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40"/>
  </p:notesMasterIdLst>
  <p:sldIdLst>
    <p:sldId id="256" r:id="rId5"/>
    <p:sldId id="257" r:id="rId6"/>
    <p:sldId id="292"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60" userDrawn="1">
          <p15:clr>
            <a:srgbClr val="A4A3A4"/>
          </p15:clr>
        </p15:guide>
        <p15:guide id="2" pos="36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Vm55mjJFPb2gYdhvUo39iwSueS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e Dieringer" initials="" lastIdx="9" clrIdx="0"/>
  <p:cmAuthor id="1" name="Tishina Okegbe" initials="" lastIdx="2" clrIdx="1"/>
  <p:cmAuthor id="2" name="Jennifer Mason" initials="" lastIdx="20" clrIdx="2"/>
  <p:cmAuthor id="3" name="Lucy Harber" initials="LH" lastIdx="39" clrIdx="3">
    <p:extLst>
      <p:ext uri="{19B8F6BF-5375-455C-9EA6-DF929625EA0E}">
        <p15:presenceInfo xmlns:p15="http://schemas.microsoft.com/office/powerpoint/2012/main" userId="43d7cc6d3c7d2ca8" providerId="Windows Live"/>
      </p:ext>
    </p:extLst>
  </p:cmAuthor>
  <p:cmAuthor id="4" name="Suzanne Fischer" initials="SF" lastIdx="14" clrIdx="4">
    <p:extLst>
      <p:ext uri="{19B8F6BF-5375-455C-9EA6-DF929625EA0E}">
        <p15:presenceInfo xmlns:p15="http://schemas.microsoft.com/office/powerpoint/2012/main" userId="S::SFischer@fhi360.org::3c3c5a57-40fa-477c-b868-5560e9617b1d" providerId="AD"/>
      </p:ext>
    </p:extLst>
  </p:cmAuthor>
  <p:cmAuthor id="5" name="Irina Yacobson" initials="IY" lastIdx="1" clrIdx="5">
    <p:extLst>
      <p:ext uri="{19B8F6BF-5375-455C-9EA6-DF929625EA0E}">
        <p15:presenceInfo xmlns:p15="http://schemas.microsoft.com/office/powerpoint/2012/main" userId="S::IYacobson@fhi360.org::23291031-6c17-4d60-a834-b425bfc74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F1F50D-F89D-4048-A4F2-9D9C89CC33C7}">
  <a:tblStyle styleId="{00F1F50D-F89D-4048-A4F2-9D9C89CC33C7}"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3FB"/>
          </a:solidFill>
        </a:fill>
      </a:tcStyle>
    </a:wholeTbl>
    <a:band1H>
      <a:tcTxStyle/>
      <a:tcStyle>
        <a:tcBdr/>
        <a:fill>
          <a:solidFill>
            <a:srgbClr val="CAE5F7"/>
          </a:solidFill>
        </a:fill>
      </a:tcStyle>
    </a:band1H>
    <a:band2H>
      <a:tcTxStyle/>
      <a:tcStyle>
        <a:tcBdr/>
      </a:tcStyle>
    </a:band2H>
    <a:band1V>
      <a:tcTxStyle/>
      <a:tcStyle>
        <a:tcBdr/>
        <a:fill>
          <a:solidFill>
            <a:srgbClr val="CAE5F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057" autoAdjust="0"/>
    <p:restoredTop sz="57918" autoAdjust="0"/>
  </p:normalViewPr>
  <p:slideViewPr>
    <p:cSldViewPr snapToGrid="0">
      <p:cViewPr varScale="1">
        <p:scale>
          <a:sx n="63" d="100"/>
          <a:sy n="63" d="100"/>
        </p:scale>
        <p:origin x="1152" y="60"/>
      </p:cViewPr>
      <p:guideLst>
        <p:guide orient="horz" pos="2760"/>
        <p:guide pos="360"/>
      </p:guideLst>
    </p:cSldViewPr>
  </p:slideViewPr>
  <p:notesTextViewPr>
    <p:cViewPr>
      <p:scale>
        <a:sx n="3" d="2"/>
        <a:sy n="3" d="2"/>
      </p:scale>
      <p:origin x="0" y="0"/>
    </p:cViewPr>
  </p:notesTextViewPr>
  <p:sorterViewPr>
    <p:cViewPr varScale="1">
      <p:scale>
        <a:sx n="1" d="1"/>
        <a:sy n="1" d="1"/>
      </p:scale>
      <p:origin x="0" y="-5502"/>
    </p:cViewPr>
  </p:sorterViewPr>
  <p:notesViewPr>
    <p:cSldViewPr snapToGrid="0">
      <p:cViewPr varScale="1">
        <p:scale>
          <a:sx n="80" d="100"/>
          <a:sy n="80" d="100"/>
        </p:scale>
        <p:origin x="1566"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97013" y="1021277"/>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dirty="0">
              <a:solidFill>
                <a:schemeClr val="dk1"/>
              </a:solidFill>
              <a:latin typeface="Calibri"/>
              <a:ea typeface="Calibri"/>
              <a:cs typeface="Calibri"/>
              <a:sym typeface="Calibri"/>
            </a:endParaRPr>
          </a:p>
        </p:txBody>
      </p:sp>
      <p:sp>
        <p:nvSpPr>
          <p:cNvPr id="6" name="Google Shape;6;n"/>
          <p:cNvSpPr txBox="1">
            <a:spLocks noGrp="1"/>
          </p:cNvSpPr>
          <p:nvPr>
            <p:ph type="ftr" idx="11"/>
          </p:nvPr>
        </p:nvSpPr>
        <p:spPr>
          <a:xfrm>
            <a:off x="0" y="9033689"/>
            <a:ext cx="3170238" cy="48101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 name="Google Shape;43;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i="1" dirty="0"/>
              <a:t>&lt;Refer to the </a:t>
            </a:r>
            <a:r>
              <a:rPr lang="en-US" dirty="0"/>
              <a:t>Contraceptive Services for Female Sex Workers: Training Module for Clinicians </a:t>
            </a:r>
            <a:r>
              <a:rPr lang="en-US" i="1" dirty="0"/>
              <a:t>for additional information about how to conduct the session.&gt;</a:t>
            </a:r>
            <a:endParaRPr lang="en-US" dirty="0"/>
          </a:p>
          <a:p>
            <a:pPr marL="0" lvl="0" indent="0" algn="l" rtl="0">
              <a:spcBef>
                <a:spcPts val="0"/>
              </a:spcBef>
              <a:spcAft>
                <a:spcPts val="0"/>
              </a:spcAft>
              <a:buNone/>
            </a:pPr>
            <a:endParaRPr i="1" dirty="0"/>
          </a:p>
          <a:p>
            <a:pPr marL="0" lvl="0" indent="0" algn="l" rtl="0">
              <a:spcBef>
                <a:spcPts val="0"/>
              </a:spcBef>
              <a:spcAft>
                <a:spcPts val="0"/>
              </a:spcAft>
              <a:buNone/>
            </a:pPr>
            <a:r>
              <a:rPr lang="en-US" i="1" strike="noStrike" dirty="0"/>
              <a:t>Version: December 2020</a:t>
            </a:r>
            <a:endParaRPr u="sng" strike="noStrike" dirty="0">
              <a:solidFill>
                <a:srgbClr val="FF0000"/>
              </a:solidFill>
            </a:endParaRPr>
          </a:p>
        </p:txBody>
      </p:sp>
      <p:sp>
        <p:nvSpPr>
          <p:cNvPr id="44" name="Google Shape;44;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731520" y="4620577"/>
            <a:ext cx="5852160" cy="4258728"/>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t>Speaker Notes:</a:t>
            </a:r>
            <a:endParaRPr dirty="0"/>
          </a:p>
          <a:p>
            <a:pPr marL="0" marR="0" lvl="0" indent="0" algn="l" rtl="0">
              <a:lnSpc>
                <a:spcPct val="100000"/>
              </a:lnSpc>
              <a:spcBef>
                <a:spcPts val="0"/>
              </a:spcBef>
              <a:spcAft>
                <a:spcPts val="0"/>
              </a:spcAft>
              <a:buClr>
                <a:schemeClr val="dk1"/>
              </a:buClr>
              <a:buSzPts val="1200"/>
              <a:buFont typeface="Arial"/>
              <a:buNone/>
            </a:pPr>
            <a:r>
              <a:rPr lang="en-US" dirty="0"/>
              <a:t>How did the providers’ beliefs about FSWs affect the way they treated Mary? </a:t>
            </a:r>
            <a:endParaRPr dirty="0"/>
          </a:p>
          <a:p>
            <a:pPr marL="0" marR="0" lvl="0" indent="0" algn="l" rtl="0">
              <a:lnSpc>
                <a:spcPct val="100000"/>
              </a:lnSpc>
              <a:spcBef>
                <a:spcPts val="0"/>
              </a:spcBef>
              <a:spcAft>
                <a:spcPts val="0"/>
              </a:spcAft>
              <a:buClr>
                <a:schemeClr val="dk1"/>
              </a:buClr>
              <a:buSzPts val="1200"/>
              <a:buFont typeface="Arial"/>
              <a:buNone/>
            </a:pPr>
            <a:r>
              <a:rPr lang="en-US" dirty="0"/>
              <a:t>What were the consequences of this treatment?</a:t>
            </a:r>
          </a:p>
          <a:p>
            <a:pPr marL="0" marR="0" lvl="0" indent="0" algn="l" rtl="0">
              <a:lnSpc>
                <a:spcPct val="100000"/>
              </a:lnSpc>
              <a:spcBef>
                <a:spcPts val="600"/>
              </a:spcBef>
              <a:spcAft>
                <a:spcPts val="0"/>
              </a:spcAft>
              <a:buClr>
                <a:schemeClr val="dk1"/>
              </a:buClr>
              <a:buSzPts val="1200"/>
              <a:buFont typeface="Arial"/>
              <a:buNone/>
            </a:pPr>
            <a:r>
              <a:rPr lang="en-US" sz="1200" i="1" dirty="0">
                <a:solidFill>
                  <a:schemeClr val="dk1"/>
                </a:solidFill>
                <a:latin typeface="Calibri"/>
                <a:ea typeface="Calibri"/>
                <a:cs typeface="Calibri"/>
                <a:sym typeface="Calibri"/>
              </a:rPr>
              <a:t>&lt;Solicit responses from participants; record responses on a blank flipchart; probe for the following responses:</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i="1" dirty="0">
                <a:solidFill>
                  <a:schemeClr val="dk1"/>
                </a:solidFill>
                <a:latin typeface="Calibri"/>
                <a:ea typeface="Calibri"/>
                <a:cs typeface="Calibri"/>
                <a:sym typeface="Calibri"/>
              </a:rPr>
              <a:t>The nurse berates and gossips about Mary. She delays time-sensitive services for Mary.</a:t>
            </a:r>
            <a:endParaRPr dirty="0"/>
          </a:p>
          <a:p>
            <a:pPr marL="171450" lvl="0" indent="-171450" algn="l" rtl="0">
              <a:spcBef>
                <a:spcPts val="0"/>
              </a:spcBef>
              <a:spcAft>
                <a:spcPts val="0"/>
              </a:spcAft>
              <a:buClr>
                <a:schemeClr val="dk1"/>
              </a:buClr>
              <a:buSzPts val="1200"/>
              <a:buFont typeface="Arial"/>
              <a:buChar char="•"/>
            </a:pPr>
            <a:r>
              <a:rPr lang="en-US" sz="1200" i="1" dirty="0">
                <a:solidFill>
                  <a:schemeClr val="dk1"/>
                </a:solidFill>
                <a:latin typeface="Calibri"/>
                <a:ea typeface="Calibri"/>
                <a:cs typeface="Calibri"/>
                <a:sym typeface="Calibri"/>
              </a:rPr>
              <a:t>The doctor berates Mary and, even though he gave her emergency contraceptive pills, he didn’t explain how to use them or assess her STI/HIV risk. The doctor also didn’t try to explore if she wants ongoing protection from pregnancy and didn’t offer her a choice of contraceptive methods. Instead, he assumed that her only option is sterilization. Mary could go on to have an unintended pregnancy and acquire and/or transmit HIV or other STIs. </a:t>
            </a:r>
            <a:endParaRPr dirty="0"/>
          </a:p>
          <a:p>
            <a:pPr marL="171450" lvl="0" indent="-171450" algn="l" rtl="0">
              <a:spcBef>
                <a:spcPts val="0"/>
              </a:spcBef>
              <a:spcAft>
                <a:spcPts val="0"/>
              </a:spcAft>
              <a:buClr>
                <a:schemeClr val="dk1"/>
              </a:buClr>
              <a:buSzPts val="1200"/>
              <a:buFont typeface="Arial"/>
              <a:buChar char="•"/>
            </a:pPr>
            <a:r>
              <a:rPr lang="en-US" sz="1200" i="1" dirty="0">
                <a:solidFill>
                  <a:schemeClr val="dk1"/>
                </a:solidFill>
                <a:latin typeface="Calibri"/>
                <a:ea typeface="Calibri"/>
                <a:cs typeface="Calibri"/>
                <a:sym typeface="Calibri"/>
              </a:rPr>
              <a:t>Mary may experience a poor mental health outcome due to the judgment and mistreatment from the nurse and doctor.</a:t>
            </a:r>
            <a:endParaRPr dirty="0"/>
          </a:p>
          <a:p>
            <a:pPr marL="171450" lvl="0" indent="-171450" algn="l" rtl="0">
              <a:spcBef>
                <a:spcPts val="0"/>
              </a:spcBef>
              <a:spcAft>
                <a:spcPts val="0"/>
              </a:spcAft>
              <a:buClr>
                <a:schemeClr val="dk1"/>
              </a:buClr>
              <a:buSzPts val="1200"/>
              <a:buFont typeface="Arial"/>
              <a:buChar char="•"/>
            </a:pPr>
            <a:r>
              <a:rPr lang="en-US" sz="1200" i="1" dirty="0">
                <a:solidFill>
                  <a:schemeClr val="dk1"/>
                </a:solidFill>
                <a:latin typeface="Calibri"/>
                <a:ea typeface="Calibri"/>
                <a:cs typeface="Calibri"/>
                <a:sym typeface="Calibri"/>
              </a:rPr>
              <a:t>Mary is very unlikely to come back and seek services at that clinic.</a:t>
            </a:r>
            <a:endParaRPr dirty="0"/>
          </a:p>
          <a:p>
            <a:pPr marL="171450" lvl="0" indent="-171450" algn="l" rtl="0">
              <a:spcBef>
                <a:spcPts val="0"/>
              </a:spcBef>
              <a:spcAft>
                <a:spcPts val="0"/>
              </a:spcAft>
              <a:buClr>
                <a:schemeClr val="dk1"/>
              </a:buClr>
              <a:buSzPts val="1200"/>
              <a:buFont typeface="Arial"/>
              <a:buChar char="•"/>
            </a:pPr>
            <a:r>
              <a:rPr lang="en-US" sz="1200" i="1" dirty="0">
                <a:solidFill>
                  <a:schemeClr val="dk1"/>
                </a:solidFill>
                <a:latin typeface="Calibri"/>
                <a:ea typeface="Calibri"/>
                <a:cs typeface="Calibri"/>
                <a:sym typeface="Calibri"/>
              </a:rPr>
              <a:t>The larger FSW community may be unwilling to seek services at that clinic or any other if they believe all providers will engage in the same type of discriminatory behaviors.&gt;</a:t>
            </a:r>
            <a:endParaRPr dirty="0"/>
          </a:p>
          <a:p>
            <a:pPr marL="0" lvl="0" indent="0" algn="l" rtl="0">
              <a:spcBef>
                <a:spcPts val="0"/>
              </a:spcBef>
              <a:spcAft>
                <a:spcPts val="0"/>
              </a:spcAft>
              <a:buNone/>
            </a:pPr>
            <a:endParaRPr sz="1200" i="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r>
              <a:rPr lang="en-US" sz="1200" i="1" dirty="0">
                <a:solidFill>
                  <a:schemeClr val="dk1"/>
                </a:solidFill>
                <a:latin typeface="Calibri"/>
                <a:ea typeface="Calibri"/>
                <a:cs typeface="Calibri"/>
                <a:sym typeface="Calibri"/>
              </a:rPr>
              <a:t>&lt;Click the mouse to reveal the answers.</a:t>
            </a:r>
            <a:r>
              <a:rPr lang="en-US" i="1" dirty="0"/>
              <a:t>&gt;</a:t>
            </a:r>
            <a:endParaRPr sz="1200" i="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dirty="0">
              <a:solidFill>
                <a:schemeClr val="dk1"/>
              </a:solidFill>
              <a:latin typeface="Calibri"/>
              <a:ea typeface="Calibri"/>
              <a:cs typeface="Calibri"/>
              <a:sym typeface="Calibri"/>
            </a:endParaRPr>
          </a:p>
        </p:txBody>
      </p:sp>
      <p:sp>
        <p:nvSpPr>
          <p:cNvPr id="112" name="Google Shape;112;p1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731520" y="4620577"/>
            <a:ext cx="5852160" cy="419857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marR="0" lvl="0" indent="0" algn="l" rtl="0">
              <a:lnSpc>
                <a:spcPct val="100000"/>
              </a:lnSpc>
              <a:spcBef>
                <a:spcPts val="0"/>
              </a:spcBef>
              <a:spcAft>
                <a:spcPts val="0"/>
              </a:spcAft>
              <a:buClr>
                <a:schemeClr val="dk1"/>
              </a:buClr>
              <a:buSzPts val="1200"/>
              <a:buFont typeface="Calibri"/>
              <a:buNone/>
            </a:pPr>
            <a:r>
              <a:rPr lang="en-US" dirty="0"/>
              <a:t>Knowing that we have our own beliefs, how can we ensure that our health services are more friendly and accessible to FSWs? </a:t>
            </a:r>
            <a:endParaRPr dirty="0"/>
          </a:p>
          <a:p>
            <a:pPr marL="0" marR="0" lvl="0" indent="0" algn="l" rtl="0">
              <a:lnSpc>
                <a:spcPct val="100000"/>
              </a:lnSpc>
              <a:spcBef>
                <a:spcPts val="60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&lt;Solicit responses from participants; record responses on a blank flipchart; click the mouse to reveal the answers.&gt;</a:t>
            </a:r>
            <a:endParaRPr dirty="0"/>
          </a:p>
          <a:p>
            <a:pPr marL="0" marR="0" lvl="0" indent="0" algn="l" rtl="0">
              <a:lnSpc>
                <a:spcPct val="100000"/>
              </a:lnSpc>
              <a:spcBef>
                <a:spcPts val="600"/>
              </a:spcBef>
              <a:spcAft>
                <a:spcPts val="0"/>
              </a:spcAft>
              <a:buClr>
                <a:schemeClr val="dk1"/>
              </a:buClr>
              <a:buSzPts val="1200"/>
              <a:buFont typeface="Calibri"/>
              <a:buNone/>
            </a:pPr>
            <a:r>
              <a:rPr lang="en-US" i="1" dirty="0">
                <a:effectLst/>
                <a:latin typeface="Calibri" panose="020F0502020204030204" pitchFamily="34" charset="0"/>
                <a:ea typeface="Calibri" panose="020F0502020204030204" pitchFamily="34" charset="0"/>
              </a:rPr>
              <a:t>&lt;If time permits, ask participants: </a:t>
            </a:r>
            <a:r>
              <a:rPr lang="en-US" i="0" dirty="0">
                <a:effectLst/>
                <a:latin typeface="Calibri" panose="020F0502020204030204" pitchFamily="34" charset="0"/>
                <a:ea typeface="Calibri" panose="020F0502020204030204" pitchFamily="34" charset="0"/>
              </a:rPr>
              <a:t>How do you think the beliefs in your community may have affected your own ideas about Mary and how she was treated during her visit to the clinic?</a:t>
            </a:r>
            <a:r>
              <a:rPr lang="en-US" i="1" dirty="0">
                <a:effectLst/>
                <a:latin typeface="Calibri" panose="020F0502020204030204" pitchFamily="34" charset="0"/>
                <a:ea typeface="Calibri" panose="020F0502020204030204" pitchFamily="34" charset="0"/>
              </a:rPr>
              <a:t>&gt;</a:t>
            </a:r>
            <a:endParaRPr lang="en-US" i="1" dirty="0">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&lt;</a:t>
            </a:r>
            <a:r>
              <a:rPr lang="en-US" i="1" dirty="0"/>
              <a:t>Use the speaker notes below to wrap up this activity.</a:t>
            </a:r>
            <a:r>
              <a:rPr lang="en-US" sz="1200" i="1" dirty="0">
                <a:solidFill>
                  <a:schemeClr val="dk1"/>
                </a:solidFill>
                <a:latin typeface="Calibri"/>
                <a:ea typeface="Calibri"/>
                <a:cs typeface="Calibri"/>
                <a:sym typeface="Calibri"/>
              </a:rPr>
              <a:t>&gt;</a:t>
            </a:r>
            <a:endParaRPr sz="1200" dirty="0">
              <a:solidFill>
                <a:schemeClr val="dk1"/>
              </a:solidFill>
              <a:latin typeface="Calibri"/>
              <a:ea typeface="Calibri"/>
              <a:cs typeface="Calibri"/>
              <a:sym typeface="Calibri"/>
            </a:endParaRPr>
          </a:p>
          <a:p>
            <a:pPr marL="0" lvl="0" indent="0" algn="l" rtl="0">
              <a:spcBef>
                <a:spcPts val="600"/>
              </a:spcBef>
              <a:spcAft>
                <a:spcPts val="0"/>
              </a:spcAft>
              <a:buNone/>
            </a:pPr>
            <a:r>
              <a:rPr lang="en-US" sz="1200" dirty="0">
                <a:solidFill>
                  <a:schemeClr val="dk1"/>
                </a:solidFill>
                <a:latin typeface="Calibri"/>
                <a:ea typeface="Calibri"/>
                <a:cs typeface="Calibri"/>
                <a:sym typeface="Calibri"/>
              </a:rPr>
              <a:t>We form opinions about others in many ways, including whether someone is following gender norms. Our opinions of others—which can also be based on race, class, religion, marital status, etc.—can affect how we treat them, and providers’ opinions and actions determine who has access to quality and comprehensive health care. We need to be aware of our biases and act in a way that allows all people to exercise their rights and access vital services free of stigma, judgment, and discrimination.</a:t>
            </a:r>
            <a:endParaRPr dirty="0"/>
          </a:p>
          <a:p>
            <a:pPr marL="0" lvl="0" indent="0" algn="l" rtl="0">
              <a:spcBef>
                <a:spcPts val="600"/>
              </a:spcBef>
              <a:spcAft>
                <a:spcPts val="0"/>
              </a:spcAft>
              <a:buNone/>
            </a:pPr>
            <a:r>
              <a:rPr lang="en-US" sz="1200" dirty="0">
                <a:solidFill>
                  <a:schemeClr val="dk1"/>
                </a:solidFill>
                <a:latin typeface="Calibri"/>
                <a:ea typeface="Calibri"/>
                <a:cs typeface="Calibri"/>
                <a:sym typeface="Calibri"/>
              </a:rPr>
              <a:t>This section focused on gender-related barriers at the personal, provider, and social levels, but other factors also have an important impact on reproductive health and contraception. These will be discussed in the next section.</a:t>
            </a:r>
            <a:endParaRPr dirty="0"/>
          </a:p>
        </p:txBody>
      </p:sp>
      <p:sp>
        <p:nvSpPr>
          <p:cNvPr id="120" name="Google Shape;120;p1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731519" y="4620577"/>
            <a:ext cx="606552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0"/>
              </a:spcBef>
              <a:spcAft>
                <a:spcPts val="0"/>
              </a:spcAft>
              <a:buNone/>
            </a:pPr>
            <a:r>
              <a:rPr lang="en-US" dirty="0"/>
              <a:t>FSWs may face multiple barriers to having their contraceptive needs met including access barriers, barriers related to providers, personal, and social barriers</a:t>
            </a:r>
            <a:r>
              <a:rPr lang="en-US" sz="1300" dirty="0"/>
              <a:t>. </a:t>
            </a:r>
            <a:r>
              <a:rPr lang="en-US" dirty="0"/>
              <a:t>In this next activity, we’re going to consider these barriers in detail. </a:t>
            </a:r>
            <a:endParaRPr dirty="0"/>
          </a:p>
          <a:p>
            <a:pPr marL="0" lvl="0" indent="0" algn="l" rtl="0">
              <a:spcBef>
                <a:spcPts val="0"/>
              </a:spcBef>
              <a:spcAft>
                <a:spcPts val="0"/>
              </a:spcAft>
              <a:buNone/>
            </a:pPr>
            <a:r>
              <a:rPr lang="en-US" sz="1300" dirty="0"/>
              <a:t> </a:t>
            </a:r>
            <a:endParaRPr dirty="0"/>
          </a:p>
          <a:p>
            <a:pPr marL="0" lvl="0" indent="0" algn="l" rtl="0">
              <a:spcBef>
                <a:spcPts val="0"/>
              </a:spcBef>
              <a:spcAft>
                <a:spcPts val="0"/>
              </a:spcAft>
              <a:buNone/>
            </a:pPr>
            <a:r>
              <a:rPr lang="en-US" i="1" dirty="0"/>
              <a:t>&lt;Ask each participant to think about what these barriers may be and use their marker to record their ideas on the prepared flipcharts posted around the room. Allow ~5 minutes.&gt;</a:t>
            </a:r>
            <a:endParaRPr dirty="0"/>
          </a:p>
          <a:p>
            <a:pPr marL="0" lvl="0" indent="0" algn="l" rtl="0">
              <a:spcBef>
                <a:spcPts val="0"/>
              </a:spcBef>
              <a:spcAft>
                <a:spcPts val="0"/>
              </a:spcAft>
              <a:buNone/>
            </a:pPr>
            <a:endParaRPr sz="1100" dirty="0"/>
          </a:p>
        </p:txBody>
      </p:sp>
      <p:sp>
        <p:nvSpPr>
          <p:cNvPr id="127" name="Google Shape;127;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1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i="1" dirty="0"/>
              <a:t>&lt;Compare the suggestions on the slide with the participant responses recorded on the flipchart; use the speaker notes below to summarize.&gt;</a:t>
            </a:r>
            <a:endParaRPr dirty="0"/>
          </a:p>
          <a:p>
            <a:pPr marL="0" lvl="0" indent="0" algn="l" rtl="0">
              <a:spcBef>
                <a:spcPts val="634"/>
              </a:spcBef>
              <a:spcAft>
                <a:spcPts val="0"/>
              </a:spcAft>
              <a:buNone/>
            </a:pPr>
            <a:r>
              <a:rPr lang="en-US" dirty="0"/>
              <a:t>Access barriers may include the cost of travel, the fees for services, office hours that are not convenient, and competing time commitments. Another access barrier is possible confusion created by how services are advertised. Often these services are promoted as “family planning” which may not resonate with FSWs who want to prevent unintended pregnancy, not plan a family.  </a:t>
            </a:r>
            <a:endParaRPr dirty="0"/>
          </a:p>
          <a:p>
            <a:pPr marL="0" marR="0" lvl="0" indent="0" algn="l" rtl="0">
              <a:lnSpc>
                <a:spcPct val="100000"/>
              </a:lnSpc>
              <a:spcBef>
                <a:spcPts val="634"/>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&lt;Acknowledge access barriers that are based on gender and reinforce the connection of many barriers to gender norms. For example, the traditional gender role of women as primary caregivers may mean that mothers who engage in sex work have competing time commitments, including childcare during the day and sex work in the evenings, that impede access to contraceptive services.&gt;</a:t>
            </a:r>
            <a:endParaRPr dirty="0"/>
          </a:p>
          <a:p>
            <a:pPr marL="0" lvl="0" indent="0" algn="l" rtl="0">
              <a:spcBef>
                <a:spcPts val="634"/>
              </a:spcBef>
              <a:spcAft>
                <a:spcPts val="0"/>
              </a:spcAft>
              <a:buNone/>
            </a:pPr>
            <a:endParaRPr lang="en-US" dirty="0"/>
          </a:p>
        </p:txBody>
      </p:sp>
      <p:sp>
        <p:nvSpPr>
          <p:cNvPr id="139" name="Google Shape;139;p1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4:notes"/>
          <p:cNvSpPr txBox="1">
            <a:spLocks noGrp="1"/>
          </p:cNvSpPr>
          <p:nvPr>
            <p:ph type="body" idx="1"/>
          </p:nvPr>
        </p:nvSpPr>
        <p:spPr>
          <a:xfrm>
            <a:off x="731520" y="4620577"/>
            <a:ext cx="5852160" cy="478923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i="1" dirty="0"/>
              <a:t>&lt;Compare the suggestions on the slide with the participant responses recorded on the flipchart; use the speaker notes below to summarize.&gt;</a:t>
            </a:r>
            <a:endParaRPr dirty="0"/>
          </a:p>
          <a:p>
            <a:pPr marL="0" marR="0" lvl="0" indent="0" algn="l" defTabSz="914400" rtl="0" eaLnBrk="1" fontAlgn="auto" latinLnBrk="0" hangingPunct="1">
              <a:lnSpc>
                <a:spcPct val="100000"/>
              </a:lnSpc>
              <a:spcBef>
                <a:spcPts val="634"/>
              </a:spcBef>
              <a:spcAft>
                <a:spcPts val="0"/>
              </a:spcAft>
              <a:buClr>
                <a:srgbClr val="000000"/>
              </a:buClr>
              <a:buSzPts val="1400"/>
              <a:buFont typeface="Arial"/>
              <a:buNone/>
              <a:tabLst/>
              <a:defRPr/>
            </a:pPr>
            <a:r>
              <a:rPr lang="en-US" dirty="0">
                <a:latin typeface="Calibri" panose="020F0502020204030204" pitchFamily="34" charset="0"/>
                <a:cs typeface="Calibri" panose="020F0502020204030204" pitchFamily="34" charset="0"/>
              </a:rPr>
              <a:t>Barriers related to providers may include reluctance of some providers to provide services for FSWs, unmarried women, young women, and women with HIV due to misunderstandings of policies and standard operating procedures, community pressure, and personal biases. Providers may also lack accurate information regarding medical eligibility and/or clinical requirements for method use and have low levels of knowledge about the specific needs of FSWs. Some providers may be prone to discrimination, be judgmental, and hold negative attitudes toward FSWs. FSWs may have concerns that a provider will not keep their health information confidential. Some providers may lack the ability to interact appropriately with FSWs.</a:t>
            </a:r>
            <a:endParaRPr dirty="0">
              <a:latin typeface="Calibri" panose="020F0502020204030204" pitchFamily="34" charset="0"/>
              <a:cs typeface="Calibri" panose="020F0502020204030204" pitchFamily="34" charset="0"/>
            </a:endParaRPr>
          </a:p>
          <a:p>
            <a:pPr marL="0" marR="0" lvl="0" indent="0" algn="l" rtl="0">
              <a:lnSpc>
                <a:spcPct val="100000"/>
              </a:lnSpc>
              <a:spcBef>
                <a:spcPts val="634"/>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&lt;Acknowledge provider-related barriers that are based on gender and reinforce the connection of many barriers to gender norms. For example, providers may judge and discriminate against FSWs because they do not meet society’s expectations for women’s sexual behavior.&gt;</a:t>
            </a:r>
            <a:endParaRPr dirty="0"/>
          </a:p>
          <a:p>
            <a:pPr marL="0" lvl="0" indent="0" algn="l" rtl="0">
              <a:spcBef>
                <a:spcPts val="600"/>
              </a:spcBef>
              <a:spcAft>
                <a:spcPts val="0"/>
              </a:spcAft>
              <a:buNone/>
            </a:pPr>
            <a:r>
              <a:rPr lang="en-US" sz="1100" b="1" dirty="0">
                <a:solidFill>
                  <a:srgbClr val="000000"/>
                </a:solidFill>
              </a:rPr>
              <a:t>Sources: </a:t>
            </a:r>
            <a:endParaRPr lang="en-US" sz="1100" dirty="0"/>
          </a:p>
          <a:p>
            <a:pPr marL="0" lvl="0" indent="0" algn="l" rtl="0">
              <a:spcBef>
                <a:spcPts val="600"/>
              </a:spcBef>
              <a:spcAft>
                <a:spcPts val="0"/>
              </a:spcAft>
              <a:buNone/>
            </a:pPr>
            <a:r>
              <a:rPr lang="en-US" sz="1100" dirty="0"/>
              <a:t>L. Ghimire, E. van Teijlingen. Barriers to Utilisation of Sexual Health Services by Female Sex Workers in Nepal. Global Journal of Health Science, Vol. 1, No. 1, 2009.</a:t>
            </a:r>
          </a:p>
          <a:p>
            <a:pPr marL="0" lvl="0" indent="0" algn="l" rtl="0">
              <a:spcBef>
                <a:spcPts val="600"/>
              </a:spcBef>
              <a:spcAft>
                <a:spcPts val="0"/>
              </a:spcAft>
              <a:buNone/>
            </a:pPr>
            <a:r>
              <a:rPr lang="en-US" sz="1100" dirty="0"/>
              <a:t>J.M. Grant, L.A. Mottet, J. Tanis, J. Harrison, J.L Herman, M. Keisling, supra note 3, at 76. 9 K. Rachlin, J. Green, &amp; E. Lombardi, Utilization of Health Care Among Female-to-Male Transgender Individuals in the United States, 54 J. HOMOSEXUALITY 243, 252-53 (2008).</a:t>
            </a:r>
          </a:p>
          <a:p>
            <a:pPr marL="0" lvl="0" indent="0" algn="l" rtl="0">
              <a:spcBef>
                <a:spcPts val="634"/>
              </a:spcBef>
              <a:spcAft>
                <a:spcPts val="0"/>
              </a:spcAft>
              <a:buNone/>
            </a:pPr>
            <a:endParaRPr dirty="0"/>
          </a:p>
          <a:p>
            <a:pPr marL="0" lvl="0" indent="0" algn="l" rtl="0">
              <a:spcBef>
                <a:spcPts val="634"/>
              </a:spcBef>
              <a:spcAft>
                <a:spcPts val="0"/>
              </a:spcAft>
              <a:buNone/>
            </a:pPr>
            <a:endParaRPr dirty="0"/>
          </a:p>
          <a:p>
            <a:pPr marL="0" lvl="0" indent="0" algn="l" rtl="0">
              <a:spcBef>
                <a:spcPts val="0"/>
              </a:spcBef>
              <a:spcAft>
                <a:spcPts val="0"/>
              </a:spcAft>
              <a:buNone/>
            </a:pPr>
            <a:endParaRPr dirty="0"/>
          </a:p>
        </p:txBody>
      </p:sp>
      <p:sp>
        <p:nvSpPr>
          <p:cNvPr id="146" name="Google Shape;146;p1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15:notes"/>
          <p:cNvSpPr txBox="1">
            <a:spLocks noGrp="1"/>
          </p:cNvSpPr>
          <p:nvPr>
            <p:ph type="body" idx="1"/>
          </p:nvPr>
        </p:nvSpPr>
        <p:spPr>
          <a:xfrm>
            <a:off x="696686" y="4620577"/>
            <a:ext cx="5843451" cy="4794356"/>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0"/>
              </a:spcBef>
              <a:spcAft>
                <a:spcPts val="0"/>
              </a:spcAft>
              <a:buNone/>
            </a:pPr>
            <a:r>
              <a:rPr lang="en-US" sz="1100" i="1" dirty="0">
                <a:latin typeface="Calibri" panose="020F0502020204030204" pitchFamily="34" charset="0"/>
                <a:cs typeface="Calibri" panose="020F0502020204030204" pitchFamily="34" charset="0"/>
              </a:rPr>
              <a:t>&lt;Compare the suggestions on the slide with the participant responses recorded on the flipchart; use the speaker notes below to summarize.&gt;</a:t>
            </a: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US" sz="1100" dirty="0">
                <a:latin typeface="Calibri" panose="020F0502020204030204" pitchFamily="34" charset="0"/>
                <a:cs typeface="Calibri" panose="020F0502020204030204" pitchFamily="34" charset="0"/>
              </a:rPr>
              <a:t>Personal barriers may include drug and alcohol use, which can impair decision-making and make it harder to keep clinic appointments or result in competing priorities—such </a:t>
            </a:r>
            <a:r>
              <a:rPr lang="en-US" sz="1100" dirty="0">
                <a:solidFill>
                  <a:schemeClr val="tx1"/>
                </a:solidFill>
                <a:latin typeface="Calibri" panose="020F0502020204030204" pitchFamily="34" charset="0"/>
                <a:cs typeface="Calibri" panose="020F0502020204030204" pitchFamily="34" charset="0"/>
              </a:rPr>
              <a:t>as</a:t>
            </a:r>
            <a:r>
              <a:rPr lang="en-US" sz="1100" dirty="0">
                <a:solidFill>
                  <a:srgbClr val="FF0000"/>
                </a:solidFill>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using limited funds for drugs/alcohol rather than saving it for transportation or services. </a:t>
            </a:r>
            <a:endParaRPr sz="11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en-US" sz="1100" dirty="0">
                <a:latin typeface="Calibri" panose="020F0502020204030204" pitchFamily="34" charset="0"/>
                <a:cs typeface="Calibri" panose="020F0502020204030204" pitchFamily="34" charset="0"/>
              </a:rPr>
              <a:t>Depression can be debilitating and affect how a person feels, thinks, handles daily activities, and perceives their self-worth. Although not the only cause of depression, FSWs worldwide experience higher rates of exposure to sexual violence that can result in anxiety, fear, trauma, and depression.</a:t>
            </a: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US" sz="1100" dirty="0">
                <a:latin typeface="Calibri" panose="020F0502020204030204" pitchFamily="34" charset="0"/>
                <a:cs typeface="Calibri" panose="020F0502020204030204" pitchFamily="34" charset="0"/>
              </a:rPr>
              <a:t>Many FSWs face economic challenges and lack the resources for health care, education, or to maintain a household, including food, shelter, clothing for themselves and their families.  </a:t>
            </a: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US" sz="1100" dirty="0">
                <a:latin typeface="Calibri" panose="020F0502020204030204" pitchFamily="34" charset="0"/>
                <a:cs typeface="Calibri" panose="020F0502020204030204" pitchFamily="34" charset="0"/>
              </a:rPr>
              <a:t>Some FSWs may lack information about what services are available and where to obtain them.</a:t>
            </a: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US" sz="1100" dirty="0">
                <a:latin typeface="Calibri" panose="020F0502020204030204" pitchFamily="34" charset="0"/>
                <a:cs typeface="Calibri" panose="020F0502020204030204" pitchFamily="34" charset="0"/>
              </a:rPr>
              <a:t>In addition to the social stigma FSWs may perceive, some FSWs may self-exclude and avoid services or opportunities due to fear of being further stigmatized.</a:t>
            </a: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US" sz="1100" dirty="0">
                <a:latin typeface="Calibri" panose="020F0502020204030204" pitchFamily="34" charset="0"/>
                <a:cs typeface="Calibri" panose="020F0502020204030204" pitchFamily="34" charset="0"/>
              </a:rPr>
              <a:t>FSWs may fear disclosing to health care workers that they engage in sex work due to the stigma commonly associated with sex work. In these cases, the health care workers are not getting full details of the patient’s risk or behavior and are therefore unable to provide effective health care or treatment.</a:t>
            </a:r>
            <a:endParaRPr sz="1100" dirty="0">
              <a:latin typeface="Calibri" panose="020F0502020204030204" pitchFamily="34" charset="0"/>
              <a:cs typeface="Calibri" panose="020F0502020204030204" pitchFamily="34" charset="0"/>
            </a:endParaRPr>
          </a:p>
          <a:p>
            <a:pPr marL="0" lvl="0" indent="0" algn="l" rtl="0">
              <a:spcBef>
                <a:spcPts val="600"/>
              </a:spcBef>
              <a:spcAft>
                <a:spcPts val="0"/>
              </a:spcAft>
              <a:buNone/>
            </a:pPr>
            <a:r>
              <a:rPr lang="en-US" sz="1100" i="1" dirty="0">
                <a:solidFill>
                  <a:schemeClr val="dk1"/>
                </a:solidFill>
                <a:latin typeface="Calibri" panose="020F0502020204030204" pitchFamily="34" charset="0"/>
                <a:cs typeface="Calibri" panose="020F0502020204030204" pitchFamily="34" charset="0"/>
                <a:sym typeface="Calibri"/>
              </a:rPr>
              <a:t>&lt;Acknowledge personal barriers that are based on gender and reinforce the connection of many barriers to gender norms. For example, FSWs may avoid services because they fear further judgment and discrimination for deviating from society’s expectation for women’s sexual behavior.&gt; </a:t>
            </a:r>
          </a:p>
          <a:p>
            <a:pPr marL="0" lvl="0" indent="0" algn="l" rtl="0">
              <a:spcBef>
                <a:spcPts val="600"/>
              </a:spcBef>
              <a:spcAft>
                <a:spcPts val="0"/>
              </a:spcAft>
              <a:buNone/>
            </a:pPr>
            <a:r>
              <a:rPr lang="en-US" sz="1000" b="1" i="0" dirty="0">
                <a:solidFill>
                  <a:schemeClr val="dk1"/>
                </a:solidFill>
                <a:latin typeface="Calibri" panose="020F0502020204030204" pitchFamily="34" charset="0"/>
                <a:cs typeface="Calibri" panose="020F0502020204030204" pitchFamily="34" charset="0"/>
                <a:sym typeface="Calibri"/>
              </a:rPr>
              <a:t>Source:</a:t>
            </a:r>
          </a:p>
          <a:p>
            <a:pPr marL="0" lvl="0" indent="0" algn="l" rtl="0">
              <a:spcAft>
                <a:spcPts val="0"/>
              </a:spcAft>
              <a:buNone/>
            </a:pPr>
            <a:r>
              <a:rPr lang="en-US" sz="1000" b="0" dirty="0">
                <a:solidFill>
                  <a:srgbClr val="303030"/>
                </a:solidFill>
                <a:effectLst/>
                <a:latin typeface="Calibri" panose="020F0502020204030204" pitchFamily="34" charset="0"/>
                <a:cs typeface="Calibri" panose="020F0502020204030204" pitchFamily="34" charset="0"/>
              </a:rPr>
              <a:t>Deering KN, Amin A, Shoveller J, et al. A systematic review of the correlates of violence against sex workers. Am J Public Health. 2014;104(5):e42-e54. doi:10.2105/AJPH.2014.301909</a:t>
            </a:r>
            <a:endParaRPr sz="1000" dirty="0">
              <a:latin typeface="Calibri" panose="020F0502020204030204" pitchFamily="34" charset="0"/>
              <a:cs typeface="Calibri" panose="020F0502020204030204" pitchFamily="34" charset="0"/>
            </a:endParaRPr>
          </a:p>
        </p:txBody>
      </p:sp>
      <p:sp>
        <p:nvSpPr>
          <p:cNvPr id="153" name="Google Shape;153;p1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16:notes"/>
          <p:cNvSpPr txBox="1">
            <a:spLocks noGrp="1"/>
          </p:cNvSpPr>
          <p:nvPr>
            <p:ph type="body" idx="1"/>
          </p:nvPr>
        </p:nvSpPr>
        <p:spPr>
          <a:xfrm>
            <a:off x="731520" y="4620577"/>
            <a:ext cx="5852160" cy="4583581"/>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i="1" dirty="0"/>
              <a:t>&lt;Compare the suggestions on the slide with the participant responses recorded on the flipchart; use the speaker notes below to summarize.&gt;</a:t>
            </a:r>
            <a:endParaRPr dirty="0"/>
          </a:p>
          <a:p>
            <a:pPr marL="0" lvl="0" indent="0" algn="l" rtl="0">
              <a:spcBef>
                <a:spcPts val="600"/>
              </a:spcBef>
              <a:spcAft>
                <a:spcPts val="0"/>
              </a:spcAft>
              <a:buNone/>
            </a:pPr>
            <a:r>
              <a:rPr lang="en-US" dirty="0"/>
              <a:t>In some communities there is a general lack of support for or acceptance of contraception due to a belief that contraception means a woman is promiscuous or cheating on a husband/partner. In these communities, FSWs, like other women who seek contraception, may be stigmatized and discriminated against. </a:t>
            </a:r>
            <a:endParaRPr dirty="0"/>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en-US" dirty="0"/>
              <a:t>Criminalization of sex work and community stigmatization may result in FSWs feeling they have limited agency and support for seeking health services.</a:t>
            </a:r>
          </a:p>
          <a:p>
            <a:pPr marL="0" lvl="0" indent="0" algn="l" rtl="0">
              <a:spcBef>
                <a:spcPts val="600"/>
              </a:spcBef>
              <a:spcAft>
                <a:spcPts val="0"/>
              </a:spcAft>
              <a:buNone/>
            </a:pPr>
            <a:r>
              <a:rPr lang="en-US" dirty="0"/>
              <a:t>Like any woman, FSWs may lack acceptance/support for use of contraception from a husband, partner, or non-paying boyfriend.</a:t>
            </a:r>
          </a:p>
          <a:p>
            <a:pPr marL="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lang="en-US" dirty="0"/>
              <a:t>FSWs often find themselves in circumstances where their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decision-making,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13"/>
                  </a:ext>
                </a:extLst>
              </a:rPr>
              <a:t>earnings, employment, and movement are </a:t>
            </a:r>
            <a:r>
              <a:rPr lang="en-US" dirty="0"/>
              <a:t>controlled or restricted by someone else. </a:t>
            </a:r>
            <a:endParaRPr dirty="0"/>
          </a:p>
          <a:p>
            <a:pPr marL="0" lvl="0" indent="0" algn="l" rtl="0">
              <a:spcBef>
                <a:spcPts val="600"/>
              </a:spcBef>
              <a:spcAft>
                <a:spcPts val="0"/>
              </a:spcAft>
              <a:buNone/>
            </a:pPr>
            <a:r>
              <a:rPr lang="en-US" dirty="0"/>
              <a:t>Some FSWs may perceive that they do not need another contraceptive method if they are using condoms. However, if an FSW is not able to use condoms consistently and correctly, or a condom breaks, they are at risk of unintended pregnancy. Emergency contraception or another method of contraception can help avoid unintended pregnancy in these situations. </a:t>
            </a:r>
            <a:endParaRPr dirty="0"/>
          </a:p>
          <a:p>
            <a:pPr marL="0" lvl="0" indent="0" algn="l" rtl="0">
              <a:spcBef>
                <a:spcPts val="600"/>
              </a:spcBef>
              <a:spcAft>
                <a:spcPts val="0"/>
              </a:spcAft>
              <a:buNone/>
            </a:pPr>
            <a:r>
              <a:rPr lang="en-US" sz="1200" i="1" dirty="0">
                <a:solidFill>
                  <a:schemeClr val="dk1"/>
                </a:solidFill>
                <a:latin typeface="Calibri"/>
                <a:ea typeface="Calibri"/>
                <a:cs typeface="Calibri"/>
                <a:sym typeface="Calibri"/>
              </a:rPr>
              <a:t>&lt;Acknowledge social barriers that are based on gender and reinforce the connection of many barriers to gender norms. For example, in some communities there is a general lack of support for or acceptance of contraception due to a belief that contraception means a woman is promiscuous or cheating on a husband.&gt;</a:t>
            </a:r>
            <a:endParaRPr i="1" dirty="0"/>
          </a:p>
        </p:txBody>
      </p:sp>
      <p:sp>
        <p:nvSpPr>
          <p:cNvPr id="160" name="Google Shape;160;p1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FSWs in Nepal reported that stigma and discrimination were barriers that often prevented them from seeking treatment and health care services. </a:t>
            </a:r>
            <a:endParaRPr dirty="0"/>
          </a:p>
          <a:p>
            <a:pPr marL="0" lvl="0" indent="0" algn="l" rtl="0">
              <a:spcBef>
                <a:spcPts val="634"/>
              </a:spcBef>
              <a:spcAft>
                <a:spcPts val="0"/>
              </a:spcAft>
              <a:buNone/>
            </a:pPr>
            <a:r>
              <a:rPr lang="en-US" dirty="0"/>
              <a:t>Most Nepalese FSWs felt a lack of privacy and confidentiality in the government hospital because of the crowd of patients and the behavior of the health care workers. </a:t>
            </a:r>
            <a:endParaRPr dirty="0"/>
          </a:p>
          <a:p>
            <a:pPr marL="0" lvl="0" indent="0" algn="l" rtl="0">
              <a:spcBef>
                <a:spcPts val="634"/>
              </a:spcBef>
              <a:spcAft>
                <a:spcPts val="0"/>
              </a:spcAft>
              <a:buNone/>
            </a:pPr>
            <a:r>
              <a:rPr lang="en-US" dirty="0"/>
              <a:t>FSWs expressed dissatisfaction at the poor communication and judgmental behavior of the service providers. The exhaustive history taking, through questions perceived to be judgmental and too personal, was especially troublesome. </a:t>
            </a:r>
            <a:endParaRPr dirty="0"/>
          </a:p>
          <a:p>
            <a:pPr marL="0" lvl="0" indent="0" algn="l" rtl="0">
              <a:spcBef>
                <a:spcPts val="634"/>
              </a:spcBef>
              <a:spcAft>
                <a:spcPts val="0"/>
              </a:spcAft>
              <a:buNone/>
            </a:pPr>
            <a:r>
              <a:rPr lang="en-US" dirty="0"/>
              <a:t>Expensive medical fees, long wait times, and inconvenient hours of operation also contributed to levels of dissatisfaction.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100" b="1" dirty="0">
                <a:solidFill>
                  <a:srgbClr val="000000"/>
                </a:solidFill>
              </a:rPr>
              <a:t>Source: </a:t>
            </a:r>
            <a:endParaRPr sz="1100" dirty="0"/>
          </a:p>
          <a:p>
            <a:pPr marL="0" lvl="0" indent="0" algn="l" rtl="0">
              <a:spcBef>
                <a:spcPts val="634"/>
              </a:spcBef>
              <a:spcAft>
                <a:spcPts val="0"/>
              </a:spcAft>
              <a:buNone/>
            </a:pPr>
            <a:r>
              <a:rPr lang="en-US" sz="1100" dirty="0">
                <a:solidFill>
                  <a:srgbClr val="000000"/>
                </a:solidFill>
              </a:rPr>
              <a:t>L. Ghimire, E. van Teijlingen. Barriers to Utilisation of Sexual Health Services by Female Sex Workers in Nepal. Global Journal of Health Science, Vol. 1, No. 1, 2009.</a:t>
            </a:r>
            <a:endParaRPr sz="1100" dirty="0"/>
          </a:p>
          <a:p>
            <a:pPr marL="0" lvl="0" indent="0" algn="l" rtl="0">
              <a:spcBef>
                <a:spcPts val="634"/>
              </a:spcBef>
              <a:spcAft>
                <a:spcPts val="0"/>
              </a:spcAft>
              <a:buNone/>
            </a:pPr>
            <a:endParaRPr dirty="0"/>
          </a:p>
        </p:txBody>
      </p:sp>
      <p:sp>
        <p:nvSpPr>
          <p:cNvPr id="167" name="Google Shape;167;p1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8:notes"/>
          <p:cNvSpPr txBox="1">
            <a:spLocks noGrp="1"/>
          </p:cNvSpPr>
          <p:nvPr>
            <p:ph type="body" idx="1"/>
          </p:nvPr>
        </p:nvSpPr>
        <p:spPr>
          <a:xfrm>
            <a:off x="731520" y="4620577"/>
            <a:ext cx="5852160" cy="4352396"/>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marR="0" lvl="0" indent="0" algn="l" rtl="0">
              <a:lnSpc>
                <a:spcPct val="100000"/>
              </a:lnSpc>
              <a:spcBef>
                <a:spcPts val="634"/>
              </a:spcBef>
              <a:spcAft>
                <a:spcPts val="0"/>
              </a:spcAft>
              <a:buClr>
                <a:schemeClr val="dk1"/>
              </a:buClr>
              <a:buSzPts val="1200"/>
              <a:buFont typeface="Calibri"/>
              <a:buNone/>
            </a:pPr>
            <a:r>
              <a:rPr lang="en-US" dirty="0"/>
              <a:t>The LINKAGES project in Mali conducted four focus groups with FSWs in Bamako and Bougouni—including users and non-users of contraception. Many participants reported that discrimination from health personnel was a barrier to seeking services, particularly in public sector facilities. Most reported that they would prefer going to a facility that specifically serves FSWs where they know they will not be treated differently because of their work.  </a:t>
            </a:r>
            <a:endParaRPr dirty="0"/>
          </a:p>
          <a:p>
            <a:pPr marL="0" lvl="0" indent="0" algn="l" rtl="0">
              <a:spcBef>
                <a:spcPts val="634"/>
              </a:spcBef>
              <a:spcAft>
                <a:spcPts val="0"/>
              </a:spcAft>
              <a:buNone/>
            </a:pPr>
            <a:r>
              <a:rPr lang="en-US" dirty="0"/>
              <a:t>The most frequently cited barrier to use of contraceptives—among users and non-users alike—was fear of side effects, particularly concerns about changes to menstrual bleeding. Focus group participants also mentioned incorrect information and rumors regarding specific methods, including not being able to have children in the future, and methods such as implants moving around in the body.  </a:t>
            </a:r>
            <a:endParaRPr dirty="0"/>
          </a:p>
          <a:p>
            <a:pPr marL="0" lvl="0" indent="0" algn="l" rtl="0">
              <a:spcBef>
                <a:spcPts val="634"/>
              </a:spcBef>
              <a:spcAft>
                <a:spcPts val="0"/>
              </a:spcAft>
              <a:buNone/>
            </a:pPr>
            <a:r>
              <a:rPr lang="en-US" dirty="0"/>
              <a:t>However, almost all participants expressed confidence and trust in medical professionals’ ability to correctly counsel women regarding their contraceptive choices and recommended that women seek professional advice rather than listen to rumors in the community.</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sz="1100" b="1" dirty="0">
                <a:solidFill>
                  <a:srgbClr val="000000"/>
                </a:solidFill>
              </a:rPr>
              <a:t>Source: </a:t>
            </a:r>
            <a:endParaRPr sz="1100" dirty="0"/>
          </a:p>
          <a:p>
            <a:pPr marL="0" lvl="0" indent="0" algn="l" rtl="0">
              <a:spcBef>
                <a:spcPts val="634"/>
              </a:spcBef>
              <a:spcAft>
                <a:spcPts val="0"/>
              </a:spcAft>
              <a:buNone/>
            </a:pPr>
            <a:r>
              <a:rPr lang="en-US" sz="1100" dirty="0">
                <a:solidFill>
                  <a:srgbClr val="000000"/>
                </a:solidFill>
              </a:rPr>
              <a:t>Centre d’Etudes et de Recherche pour le Développement (CERD). Rapport de groupes de discussions dirigées avec les professionnelles de sexe sur l’utilisation de la contraception pour le projet LINKAGES-Mali (2018). </a:t>
            </a:r>
            <a:endParaRPr sz="1100" dirty="0">
              <a:solidFill>
                <a:srgbClr val="FF0000"/>
              </a:solidFill>
            </a:endParaRPr>
          </a:p>
        </p:txBody>
      </p:sp>
      <p:sp>
        <p:nvSpPr>
          <p:cNvPr id="174" name="Google Shape;174;p1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9:notes"/>
          <p:cNvSpPr txBox="1">
            <a:spLocks noGrp="1"/>
          </p:cNvSpPr>
          <p:nvPr>
            <p:ph type="body" idx="1"/>
          </p:nvPr>
        </p:nvSpPr>
        <p:spPr>
          <a:xfrm>
            <a:off x="731519" y="4620576"/>
            <a:ext cx="6148252" cy="482421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How can providers minimize/reduce barriers to contraception?</a:t>
            </a:r>
            <a:endParaRPr dirty="0"/>
          </a:p>
          <a:p>
            <a:pPr marL="0" lvl="0" indent="0" algn="l" rtl="0">
              <a:spcBef>
                <a:spcPts val="634"/>
              </a:spcBef>
              <a:spcAft>
                <a:spcPts val="0"/>
              </a:spcAft>
              <a:buNone/>
            </a:pPr>
            <a:r>
              <a:rPr lang="en-US" i="1" dirty="0"/>
              <a:t>&lt;Accept responses from several participants; click the mouse to reveal the answers on this slide and the next.&gt;</a:t>
            </a:r>
            <a:endParaRPr dirty="0"/>
          </a:p>
          <a:p>
            <a:pPr marL="0" lvl="0" indent="0" algn="l" rtl="0">
              <a:spcBef>
                <a:spcPts val="634"/>
              </a:spcBef>
              <a:spcAft>
                <a:spcPts val="0"/>
              </a:spcAft>
              <a:buNone/>
            </a:pPr>
            <a:r>
              <a:rPr lang="en-US" dirty="0"/>
              <a:t>While it may not be possible to address all barriers to contraceptive services, providers can minimize or eliminate some of these barriers by:</a:t>
            </a:r>
            <a:endParaRPr dirty="0"/>
          </a:p>
          <a:p>
            <a:pPr marL="171450" marR="0" lvl="0" indent="-171450" algn="l" rtl="0">
              <a:spcBef>
                <a:spcPts val="600"/>
              </a:spcBef>
              <a:spcAft>
                <a:spcPts val="0"/>
              </a:spcAft>
              <a:buClr>
                <a:schemeClr val="dk1"/>
              </a:buClr>
              <a:buSzPts val="1200"/>
              <a:buFont typeface="Arial" panose="020B0604020202020204" pitchFamily="34" charset="0"/>
              <a:buChar char="•"/>
            </a:pPr>
            <a:r>
              <a:rPr lang="en-US" dirty="0"/>
              <a:t>Being aware of biases and providing services free of stigma, judgment, and discrimination</a:t>
            </a:r>
            <a:endParaRPr dirty="0">
              <a:latin typeface="Calibri"/>
              <a:ea typeface="Calibri"/>
              <a:cs typeface="Calibri"/>
              <a:sym typeface="Calibri"/>
            </a:endParaRPr>
          </a:p>
          <a:p>
            <a:pPr marL="171450" lvl="0" indent="-171450" algn="l" rtl="0">
              <a:spcBef>
                <a:spcPts val="600"/>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Being aware of FSWs’ contraceptive needs and concerns about how contraceptive use may impact their livelihood </a:t>
            </a:r>
            <a:endParaRPr dirty="0"/>
          </a:p>
          <a:p>
            <a:pPr marL="171450" lvl="0" indent="-171450" algn="l" rtl="0">
              <a:spcBef>
                <a:spcPts val="600"/>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Integrating contraceptive/FP services, either onsite or through referrals, into programs that are often accessed by FSWs, such as HIV prevention, treatment and care programs or to STI services </a:t>
            </a:r>
            <a:endParaRPr dirty="0"/>
          </a:p>
          <a:p>
            <a:pPr marL="171450" lvl="0" indent="-171450" algn="l" rtl="0">
              <a:spcBef>
                <a:spcPts val="600"/>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Assessing an FSW’s individual circumstances in a sensitive and non-judgmental manner, and </a:t>
            </a:r>
            <a:endParaRPr dirty="0"/>
          </a:p>
          <a:p>
            <a:pPr marL="171450" lvl="0" indent="-171450">
              <a:spcBef>
                <a:spcPts val="600"/>
              </a:spcBef>
              <a:buClr>
                <a:schemeClr val="dk1"/>
              </a:buClr>
              <a:buSzPts val="1200"/>
              <a:buFont typeface="Arial" panose="020B0604020202020204" pitchFamily="34" charset="0"/>
              <a:buChar char="•"/>
            </a:pPr>
            <a:r>
              <a:rPr lang="en-US" dirty="0"/>
              <a:t>Using a lifecycle, client-centered approach to counseling and services that provides</a:t>
            </a:r>
            <a:r>
              <a:rPr lang="en-US" dirty="0">
                <a:latin typeface="Calibri"/>
                <a:ea typeface="Calibri"/>
                <a:cs typeface="Calibri"/>
                <a:sym typeface="Calibri"/>
              </a:rPr>
              <a:t> clear, accurate information about contraceptive </a:t>
            </a:r>
            <a:r>
              <a:rPr lang="en-US" dirty="0"/>
              <a:t>options and support appropriate to an FSW’s needs as they change throughout her reproductive years. In addition, providers should </a:t>
            </a:r>
            <a:r>
              <a:rPr lang="en-US" dirty="0">
                <a:latin typeface="Calibri"/>
                <a:ea typeface="Calibri"/>
                <a:cs typeface="Calibri"/>
                <a:sym typeface="Calibri"/>
              </a:rPr>
              <a:t>address common rumors and misconceptions</a:t>
            </a:r>
            <a:r>
              <a:rPr lang="en-US" dirty="0"/>
              <a:t> </a:t>
            </a:r>
            <a:r>
              <a:rPr lang="en-US" dirty="0">
                <a:latin typeface="Calibri"/>
                <a:ea typeface="Calibri"/>
                <a:cs typeface="Calibri"/>
                <a:sym typeface="Calibri"/>
              </a:rPr>
              <a:t>and offer unbiased guidance during the decision-making process to enable FSWs to make an informed and voluntary choice of a contraceptive method or methods. </a:t>
            </a:r>
            <a:endParaRPr dirty="0"/>
          </a:p>
          <a:p>
            <a:pPr marL="0" lvl="0" indent="0" algn="l" rtl="0">
              <a:spcBef>
                <a:spcPts val="1200"/>
              </a:spcBef>
              <a:spcAft>
                <a:spcPts val="0"/>
              </a:spcAft>
              <a:buNone/>
            </a:pPr>
            <a:r>
              <a:rPr lang="en-US" i="1" dirty="0"/>
              <a:t>&lt;If there are local examples of programs that have taken measures to minimize barriers, share those examples or solicit examples from the participants.&gt;</a:t>
            </a:r>
            <a:endParaRPr dirty="0"/>
          </a:p>
          <a:p>
            <a:pPr marL="0" lvl="0" indent="0" algn="l" rtl="0">
              <a:spcBef>
                <a:spcPts val="634"/>
              </a:spcBef>
              <a:spcAft>
                <a:spcPts val="0"/>
              </a:spcAft>
              <a:buNone/>
            </a:pPr>
            <a:endParaRPr i="1" dirty="0"/>
          </a:p>
        </p:txBody>
      </p:sp>
      <p:sp>
        <p:nvSpPr>
          <p:cNvPr id="182" name="Google Shape;182;p1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i="1" dirty="0"/>
              <a:t>&lt;After discussing the learning objectives, post the prepared flipchart of the objectives to refer to during the session.&gt;</a:t>
            </a:r>
            <a:endParaRPr dirty="0"/>
          </a:p>
        </p:txBody>
      </p:sp>
      <p:sp>
        <p:nvSpPr>
          <p:cNvPr id="52" name="Google Shape;52;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2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20:notes"/>
          <p:cNvSpPr txBox="1">
            <a:spLocks noGrp="1"/>
          </p:cNvSpPr>
          <p:nvPr>
            <p:ph type="body" idx="1"/>
          </p:nvPr>
        </p:nvSpPr>
        <p:spPr>
          <a:xfrm>
            <a:off x="731520" y="4620577"/>
            <a:ext cx="5852160" cy="424053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Providers can also reduce barriers by </a:t>
            </a:r>
            <a:r>
              <a:rPr lang="en-US" dirty="0">
                <a:latin typeface="Calibri"/>
                <a:ea typeface="Calibri"/>
                <a:cs typeface="Calibri"/>
                <a:sym typeface="Calibri"/>
              </a:rPr>
              <a:t>discussing the various options for addressing FSWs’ contraceptive and other needs using a holistic approach. These needs may include:</a:t>
            </a:r>
            <a:endParaRPr i="1" dirty="0">
              <a:latin typeface="Calibri"/>
              <a:ea typeface="Calibri"/>
              <a:cs typeface="Calibri"/>
              <a:sym typeface="Calibri"/>
            </a:endParaRPr>
          </a:p>
          <a:p>
            <a:pPr marL="171450" lvl="0" indent="-171450" algn="l" rtl="0">
              <a:lnSpc>
                <a:spcPct val="107000"/>
              </a:lnSpc>
              <a:spcBef>
                <a:spcPts val="600"/>
              </a:spcBef>
              <a:spcAft>
                <a:spcPts val="0"/>
              </a:spcAft>
              <a:buClr>
                <a:schemeClr val="dk1"/>
              </a:buClr>
              <a:buSzPts val="1200"/>
              <a:buFont typeface="Arial"/>
              <a:buChar char="•"/>
            </a:pPr>
            <a:r>
              <a:rPr lang="en-US" dirty="0">
                <a:latin typeface="Calibri"/>
                <a:ea typeface="Calibri"/>
                <a:cs typeface="Calibri"/>
                <a:sym typeface="Calibri"/>
              </a:rPr>
              <a:t>Preventing or delaying pregnancy using an effective contraceptive method</a:t>
            </a:r>
            <a:endParaRPr dirty="0"/>
          </a:p>
          <a:p>
            <a:pPr marL="171450" lvl="0" indent="-171450" algn="l" rtl="0">
              <a:lnSpc>
                <a:spcPct val="107000"/>
              </a:lnSpc>
              <a:spcBef>
                <a:spcPts val="600"/>
              </a:spcBef>
              <a:spcAft>
                <a:spcPts val="0"/>
              </a:spcAft>
              <a:buClr>
                <a:schemeClr val="dk1"/>
              </a:buClr>
              <a:buSzPts val="1200"/>
              <a:buFont typeface="Arial"/>
              <a:buChar char="•"/>
            </a:pPr>
            <a:r>
              <a:rPr lang="en-US" dirty="0">
                <a:latin typeface="Calibri"/>
                <a:ea typeface="Calibri"/>
                <a:cs typeface="Calibri"/>
                <a:sym typeface="Calibri"/>
              </a:rPr>
              <a:t>Preventing pregnancy after unprotected sex using emergency contraceptive pills (ECPs)</a:t>
            </a:r>
            <a:endParaRPr dirty="0"/>
          </a:p>
          <a:p>
            <a:pPr marL="171450" lvl="0" indent="-171450" algn="l" rtl="0">
              <a:lnSpc>
                <a:spcPct val="107000"/>
              </a:lnSpc>
              <a:spcBef>
                <a:spcPts val="600"/>
              </a:spcBef>
              <a:spcAft>
                <a:spcPts val="0"/>
              </a:spcAft>
              <a:buClr>
                <a:schemeClr val="dk1"/>
              </a:buClr>
              <a:buSzPts val="1200"/>
              <a:buFont typeface="Arial"/>
              <a:buChar char="•"/>
            </a:pPr>
            <a:r>
              <a:rPr lang="en-US" dirty="0">
                <a:latin typeface="Calibri"/>
                <a:ea typeface="Calibri"/>
                <a:cs typeface="Calibri"/>
                <a:sym typeface="Calibri"/>
              </a:rPr>
              <a:t>Protecting herself from STI acquisition or transmission using male or female condoms</a:t>
            </a:r>
            <a:endParaRPr dirty="0"/>
          </a:p>
          <a:p>
            <a:pPr marL="171450" lvl="0" indent="-171450" algn="l" rtl="0">
              <a:lnSpc>
                <a:spcPct val="107000"/>
              </a:lnSpc>
              <a:spcBef>
                <a:spcPts val="600"/>
              </a:spcBef>
              <a:spcAft>
                <a:spcPts val="0"/>
              </a:spcAft>
              <a:buClr>
                <a:schemeClr val="dk1"/>
              </a:buClr>
              <a:buSzPts val="1200"/>
              <a:buFont typeface="Arial"/>
              <a:buChar char="•"/>
            </a:pPr>
            <a:r>
              <a:rPr lang="en-US" dirty="0">
                <a:latin typeface="Calibri"/>
                <a:ea typeface="Calibri"/>
                <a:cs typeface="Calibri"/>
                <a:sym typeface="Calibri"/>
              </a:rPr>
              <a:t>Protecting herself from HIV using pre-exposure prophylaxis (PrEP) and/or condoms</a:t>
            </a:r>
            <a:endParaRPr dirty="0"/>
          </a:p>
          <a:p>
            <a:pPr marL="171450" lvl="0" indent="-171450" algn="l" rtl="0">
              <a:lnSpc>
                <a:spcPct val="107000"/>
              </a:lnSpc>
              <a:spcBef>
                <a:spcPts val="600"/>
              </a:spcBef>
              <a:spcAft>
                <a:spcPts val="0"/>
              </a:spcAft>
              <a:buClr>
                <a:schemeClr val="dk1"/>
              </a:buClr>
              <a:buSzPts val="1200"/>
              <a:buFont typeface="Arial"/>
              <a:buChar char="•"/>
            </a:pPr>
            <a:r>
              <a:rPr lang="en-US" dirty="0">
                <a:latin typeface="Calibri"/>
                <a:ea typeface="Calibri"/>
                <a:cs typeface="Calibri"/>
                <a:sym typeface="Calibri"/>
              </a:rPr>
              <a:t>Preventing HIV acquisition using post-exposure prophylaxis (PEP) if exposed during unprotected intercourse</a:t>
            </a:r>
            <a:endParaRPr dirty="0"/>
          </a:p>
          <a:p>
            <a:pPr marL="171450" marR="0" lvl="0" indent="-171450" algn="l" defTabSz="914400" rtl="0" eaLnBrk="1" fontAlgn="auto" latinLnBrk="0" hangingPunct="1">
              <a:lnSpc>
                <a:spcPct val="107000"/>
              </a:lnSpc>
              <a:spcBef>
                <a:spcPts val="600"/>
              </a:spcBef>
              <a:spcAft>
                <a:spcPts val="0"/>
              </a:spcAft>
              <a:buClr>
                <a:schemeClr val="dk1"/>
              </a:buClr>
              <a:buSzPts val="1200"/>
              <a:buFont typeface="Arial"/>
              <a:buChar char="•"/>
              <a:tabLst/>
              <a:defRPr/>
            </a:pPr>
            <a:r>
              <a:rPr lang="en-US" dirty="0">
                <a:latin typeface="Calibri"/>
                <a:ea typeface="Calibri"/>
                <a:cs typeface="Calibri"/>
                <a:sym typeface="Calibri"/>
              </a:rPr>
              <a:t>Being sensitive to an FSW’s HIV-positive status and desire to stay healthy and prevent HIV transmission using antiretroviral therapy (ART) and/or condoms</a:t>
            </a:r>
            <a:r>
              <a:rPr lang="en-US" dirty="0"/>
              <a:t> </a:t>
            </a:r>
          </a:p>
          <a:p>
            <a:pPr marL="171450" marR="0" lvl="0" indent="-171450" algn="l" defTabSz="914400" rtl="0" eaLnBrk="1" fontAlgn="auto" latinLnBrk="0" hangingPunct="1">
              <a:lnSpc>
                <a:spcPct val="107000"/>
              </a:lnSpc>
              <a:spcBef>
                <a:spcPts val="600"/>
              </a:spcBef>
              <a:spcAft>
                <a:spcPts val="0"/>
              </a:spcAft>
              <a:buClr>
                <a:schemeClr val="dk1"/>
              </a:buClr>
              <a:buSzPts val="1200"/>
              <a:buFont typeface="Arial"/>
              <a:buChar char="•"/>
              <a:tabLst/>
              <a:defRPr/>
            </a:pPr>
            <a:r>
              <a:rPr lang="en-US" dirty="0"/>
              <a:t>Acknowledging that FSWs may experience violence in their relationships with clients or partners and address the issue or refer if needed </a:t>
            </a:r>
            <a:endParaRPr dirty="0"/>
          </a:p>
          <a:p>
            <a:pPr marL="171450" lvl="0" indent="-171450" algn="l" rtl="0">
              <a:lnSpc>
                <a:spcPct val="107000"/>
              </a:lnSpc>
              <a:spcBef>
                <a:spcPts val="600"/>
              </a:spcBef>
              <a:spcAft>
                <a:spcPts val="0"/>
              </a:spcAft>
              <a:buClr>
                <a:schemeClr val="dk1"/>
              </a:buClr>
              <a:buSzPts val="1200"/>
              <a:buFont typeface="Arial"/>
              <a:buChar char="•"/>
            </a:pPr>
            <a:r>
              <a:rPr lang="en-US" dirty="0">
                <a:latin typeface="Calibri"/>
                <a:ea typeface="Calibri"/>
                <a:cs typeface="Calibri"/>
                <a:sym typeface="Calibri"/>
              </a:rPr>
              <a:t>Recognizing that FSWs have multiple needs and help them to consider which approach or combination of approaches will work best for them</a:t>
            </a:r>
            <a:endParaRPr dirty="0"/>
          </a:p>
          <a:p>
            <a:pPr marL="0" lvl="0" indent="0" algn="l" rtl="0">
              <a:lnSpc>
                <a:spcPct val="107000"/>
              </a:lnSpc>
              <a:spcBef>
                <a:spcPts val="1268"/>
              </a:spcBef>
              <a:spcAft>
                <a:spcPts val="0"/>
              </a:spcAft>
              <a:buClr>
                <a:schemeClr val="dk1"/>
              </a:buClr>
              <a:buSzPts val="1200"/>
              <a:buFont typeface="Noto Sans Symbols"/>
              <a:buNone/>
            </a:pPr>
            <a:endParaRPr dirty="0">
              <a:latin typeface="Calibri"/>
              <a:ea typeface="Calibri"/>
              <a:cs typeface="Calibri"/>
              <a:sym typeface="Calibri"/>
            </a:endParaRPr>
          </a:p>
        </p:txBody>
      </p:sp>
      <p:sp>
        <p:nvSpPr>
          <p:cNvPr id="189" name="Google Shape;189;p2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2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00"/>
              </a:spcBef>
              <a:spcAft>
                <a:spcPts val="0"/>
              </a:spcAft>
              <a:buNone/>
            </a:pPr>
            <a:r>
              <a:rPr lang="en-US" dirty="0"/>
              <a:t>To be able to effectively assess FSWs’ needs and empower them to make an informed and voluntary choice of a contraceptive method, providers should be aware of their own biases, perceptions, and attitudes. This activity is designed to help you think about what some of your own biases, perceptions, and attitudes might be. I will read a statement and you should stand near the sign that reflects your feelings or opinion. As you consider each statement, think about how you can “defend” your choice. </a:t>
            </a:r>
            <a:endParaRPr dirty="0"/>
          </a:p>
          <a:p>
            <a:pPr marL="0" lvl="0" indent="0" algn="l" rtl="0">
              <a:spcBef>
                <a:spcPts val="600"/>
              </a:spcBef>
              <a:spcAft>
                <a:spcPts val="0"/>
              </a:spcAft>
              <a:buNone/>
            </a:pPr>
            <a:r>
              <a:rPr lang="en-US" dirty="0"/>
              <a:t>This</a:t>
            </a:r>
            <a:r>
              <a:rPr lang="en-US" i="0" dirty="0"/>
              <a:t> activity is not about correct or incorrect answers but is an opportunity to explore different perspectives and attitudes and consider how these can facilitate or hinder FSWs’ access to contraception and their choice of method. </a:t>
            </a:r>
            <a:endParaRPr dirty="0"/>
          </a:p>
          <a:p>
            <a:pPr marL="0" lvl="0" indent="0" algn="l" rtl="0">
              <a:spcBef>
                <a:spcPts val="600"/>
              </a:spcBef>
              <a:spcAft>
                <a:spcPts val="0"/>
              </a:spcAft>
              <a:buNone/>
            </a:pPr>
            <a:r>
              <a:rPr lang="en-US" i="1" dirty="0"/>
              <a:t>&lt;Read the statements included in the session plan and ask each participant to think about their response and to stand near the sign—Agree or Disagree—that best reflects their feelings or opinion. If a participant is undecided, they can remain in the center. Challenge participants to describe why they agree or disagree with a statement; use the rationale included in the session plan to encourage discussion.&gt;</a:t>
            </a:r>
            <a:endParaRPr dirty="0"/>
          </a:p>
        </p:txBody>
      </p:sp>
      <p:sp>
        <p:nvSpPr>
          <p:cNvPr id="196" name="Google Shape;196;p2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2: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22:notes"/>
          <p:cNvSpPr txBox="1">
            <a:spLocks noGrp="1"/>
          </p:cNvSpPr>
          <p:nvPr>
            <p:ph type="body" idx="1"/>
          </p:nvPr>
        </p:nvSpPr>
        <p:spPr>
          <a:xfrm>
            <a:off x="731520" y="4583650"/>
            <a:ext cx="5852160" cy="469751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Understanding the unique needs of FSWs is necessary for health care providers to be able to offer effective contraceptive services. If health care workers are not aware of these needs, they will not be able to provide tailored counseling and, ultimately, may not be able to help clients to consider contraceptive options that will best fit their situations. </a:t>
            </a:r>
            <a:endParaRPr dirty="0"/>
          </a:p>
          <a:p>
            <a:pPr marL="0" lvl="0" indent="0" algn="l" rtl="0">
              <a:spcBef>
                <a:spcPts val="634"/>
              </a:spcBef>
              <a:spcAft>
                <a:spcPts val="0"/>
              </a:spcAft>
              <a:buNone/>
            </a:pPr>
            <a:r>
              <a:rPr lang="en-US" dirty="0"/>
              <a:t>Providers should be able to ask sensitive questions about </a:t>
            </a:r>
            <a:r>
              <a:rPr lang="en-US" dirty="0">
                <a:solidFill>
                  <a:srgbClr val="FF0000"/>
                </a:solidFill>
              </a:rPr>
              <a:t>a </a:t>
            </a:r>
            <a:r>
              <a:rPr lang="en-US" dirty="0"/>
              <a:t>client’s situation and behavior in a confidential and nonjudgmental manner. </a:t>
            </a:r>
          </a:p>
          <a:p>
            <a:pPr marL="0" lvl="0" indent="0" algn="l" rtl="0">
              <a:spcBef>
                <a:spcPts val="634"/>
              </a:spcBef>
              <a:spcAft>
                <a:spcPts val="0"/>
              </a:spcAft>
              <a:buNone/>
            </a:pPr>
            <a:r>
              <a:rPr lang="en-US" dirty="0"/>
              <a:t>As much as possible, this should be a standard process for every client. </a:t>
            </a:r>
          </a:p>
          <a:p>
            <a:pPr marL="0" lvl="0" indent="0" algn="l" rtl="0">
              <a:spcBef>
                <a:spcPts val="634"/>
              </a:spcBef>
              <a:spcAft>
                <a:spcPts val="0"/>
              </a:spcAft>
              <a:buNone/>
            </a:pPr>
            <a:r>
              <a:rPr lang="en-US" i="1" dirty="0"/>
              <a:t>&lt;Click the mouse to reveal the highlighted statement.&gt;</a:t>
            </a:r>
            <a:endParaRPr dirty="0"/>
          </a:p>
          <a:p>
            <a:pPr marL="0" lvl="0" indent="0" algn="l" rtl="0">
              <a:spcBef>
                <a:spcPts val="634"/>
              </a:spcBef>
              <a:spcAft>
                <a:spcPts val="0"/>
              </a:spcAft>
              <a:buNone/>
            </a:pPr>
            <a:r>
              <a:rPr lang="en-US" i="0" dirty="0"/>
              <a:t>During focus group discussions conducted by FHI 360, many FSWs indicated </a:t>
            </a:r>
            <a:r>
              <a:rPr lang="en-US" dirty="0"/>
              <a:t>a</a:t>
            </a:r>
            <a:r>
              <a:rPr lang="en-US" i="0" dirty="0"/>
              <a:t> willingness to discuss their work with providers, if the providers treat them with respect.</a:t>
            </a:r>
            <a:endParaRPr dirty="0"/>
          </a:p>
          <a:p>
            <a:pPr marL="0" lvl="0" indent="0" algn="l" rtl="0">
              <a:spcBef>
                <a:spcPts val="634"/>
              </a:spcBef>
              <a:spcAft>
                <a:spcPts val="0"/>
              </a:spcAft>
              <a:buNone/>
            </a:pPr>
            <a:r>
              <a:rPr lang="en-US" sz="1100" b="1" dirty="0">
                <a:solidFill>
                  <a:srgbClr val="000000"/>
                </a:solidFill>
              </a:rPr>
              <a:t>Sources: </a:t>
            </a:r>
            <a:endParaRPr sz="1100" dirty="0"/>
          </a:p>
          <a:p>
            <a:pPr marL="0" lvl="0" indent="0" algn="l" rtl="0">
              <a:spcBef>
                <a:spcPts val="317"/>
              </a:spcBef>
              <a:spcAft>
                <a:spcPts val="0"/>
              </a:spcAft>
              <a:buNone/>
            </a:pPr>
            <a:r>
              <a:rPr lang="en-US" sz="1100" dirty="0"/>
              <a:t>The Positive Health: Prevention in Care Training Resources Package. FHI 360, 2012.</a:t>
            </a:r>
            <a:endParaRPr sz="1100" dirty="0"/>
          </a:p>
          <a:p>
            <a:pPr marL="0" lvl="0" indent="0" algn="l" rtl="0">
              <a:spcBef>
                <a:spcPts val="634"/>
              </a:spcBef>
              <a:spcAft>
                <a:spcPts val="0"/>
              </a:spcAft>
              <a:buNone/>
            </a:pPr>
            <a:r>
              <a:rPr lang="en-US" sz="1100" dirty="0"/>
              <a:t>Brown, B; Duby, Z; Van Dyk, D; Health Care Provision for Men who have Sex with Men, Sex Workers, and People who use Drugs: An Introductory Manual for Health Care Workers in South Africa. The Desmond Tutu HIV Foundation 2013.</a:t>
            </a:r>
            <a:endParaRPr sz="1100" i="1" dirty="0"/>
          </a:p>
        </p:txBody>
      </p:sp>
      <p:sp>
        <p:nvSpPr>
          <p:cNvPr id="206" name="Google Shape;206;p2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23:notes"/>
          <p:cNvSpPr txBox="1">
            <a:spLocks noGrp="1"/>
          </p:cNvSpPr>
          <p:nvPr>
            <p:ph type="body" idx="1"/>
          </p:nvPr>
        </p:nvSpPr>
        <p:spPr>
          <a:xfrm>
            <a:off x="731519" y="4549456"/>
            <a:ext cx="5881931" cy="4913521"/>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100" b="1" dirty="0"/>
              <a:t>Speaker Notes:</a:t>
            </a:r>
            <a:endParaRPr sz="1100" dirty="0"/>
          </a:p>
          <a:p>
            <a:pPr marL="0" lvl="0" indent="0" algn="l" rtl="0">
              <a:spcBef>
                <a:spcPts val="634"/>
              </a:spcBef>
              <a:spcAft>
                <a:spcPts val="0"/>
              </a:spcAft>
              <a:buNone/>
            </a:pPr>
            <a:r>
              <a:rPr lang="en-US" sz="1100" dirty="0"/>
              <a:t>Let’s brainstorm...</a:t>
            </a:r>
          </a:p>
          <a:p>
            <a:pPr marL="0" lvl="0" indent="0" algn="l" rtl="0">
              <a:spcBef>
                <a:spcPts val="634"/>
              </a:spcBef>
              <a:spcAft>
                <a:spcPts val="0"/>
              </a:spcAft>
              <a:buNone/>
            </a:pPr>
            <a:r>
              <a:rPr lang="en-US" sz="1100" dirty="0"/>
              <a:t>What questions can providers ask to identify unmet need for contraception? </a:t>
            </a:r>
          </a:p>
          <a:p>
            <a:pPr marL="0" lvl="0" indent="0" algn="l" rtl="0">
              <a:spcBef>
                <a:spcPts val="634"/>
              </a:spcBef>
              <a:spcAft>
                <a:spcPts val="0"/>
              </a:spcAft>
              <a:buNone/>
            </a:pPr>
            <a:r>
              <a:rPr lang="en-US" sz="1100" dirty="0"/>
              <a:t>What questions can providers ask to identify risky behaviors (including behaviors that can make it harder to negotiate condom use or use a contraceptive method correctly)?</a:t>
            </a:r>
            <a:endParaRPr sz="1100" dirty="0"/>
          </a:p>
          <a:p>
            <a:pPr marL="0" lvl="0" indent="0" algn="l" rtl="0">
              <a:spcBef>
                <a:spcPts val="634"/>
              </a:spcBef>
              <a:spcAft>
                <a:spcPts val="0"/>
              </a:spcAft>
              <a:buNone/>
            </a:pPr>
            <a:r>
              <a:rPr lang="en-US" sz="1100" i="1" dirty="0"/>
              <a:t>&lt;Record the ideas for screening questions brainstormed by participants on the prepared flipchart(s). Use probing questions to ensure that the topics mentioned below are included. Click the mouse to reveal the sample questions and compare them with the questions brainstormed by the participants.&gt;</a:t>
            </a:r>
            <a:endParaRPr sz="1100" dirty="0"/>
          </a:p>
          <a:p>
            <a:pPr marL="0" lvl="0" indent="0" algn="l" rtl="0">
              <a:spcBef>
                <a:spcPts val="634"/>
              </a:spcBef>
              <a:spcAft>
                <a:spcPts val="0"/>
              </a:spcAft>
              <a:buNone/>
            </a:pPr>
            <a:r>
              <a:rPr lang="en-US" sz="1100" dirty="0">
                <a:latin typeface="Calibri"/>
                <a:ea typeface="Calibri"/>
                <a:cs typeface="Calibri"/>
                <a:sym typeface="Calibri"/>
              </a:rPr>
              <a:t>During a counseling session, a provider should ask questions to explore if their client:</a:t>
            </a:r>
            <a:endParaRPr sz="1100" dirty="0"/>
          </a:p>
          <a:p>
            <a:pPr marL="171450" indent="-171450">
              <a:lnSpc>
                <a:spcPct val="107000"/>
              </a:lnSpc>
              <a:buSzPts val="1200"/>
              <a:buFont typeface="Arial" panose="020B0604020202020204" pitchFamily="34" charset="0"/>
              <a:buChar char="•"/>
            </a:pPr>
            <a:r>
              <a:rPr lang="en-US" sz="1100" dirty="0"/>
              <a:t>Wants to avoid pregnancy? ―but is not currently using reliable contraception?</a:t>
            </a:r>
          </a:p>
          <a:p>
            <a:pPr marL="171450" indent="-171450">
              <a:lnSpc>
                <a:spcPct val="107000"/>
              </a:lnSpc>
              <a:buSzPts val="1200"/>
              <a:buFont typeface="Arial" panose="020B0604020202020204" pitchFamily="34" charset="0"/>
              <a:buChar char="•"/>
            </a:pPr>
            <a:r>
              <a:rPr lang="en-US" sz="1100" dirty="0"/>
              <a:t>Wants children in the next year? ―or sometime in the future? ―or does not want children at all?</a:t>
            </a:r>
          </a:p>
          <a:p>
            <a:pPr marL="171450" indent="-171450">
              <a:lnSpc>
                <a:spcPct val="107000"/>
              </a:lnSpc>
              <a:buSzPts val="1200"/>
              <a:buFont typeface="Arial" panose="020B0604020202020204" pitchFamily="34" charset="0"/>
              <a:buChar char="•"/>
            </a:pPr>
            <a:r>
              <a:rPr lang="en-US" sz="1100" dirty="0"/>
              <a:t>Uses condoms consistently (or not)? ―with all clients or with some clients? Explore with which partners condoms are used. For example, an FSW may not be using condoms with an uninfected primary partner but may use condoms with all commercial clients. </a:t>
            </a:r>
          </a:p>
          <a:p>
            <a:pPr marL="171450" indent="-171450">
              <a:lnSpc>
                <a:spcPct val="107000"/>
              </a:lnSpc>
              <a:buSzPts val="1200"/>
              <a:buFont typeface="Arial" panose="020B0604020202020204" pitchFamily="34" charset="0"/>
              <a:buChar char="•"/>
            </a:pPr>
            <a:r>
              <a:rPr lang="en-US" sz="1100" dirty="0">
                <a:latin typeface="Calibri"/>
                <a:ea typeface="Calibri"/>
                <a:cs typeface="Calibri"/>
                <a:sym typeface="Calibri"/>
              </a:rPr>
              <a:t>Uses drugs and/or alcohol? If yes, how often? How much is their judgment is impaired? </a:t>
            </a:r>
            <a:endParaRPr sz="1100" dirty="0"/>
          </a:p>
          <a:p>
            <a:pPr marL="0" lvl="0" indent="0" algn="l" rtl="0">
              <a:lnSpc>
                <a:spcPct val="107000"/>
              </a:lnSpc>
              <a:spcBef>
                <a:spcPts val="634"/>
              </a:spcBef>
              <a:spcAft>
                <a:spcPts val="0"/>
              </a:spcAft>
              <a:buNone/>
            </a:pPr>
            <a:r>
              <a:rPr lang="en-US" sz="1100" dirty="0"/>
              <a:t>Remember that if you start a discussion with a closed-ended screening question, you should follow up with open-ended, probing questions/statements like: “What else would you like to share about your desires/concerns?” or “Please tell me more.” Discussing these topics is very sensitive and personal by nature and the questions you ask could be easily perceived as stigmatizing; in the next activity we’ll think about what we can do to minimize or avoid this perception. </a:t>
            </a:r>
            <a:endParaRPr sz="1100" dirty="0"/>
          </a:p>
          <a:p>
            <a:pPr marL="0" lvl="0" indent="0" algn="l" rtl="0">
              <a:spcBef>
                <a:spcPts val="1268"/>
              </a:spcBef>
              <a:spcAft>
                <a:spcPts val="0"/>
              </a:spcAft>
              <a:buNone/>
            </a:pPr>
            <a:endParaRPr i="1" dirty="0"/>
          </a:p>
        </p:txBody>
      </p:sp>
      <p:sp>
        <p:nvSpPr>
          <p:cNvPr id="213" name="Google Shape;213;p2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24:notes"/>
          <p:cNvSpPr txBox="1">
            <a:spLocks noGrp="1"/>
          </p:cNvSpPr>
          <p:nvPr>
            <p:ph type="body" idx="1"/>
          </p:nvPr>
        </p:nvSpPr>
        <p:spPr>
          <a:xfrm>
            <a:off x="731520" y="4620577"/>
            <a:ext cx="5852160" cy="469751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What can providers do to make FSW clients more comfortable and encourage open conversation about sensitive topics? Write one idea on a piece of paper or a sticky note and post it on the flipchart. </a:t>
            </a:r>
            <a:endParaRPr dirty="0"/>
          </a:p>
          <a:p>
            <a:pPr marL="0" lvl="0" indent="0" algn="l" rtl="0">
              <a:spcBef>
                <a:spcPts val="634"/>
              </a:spcBef>
              <a:spcAft>
                <a:spcPts val="0"/>
              </a:spcAft>
              <a:buNone/>
            </a:pPr>
            <a:r>
              <a:rPr lang="en-US" i="1" dirty="0"/>
              <a:t>&lt;Allow several minutes for participants to write and post their ideas. Read aloud the ideas shared by the participants. Discuss the ideas shared and ensure that the </a:t>
            </a:r>
            <a:r>
              <a:rPr lang="en-US" i="1" dirty="0">
                <a:latin typeface="Calibri"/>
                <a:ea typeface="Calibri"/>
                <a:cs typeface="Calibri"/>
                <a:sym typeface="Calibri"/>
              </a:rPr>
              <a:t>items below are posted or added.&gt;</a:t>
            </a:r>
            <a:endParaRPr dirty="0"/>
          </a:p>
          <a:p>
            <a:pPr marL="171450" lvl="0" indent="-171450" algn="l" rtl="0">
              <a:lnSpc>
                <a:spcPct val="107000"/>
              </a:lnSpc>
              <a:spcBef>
                <a:spcPts val="634"/>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Ensure privacy and reassure about confidentiality</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Reassure that these are the questions you ask all your clients and that you are asking because you want to help</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Explain that the answers to the questions will help you to better understand the unique needs of each client and to provide better services</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Use a friendly tone of voice, inclusive language, and open-ended questions </a:t>
            </a:r>
            <a:br>
              <a:rPr lang="en-US" dirty="0">
                <a:latin typeface="Calibri"/>
                <a:ea typeface="Calibri"/>
                <a:cs typeface="Calibri"/>
                <a:sym typeface="Calibri"/>
              </a:rPr>
            </a:br>
            <a:r>
              <a:rPr lang="en-US" dirty="0">
                <a:latin typeface="Calibri"/>
                <a:ea typeface="Calibri"/>
                <a:cs typeface="Calibri"/>
                <a:sym typeface="Calibri"/>
              </a:rPr>
              <a:t>(e.g., say, “Tell me about your partners,” then explore the types of relationships and use of safe behaviors with the full range of partners—spouse, boyfriend, client)</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Be aware of your body language (e.g., maintain eye contact, smile, lean forward, nod along with the discussion, maintain a relaxed posture)</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Be open and nonjudgmental</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Listen without interrupting</a:t>
            </a:r>
            <a:endParaRPr dirty="0"/>
          </a:p>
          <a:p>
            <a:pPr marL="171450" lvl="0" indent="-171450" algn="l" rtl="0">
              <a:lnSpc>
                <a:spcPct val="107000"/>
              </a:lnSpc>
              <a:spcBef>
                <a:spcPts val="317"/>
              </a:spcBef>
              <a:spcAft>
                <a:spcPts val="0"/>
              </a:spcAft>
              <a:buClr>
                <a:schemeClr val="dk1"/>
              </a:buClr>
              <a:buSzPts val="1200"/>
              <a:buFont typeface="Arial" panose="020B0604020202020204" pitchFamily="34" charset="0"/>
              <a:buChar char="•"/>
            </a:pPr>
            <a:r>
              <a:rPr lang="en-US" dirty="0">
                <a:latin typeface="Calibri"/>
                <a:ea typeface="Calibri"/>
                <a:cs typeface="Calibri"/>
                <a:sym typeface="Calibri"/>
              </a:rPr>
              <a:t>Paraphrase to check that you understand correctly</a:t>
            </a:r>
            <a:endParaRPr dirty="0"/>
          </a:p>
        </p:txBody>
      </p:sp>
      <p:sp>
        <p:nvSpPr>
          <p:cNvPr id="220" name="Google Shape;220;p2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5:notes"/>
          <p:cNvSpPr txBox="1">
            <a:spLocks noGrp="1"/>
          </p:cNvSpPr>
          <p:nvPr>
            <p:ph type="body" idx="1"/>
          </p:nvPr>
        </p:nvSpPr>
        <p:spPr>
          <a:xfrm>
            <a:off x="731520" y="4620577"/>
            <a:ext cx="5965159" cy="469751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In this activity we will consider how the characteristics of various contraceptive methods may be perceived by FSWs. </a:t>
            </a:r>
            <a:endParaRPr dirty="0"/>
          </a:p>
          <a:p>
            <a:pPr marL="0" lvl="0" indent="0" algn="l" rtl="0">
              <a:spcBef>
                <a:spcPts val="634"/>
              </a:spcBef>
              <a:spcAft>
                <a:spcPts val="0"/>
              </a:spcAft>
              <a:buNone/>
            </a:pPr>
            <a:r>
              <a:rPr lang="en-US" i="1" dirty="0"/>
              <a:t>&lt;Ask participants to divide into three small groups. Instruct the groups </a:t>
            </a:r>
            <a:r>
              <a:rPr lang="en-US" i="1" dirty="0">
                <a:solidFill>
                  <a:schemeClr val="tx1"/>
                </a:solidFill>
              </a:rPr>
              <a:t>to</a:t>
            </a:r>
            <a:r>
              <a:rPr lang="en-US" i="1" dirty="0">
                <a:solidFill>
                  <a:srgbClr val="FF0000"/>
                </a:solidFill>
              </a:rPr>
              <a:t> </a:t>
            </a:r>
            <a:r>
              <a:rPr lang="en-US" i="1" dirty="0"/>
              <a:t>take ~20 minutes to discuss their assigned methods and prepare a presentation that describes how individual method characteristics (e.g., effectiveness; ease of use; requirements for initiation, continuation and discontinuation; common side effects, and protection from STIs/HIV) can make these methods more attractive or more challenging for FSWs. Each group should summarize their key points on a flipchart and select a spokesperson. Allow each small group about 10 minutes to present their methods to the large group. As each method is presented, challenge all the participants to think of other characteristics that might make that method more attractive or challenging for FSWs. Probe for the issues included on the </a:t>
            </a:r>
            <a:r>
              <a:rPr lang="en-US" dirty="0"/>
              <a:t>Handout: Contraceptive Options for Female Sex Workers. </a:t>
            </a:r>
            <a:r>
              <a:rPr lang="en-US" i="1" dirty="0"/>
              <a:t>Distribute copies of the handout to each participant to use during the activity and for future reference.&gt;</a:t>
            </a:r>
            <a:endParaRPr dirty="0"/>
          </a:p>
          <a:p>
            <a:pPr marL="0" lvl="0" indent="0" algn="l" rtl="0">
              <a:spcBef>
                <a:spcPts val="1268"/>
              </a:spcBef>
              <a:spcAft>
                <a:spcPts val="0"/>
              </a:spcAft>
              <a:buNone/>
            </a:pPr>
            <a:endParaRPr i="1" dirty="0"/>
          </a:p>
          <a:p>
            <a:pPr marL="0" lvl="0" indent="0" algn="l" rtl="0">
              <a:spcBef>
                <a:spcPts val="1268"/>
              </a:spcBef>
              <a:spcAft>
                <a:spcPts val="0"/>
              </a:spcAft>
              <a:buNone/>
            </a:pPr>
            <a:endParaRPr i="1" dirty="0"/>
          </a:p>
        </p:txBody>
      </p:sp>
      <p:sp>
        <p:nvSpPr>
          <p:cNvPr id="241" name="Google Shape;241;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6:notes"/>
          <p:cNvSpPr txBox="1">
            <a:spLocks noGrp="1"/>
          </p:cNvSpPr>
          <p:nvPr>
            <p:ph type="body" idx="1"/>
          </p:nvPr>
        </p:nvSpPr>
        <p:spPr>
          <a:xfrm>
            <a:off x="731520" y="4583650"/>
            <a:ext cx="5852160" cy="469751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There are several methods that were not discussed in your small groups…</a:t>
            </a:r>
            <a:endParaRPr dirty="0"/>
          </a:p>
          <a:p>
            <a:pPr marL="0" lvl="0" indent="0" algn="l" rtl="0">
              <a:spcBef>
                <a:spcPts val="634"/>
              </a:spcBef>
              <a:spcAft>
                <a:spcPts val="0"/>
              </a:spcAft>
              <a:buNone/>
            </a:pPr>
            <a:r>
              <a:rPr lang="en-US" i="1" dirty="0"/>
              <a:t>&lt;Click the mouse to reveal each of the methods.&gt;</a:t>
            </a:r>
            <a:endParaRPr dirty="0"/>
          </a:p>
          <a:p>
            <a:pPr marL="0" lvl="0" indent="0" algn="l" rtl="0">
              <a:spcBef>
                <a:spcPts val="634"/>
              </a:spcBef>
              <a:spcAft>
                <a:spcPts val="0"/>
              </a:spcAft>
              <a:buNone/>
            </a:pPr>
            <a:r>
              <a:rPr lang="en-US" dirty="0"/>
              <a:t>…including condoms, male and female; the lactational amenorrhea method (LAM); fertility awareness methods (FAMs) including calendar-based methods such as the Standard Days Method (CycleBeads), and symptoms-based methods such as the </a:t>
            </a:r>
            <a:r>
              <a:rPr lang="en-US" dirty="0" err="1"/>
              <a:t>TwoDay</a:t>
            </a:r>
            <a:r>
              <a:rPr lang="en-US" dirty="0"/>
              <a:t> Method; and spermicides.</a:t>
            </a:r>
            <a:endParaRPr dirty="0"/>
          </a:p>
          <a:p>
            <a:pPr marL="0" lvl="0" indent="0" algn="l" rtl="0">
              <a:spcBef>
                <a:spcPts val="634"/>
              </a:spcBef>
              <a:spcAft>
                <a:spcPts val="0"/>
              </a:spcAft>
              <a:buNone/>
            </a:pPr>
            <a:r>
              <a:rPr lang="en-US" dirty="0"/>
              <a:t>We will review the advantages and limitations of those methods now—taking into account the perspective and needs of FSWs. </a:t>
            </a:r>
            <a:endParaRPr i="1" dirty="0"/>
          </a:p>
        </p:txBody>
      </p:sp>
      <p:sp>
        <p:nvSpPr>
          <p:cNvPr id="254" name="Google Shape;254;p2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7:notes"/>
          <p:cNvSpPr txBox="1">
            <a:spLocks noGrp="1"/>
          </p:cNvSpPr>
          <p:nvPr>
            <p:ph type="body" idx="1"/>
          </p:nvPr>
        </p:nvSpPr>
        <p:spPr>
          <a:xfrm>
            <a:off x="731519" y="4583649"/>
            <a:ext cx="5953264" cy="480679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FSWs are always counseled to use condoms to protect themselves and their clients from STIs including HIV. A condom – male or female – is the only method that provides protection from both pregnancy and STIs/HIV. Condoms are usually readily available, safe, and effective. However, effectiveness heavily depends on how consistently and correctly condoms are used. It is common for FSWs to rely on condoms for both pregnancy prevention and prevention of STIs/HIV. </a:t>
            </a:r>
            <a:endParaRPr dirty="0"/>
          </a:p>
          <a:p>
            <a:pPr marL="0" lvl="0" indent="0" algn="l" rtl="0">
              <a:spcBef>
                <a:spcPts val="634"/>
              </a:spcBef>
              <a:spcAft>
                <a:spcPts val="0"/>
              </a:spcAft>
              <a:buNone/>
            </a:pPr>
            <a:r>
              <a:rPr lang="en-US" dirty="0"/>
              <a:t>Why do you think FSWs may want to consider using another contraceptive method in addition to condoms, rather than relying on condoms alone?</a:t>
            </a:r>
            <a:endParaRPr dirty="0"/>
          </a:p>
          <a:p>
            <a:pPr marL="0" lvl="0" indent="0" algn="l" rtl="0">
              <a:spcBef>
                <a:spcPts val="634"/>
              </a:spcBef>
              <a:spcAft>
                <a:spcPts val="0"/>
              </a:spcAft>
              <a:buNone/>
            </a:pPr>
            <a:r>
              <a:rPr lang="en-US" i="1" dirty="0"/>
              <a:t>&lt;Probe for the following responses: As commonly used, condoms are less effective than other methods of contraception. While some FSWs are very successful negotiating condom use with their clients and using condoms consistently and correctly, many FSWs can’t ensure consistent use because some of their clients may (and often do) refuse to use condoms, some clients may become violent if an FSW insists on using condoms, some FSWs may risk having unprotected sex with a partner who promises to pay more for sex without condom. In all of these cases, an FSW is exposed to the dual risk of pregnancy and STIs/HIV. If she uses another contraceptive method in addition to condoms, she at least can be protected from pregnancy, when condoms are not used.&gt; </a:t>
            </a:r>
            <a:endParaRPr dirty="0"/>
          </a:p>
          <a:p>
            <a:pPr marL="0" lvl="0" indent="0" algn="l" rtl="0">
              <a:spcBef>
                <a:spcPts val="634"/>
              </a:spcBef>
              <a:spcAft>
                <a:spcPts val="0"/>
              </a:spcAft>
              <a:buNone/>
            </a:pPr>
            <a:r>
              <a:rPr lang="en-US" i="1" dirty="0"/>
              <a:t>&lt;Click the mouse to reveal the limitations.&gt;</a:t>
            </a:r>
            <a:endParaRPr dirty="0"/>
          </a:p>
          <a:p>
            <a:pPr marL="0" lvl="0" indent="0" algn="l" rtl="0">
              <a:spcBef>
                <a:spcPts val="634"/>
              </a:spcBef>
              <a:spcAft>
                <a:spcPts val="0"/>
              </a:spcAft>
              <a:buNone/>
            </a:pPr>
            <a:r>
              <a:rPr lang="en-US" dirty="0"/>
              <a:t>Informed choice counseling should always include a discussion of the benefits of using an effective contraceptive method for pregnancy prevention in addition to condoms.</a:t>
            </a:r>
            <a:endParaRPr dirty="0"/>
          </a:p>
        </p:txBody>
      </p:sp>
      <p:sp>
        <p:nvSpPr>
          <p:cNvPr id="266" name="Google Shape;266;p2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28:notes"/>
          <p:cNvSpPr txBox="1">
            <a:spLocks noGrp="1"/>
          </p:cNvSpPr>
          <p:nvPr>
            <p:ph type="body" idx="1"/>
          </p:nvPr>
        </p:nvSpPr>
        <p:spPr>
          <a:xfrm>
            <a:off x="731520" y="4583649"/>
            <a:ext cx="5738949" cy="4812899"/>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The lactational amenorrhea method (LAM) can be a good method for FSWs who just had a baby, because breastfeeding exclusively for six months after delivery provides effective contraception for women who haven’t resumed their periods. </a:t>
            </a:r>
            <a:endParaRPr dirty="0"/>
          </a:p>
          <a:p>
            <a:pPr marL="0" lvl="0" indent="0" algn="l" rtl="0">
              <a:spcBef>
                <a:spcPts val="634"/>
              </a:spcBef>
              <a:spcAft>
                <a:spcPts val="0"/>
              </a:spcAft>
              <a:buNone/>
            </a:pPr>
            <a:r>
              <a:rPr lang="en-US" dirty="0"/>
              <a:t>In which case is it appropriate for an FSW to use LAM? </a:t>
            </a:r>
            <a:endParaRPr dirty="0"/>
          </a:p>
          <a:p>
            <a:pPr marL="0" lvl="0" indent="0" algn="l" rtl="0">
              <a:spcBef>
                <a:spcPts val="634"/>
              </a:spcBef>
              <a:spcAft>
                <a:spcPts val="0"/>
              </a:spcAft>
              <a:buNone/>
            </a:pPr>
            <a:r>
              <a:rPr lang="en-US" i="1" dirty="0"/>
              <a:t>&lt;Probe for the following responses: LAM can be used by FSWs who are breastfeeding. Breastfeeding exclusively for 6 months after delivery provides effective contraception for women who haven’t resumed their periods. LAM can serve as a bridge to another contraceptive method. Providers should help FSWs relying on LAM to choose a regular contraceptive method </a:t>
            </a:r>
            <a:r>
              <a:rPr lang="en-US" i="1" u="sng" dirty="0"/>
              <a:t>before</a:t>
            </a:r>
            <a:r>
              <a:rPr lang="en-US" i="1" dirty="0"/>
              <a:t> any one of the LAM criteria expires—a baby turns 6 months old, a woman resumes menses, or she stops breastfeeding exclusively—whichever comes first.&gt; </a:t>
            </a:r>
            <a:endParaRPr dirty="0"/>
          </a:p>
          <a:p>
            <a:pPr marL="0" lvl="0" indent="0" algn="l" rtl="0">
              <a:spcBef>
                <a:spcPts val="634"/>
              </a:spcBef>
              <a:spcAft>
                <a:spcPts val="0"/>
              </a:spcAft>
              <a:buNone/>
            </a:pPr>
            <a:r>
              <a:rPr lang="en-US" dirty="0"/>
              <a:t>What if the FSW is HIV-positive?</a:t>
            </a:r>
            <a:endParaRPr dirty="0"/>
          </a:p>
          <a:p>
            <a:pPr marL="0" lvl="0" indent="0" algn="l" rtl="0">
              <a:spcBef>
                <a:spcPts val="634"/>
              </a:spcBef>
              <a:spcAft>
                <a:spcPts val="0"/>
              </a:spcAft>
              <a:buNone/>
            </a:pPr>
            <a:r>
              <a:rPr lang="en-US" i="1" dirty="0"/>
              <a:t>&lt;Probe for the following responses: An FSW who is HIV-positive can reduce HIV transmission to her infant by attending a PMTCT program, adhering to a PMTCT regimen/cascade, and avoiding giving her baby any foods other than breast milk until 6 months postpartum because mixed feeding carries a higher risk of HIV transmission than exclusive breastfeeding.&gt;</a:t>
            </a:r>
            <a:endParaRPr dirty="0"/>
          </a:p>
          <a:p>
            <a:pPr marL="0" lvl="0" indent="0" algn="l" rtl="0">
              <a:spcBef>
                <a:spcPts val="634"/>
              </a:spcBef>
              <a:spcAft>
                <a:spcPts val="0"/>
              </a:spcAft>
              <a:buNone/>
            </a:pPr>
            <a:r>
              <a:rPr lang="en-US" dirty="0"/>
              <a:t>FSWs should be considered at high individual risk of STIs/HIV and are strongly advised to use condoms even when they are already using another effective contraceptive method. FSWs who are HIV-positive or have AIDS should be advised to continue using condoms consistently to prevent HIV transmission to their partners and to prevent being infected with another strain of HIV.</a:t>
            </a:r>
            <a:endParaRPr dirty="0"/>
          </a:p>
        </p:txBody>
      </p:sp>
      <p:sp>
        <p:nvSpPr>
          <p:cNvPr id="273" name="Google Shape;273;p2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9:notes"/>
          <p:cNvSpPr txBox="1">
            <a:spLocks noGrp="1"/>
          </p:cNvSpPr>
          <p:nvPr>
            <p:ph type="body" idx="1"/>
          </p:nvPr>
        </p:nvSpPr>
        <p:spPr>
          <a:xfrm>
            <a:off x="731520" y="4583650"/>
            <a:ext cx="5852160" cy="469751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Fertility awareness methods can be very effective if used correctly. FAMs have no side effects and require no resupply. </a:t>
            </a:r>
            <a:endParaRPr dirty="0"/>
          </a:p>
          <a:p>
            <a:pPr marL="0" lvl="0" indent="0" algn="l" rtl="0">
              <a:spcBef>
                <a:spcPts val="634"/>
              </a:spcBef>
              <a:spcAft>
                <a:spcPts val="0"/>
              </a:spcAft>
              <a:buNone/>
            </a:pPr>
            <a:r>
              <a:rPr lang="en-US" dirty="0"/>
              <a:t>Why do you think fertility awareness methods may not be the most appropriate option for FSWs? </a:t>
            </a:r>
            <a:endParaRPr dirty="0"/>
          </a:p>
          <a:p>
            <a:pPr marL="0" lvl="0" indent="0" algn="l" rtl="0">
              <a:spcBef>
                <a:spcPts val="634"/>
              </a:spcBef>
              <a:spcAft>
                <a:spcPts val="0"/>
              </a:spcAft>
              <a:buNone/>
            </a:pPr>
            <a:r>
              <a:rPr lang="en-US" i="1" dirty="0"/>
              <a:t>&lt;Probe for the following responses: Because these methods involve abstaining from sex or using condoms for a large portion of the menstrual cycle and require partner cooperation, FSWs may consider use of these methods unrealistic.&gt; </a:t>
            </a:r>
            <a:endParaRPr dirty="0"/>
          </a:p>
          <a:p>
            <a:pPr marL="0" lvl="0" indent="0" algn="l" rtl="0">
              <a:spcBef>
                <a:spcPts val="634"/>
              </a:spcBef>
              <a:spcAft>
                <a:spcPts val="0"/>
              </a:spcAft>
              <a:buNone/>
            </a:pPr>
            <a:r>
              <a:rPr lang="en-US" i="1" dirty="0"/>
              <a:t>&lt;Click the mouse to reveal the limitations.&gt;</a:t>
            </a:r>
            <a:endParaRPr dirty="0"/>
          </a:p>
          <a:p>
            <a:pPr marL="0" lvl="0" indent="0" algn="l" rtl="0">
              <a:spcBef>
                <a:spcPts val="634"/>
              </a:spcBef>
              <a:spcAft>
                <a:spcPts val="0"/>
              </a:spcAft>
              <a:buNone/>
            </a:pPr>
            <a:r>
              <a:rPr lang="en-US" dirty="0"/>
              <a:t>FAM are not appropriate for women with irregular menstrual cycles. FAMs provide no protection from HIV and other STIs. Dual protection can be achieved by adding condoms, which is already a requirement for practicing fertility awareness methods effectively. </a:t>
            </a:r>
            <a:endParaRPr i="1" dirty="0"/>
          </a:p>
        </p:txBody>
      </p:sp>
      <p:sp>
        <p:nvSpPr>
          <p:cNvPr id="280" name="Google Shape;280;p2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020763"/>
            <a:ext cx="4321175" cy="3240087"/>
          </a:xfrm>
        </p:spPr>
      </p:sp>
      <p:sp>
        <p:nvSpPr>
          <p:cNvPr id="3" name="Notes Placeholder 2"/>
          <p:cNvSpPr>
            <a:spLocks noGrp="1"/>
          </p:cNvSpPr>
          <p:nvPr>
            <p:ph type="body" idx="1"/>
          </p:nvPr>
        </p:nvSpPr>
        <p:spPr>
          <a:xfrm>
            <a:off x="731520" y="4620577"/>
            <a:ext cx="5922668" cy="3780473"/>
          </a:xfrm>
        </p:spPr>
        <p:txBody>
          <a:bodyPr/>
          <a:lstStyle/>
          <a:p>
            <a:pPr marL="0" indent="0"/>
            <a:r>
              <a:rPr lang="en-US" sz="1200" b="1" dirty="0"/>
              <a:t>Speaker Notes:</a:t>
            </a:r>
            <a:endParaRPr lang="en-US" dirty="0"/>
          </a:p>
          <a:p>
            <a:pPr marL="0" indent="0">
              <a:buFont typeface="Arial" panose="020B0604020202020204" pitchFamily="34" charset="0"/>
              <a:buNone/>
            </a:pPr>
            <a:r>
              <a:rPr lang="en-US" dirty="0"/>
              <a:t>This study from Cameroon found that the most common contraceptive methods among 2,255 FSWs were male and female condom, 76.5% and 30.9% respectively. More effective contraceptive methods, such as pills, condoms, implants, and the IUD were underutilized. Overall, the study confirmed that, based on the number of FSWs who had an unintended pregnancy, 57.6%; terminated a pregnancy, 43.8%; or used emergency contraception, 15.8%; FSWs in Cameroon have significant unmet need for effective contraception.</a:t>
            </a:r>
          </a:p>
          <a:p>
            <a:pPr marL="0" indent="0">
              <a:buFont typeface="Arial" panose="020B0604020202020204" pitchFamily="34" charset="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100" b="1" i="0" u="none" strike="noStrike" kern="0" cap="none" spc="0" normalizeH="0" baseline="0" noProof="0" dirty="0">
                <a:ln>
                  <a:noFill/>
                </a:ln>
                <a:solidFill>
                  <a:srgbClr val="000000"/>
                </a:solidFill>
                <a:effectLst/>
                <a:uLnTx/>
                <a:uFillTx/>
                <a:latin typeface="Calibri"/>
                <a:cs typeface="Calibri"/>
                <a:sym typeface="Calibri"/>
              </a:rPr>
              <a:t>Source: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0" indent="0">
              <a:buFont typeface="Arial" panose="020B0604020202020204" pitchFamily="34" charset="0"/>
              <a:buNone/>
            </a:pPr>
            <a:r>
              <a:rPr lang="en-US" sz="1100" dirty="0"/>
              <a:t>Bowring AL, Schwartz S, Lyons C, et al. Unmet need for family planning and experience of unintended pregnancy among female sex workers in urban Cameroon: results from a national cross-sectional study. Glob Health Sci Pract. 2020;8(1):82-99. https://www.ghspjournal.org/content/8/1/82.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3</a:t>
            </a:fld>
            <a:endParaRPr lang="en-US" sz="13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70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0: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30:notes"/>
          <p:cNvSpPr txBox="1">
            <a:spLocks noGrp="1"/>
          </p:cNvSpPr>
          <p:nvPr>
            <p:ph type="body" idx="1"/>
          </p:nvPr>
        </p:nvSpPr>
        <p:spPr>
          <a:xfrm>
            <a:off x="731520" y="4583650"/>
            <a:ext cx="5852160" cy="469751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Why do you think FSWs should </a:t>
            </a:r>
            <a:r>
              <a:rPr lang="en-US" u="sng" dirty="0"/>
              <a:t>not</a:t>
            </a:r>
            <a:r>
              <a:rPr lang="en-US" dirty="0"/>
              <a:t> use spermicides? </a:t>
            </a:r>
            <a:endParaRPr dirty="0"/>
          </a:p>
          <a:p>
            <a:pPr marL="0" lvl="0" indent="0" algn="l" rtl="0">
              <a:spcBef>
                <a:spcPts val="634"/>
              </a:spcBef>
              <a:spcAft>
                <a:spcPts val="0"/>
              </a:spcAft>
              <a:buNone/>
            </a:pPr>
            <a:r>
              <a:rPr lang="en-US" i="1" dirty="0"/>
              <a:t>&lt;Probe for the following responses: Because frequent use of spermicides increases the risk of HIV transmission, which means they should not be used by women at high risk of HIV. Spermicides are also one of the least effective methods of pregnancy prevention with a contraceptive failure rate over 20% as commonly used.&gt; </a:t>
            </a:r>
            <a:endParaRPr dirty="0"/>
          </a:p>
          <a:p>
            <a:pPr marL="0" lvl="0" indent="0" algn="l" rtl="0">
              <a:spcBef>
                <a:spcPts val="634"/>
              </a:spcBef>
              <a:spcAft>
                <a:spcPts val="0"/>
              </a:spcAft>
              <a:buNone/>
            </a:pPr>
            <a:r>
              <a:rPr lang="en-US" i="1" dirty="0"/>
              <a:t>&lt;Click the mouse to reveal the limitations.&gt;</a:t>
            </a:r>
            <a:endParaRPr dirty="0"/>
          </a:p>
          <a:p>
            <a:pPr marL="0" lvl="0" indent="0" algn="l" rtl="0">
              <a:spcBef>
                <a:spcPts val="634"/>
              </a:spcBef>
              <a:spcAft>
                <a:spcPts val="0"/>
              </a:spcAft>
              <a:buNone/>
            </a:pPr>
            <a:endParaRPr i="1" dirty="0"/>
          </a:p>
          <a:p>
            <a:pPr marL="0" lvl="0" indent="0" algn="l" rtl="0">
              <a:spcBef>
                <a:spcPts val="0"/>
              </a:spcBef>
              <a:spcAft>
                <a:spcPts val="0"/>
              </a:spcAft>
              <a:buNone/>
            </a:pPr>
            <a:r>
              <a:rPr lang="en-US" sz="1100" b="1" dirty="0"/>
              <a:t>Source:</a:t>
            </a:r>
            <a:r>
              <a:rPr lang="en-US" sz="1100" dirty="0"/>
              <a:t> </a:t>
            </a:r>
            <a:br>
              <a:rPr lang="en-US" sz="1100" dirty="0"/>
            </a:br>
            <a:r>
              <a:rPr lang="en-US" sz="1100" dirty="0"/>
              <a:t>World Health Organization Department of Reproductive Health and Research (WHO/RHR) and Johns Hopkins Bloomberg School of Public Health/Center for Communication Programs (CCP), Knowledge for Health Project. Family Planning: A Global Handbook for Providers (2018 update). Baltimore and Geneva: CCP and WHO, 2018.   </a:t>
            </a:r>
            <a:endParaRPr sz="1100" dirty="0"/>
          </a:p>
          <a:p>
            <a:pPr marL="0" lvl="0" indent="0" algn="l" rtl="0">
              <a:spcBef>
                <a:spcPts val="634"/>
              </a:spcBef>
              <a:spcAft>
                <a:spcPts val="0"/>
              </a:spcAft>
              <a:buNone/>
            </a:pPr>
            <a:endParaRPr i="1" dirty="0"/>
          </a:p>
        </p:txBody>
      </p:sp>
      <p:sp>
        <p:nvSpPr>
          <p:cNvPr id="287" name="Google Shape;287;p30: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1:notes"/>
          <p:cNvSpPr txBox="1">
            <a:spLocks noGrp="1"/>
          </p:cNvSpPr>
          <p:nvPr>
            <p:ph type="body" idx="1"/>
          </p:nvPr>
        </p:nvSpPr>
        <p:spPr>
          <a:xfrm>
            <a:off x="731519" y="4620575"/>
            <a:ext cx="5869577" cy="4816935"/>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indent="0"/>
            <a:r>
              <a:rPr lang="en-US" dirty="0"/>
              <a:t>It is important to help clients to decide how they can protect themselves from pregnancy, HIV, and other STIs and what approach or combination of approaches will work best for them. This graphic can help explain the available options; let’s review how various approaches provide less or more protection: </a:t>
            </a:r>
            <a:r>
              <a:rPr lang="en-US" i="1" dirty="0"/>
              <a:t>&lt;Click the mouse to reveal the approaches.&gt;</a:t>
            </a:r>
            <a:endParaRPr dirty="0"/>
          </a:p>
          <a:p>
            <a:pPr marL="171450" lvl="0" indent="-171450" algn="l" rtl="0">
              <a:spcBef>
                <a:spcPts val="600"/>
              </a:spcBef>
              <a:spcAft>
                <a:spcPts val="0"/>
              </a:spcAft>
              <a:buClr>
                <a:schemeClr val="dk1"/>
              </a:buClr>
              <a:buSzPts val="1200"/>
              <a:buFont typeface="Arial"/>
              <a:buChar char="•"/>
            </a:pPr>
            <a:r>
              <a:rPr lang="en-US" dirty="0"/>
              <a:t>Condoms alone provide protection from pregnancy as well as from HIV/STIs, but only if used consistently and correctly every time you have sex. This requires partner cooperation and, unless a FSW can negotiate condom use with every partner, may not provide desired protection. In addition, it is not as effective for pregnancy prevention as some other methods.</a:t>
            </a:r>
            <a:endParaRPr dirty="0"/>
          </a:p>
          <a:p>
            <a:pPr marL="171450" indent="-171450">
              <a:spcBef>
                <a:spcPts val="600"/>
              </a:spcBef>
              <a:buClr>
                <a:schemeClr val="dk1"/>
              </a:buClr>
              <a:buSzPts val="1200"/>
              <a:buFont typeface="Arial"/>
              <a:buChar char="•"/>
            </a:pPr>
            <a:r>
              <a:rPr lang="en-US" dirty="0"/>
              <a:t>Using an effective family planning method and condom provides reliable protection from pregnancy. However, while a condom offers protection from HIV and other STIs, it will heavily depend on partner cooperation and you may or may not have control over it; even if you use a female condom, partner cooperation is still required.</a:t>
            </a:r>
          </a:p>
          <a:p>
            <a:pPr marL="171450" lvl="0" indent="-171450" algn="l" rtl="0">
              <a:spcBef>
                <a:spcPts val="600"/>
              </a:spcBef>
              <a:spcAft>
                <a:spcPts val="0"/>
              </a:spcAft>
              <a:buClr>
                <a:schemeClr val="dk1"/>
              </a:buClr>
              <a:buSzPts val="1200"/>
              <a:buFont typeface="Arial"/>
              <a:buChar char="•"/>
            </a:pPr>
            <a:r>
              <a:rPr lang="en-US" dirty="0"/>
              <a:t>Using an effective family planning method (other than a condom) and taking a PrEP pill provides good protection from pregnancy and HIV. The advantage is that you can control how consistently you take PrEP to ensure good HIV protection; however, it doesn’t protect from other STIs.</a:t>
            </a:r>
            <a:endParaRPr dirty="0"/>
          </a:p>
          <a:p>
            <a:pPr marL="171450" lvl="0" indent="-171450" algn="l" rtl="0">
              <a:spcBef>
                <a:spcPts val="600"/>
              </a:spcBef>
              <a:spcAft>
                <a:spcPts val="0"/>
              </a:spcAft>
              <a:buClr>
                <a:schemeClr val="dk1"/>
              </a:buClr>
              <a:buSzPts val="1200"/>
              <a:buFont typeface="Arial"/>
              <a:buChar char="•"/>
            </a:pPr>
            <a:r>
              <a:rPr lang="en-US" dirty="0"/>
              <a:t>Finally, using an effective FP method in combination with a condom and PrEP provides the best protection from pregnancy, HIV, and other STIs; even though reliable STI protection still depends on partner cooperation. </a:t>
            </a:r>
            <a:endParaRPr dirty="0"/>
          </a:p>
          <a:p>
            <a:pPr marL="0" lvl="0" indent="0" algn="l" rtl="0">
              <a:spcBef>
                <a:spcPts val="600"/>
              </a:spcBef>
              <a:spcAft>
                <a:spcPts val="0"/>
              </a:spcAft>
              <a:buNone/>
            </a:pPr>
            <a:r>
              <a:rPr lang="en-US" i="1" dirty="0"/>
              <a:t>&lt;Ensure that each participant receives a copy of the handout/job aid: </a:t>
            </a:r>
            <a:r>
              <a:rPr lang="en-US" dirty="0"/>
              <a:t>Approaches to improve level of protection (Appendix 6).&gt;</a:t>
            </a:r>
            <a:endParaRPr dirty="0"/>
          </a:p>
        </p:txBody>
      </p:sp>
      <p:sp>
        <p:nvSpPr>
          <p:cNvPr id="294" name="Google Shape;294;p3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2:notes"/>
          <p:cNvSpPr>
            <a:spLocks noGrp="1" noRot="1" noChangeAspect="1"/>
          </p:cNvSpPr>
          <p:nvPr>
            <p:ph type="sldImg" idx="2"/>
          </p:nvPr>
        </p:nvSpPr>
        <p:spPr>
          <a:xfrm>
            <a:off x="1625600" y="577850"/>
            <a:ext cx="4064000" cy="3048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32:notes"/>
          <p:cNvSpPr txBox="1">
            <a:spLocks noGrp="1"/>
          </p:cNvSpPr>
          <p:nvPr>
            <p:ph type="body" idx="1"/>
          </p:nvPr>
        </p:nvSpPr>
        <p:spPr>
          <a:xfrm>
            <a:off x="639155" y="3799626"/>
            <a:ext cx="6178513" cy="548259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i="1" dirty="0"/>
              <a:t>&lt;Distribute resources in </a:t>
            </a:r>
            <a:r>
              <a:rPr lang="en-US" b="1" i="1" dirty="0"/>
              <a:t>BOLD</a:t>
            </a:r>
            <a:r>
              <a:rPr lang="en-US" i="1" dirty="0"/>
              <a:t> while providing instructions for conducting the role plays.&gt; </a:t>
            </a:r>
            <a:endParaRPr dirty="0"/>
          </a:p>
          <a:p>
            <a:pPr marL="0" lvl="0" indent="0" algn="l" rtl="0">
              <a:spcBef>
                <a:spcPts val="634"/>
              </a:spcBef>
              <a:spcAft>
                <a:spcPts val="0"/>
              </a:spcAft>
              <a:buNone/>
            </a:pPr>
            <a:r>
              <a:rPr lang="en-US" dirty="0"/>
              <a:t>The </a:t>
            </a:r>
            <a:r>
              <a:rPr lang="en-US" b="1" dirty="0"/>
              <a:t>observation checklist </a:t>
            </a:r>
            <a:r>
              <a:rPr lang="en-US" dirty="0"/>
              <a:t>lists the communication behaviors used during counseling, reflects the general flow of a session, and specifies the tasks that a provider should complete when counseling FP clients. Look at the bold headings—listed first are the key behaviors used throughout a session, like showing respect, being friendly and encouraging client participation; after that are the steps that occur early in the session where the provider establishes rapport and determines the client’s needs. Following that, the provider gives information that the client needs; then helps the client make an informed decision, and finally helps the client to carry out their decision. Notice that the observation checklist reflects many of the criteria that you brainstormed earlier—being non-judgmental, unbiased, and non-coercive.</a:t>
            </a:r>
            <a:endParaRPr dirty="0"/>
          </a:p>
          <a:p>
            <a:pPr marL="0" lvl="0" indent="0" algn="l" rtl="0">
              <a:spcBef>
                <a:spcPts val="634"/>
              </a:spcBef>
              <a:spcAft>
                <a:spcPts val="0"/>
              </a:spcAft>
              <a:buNone/>
            </a:pPr>
            <a:r>
              <a:rPr lang="en-US" dirty="0"/>
              <a:t>The </a:t>
            </a:r>
            <a:r>
              <a:rPr lang="en-US" b="1" dirty="0"/>
              <a:t>role instructions </a:t>
            </a:r>
            <a:r>
              <a:rPr lang="en-US" dirty="0"/>
              <a:t>describe what a participant should do when playing each role—provider, FSW client, and observer. Each participant will have an opportunity to play each role. </a:t>
            </a:r>
            <a:r>
              <a:rPr lang="en-US" i="1" dirty="0"/>
              <a:t>&lt;Read aloud the expectations for each role while participants follow along.&gt; </a:t>
            </a:r>
            <a:endParaRPr dirty="0"/>
          </a:p>
          <a:p>
            <a:pPr marL="0" lvl="0" indent="0" algn="l" rtl="0">
              <a:spcBef>
                <a:spcPts val="634"/>
              </a:spcBef>
              <a:spcAft>
                <a:spcPts val="0"/>
              </a:spcAft>
              <a:buNone/>
            </a:pPr>
            <a:r>
              <a:rPr lang="en-US" dirty="0"/>
              <a:t>The </a:t>
            </a:r>
            <a:r>
              <a:rPr lang="en-US" b="1" dirty="0">
                <a:latin typeface="Calibri"/>
                <a:ea typeface="Calibri"/>
                <a:cs typeface="Calibri"/>
                <a:sym typeface="Calibri"/>
              </a:rPr>
              <a:t>client information sheet </a:t>
            </a:r>
            <a:r>
              <a:rPr lang="en-US" dirty="0">
                <a:latin typeface="Calibri"/>
                <a:ea typeface="Calibri"/>
                <a:cs typeface="Calibri"/>
                <a:sym typeface="Calibri"/>
              </a:rPr>
              <a:t>for each scenario provides a description of the client to be portrayed during the role play. The</a:t>
            </a:r>
            <a:r>
              <a:rPr lang="en-US" b="1" dirty="0">
                <a:latin typeface="Calibri"/>
                <a:ea typeface="Calibri"/>
                <a:cs typeface="Calibri"/>
                <a:sym typeface="Calibri"/>
              </a:rPr>
              <a:t> observer information sheet </a:t>
            </a:r>
            <a:r>
              <a:rPr lang="en-US" dirty="0">
                <a:latin typeface="Calibri"/>
                <a:ea typeface="Calibri"/>
                <a:cs typeface="Calibri"/>
                <a:sym typeface="Calibri"/>
              </a:rPr>
              <a:t>describes case-specific </a:t>
            </a:r>
            <a:r>
              <a:rPr lang="en-US" dirty="0"/>
              <a:t>ideas about how a provider might approach a session with the FSW client described in the scenario</a:t>
            </a:r>
            <a:r>
              <a:rPr lang="en-US" dirty="0">
                <a:latin typeface="Calibri"/>
                <a:ea typeface="Calibri"/>
                <a:cs typeface="Calibri"/>
                <a:sym typeface="Calibri"/>
              </a:rPr>
              <a:t> and should be used by the observer along with the observation checklist. </a:t>
            </a:r>
            <a:endParaRPr dirty="0"/>
          </a:p>
          <a:p>
            <a:pPr marL="0" lvl="0" indent="0" algn="l" rtl="0">
              <a:spcBef>
                <a:spcPts val="634"/>
              </a:spcBef>
              <a:spcAft>
                <a:spcPts val="0"/>
              </a:spcAft>
              <a:buNone/>
            </a:pPr>
            <a:r>
              <a:rPr lang="en-US" i="1" dirty="0">
                <a:latin typeface="Calibri"/>
                <a:ea typeface="Calibri"/>
                <a:cs typeface="Calibri"/>
                <a:sym typeface="Calibri"/>
              </a:rPr>
              <a:t>&lt;Follow the detailed guidance and use the resources in the session plan to conduct the role play activity as designed.&gt;</a:t>
            </a:r>
            <a:r>
              <a:rPr lang="en-US" dirty="0">
                <a:latin typeface="Calibri"/>
                <a:ea typeface="Calibri"/>
                <a:cs typeface="Calibri"/>
                <a:sym typeface="Calibri"/>
              </a:rPr>
              <a:t> </a:t>
            </a:r>
            <a:endParaRPr dirty="0"/>
          </a:p>
          <a:p>
            <a:pPr marL="0" lvl="0" indent="0" algn="l" rtl="0">
              <a:spcBef>
                <a:spcPts val="634"/>
              </a:spcBef>
              <a:spcAft>
                <a:spcPts val="0"/>
              </a:spcAft>
              <a:buNone/>
            </a:pPr>
            <a:r>
              <a:rPr lang="en-US" dirty="0"/>
              <a:t>There are three scenarios; each group will conduct and discuss each play. The role play should take about 20 minutes with 10 minutes for observers to provide feedback and the group to provide a constructive critique using the discussion questions on the next slide.    </a:t>
            </a:r>
            <a:endParaRPr dirty="0"/>
          </a:p>
          <a:p>
            <a:pPr marL="0" lvl="0" indent="0" algn="l" rtl="0">
              <a:spcBef>
                <a:spcPts val="634"/>
              </a:spcBef>
              <a:spcAft>
                <a:spcPts val="0"/>
              </a:spcAft>
              <a:buNone/>
            </a:pPr>
            <a:r>
              <a:rPr lang="en-US" i="1" dirty="0"/>
              <a:t>&lt;Circulate through the room and monitor the activity of each small group</a:t>
            </a:r>
            <a:r>
              <a:rPr lang="en-US" i="1" dirty="0">
                <a:latin typeface="Calibri"/>
                <a:ea typeface="Calibri"/>
                <a:cs typeface="Calibri"/>
                <a:sym typeface="Calibri"/>
              </a:rPr>
              <a:t>. Provide periodic reminders about the time remaining so the groups remain in sync and finish on time.&gt;</a:t>
            </a:r>
            <a:endParaRPr dirty="0"/>
          </a:p>
        </p:txBody>
      </p:sp>
      <p:sp>
        <p:nvSpPr>
          <p:cNvPr id="325" name="Google Shape;325;p3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At the conclusion of each role play, allow providers a moment to reflect on their own performance, then the observers will share the feedback that they have noted on the observation form. Use these questions to guide the discussion in your small groups after each role play. </a:t>
            </a:r>
            <a:endParaRPr dirty="0"/>
          </a:p>
        </p:txBody>
      </p:sp>
      <p:sp>
        <p:nvSpPr>
          <p:cNvPr id="332" name="Google Shape;332;p3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33</a:t>
            </a:fld>
            <a:endParaRPr dirty="0"/>
          </a:p>
        </p:txBody>
      </p:sp>
      <p:sp>
        <p:nvSpPr>
          <p:cNvPr id="333" name="Google Shape;333;p3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634"/>
              </a:spcBef>
              <a:spcAft>
                <a:spcPts val="0"/>
              </a:spcAft>
              <a:buNone/>
            </a:pPr>
            <a:r>
              <a:rPr lang="en-US" dirty="0"/>
              <a:t>FSWs have a right to high-quality sexual and reproductive health services.</a:t>
            </a:r>
            <a:endParaRPr dirty="0"/>
          </a:p>
          <a:p>
            <a:pPr marL="0" lvl="0" indent="0" algn="l" rtl="0">
              <a:spcBef>
                <a:spcPts val="634"/>
              </a:spcBef>
              <a:spcAft>
                <a:spcPts val="0"/>
              </a:spcAft>
              <a:buNone/>
            </a:pPr>
            <a:r>
              <a:rPr lang="en-US" dirty="0"/>
              <a:t>Contraception and family planning are an integral part of sexual and reproductive health services and yet, many FSWs have unmet needs and are exposed to the risk of unplanned pregnancy.</a:t>
            </a:r>
            <a:endParaRPr dirty="0"/>
          </a:p>
          <a:p>
            <a:pPr marL="0" lvl="0" indent="0" algn="l" rtl="0">
              <a:spcBef>
                <a:spcPts val="634"/>
              </a:spcBef>
              <a:spcAft>
                <a:spcPts val="0"/>
              </a:spcAft>
              <a:buNone/>
            </a:pPr>
            <a:r>
              <a:rPr lang="en-US" dirty="0"/>
              <a:t>Health care providers can increase FSWs’ access to services by offering unbiased, sensitive contraceptive counseling and method provision in settings where family planning services are traditionally offered and by integrating contraceptive and family planning services into HIV prevention, treatment and care programs specifically designed for sex workers.</a:t>
            </a:r>
            <a:endParaRPr dirty="0"/>
          </a:p>
          <a:p>
            <a:pPr marL="0" lvl="0" indent="0" algn="l" rtl="0">
              <a:spcBef>
                <a:spcPts val="634"/>
              </a:spcBef>
              <a:spcAft>
                <a:spcPts val="0"/>
              </a:spcAft>
              <a:buNone/>
            </a:pPr>
            <a:r>
              <a:rPr lang="en-US" dirty="0"/>
              <a:t>Health care providers’ responsibility is to guide FSWs through decisions around the multiple approaches to preventing pregnancy, HIV, and other STIs, while ensuring informed and voluntary choice. </a:t>
            </a:r>
            <a:endParaRPr dirty="0"/>
          </a:p>
        </p:txBody>
      </p:sp>
      <p:sp>
        <p:nvSpPr>
          <p:cNvPr id="341" name="Google Shape;341;p3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3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
        <p:nvSpPr>
          <p:cNvPr id="348" name="Google Shape;348;p3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35</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4:notes"/>
          <p:cNvSpPr txBox="1">
            <a:spLocks noGrp="1"/>
          </p:cNvSpPr>
          <p:nvPr>
            <p:ph type="body" idx="1"/>
          </p:nvPr>
        </p:nvSpPr>
        <p:spPr>
          <a:xfrm>
            <a:off x="731521" y="4620577"/>
            <a:ext cx="5733366"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0"/>
              </a:spcBef>
              <a:spcAft>
                <a:spcPts val="0"/>
              </a:spcAft>
              <a:buNone/>
            </a:pPr>
            <a:r>
              <a:rPr lang="en-US" dirty="0"/>
              <a:t>Another study in Russia, also confirmed a substantial risk for unintended pregnancy among FSWs. In total, among 143 surveyed FSWs, 58.0% reported a history of abortion, with 31.5% indicating multiple abortions.</a:t>
            </a:r>
            <a:endParaRPr dirty="0"/>
          </a:p>
          <a:p>
            <a:pPr marL="0" lvl="0" indent="0" algn="l" rtl="0">
              <a:spcBef>
                <a:spcPts val="634"/>
              </a:spcBef>
              <a:spcAft>
                <a:spcPts val="0"/>
              </a:spcAft>
              <a:buNone/>
            </a:pPr>
            <a:r>
              <a:rPr lang="en-US" dirty="0"/>
              <a:t>Some existing data suggest that FSWs in Asia have a higher than average unmet need for family planning compared to the general population. For example, 60% of FSWs surveyed in Bangladesh had an unmet need for family planning compared to 16.8% of all married women ages 15–49. In China, 47% of FSWs surveyed had an unmet need for family planning, while only 2.3% of all married women ages 15–49 reported an unmet need.  </a:t>
            </a:r>
            <a:endParaRPr dirty="0"/>
          </a:p>
          <a:p>
            <a:pPr marL="0" lvl="0" indent="0" algn="l" rtl="0">
              <a:spcBef>
                <a:spcPts val="634"/>
              </a:spcBef>
              <a:spcAft>
                <a:spcPts val="0"/>
              </a:spcAft>
              <a:buNone/>
            </a:pPr>
            <a:r>
              <a:rPr lang="en-US" sz="1100" b="1" dirty="0">
                <a:solidFill>
                  <a:srgbClr val="000000"/>
                </a:solidFill>
              </a:rPr>
              <a:t>Sources: </a:t>
            </a:r>
            <a:endParaRPr sz="1100" dirty="0"/>
          </a:p>
          <a:p>
            <a:pPr marL="0" lvl="0" indent="0" algn="l" rtl="0">
              <a:spcBef>
                <a:spcPts val="0"/>
              </a:spcBef>
              <a:spcAft>
                <a:spcPts val="0"/>
              </a:spcAft>
              <a:buNone/>
            </a:pPr>
            <a:r>
              <a:rPr lang="en-US" sz="1100" dirty="0"/>
              <a:t>Michele R. Decker, Eileen A. Yam, Andrea L. Wirtz, Stefan D. Baral, Alena Peryshkina, Vladmir Mogilnyi, and Chris Beyrer. Induced abortion, contraceptive use, and dual protection among female sex workers in Moscow, Russia. Int J Gynaecol Obstet. 2013 January; 120(1): 27–31.</a:t>
            </a:r>
            <a:endParaRPr sz="1100" dirty="0"/>
          </a:p>
          <a:p>
            <a:pPr marL="0" lvl="0" indent="0" algn="l" rtl="0">
              <a:spcBef>
                <a:spcPts val="634"/>
              </a:spcBef>
              <a:spcAft>
                <a:spcPts val="0"/>
              </a:spcAft>
              <a:buNone/>
            </a:pPr>
            <a:r>
              <a:rPr lang="en-US" sz="1100" dirty="0"/>
              <a:t>Guy Morineau, Graham Neilsen, Sopheab Heng, Chansy Phimpachan, Dyah E. Mustikawati. Falling through the cracks: contraceptive needs of female sex workers in Cambodia and Laos. Contraception 84 (2011) 194–198.</a:t>
            </a:r>
            <a:endParaRPr sz="1100" dirty="0"/>
          </a:p>
        </p:txBody>
      </p:sp>
      <p:sp>
        <p:nvSpPr>
          <p:cNvPr id="67" name="Google Shape;67;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4" name="Google Shape;74;p5:notes"/>
          <p:cNvSpPr txBox="1">
            <a:spLocks noGrp="1"/>
          </p:cNvSpPr>
          <p:nvPr>
            <p:ph type="body" idx="1"/>
          </p:nvPr>
        </p:nvSpPr>
        <p:spPr>
          <a:xfrm>
            <a:off x="373890" y="4441132"/>
            <a:ext cx="6592389" cy="4919205"/>
          </a:xfrm>
        </p:spPr>
        <p:txBody>
          <a:bodyPr/>
          <a:lstStyle/>
          <a:p>
            <a:pPr marL="0" lvl="0" indent="0"/>
            <a:r>
              <a:rPr lang="en-US" b="1" dirty="0"/>
              <a:t>Speaker Notes:</a:t>
            </a:r>
          </a:p>
          <a:p>
            <a:pPr marL="0" lvl="0" indent="0"/>
            <a:r>
              <a:rPr lang="en-US" i="1" dirty="0"/>
              <a:t>&lt;Post prepared flipchart with the title, </a:t>
            </a:r>
            <a:r>
              <a:rPr lang="en-US" i="0" dirty="0">
                <a:effectLst/>
                <a:latin typeface="Calibri" panose="020F0502020204030204" pitchFamily="34" charset="0"/>
                <a:ea typeface="Calibri" panose="020F0502020204030204" pitchFamily="34" charset="0"/>
              </a:rPr>
              <a:t>Informed and voluntary decision means that FSWs are entitled to…</a:t>
            </a:r>
            <a:r>
              <a:rPr lang="en-US" i="0" dirty="0"/>
              <a:t>;</a:t>
            </a:r>
            <a:r>
              <a:rPr lang="en-US" i="1" dirty="0"/>
              <a:t> solicit responses from participants; record responses on the flipchart; show slide to reveal list/answers; use the speaker notes below to summarize.&gt;</a:t>
            </a:r>
          </a:p>
          <a:p>
            <a:pPr marL="0" lvl="0" indent="0">
              <a:spcBef>
                <a:spcPts val="600"/>
              </a:spcBef>
            </a:pPr>
            <a:r>
              <a:rPr lang="en-US" dirty="0"/>
              <a:t>Like all women, FSWs should be able to attain high standards of sexual and reproductive health (SRH). To achieve that goal:</a:t>
            </a:r>
          </a:p>
          <a:p>
            <a:pPr marL="171450" lvl="0" indent="-171450">
              <a:buFont typeface="Arial" panose="020B0604020202020204" pitchFamily="34" charset="0"/>
              <a:buChar char="•"/>
            </a:pPr>
            <a:r>
              <a:rPr lang="en-US" dirty="0"/>
              <a:t>FSWs should receive high quality SRH services, including STI/HIV testing, care, and treatment; contraception, pregnancy planning and infertility services, pre-natal, postpartum, and postabortion care.</a:t>
            </a:r>
          </a:p>
          <a:p>
            <a:pPr marL="171450" lvl="0" indent="-171450">
              <a:buFont typeface="Arial" panose="020B0604020202020204" pitchFamily="34" charset="0"/>
              <a:buChar char="•"/>
            </a:pPr>
            <a:r>
              <a:rPr lang="en-US" dirty="0"/>
              <a:t>FSWs should receive information and support to help them make informed decisions about their sexual and reproductive health—appropriate to their life stage and desired fertility intentions. FSWs should be free to make their own decisions with no fear of discrimination, coercion, or violence.</a:t>
            </a:r>
          </a:p>
          <a:p>
            <a:pPr marL="171450" lvl="0" indent="-171450">
              <a:buFont typeface="Arial" panose="020B0604020202020204" pitchFamily="34" charset="0"/>
              <a:buChar char="•"/>
            </a:pPr>
            <a:r>
              <a:rPr lang="en-US" dirty="0"/>
              <a:t>Services for FSWs should be free of stigma and discrimination and available, accessible, and acceptable to key populations based on the principle of the right to health. Being able to make an informed and voluntary decision about sexual and reproductive health, including contraception, is one of the human rights recognized by the international community and supported by many countries around the world. Well-informed clients who voluntarily choose a course of action, preventive approach, or treatment (when appropriate) that meets their needs best are more likely to be satisfied and to better adhere to their choice. </a:t>
            </a:r>
          </a:p>
          <a:p>
            <a:pPr marL="0" lvl="0" indent="0">
              <a:spcBef>
                <a:spcPts val="600"/>
              </a:spcBef>
            </a:pPr>
            <a:r>
              <a:rPr lang="en-US" sz="900" b="1" dirty="0"/>
              <a:t>Sources</a:t>
            </a:r>
            <a:r>
              <a:rPr lang="en-US" sz="1000" dirty="0"/>
              <a:t>: </a:t>
            </a:r>
          </a:p>
          <a:p>
            <a:pPr marL="0" lvl="0" indent="0"/>
            <a:r>
              <a:rPr lang="en-US" sz="900" dirty="0"/>
              <a:t>Huezo C, Malhotra U. Choice and User-Continuation of Methods of Contraception: A Multicentre Study. London: International Planned Parenthood Federation, 1993.</a:t>
            </a:r>
          </a:p>
          <a:p>
            <a:pPr marL="0" lvl="0" indent="0"/>
            <a:r>
              <a:rPr lang="en-US" sz="900" dirty="0"/>
              <a:t>Pariani S, Heer DM, Van Arsdol MD Jr. Does choice make a difference to contraceptive use? Evidence from east Java. Stud Fam Plann. 1991;22(6 ):384-90.</a:t>
            </a:r>
          </a:p>
          <a:p>
            <a:pPr marL="0" lvl="0" indent="0"/>
            <a:r>
              <a:rPr lang="en-US" sz="900" dirty="0"/>
              <a:t>Brody DS. The patient’s role in clinical decision-making. Ann Intern Med. 1980;93(5):718-22.</a:t>
            </a:r>
          </a:p>
          <a:p>
            <a:pPr marL="0" lvl="0" indent="0"/>
            <a:r>
              <a:rPr lang="en-US" sz="900" dirty="0"/>
              <a:t>Joint United Nations Programme on HIV/AIDS (UNAIDS), Office of the United Nations High Commissioner for Human Rights (UNHCHR). International Guidelines on HIV/AIDS and Human Rights, Consolidated Version. Geneva, Switzerland: UNAIDS and UNHCHR, 2006.</a:t>
            </a:r>
          </a:p>
        </p:txBody>
      </p:sp>
      <p:sp>
        <p:nvSpPr>
          <p:cNvPr id="75" name="Google Shape;75;p5:notes"/>
          <p:cNvSpPr txBox="1">
            <a:spLocks noGrp="1"/>
          </p:cNvSpPr>
          <p:nvPr>
            <p:ph type="sldNum" idx="12"/>
          </p:nvPr>
        </p:nvSpPr>
        <p:spPr/>
        <p:txBody>
          <a:bodyPr/>
          <a:lstStyle/>
          <a:p>
            <a:pPr lvl="0" algn="r"/>
            <a:fld id="{00000000-1234-1234-1234-123412341234}" type="slidenum">
              <a:rPr lang="en-US"/>
              <a:pPr lvl="0" algn="r"/>
              <a:t>5</a:t>
            </a:fld>
            <a:endParaRPr lang="en-US" dirty="0"/>
          </a:p>
        </p:txBody>
      </p:sp>
      <p:sp>
        <p:nvSpPr>
          <p:cNvPr id="4" name="Slide Image Placeholder 3">
            <a:extLst>
              <a:ext uri="{FF2B5EF4-FFF2-40B4-BE49-F238E27FC236}">
                <a16:creationId xmlns:a16="http://schemas.microsoft.com/office/drawing/2014/main" id="{B6383604-9E0E-4AED-B622-7D49519C1054}"/>
              </a:ext>
            </a:extLst>
          </p:cNvPr>
          <p:cNvSpPr>
            <a:spLocks noGrp="1" noRot="1" noChangeAspect="1"/>
          </p:cNvSpPr>
          <p:nvPr>
            <p:ph type="sldImg"/>
          </p:nvPr>
        </p:nvSpPr>
        <p:spPr>
          <a:xfrm>
            <a:off x="1497013" y="1020763"/>
            <a:ext cx="4321175" cy="3240087"/>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6: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6:notes"/>
          <p:cNvSpPr txBox="1">
            <a:spLocks noGrp="1"/>
          </p:cNvSpPr>
          <p:nvPr>
            <p:ph type="body" idx="1"/>
          </p:nvPr>
        </p:nvSpPr>
        <p:spPr>
          <a:xfrm>
            <a:off x="731519" y="4620577"/>
            <a:ext cx="606552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0"/>
              </a:spcBef>
              <a:spcAft>
                <a:spcPts val="0"/>
              </a:spcAft>
              <a:buNone/>
            </a:pPr>
            <a:r>
              <a:rPr lang="en-US" dirty="0"/>
              <a:t>In this activity, we’re going to consider the attitudes and beliefs about women that are common in your community. </a:t>
            </a:r>
            <a:endParaRPr dirty="0"/>
          </a:p>
          <a:p>
            <a:pPr marL="0" lvl="0" indent="0" algn="l" rtl="0">
              <a:spcBef>
                <a:spcPts val="0"/>
              </a:spcBef>
              <a:spcAft>
                <a:spcPts val="0"/>
              </a:spcAft>
              <a:buNone/>
            </a:pPr>
            <a:r>
              <a:rPr lang="en-US" sz="1300" dirty="0"/>
              <a:t> </a:t>
            </a:r>
            <a:endParaRPr dirty="0"/>
          </a:p>
          <a:p>
            <a:pPr marL="0" lvl="0" indent="0" algn="l" rtl="0">
              <a:spcBef>
                <a:spcPts val="0"/>
              </a:spcBef>
              <a:spcAft>
                <a:spcPts val="0"/>
              </a:spcAft>
              <a:buNone/>
            </a:pPr>
            <a:r>
              <a:rPr lang="en-US" i="1" dirty="0"/>
              <a:t>&lt;Distribute the handout, Appendix 3: Beliefs about Women. Ask participants to read each statement and add a checkmark in the column that best reflect beliefs that are widely held in their community. Ask them to please be honest; there is no need to write their name on the handout.  Allow ~5 minutes.&gt;</a:t>
            </a:r>
            <a:endParaRPr dirty="0"/>
          </a:p>
        </p:txBody>
      </p:sp>
      <p:sp>
        <p:nvSpPr>
          <p:cNvPr id="82" name="Google Shape;82;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7: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marR="0" lvl="0" indent="0" algn="l" rtl="0">
              <a:lnSpc>
                <a:spcPct val="100000"/>
              </a:lnSpc>
              <a:spcBef>
                <a:spcPts val="0"/>
              </a:spcBef>
              <a:spcAft>
                <a:spcPts val="0"/>
              </a:spcAft>
              <a:buClr>
                <a:schemeClr val="dk1"/>
              </a:buClr>
              <a:buSzPts val="1200"/>
              <a:buFont typeface="Calibri"/>
              <a:buNone/>
            </a:pPr>
            <a:r>
              <a:rPr lang="en-US" sz="1200" i="1" dirty="0">
                <a:solidFill>
                  <a:schemeClr val="dk1"/>
                </a:solidFill>
                <a:latin typeface="Calibri"/>
                <a:ea typeface="Calibri"/>
                <a:cs typeface="Calibri"/>
                <a:sym typeface="Calibri"/>
              </a:rPr>
              <a:t>&lt;After participants have completed their handouts, debrief using the questions on the slide. After a few minutes of discussion, use the speaker notes to introduce gender norms.&gt;</a:t>
            </a:r>
            <a:endParaRPr sz="1200" dirty="0">
              <a:solidFill>
                <a:schemeClr val="dk1"/>
              </a:solidFill>
              <a:latin typeface="Calibri"/>
              <a:ea typeface="Calibri"/>
              <a:cs typeface="Calibri"/>
              <a:sym typeface="Calibri"/>
            </a:endParaRPr>
          </a:p>
          <a:p>
            <a:pPr marL="0" lvl="0" indent="0" algn="l" rtl="0">
              <a:spcBef>
                <a:spcPts val="600"/>
              </a:spcBef>
              <a:spcAft>
                <a:spcPts val="0"/>
              </a:spcAft>
              <a:buNone/>
            </a:pPr>
            <a:r>
              <a:rPr lang="en-US" sz="1200" dirty="0">
                <a:solidFill>
                  <a:schemeClr val="dk1"/>
                </a:solidFill>
                <a:latin typeface="Calibri"/>
                <a:ea typeface="Calibri"/>
                <a:cs typeface="Calibri"/>
                <a:sym typeface="Calibri"/>
              </a:rPr>
              <a:t>Beliefs about women that are widely held in our communities are examples of gender norms. Gender norms are expectations or rules assigned by our society and culture that tell us how to act, look, and feel as women and men. Gender norms change from culture to culture and over time.</a:t>
            </a:r>
            <a:endParaRPr dirty="0"/>
          </a:p>
          <a:p>
            <a:pPr marL="0" lvl="0" indent="0" algn="l" rtl="0">
              <a:spcBef>
                <a:spcPts val="600"/>
              </a:spcBef>
              <a:spcAft>
                <a:spcPts val="0"/>
              </a:spcAft>
              <a:buNone/>
            </a:pPr>
            <a:r>
              <a:rPr lang="en-US" sz="1200" dirty="0">
                <a:solidFill>
                  <a:schemeClr val="dk1"/>
                </a:solidFill>
                <a:latin typeface="Calibri"/>
                <a:ea typeface="Calibri"/>
                <a:cs typeface="Calibri"/>
                <a:sym typeface="Calibri"/>
              </a:rPr>
              <a:t>We learn gender norms from an early age through interactions with our parents, teachers, and peers. Gender norms are reinforced throughout our lives and often shape our beliefs about women and men. Not everyone follows gender norms, but we know they are there.</a:t>
            </a:r>
            <a:endParaRPr dirty="0"/>
          </a:p>
          <a:p>
            <a:pPr marL="0" lvl="0" indent="0" algn="l" rtl="0">
              <a:spcBef>
                <a:spcPts val="600"/>
              </a:spcBef>
              <a:spcAft>
                <a:spcPts val="0"/>
              </a:spcAft>
              <a:buNone/>
            </a:pPr>
            <a:r>
              <a:rPr lang="en-US" sz="1200" dirty="0">
                <a:solidFill>
                  <a:schemeClr val="dk1"/>
                </a:solidFill>
                <a:latin typeface="Calibri"/>
                <a:ea typeface="Calibri"/>
                <a:cs typeface="Calibri"/>
                <a:sym typeface="Calibri"/>
              </a:rPr>
              <a:t>Some gender norms are fine and help us enjoy our identities as women and men. However, some are unhealthy or harmful.</a:t>
            </a:r>
            <a:endParaRPr dirty="0"/>
          </a:p>
        </p:txBody>
      </p:sp>
      <p:sp>
        <p:nvSpPr>
          <p:cNvPr id="90" name="Google Shape;90;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sz="1200" b="1" dirty="0">
                <a:solidFill>
                  <a:schemeClr val="dk1"/>
                </a:solidFill>
                <a:latin typeface="Calibri"/>
                <a:ea typeface="Calibri"/>
                <a:cs typeface="Calibri"/>
                <a:sym typeface="Calibri"/>
              </a:rPr>
              <a:t>Speaker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i="1" dirty="0"/>
              <a:t>&lt;Post prepared flipchart with the title: How might gender norms negatively affect FSW’s reproductive health and access to services? Solicit responses from participants; record responses on the flipchart. Show slide to reveal answers; use the speaker notes below to describe the negative impact of gender norms on FSWs both because they are women and because they engage in sex work.&gt;</a:t>
            </a:r>
            <a:endParaRPr dirty="0"/>
          </a:p>
          <a:p>
            <a:pPr marL="0" lvl="0" indent="0" algn="l" rtl="0">
              <a:spcBef>
                <a:spcPts val="600"/>
              </a:spcBef>
              <a:spcAft>
                <a:spcPts val="0"/>
              </a:spcAft>
              <a:buNone/>
            </a:pPr>
            <a:r>
              <a:rPr lang="en-US" dirty="0"/>
              <a:t>In any culture, some gender norms can cause harm when people conform to them and when people are punished or marginalized for not conforming. For example, FSWs can be negatively affected by gender norms because they are women and face the same challenges that all women do when they try to exercise their rights to reproductive health, including the use of contraception. They may also be negatively affected because of the unique ways in which FSWs do not meet society’s expectations for women’s sexual behavior. </a:t>
            </a:r>
            <a:endParaRPr dirty="0"/>
          </a:p>
          <a:p>
            <a:pPr marL="0" lvl="0" indent="0" algn="l" rtl="0">
              <a:spcBef>
                <a:spcPts val="600"/>
              </a:spcBef>
              <a:spcAft>
                <a:spcPts val="0"/>
              </a:spcAft>
              <a:buNone/>
            </a:pPr>
            <a:r>
              <a:rPr lang="en-US" dirty="0"/>
              <a:t>We see that the negative effects of gender norms can be quite severe for FSWs and include stigma and discrimination in health facilities and an increased risk for unintended pregnancy. Further, the negative effects of gender norms on FSWs can be exacerbated in places where sex work is criminalized.</a:t>
            </a:r>
            <a:endParaRPr dirty="0"/>
          </a:p>
        </p:txBody>
      </p:sp>
      <p:sp>
        <p:nvSpPr>
          <p:cNvPr id="97" name="Google Shape;97;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731519" y="4620577"/>
            <a:ext cx="606552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b="1" dirty="0"/>
              <a:t>Speaker Notes:</a:t>
            </a:r>
            <a:endParaRPr dirty="0"/>
          </a:p>
          <a:p>
            <a:pPr marL="0" lvl="0" indent="0" algn="l" rtl="0">
              <a:spcBef>
                <a:spcPts val="0"/>
              </a:spcBef>
              <a:spcAft>
                <a:spcPts val="0"/>
              </a:spcAft>
              <a:buNone/>
            </a:pPr>
            <a:r>
              <a:rPr lang="en-US" dirty="0"/>
              <a:t>In this activity, we have an opportunity to consider </a:t>
            </a:r>
            <a:r>
              <a:rPr lang="en-US" sz="1200" dirty="0">
                <a:solidFill>
                  <a:schemeClr val="dk1"/>
                </a:solidFill>
                <a:latin typeface="Calibri"/>
                <a:ea typeface="Calibri"/>
                <a:cs typeface="Calibri"/>
                <a:sym typeface="Calibri"/>
              </a:rPr>
              <a:t>a concrete example of how providers’ gender-based beliefs can negatively affect an FSW in a health care setting</a:t>
            </a:r>
            <a:r>
              <a:rPr lang="en-US" dirty="0"/>
              <a:t>. </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r>
              <a:rPr lang="en-US" i="1" dirty="0"/>
              <a:t>&lt;Distribute the handout, Appendix 4: Mary’s Story. Ask for volunteers to take turns reading aloud the paragraphs in the story. Encourage all participants to listen and be prepared to discuss the story.&gt;</a:t>
            </a:r>
            <a:endParaRPr dirty="0"/>
          </a:p>
        </p:txBody>
      </p:sp>
      <p:sp>
        <p:nvSpPr>
          <p:cNvPr id="104" name="Google Shape;10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
        <p:cNvGrpSpPr/>
        <p:nvPr/>
      </p:nvGrpSpPr>
      <p:grpSpPr>
        <a:xfrm>
          <a:off x="0" y="0"/>
          <a:ext cx="0" cy="0"/>
          <a:chOff x="0" y="0"/>
          <a:chExt cx="0" cy="0"/>
        </a:xfrm>
      </p:grpSpPr>
      <p:pic>
        <p:nvPicPr>
          <p:cNvPr id="10" name="Google Shape;10;p37" descr="Blue background-01-01.png"/>
          <p:cNvPicPr preferRelativeResize="0"/>
          <p:nvPr/>
        </p:nvPicPr>
        <p:blipFill rotWithShape="1">
          <a:blip r:embed="rId2">
            <a:alphaModFix/>
          </a:blip>
          <a:srcRect b="15563"/>
          <a:stretch/>
        </p:blipFill>
        <p:spPr>
          <a:xfrm>
            <a:off x="0" y="0"/>
            <a:ext cx="9144000" cy="5790712"/>
          </a:xfrm>
          <a:prstGeom prst="rect">
            <a:avLst/>
          </a:prstGeom>
          <a:noFill/>
          <a:ln>
            <a:noFill/>
          </a:ln>
        </p:spPr>
      </p:pic>
      <p:pic>
        <p:nvPicPr>
          <p:cNvPr id="11" name="Google Shape;11;p37" descr="LINKAGES_Logo_v7.eps"/>
          <p:cNvPicPr preferRelativeResize="0"/>
          <p:nvPr/>
        </p:nvPicPr>
        <p:blipFill rotWithShape="1">
          <a:blip r:embed="rId3">
            <a:alphaModFix/>
          </a:blip>
          <a:srcRect/>
          <a:stretch/>
        </p:blipFill>
        <p:spPr>
          <a:xfrm>
            <a:off x="6971739" y="6119710"/>
            <a:ext cx="1569352" cy="555812"/>
          </a:xfrm>
          <a:prstGeom prst="rect">
            <a:avLst/>
          </a:prstGeom>
          <a:noFill/>
          <a:ln>
            <a:noFill/>
          </a:ln>
        </p:spPr>
      </p:pic>
      <p:sp>
        <p:nvSpPr>
          <p:cNvPr id="12" name="Google Shape;12;p37"/>
          <p:cNvSpPr txBox="1">
            <a:spLocks noGrp="1"/>
          </p:cNvSpPr>
          <p:nvPr>
            <p:ph type="title"/>
          </p:nvPr>
        </p:nvSpPr>
        <p:spPr>
          <a:xfrm>
            <a:off x="457200" y="1572536"/>
            <a:ext cx="8229600" cy="156096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7"/>
          <p:cNvSpPr/>
          <p:nvPr/>
        </p:nvSpPr>
        <p:spPr>
          <a:xfrm>
            <a:off x="0" y="5710841"/>
            <a:ext cx="9144000" cy="182523"/>
          </a:xfrm>
          <a:prstGeom prst="rect">
            <a:avLst/>
          </a:prstGeom>
          <a:solidFill>
            <a:srgbClr val="DB55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pic>
        <p:nvPicPr>
          <p:cNvPr id="14" name="Google Shape;14;p37" descr="FHI360_Logo_NewTag_Horiz_rgb.png"/>
          <p:cNvPicPr preferRelativeResize="0"/>
          <p:nvPr/>
        </p:nvPicPr>
        <p:blipFill rotWithShape="1">
          <a:blip r:embed="rId4">
            <a:alphaModFix/>
          </a:blip>
          <a:srcRect/>
          <a:stretch/>
        </p:blipFill>
        <p:spPr>
          <a:xfrm>
            <a:off x="5021469" y="6139718"/>
            <a:ext cx="1158227" cy="515797"/>
          </a:xfrm>
          <a:prstGeom prst="rect">
            <a:avLst/>
          </a:prstGeom>
          <a:noFill/>
          <a:ln>
            <a:noFill/>
          </a:ln>
        </p:spPr>
      </p:pic>
      <p:pic>
        <p:nvPicPr>
          <p:cNvPr id="15" name="Google Shape;15;p37" descr="USAID logo.jpg"/>
          <p:cNvPicPr preferRelativeResize="0"/>
          <p:nvPr/>
        </p:nvPicPr>
        <p:blipFill rotWithShape="1">
          <a:blip r:embed="rId5">
            <a:alphaModFix/>
          </a:blip>
          <a:srcRect l="7110" t="17658" r="6742" b="12882"/>
          <a:stretch/>
        </p:blipFill>
        <p:spPr>
          <a:xfrm>
            <a:off x="346229" y="6077406"/>
            <a:ext cx="2041864" cy="640420"/>
          </a:xfrm>
          <a:prstGeom prst="rect">
            <a:avLst/>
          </a:prstGeom>
          <a:noFill/>
          <a:ln>
            <a:noFill/>
          </a:ln>
        </p:spPr>
      </p:pic>
      <p:pic>
        <p:nvPicPr>
          <p:cNvPr id="16" name="Google Shape;16;p37"/>
          <p:cNvPicPr preferRelativeResize="0"/>
          <p:nvPr/>
        </p:nvPicPr>
        <p:blipFill rotWithShape="1">
          <a:blip r:embed="rId6">
            <a:alphaModFix/>
          </a:blip>
          <a:srcRect/>
          <a:stretch/>
        </p:blipFill>
        <p:spPr>
          <a:xfrm>
            <a:off x="3180135" y="6065869"/>
            <a:ext cx="1049292" cy="6634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with Default Logos">
  <p:cSld name="Blank with Default Logos">
    <p:spTree>
      <p:nvGrpSpPr>
        <p:cNvPr id="1" name="Shape 17"/>
        <p:cNvGrpSpPr/>
        <p:nvPr/>
      </p:nvGrpSpPr>
      <p:grpSpPr>
        <a:xfrm>
          <a:off x="0" y="0"/>
          <a:ext cx="0" cy="0"/>
          <a:chOff x="0" y="0"/>
          <a:chExt cx="0" cy="0"/>
        </a:xfrm>
      </p:grpSpPr>
      <p:sp>
        <p:nvSpPr>
          <p:cNvPr id="18" name="Google Shape;18;p38"/>
          <p:cNvSpPr/>
          <p:nvPr/>
        </p:nvSpPr>
        <p:spPr>
          <a:xfrm rot="10800000" flipH="1">
            <a:off x="0" y="6691304"/>
            <a:ext cx="9189720" cy="195470"/>
          </a:xfrm>
          <a:prstGeom prst="rect">
            <a:avLst/>
          </a:prstGeom>
          <a:solidFill>
            <a:srgbClr val="279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 name="Google Shape;19;p38"/>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8"/>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5000"/>
              </a:lnSpc>
              <a:spcBef>
                <a:spcPts val="1200"/>
              </a:spcBef>
              <a:spcAft>
                <a:spcPts val="0"/>
              </a:spcAft>
              <a:buClr>
                <a:schemeClr val="accent6"/>
              </a:buClr>
              <a:buSzPts val="2800"/>
              <a:buFont typeface="Arial"/>
              <a:buChar char="•"/>
              <a:defRPr sz="2800" b="0" i="0" u="none" strike="noStrike" cap="none">
                <a:solidFill>
                  <a:srgbClr val="535352"/>
                </a:solidFill>
                <a:latin typeface="Calibri"/>
                <a:ea typeface="Calibri"/>
                <a:cs typeface="Calibri"/>
                <a:sym typeface="Calibri"/>
              </a:defRPr>
            </a:lvl1pPr>
            <a:lvl2pPr marL="914400" marR="0" lvl="1" indent="-406400" algn="l" rtl="0">
              <a:lnSpc>
                <a:spcPct val="95000"/>
              </a:lnSpc>
              <a:spcBef>
                <a:spcPts val="600"/>
              </a:spcBef>
              <a:spcAft>
                <a:spcPts val="0"/>
              </a:spcAft>
              <a:buClr>
                <a:srgbClr val="535352"/>
              </a:buClr>
              <a:buSzPts val="2800"/>
              <a:buFont typeface="Arial"/>
              <a:buChar char="–"/>
              <a:defRPr sz="2800" b="0" i="0" u="none" strike="noStrike" cap="none">
                <a:solidFill>
                  <a:srgbClr val="535352"/>
                </a:solidFill>
                <a:latin typeface="Calibri"/>
                <a:ea typeface="Calibri"/>
                <a:cs typeface="Calibri"/>
                <a:sym typeface="Calibri"/>
              </a:defRPr>
            </a:lvl2pPr>
            <a:lvl3pPr marL="1371600" marR="0" lvl="2" indent="-355092" algn="l" rtl="0">
              <a:lnSpc>
                <a:spcPct val="95000"/>
              </a:lnSpc>
              <a:spcBef>
                <a:spcPts val="600"/>
              </a:spcBef>
              <a:spcAft>
                <a:spcPts val="0"/>
              </a:spcAft>
              <a:buClr>
                <a:srgbClr val="535352"/>
              </a:buClr>
              <a:buSzPts val="1992"/>
              <a:buFont typeface="Courier New"/>
              <a:buChar char="o"/>
              <a:defRPr sz="2400" b="0" i="0" u="none" strike="noStrike" cap="none">
                <a:solidFill>
                  <a:srgbClr val="535352"/>
                </a:solidFill>
                <a:latin typeface="Calibri"/>
                <a:ea typeface="Calibri"/>
                <a:cs typeface="Calibri"/>
                <a:sym typeface="Calibri"/>
              </a:defRPr>
            </a:lvl3pPr>
            <a:lvl4pPr marL="1828800" marR="0" lvl="3"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4pPr>
            <a:lvl5pPr marL="2286000" marR="0" lvl="4"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1"/>
        <p:cNvGrpSpPr/>
        <p:nvPr/>
      </p:nvGrpSpPr>
      <p:grpSpPr>
        <a:xfrm>
          <a:off x="0" y="0"/>
          <a:ext cx="0" cy="0"/>
          <a:chOff x="0" y="0"/>
          <a:chExt cx="0" cy="0"/>
        </a:xfrm>
      </p:grpSpPr>
      <p:sp>
        <p:nvSpPr>
          <p:cNvPr id="22" name="Google Shape;22;p39"/>
          <p:cNvSpPr/>
          <p:nvPr/>
        </p:nvSpPr>
        <p:spPr>
          <a:xfrm rot="10800000" flipH="1">
            <a:off x="0" y="6691304"/>
            <a:ext cx="9189720" cy="195470"/>
          </a:xfrm>
          <a:prstGeom prst="rect">
            <a:avLst/>
          </a:prstGeom>
          <a:solidFill>
            <a:srgbClr val="279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 name="Google Shape;23;p39"/>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9"/>
          <p:cNvSpPr txBox="1">
            <a:spLocks noGrp="1"/>
          </p:cNvSpPr>
          <p:nvPr>
            <p:ph type="body" idx="1"/>
          </p:nvPr>
        </p:nvSpPr>
        <p:spPr>
          <a:xfrm>
            <a:off x="467360" y="1767839"/>
            <a:ext cx="8219440" cy="4176851"/>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6"/>
              </a:buClr>
              <a:buSzPts val="2800"/>
              <a:buFont typeface="Arial"/>
              <a:buChar char="•"/>
              <a:defRPr sz="2800" b="0" i="0" u="none" strike="noStrike" cap="none">
                <a:solidFill>
                  <a:srgbClr val="535352"/>
                </a:solidFill>
                <a:latin typeface="Calibri"/>
                <a:ea typeface="Calibri"/>
                <a:cs typeface="Calibri"/>
                <a:sym typeface="Calibri"/>
              </a:defRPr>
            </a:lvl1pPr>
            <a:lvl2pPr marL="914400" marR="0" lvl="1" indent="-406400" algn="l" rtl="0">
              <a:spcBef>
                <a:spcPts val="560"/>
              </a:spcBef>
              <a:spcAft>
                <a:spcPts val="0"/>
              </a:spcAft>
              <a:buClr>
                <a:srgbClr val="535352"/>
              </a:buClr>
              <a:buSzPts val="2800"/>
              <a:buFont typeface="Arial"/>
              <a:buChar char="–"/>
              <a:defRPr sz="2800" b="0" i="0" u="none" strike="noStrike" cap="none">
                <a:solidFill>
                  <a:srgbClr val="535352"/>
                </a:solidFill>
                <a:latin typeface="Calibri"/>
                <a:ea typeface="Calibri"/>
                <a:cs typeface="Calibri"/>
                <a:sym typeface="Calibri"/>
              </a:defRPr>
            </a:lvl2pPr>
            <a:lvl3pPr marL="1371600" marR="0" lvl="2" indent="-355092" algn="l" rtl="0">
              <a:spcBef>
                <a:spcPts val="480"/>
              </a:spcBef>
              <a:spcAft>
                <a:spcPts val="0"/>
              </a:spcAft>
              <a:buClr>
                <a:srgbClr val="535352"/>
              </a:buClr>
              <a:buSzPts val="1992"/>
              <a:buFont typeface="Courier New"/>
              <a:buChar char="o"/>
              <a:defRPr sz="2400" b="0" i="0" u="none" strike="noStrike" cap="none">
                <a:solidFill>
                  <a:srgbClr val="535352"/>
                </a:solidFill>
                <a:latin typeface="Calibri"/>
                <a:ea typeface="Calibri"/>
                <a:cs typeface="Calibri"/>
                <a:sym typeface="Calibri"/>
              </a:defRPr>
            </a:lvl3pPr>
            <a:lvl4pPr marL="1828800" marR="0" lvl="3"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4pPr>
            <a:lvl5pPr marL="2286000" marR="0" lvl="4"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lank with Default Logos">
  <p:cSld name="1_Blank with Default Logos">
    <p:spTree>
      <p:nvGrpSpPr>
        <p:cNvPr id="1" name="Shape 25"/>
        <p:cNvGrpSpPr/>
        <p:nvPr/>
      </p:nvGrpSpPr>
      <p:grpSpPr>
        <a:xfrm>
          <a:off x="0" y="0"/>
          <a:ext cx="0" cy="0"/>
          <a:chOff x="0" y="0"/>
          <a:chExt cx="0" cy="0"/>
        </a:xfrm>
      </p:grpSpPr>
      <p:sp>
        <p:nvSpPr>
          <p:cNvPr id="26" name="Google Shape;26;p40"/>
          <p:cNvSpPr/>
          <p:nvPr/>
        </p:nvSpPr>
        <p:spPr>
          <a:xfrm rot="10800000" flipH="1">
            <a:off x="0" y="6691304"/>
            <a:ext cx="9189720" cy="195470"/>
          </a:xfrm>
          <a:prstGeom prst="rect">
            <a:avLst/>
          </a:prstGeom>
          <a:solidFill>
            <a:srgbClr val="279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27;p40"/>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0"/>
          <p:cNvSpPr txBox="1">
            <a:spLocks noGrp="1"/>
          </p:cNvSpPr>
          <p:nvPr>
            <p:ph type="body" idx="1"/>
          </p:nvPr>
        </p:nvSpPr>
        <p:spPr>
          <a:xfrm>
            <a:off x="467360" y="1767839"/>
            <a:ext cx="8219440" cy="4176851"/>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6"/>
              </a:buClr>
              <a:buSzPts val="2800"/>
              <a:buFont typeface="Arial"/>
              <a:buChar char="•"/>
              <a:defRPr sz="2800" b="0" i="0" u="none" strike="noStrike" cap="none">
                <a:solidFill>
                  <a:srgbClr val="535352"/>
                </a:solidFill>
                <a:latin typeface="Calibri"/>
                <a:ea typeface="Calibri"/>
                <a:cs typeface="Calibri"/>
                <a:sym typeface="Calibri"/>
              </a:defRPr>
            </a:lvl1pPr>
            <a:lvl2pPr marL="914400" marR="0" lvl="1" indent="-406400" algn="l" rtl="0">
              <a:spcBef>
                <a:spcPts val="560"/>
              </a:spcBef>
              <a:spcAft>
                <a:spcPts val="0"/>
              </a:spcAft>
              <a:buClr>
                <a:srgbClr val="535352"/>
              </a:buClr>
              <a:buSzPts val="2800"/>
              <a:buFont typeface="Arial"/>
              <a:buChar char="–"/>
              <a:defRPr sz="2800" b="0" i="0" u="none" strike="noStrike" cap="none">
                <a:solidFill>
                  <a:srgbClr val="535352"/>
                </a:solidFill>
                <a:latin typeface="Calibri"/>
                <a:ea typeface="Calibri"/>
                <a:cs typeface="Calibri"/>
                <a:sym typeface="Calibri"/>
              </a:defRPr>
            </a:lvl2pPr>
            <a:lvl3pPr marL="1371600" marR="0" lvl="2" indent="-355092" algn="l" rtl="0">
              <a:spcBef>
                <a:spcPts val="480"/>
              </a:spcBef>
              <a:spcAft>
                <a:spcPts val="0"/>
              </a:spcAft>
              <a:buClr>
                <a:srgbClr val="535352"/>
              </a:buClr>
              <a:buSzPts val="1992"/>
              <a:buFont typeface="Courier New"/>
              <a:buChar char="o"/>
              <a:defRPr sz="2400" b="0" i="0" u="none" strike="noStrike" cap="none">
                <a:solidFill>
                  <a:srgbClr val="535352"/>
                </a:solidFill>
                <a:latin typeface="Calibri"/>
                <a:ea typeface="Calibri"/>
                <a:cs typeface="Calibri"/>
                <a:sym typeface="Calibri"/>
              </a:defRPr>
            </a:lvl3pPr>
            <a:lvl4pPr marL="1828800" marR="0" lvl="3"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4pPr>
            <a:lvl5pPr marL="2286000" marR="0" lvl="4"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40" descr="LINKAGES_Logo_v7.eps"/>
          <p:cNvPicPr preferRelativeResize="0"/>
          <p:nvPr/>
        </p:nvPicPr>
        <p:blipFill rotWithShape="1">
          <a:blip r:embed="rId2">
            <a:alphaModFix/>
          </a:blip>
          <a:srcRect/>
          <a:stretch/>
        </p:blipFill>
        <p:spPr>
          <a:xfrm>
            <a:off x="7640995" y="6154344"/>
            <a:ext cx="1141752" cy="404370"/>
          </a:xfrm>
          <a:prstGeom prst="rect">
            <a:avLst/>
          </a:prstGeom>
          <a:noFill/>
          <a:ln>
            <a:noFill/>
          </a:ln>
        </p:spPr>
      </p:pic>
      <p:pic>
        <p:nvPicPr>
          <p:cNvPr id="30" name="Google Shape;30;p40" descr="FHI360_Logo_NewTag_Horiz_rgb.png"/>
          <p:cNvPicPr preferRelativeResize="0"/>
          <p:nvPr/>
        </p:nvPicPr>
        <p:blipFill rotWithShape="1">
          <a:blip r:embed="rId3">
            <a:alphaModFix/>
          </a:blip>
          <a:srcRect/>
          <a:stretch/>
        </p:blipFill>
        <p:spPr>
          <a:xfrm>
            <a:off x="5303482" y="6154344"/>
            <a:ext cx="842646" cy="375258"/>
          </a:xfrm>
          <a:prstGeom prst="rect">
            <a:avLst/>
          </a:prstGeom>
          <a:noFill/>
          <a:ln>
            <a:noFill/>
          </a:ln>
        </p:spPr>
      </p:pic>
      <p:pic>
        <p:nvPicPr>
          <p:cNvPr id="31" name="Google Shape;31;p40" descr="USAID logo.jpg"/>
          <p:cNvPicPr preferRelativeResize="0"/>
          <p:nvPr/>
        </p:nvPicPr>
        <p:blipFill rotWithShape="1">
          <a:blip r:embed="rId4">
            <a:alphaModFix/>
          </a:blip>
          <a:srcRect t="17658" b="12882"/>
          <a:stretch/>
        </p:blipFill>
        <p:spPr>
          <a:xfrm>
            <a:off x="78900" y="6122372"/>
            <a:ext cx="1795650" cy="485187"/>
          </a:xfrm>
          <a:prstGeom prst="rect">
            <a:avLst/>
          </a:prstGeom>
          <a:noFill/>
          <a:ln>
            <a:noFill/>
          </a:ln>
        </p:spPr>
      </p:pic>
      <p:pic>
        <p:nvPicPr>
          <p:cNvPr id="32" name="Google Shape;32;p40"/>
          <p:cNvPicPr preferRelativeResize="0"/>
          <p:nvPr/>
        </p:nvPicPr>
        <p:blipFill rotWithShape="1">
          <a:blip r:embed="rId5">
            <a:alphaModFix/>
          </a:blip>
          <a:srcRect/>
          <a:stretch/>
        </p:blipFill>
        <p:spPr>
          <a:xfrm>
            <a:off x="2869324" y="6006050"/>
            <a:ext cx="939291" cy="5939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aces">
  <p:cSld name="Faces">
    <p:spTree>
      <p:nvGrpSpPr>
        <p:cNvPr id="1" name="Shape 33"/>
        <p:cNvGrpSpPr/>
        <p:nvPr/>
      </p:nvGrpSpPr>
      <p:grpSpPr>
        <a:xfrm>
          <a:off x="0" y="0"/>
          <a:ext cx="0" cy="0"/>
          <a:chOff x="0" y="0"/>
          <a:chExt cx="0" cy="0"/>
        </a:xfrm>
      </p:grpSpPr>
      <p:pic>
        <p:nvPicPr>
          <p:cNvPr id="34" name="Google Shape;34;p41" descr="Linkages backgroundNo blue-01.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5" name="Google Shape;35;p41"/>
          <p:cNvSpPr txBox="1">
            <a:spLocks noGrp="1"/>
          </p:cNvSpPr>
          <p:nvPr>
            <p:ph type="title"/>
          </p:nvPr>
        </p:nvSpPr>
        <p:spPr>
          <a:xfrm>
            <a:off x="1656080" y="211516"/>
            <a:ext cx="7030720" cy="9724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1"/>
          <p:cNvSpPr txBox="1">
            <a:spLocks noGrp="1"/>
          </p:cNvSpPr>
          <p:nvPr>
            <p:ph type="body" idx="1"/>
          </p:nvPr>
        </p:nvSpPr>
        <p:spPr>
          <a:xfrm>
            <a:off x="1656080" y="1584325"/>
            <a:ext cx="7030720" cy="4360366"/>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accent6"/>
              </a:buClr>
              <a:buSzPts val="2800"/>
              <a:buFont typeface="Arial"/>
              <a:buChar char="•"/>
              <a:defRPr sz="2800" b="0" i="0" u="none" strike="noStrike" cap="none">
                <a:solidFill>
                  <a:srgbClr val="535352"/>
                </a:solidFill>
                <a:latin typeface="Calibri"/>
                <a:ea typeface="Calibri"/>
                <a:cs typeface="Calibri"/>
                <a:sym typeface="Calibri"/>
              </a:defRPr>
            </a:lvl1pPr>
            <a:lvl2pPr marL="914400" marR="0" lvl="1" indent="-406400" algn="l" rtl="0">
              <a:spcBef>
                <a:spcPts val="560"/>
              </a:spcBef>
              <a:spcAft>
                <a:spcPts val="0"/>
              </a:spcAft>
              <a:buClr>
                <a:srgbClr val="535352"/>
              </a:buClr>
              <a:buSzPts val="2800"/>
              <a:buFont typeface="Arial"/>
              <a:buChar char="–"/>
              <a:defRPr sz="2800" b="0" i="0" u="none" strike="noStrike" cap="none">
                <a:solidFill>
                  <a:srgbClr val="535352"/>
                </a:solidFill>
                <a:latin typeface="Calibri"/>
                <a:ea typeface="Calibri"/>
                <a:cs typeface="Calibri"/>
                <a:sym typeface="Calibri"/>
              </a:defRPr>
            </a:lvl2pPr>
            <a:lvl3pPr marL="1371600" marR="0" lvl="2" indent="-355092" algn="l" rtl="0">
              <a:spcBef>
                <a:spcPts val="480"/>
              </a:spcBef>
              <a:spcAft>
                <a:spcPts val="0"/>
              </a:spcAft>
              <a:buClr>
                <a:srgbClr val="535352"/>
              </a:buClr>
              <a:buSzPts val="1992"/>
              <a:buFont typeface="Courier New"/>
              <a:buChar char="o"/>
              <a:defRPr sz="2400" b="0" i="0" u="none" strike="noStrike" cap="none">
                <a:solidFill>
                  <a:srgbClr val="535352"/>
                </a:solidFill>
                <a:latin typeface="Calibri"/>
                <a:ea typeface="Calibri"/>
                <a:cs typeface="Calibri"/>
                <a:sym typeface="Calibri"/>
              </a:defRPr>
            </a:lvl3pPr>
            <a:lvl4pPr marL="1828800" marR="0" lvl="3"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4pPr>
            <a:lvl5pPr marL="2286000" marR="0" lvl="4"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37" name="Google Shape;37;p41"/>
          <p:cNvCxnSpPr/>
          <p:nvPr/>
        </p:nvCxnSpPr>
        <p:spPr>
          <a:xfrm>
            <a:off x="1727200" y="1148080"/>
            <a:ext cx="2397760" cy="0"/>
          </a:xfrm>
          <a:prstGeom prst="straightConnector1">
            <a:avLst/>
          </a:prstGeom>
          <a:noFill/>
          <a:ln w="7620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38"/>
        <p:cNvGrpSpPr/>
        <p:nvPr/>
      </p:nvGrpSpPr>
      <p:grpSpPr>
        <a:xfrm>
          <a:off x="0" y="0"/>
          <a:ext cx="0" cy="0"/>
          <a:chOff x="0" y="0"/>
          <a:chExt cx="0" cy="0"/>
        </a:xfrm>
      </p:grpSpPr>
      <p:pic>
        <p:nvPicPr>
          <p:cNvPr id="39" name="Google Shape;39;p42" descr="Linkages background-01.pn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0" name="Google Shape;40;p42"/>
          <p:cNvSpPr txBox="1">
            <a:spLocks noGrp="1"/>
          </p:cNvSpPr>
          <p:nvPr>
            <p:ph type="title"/>
          </p:nvPr>
        </p:nvSpPr>
        <p:spPr>
          <a:xfrm>
            <a:off x="1717040" y="1356912"/>
            <a:ext cx="6929120" cy="156096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4400"/>
              <a:buFont typeface="Calibri"/>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sp>
        <p:nvSpPr>
          <p:cNvPr id="8" name="Google Shape;8;p36"/>
          <p:cNvSpPr txBox="1">
            <a:spLocks noGrp="1"/>
          </p:cNvSpPr>
          <p:nvPr>
            <p:ph type="title"/>
          </p:nvPr>
        </p:nvSpPr>
        <p:spPr>
          <a:xfrm>
            <a:off x="457200" y="367345"/>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hiveminer.com/Tags/cartoon,lernen/Timelin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title"/>
          </p:nvPr>
        </p:nvSpPr>
        <p:spPr>
          <a:xfrm>
            <a:off x="457200" y="1572536"/>
            <a:ext cx="7893009" cy="156096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4000"/>
              <a:buFont typeface="Calibri"/>
              <a:buNone/>
            </a:pPr>
            <a:r>
              <a:rPr lang="en-US" sz="4000" b="1" dirty="0"/>
              <a:t>Contraceptive Services for Female Sex Workers </a:t>
            </a:r>
            <a:endParaRPr sz="4000" dirty="0"/>
          </a:p>
        </p:txBody>
      </p:sp>
      <p:sp>
        <p:nvSpPr>
          <p:cNvPr id="47" name="Google Shape;47;p1"/>
          <p:cNvSpPr txBox="1"/>
          <p:nvPr/>
        </p:nvSpPr>
        <p:spPr>
          <a:xfrm>
            <a:off x="457200" y="3739296"/>
            <a:ext cx="789300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chemeClr val="lt1"/>
                </a:solidFill>
                <a:latin typeface="Calibri"/>
                <a:ea typeface="Calibri"/>
                <a:cs typeface="Calibri"/>
                <a:sym typeface="Calibri"/>
              </a:rPr>
              <a:t>Training Module for Clinicians</a:t>
            </a:r>
            <a:endParaRPr sz="2800" b="1" i="0" u="none" strike="noStrike" cap="none" dirty="0">
              <a:solidFill>
                <a:schemeClr val="lt1"/>
              </a:solidFill>
              <a:latin typeface="Calibri"/>
              <a:ea typeface="Calibri"/>
              <a:cs typeface="Calibri"/>
              <a:sym typeface="Calibri"/>
            </a:endParaRPr>
          </a:p>
        </p:txBody>
      </p:sp>
      <p:cxnSp>
        <p:nvCxnSpPr>
          <p:cNvPr id="48" name="Google Shape;48;p1"/>
          <p:cNvCxnSpPr/>
          <p:nvPr/>
        </p:nvCxnSpPr>
        <p:spPr>
          <a:xfrm>
            <a:off x="561459" y="3586605"/>
            <a:ext cx="749300" cy="1588"/>
          </a:xfrm>
          <a:prstGeom prst="straightConnector1">
            <a:avLst/>
          </a:prstGeom>
          <a:noFill/>
          <a:ln w="76200" cap="flat" cmpd="sng">
            <a:solidFill>
              <a:srgbClr val="00486D"/>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0"/>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289B0"/>
              </a:buClr>
              <a:buSzPts val="3600"/>
              <a:buFont typeface="Calibri"/>
              <a:buNone/>
            </a:pPr>
            <a:r>
              <a:rPr lang="en-US" dirty="0">
                <a:solidFill>
                  <a:srgbClr val="0289B0"/>
                </a:solidFill>
              </a:rPr>
              <a:t>Mary’s story</a:t>
            </a:r>
            <a:endParaRPr dirty="0"/>
          </a:p>
        </p:txBody>
      </p:sp>
      <p:sp>
        <p:nvSpPr>
          <p:cNvPr id="115" name="Google Shape;115;p10"/>
          <p:cNvSpPr txBox="1">
            <a:spLocks noGrp="1"/>
          </p:cNvSpPr>
          <p:nvPr>
            <p:ph type="body" idx="1"/>
          </p:nvPr>
        </p:nvSpPr>
        <p:spPr>
          <a:xfrm>
            <a:off x="467360" y="1306286"/>
            <a:ext cx="8007900" cy="4749493"/>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How did the providers’ beliefs about FSWs affect the way they treated Mary? </a:t>
            </a:r>
            <a:endParaRPr dirty="0"/>
          </a:p>
          <a:p>
            <a:pPr marL="342900" lvl="0" indent="-342900" algn="l" rtl="0">
              <a:lnSpc>
                <a:spcPct val="95000"/>
              </a:lnSpc>
              <a:spcBef>
                <a:spcPts val="600"/>
              </a:spcBef>
              <a:spcAft>
                <a:spcPts val="0"/>
              </a:spcAft>
              <a:buSzPts val="2800"/>
              <a:buChar char="•"/>
            </a:pPr>
            <a:r>
              <a:rPr lang="en-US" dirty="0"/>
              <a:t>What were the consequences of this treatment?</a:t>
            </a:r>
            <a:endParaRPr dirty="0"/>
          </a:p>
          <a:p>
            <a:pPr marL="0" lvl="0" indent="0" algn="l" rtl="0">
              <a:lnSpc>
                <a:spcPct val="95000"/>
              </a:lnSpc>
              <a:spcBef>
                <a:spcPts val="600"/>
              </a:spcBef>
              <a:spcAft>
                <a:spcPts val="0"/>
              </a:spcAft>
              <a:buSzPts val="2800"/>
              <a:buNone/>
            </a:pPr>
            <a:endParaRPr dirty="0"/>
          </a:p>
        </p:txBody>
      </p:sp>
      <p:graphicFrame>
        <p:nvGraphicFramePr>
          <p:cNvPr id="116" name="Google Shape;116;p10"/>
          <p:cNvGraphicFramePr/>
          <p:nvPr>
            <p:extLst>
              <p:ext uri="{D42A27DB-BD31-4B8C-83A1-F6EECF244321}">
                <p14:modId xmlns:p14="http://schemas.microsoft.com/office/powerpoint/2010/main" val="954591781"/>
              </p:ext>
            </p:extLst>
          </p:nvPr>
        </p:nvGraphicFramePr>
        <p:xfrm>
          <a:off x="467360" y="2751432"/>
          <a:ext cx="8219450" cy="3588218"/>
        </p:xfrm>
        <a:graphic>
          <a:graphicData uri="http://schemas.openxmlformats.org/drawingml/2006/table">
            <a:tbl>
              <a:tblPr firstRow="1" bandRow="1">
                <a:noFill/>
                <a:tableStyleId>{00F1F50D-F89D-4048-A4F2-9D9C89CC33C7}</a:tableStyleId>
              </a:tblPr>
              <a:tblGrid>
                <a:gridCol w="4109725">
                  <a:extLst>
                    <a:ext uri="{9D8B030D-6E8A-4147-A177-3AD203B41FA5}">
                      <a16:colId xmlns:a16="http://schemas.microsoft.com/office/drawing/2014/main" val="20000"/>
                    </a:ext>
                  </a:extLst>
                </a:gridCol>
                <a:gridCol w="4109725">
                  <a:extLst>
                    <a:ext uri="{9D8B030D-6E8A-4147-A177-3AD203B41FA5}">
                      <a16:colId xmlns:a16="http://schemas.microsoft.com/office/drawing/2014/main" val="20001"/>
                    </a:ext>
                  </a:extLst>
                </a:gridCol>
              </a:tblGrid>
              <a:tr h="552400">
                <a:tc>
                  <a:txBody>
                    <a:bodyPr/>
                    <a:lstStyle/>
                    <a:p>
                      <a:pPr marL="0" marR="0" lvl="0" indent="0" algn="ctr" rtl="0">
                        <a:spcBef>
                          <a:spcPts val="0"/>
                        </a:spcBef>
                        <a:spcAft>
                          <a:spcPts val="0"/>
                        </a:spcAft>
                        <a:buNone/>
                      </a:pPr>
                      <a:r>
                        <a:rPr lang="en-US" sz="2200" dirty="0"/>
                        <a:t>Provider actions</a:t>
                      </a:r>
                      <a:endParaRPr dirty="0"/>
                    </a:p>
                  </a:txBody>
                  <a:tcPr marL="91450" marR="91450" marT="45725" marB="45725" anchor="ctr"/>
                </a:tc>
                <a:tc>
                  <a:txBody>
                    <a:bodyPr/>
                    <a:lstStyle/>
                    <a:p>
                      <a:pPr marL="0" marR="0" lvl="0" indent="0" algn="ctr" rtl="0">
                        <a:spcBef>
                          <a:spcPts val="0"/>
                        </a:spcBef>
                        <a:spcAft>
                          <a:spcPts val="0"/>
                        </a:spcAft>
                        <a:buNone/>
                      </a:pPr>
                      <a:r>
                        <a:rPr lang="en-US" sz="2200" dirty="0"/>
                        <a:t>Possible consequences</a:t>
                      </a:r>
                      <a:endParaRPr dirty="0"/>
                    </a:p>
                  </a:txBody>
                  <a:tcPr marL="91450" marR="91450" marT="45725" marB="45725" anchor="ctr"/>
                </a:tc>
                <a:extLst>
                  <a:ext uri="{0D108BD9-81ED-4DB2-BD59-A6C34878D82A}">
                    <a16:rowId xmlns:a16="http://schemas.microsoft.com/office/drawing/2014/main" val="10000"/>
                  </a:ext>
                </a:extLst>
              </a:tr>
              <a:tr h="2762050">
                <a:tc>
                  <a:txBody>
                    <a:bodyPr/>
                    <a:lstStyle/>
                    <a:p>
                      <a:pPr marL="342900" marR="0" lvl="0" indent="-280988" algn="l" rtl="0">
                        <a:lnSpc>
                          <a:spcPct val="90000"/>
                        </a:lnSpc>
                        <a:spcBef>
                          <a:spcPts val="0"/>
                        </a:spcBef>
                        <a:spcAft>
                          <a:spcPts val="0"/>
                        </a:spcAft>
                        <a:buClr>
                          <a:schemeClr val="dk1"/>
                        </a:buClr>
                        <a:buSzPts val="2200"/>
                        <a:buFont typeface="Arial"/>
                        <a:buChar char="•"/>
                      </a:pPr>
                      <a:r>
                        <a:rPr lang="en-US" sz="2200" dirty="0"/>
                        <a:t>Berating</a:t>
                      </a:r>
                      <a:endParaRPr dirty="0"/>
                    </a:p>
                    <a:p>
                      <a:pPr marL="342900" marR="0" lvl="0" indent="-280988" algn="l" rtl="0">
                        <a:lnSpc>
                          <a:spcPct val="90000"/>
                        </a:lnSpc>
                        <a:spcBef>
                          <a:spcPts val="600"/>
                        </a:spcBef>
                        <a:spcAft>
                          <a:spcPts val="0"/>
                        </a:spcAft>
                        <a:buClr>
                          <a:schemeClr val="dk1"/>
                        </a:buClr>
                        <a:buSzPts val="2200"/>
                        <a:buFont typeface="Arial"/>
                        <a:buChar char="•"/>
                      </a:pPr>
                      <a:r>
                        <a:rPr lang="en-US" sz="2200" dirty="0"/>
                        <a:t>Gossiping</a:t>
                      </a:r>
                      <a:endParaRPr dirty="0"/>
                    </a:p>
                    <a:p>
                      <a:pPr marL="342900" marR="0" lvl="0" indent="-280988" algn="l" rtl="0">
                        <a:lnSpc>
                          <a:spcPct val="90000"/>
                        </a:lnSpc>
                        <a:spcBef>
                          <a:spcPts val="600"/>
                        </a:spcBef>
                        <a:spcAft>
                          <a:spcPts val="0"/>
                        </a:spcAft>
                        <a:buClr>
                          <a:schemeClr val="dk1"/>
                        </a:buClr>
                        <a:buSzPts val="2200"/>
                        <a:buFont typeface="Arial"/>
                        <a:buChar char="•"/>
                      </a:pPr>
                      <a:r>
                        <a:rPr lang="en-US" sz="2200" dirty="0"/>
                        <a:t>Delaying time-sensitive services</a:t>
                      </a:r>
                      <a:endParaRPr dirty="0"/>
                    </a:p>
                    <a:p>
                      <a:pPr marL="342900" marR="0" lvl="0" indent="-280988" algn="l" rtl="0">
                        <a:lnSpc>
                          <a:spcPct val="90000"/>
                        </a:lnSpc>
                        <a:spcBef>
                          <a:spcPts val="600"/>
                        </a:spcBef>
                        <a:spcAft>
                          <a:spcPts val="0"/>
                        </a:spcAft>
                        <a:buClr>
                          <a:schemeClr val="dk1"/>
                        </a:buClr>
                        <a:buSzPts val="2200"/>
                        <a:buFont typeface="Arial"/>
                        <a:buChar char="•"/>
                      </a:pPr>
                      <a:r>
                        <a:rPr lang="en-US" sz="2200" dirty="0"/>
                        <a:t>Failing to provide services including offering a choice of methods, counseling on emergency contraception, assessing STI/HIV risk</a:t>
                      </a:r>
                      <a:endParaRPr dirty="0"/>
                    </a:p>
                  </a:txBody>
                  <a:tcPr marL="91450" marR="91450" marT="45725" marB="45725"/>
                </a:tc>
                <a:tc>
                  <a:txBody>
                    <a:bodyPr/>
                    <a:lstStyle/>
                    <a:p>
                      <a:pPr marL="342900" marR="0" lvl="0" indent="-279400" algn="l" rtl="0">
                        <a:lnSpc>
                          <a:spcPct val="90000"/>
                        </a:lnSpc>
                        <a:spcBef>
                          <a:spcPts val="0"/>
                        </a:spcBef>
                        <a:spcAft>
                          <a:spcPts val="0"/>
                        </a:spcAft>
                        <a:buClr>
                          <a:schemeClr val="dk1"/>
                        </a:buClr>
                        <a:buSzPts val="2200"/>
                        <a:buFont typeface="Arial"/>
                        <a:buChar char="•"/>
                      </a:pPr>
                      <a:r>
                        <a:rPr lang="en-US" sz="2200" dirty="0"/>
                        <a:t>Humiliation</a:t>
                      </a:r>
                      <a:endParaRPr dirty="0"/>
                    </a:p>
                    <a:p>
                      <a:pPr marL="342900" marR="0" lvl="0" indent="-279400" algn="l" rtl="0">
                        <a:lnSpc>
                          <a:spcPct val="90000"/>
                        </a:lnSpc>
                        <a:spcBef>
                          <a:spcPts val="600"/>
                        </a:spcBef>
                        <a:spcAft>
                          <a:spcPts val="0"/>
                        </a:spcAft>
                        <a:buClr>
                          <a:schemeClr val="dk1"/>
                        </a:buClr>
                        <a:buSzPts val="2200"/>
                        <a:buFont typeface="Arial"/>
                        <a:buChar char="•"/>
                      </a:pPr>
                      <a:r>
                        <a:rPr lang="en-US" sz="2200" dirty="0"/>
                        <a:t>Unintended pregnancy</a:t>
                      </a:r>
                      <a:endParaRPr dirty="0"/>
                    </a:p>
                    <a:p>
                      <a:pPr marL="342900" marR="0" lvl="0" indent="-279400" algn="l" rtl="0">
                        <a:lnSpc>
                          <a:spcPct val="90000"/>
                        </a:lnSpc>
                        <a:spcBef>
                          <a:spcPts val="600"/>
                        </a:spcBef>
                        <a:spcAft>
                          <a:spcPts val="0"/>
                        </a:spcAft>
                        <a:buClr>
                          <a:schemeClr val="dk1"/>
                        </a:buClr>
                        <a:buSzPts val="2200"/>
                        <a:buFont typeface="Arial"/>
                        <a:buChar char="•"/>
                      </a:pPr>
                      <a:r>
                        <a:rPr lang="en-US" sz="2200" dirty="0"/>
                        <a:t>STI/HIV infection</a:t>
                      </a:r>
                      <a:endParaRPr dirty="0"/>
                    </a:p>
                    <a:p>
                      <a:pPr marL="342900" marR="0" lvl="0" indent="-279400" algn="l" rtl="0">
                        <a:lnSpc>
                          <a:spcPct val="90000"/>
                        </a:lnSpc>
                        <a:spcBef>
                          <a:spcPts val="600"/>
                        </a:spcBef>
                        <a:spcAft>
                          <a:spcPts val="0"/>
                        </a:spcAft>
                        <a:buClr>
                          <a:schemeClr val="dk1"/>
                        </a:buClr>
                        <a:buSzPts val="2200"/>
                        <a:buFont typeface="Arial"/>
                        <a:buChar char="•"/>
                      </a:pPr>
                      <a:r>
                        <a:rPr lang="en-US" sz="2200" dirty="0"/>
                        <a:t>Poor mental health outcomes</a:t>
                      </a:r>
                      <a:endParaRPr dirty="0"/>
                    </a:p>
                    <a:p>
                      <a:pPr marL="342900" marR="0" lvl="0" indent="-279400" algn="l" rtl="0">
                        <a:lnSpc>
                          <a:spcPct val="90000"/>
                        </a:lnSpc>
                        <a:spcBef>
                          <a:spcPts val="600"/>
                        </a:spcBef>
                        <a:spcAft>
                          <a:spcPts val="0"/>
                        </a:spcAft>
                        <a:buClr>
                          <a:schemeClr val="dk1"/>
                        </a:buClr>
                        <a:buSzPts val="2200"/>
                        <a:buFont typeface="Arial"/>
                        <a:buChar char="•"/>
                      </a:pPr>
                      <a:r>
                        <a:rPr lang="en-US" sz="2200" dirty="0"/>
                        <a:t>Less willing to return to clinic</a:t>
                      </a:r>
                      <a:endParaRPr dirty="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Mary’s story </a:t>
            </a:r>
            <a:r>
              <a:rPr lang="en-US" sz="2000" i="1" dirty="0">
                <a:solidFill>
                  <a:srgbClr val="0189AF"/>
                </a:solidFill>
              </a:rPr>
              <a:t>(continued)</a:t>
            </a:r>
            <a:endParaRPr sz="2000" dirty="0"/>
          </a:p>
        </p:txBody>
      </p:sp>
      <p:sp>
        <p:nvSpPr>
          <p:cNvPr id="123" name="Google Shape;123;p11"/>
          <p:cNvSpPr txBox="1">
            <a:spLocks noGrp="1"/>
          </p:cNvSpPr>
          <p:nvPr>
            <p:ph type="body" idx="1"/>
          </p:nvPr>
        </p:nvSpPr>
        <p:spPr>
          <a:xfrm>
            <a:off x="467360" y="1417637"/>
            <a:ext cx="8219440" cy="4995167"/>
          </a:xfrm>
          <a:prstGeom prst="rect">
            <a:avLst/>
          </a:prstGeom>
          <a:noFill/>
          <a:ln>
            <a:noFill/>
          </a:ln>
        </p:spPr>
        <p:txBody>
          <a:bodyPr spcFirstLastPara="1" wrap="square" lIns="91425" tIns="45700" rIns="91425" bIns="45700" anchor="t" anchorCtr="0">
            <a:normAutofit/>
          </a:bodyPr>
          <a:lstStyle/>
          <a:p>
            <a:pPr marL="0" lvl="0" indent="0" algn="l" rtl="0">
              <a:lnSpc>
                <a:spcPct val="85000"/>
              </a:lnSpc>
              <a:spcBef>
                <a:spcPts val="0"/>
              </a:spcBef>
              <a:spcAft>
                <a:spcPts val="0"/>
              </a:spcAft>
              <a:buSzPts val="2590"/>
              <a:buNone/>
            </a:pPr>
            <a:r>
              <a:rPr lang="en-US" sz="2590" dirty="0"/>
              <a:t>Knowing that we have our own beliefs, how can we ensure that our health services are more friendly and accessible to FSWs? </a:t>
            </a:r>
            <a:endParaRPr dirty="0"/>
          </a:p>
          <a:p>
            <a:pPr marL="342900" lvl="0" indent="-342900" algn="l" rtl="0">
              <a:lnSpc>
                <a:spcPct val="85000"/>
              </a:lnSpc>
              <a:spcBef>
                <a:spcPts val="1200"/>
              </a:spcBef>
              <a:spcAft>
                <a:spcPts val="0"/>
              </a:spcAft>
              <a:buClr>
                <a:schemeClr val="accent6"/>
              </a:buClr>
              <a:buSzPts val="2590"/>
              <a:buFont typeface="Arial"/>
              <a:buChar char="•"/>
            </a:pPr>
            <a:r>
              <a:rPr lang="en-US" sz="2590" dirty="0"/>
              <a:t>Educate self and others about the specific needs of FSWs and barriers they may face.</a:t>
            </a:r>
            <a:endParaRPr dirty="0"/>
          </a:p>
          <a:p>
            <a:pPr marL="342900" lvl="0" indent="-342900" algn="l" rtl="0">
              <a:lnSpc>
                <a:spcPct val="85000"/>
              </a:lnSpc>
              <a:spcBef>
                <a:spcPts val="1200"/>
              </a:spcBef>
              <a:spcAft>
                <a:spcPts val="0"/>
              </a:spcAft>
              <a:buClr>
                <a:schemeClr val="accent6"/>
              </a:buClr>
              <a:buSzPts val="2590"/>
              <a:buFont typeface="Arial"/>
              <a:buChar char="•"/>
            </a:pPr>
            <a:r>
              <a:rPr lang="en-US" sz="2590" dirty="0"/>
              <a:t>Follow a code of ethics with a focus on treating all clients equally and fairly.</a:t>
            </a:r>
            <a:endParaRPr dirty="0"/>
          </a:p>
          <a:p>
            <a:pPr marL="342900" lvl="0" indent="-342900" algn="l" rtl="0">
              <a:lnSpc>
                <a:spcPct val="85000"/>
              </a:lnSpc>
              <a:spcBef>
                <a:spcPts val="1200"/>
              </a:spcBef>
              <a:spcAft>
                <a:spcPts val="0"/>
              </a:spcAft>
              <a:buClr>
                <a:schemeClr val="accent6"/>
              </a:buClr>
              <a:buSzPts val="2590"/>
              <a:buFont typeface="Arial"/>
              <a:buChar char="•"/>
            </a:pPr>
            <a:r>
              <a:rPr lang="en-US" sz="2590" dirty="0"/>
              <a:t>Be open-minded and provide services free of stigma, judgment, and discrimination. </a:t>
            </a:r>
            <a:endParaRPr dirty="0"/>
          </a:p>
          <a:p>
            <a:pPr marL="342900" lvl="0" indent="-342900" algn="l" rtl="0">
              <a:lnSpc>
                <a:spcPct val="85000"/>
              </a:lnSpc>
              <a:spcBef>
                <a:spcPts val="1200"/>
              </a:spcBef>
              <a:spcAft>
                <a:spcPts val="0"/>
              </a:spcAft>
              <a:buClr>
                <a:schemeClr val="accent6"/>
              </a:buClr>
              <a:buSzPts val="2590"/>
              <a:buFont typeface="Arial"/>
              <a:buChar char="•"/>
            </a:pPr>
            <a:r>
              <a:rPr lang="en-US" sz="2590" dirty="0"/>
              <a:t>Use neutral and supportive language.</a:t>
            </a:r>
            <a:endParaRPr dirty="0"/>
          </a:p>
          <a:p>
            <a:pPr marL="342900" lvl="0" indent="-342900" algn="l" rtl="0">
              <a:lnSpc>
                <a:spcPct val="85000"/>
              </a:lnSpc>
              <a:spcBef>
                <a:spcPts val="1200"/>
              </a:spcBef>
              <a:spcAft>
                <a:spcPts val="0"/>
              </a:spcAft>
              <a:buClr>
                <a:schemeClr val="accent6"/>
              </a:buClr>
              <a:buSzPts val="2590"/>
              <a:buFont typeface="Arial"/>
              <a:buChar char="•"/>
            </a:pPr>
            <a:r>
              <a:rPr lang="en-US" sz="2590" dirty="0"/>
              <a:t>Keep personal information, including involvement in sex work, confidential and ensure privacy during session.</a:t>
            </a:r>
            <a:endParaRPr dirty="0"/>
          </a:p>
          <a:p>
            <a:pPr marL="342900" lvl="0" indent="-178435" algn="l" rtl="0">
              <a:lnSpc>
                <a:spcPct val="85000"/>
              </a:lnSpc>
              <a:spcBef>
                <a:spcPts val="1200"/>
              </a:spcBef>
              <a:spcAft>
                <a:spcPts val="0"/>
              </a:spcAft>
              <a:buClr>
                <a:schemeClr val="accent6"/>
              </a:buClr>
              <a:buSzPts val="2590"/>
              <a:buFont typeface="Arial"/>
              <a:buNone/>
            </a:pPr>
            <a:endParaRPr sz="2590" dirty="0"/>
          </a:p>
          <a:p>
            <a:pPr marL="342900" lvl="0" indent="-178435" algn="l" rtl="0">
              <a:lnSpc>
                <a:spcPct val="85000"/>
              </a:lnSpc>
              <a:spcBef>
                <a:spcPts val="1200"/>
              </a:spcBef>
              <a:spcAft>
                <a:spcPts val="0"/>
              </a:spcAft>
              <a:buClr>
                <a:schemeClr val="accent6"/>
              </a:buClr>
              <a:buSzPts val="2590"/>
              <a:buFont typeface="Arial"/>
              <a:buNone/>
            </a:pPr>
            <a:endParaRPr sz="259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2"/>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Barriers to Contraception</a:t>
            </a:r>
            <a:endParaRPr dirty="0"/>
          </a:p>
        </p:txBody>
      </p:sp>
      <p:sp>
        <p:nvSpPr>
          <p:cNvPr id="130" name="Google Shape;130;p12"/>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Access</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Provider-related</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Personal</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Social </a:t>
            </a:r>
            <a:endParaRPr dirty="0"/>
          </a:p>
        </p:txBody>
      </p:sp>
      <p:pic>
        <p:nvPicPr>
          <p:cNvPr id="131" name="Google Shape;131;p12"/>
          <p:cNvPicPr preferRelativeResize="0"/>
          <p:nvPr/>
        </p:nvPicPr>
        <p:blipFill rotWithShape="1">
          <a:blip r:embed="rId3">
            <a:alphaModFix/>
          </a:blip>
          <a:srcRect/>
          <a:stretch/>
        </p:blipFill>
        <p:spPr>
          <a:xfrm>
            <a:off x="1853826" y="4071067"/>
            <a:ext cx="1485722" cy="2181929"/>
          </a:xfrm>
          <a:prstGeom prst="rect">
            <a:avLst/>
          </a:prstGeom>
          <a:noFill/>
          <a:ln>
            <a:noFill/>
          </a:ln>
        </p:spPr>
      </p:pic>
      <p:pic>
        <p:nvPicPr>
          <p:cNvPr id="132" name="Google Shape;132;p12"/>
          <p:cNvPicPr preferRelativeResize="0"/>
          <p:nvPr/>
        </p:nvPicPr>
        <p:blipFill rotWithShape="1">
          <a:blip r:embed="rId4">
            <a:alphaModFix/>
          </a:blip>
          <a:srcRect/>
          <a:stretch/>
        </p:blipFill>
        <p:spPr>
          <a:xfrm>
            <a:off x="3403120" y="3048979"/>
            <a:ext cx="4603529" cy="3452647"/>
          </a:xfrm>
          <a:prstGeom prst="rect">
            <a:avLst/>
          </a:prstGeom>
          <a:noFill/>
          <a:ln>
            <a:noFill/>
          </a:ln>
        </p:spPr>
      </p:pic>
      <p:grpSp>
        <p:nvGrpSpPr>
          <p:cNvPr id="133" name="Google Shape;133;p12"/>
          <p:cNvGrpSpPr/>
          <p:nvPr/>
        </p:nvGrpSpPr>
        <p:grpSpPr>
          <a:xfrm>
            <a:off x="5890183" y="1005229"/>
            <a:ext cx="2936727" cy="2202545"/>
            <a:chOff x="6506722" y="1459532"/>
            <a:chExt cx="1714451" cy="1285838"/>
          </a:xfrm>
        </p:grpSpPr>
        <p:pic>
          <p:nvPicPr>
            <p:cNvPr id="134" name="Google Shape;134;p12"/>
            <p:cNvPicPr preferRelativeResize="0"/>
            <p:nvPr/>
          </p:nvPicPr>
          <p:blipFill rotWithShape="1">
            <a:blip r:embed="rId5">
              <a:alphaModFix/>
            </a:blip>
            <a:srcRect/>
            <a:stretch/>
          </p:blipFill>
          <p:spPr>
            <a:xfrm>
              <a:off x="6506722" y="1459532"/>
              <a:ext cx="1714451" cy="1285838"/>
            </a:xfrm>
            <a:prstGeom prst="rect">
              <a:avLst/>
            </a:prstGeom>
            <a:noFill/>
            <a:ln>
              <a:noFill/>
            </a:ln>
          </p:spPr>
        </p:pic>
        <p:pic>
          <p:nvPicPr>
            <p:cNvPr id="135" name="Google Shape;135;p12"/>
            <p:cNvPicPr preferRelativeResize="0"/>
            <p:nvPr/>
          </p:nvPicPr>
          <p:blipFill rotWithShape="1">
            <a:blip r:embed="rId6">
              <a:alphaModFix/>
            </a:blip>
            <a:srcRect t="46463"/>
            <a:stretch/>
          </p:blipFill>
          <p:spPr>
            <a:xfrm rot="4814453">
              <a:off x="6917435" y="1631786"/>
              <a:ext cx="504024" cy="445896"/>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3"/>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Barriers to </a:t>
            </a:r>
            <a:r>
              <a:rPr lang="en-US" dirty="0">
                <a:solidFill>
                  <a:srgbClr val="0289B0"/>
                </a:solidFill>
              </a:rPr>
              <a:t>contraception</a:t>
            </a:r>
            <a:r>
              <a:rPr lang="en-US" dirty="0">
                <a:solidFill>
                  <a:srgbClr val="0189AF"/>
                </a:solidFill>
              </a:rPr>
              <a:t>—Access</a:t>
            </a:r>
            <a:endParaRPr dirty="0"/>
          </a:p>
        </p:txBody>
      </p:sp>
      <p:sp>
        <p:nvSpPr>
          <p:cNvPr id="142" name="Google Shape;142;p13"/>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Travel costs</a:t>
            </a:r>
            <a:endParaRPr dirty="0"/>
          </a:p>
          <a:p>
            <a:pPr marL="342900" lvl="0" indent="-342900" algn="l" rtl="0">
              <a:lnSpc>
                <a:spcPct val="95000"/>
              </a:lnSpc>
              <a:spcBef>
                <a:spcPts val="1200"/>
              </a:spcBef>
              <a:spcAft>
                <a:spcPts val="0"/>
              </a:spcAft>
              <a:buSzPts val="2800"/>
              <a:buChar char="•"/>
            </a:pPr>
            <a:r>
              <a:rPr lang="en-US" dirty="0"/>
              <a:t>Service fees</a:t>
            </a:r>
            <a:endParaRPr dirty="0"/>
          </a:p>
          <a:p>
            <a:pPr marL="342900" lvl="0" indent="-342900" algn="l" rtl="0">
              <a:lnSpc>
                <a:spcPct val="95000"/>
              </a:lnSpc>
              <a:spcBef>
                <a:spcPts val="1200"/>
              </a:spcBef>
              <a:spcAft>
                <a:spcPts val="0"/>
              </a:spcAft>
              <a:buSzPts val="2800"/>
              <a:buChar char="•"/>
            </a:pPr>
            <a:r>
              <a:rPr lang="en-US" dirty="0"/>
              <a:t>Office hours</a:t>
            </a:r>
            <a:endParaRPr dirty="0"/>
          </a:p>
          <a:p>
            <a:pPr marL="342900" lvl="0" indent="-342900" algn="l" rtl="0">
              <a:lnSpc>
                <a:spcPct val="95000"/>
              </a:lnSpc>
              <a:spcBef>
                <a:spcPts val="1200"/>
              </a:spcBef>
              <a:spcAft>
                <a:spcPts val="0"/>
              </a:spcAft>
              <a:buSzPts val="2800"/>
              <a:buChar char="•"/>
            </a:pPr>
            <a:r>
              <a:rPr lang="en-US" dirty="0"/>
              <a:t>Competing time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commitments</a:t>
            </a:r>
            <a:endParaRPr dirty="0"/>
          </a:p>
          <a:p>
            <a:pPr marL="342900" lvl="0" indent="-342900" algn="l" rtl="0">
              <a:lnSpc>
                <a:spcPct val="95000"/>
              </a:lnSpc>
              <a:spcBef>
                <a:spcPts val="1200"/>
              </a:spcBef>
              <a:spcAft>
                <a:spcPts val="0"/>
              </a:spcAft>
              <a:buSzPts val="2800"/>
              <a:buChar char="•"/>
            </a:pPr>
            <a:r>
              <a:rPr lang="en-US" dirty="0"/>
              <a:t>Services advertised as “family planning” causing some FSWs to perceive them as irrelevant; FSWs may not identify FP with prevention of unintended pregnancy</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4"/>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500"/>
              <a:buFont typeface="Calibri"/>
              <a:buNone/>
            </a:pPr>
            <a:r>
              <a:rPr lang="en-US" sz="3500" dirty="0">
                <a:solidFill>
                  <a:srgbClr val="0189AF"/>
                </a:solidFill>
              </a:rPr>
              <a:t>Barriers to contraception—Provider-related</a:t>
            </a:r>
            <a:endParaRPr dirty="0"/>
          </a:p>
        </p:txBody>
      </p:sp>
      <p:sp>
        <p:nvSpPr>
          <p:cNvPr id="149" name="Google Shape;149;p14"/>
          <p:cNvSpPr txBox="1">
            <a:spLocks noGrp="1"/>
          </p:cNvSpPr>
          <p:nvPr>
            <p:ph type="body" idx="1"/>
          </p:nvPr>
        </p:nvSpPr>
        <p:spPr>
          <a:xfrm>
            <a:off x="467360" y="1417637"/>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Reluctance to provide services for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FSWs</a:t>
            </a:r>
          </a:p>
          <a:p>
            <a:pPr marL="342900" lvl="0" indent="-342900" algn="l" rtl="0">
              <a:lnSpc>
                <a:spcPct val="95000"/>
              </a:lnSpc>
              <a:spcAft>
                <a:spcPts val="0"/>
              </a:spcAft>
              <a:buSzPts val="2800"/>
              <a:buChar char="•"/>
            </a:pPr>
            <a:r>
              <a:rPr lang="en-US" dirty="0"/>
              <a:t>Misinformation regarding medical eligibility and/or clinical requirements for method use</a:t>
            </a:r>
          </a:p>
          <a:p>
            <a:pPr marL="342900" lvl="0" indent="-342900" algn="l" rtl="0">
              <a:lnSpc>
                <a:spcPct val="95000"/>
              </a:lnSpc>
              <a:spcAft>
                <a:spcPts val="0"/>
              </a:spcAft>
              <a:buSzPts val="2800"/>
              <a:buChar char="•"/>
            </a:pPr>
            <a:r>
              <a:rPr lang="en-US" dirty="0"/>
              <a:t>Low levels of knowledge among providers about the specific contraceptive needs of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FSWs</a:t>
            </a:r>
            <a:endParaRPr dirty="0"/>
          </a:p>
          <a:p>
            <a:pPr marL="342900" lvl="0" indent="-342900" algn="l" rtl="0">
              <a:lnSpc>
                <a:spcPct val="95000"/>
              </a:lnSpc>
              <a:spcAft>
                <a:spcPts val="0"/>
              </a:spcAft>
              <a:buSzPts val="2800"/>
              <a:buChar char="•"/>
            </a:pPr>
            <a:r>
              <a:rPr lang="en-US" dirty="0"/>
              <a:t>Discrimination and judgmental/negative attitudes toward FSWs held by health care providers</a:t>
            </a:r>
            <a:endParaRPr dirty="0"/>
          </a:p>
          <a:p>
            <a:pPr marL="342900" lvl="0" indent="-342900" algn="l" rtl="0">
              <a:lnSpc>
                <a:spcPct val="95000"/>
              </a:lnSpc>
              <a:spcAft>
                <a:spcPts val="0"/>
              </a:spcAft>
              <a:buSzPts val="2800"/>
              <a:buChar char="•"/>
            </a:pPr>
            <a:r>
              <a:rPr lang="en-US" dirty="0"/>
              <a:t>Lack of confidentiality</a:t>
            </a:r>
            <a:endParaRPr dirty="0"/>
          </a:p>
          <a:p>
            <a:pPr marL="342900" lvl="0" indent="-342900" algn="l" rtl="0">
              <a:lnSpc>
                <a:spcPct val="95000"/>
              </a:lnSpc>
              <a:spcAft>
                <a:spcPts val="0"/>
              </a:spcAft>
              <a:buSzPts val="2800"/>
              <a:buChar char="•"/>
            </a:pPr>
            <a:r>
              <a:rPr lang="en-US" dirty="0"/>
              <a:t>Poor client‒provider interaction</a:t>
            </a:r>
            <a:endParaRPr dirty="0"/>
          </a:p>
        </p:txBody>
      </p:sp>
      <p:sp>
        <p:nvSpPr>
          <p:cNvPr id="3" name="Google Shape;178;p18">
            <a:extLst>
              <a:ext uri="{FF2B5EF4-FFF2-40B4-BE49-F238E27FC236}">
                <a16:creationId xmlns:a16="http://schemas.microsoft.com/office/drawing/2014/main" id="{3F06B5A9-3568-406F-B240-F7A36F4992C7}"/>
              </a:ext>
            </a:extLst>
          </p:cNvPr>
          <p:cNvSpPr/>
          <p:nvPr/>
        </p:nvSpPr>
        <p:spPr>
          <a:xfrm>
            <a:off x="504472" y="6412804"/>
            <a:ext cx="558650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Source: Ghimire, et al, 2009; Grant, et al, 2008.</a:t>
            </a:r>
            <a:endParaRPr sz="1200" i="1"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5"/>
          <p:cNvSpPr txBox="1">
            <a:spLocks noGrp="1"/>
          </p:cNvSpPr>
          <p:nvPr>
            <p:ph type="title"/>
          </p:nvPr>
        </p:nvSpPr>
        <p:spPr>
          <a:xfrm>
            <a:off x="467360" y="27276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Barriers to contraception—Personal</a:t>
            </a:r>
            <a:endParaRPr dirty="0"/>
          </a:p>
        </p:txBody>
      </p:sp>
      <p:sp>
        <p:nvSpPr>
          <p:cNvPr id="156" name="Google Shape;156;p15"/>
          <p:cNvSpPr txBox="1">
            <a:spLocks noGrp="1"/>
          </p:cNvSpPr>
          <p:nvPr>
            <p:ph type="body" idx="1"/>
          </p:nvPr>
        </p:nvSpPr>
        <p:spPr>
          <a:xfrm>
            <a:off x="467360" y="1237934"/>
            <a:ext cx="8023497" cy="5220907"/>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sz="2700" dirty="0"/>
              <a:t>Drug and alcohol </a:t>
            </a: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use and/or an unpredictable work schedule,</a:t>
            </a:r>
            <a:r>
              <a:rPr lang="en-US" sz="2700" dirty="0"/>
              <a:t> which can make it harder to keep appointments or result in competing priorities </a:t>
            </a:r>
            <a:endParaRPr sz="2700" dirty="0"/>
          </a:p>
          <a:p>
            <a:pPr marL="342900" lvl="0" indent="-342900" algn="l" rtl="0">
              <a:lnSpc>
                <a:spcPct val="95000"/>
              </a:lnSpc>
              <a:spcBef>
                <a:spcPts val="600"/>
              </a:spcBef>
              <a:spcAft>
                <a:spcPts val="0"/>
              </a:spcAft>
              <a:buSzPts val="2800"/>
              <a:buChar char="•"/>
            </a:pP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Depression</a:t>
            </a:r>
            <a:endParaRPr sz="2700" dirty="0"/>
          </a:p>
          <a:p>
            <a:pPr marL="342900" lvl="0" indent="-342900" algn="l" rtl="0">
              <a:lnSpc>
                <a:spcPct val="95000"/>
              </a:lnSpc>
              <a:spcBef>
                <a:spcPts val="600"/>
              </a:spcBef>
              <a:spcAft>
                <a:spcPts val="0"/>
              </a:spcAft>
              <a:buSzPts val="2800"/>
              <a:buChar char="•"/>
            </a:pPr>
            <a:r>
              <a:rPr lang="en-US" sz="2700" dirty="0"/>
              <a:t>Economic </a:t>
            </a:r>
            <a:r>
              <a:rPr lang="en-US" sz="27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challenges</a:t>
            </a:r>
            <a:endParaRPr sz="2700" dirty="0"/>
          </a:p>
          <a:p>
            <a:pPr marL="342900" lvl="0" indent="-342900" algn="l" rtl="0">
              <a:lnSpc>
                <a:spcPct val="95000"/>
              </a:lnSpc>
              <a:spcBef>
                <a:spcPts val="600"/>
              </a:spcBef>
              <a:spcAft>
                <a:spcPts val="0"/>
              </a:spcAft>
              <a:buSzPts val="2800"/>
              <a:buChar char="•"/>
            </a:pPr>
            <a:r>
              <a:rPr lang="en-US" sz="2700" dirty="0"/>
              <a:t>Lack of information about what services are available and where to obtain them</a:t>
            </a:r>
            <a:endParaRPr sz="2700" dirty="0"/>
          </a:p>
          <a:p>
            <a:pPr marL="342900" lvl="0" indent="-342900" algn="l" rtl="0">
              <a:lnSpc>
                <a:spcPct val="95000"/>
              </a:lnSpc>
              <a:spcBef>
                <a:spcPts val="600"/>
              </a:spcBef>
              <a:spcAft>
                <a:spcPts val="0"/>
              </a:spcAft>
              <a:buSzPts val="2800"/>
              <a:buChar char="•"/>
            </a:pPr>
            <a:r>
              <a:rPr lang="en-US" sz="2700" dirty="0"/>
              <a:t>Self-exclusion (when a stigmatized individual avoids contact due to fear of being further stigmatized)</a:t>
            </a:r>
            <a:endParaRPr sz="2700" dirty="0"/>
          </a:p>
          <a:p>
            <a:pPr marL="342900" lvl="0" indent="-342900" algn="l" rtl="0">
              <a:lnSpc>
                <a:spcPct val="95000"/>
              </a:lnSpc>
              <a:spcBef>
                <a:spcPts val="600"/>
              </a:spcBef>
              <a:spcAft>
                <a:spcPts val="0"/>
              </a:spcAft>
              <a:buClr>
                <a:schemeClr val="accent6"/>
              </a:buClr>
              <a:buSzPts val="2800"/>
              <a:buFont typeface="Arial"/>
              <a:buChar char="•"/>
            </a:pPr>
            <a:r>
              <a:rPr lang="en-US" sz="2700" dirty="0"/>
              <a:t>Fear of disclosing sex work or HIV/STI status to a provider, which limits the effectiveness of care that the provider can offer</a:t>
            </a:r>
            <a:endParaRPr sz="2700" dirty="0"/>
          </a:p>
        </p:txBody>
      </p:sp>
      <p:sp>
        <p:nvSpPr>
          <p:cNvPr id="2" name="Google Shape;178;p18">
            <a:extLst>
              <a:ext uri="{FF2B5EF4-FFF2-40B4-BE49-F238E27FC236}">
                <a16:creationId xmlns:a16="http://schemas.microsoft.com/office/drawing/2014/main" id="{C6552968-C556-402F-B441-9AE0DFD86CE0}"/>
              </a:ext>
            </a:extLst>
          </p:cNvPr>
          <p:cNvSpPr/>
          <p:nvPr/>
        </p:nvSpPr>
        <p:spPr>
          <a:xfrm>
            <a:off x="504472" y="6412804"/>
            <a:ext cx="558650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Source: Deering, et al, 2014.</a:t>
            </a:r>
            <a:endParaRPr sz="1200" i="1"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6"/>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Barriers to contraception—Social</a:t>
            </a:r>
            <a:endParaRPr dirty="0"/>
          </a:p>
        </p:txBody>
      </p:sp>
      <p:sp>
        <p:nvSpPr>
          <p:cNvPr id="163" name="Google Shape;163;p16"/>
          <p:cNvSpPr txBox="1">
            <a:spLocks noGrp="1"/>
          </p:cNvSpPr>
          <p:nvPr>
            <p:ph type="body" idx="1"/>
          </p:nvPr>
        </p:nvSpPr>
        <p:spPr>
          <a:xfrm>
            <a:off x="467360" y="1571896"/>
            <a:ext cx="8219440" cy="4840908"/>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Lack of community support for or acceptance of contraception </a:t>
            </a:r>
          </a:p>
          <a:p>
            <a:pPr marL="342900" lvl="0" indent="-342900" algn="l" rtl="0">
              <a:lnSpc>
                <a:spcPct val="95000"/>
              </a:lnSpc>
              <a:spcAft>
                <a:spcPts val="0"/>
              </a:spcAft>
              <a:buSzPts val="2800"/>
              <a:buChar char="•"/>
            </a:pPr>
            <a:r>
              <a:rPr lang="en-US" dirty="0"/>
              <a:t>Criminalization and community stigmatization of sex work resulting in limited agency to seek services</a:t>
            </a:r>
          </a:p>
          <a:p>
            <a:pPr marL="342900" lvl="0" indent="-342900" algn="l" rtl="0">
              <a:lnSpc>
                <a:spcPct val="95000"/>
              </a:lnSpc>
              <a:spcAft>
                <a:spcPts val="0"/>
              </a:spcAft>
              <a:buSzPts val="2800"/>
              <a:buChar char="•"/>
            </a:pPr>
            <a:r>
              <a:rPr lang="en-US" dirty="0"/>
              <a:t>Lack of acceptance/support from husband, partner, or non-paying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boyfriend</a:t>
            </a:r>
          </a:p>
          <a:p>
            <a:pPr marL="342900" lvl="0" indent="-342900"/>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Restrictions placed by person who may control an FSW’s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3"/>
                  </a:ext>
                </a:extLst>
              </a:rPr>
              <a:t>decision-making,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earnings, and movement  </a:t>
            </a:r>
            <a:endParaRPr dirty="0"/>
          </a:p>
          <a:p>
            <a:pPr marL="342900" lvl="0" indent="-342900" algn="l" rtl="0">
              <a:lnSpc>
                <a:spcPct val="95000"/>
              </a:lnSpc>
              <a:spcAft>
                <a:spcPts val="0"/>
              </a:spcAft>
              <a:buClr>
                <a:schemeClr val="accent6"/>
              </a:buClr>
              <a:buSzPts val="2800"/>
              <a:buFont typeface="Arial"/>
              <a:buChar char="•"/>
            </a:pPr>
            <a:r>
              <a:rPr lang="en-US" dirty="0"/>
              <a:t>Misconception that other contraceptive methods are not needed if condoms are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use</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7"/>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Evidence of barriers—Nepal </a:t>
            </a:r>
            <a:endParaRPr dirty="0"/>
          </a:p>
        </p:txBody>
      </p:sp>
      <p:sp>
        <p:nvSpPr>
          <p:cNvPr id="170" name="Google Shape;170;p17"/>
          <p:cNvSpPr txBox="1">
            <a:spLocks noGrp="1"/>
          </p:cNvSpPr>
          <p:nvPr>
            <p:ph type="body" idx="1"/>
          </p:nvPr>
        </p:nvSpPr>
        <p:spPr>
          <a:xfrm>
            <a:off x="467359" y="1340574"/>
            <a:ext cx="8376389" cy="4896453"/>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800"/>
              <a:buNone/>
            </a:pPr>
            <a:r>
              <a:rPr lang="en-US" dirty="0"/>
              <a:t>FSWs reported:</a:t>
            </a:r>
            <a:endParaRPr dirty="0"/>
          </a:p>
          <a:p>
            <a:pPr marL="342900" lvl="0" indent="-342900" algn="l" rtl="0">
              <a:lnSpc>
                <a:spcPct val="95000"/>
              </a:lnSpc>
              <a:spcBef>
                <a:spcPts val="900"/>
              </a:spcBef>
              <a:spcAft>
                <a:spcPts val="0"/>
              </a:spcAft>
              <a:buClr>
                <a:schemeClr val="accent6"/>
              </a:buClr>
              <a:buSzPts val="2800"/>
              <a:buFont typeface="Arial"/>
              <a:buChar char="•"/>
            </a:pPr>
            <a:r>
              <a:rPr lang="en-US" dirty="0"/>
              <a:t>stigma and discrimination that prevented them from seeking services</a:t>
            </a:r>
            <a:endParaRPr dirty="0"/>
          </a:p>
          <a:p>
            <a:pPr marL="342900" lvl="0" indent="-342900" algn="l" rtl="0">
              <a:lnSpc>
                <a:spcPct val="95000"/>
              </a:lnSpc>
              <a:spcBef>
                <a:spcPts val="900"/>
              </a:spcBef>
              <a:spcAft>
                <a:spcPts val="0"/>
              </a:spcAft>
              <a:buClr>
                <a:schemeClr val="accent6"/>
              </a:buClr>
              <a:buSzPts val="2800"/>
              <a:buFont typeface="Arial"/>
              <a:buChar char="•"/>
            </a:pPr>
            <a:r>
              <a:rPr lang="en-US" dirty="0"/>
              <a:t>lack of privacy/confidentiality in government hospital </a:t>
            </a:r>
            <a:endParaRPr dirty="0"/>
          </a:p>
          <a:p>
            <a:pPr marL="342900" lvl="0" indent="-342900" algn="l" rtl="0">
              <a:lnSpc>
                <a:spcPct val="95000"/>
              </a:lnSpc>
              <a:spcBef>
                <a:spcPts val="900"/>
              </a:spcBef>
              <a:spcAft>
                <a:spcPts val="0"/>
              </a:spcAft>
              <a:buClr>
                <a:schemeClr val="accent6"/>
              </a:buClr>
              <a:buSzPts val="2800"/>
              <a:buFont typeface="Arial"/>
              <a:buChar char="•"/>
            </a:pPr>
            <a:r>
              <a:rPr lang="en-US" dirty="0"/>
              <a:t>dissatisfaction at the poor communication and judgmental behavior of the service providers</a:t>
            </a:r>
            <a:endParaRPr dirty="0"/>
          </a:p>
          <a:p>
            <a:pPr marL="742950" lvl="1" indent="-285750" algn="l" rtl="0">
              <a:lnSpc>
                <a:spcPct val="95000"/>
              </a:lnSpc>
              <a:spcBef>
                <a:spcPts val="300"/>
              </a:spcBef>
              <a:spcAft>
                <a:spcPts val="0"/>
              </a:spcAft>
              <a:buClr>
                <a:srgbClr val="535352"/>
              </a:buClr>
              <a:buSzPts val="2800"/>
              <a:buChar char="–"/>
            </a:pPr>
            <a:r>
              <a:rPr lang="en-US" dirty="0"/>
              <a:t>exhaustive history taking through questions perceived to be judgmental and too personal </a:t>
            </a:r>
            <a:endParaRPr dirty="0"/>
          </a:p>
          <a:p>
            <a:pPr marL="342900" lvl="0" indent="-342900" algn="l" rtl="0">
              <a:lnSpc>
                <a:spcPct val="95000"/>
              </a:lnSpc>
              <a:spcBef>
                <a:spcPts val="900"/>
              </a:spcBef>
              <a:spcAft>
                <a:spcPts val="0"/>
              </a:spcAft>
              <a:buClr>
                <a:schemeClr val="accent6"/>
              </a:buClr>
              <a:buSzPts val="2800"/>
              <a:buFont typeface="Arial"/>
              <a:buChar char="•"/>
            </a:pPr>
            <a:r>
              <a:rPr lang="en-US" dirty="0"/>
              <a:t>expensive medical fees, long wait times, and inconvenient hours of operation</a:t>
            </a:r>
            <a:endParaRPr dirty="0"/>
          </a:p>
        </p:txBody>
      </p:sp>
      <p:sp>
        <p:nvSpPr>
          <p:cNvPr id="2" name="Google Shape;178;p18">
            <a:extLst>
              <a:ext uri="{FF2B5EF4-FFF2-40B4-BE49-F238E27FC236}">
                <a16:creationId xmlns:a16="http://schemas.microsoft.com/office/drawing/2014/main" id="{54DE2C54-9159-457E-9FE4-51CD42FA05A2}"/>
              </a:ext>
            </a:extLst>
          </p:cNvPr>
          <p:cNvSpPr/>
          <p:nvPr/>
        </p:nvSpPr>
        <p:spPr>
          <a:xfrm>
            <a:off x="504472" y="6385508"/>
            <a:ext cx="558650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Source: Ghimire, et al, 2009.</a:t>
            </a:r>
            <a:endParaRPr sz="1200" i="1"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8"/>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Evidence of barriers—Mali </a:t>
            </a:r>
            <a:endParaRPr dirty="0"/>
          </a:p>
        </p:txBody>
      </p:sp>
      <p:sp>
        <p:nvSpPr>
          <p:cNvPr id="177" name="Google Shape;177;p18"/>
          <p:cNvSpPr txBox="1">
            <a:spLocks noGrp="1"/>
          </p:cNvSpPr>
          <p:nvPr>
            <p:ph type="body" idx="1"/>
          </p:nvPr>
        </p:nvSpPr>
        <p:spPr>
          <a:xfrm>
            <a:off x="467360" y="1340574"/>
            <a:ext cx="8471924" cy="4951044"/>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800"/>
              <a:buNone/>
            </a:pPr>
            <a:r>
              <a:rPr lang="en-US" dirty="0"/>
              <a:t>Focus groups of FSWs reported these barriers:</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discrimination from health personnel </a:t>
            </a:r>
            <a:endParaRPr dirty="0"/>
          </a:p>
          <a:p>
            <a:pPr marL="342900" indent="-342900"/>
            <a:r>
              <a:rPr lang="en-US" dirty="0"/>
              <a:t>fear of contraceptive side effects, particularly menstrual bleeding changes</a:t>
            </a:r>
          </a:p>
          <a:p>
            <a:pPr marL="342900" lvl="0" indent="-342900" algn="l" rtl="0">
              <a:lnSpc>
                <a:spcPct val="95000"/>
              </a:lnSpc>
              <a:spcBef>
                <a:spcPts val="1200"/>
              </a:spcBef>
              <a:spcAft>
                <a:spcPts val="0"/>
              </a:spcAft>
              <a:buClr>
                <a:schemeClr val="accent6"/>
              </a:buClr>
              <a:buSzPts val="2800"/>
              <a:buFont typeface="Arial"/>
              <a:buChar char="•"/>
            </a:pPr>
            <a:r>
              <a:rPr lang="en-US" dirty="0"/>
              <a:t>incorrect information and rumors regarding specific contraceptive methods</a:t>
            </a:r>
          </a:p>
          <a:p>
            <a:pPr marL="682625" lvl="1" indent="-285750" algn="l" rtl="0">
              <a:lnSpc>
                <a:spcPct val="95000"/>
              </a:lnSpc>
              <a:spcBef>
                <a:spcPts val="600"/>
              </a:spcBef>
              <a:spcAft>
                <a:spcPts val="0"/>
              </a:spcAft>
              <a:buClr>
                <a:srgbClr val="535352"/>
              </a:buClr>
              <a:buSzPts val="2800"/>
              <a:buChar char="–"/>
            </a:pPr>
            <a:r>
              <a:rPr lang="en-US" dirty="0"/>
              <a:t>concerns about becoming infertile</a:t>
            </a:r>
            <a:endParaRPr lang="en-US" dirty="0">
              <a:highlight>
                <a:srgbClr val="FFFF00"/>
              </a:highlight>
            </a:endParaRPr>
          </a:p>
          <a:p>
            <a:pPr marL="682625" lvl="1" indent="-285750" algn="l" rtl="0">
              <a:lnSpc>
                <a:spcPct val="95000"/>
              </a:lnSpc>
              <a:spcBef>
                <a:spcPts val="600"/>
              </a:spcBef>
              <a:spcAft>
                <a:spcPts val="0"/>
              </a:spcAft>
              <a:buClr>
                <a:srgbClr val="535352"/>
              </a:buClr>
              <a:buSzPts val="2800"/>
              <a:buChar char="–"/>
            </a:pPr>
            <a:r>
              <a:rPr lang="en-US" dirty="0"/>
              <a:t>methods (e.g., implants) moving around in the body  </a:t>
            </a:r>
            <a:endParaRPr dirty="0"/>
          </a:p>
          <a:p>
            <a:pPr marL="0" lvl="0" indent="0" algn="l" rtl="0">
              <a:lnSpc>
                <a:spcPct val="95000"/>
              </a:lnSpc>
              <a:spcBef>
                <a:spcPts val="1800"/>
              </a:spcBef>
              <a:spcAft>
                <a:spcPts val="0"/>
              </a:spcAft>
              <a:buClr>
                <a:srgbClr val="E04726"/>
              </a:buClr>
              <a:buSzPts val="2600"/>
              <a:buNone/>
            </a:pPr>
            <a:r>
              <a:rPr lang="en-US" sz="2400" i="1" dirty="0">
                <a:solidFill>
                  <a:srgbClr val="E04726"/>
                </a:solidFill>
              </a:rPr>
              <a:t>FSWs expressed confidence and trust in medical professionals’ ability to correctly counsel women regarding contraception.</a:t>
            </a:r>
            <a:endParaRPr sz="2400" dirty="0"/>
          </a:p>
        </p:txBody>
      </p:sp>
      <p:sp>
        <p:nvSpPr>
          <p:cNvPr id="178" name="Google Shape;178;p18"/>
          <p:cNvSpPr/>
          <p:nvPr/>
        </p:nvSpPr>
        <p:spPr>
          <a:xfrm>
            <a:off x="444182" y="6335112"/>
            <a:ext cx="558650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Source: Centre d’Etudes et de Recherche pour le Développement, 2018.</a:t>
            </a:r>
            <a:endParaRPr sz="1200" i="1"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9"/>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240"/>
              <a:buFont typeface="Calibri"/>
              <a:buNone/>
            </a:pPr>
            <a:r>
              <a:rPr lang="en-US" sz="3240" dirty="0">
                <a:solidFill>
                  <a:srgbClr val="0189AF"/>
                </a:solidFill>
              </a:rPr>
              <a:t>How can providers reduce barriers?</a:t>
            </a:r>
            <a:endParaRPr dirty="0"/>
          </a:p>
        </p:txBody>
      </p:sp>
      <p:sp>
        <p:nvSpPr>
          <p:cNvPr id="185" name="Google Shape;185;p19"/>
          <p:cNvSpPr txBox="1">
            <a:spLocks noGrp="1"/>
          </p:cNvSpPr>
          <p:nvPr>
            <p:ph type="body" idx="1"/>
          </p:nvPr>
        </p:nvSpPr>
        <p:spPr>
          <a:xfrm>
            <a:off x="467360" y="1545771"/>
            <a:ext cx="8219440" cy="4867033"/>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Be aware of biases and provide services free of stigma, judgment, and discrimination</a:t>
            </a:r>
            <a:endParaRPr dirty="0"/>
          </a:p>
          <a:p>
            <a:pPr marL="342900" lvl="0" indent="-342900" algn="l" rtl="0">
              <a:lnSpc>
                <a:spcPct val="95000"/>
              </a:lnSpc>
              <a:spcBef>
                <a:spcPts val="1200"/>
              </a:spcBef>
              <a:spcAft>
                <a:spcPts val="0"/>
              </a:spcAft>
              <a:buSzPts val="2800"/>
              <a:buChar char="•"/>
            </a:pPr>
            <a:r>
              <a:rPr lang="en-US" dirty="0"/>
              <a:t>Be aware of FSWs’ contraceptive needs/concerns </a:t>
            </a:r>
            <a:endParaRPr dirty="0"/>
          </a:p>
          <a:p>
            <a:pPr marL="342900" lvl="0" indent="-342900" algn="l" rtl="0">
              <a:lnSpc>
                <a:spcPct val="95000"/>
              </a:lnSpc>
              <a:spcBef>
                <a:spcPts val="1200"/>
              </a:spcBef>
              <a:spcAft>
                <a:spcPts val="0"/>
              </a:spcAft>
              <a:buSzPts val="2800"/>
              <a:buChar char="•"/>
            </a:pPr>
            <a:r>
              <a:rPr lang="en-US" dirty="0"/>
              <a:t>Add contraceptive/FP services to programs that are often accessed by FSWs (onsite or referral)</a:t>
            </a:r>
            <a:endParaRPr dirty="0"/>
          </a:p>
          <a:p>
            <a:pPr marL="342900" lvl="0" indent="-342900" algn="l" rtl="0">
              <a:lnSpc>
                <a:spcPct val="95000"/>
              </a:lnSpc>
              <a:spcBef>
                <a:spcPts val="1200"/>
              </a:spcBef>
              <a:spcAft>
                <a:spcPts val="0"/>
              </a:spcAft>
              <a:buSzPts val="2800"/>
              <a:buChar char="•"/>
            </a:pPr>
            <a:r>
              <a:rPr lang="en-US" dirty="0"/>
              <a:t>Assess an FSW’s individual circumstances in a sensitive and nonjudgmental manner </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Offer clear, accurate information about contraceptive options and unbiased guidance to enable FSWs to make an informed method choice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a:spLocks noGrp="1"/>
          </p:cNvSpPr>
          <p:nvPr>
            <p:ph type="title"/>
          </p:nvPr>
        </p:nvSpPr>
        <p:spPr>
          <a:xfrm>
            <a:off x="467360" y="292792"/>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Learning objectives</a:t>
            </a:r>
            <a:endParaRPr dirty="0"/>
          </a:p>
        </p:txBody>
      </p:sp>
      <p:sp>
        <p:nvSpPr>
          <p:cNvPr id="55" name="Google Shape;55;p2"/>
          <p:cNvSpPr txBox="1">
            <a:spLocks noGrp="1"/>
          </p:cNvSpPr>
          <p:nvPr>
            <p:ph type="body" idx="1"/>
          </p:nvPr>
        </p:nvSpPr>
        <p:spPr>
          <a:xfrm>
            <a:off x="467360" y="1254347"/>
            <a:ext cx="8382172" cy="521176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85000"/>
              </a:lnSpc>
              <a:spcBef>
                <a:spcPts val="0"/>
              </a:spcBef>
              <a:spcAft>
                <a:spcPts val="0"/>
              </a:spcAft>
              <a:buSzPts val="2400"/>
              <a:buChar char="•"/>
            </a:pPr>
            <a:r>
              <a:rPr lang="en-US" sz="2400" dirty="0"/>
              <a:t>Identify gender norms and how they affect female sex workers’ (FSWs’) reproductive health and access to family planning (FP) services</a:t>
            </a:r>
            <a:endParaRPr dirty="0"/>
          </a:p>
          <a:p>
            <a:pPr marL="342900" lvl="0" indent="-342900" algn="l" rtl="0">
              <a:lnSpc>
                <a:spcPct val="85000"/>
              </a:lnSpc>
              <a:spcBef>
                <a:spcPts val="1200"/>
              </a:spcBef>
              <a:spcAft>
                <a:spcPts val="0"/>
              </a:spcAft>
              <a:buSzPts val="2400"/>
              <a:buChar char="•"/>
            </a:pPr>
            <a:r>
              <a:rPr lang="en-US" sz="2400" dirty="0"/>
              <a:t>Describe potential barriers FSWs face to accessing contraceptive services and ways to address these barriers</a:t>
            </a:r>
            <a:endParaRPr dirty="0"/>
          </a:p>
          <a:p>
            <a:pPr marL="342900" lvl="0" indent="-342900" algn="l" rtl="0">
              <a:lnSpc>
                <a:spcPct val="85000"/>
              </a:lnSpc>
              <a:spcBef>
                <a:spcPts val="1200"/>
              </a:spcBef>
              <a:spcAft>
                <a:spcPts val="0"/>
              </a:spcAft>
              <a:buSzPts val="2400"/>
              <a:buChar char="•"/>
            </a:pPr>
            <a:r>
              <a:rPr lang="en-US" sz="2400" dirty="0"/>
              <a:t>Identify FSWs’ contraceptive and FP needs in an unbiased, supportive, and nonjudgmental manner</a:t>
            </a:r>
            <a:endParaRPr dirty="0"/>
          </a:p>
          <a:p>
            <a:pPr marL="342900" lvl="0" indent="-342900" algn="l" rtl="0">
              <a:lnSpc>
                <a:spcPct val="85000"/>
              </a:lnSpc>
              <a:spcBef>
                <a:spcPts val="1200"/>
              </a:spcBef>
              <a:spcAft>
                <a:spcPts val="0"/>
              </a:spcAft>
              <a:buSzPts val="2400"/>
              <a:buChar char="•"/>
            </a:pPr>
            <a:r>
              <a:rPr lang="en-US" sz="2400" dirty="0"/>
              <a:t>Describe characteristics of individual contraceptive methods that could make their use more attractive to or more challenging for FSWs</a:t>
            </a:r>
            <a:endParaRPr dirty="0"/>
          </a:p>
          <a:p>
            <a:pPr marL="342900" lvl="0" indent="-342900" algn="l" rtl="0">
              <a:lnSpc>
                <a:spcPct val="85000"/>
              </a:lnSpc>
              <a:spcBef>
                <a:spcPts val="1200"/>
              </a:spcBef>
              <a:spcAft>
                <a:spcPts val="0"/>
              </a:spcAft>
              <a:buSzPts val="2400"/>
              <a:buChar char="•"/>
            </a:pPr>
            <a:r>
              <a:rPr lang="en-US" sz="2400" dirty="0"/>
              <a:t>Explain how HIV status or presence of sexually transmitted infections (STIs) can affect FSWs’ eligibility for certain contraceptive methods</a:t>
            </a:r>
            <a:endParaRPr dirty="0"/>
          </a:p>
          <a:p>
            <a:pPr marL="342900" lvl="0" indent="-342900" algn="l" rtl="0">
              <a:lnSpc>
                <a:spcPct val="85000"/>
              </a:lnSpc>
              <a:spcBef>
                <a:spcPts val="1200"/>
              </a:spcBef>
              <a:spcAft>
                <a:spcPts val="0"/>
              </a:spcAft>
              <a:buSzPts val="2400"/>
              <a:buChar char="•"/>
            </a:pPr>
            <a:r>
              <a:rPr lang="en-US" sz="2400" dirty="0"/>
              <a:t>Demonstrate the ability to counsel FSWs about contraceptive options and multiple approaches to preventing pregnancy, HIV, and other STIs (using role plays)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467360" y="309177"/>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240"/>
              <a:buFont typeface="Calibri"/>
              <a:buNone/>
            </a:pPr>
            <a:r>
              <a:rPr lang="en-US" sz="3240" dirty="0">
                <a:solidFill>
                  <a:srgbClr val="0189AF"/>
                </a:solidFill>
              </a:rPr>
              <a:t>How can providers reduce barriers?</a:t>
            </a:r>
            <a:br>
              <a:rPr lang="en-US" sz="3240" dirty="0">
                <a:solidFill>
                  <a:srgbClr val="0189AF"/>
                </a:solidFill>
              </a:rPr>
            </a:br>
            <a:r>
              <a:rPr lang="en-US" sz="2200" i="1" dirty="0">
                <a:solidFill>
                  <a:srgbClr val="0189AF"/>
                </a:solidFill>
              </a:rPr>
              <a:t>(continued)</a:t>
            </a:r>
            <a:endParaRPr sz="2200" dirty="0"/>
          </a:p>
        </p:txBody>
      </p:sp>
      <p:sp>
        <p:nvSpPr>
          <p:cNvPr id="192" name="Google Shape;192;p20"/>
          <p:cNvSpPr txBox="1">
            <a:spLocks noGrp="1"/>
          </p:cNvSpPr>
          <p:nvPr>
            <p:ph type="body" idx="1"/>
          </p:nvPr>
        </p:nvSpPr>
        <p:spPr>
          <a:xfrm>
            <a:off x="467360" y="1281618"/>
            <a:ext cx="8219440" cy="5267205"/>
          </a:xfrm>
          <a:prstGeom prst="rect">
            <a:avLst/>
          </a:prstGeom>
          <a:noFill/>
          <a:ln>
            <a:noFill/>
          </a:ln>
        </p:spPr>
        <p:txBody>
          <a:bodyPr spcFirstLastPara="1" wrap="square" lIns="91425" tIns="45700" rIns="91425" bIns="45700" anchor="t" anchorCtr="0">
            <a:noAutofit/>
          </a:bodyPr>
          <a:lstStyle/>
          <a:p>
            <a:pPr lvl="0" indent="-457200" algn="l" rtl="0">
              <a:lnSpc>
                <a:spcPct val="95000"/>
              </a:lnSpc>
              <a:spcBef>
                <a:spcPts val="0"/>
              </a:spcBef>
              <a:spcAft>
                <a:spcPts val="0"/>
              </a:spcAft>
              <a:buSzPts val="2800"/>
              <a:buFont typeface="Arial" panose="020B0604020202020204" pitchFamily="34" charset="0"/>
              <a:buChar char="•"/>
            </a:pPr>
            <a:r>
              <a:rPr lang="en-US" dirty="0"/>
              <a:t>Address FSWs’ contraceptive and other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needs</a:t>
            </a:r>
            <a:endParaRPr dirty="0"/>
          </a:p>
          <a:p>
            <a:pPr marL="914400" lvl="0" indent="-457200" algn="l" rtl="0">
              <a:lnSpc>
                <a:spcPct val="95000"/>
              </a:lnSpc>
              <a:spcBef>
                <a:spcPts val="800"/>
              </a:spcBef>
              <a:spcAft>
                <a:spcPts val="0"/>
              </a:spcAft>
              <a:buSzPts val="2600"/>
              <a:buFont typeface="Courier New" panose="02070309020205020404" pitchFamily="49" charset="0"/>
              <a:buChar char="-"/>
            </a:pPr>
            <a:r>
              <a:rPr lang="en-US" sz="2600" dirty="0"/>
              <a:t>Prevent or delay pregnancy (effective contraceptive)</a:t>
            </a:r>
            <a:endParaRPr dirty="0"/>
          </a:p>
          <a:p>
            <a:pPr marL="914400" lvl="0" indent="-457200" algn="l" rtl="0">
              <a:lnSpc>
                <a:spcPct val="95000"/>
              </a:lnSpc>
              <a:spcBef>
                <a:spcPts val="800"/>
              </a:spcBef>
              <a:spcAft>
                <a:spcPts val="0"/>
              </a:spcAft>
              <a:buSzPts val="2600"/>
              <a:buFont typeface="Courier New" panose="02070309020205020404" pitchFamily="49" charset="0"/>
              <a:buChar char="-"/>
            </a:pPr>
            <a:r>
              <a:rPr lang="en-US" sz="2600" dirty="0"/>
              <a:t>Prevent pregnancy after unprotected sex (ECPs)</a:t>
            </a:r>
            <a:endParaRPr dirty="0"/>
          </a:p>
          <a:p>
            <a:pPr marL="914400" lvl="0" indent="-457200">
              <a:spcBef>
                <a:spcPts val="800"/>
              </a:spcBef>
              <a:buSzPts val="2600"/>
              <a:buFont typeface="Courier New" panose="02070309020205020404" pitchFamily="49" charset="0"/>
              <a:buChar char="-"/>
            </a:pPr>
            <a:r>
              <a:rPr lang="en-US" sz="2600" dirty="0"/>
              <a:t>Protect against STIs (condoms)</a:t>
            </a:r>
            <a:endParaRPr dirty="0"/>
          </a:p>
          <a:p>
            <a:pPr marL="914400" lvl="0" indent="-457200" algn="l" rtl="0">
              <a:lnSpc>
                <a:spcPct val="95000"/>
              </a:lnSpc>
              <a:spcBef>
                <a:spcPts val="800"/>
              </a:spcBef>
              <a:spcAft>
                <a:spcPts val="0"/>
              </a:spcAft>
              <a:buSzPts val="2600"/>
              <a:buFont typeface="Courier New" panose="02070309020205020404" pitchFamily="49" charset="0"/>
              <a:buChar char="-"/>
            </a:pPr>
            <a:r>
              <a:rPr lang="en-US" sz="2600" dirty="0"/>
              <a:t>Protect against HIV (PrEP, condoms)</a:t>
            </a:r>
            <a:endParaRPr dirty="0"/>
          </a:p>
          <a:p>
            <a:pPr marL="914400" lvl="0" indent="-457200" algn="l" rtl="0">
              <a:lnSpc>
                <a:spcPct val="95000"/>
              </a:lnSpc>
              <a:spcBef>
                <a:spcPts val="800"/>
              </a:spcBef>
              <a:spcAft>
                <a:spcPts val="0"/>
              </a:spcAft>
              <a:buSzPts val="2600"/>
              <a:buFont typeface="Courier New" panose="02070309020205020404" pitchFamily="49" charset="0"/>
              <a:buChar char="-"/>
            </a:pPr>
            <a:r>
              <a:rPr lang="en-US" sz="2600" dirty="0"/>
              <a:t>Prevent HIV if exposed (PEP)</a:t>
            </a:r>
            <a:endParaRPr dirty="0"/>
          </a:p>
          <a:p>
            <a:pPr marL="914400" lvl="0" indent="-457200" algn="l" rtl="0">
              <a:lnSpc>
                <a:spcPct val="95000"/>
              </a:lnSpc>
              <a:spcBef>
                <a:spcPts val="800"/>
              </a:spcBef>
              <a:spcAft>
                <a:spcPts val="0"/>
              </a:spcAft>
              <a:buSzPts val="2600"/>
              <a:buFont typeface="Courier New" panose="02070309020205020404" pitchFamily="49" charset="0"/>
              <a:buChar char="-"/>
            </a:pPr>
            <a:r>
              <a:rPr lang="en-US" sz="2600" dirty="0"/>
              <a:t>HIV-positive and want to stay healthy and prevent HIV  transmission (ART, condoms)</a:t>
            </a:r>
          </a:p>
          <a:p>
            <a:pPr marL="914400" lvl="0" indent="-457200">
              <a:spcBef>
                <a:spcPts val="800"/>
              </a:spcBef>
              <a:buSzPts val="2600"/>
              <a:buFont typeface="Courier New" panose="02070309020205020404" pitchFamily="49" charset="0"/>
              <a:buChar char="-"/>
            </a:pPr>
            <a:r>
              <a:rPr lang="en-US" dirty="0"/>
              <a:t>Violence in client/partner relationships (address) </a:t>
            </a:r>
            <a:endParaRPr dirty="0"/>
          </a:p>
          <a:p>
            <a:pPr marL="914400" lvl="0" indent="-457200" algn="l" rtl="0">
              <a:lnSpc>
                <a:spcPct val="95000"/>
              </a:lnSpc>
              <a:spcBef>
                <a:spcPts val="800"/>
              </a:spcBef>
              <a:spcAft>
                <a:spcPts val="0"/>
              </a:spcAft>
              <a:buSzPts val="2600"/>
              <a:buFont typeface="Courier New" panose="02070309020205020404" pitchFamily="49" charset="0"/>
              <a:buChar char="-"/>
            </a:pPr>
            <a:r>
              <a:rPr lang="en-US" sz="2600" dirty="0"/>
              <a:t>Multiple needs (help to consider which approach or combination of approaches will work best for them)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21"/>
          <p:cNvPicPr preferRelativeResize="0"/>
          <p:nvPr/>
        </p:nvPicPr>
        <p:blipFill rotWithShape="1">
          <a:blip r:embed="rId3">
            <a:alphaModFix/>
          </a:blip>
          <a:srcRect b="7549"/>
          <a:stretch/>
        </p:blipFill>
        <p:spPr>
          <a:xfrm>
            <a:off x="3192832" y="3384814"/>
            <a:ext cx="3534970" cy="3268071"/>
          </a:xfrm>
          <a:prstGeom prst="rect">
            <a:avLst/>
          </a:prstGeom>
          <a:noFill/>
          <a:ln>
            <a:noFill/>
          </a:ln>
        </p:spPr>
      </p:pic>
      <p:sp>
        <p:nvSpPr>
          <p:cNvPr id="199" name="Google Shape;199;p21"/>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Agree or Disagree?</a:t>
            </a:r>
            <a:endParaRPr dirty="0"/>
          </a:p>
        </p:txBody>
      </p:sp>
      <p:sp>
        <p:nvSpPr>
          <p:cNvPr id="200" name="Google Shape;200;p21"/>
          <p:cNvSpPr txBox="1">
            <a:spLocks noGrp="1"/>
          </p:cNvSpPr>
          <p:nvPr>
            <p:ph type="body" idx="1"/>
          </p:nvPr>
        </p:nvSpPr>
        <p:spPr>
          <a:xfrm>
            <a:off x="467360" y="1767839"/>
            <a:ext cx="4146432"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Listen to the statement</a:t>
            </a:r>
            <a:endParaRPr dirty="0"/>
          </a:p>
          <a:p>
            <a:pPr marL="342900" lvl="0" indent="-342900" algn="l" rtl="0">
              <a:lnSpc>
                <a:spcPct val="95000"/>
              </a:lnSpc>
              <a:spcBef>
                <a:spcPts val="1200"/>
              </a:spcBef>
              <a:spcAft>
                <a:spcPts val="0"/>
              </a:spcAft>
              <a:buSzPts val="2800"/>
              <a:buChar char="•"/>
            </a:pPr>
            <a:r>
              <a:rPr lang="en-US" dirty="0"/>
              <a:t>Make a decision</a:t>
            </a:r>
            <a:endParaRPr dirty="0"/>
          </a:p>
          <a:p>
            <a:pPr marL="342900" lvl="0" indent="-342900" algn="l" rtl="0">
              <a:lnSpc>
                <a:spcPct val="95000"/>
              </a:lnSpc>
              <a:spcBef>
                <a:spcPts val="1200"/>
              </a:spcBef>
              <a:spcAft>
                <a:spcPts val="0"/>
              </a:spcAft>
              <a:buSzPts val="2800"/>
              <a:buChar char="•"/>
            </a:pPr>
            <a:r>
              <a:rPr lang="en-US" dirty="0"/>
              <a:t>Stand near the sign that reflects your opinion</a:t>
            </a:r>
            <a:endParaRPr dirty="0"/>
          </a:p>
        </p:txBody>
      </p:sp>
      <p:sp>
        <p:nvSpPr>
          <p:cNvPr id="201" name="Google Shape;201;p21"/>
          <p:cNvSpPr/>
          <p:nvPr/>
        </p:nvSpPr>
        <p:spPr>
          <a:xfrm rot="-526642">
            <a:off x="824256" y="4177534"/>
            <a:ext cx="2011680" cy="914400"/>
          </a:xfrm>
          <a:prstGeom prst="rect">
            <a:avLst/>
          </a:prstGeom>
          <a:solidFill>
            <a:srgbClr val="279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lt1"/>
                </a:solidFill>
                <a:latin typeface="Calibri"/>
                <a:ea typeface="Calibri"/>
                <a:cs typeface="Calibri"/>
                <a:sym typeface="Calibri"/>
              </a:rPr>
              <a:t>AGREE</a:t>
            </a:r>
            <a:endParaRPr dirty="0"/>
          </a:p>
        </p:txBody>
      </p:sp>
      <p:sp>
        <p:nvSpPr>
          <p:cNvPr id="202" name="Google Shape;202;p21"/>
          <p:cNvSpPr/>
          <p:nvPr/>
        </p:nvSpPr>
        <p:spPr>
          <a:xfrm rot="450992">
            <a:off x="6623956" y="3232211"/>
            <a:ext cx="2011680" cy="914400"/>
          </a:xfrm>
          <a:prstGeom prst="rect">
            <a:avLst/>
          </a:prstGeom>
          <a:solidFill>
            <a:srgbClr val="279EC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dirty="0">
                <a:solidFill>
                  <a:schemeClr val="lt1"/>
                </a:solidFill>
                <a:latin typeface="Calibri"/>
                <a:ea typeface="Calibri"/>
                <a:cs typeface="Calibri"/>
                <a:sym typeface="Calibri"/>
              </a:rPr>
              <a:t>DISAGREE</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Providing effective services for FSWs</a:t>
            </a:r>
            <a:endParaRPr dirty="0">
              <a:solidFill>
                <a:srgbClr val="0189AF"/>
              </a:solidFill>
              <a:highlight>
                <a:srgbClr val="FFFF00"/>
              </a:highlight>
            </a:endParaRPr>
          </a:p>
        </p:txBody>
      </p:sp>
      <p:sp>
        <p:nvSpPr>
          <p:cNvPr id="209" name="Google Shape;209;p22"/>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Understanding the unique needs of FSWs allows providers to better tailor counseling</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Explore your client’s behaviors and ask questions in a confidential and nonjudgmental manner</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Use a standard process for every client</a:t>
            </a:r>
            <a:endParaRPr dirty="0"/>
          </a:p>
          <a:p>
            <a:pPr marL="342900" lvl="0" indent="-165100" algn="l" rtl="0">
              <a:lnSpc>
                <a:spcPct val="95000"/>
              </a:lnSpc>
              <a:spcBef>
                <a:spcPts val="1200"/>
              </a:spcBef>
              <a:spcAft>
                <a:spcPts val="0"/>
              </a:spcAft>
              <a:buClr>
                <a:schemeClr val="accent6"/>
              </a:buClr>
              <a:buSzPts val="2800"/>
              <a:buFont typeface="Arial"/>
              <a:buNone/>
            </a:pPr>
            <a:endParaRPr dirty="0"/>
          </a:p>
          <a:p>
            <a:pPr marL="0" lvl="0" indent="0" algn="l" rtl="0">
              <a:lnSpc>
                <a:spcPct val="95000"/>
              </a:lnSpc>
              <a:spcBef>
                <a:spcPts val="1200"/>
              </a:spcBef>
              <a:spcAft>
                <a:spcPts val="0"/>
              </a:spcAft>
              <a:buSzPts val="2800"/>
              <a:buNone/>
            </a:pPr>
            <a:r>
              <a:rPr lang="en-US" i="1" dirty="0">
                <a:solidFill>
                  <a:schemeClr val="accent6"/>
                </a:solidFill>
              </a:rPr>
              <a:t>FSWs indicated a willingness to discuss their work with providers, if the providers treat them with respect.</a:t>
            </a:r>
            <a:endParaRPr dirty="0"/>
          </a:p>
        </p:txBody>
      </p:sp>
      <p:sp>
        <p:nvSpPr>
          <p:cNvPr id="2" name="Google Shape;178;p18">
            <a:extLst>
              <a:ext uri="{FF2B5EF4-FFF2-40B4-BE49-F238E27FC236}">
                <a16:creationId xmlns:a16="http://schemas.microsoft.com/office/drawing/2014/main" id="{6337552F-4085-4ADD-874C-78037EFD696F}"/>
              </a:ext>
            </a:extLst>
          </p:cNvPr>
          <p:cNvSpPr/>
          <p:nvPr/>
        </p:nvSpPr>
        <p:spPr>
          <a:xfrm>
            <a:off x="498774" y="6335112"/>
            <a:ext cx="5586504"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Source: FHI 360, 2012; Brown, et al, 2013.</a:t>
            </a:r>
            <a:endParaRPr sz="1200" i="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3"/>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r>
              <a:rPr lang="en-US" sz="3240" dirty="0">
                <a:solidFill>
                  <a:srgbClr val="0070C0"/>
                </a:solidFill>
              </a:rPr>
              <a:t> </a:t>
            </a:r>
            <a:br>
              <a:rPr lang="en-US" sz="3240" dirty="0">
                <a:solidFill>
                  <a:srgbClr val="0070C0"/>
                </a:solidFill>
              </a:rPr>
            </a:br>
            <a:r>
              <a:rPr lang="en-US" sz="3240" dirty="0"/>
              <a:t>Brainstorm Questions to Screen for Needs/Risks</a:t>
            </a:r>
            <a:endParaRPr dirty="0"/>
          </a:p>
        </p:txBody>
      </p:sp>
      <p:sp>
        <p:nvSpPr>
          <p:cNvPr id="216" name="Google Shape;216;p23"/>
          <p:cNvSpPr txBox="1">
            <a:spLocks noGrp="1"/>
          </p:cNvSpPr>
          <p:nvPr>
            <p:ph type="body" idx="1"/>
          </p:nvPr>
        </p:nvSpPr>
        <p:spPr>
          <a:xfrm>
            <a:off x="467359" y="1521682"/>
            <a:ext cx="8458277" cy="5103708"/>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800"/>
              <a:buNone/>
            </a:pPr>
            <a:r>
              <a:rPr lang="en-US" i="1" dirty="0">
                <a:solidFill>
                  <a:srgbClr val="0189AF"/>
                </a:solidFill>
              </a:rPr>
              <a:t>What questions can providers ask to identify unmet need for contraception?</a:t>
            </a:r>
            <a:endParaRPr dirty="0"/>
          </a:p>
          <a:p>
            <a:pPr marL="342900" lvl="0" indent="-342900" algn="l" rtl="0">
              <a:lnSpc>
                <a:spcPct val="95000"/>
              </a:lnSpc>
              <a:spcBef>
                <a:spcPts val="600"/>
              </a:spcBef>
              <a:spcAft>
                <a:spcPts val="0"/>
              </a:spcAft>
              <a:buSzPts val="2400"/>
              <a:buChar char="•"/>
            </a:pPr>
            <a:r>
              <a:rPr lang="en-US" sz="2400" dirty="0"/>
              <a:t>Do you want to avoid pregnancy? ―but not currently using reliable contraception?</a:t>
            </a:r>
            <a:endParaRPr dirty="0"/>
          </a:p>
          <a:p>
            <a:pPr marL="342900" lvl="0" indent="-342900" algn="l" rtl="0">
              <a:lnSpc>
                <a:spcPct val="95000"/>
              </a:lnSpc>
              <a:spcBef>
                <a:spcPts val="600"/>
              </a:spcBef>
              <a:spcAft>
                <a:spcPts val="0"/>
              </a:spcAft>
              <a:buSzPts val="2400"/>
              <a:buChar char="•"/>
            </a:pPr>
            <a:r>
              <a:rPr lang="en-US" sz="2400" dirty="0"/>
              <a:t>Do you want children in the next year? ―or sometime in the future? ―or do not want children at all?</a:t>
            </a:r>
            <a:endParaRPr dirty="0"/>
          </a:p>
          <a:p>
            <a:pPr marL="0" lvl="0" indent="0" algn="l" rtl="0">
              <a:lnSpc>
                <a:spcPct val="95000"/>
              </a:lnSpc>
              <a:spcBef>
                <a:spcPts val="600"/>
              </a:spcBef>
              <a:spcAft>
                <a:spcPts val="0"/>
              </a:spcAft>
              <a:buClr>
                <a:srgbClr val="E04726"/>
              </a:buClr>
              <a:buSzPts val="2800"/>
              <a:buNone/>
            </a:pPr>
            <a:r>
              <a:rPr lang="en-US" i="1" dirty="0">
                <a:solidFill>
                  <a:srgbClr val="0189AF"/>
                </a:solidFill>
              </a:rPr>
              <a:t>What questions can providers ask to identify risky </a:t>
            </a:r>
            <a:r>
              <a:rPr lang="en-US" i="1" dirty="0">
                <a:solidFill>
                  <a:srgbClr val="0189A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behaviors</a:t>
            </a:r>
            <a:r>
              <a:rPr lang="en-US" i="1" dirty="0">
                <a:solidFill>
                  <a:srgbClr val="0189AF"/>
                </a:solidFill>
              </a:rPr>
              <a:t>?</a:t>
            </a:r>
            <a:endParaRPr sz="2400" dirty="0">
              <a:solidFill>
                <a:srgbClr val="0189AF"/>
              </a:solidFill>
            </a:endParaRPr>
          </a:p>
          <a:p>
            <a:pPr marL="342900" lvl="0" indent="-342900" algn="l" rtl="0">
              <a:lnSpc>
                <a:spcPct val="95000"/>
              </a:lnSpc>
              <a:spcBef>
                <a:spcPts val="600"/>
              </a:spcBef>
              <a:spcAft>
                <a:spcPts val="0"/>
              </a:spcAft>
              <a:buSzPts val="2400"/>
              <a:buChar char="•"/>
            </a:pPr>
            <a:r>
              <a:rPr lang="en-US" sz="2400" dirty="0"/>
              <a:t>Are you able to negotiate condom use consistently (or not)? ―with all partners/clients or with some? </a:t>
            </a:r>
          </a:p>
          <a:p>
            <a:pPr marL="342900" lvl="0" indent="-342900" algn="l" rtl="0">
              <a:lnSpc>
                <a:spcPct val="95000"/>
              </a:lnSpc>
              <a:spcBef>
                <a:spcPts val="600"/>
              </a:spcBef>
              <a:spcAft>
                <a:spcPts val="0"/>
              </a:spcAft>
              <a:buSzPts val="2400"/>
              <a:buChar char="•"/>
            </a:pPr>
            <a:r>
              <a:rPr lang="en-US" sz="2400"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Do</a:t>
            </a:r>
            <a:r>
              <a:rPr lang="en-US" sz="2400" dirty="0"/>
              <a:t> you use or are you forced to use drugs and/or alcohol? </a:t>
            </a:r>
            <a:br>
              <a:rPr lang="en-US" sz="2400" dirty="0"/>
            </a:br>
            <a:r>
              <a:rPr lang="en-US" sz="2400" dirty="0"/>
              <a:t>If yes, how often?</a:t>
            </a:r>
            <a:endParaRPr dirty="0"/>
          </a:p>
          <a:p>
            <a:pPr marL="342900" lvl="0" indent="-190500" algn="l" rtl="0">
              <a:lnSpc>
                <a:spcPct val="95000"/>
              </a:lnSpc>
              <a:spcBef>
                <a:spcPts val="600"/>
              </a:spcBef>
              <a:spcAft>
                <a:spcPts val="0"/>
              </a:spcAft>
              <a:buSzPts val="2400"/>
              <a:buNone/>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6">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Making Clients Comfortable</a:t>
            </a:r>
            <a:endParaRPr dirty="0"/>
          </a:p>
        </p:txBody>
      </p:sp>
      <p:sp>
        <p:nvSpPr>
          <p:cNvPr id="223" name="Google Shape;223;p24"/>
          <p:cNvSpPr txBox="1">
            <a:spLocks noGrp="1"/>
          </p:cNvSpPr>
          <p:nvPr>
            <p:ph type="body" idx="1"/>
          </p:nvPr>
        </p:nvSpPr>
        <p:spPr>
          <a:xfrm>
            <a:off x="467360" y="1767839"/>
            <a:ext cx="4356882"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Think of one thing you can do to make an FSW client more comfortable and encourage open conversation  </a:t>
            </a:r>
            <a:endParaRPr dirty="0"/>
          </a:p>
          <a:p>
            <a:pPr marL="342900" lvl="0" indent="-342900" algn="l" rtl="0">
              <a:lnSpc>
                <a:spcPct val="95000"/>
              </a:lnSpc>
              <a:spcBef>
                <a:spcPts val="1800"/>
              </a:spcBef>
              <a:spcAft>
                <a:spcPts val="0"/>
              </a:spcAft>
              <a:buSzPts val="2800"/>
              <a:buChar char="•"/>
            </a:pPr>
            <a:r>
              <a:rPr lang="en-US" dirty="0"/>
              <a:t>Write your idea on a piece of paper or sticky note </a:t>
            </a:r>
            <a:endParaRPr dirty="0"/>
          </a:p>
          <a:p>
            <a:pPr marL="342900" lvl="0" indent="-342900" algn="l" rtl="0">
              <a:lnSpc>
                <a:spcPct val="95000"/>
              </a:lnSpc>
              <a:spcBef>
                <a:spcPts val="1800"/>
              </a:spcBef>
              <a:spcAft>
                <a:spcPts val="0"/>
              </a:spcAft>
              <a:buSzPts val="2800"/>
              <a:buChar char="•"/>
            </a:pPr>
            <a:r>
              <a:rPr lang="en-US" dirty="0"/>
              <a:t>Post your idea on the flipchart</a:t>
            </a:r>
            <a:endParaRPr dirty="0"/>
          </a:p>
        </p:txBody>
      </p:sp>
      <p:grpSp>
        <p:nvGrpSpPr>
          <p:cNvPr id="224" name="Google Shape;224;p24"/>
          <p:cNvGrpSpPr/>
          <p:nvPr/>
        </p:nvGrpSpPr>
        <p:grpSpPr>
          <a:xfrm>
            <a:off x="5425975" y="756733"/>
            <a:ext cx="2909772" cy="5859633"/>
            <a:chOff x="5425975" y="756733"/>
            <a:chExt cx="2909772" cy="5859633"/>
          </a:xfrm>
        </p:grpSpPr>
        <p:pic>
          <p:nvPicPr>
            <p:cNvPr id="225" name="Google Shape;225;p24"/>
            <p:cNvPicPr preferRelativeResize="0"/>
            <p:nvPr/>
          </p:nvPicPr>
          <p:blipFill rotWithShape="1">
            <a:blip r:embed="rId3">
              <a:alphaModFix/>
            </a:blip>
            <a:srcRect/>
            <a:stretch/>
          </p:blipFill>
          <p:spPr>
            <a:xfrm flipH="1">
              <a:off x="5425975" y="756733"/>
              <a:ext cx="2909772" cy="5859633"/>
            </a:xfrm>
            <a:prstGeom prst="rect">
              <a:avLst/>
            </a:prstGeom>
            <a:noFill/>
            <a:ln>
              <a:noFill/>
            </a:ln>
          </p:spPr>
        </p:pic>
        <p:sp>
          <p:nvSpPr>
            <p:cNvPr id="226" name="Google Shape;226;p24"/>
            <p:cNvSpPr/>
            <p:nvPr/>
          </p:nvSpPr>
          <p:spPr>
            <a:xfrm>
              <a:off x="6295597" y="860228"/>
              <a:ext cx="1460093" cy="235832"/>
            </a:xfrm>
            <a:prstGeom prst="rect">
              <a:avLst/>
            </a:prstGeom>
          </p:spPr>
          <p:txBody>
            <a:bodyPr>
              <a:prstTxWarp prst="textPlain">
                <a:avLst/>
              </a:prstTxWarp>
            </a:bodyPr>
            <a:lstStyle/>
            <a:p>
              <a:pPr lvl="0" algn="ctr"/>
              <a:r>
                <a:rPr b="0" i="0" dirty="0">
                  <a:ln>
                    <a:noFill/>
                  </a:ln>
                  <a:solidFill>
                    <a:schemeClr val="accent1"/>
                  </a:solidFill>
                  <a:latin typeface="Arial Narrow"/>
                </a:rPr>
                <a:t>Make clients comfortable</a:t>
              </a:r>
            </a:p>
          </p:txBody>
        </p:sp>
        <p:sp>
          <p:nvSpPr>
            <p:cNvPr id="227" name="Google Shape;227;p24"/>
            <p:cNvSpPr/>
            <p:nvPr/>
          </p:nvSpPr>
          <p:spPr>
            <a:xfrm>
              <a:off x="6421780" y="1223601"/>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5ED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8" name="Google Shape;228;p24"/>
            <p:cNvSpPr/>
            <p:nvPr/>
          </p:nvSpPr>
          <p:spPr>
            <a:xfrm>
              <a:off x="6947647" y="1653987"/>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0C4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9" name="Google Shape;229;p24"/>
            <p:cNvSpPr/>
            <p:nvPr/>
          </p:nvSpPr>
          <p:spPr>
            <a:xfrm>
              <a:off x="6212094" y="2497796"/>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5ED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0" name="Google Shape;230;p24"/>
            <p:cNvSpPr/>
            <p:nvPr/>
          </p:nvSpPr>
          <p:spPr>
            <a:xfrm>
              <a:off x="7119769" y="1989614"/>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5ED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24"/>
            <p:cNvSpPr/>
            <p:nvPr/>
          </p:nvSpPr>
          <p:spPr>
            <a:xfrm>
              <a:off x="7172689" y="1234515"/>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C7F2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2" name="Google Shape;232;p24"/>
            <p:cNvSpPr/>
            <p:nvPr/>
          </p:nvSpPr>
          <p:spPr>
            <a:xfrm>
              <a:off x="6542356" y="2124124"/>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0C4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24"/>
            <p:cNvSpPr/>
            <p:nvPr/>
          </p:nvSpPr>
          <p:spPr>
            <a:xfrm>
              <a:off x="7098729" y="2374159"/>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C7F2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4" name="Google Shape;234;p24"/>
            <p:cNvSpPr/>
            <p:nvPr/>
          </p:nvSpPr>
          <p:spPr>
            <a:xfrm>
              <a:off x="6342527" y="1700481"/>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C7F2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5" name="Google Shape;235;p24"/>
            <p:cNvSpPr/>
            <p:nvPr/>
          </p:nvSpPr>
          <p:spPr>
            <a:xfrm>
              <a:off x="6671130" y="2754181"/>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0C4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6" name="Google Shape;236;p24"/>
            <p:cNvSpPr/>
            <p:nvPr/>
          </p:nvSpPr>
          <p:spPr>
            <a:xfrm>
              <a:off x="7027882" y="3078146"/>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E5ED9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7" name="Google Shape;237;p24"/>
            <p:cNvSpPr/>
            <p:nvPr/>
          </p:nvSpPr>
          <p:spPr>
            <a:xfrm>
              <a:off x="6164914" y="3102326"/>
              <a:ext cx="452719" cy="247273"/>
            </a:xfrm>
            <a:custGeom>
              <a:avLst/>
              <a:gdLst/>
              <a:ahLst/>
              <a:cxnLst/>
              <a:rect l="l" t="t" r="r" b="b"/>
              <a:pathLst>
                <a:path w="452719" h="247273" extrusionOk="0">
                  <a:moveTo>
                    <a:pt x="0" y="247273"/>
                  </a:moveTo>
                  <a:lnTo>
                    <a:pt x="33804" y="4482"/>
                  </a:lnTo>
                  <a:lnTo>
                    <a:pt x="452719" y="0"/>
                  </a:lnTo>
                  <a:lnTo>
                    <a:pt x="414432" y="247273"/>
                  </a:lnTo>
                  <a:lnTo>
                    <a:pt x="0" y="247273"/>
                  </a:lnTo>
                  <a:close/>
                </a:path>
              </a:pathLst>
            </a:custGeom>
            <a:solidFill>
              <a:srgbClr val="C7F2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5"/>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FSWs’ Concerns about Contraceptive Methods</a:t>
            </a:r>
            <a:endParaRPr dirty="0"/>
          </a:p>
        </p:txBody>
      </p:sp>
      <p:sp>
        <p:nvSpPr>
          <p:cNvPr id="244" name="Google Shape;244;p25"/>
          <p:cNvSpPr txBox="1">
            <a:spLocks noGrp="1"/>
          </p:cNvSpPr>
          <p:nvPr>
            <p:ph type="body" idx="1"/>
          </p:nvPr>
        </p:nvSpPr>
        <p:spPr>
          <a:xfrm>
            <a:off x="467360" y="1492250"/>
            <a:ext cx="8536940" cy="5190938"/>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600"/>
              <a:buChar char="•"/>
            </a:pPr>
            <a:r>
              <a:rPr lang="en-US" sz="2600" dirty="0"/>
              <a:t>Divide into three small groups:</a:t>
            </a:r>
            <a:endParaRPr dirty="0"/>
          </a:p>
          <a:p>
            <a:pPr marL="749300" lvl="1" indent="-342900" algn="l" rtl="0">
              <a:lnSpc>
                <a:spcPct val="95000"/>
              </a:lnSpc>
              <a:spcBef>
                <a:spcPts val="600"/>
              </a:spcBef>
              <a:spcAft>
                <a:spcPts val="0"/>
              </a:spcAft>
              <a:buClr>
                <a:srgbClr val="535352"/>
              </a:buClr>
              <a:buSzPts val="2400"/>
              <a:buFont typeface="Calibri"/>
              <a:buAutoNum type="arabicPeriod"/>
            </a:pPr>
            <a:r>
              <a:rPr lang="en-US" sz="2400" dirty="0"/>
              <a:t>Oral contraceptive pills (COCs &amp; POPs)</a:t>
            </a:r>
            <a:br>
              <a:rPr lang="en-US" sz="2400" dirty="0"/>
            </a:br>
            <a:r>
              <a:rPr lang="en-US" sz="2400" dirty="0"/>
              <a:t>and injectable contraceptives</a:t>
            </a:r>
            <a:endParaRPr dirty="0"/>
          </a:p>
          <a:p>
            <a:pPr marL="749300" lvl="1" indent="-342900" algn="l" rtl="0">
              <a:lnSpc>
                <a:spcPct val="95000"/>
              </a:lnSpc>
              <a:spcBef>
                <a:spcPts val="600"/>
              </a:spcBef>
              <a:spcAft>
                <a:spcPts val="0"/>
              </a:spcAft>
              <a:buClr>
                <a:srgbClr val="535352"/>
              </a:buClr>
              <a:buSzPts val="2400"/>
              <a:buFont typeface="Calibri"/>
              <a:buAutoNum type="arabicPeriod"/>
            </a:pPr>
            <a:r>
              <a:rPr lang="en-US" sz="2400" dirty="0"/>
              <a:t>Implants and IUDs</a:t>
            </a:r>
            <a:endParaRPr dirty="0"/>
          </a:p>
          <a:p>
            <a:pPr marL="749300" lvl="1" indent="-342900" algn="l" rtl="0">
              <a:lnSpc>
                <a:spcPct val="95000"/>
              </a:lnSpc>
              <a:spcBef>
                <a:spcPts val="600"/>
              </a:spcBef>
              <a:spcAft>
                <a:spcPts val="0"/>
              </a:spcAft>
              <a:buClr>
                <a:srgbClr val="535352"/>
              </a:buClr>
              <a:buSzPts val="2400"/>
              <a:buFont typeface="Calibri"/>
              <a:buAutoNum type="arabicPeriod"/>
            </a:pPr>
            <a:r>
              <a:rPr lang="en-US" sz="2400" dirty="0"/>
              <a:t>Female sterilization and emergency contraception</a:t>
            </a:r>
            <a:endParaRPr dirty="0"/>
          </a:p>
          <a:p>
            <a:pPr marL="342900" lvl="0" indent="-342900" algn="l" rtl="0">
              <a:lnSpc>
                <a:spcPct val="95000"/>
              </a:lnSpc>
              <a:spcBef>
                <a:spcPts val="1200"/>
              </a:spcBef>
              <a:spcAft>
                <a:spcPts val="0"/>
              </a:spcAft>
              <a:buClr>
                <a:schemeClr val="accent6"/>
              </a:buClr>
              <a:buSzPts val="2600"/>
              <a:buFont typeface="Arial"/>
              <a:buChar char="•"/>
            </a:pPr>
            <a:r>
              <a:rPr lang="en-US" sz="2600" dirty="0"/>
              <a:t>Describe how individual method characteristics </a:t>
            </a:r>
            <a:br>
              <a:rPr lang="en-US" sz="2600" dirty="0"/>
            </a:br>
            <a:r>
              <a:rPr lang="en-US" sz="2600" dirty="0"/>
              <a:t>(e.g., effectiveness, ease of use, requirements for initiation/continuation/discontinuation, common side effects, and protection from STIs/HIV) can make these methods more attractive or more challenging for FSWs including those with HIV or AIDS and at risk of STIs/HIV </a:t>
            </a:r>
            <a:endParaRPr dirty="0"/>
          </a:p>
          <a:p>
            <a:pPr marL="342900" lvl="0" indent="-342900" algn="l" rtl="0">
              <a:lnSpc>
                <a:spcPct val="95000"/>
              </a:lnSpc>
              <a:spcBef>
                <a:spcPts val="1200"/>
              </a:spcBef>
              <a:spcAft>
                <a:spcPts val="0"/>
              </a:spcAft>
              <a:buClr>
                <a:schemeClr val="accent6"/>
              </a:buClr>
              <a:buSzPts val="2600"/>
              <a:buFont typeface="Arial"/>
              <a:buChar char="•"/>
            </a:pPr>
            <a:r>
              <a:rPr lang="en-US" sz="2600" dirty="0"/>
              <a:t>Prepare a flipchart; identify a spokesperson  </a:t>
            </a:r>
            <a:endParaRPr dirty="0"/>
          </a:p>
        </p:txBody>
      </p:sp>
      <p:grpSp>
        <p:nvGrpSpPr>
          <p:cNvPr id="16" name="Group 15">
            <a:extLst>
              <a:ext uri="{FF2B5EF4-FFF2-40B4-BE49-F238E27FC236}">
                <a16:creationId xmlns:a16="http://schemas.microsoft.com/office/drawing/2014/main" id="{B3C8EA2D-FE5C-4ECC-9EB5-89EB535EC36C}"/>
              </a:ext>
            </a:extLst>
          </p:cNvPr>
          <p:cNvGrpSpPr/>
          <p:nvPr/>
        </p:nvGrpSpPr>
        <p:grpSpPr>
          <a:xfrm>
            <a:off x="6222603" y="1456463"/>
            <a:ext cx="2464197" cy="1738039"/>
            <a:chOff x="6222603" y="1456463"/>
            <a:chExt cx="2464197" cy="1738039"/>
          </a:xfrm>
        </p:grpSpPr>
        <p:pic>
          <p:nvPicPr>
            <p:cNvPr id="17" name="Picture 16">
              <a:extLst>
                <a:ext uri="{FF2B5EF4-FFF2-40B4-BE49-F238E27FC236}">
                  <a16:creationId xmlns:a16="http://schemas.microsoft.com/office/drawing/2014/main" id="{E46056B7-BEB7-422F-AE80-3D2374055819}"/>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5958"/>
            <a:stretch/>
          </p:blipFill>
          <p:spPr>
            <a:xfrm>
              <a:off x="6222603" y="1456463"/>
              <a:ext cx="2464197" cy="1738039"/>
            </a:xfrm>
            <a:prstGeom prst="rect">
              <a:avLst/>
            </a:prstGeom>
          </p:spPr>
        </p:pic>
        <p:sp>
          <p:nvSpPr>
            <p:cNvPr id="18" name="Rectangle 17">
              <a:extLst>
                <a:ext uri="{FF2B5EF4-FFF2-40B4-BE49-F238E27FC236}">
                  <a16:creationId xmlns:a16="http://schemas.microsoft.com/office/drawing/2014/main" id="{B94C3008-E564-422E-B985-04A9C9695E4F}"/>
                </a:ext>
              </a:extLst>
            </p:cNvPr>
            <p:cNvSpPr/>
            <p:nvPr/>
          </p:nvSpPr>
          <p:spPr>
            <a:xfrm rot="21374066">
              <a:off x="7563376" y="1671934"/>
              <a:ext cx="413650" cy="47513"/>
            </a:xfrm>
            <a:prstGeom prst="rect">
              <a:avLst/>
            </a:prstGeom>
            <a:noFill/>
          </p:spPr>
          <p:txBody>
            <a:bodyPr wrap="none" lIns="91440" tIns="45720" rIns="91440" bIns="45720">
              <a:prstTxWarp prst="textCascadeDown">
                <a:avLst/>
              </a:prstTxWarp>
              <a:spAutoFit/>
            </a:bodyPr>
            <a:lstStyle/>
            <a:p>
              <a:pPr algn="ctr" defTabSz="457200">
                <a:buClrTx/>
                <a:buFontTx/>
                <a:buNone/>
              </a:pPr>
              <a:r>
                <a:rPr lang="en-US" sz="7200" b="1" kern="1200" dirty="0">
                  <a:ln w="0"/>
                  <a:solidFill>
                    <a:srgbClr val="02B7EA"/>
                  </a:solidFill>
                  <a:latin typeface="Arial Narrow" panose="020B0606020202030204" pitchFamily="34" charset="0"/>
                  <a:ea typeface="+mn-ea"/>
                  <a:cs typeface="+mn-cs"/>
                </a:rPr>
                <a:t>Contraceptive</a:t>
              </a:r>
              <a:r>
                <a:rPr lang="en-US" sz="7200" kern="1200" dirty="0">
                  <a:ln w="0"/>
                  <a:solidFill>
                    <a:srgbClr val="02B7EA"/>
                  </a:solidFill>
                  <a:latin typeface="Arial Narrow" panose="020B0606020202030204" pitchFamily="34" charset="0"/>
                  <a:ea typeface="+mn-ea"/>
                  <a:cs typeface="+mn-cs"/>
                </a:rPr>
                <a:t> </a:t>
              </a:r>
              <a:r>
                <a:rPr lang="en-US" sz="6000" b="1" kern="1200" dirty="0">
                  <a:ln w="0"/>
                  <a:solidFill>
                    <a:srgbClr val="02B7EA"/>
                  </a:solidFill>
                  <a:latin typeface="Arial Narrow" panose="020B0606020202030204" pitchFamily="34" charset="0"/>
                  <a:ea typeface="+mn-ea"/>
                  <a:cs typeface="+mn-cs"/>
                </a:rPr>
                <a:t>Pills</a:t>
              </a:r>
              <a:endParaRPr lang="en-US" sz="5400" b="1" kern="1200" dirty="0">
                <a:ln w="0"/>
                <a:solidFill>
                  <a:srgbClr val="02B7EA"/>
                </a:solidFill>
                <a:latin typeface="Arial Narrow" panose="020B0606020202030204" pitchFamily="34" charset="0"/>
                <a:ea typeface="+mn-ea"/>
                <a:cs typeface="+mn-cs"/>
              </a:endParaRPr>
            </a:p>
          </p:txBody>
        </p:sp>
        <p:sp>
          <p:nvSpPr>
            <p:cNvPr id="19" name="Rectangle 18">
              <a:extLst>
                <a:ext uri="{FF2B5EF4-FFF2-40B4-BE49-F238E27FC236}">
                  <a16:creationId xmlns:a16="http://schemas.microsoft.com/office/drawing/2014/main" id="{C530B92D-41CF-4D08-8A31-03D3D4D94C13}"/>
                </a:ext>
              </a:extLst>
            </p:cNvPr>
            <p:cNvSpPr/>
            <p:nvPr/>
          </p:nvSpPr>
          <p:spPr>
            <a:xfrm rot="21421999">
              <a:off x="7563913" y="1739582"/>
              <a:ext cx="292876" cy="61130"/>
            </a:xfrm>
            <a:prstGeom prst="rect">
              <a:avLst/>
            </a:prstGeom>
            <a:noFill/>
          </p:spPr>
          <p:txBody>
            <a:bodyPr wrap="none" lIns="91440" tIns="45720" rIns="91440" bIns="45720">
              <a:prstTxWarp prst="textCascadeDown">
                <a:avLst/>
              </a:prstTxWarp>
              <a:spAutoFit/>
            </a:bodyPr>
            <a:lstStyle/>
            <a:p>
              <a:pPr algn="ctr" defTabSz="457200">
                <a:buClrTx/>
                <a:buFontTx/>
                <a:buNone/>
              </a:pPr>
              <a:r>
                <a:rPr lang="en-US" sz="7200" kern="1200" dirty="0">
                  <a:ln w="0"/>
                  <a:solidFill>
                    <a:srgbClr val="02B7EA"/>
                  </a:solidFill>
                  <a:latin typeface="Arial Narrow" panose="020B0606020202030204" pitchFamily="34" charset="0"/>
                  <a:ea typeface="+mn-ea"/>
                  <a:cs typeface="+mn-cs"/>
                </a:rPr>
                <a:t>Advantages for FSWs</a:t>
              </a:r>
              <a:endParaRPr lang="en-US" sz="5400" kern="1200" dirty="0">
                <a:ln w="0"/>
                <a:solidFill>
                  <a:srgbClr val="02B7EA"/>
                </a:solidFill>
                <a:latin typeface="Arial Narrow" panose="020B0606020202030204" pitchFamily="34" charset="0"/>
                <a:ea typeface="+mn-ea"/>
                <a:cs typeface="+mn-cs"/>
              </a:endParaRPr>
            </a:p>
          </p:txBody>
        </p:sp>
        <p:sp>
          <p:nvSpPr>
            <p:cNvPr id="20" name="Rectangle 19">
              <a:extLst>
                <a:ext uri="{FF2B5EF4-FFF2-40B4-BE49-F238E27FC236}">
                  <a16:creationId xmlns:a16="http://schemas.microsoft.com/office/drawing/2014/main" id="{2B5B6607-A645-47DE-802F-40B043572B14}"/>
                </a:ext>
              </a:extLst>
            </p:cNvPr>
            <p:cNvSpPr/>
            <p:nvPr/>
          </p:nvSpPr>
          <p:spPr>
            <a:xfrm>
              <a:off x="7537340" y="1957200"/>
              <a:ext cx="313838" cy="47252"/>
            </a:xfrm>
            <a:prstGeom prst="rect">
              <a:avLst/>
            </a:prstGeom>
            <a:noFill/>
          </p:spPr>
          <p:txBody>
            <a:bodyPr wrap="none" lIns="91440" tIns="45720" rIns="91440" bIns="45720">
              <a:prstTxWarp prst="textCascadeDown">
                <a:avLst/>
              </a:prstTxWarp>
              <a:spAutoFit/>
            </a:bodyPr>
            <a:lstStyle/>
            <a:p>
              <a:pPr algn="ctr" defTabSz="457200">
                <a:buClrTx/>
                <a:buFontTx/>
                <a:buNone/>
              </a:pPr>
              <a:r>
                <a:rPr lang="en-US" sz="7200" kern="1200" dirty="0">
                  <a:ln w="0"/>
                  <a:solidFill>
                    <a:srgbClr val="02B7EA"/>
                  </a:solidFill>
                  <a:latin typeface="Arial Narrow" panose="020B0606020202030204" pitchFamily="34" charset="0"/>
                  <a:ea typeface="+mn-ea"/>
                  <a:cs typeface="+mn-cs"/>
                </a:rPr>
                <a:t>Limitations for FSWs</a:t>
              </a:r>
              <a:endParaRPr lang="en-US" sz="5400" kern="1200" dirty="0">
                <a:ln w="0"/>
                <a:solidFill>
                  <a:srgbClr val="02B7EA"/>
                </a:solidFill>
                <a:latin typeface="Arial Narrow" panose="020B0606020202030204" pitchFamily="34" charset="0"/>
                <a:ea typeface="+mn-ea"/>
                <a:cs typeface="+mn-cs"/>
              </a:endParaRPr>
            </a:p>
          </p:txBody>
        </p:sp>
        <p:sp>
          <p:nvSpPr>
            <p:cNvPr id="21" name="Rectangle 20">
              <a:extLst>
                <a:ext uri="{FF2B5EF4-FFF2-40B4-BE49-F238E27FC236}">
                  <a16:creationId xmlns:a16="http://schemas.microsoft.com/office/drawing/2014/main" id="{AFB8F853-A2B5-4494-978A-532DD3A7E548}"/>
                </a:ext>
              </a:extLst>
            </p:cNvPr>
            <p:cNvSpPr/>
            <p:nvPr/>
          </p:nvSpPr>
          <p:spPr>
            <a:xfrm rot="173970">
              <a:off x="7536009" y="2200644"/>
              <a:ext cx="506872" cy="64076"/>
            </a:xfrm>
            <a:prstGeom prst="rect">
              <a:avLst/>
            </a:prstGeom>
            <a:noFill/>
          </p:spPr>
          <p:txBody>
            <a:bodyPr wrap="none" lIns="91440" tIns="45720" rIns="91440" bIns="45720">
              <a:prstTxWarp prst="textCascadeDown">
                <a:avLst/>
              </a:prstTxWarp>
              <a:spAutoFit/>
            </a:bodyPr>
            <a:lstStyle/>
            <a:p>
              <a:pPr algn="ctr" defTabSz="457200">
                <a:buClrTx/>
                <a:buFontTx/>
                <a:buNone/>
              </a:pPr>
              <a:r>
                <a:rPr lang="en-US" sz="5400" kern="1200" dirty="0">
                  <a:ln w="0"/>
                  <a:solidFill>
                    <a:srgbClr val="02B7EA"/>
                  </a:solidFill>
                  <a:latin typeface="Arial Narrow" panose="020B0606020202030204" pitchFamily="34" charset="0"/>
                  <a:ea typeface="+mn-ea"/>
                  <a:cs typeface="+mn-cs"/>
                </a:rPr>
                <a:t>Eligibility based on HIV/STI status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26"/>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Other contraceptive method options</a:t>
            </a:r>
            <a:endParaRPr dirty="0"/>
          </a:p>
        </p:txBody>
      </p:sp>
      <p:sp>
        <p:nvSpPr>
          <p:cNvPr id="257" name="Google Shape;257;p26"/>
          <p:cNvSpPr txBox="1">
            <a:spLocks noGrp="1"/>
          </p:cNvSpPr>
          <p:nvPr>
            <p:ph type="body" idx="1"/>
          </p:nvPr>
        </p:nvSpPr>
        <p:spPr>
          <a:xfrm>
            <a:off x="467360" y="123557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Condoms—male or female</a:t>
            </a:r>
            <a:endParaRPr dirty="0"/>
          </a:p>
          <a:p>
            <a:pPr marL="342900" lvl="0" indent="-342900" algn="l" rtl="0">
              <a:lnSpc>
                <a:spcPct val="95000"/>
              </a:lnSpc>
              <a:spcBef>
                <a:spcPts val="1800"/>
              </a:spcBef>
              <a:spcAft>
                <a:spcPts val="0"/>
              </a:spcAft>
              <a:buSzPts val="2800"/>
              <a:buChar char="•"/>
            </a:pPr>
            <a:r>
              <a:rPr lang="en-US" dirty="0"/>
              <a:t>Lactational amenorrhea method (LAM)</a:t>
            </a:r>
            <a:endParaRPr dirty="0"/>
          </a:p>
          <a:p>
            <a:pPr marL="342900" lvl="0" indent="-342900" algn="l" rtl="0">
              <a:lnSpc>
                <a:spcPct val="95000"/>
              </a:lnSpc>
              <a:spcBef>
                <a:spcPts val="1800"/>
              </a:spcBef>
              <a:spcAft>
                <a:spcPts val="0"/>
              </a:spcAft>
              <a:buSzPts val="2800"/>
              <a:buChar char="•"/>
            </a:pPr>
            <a:r>
              <a:rPr lang="en-US" dirty="0"/>
              <a:t>Fertility awareness methods (FAMs)</a:t>
            </a:r>
            <a:endParaRPr dirty="0"/>
          </a:p>
          <a:p>
            <a:pPr marL="742950" lvl="1" indent="-285750" algn="l" rtl="0">
              <a:lnSpc>
                <a:spcPct val="95000"/>
              </a:lnSpc>
              <a:spcBef>
                <a:spcPts val="600"/>
              </a:spcBef>
              <a:spcAft>
                <a:spcPts val="0"/>
              </a:spcAft>
              <a:buClr>
                <a:srgbClr val="535352"/>
              </a:buClr>
              <a:buSzPts val="2800"/>
              <a:buChar char="–"/>
            </a:pPr>
            <a:r>
              <a:rPr lang="en-US" dirty="0"/>
              <a:t>calendar-based (e.g., Standard Days Method) </a:t>
            </a:r>
            <a:endParaRPr dirty="0"/>
          </a:p>
          <a:p>
            <a:pPr marL="742950" lvl="1" indent="-285750" algn="l" rtl="0">
              <a:lnSpc>
                <a:spcPct val="95000"/>
              </a:lnSpc>
              <a:spcBef>
                <a:spcPts val="600"/>
              </a:spcBef>
              <a:spcAft>
                <a:spcPts val="0"/>
              </a:spcAft>
              <a:buClr>
                <a:srgbClr val="535352"/>
              </a:buClr>
              <a:buSzPts val="2800"/>
              <a:buChar char="–"/>
            </a:pPr>
            <a:r>
              <a:rPr lang="en-US" dirty="0"/>
              <a:t>symptoms-based methods (e.g., </a:t>
            </a:r>
            <a:r>
              <a:rPr lang="en-US" dirty="0" err="1"/>
              <a:t>TwoDay</a:t>
            </a:r>
            <a:r>
              <a:rPr lang="en-US" dirty="0"/>
              <a:t> Method) </a:t>
            </a:r>
            <a:endParaRPr dirty="0"/>
          </a:p>
          <a:p>
            <a:pPr marL="342900" lvl="0" indent="-342900" algn="l" rtl="0">
              <a:lnSpc>
                <a:spcPct val="95000"/>
              </a:lnSpc>
              <a:spcBef>
                <a:spcPts val="1800"/>
              </a:spcBef>
              <a:spcAft>
                <a:spcPts val="0"/>
              </a:spcAft>
              <a:buSzPts val="2800"/>
              <a:buChar char="•"/>
            </a:pPr>
            <a:r>
              <a:rPr lang="en-US" dirty="0"/>
              <a:t>Spermicides</a:t>
            </a:r>
            <a:endParaRPr dirty="0"/>
          </a:p>
        </p:txBody>
      </p:sp>
      <p:pic>
        <p:nvPicPr>
          <p:cNvPr id="258" name="Google Shape;258;p26"/>
          <p:cNvPicPr preferRelativeResize="0"/>
          <p:nvPr/>
        </p:nvPicPr>
        <p:blipFill rotWithShape="1">
          <a:blip r:embed="rId3">
            <a:alphaModFix/>
          </a:blip>
          <a:srcRect/>
          <a:stretch/>
        </p:blipFill>
        <p:spPr>
          <a:xfrm>
            <a:off x="4191001" y="5052631"/>
            <a:ext cx="2362200" cy="1172723"/>
          </a:xfrm>
          <a:prstGeom prst="rect">
            <a:avLst/>
          </a:prstGeom>
          <a:noFill/>
          <a:ln>
            <a:noFill/>
          </a:ln>
        </p:spPr>
      </p:pic>
      <p:pic>
        <p:nvPicPr>
          <p:cNvPr id="259" name="Google Shape;259;p26"/>
          <p:cNvPicPr preferRelativeResize="0"/>
          <p:nvPr/>
        </p:nvPicPr>
        <p:blipFill rotWithShape="1">
          <a:blip r:embed="rId4">
            <a:alphaModFix/>
          </a:blip>
          <a:srcRect/>
          <a:stretch/>
        </p:blipFill>
        <p:spPr>
          <a:xfrm>
            <a:off x="2865820" y="5016921"/>
            <a:ext cx="907971" cy="1365085"/>
          </a:xfrm>
          <a:prstGeom prst="rect">
            <a:avLst/>
          </a:prstGeom>
          <a:noFill/>
          <a:ln>
            <a:noFill/>
          </a:ln>
        </p:spPr>
      </p:pic>
      <p:pic>
        <p:nvPicPr>
          <p:cNvPr id="261" name="Google Shape;261;p26"/>
          <p:cNvPicPr preferRelativeResize="0"/>
          <p:nvPr/>
        </p:nvPicPr>
        <p:blipFill rotWithShape="1">
          <a:blip r:embed="rId5">
            <a:alphaModFix/>
          </a:blip>
          <a:srcRect/>
          <a:stretch/>
        </p:blipFill>
        <p:spPr>
          <a:xfrm>
            <a:off x="6970411" y="5206907"/>
            <a:ext cx="1795072" cy="1091597"/>
          </a:xfrm>
          <a:prstGeom prst="rect">
            <a:avLst/>
          </a:prstGeom>
          <a:noFill/>
          <a:ln>
            <a:noFill/>
          </a:ln>
        </p:spPr>
      </p:pic>
      <p:pic>
        <p:nvPicPr>
          <p:cNvPr id="260" name="Google Shape;260;p26"/>
          <p:cNvPicPr preferRelativeResize="0"/>
          <p:nvPr/>
        </p:nvPicPr>
        <p:blipFill rotWithShape="1">
          <a:blip r:embed="rId6">
            <a:alphaModFix/>
          </a:blip>
          <a:srcRect/>
          <a:stretch/>
        </p:blipFill>
        <p:spPr>
          <a:xfrm rot="1029476">
            <a:off x="1600057" y="5347425"/>
            <a:ext cx="412356" cy="1066239"/>
          </a:xfrm>
          <a:prstGeom prst="rect">
            <a:avLst/>
          </a:prstGeom>
          <a:noFill/>
          <a:ln>
            <a:noFill/>
          </a:ln>
        </p:spPr>
      </p:pic>
      <p:pic>
        <p:nvPicPr>
          <p:cNvPr id="262" name="Google Shape;262;p26"/>
          <p:cNvPicPr preferRelativeResize="0"/>
          <p:nvPr/>
        </p:nvPicPr>
        <p:blipFill rotWithShape="1">
          <a:blip r:embed="rId7">
            <a:alphaModFix/>
          </a:blip>
          <a:srcRect/>
          <a:stretch/>
        </p:blipFill>
        <p:spPr>
          <a:xfrm rot="1827468" flipH="1">
            <a:off x="952746" y="5068162"/>
            <a:ext cx="575168" cy="13284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7">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7">
                                            <p:txEl>
                                              <p:pRg st="3" end="3"/>
                                            </p:txEl>
                                          </p:spTgt>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25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7"/>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Condoms—male or female</a:t>
            </a:r>
            <a:endParaRPr dirty="0"/>
          </a:p>
        </p:txBody>
      </p:sp>
      <p:sp>
        <p:nvSpPr>
          <p:cNvPr id="269" name="Google Shape;269;p27"/>
          <p:cNvSpPr txBox="1">
            <a:spLocks noGrp="1"/>
          </p:cNvSpPr>
          <p:nvPr>
            <p:ph type="body" idx="1"/>
          </p:nvPr>
        </p:nvSpPr>
        <p:spPr>
          <a:xfrm>
            <a:off x="467360" y="1509076"/>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Advantages</a:t>
            </a:r>
            <a:endParaRPr dirty="0"/>
          </a:p>
          <a:p>
            <a:pPr marL="742950" lvl="1" indent="-285750" algn="l" rtl="0">
              <a:lnSpc>
                <a:spcPct val="95000"/>
              </a:lnSpc>
              <a:spcBef>
                <a:spcPts val="600"/>
              </a:spcBef>
              <a:spcAft>
                <a:spcPts val="0"/>
              </a:spcAft>
              <a:buClr>
                <a:srgbClr val="535352"/>
              </a:buClr>
              <a:buSzPts val="2800"/>
              <a:buChar char="–"/>
            </a:pPr>
            <a:r>
              <a:rPr lang="en-US" dirty="0"/>
              <a:t>Provide protection from both pregnancy and STIs/HIV</a:t>
            </a:r>
            <a:endParaRPr dirty="0"/>
          </a:p>
          <a:p>
            <a:pPr marL="742950" lvl="1" indent="-285750" algn="l" rtl="0">
              <a:lnSpc>
                <a:spcPct val="95000"/>
              </a:lnSpc>
              <a:spcBef>
                <a:spcPts val="600"/>
              </a:spcBef>
              <a:spcAft>
                <a:spcPts val="0"/>
              </a:spcAft>
              <a:buClr>
                <a:srgbClr val="535352"/>
              </a:buClr>
              <a:buSzPts val="2800"/>
              <a:buChar char="–"/>
            </a:pPr>
            <a:r>
              <a:rPr lang="en-US" dirty="0"/>
              <a:t>Easy to access and use</a:t>
            </a:r>
            <a:endParaRPr dirty="0"/>
          </a:p>
          <a:p>
            <a:pPr marL="742950" lvl="1" indent="-285750" algn="l" rtl="0">
              <a:lnSpc>
                <a:spcPct val="95000"/>
              </a:lnSpc>
              <a:spcBef>
                <a:spcPts val="600"/>
              </a:spcBef>
              <a:spcAft>
                <a:spcPts val="0"/>
              </a:spcAft>
              <a:buClr>
                <a:srgbClr val="535352"/>
              </a:buClr>
              <a:buSzPts val="2800"/>
              <a:buChar char="–"/>
            </a:pPr>
            <a:r>
              <a:rPr lang="en-US" dirty="0"/>
              <a:t>No side effects </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Limitations</a:t>
            </a:r>
            <a:endParaRPr dirty="0"/>
          </a:p>
          <a:p>
            <a:pPr marL="742950" lvl="1" indent="-285750" algn="l" rtl="0">
              <a:lnSpc>
                <a:spcPct val="95000"/>
              </a:lnSpc>
              <a:spcBef>
                <a:spcPts val="600"/>
              </a:spcBef>
              <a:spcAft>
                <a:spcPts val="0"/>
              </a:spcAft>
              <a:buClr>
                <a:srgbClr val="535352"/>
              </a:buClr>
              <a:buSzPts val="2800"/>
              <a:buChar char="–"/>
            </a:pPr>
            <a:r>
              <a:rPr lang="en-US" dirty="0"/>
              <a:t>Require partner cooperation; FSWs may not be able to negotiate use with all partners</a:t>
            </a:r>
            <a:endParaRPr dirty="0"/>
          </a:p>
          <a:p>
            <a:pPr marL="742950" lvl="1" indent="-285750" algn="l" rtl="0">
              <a:lnSpc>
                <a:spcPct val="95000"/>
              </a:lnSpc>
              <a:spcBef>
                <a:spcPts val="600"/>
              </a:spcBef>
              <a:spcAft>
                <a:spcPts val="0"/>
              </a:spcAft>
              <a:buClr>
                <a:srgbClr val="535352"/>
              </a:buClr>
              <a:buSzPts val="2800"/>
              <a:buChar char="–"/>
            </a:pPr>
            <a:r>
              <a:rPr lang="en-US" dirty="0"/>
              <a:t>As commonly used, not as effective as other methods in preventing pregnancy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8"/>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Lactational amenorrhea method (LAM)</a:t>
            </a:r>
            <a:endParaRPr dirty="0"/>
          </a:p>
        </p:txBody>
      </p:sp>
      <p:sp>
        <p:nvSpPr>
          <p:cNvPr id="276" name="Google Shape;276;p28"/>
          <p:cNvSpPr txBox="1">
            <a:spLocks noGrp="1"/>
          </p:cNvSpPr>
          <p:nvPr>
            <p:ph type="body" idx="1"/>
          </p:nvPr>
        </p:nvSpPr>
        <p:spPr>
          <a:xfrm>
            <a:off x="467360" y="1417637"/>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Advantages</a:t>
            </a:r>
            <a:endParaRPr dirty="0"/>
          </a:p>
          <a:p>
            <a:pPr marL="742950" lvl="1" indent="-285750" algn="l" rtl="0">
              <a:lnSpc>
                <a:spcPct val="95000"/>
              </a:lnSpc>
              <a:spcBef>
                <a:spcPts val="600"/>
              </a:spcBef>
              <a:spcAft>
                <a:spcPts val="0"/>
              </a:spcAft>
              <a:buClr>
                <a:srgbClr val="535352"/>
              </a:buClr>
              <a:buSzPts val="2800"/>
              <a:buChar char="–"/>
            </a:pPr>
            <a:r>
              <a:rPr lang="en-US" dirty="0"/>
              <a:t>Very effective method for postpartum women who meet the three conditions</a:t>
            </a:r>
            <a:endParaRPr dirty="0"/>
          </a:p>
          <a:p>
            <a:pPr marL="742950" lvl="1" indent="-285750" algn="l" rtl="0">
              <a:lnSpc>
                <a:spcPct val="95000"/>
              </a:lnSpc>
              <a:spcBef>
                <a:spcPts val="600"/>
              </a:spcBef>
              <a:spcAft>
                <a:spcPts val="0"/>
              </a:spcAft>
              <a:buClr>
                <a:srgbClr val="535352"/>
              </a:buClr>
              <a:buSzPts val="2800"/>
              <a:buChar char="–"/>
            </a:pPr>
            <a:r>
              <a:rPr lang="en-US" dirty="0"/>
              <a:t>Breastfeeding benefits the infant (FSWs with HIV can reduce transmission using PMTCT regimen)</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Limitations</a:t>
            </a:r>
            <a:endParaRPr dirty="0"/>
          </a:p>
          <a:p>
            <a:pPr marL="742950" lvl="1" indent="-285750" algn="l" rtl="0">
              <a:lnSpc>
                <a:spcPct val="95000"/>
              </a:lnSpc>
              <a:spcBef>
                <a:spcPts val="600"/>
              </a:spcBef>
              <a:spcAft>
                <a:spcPts val="0"/>
              </a:spcAft>
              <a:buClr>
                <a:srgbClr val="535352"/>
              </a:buClr>
              <a:buSzPts val="2800"/>
              <a:buChar char="–"/>
            </a:pPr>
            <a:r>
              <a:rPr lang="en-US" dirty="0"/>
              <a:t>Temporary method that expires at six months postpartum or if a woman resumes her menses or introduces any foods in addition to breast milk</a:t>
            </a:r>
            <a:endParaRPr dirty="0"/>
          </a:p>
          <a:p>
            <a:pPr marL="742950" lvl="1" indent="-285750" algn="l" rtl="0">
              <a:lnSpc>
                <a:spcPct val="95000"/>
              </a:lnSpc>
              <a:spcBef>
                <a:spcPts val="600"/>
              </a:spcBef>
              <a:spcAft>
                <a:spcPts val="0"/>
              </a:spcAft>
              <a:buClr>
                <a:srgbClr val="535352"/>
              </a:buClr>
              <a:buSzPts val="2800"/>
              <a:buChar char="–"/>
            </a:pPr>
            <a:r>
              <a:rPr lang="en-US" dirty="0"/>
              <a:t>No protection from STIs/HIV</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9"/>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Fertility awareness methods (FAMs) </a:t>
            </a:r>
            <a:endParaRPr dirty="0"/>
          </a:p>
        </p:txBody>
      </p:sp>
      <p:sp>
        <p:nvSpPr>
          <p:cNvPr id="283" name="Google Shape;283;p29"/>
          <p:cNvSpPr txBox="1">
            <a:spLocks noGrp="1"/>
          </p:cNvSpPr>
          <p:nvPr>
            <p:ph type="body" idx="1"/>
          </p:nvPr>
        </p:nvSpPr>
        <p:spPr>
          <a:xfrm>
            <a:off x="467360" y="1509076"/>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Advantages</a:t>
            </a:r>
            <a:endParaRPr dirty="0"/>
          </a:p>
          <a:p>
            <a:pPr marL="742950" lvl="1" indent="-285750" algn="l" rtl="0">
              <a:lnSpc>
                <a:spcPct val="95000"/>
              </a:lnSpc>
              <a:spcBef>
                <a:spcPts val="600"/>
              </a:spcBef>
              <a:spcAft>
                <a:spcPts val="0"/>
              </a:spcAft>
              <a:buClr>
                <a:srgbClr val="535352"/>
              </a:buClr>
              <a:buSzPts val="2800"/>
              <a:buChar char="–"/>
            </a:pPr>
            <a:r>
              <a:rPr lang="en-US" dirty="0"/>
              <a:t>Effective when used correctly</a:t>
            </a:r>
            <a:endParaRPr dirty="0"/>
          </a:p>
          <a:p>
            <a:pPr marL="742950" lvl="1" indent="-285750" algn="l" rtl="0">
              <a:lnSpc>
                <a:spcPct val="95000"/>
              </a:lnSpc>
              <a:spcBef>
                <a:spcPts val="600"/>
              </a:spcBef>
              <a:spcAft>
                <a:spcPts val="0"/>
              </a:spcAft>
              <a:buClr>
                <a:srgbClr val="535352"/>
              </a:buClr>
              <a:buSzPts val="2800"/>
              <a:buChar char="–"/>
            </a:pPr>
            <a:r>
              <a:rPr lang="en-US" dirty="0"/>
              <a:t>No side effects; require no resupply</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Limitations</a:t>
            </a:r>
            <a:endParaRPr dirty="0"/>
          </a:p>
          <a:p>
            <a:pPr marL="742950" lvl="1" indent="-285750" algn="l" rtl="0">
              <a:lnSpc>
                <a:spcPct val="95000"/>
              </a:lnSpc>
              <a:spcBef>
                <a:spcPts val="600"/>
              </a:spcBef>
              <a:spcAft>
                <a:spcPts val="0"/>
              </a:spcAft>
              <a:buClr>
                <a:srgbClr val="535352"/>
              </a:buClr>
              <a:buSzPts val="2800"/>
              <a:buChar char="–"/>
            </a:pPr>
            <a:r>
              <a:rPr lang="en-US" dirty="0"/>
              <a:t>Require abstaining from sex (or using condoms) for a large portion of the menstrual cycle and require partner cooperation</a:t>
            </a:r>
            <a:endParaRPr dirty="0"/>
          </a:p>
          <a:p>
            <a:pPr marL="742950" lvl="1" indent="-285750" algn="l" rtl="0">
              <a:lnSpc>
                <a:spcPct val="95000"/>
              </a:lnSpc>
              <a:spcBef>
                <a:spcPts val="600"/>
              </a:spcBef>
              <a:spcAft>
                <a:spcPts val="0"/>
              </a:spcAft>
              <a:buClr>
                <a:srgbClr val="535352"/>
              </a:buClr>
              <a:buSzPts val="2800"/>
              <a:buChar char="–"/>
            </a:pPr>
            <a:r>
              <a:rPr lang="en-US" dirty="0"/>
              <a:t>Not appropriate for women with irregular menstrual cycles</a:t>
            </a:r>
            <a:endParaRPr dirty="0"/>
          </a:p>
          <a:p>
            <a:pPr marL="742950" lvl="1" indent="-285750" algn="l" rtl="0">
              <a:lnSpc>
                <a:spcPct val="95000"/>
              </a:lnSpc>
              <a:spcBef>
                <a:spcPts val="600"/>
              </a:spcBef>
              <a:spcAft>
                <a:spcPts val="0"/>
              </a:spcAft>
              <a:buClr>
                <a:srgbClr val="535352"/>
              </a:buClr>
              <a:buSzPts val="2800"/>
              <a:buChar char="–"/>
            </a:pPr>
            <a:r>
              <a:rPr lang="en-US" dirty="0"/>
              <a:t>No protection from STIs/HIV</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44A71-96BE-49A3-AB4F-CB1D28D12C63}"/>
              </a:ext>
            </a:extLst>
          </p:cNvPr>
          <p:cNvSpPr>
            <a:spLocks noGrp="1"/>
          </p:cNvSpPr>
          <p:nvPr>
            <p:ph type="title"/>
          </p:nvPr>
        </p:nvSpPr>
        <p:spPr>
          <a:xfrm>
            <a:off x="467360" y="183963"/>
            <a:ext cx="8361330" cy="972441"/>
          </a:xfrm>
        </p:spPr>
        <p:txBody>
          <a:bodyPr>
            <a:noAutofit/>
          </a:bodyPr>
          <a:lstStyle/>
          <a:p>
            <a:r>
              <a:rPr kumimoji="0" lang="en-US" sz="3000" b="0" i="0" u="none" strike="noStrike" kern="0" cap="none" spc="0" normalizeH="0" baseline="0" noProof="0" dirty="0">
                <a:ln>
                  <a:noFill/>
                </a:ln>
                <a:solidFill>
                  <a:srgbClr val="0189AF"/>
                </a:solidFill>
                <a:effectLst/>
                <a:uLnTx/>
                <a:uFillTx/>
                <a:latin typeface="Calibri"/>
                <a:cs typeface="Calibri"/>
                <a:sym typeface="Calibri"/>
              </a:rPr>
              <a:t>FSWs have significant unmet need for contraception </a:t>
            </a:r>
            <a:endParaRPr lang="en-US" sz="3000" dirty="0"/>
          </a:p>
        </p:txBody>
      </p:sp>
      <p:sp>
        <p:nvSpPr>
          <p:cNvPr id="3" name="Text Placeholder 2">
            <a:extLst>
              <a:ext uri="{FF2B5EF4-FFF2-40B4-BE49-F238E27FC236}">
                <a16:creationId xmlns:a16="http://schemas.microsoft.com/office/drawing/2014/main" id="{72AF9188-9B84-4290-942E-3A82D0495687}"/>
              </a:ext>
            </a:extLst>
          </p:cNvPr>
          <p:cNvSpPr>
            <a:spLocks noGrp="1"/>
          </p:cNvSpPr>
          <p:nvPr>
            <p:ph type="body" idx="1"/>
          </p:nvPr>
        </p:nvSpPr>
        <p:spPr>
          <a:xfrm>
            <a:off x="467360" y="1156404"/>
            <a:ext cx="8219440" cy="5172350"/>
          </a:xfrm>
        </p:spPr>
        <p:txBody>
          <a:bodyPr/>
          <a:lstStyle/>
          <a:p>
            <a:pPr marL="50800" indent="0">
              <a:spcBef>
                <a:spcPts val="0"/>
              </a:spcBef>
              <a:buNone/>
            </a:pPr>
            <a:r>
              <a:rPr lang="en-US" dirty="0"/>
              <a:t>Among 2,255 FSWs in </a:t>
            </a:r>
            <a:r>
              <a:rPr lang="en-US" b="1" dirty="0"/>
              <a:t>Cameroon</a:t>
            </a:r>
            <a:r>
              <a:rPr lang="en-US" dirty="0"/>
              <a:t>:</a:t>
            </a:r>
          </a:p>
          <a:p>
            <a:r>
              <a:rPr lang="en-US" dirty="0"/>
              <a:t>Majority relied on male condoms (76.5%) or female condoms (30.9%) for contraception</a:t>
            </a:r>
          </a:p>
          <a:p>
            <a:r>
              <a:rPr lang="en-US" dirty="0"/>
              <a:t>More effective methods were underused: </a:t>
            </a:r>
            <a:br>
              <a:rPr lang="en-US" dirty="0"/>
            </a:br>
            <a:r>
              <a:rPr lang="en-US" dirty="0"/>
              <a:t>pills (12.6%), injectables (9.1%), implants (4.1%), IUD (2.3%)</a:t>
            </a:r>
          </a:p>
          <a:p>
            <a:r>
              <a:rPr lang="en-US" dirty="0"/>
              <a:t>Need for effective contraception reflected by the number of women who:</a:t>
            </a:r>
          </a:p>
          <a:p>
            <a:pPr lvl="1">
              <a:spcBef>
                <a:spcPts val="300"/>
              </a:spcBef>
            </a:pPr>
            <a:r>
              <a:rPr lang="en-US" sz="2400" dirty="0"/>
              <a:t>ever had an unintended pregnancy: 57.6%</a:t>
            </a:r>
          </a:p>
          <a:p>
            <a:pPr lvl="1">
              <a:spcBef>
                <a:spcPts val="300"/>
              </a:spcBef>
            </a:pPr>
            <a:r>
              <a:rPr lang="en-US" sz="2400" dirty="0"/>
              <a:t>ever terminated a pregnancy: 43.8%</a:t>
            </a:r>
          </a:p>
          <a:p>
            <a:pPr lvl="1">
              <a:spcBef>
                <a:spcPts val="300"/>
              </a:spcBef>
            </a:pPr>
            <a:r>
              <a:rPr lang="en-US" sz="2400" dirty="0"/>
              <a:t>used emergency contraception: 15.8%</a:t>
            </a:r>
          </a:p>
        </p:txBody>
      </p:sp>
      <p:sp>
        <p:nvSpPr>
          <p:cNvPr id="5" name="Google Shape;63;p3">
            <a:extLst>
              <a:ext uri="{FF2B5EF4-FFF2-40B4-BE49-F238E27FC236}">
                <a16:creationId xmlns:a16="http://schemas.microsoft.com/office/drawing/2014/main" id="{C546649A-64AD-41DB-B616-E9DB1C9842A6}"/>
              </a:ext>
            </a:extLst>
          </p:cNvPr>
          <p:cNvSpPr/>
          <p:nvPr/>
        </p:nvSpPr>
        <p:spPr>
          <a:xfrm>
            <a:off x="504498" y="6397038"/>
            <a:ext cx="207152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1" u="none" strike="noStrike" cap="none" dirty="0">
                <a:solidFill>
                  <a:schemeClr val="dk1"/>
                </a:solidFill>
                <a:latin typeface="Calibri"/>
                <a:ea typeface="Calibri"/>
                <a:cs typeface="Calibri"/>
                <a:sym typeface="Calibri"/>
              </a:rPr>
              <a:t>Source: Bowring, et al, 2020.</a:t>
            </a:r>
            <a:endParaRPr sz="12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21816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Spermicides</a:t>
            </a:r>
            <a:endParaRPr dirty="0"/>
          </a:p>
        </p:txBody>
      </p:sp>
      <p:sp>
        <p:nvSpPr>
          <p:cNvPr id="290" name="Google Shape;290;p30"/>
          <p:cNvSpPr txBox="1">
            <a:spLocks noGrp="1"/>
          </p:cNvSpPr>
          <p:nvPr>
            <p:ph type="body" idx="1"/>
          </p:nvPr>
        </p:nvSpPr>
        <p:spPr>
          <a:xfrm>
            <a:off x="467360" y="1509076"/>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Limitations</a:t>
            </a:r>
            <a:endParaRPr dirty="0"/>
          </a:p>
          <a:p>
            <a:pPr marL="742950" lvl="1" indent="-285750" algn="l" rtl="0">
              <a:lnSpc>
                <a:spcPct val="95000"/>
              </a:lnSpc>
              <a:spcBef>
                <a:spcPts val="600"/>
              </a:spcBef>
              <a:spcAft>
                <a:spcPts val="0"/>
              </a:spcAft>
              <a:buClr>
                <a:srgbClr val="535352"/>
              </a:buClr>
              <a:buSzPts val="2800"/>
              <a:buChar char="–"/>
            </a:pPr>
            <a:r>
              <a:rPr lang="en-US" dirty="0"/>
              <a:t>Frequent use of spermicides increases the risk of HIV transmission which means they should </a:t>
            </a:r>
            <a:r>
              <a:rPr lang="en-US" u="sng" dirty="0"/>
              <a:t>not</a:t>
            </a:r>
            <a:r>
              <a:rPr lang="en-US" dirty="0"/>
              <a:t> be used by FSWs or other women at high risk of HIV</a:t>
            </a:r>
            <a:endParaRPr dirty="0"/>
          </a:p>
          <a:p>
            <a:pPr marL="742950" lvl="1" indent="-285750" algn="l" rtl="0">
              <a:lnSpc>
                <a:spcPct val="95000"/>
              </a:lnSpc>
              <a:spcBef>
                <a:spcPts val="600"/>
              </a:spcBef>
              <a:spcAft>
                <a:spcPts val="0"/>
              </a:spcAft>
              <a:buClr>
                <a:srgbClr val="535352"/>
              </a:buClr>
              <a:buSzPts val="2800"/>
              <a:buChar char="–"/>
            </a:pPr>
            <a:r>
              <a:rPr lang="en-US" dirty="0"/>
              <a:t>Least effective method of pregnancy prevention, with contraceptive failure rate over 20%</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277475" y="125315"/>
            <a:ext cx="8710532"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289B0"/>
              </a:buClr>
              <a:buSzPts val="3600"/>
              <a:buFont typeface="Calibri"/>
              <a:buNone/>
            </a:pPr>
            <a:r>
              <a:rPr lang="en-US" dirty="0">
                <a:solidFill>
                  <a:srgbClr val="0289B0"/>
                </a:solidFill>
              </a:rPr>
              <a:t>Approaches to Improve Level of Protection</a:t>
            </a:r>
            <a:endParaRPr dirty="0"/>
          </a:p>
        </p:txBody>
      </p:sp>
      <p:sp>
        <p:nvSpPr>
          <p:cNvPr id="312" name="Google Shape;312;p31"/>
          <p:cNvSpPr txBox="1"/>
          <p:nvPr/>
        </p:nvSpPr>
        <p:spPr>
          <a:xfrm>
            <a:off x="109892" y="1025823"/>
            <a:ext cx="175541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More protection</a:t>
            </a:r>
            <a:endParaRPr dirty="0"/>
          </a:p>
        </p:txBody>
      </p:sp>
      <p:sp>
        <p:nvSpPr>
          <p:cNvPr id="28" name="TextBox 27">
            <a:extLst>
              <a:ext uri="{FF2B5EF4-FFF2-40B4-BE49-F238E27FC236}">
                <a16:creationId xmlns:a16="http://schemas.microsoft.com/office/drawing/2014/main" id="{FB47361F-0976-42BC-950A-E2CA911231CC}"/>
              </a:ext>
            </a:extLst>
          </p:cNvPr>
          <p:cNvSpPr txBox="1"/>
          <p:nvPr/>
        </p:nvSpPr>
        <p:spPr>
          <a:xfrm>
            <a:off x="2787227" y="1386901"/>
            <a:ext cx="64472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29" name="TextBox 28">
            <a:extLst>
              <a:ext uri="{FF2B5EF4-FFF2-40B4-BE49-F238E27FC236}">
                <a16:creationId xmlns:a16="http://schemas.microsoft.com/office/drawing/2014/main" id="{8B40EAE2-5C9B-4543-BEE8-F4E1E082573A}"/>
              </a:ext>
            </a:extLst>
          </p:cNvPr>
          <p:cNvSpPr txBox="1"/>
          <p:nvPr/>
        </p:nvSpPr>
        <p:spPr>
          <a:xfrm>
            <a:off x="4131885" y="1392605"/>
            <a:ext cx="64472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30" name="TextBox 29">
            <a:extLst>
              <a:ext uri="{FF2B5EF4-FFF2-40B4-BE49-F238E27FC236}">
                <a16:creationId xmlns:a16="http://schemas.microsoft.com/office/drawing/2014/main" id="{0F002A8B-8F2A-4382-B5F1-59E95BF523DB}"/>
              </a:ext>
            </a:extLst>
          </p:cNvPr>
          <p:cNvSpPr txBox="1"/>
          <p:nvPr/>
        </p:nvSpPr>
        <p:spPr>
          <a:xfrm>
            <a:off x="5445367" y="1327646"/>
            <a:ext cx="64472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31" name="TextBox 30">
            <a:extLst>
              <a:ext uri="{FF2B5EF4-FFF2-40B4-BE49-F238E27FC236}">
                <a16:creationId xmlns:a16="http://schemas.microsoft.com/office/drawing/2014/main" id="{ADEAB6EA-A3DA-44A1-B227-C46BA8F876E4}"/>
              </a:ext>
            </a:extLst>
          </p:cNvPr>
          <p:cNvSpPr txBox="1"/>
          <p:nvPr/>
        </p:nvSpPr>
        <p:spPr>
          <a:xfrm>
            <a:off x="5115193" y="4120883"/>
            <a:ext cx="336229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B352F"/>
                </a:solidFill>
                <a:effectLst/>
                <a:uLnTx/>
                <a:uFillTx/>
                <a:latin typeface="Calibri"/>
                <a:ea typeface="+mn-ea"/>
                <a:cs typeface="+mn-cs"/>
              </a:rPr>
              <a:t>Good protection from pregnancy and HIV; but,</a:t>
            </a:r>
            <a:br>
              <a:rPr kumimoji="0" lang="en-US" sz="2000" b="1" i="0" u="none" strike="noStrike" kern="1200" cap="none" spc="0" normalizeH="0" baseline="0" noProof="0" dirty="0">
                <a:ln>
                  <a:noFill/>
                </a:ln>
                <a:solidFill>
                  <a:srgbClr val="3B352F"/>
                </a:solidFill>
                <a:effectLst/>
                <a:uLnTx/>
                <a:uFillTx/>
                <a:latin typeface="Calibri"/>
                <a:ea typeface="+mn-ea"/>
                <a:cs typeface="+mn-cs"/>
              </a:rPr>
            </a:br>
            <a:r>
              <a:rPr kumimoji="0" lang="en-US" sz="2000" b="1" i="0" u="none" strike="noStrike" kern="1200" cap="none" spc="0" normalizeH="0" baseline="0" noProof="0" dirty="0">
                <a:ln>
                  <a:noFill/>
                </a:ln>
                <a:solidFill>
                  <a:srgbClr val="3B352F"/>
                </a:solidFill>
                <a:effectLst/>
                <a:uLnTx/>
                <a:uFillTx/>
                <a:latin typeface="Calibri"/>
                <a:ea typeface="+mn-ea"/>
                <a:cs typeface="+mn-cs"/>
              </a:rPr>
              <a:t>no protection from other STIs</a:t>
            </a:r>
          </a:p>
        </p:txBody>
      </p:sp>
      <p:sp>
        <p:nvSpPr>
          <p:cNvPr id="32" name="TextBox 31">
            <a:extLst>
              <a:ext uri="{FF2B5EF4-FFF2-40B4-BE49-F238E27FC236}">
                <a16:creationId xmlns:a16="http://schemas.microsoft.com/office/drawing/2014/main" id="{4B0E8A74-BDB0-49A4-BFD6-D1F76D3459A4}"/>
              </a:ext>
            </a:extLst>
          </p:cNvPr>
          <p:cNvSpPr txBox="1"/>
          <p:nvPr/>
        </p:nvSpPr>
        <p:spPr>
          <a:xfrm>
            <a:off x="1022424" y="4106096"/>
            <a:ext cx="3727318" cy="1015663"/>
          </a:xfrm>
          <a:prstGeom prst="rect">
            <a:avLst/>
          </a:prstGeom>
          <a:noFill/>
        </p:spPr>
        <p:txBody>
          <a:bodyPr wrap="square" rtlCol="0">
            <a:spAutoFit/>
          </a:bodyPr>
          <a:lstStyle/>
          <a:p>
            <a:pPr lvl="0">
              <a:defRPr/>
            </a:pPr>
            <a:r>
              <a:rPr kumimoji="0" lang="en-US" sz="2000" b="1" i="0" u="none" strike="noStrike" kern="1200" cap="none" spc="0" normalizeH="0" baseline="0" noProof="0" dirty="0">
                <a:ln>
                  <a:noFill/>
                </a:ln>
                <a:solidFill>
                  <a:srgbClr val="3B352F"/>
                </a:solidFill>
                <a:effectLst/>
                <a:uLnTx/>
                <a:uFillTx/>
                <a:latin typeface="Calibri" panose="020F0502020204030204" pitchFamily="34" charset="0"/>
                <a:ea typeface="+mn-ea"/>
                <a:cs typeface="Calibri" panose="020F0502020204030204" pitchFamily="34" charset="0"/>
              </a:rPr>
              <a:t>Good protection from pregnancy; </a:t>
            </a:r>
            <a:r>
              <a:rPr kumimoji="0" lang="en-US" sz="2000" b="1" i="0" strike="noStrike" kern="1200" cap="none" spc="0" normalizeH="0" baseline="0" noProof="0" dirty="0">
                <a:ln>
                  <a:noFill/>
                </a:ln>
                <a:solidFill>
                  <a:srgbClr val="3B352F"/>
                </a:solidFill>
                <a:effectLst/>
                <a:uLnTx/>
                <a:uFillTx/>
                <a:latin typeface="Calibri" panose="020F0502020204030204" pitchFamily="34" charset="0"/>
                <a:ea typeface="+mn-ea"/>
                <a:cs typeface="Calibri" panose="020F0502020204030204" pitchFamily="34" charset="0"/>
              </a:rPr>
              <a:t>and,</a:t>
            </a:r>
            <a:r>
              <a:rPr kumimoji="0" lang="en-US" sz="2000" b="1" i="0" u="none" strike="noStrike" kern="1200" cap="none" spc="0" normalizeH="0" baseline="0" noProof="0" dirty="0">
                <a:ln>
                  <a:noFill/>
                </a:ln>
                <a:solidFill>
                  <a:srgbClr val="3B352F"/>
                </a:solidFill>
                <a:effectLst/>
                <a:uLnTx/>
                <a:uFillTx/>
                <a:latin typeface="Calibri" panose="020F0502020204030204" pitchFamily="34" charset="0"/>
                <a:ea typeface="+mn-ea"/>
                <a:cs typeface="Calibri" panose="020F0502020204030204" pitchFamily="34" charset="0"/>
              </a:rPr>
              <a:t> </a:t>
            </a:r>
            <a:r>
              <a:rPr lang="en-US" sz="2000" b="1" dirty="0">
                <a:solidFill>
                  <a:srgbClr val="3B352F"/>
                </a:solidFill>
                <a:latin typeface="Calibri" panose="020F0502020204030204" pitchFamily="34" charset="0"/>
                <a:cs typeface="Calibri" panose="020F0502020204030204" pitchFamily="34" charset="0"/>
              </a:rPr>
              <a:t>if partner cooperates, </a:t>
            </a:r>
            <a:r>
              <a:rPr kumimoji="0" lang="en-US" sz="2000" b="1" i="0" u="none" strike="noStrike" kern="1200" cap="none" spc="0" normalizeH="0" baseline="0" noProof="0" dirty="0">
                <a:ln>
                  <a:noFill/>
                </a:ln>
                <a:solidFill>
                  <a:srgbClr val="3B352F"/>
                </a:solidFill>
                <a:effectLst/>
                <a:uLnTx/>
                <a:uFillTx/>
                <a:latin typeface="Calibri" panose="020F0502020204030204" pitchFamily="34" charset="0"/>
                <a:ea typeface="+mn-ea"/>
                <a:cs typeface="Calibri" panose="020F0502020204030204" pitchFamily="34" charset="0"/>
              </a:rPr>
              <a:t>HIV and </a:t>
            </a:r>
            <a:r>
              <a:rPr lang="en-US" sz="2000" b="1" dirty="0">
                <a:solidFill>
                  <a:srgbClr val="3B352F"/>
                </a:solidFill>
                <a:latin typeface="Calibri" panose="020F0502020204030204" pitchFamily="34" charset="0"/>
                <a:cs typeface="Calibri" panose="020F0502020204030204" pitchFamily="34" charset="0"/>
              </a:rPr>
              <a:t>other STIs</a:t>
            </a:r>
            <a:endParaRPr kumimoji="0" lang="en-US" sz="2000" b="1" i="0" u="none" strike="noStrike" kern="1200" cap="none" spc="0" normalizeH="0" baseline="0" noProof="0" dirty="0">
              <a:ln>
                <a:noFill/>
              </a:ln>
              <a:solidFill>
                <a:srgbClr val="3B352F"/>
              </a:solidFill>
              <a:effectLst/>
              <a:uLnTx/>
              <a:uFillTx/>
              <a:latin typeface="Calibri" panose="020F0502020204030204" pitchFamily="34" charset="0"/>
              <a:ea typeface="+mn-ea"/>
              <a:cs typeface="Calibri" panose="020F0502020204030204" pitchFamily="34" charset="0"/>
            </a:endParaRPr>
          </a:p>
        </p:txBody>
      </p:sp>
      <p:sp>
        <p:nvSpPr>
          <p:cNvPr id="33" name="TextBox 32">
            <a:extLst>
              <a:ext uri="{FF2B5EF4-FFF2-40B4-BE49-F238E27FC236}">
                <a16:creationId xmlns:a16="http://schemas.microsoft.com/office/drawing/2014/main" id="{0194A2C4-8FEF-428D-961C-86B92D652022}"/>
              </a:ext>
            </a:extLst>
          </p:cNvPr>
          <p:cNvSpPr txBox="1"/>
          <p:nvPr/>
        </p:nvSpPr>
        <p:spPr>
          <a:xfrm>
            <a:off x="6053662" y="1460625"/>
            <a:ext cx="2188533"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BEST</a:t>
            </a:r>
            <a:r>
              <a:rPr kumimoji="0" lang="en-US" sz="2000" b="1" i="0" u="none" strike="noStrike" kern="1200" cap="none" spc="0" normalizeH="0" baseline="0" noProof="0" dirty="0">
                <a:ln>
                  <a:noFill/>
                </a:ln>
                <a:solidFill>
                  <a:srgbClr val="3B352F"/>
                </a:solidFill>
                <a:effectLst/>
                <a:uLnTx/>
                <a:uFillTx/>
                <a:latin typeface="Calibri"/>
                <a:ea typeface="+mn-ea"/>
                <a:cs typeface="+mn-cs"/>
              </a:rPr>
              <a:t> protection from pregnancy, HIV, and other STIs</a:t>
            </a:r>
          </a:p>
        </p:txBody>
      </p:sp>
      <p:pic>
        <p:nvPicPr>
          <p:cNvPr id="34" name="Picture 33" descr="A close up of a device&#10;&#10;Description automatically generated">
            <a:extLst>
              <a:ext uri="{FF2B5EF4-FFF2-40B4-BE49-F238E27FC236}">
                <a16:creationId xmlns:a16="http://schemas.microsoft.com/office/drawing/2014/main" id="{6AAD2535-DD8E-4112-8825-C765A57C9822}"/>
              </a:ext>
            </a:extLst>
          </p:cNvPr>
          <p:cNvPicPr>
            <a:picLocks noChangeAspect="1"/>
          </p:cNvPicPr>
          <p:nvPr/>
        </p:nvPicPr>
        <p:blipFill>
          <a:blip r:embed="rId3"/>
          <a:stretch>
            <a:fillRect/>
          </a:stretch>
        </p:blipFill>
        <p:spPr>
          <a:xfrm rot="1004238">
            <a:off x="4638332" y="1558591"/>
            <a:ext cx="800793" cy="779438"/>
          </a:xfrm>
          <a:prstGeom prst="rect">
            <a:avLst/>
          </a:prstGeom>
        </p:spPr>
      </p:pic>
      <p:sp>
        <p:nvSpPr>
          <p:cNvPr id="35" name="TextBox 34">
            <a:extLst>
              <a:ext uri="{FF2B5EF4-FFF2-40B4-BE49-F238E27FC236}">
                <a16:creationId xmlns:a16="http://schemas.microsoft.com/office/drawing/2014/main" id="{ED828588-1A8E-4D34-93C7-C3CF89878F3F}"/>
              </a:ext>
            </a:extLst>
          </p:cNvPr>
          <p:cNvSpPr txBox="1"/>
          <p:nvPr/>
        </p:nvSpPr>
        <p:spPr>
          <a:xfrm>
            <a:off x="3513265" y="5247376"/>
            <a:ext cx="64472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36" name="TextBox 35">
            <a:extLst>
              <a:ext uri="{FF2B5EF4-FFF2-40B4-BE49-F238E27FC236}">
                <a16:creationId xmlns:a16="http://schemas.microsoft.com/office/drawing/2014/main" id="{0F0B6E45-C359-43D0-ABA4-198FB8FFC3FA}"/>
              </a:ext>
            </a:extLst>
          </p:cNvPr>
          <p:cNvSpPr txBox="1"/>
          <p:nvPr/>
        </p:nvSpPr>
        <p:spPr>
          <a:xfrm>
            <a:off x="4271186" y="5485700"/>
            <a:ext cx="3637818"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B352F"/>
                </a:solidFill>
                <a:effectLst/>
                <a:uLnTx/>
                <a:uFillTx/>
                <a:latin typeface="Calibri"/>
                <a:ea typeface="+mn-ea"/>
                <a:cs typeface="+mn-cs"/>
              </a:rPr>
              <a:t>Protection from pregnancy, HIV</a:t>
            </a:r>
            <a:r>
              <a:rPr lang="en-US" sz="2000" b="1" dirty="0">
                <a:solidFill>
                  <a:srgbClr val="3B352F"/>
                </a:solidFill>
                <a:latin typeface="Calibri"/>
              </a:rPr>
              <a:t>, and other </a:t>
            </a:r>
            <a:r>
              <a:rPr kumimoji="0" lang="en-US" sz="2000" b="1" i="0" u="none" strike="noStrike" kern="1200" cap="none" spc="0" normalizeH="0" baseline="0" noProof="0" dirty="0">
                <a:ln>
                  <a:noFill/>
                </a:ln>
                <a:solidFill>
                  <a:srgbClr val="3B352F"/>
                </a:solidFill>
                <a:effectLst/>
                <a:uLnTx/>
                <a:uFillTx/>
                <a:latin typeface="Calibri"/>
                <a:ea typeface="+mn-ea"/>
                <a:cs typeface="+mn-cs"/>
              </a:rPr>
              <a:t>STIs; but</a:t>
            </a:r>
            <a:r>
              <a:rPr lang="en-US" sz="2000" b="1" kern="1200" dirty="0">
                <a:solidFill>
                  <a:srgbClr val="3B352F"/>
                </a:solidFill>
                <a:latin typeface="Calibri"/>
                <a:ea typeface="+mn-ea"/>
                <a:cs typeface="+mn-cs"/>
              </a:rPr>
              <a:t> </a:t>
            </a:r>
            <a:r>
              <a:rPr kumimoji="0" lang="en-US" sz="2000" b="1" i="0" u="none" strike="noStrike" kern="1200" cap="none" spc="0" normalizeH="0" baseline="0" noProof="0" dirty="0">
                <a:ln>
                  <a:noFill/>
                </a:ln>
                <a:solidFill>
                  <a:srgbClr val="3B352F"/>
                </a:solidFill>
                <a:effectLst/>
                <a:uLnTx/>
                <a:uFillTx/>
                <a:latin typeface="Calibri"/>
                <a:ea typeface="+mn-ea"/>
                <a:cs typeface="+mn-cs"/>
              </a:rPr>
              <a:t>relies heavily on partner cooperation</a:t>
            </a:r>
          </a:p>
        </p:txBody>
      </p:sp>
      <p:sp>
        <p:nvSpPr>
          <p:cNvPr id="37" name="Freeform 57">
            <a:extLst>
              <a:ext uri="{FF2B5EF4-FFF2-40B4-BE49-F238E27FC236}">
                <a16:creationId xmlns:a16="http://schemas.microsoft.com/office/drawing/2014/main" id="{62392F51-ABB3-4328-825C-FDE51B859C62}"/>
              </a:ext>
            </a:extLst>
          </p:cNvPr>
          <p:cNvSpPr>
            <a:spLocks/>
          </p:cNvSpPr>
          <p:nvPr/>
        </p:nvSpPr>
        <p:spPr bwMode="auto">
          <a:xfrm>
            <a:off x="331503" y="1522344"/>
            <a:ext cx="727075" cy="4528889"/>
          </a:xfrm>
          <a:custGeom>
            <a:avLst/>
            <a:gdLst>
              <a:gd name="T0" fmla="*/ 368300 w 458"/>
              <a:gd name="T1" fmla="*/ 0 h 2722"/>
              <a:gd name="T2" fmla="*/ 0 w 458"/>
              <a:gd name="T3" fmla="*/ 386086 h 2722"/>
              <a:gd name="T4" fmla="*/ 184150 w 458"/>
              <a:gd name="T5" fmla="*/ 389174 h 2722"/>
              <a:gd name="T6" fmla="*/ 222250 w 458"/>
              <a:gd name="T7" fmla="*/ 4203700 h 2722"/>
              <a:gd name="T8" fmla="*/ 555625 w 458"/>
              <a:gd name="T9" fmla="*/ 4203700 h 2722"/>
              <a:gd name="T10" fmla="*/ 542925 w 458"/>
              <a:gd name="T11" fmla="*/ 386086 h 2722"/>
              <a:gd name="T12" fmla="*/ 727075 w 458"/>
              <a:gd name="T13" fmla="*/ 389174 h 2722"/>
              <a:gd name="T14" fmla="*/ 368300 w 458"/>
              <a:gd name="T15" fmla="*/ 0 h 2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8" h="2722">
                <a:moveTo>
                  <a:pt x="232" y="0"/>
                </a:moveTo>
                <a:lnTo>
                  <a:pt x="0" y="250"/>
                </a:lnTo>
                <a:lnTo>
                  <a:pt x="116" y="252"/>
                </a:lnTo>
                <a:lnTo>
                  <a:pt x="140" y="2722"/>
                </a:lnTo>
                <a:lnTo>
                  <a:pt x="350" y="2722"/>
                </a:lnTo>
                <a:lnTo>
                  <a:pt x="342" y="250"/>
                </a:lnTo>
                <a:lnTo>
                  <a:pt x="458" y="252"/>
                </a:lnTo>
                <a:lnTo>
                  <a:pt x="232" y="0"/>
                </a:lnTo>
                <a:close/>
              </a:path>
            </a:pathLst>
          </a:custGeom>
          <a:gradFill rotWithShape="1">
            <a:gsLst>
              <a:gs pos="0">
                <a:srgbClr val="990000"/>
              </a:gs>
              <a:gs pos="100000">
                <a:srgbClr val="FF8F8F"/>
              </a:gs>
            </a:gsLst>
            <a:lin ang="5400000" scaled="1"/>
          </a:gradFill>
          <a:ln>
            <a:noFill/>
          </a:ln>
          <a:effectLst/>
          <a:extLst>
            <a:ext uri="{91240B29-F687-4F45-9708-019B960494DF}">
              <a14:hiddenLine xmlns:a14="http://schemas.microsoft.com/office/drawing/2010/main" w="9525" cap="flat" cmpd="sng">
                <a:solidFill>
                  <a:srgbClr val="99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B352F"/>
              </a:solidFill>
              <a:effectLst/>
              <a:uLnTx/>
              <a:uFillTx/>
              <a:latin typeface="Calibri"/>
              <a:ea typeface="+mn-ea"/>
              <a:cs typeface="+mn-cs"/>
            </a:endParaRPr>
          </a:p>
        </p:txBody>
      </p:sp>
      <p:sp>
        <p:nvSpPr>
          <p:cNvPr id="38" name="TextBox 37">
            <a:extLst>
              <a:ext uri="{FF2B5EF4-FFF2-40B4-BE49-F238E27FC236}">
                <a16:creationId xmlns:a16="http://schemas.microsoft.com/office/drawing/2014/main" id="{F2830D3C-4D43-4953-A2DA-769419C437D6}"/>
              </a:ext>
            </a:extLst>
          </p:cNvPr>
          <p:cNvSpPr txBox="1"/>
          <p:nvPr/>
        </p:nvSpPr>
        <p:spPr>
          <a:xfrm>
            <a:off x="109892" y="6132570"/>
            <a:ext cx="163134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B352F"/>
                </a:solidFill>
                <a:effectLst/>
                <a:uLnTx/>
                <a:uFillTx/>
                <a:latin typeface="Calibri"/>
                <a:ea typeface="+mn-ea"/>
                <a:cs typeface="+mn-cs"/>
              </a:rPr>
              <a:t>Less protection</a:t>
            </a:r>
          </a:p>
        </p:txBody>
      </p:sp>
      <p:cxnSp>
        <p:nvCxnSpPr>
          <p:cNvPr id="40" name="Straight Connector 39">
            <a:extLst>
              <a:ext uri="{FF2B5EF4-FFF2-40B4-BE49-F238E27FC236}">
                <a16:creationId xmlns:a16="http://schemas.microsoft.com/office/drawing/2014/main" id="{B878F6EC-49FE-4144-8DC6-07C91FBF6766}"/>
              </a:ext>
            </a:extLst>
          </p:cNvPr>
          <p:cNvCxnSpPr>
            <a:cxnSpLocks/>
          </p:cNvCxnSpPr>
          <p:nvPr/>
        </p:nvCxnSpPr>
        <p:spPr>
          <a:xfrm flipV="1">
            <a:off x="1085502" y="2652730"/>
            <a:ext cx="7391982" cy="15839"/>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9E80086F-184E-450C-A786-5D4BA99CA33D}"/>
              </a:ext>
            </a:extLst>
          </p:cNvPr>
          <p:cNvCxnSpPr>
            <a:cxnSpLocks/>
          </p:cNvCxnSpPr>
          <p:nvPr/>
        </p:nvCxnSpPr>
        <p:spPr>
          <a:xfrm>
            <a:off x="1053249" y="5331562"/>
            <a:ext cx="7382413"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42" name="Picture 41" descr="A close up of a sign&#10;&#10;Description automatically generated">
            <a:extLst>
              <a:ext uri="{FF2B5EF4-FFF2-40B4-BE49-F238E27FC236}">
                <a16:creationId xmlns:a16="http://schemas.microsoft.com/office/drawing/2014/main" id="{9EE400D1-82B8-46D5-B210-A4F0360454FC}"/>
              </a:ext>
            </a:extLst>
          </p:cNvPr>
          <p:cNvPicPr>
            <a:picLocks noChangeAspect="1"/>
          </p:cNvPicPr>
          <p:nvPr/>
        </p:nvPicPr>
        <p:blipFill>
          <a:blip r:embed="rId4"/>
          <a:stretch>
            <a:fillRect/>
          </a:stretch>
        </p:blipFill>
        <p:spPr>
          <a:xfrm rot="5400000">
            <a:off x="3064193" y="1708263"/>
            <a:ext cx="1407640" cy="563056"/>
          </a:xfrm>
          <a:prstGeom prst="rect">
            <a:avLst/>
          </a:prstGeom>
        </p:spPr>
      </p:pic>
      <p:sp>
        <p:nvSpPr>
          <p:cNvPr id="43" name="Flowchart: Alternate Process 42">
            <a:extLst>
              <a:ext uri="{FF2B5EF4-FFF2-40B4-BE49-F238E27FC236}">
                <a16:creationId xmlns:a16="http://schemas.microsoft.com/office/drawing/2014/main" id="{BC1FA1B8-C099-4481-BE34-84449A243447}"/>
              </a:ext>
            </a:extLst>
          </p:cNvPr>
          <p:cNvSpPr/>
          <p:nvPr/>
        </p:nvSpPr>
        <p:spPr>
          <a:xfrm>
            <a:off x="1518678" y="1522344"/>
            <a:ext cx="118471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Effective FP method</a:t>
            </a:r>
          </a:p>
        </p:txBody>
      </p:sp>
      <p:grpSp>
        <p:nvGrpSpPr>
          <p:cNvPr id="44" name="Group 43">
            <a:extLst>
              <a:ext uri="{FF2B5EF4-FFF2-40B4-BE49-F238E27FC236}">
                <a16:creationId xmlns:a16="http://schemas.microsoft.com/office/drawing/2014/main" id="{19CAA279-39FD-4442-AA35-9AF6AF27ED67}"/>
              </a:ext>
            </a:extLst>
          </p:cNvPr>
          <p:cNvGrpSpPr/>
          <p:nvPr/>
        </p:nvGrpSpPr>
        <p:grpSpPr>
          <a:xfrm>
            <a:off x="5144783" y="2764308"/>
            <a:ext cx="3255427" cy="1407638"/>
            <a:chOff x="1132842" y="3936412"/>
            <a:chExt cx="3255427" cy="1407638"/>
          </a:xfrm>
        </p:grpSpPr>
        <p:sp>
          <p:nvSpPr>
            <p:cNvPr id="45" name="TextBox 44">
              <a:extLst>
                <a:ext uri="{FF2B5EF4-FFF2-40B4-BE49-F238E27FC236}">
                  <a16:creationId xmlns:a16="http://schemas.microsoft.com/office/drawing/2014/main" id="{396BBF86-4457-448C-B052-525DE2FFC728}"/>
                </a:ext>
              </a:extLst>
            </p:cNvPr>
            <p:cNvSpPr txBox="1"/>
            <p:nvPr/>
          </p:nvSpPr>
          <p:spPr>
            <a:xfrm>
              <a:off x="2403582" y="3946524"/>
              <a:ext cx="64472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46" name="TextBox 45">
              <a:extLst>
                <a:ext uri="{FF2B5EF4-FFF2-40B4-BE49-F238E27FC236}">
                  <a16:creationId xmlns:a16="http://schemas.microsoft.com/office/drawing/2014/main" id="{C0B1675A-FB94-4BE7-ABE0-EDF768145D19}"/>
                </a:ext>
              </a:extLst>
            </p:cNvPr>
            <p:cNvSpPr txBox="1"/>
            <p:nvPr/>
          </p:nvSpPr>
          <p:spPr>
            <a:xfrm>
              <a:off x="3782901" y="3940769"/>
              <a:ext cx="60536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pic>
          <p:nvPicPr>
            <p:cNvPr id="47" name="Picture 46" descr="A close up of a sign&#10;&#10;Description automatically generated">
              <a:extLst>
                <a:ext uri="{FF2B5EF4-FFF2-40B4-BE49-F238E27FC236}">
                  <a16:creationId xmlns:a16="http://schemas.microsoft.com/office/drawing/2014/main" id="{42E76571-A721-4412-A5C7-036CE2B32C21}"/>
                </a:ext>
              </a:extLst>
            </p:cNvPr>
            <p:cNvPicPr>
              <a:picLocks noChangeAspect="1"/>
            </p:cNvPicPr>
            <p:nvPr/>
          </p:nvPicPr>
          <p:blipFill>
            <a:blip r:embed="rId4"/>
            <a:stretch>
              <a:fillRect/>
            </a:stretch>
          </p:blipFill>
          <p:spPr>
            <a:xfrm rot="5400000">
              <a:off x="2675060" y="4358703"/>
              <a:ext cx="1407638" cy="563055"/>
            </a:xfrm>
            <a:prstGeom prst="rect">
              <a:avLst/>
            </a:prstGeom>
          </p:spPr>
        </p:pic>
        <p:sp>
          <p:nvSpPr>
            <p:cNvPr id="48" name="Flowchart: Alternate Process 47">
              <a:extLst>
                <a:ext uri="{FF2B5EF4-FFF2-40B4-BE49-F238E27FC236}">
                  <a16:creationId xmlns:a16="http://schemas.microsoft.com/office/drawing/2014/main" id="{5092EAC4-B295-477E-AD11-A4F8C0D20BB9}"/>
                </a:ext>
              </a:extLst>
            </p:cNvPr>
            <p:cNvSpPr/>
            <p:nvPr/>
          </p:nvSpPr>
          <p:spPr>
            <a:xfrm>
              <a:off x="1132842" y="4142579"/>
              <a:ext cx="118471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Effective FP method</a:t>
              </a:r>
            </a:p>
          </p:txBody>
        </p:sp>
      </p:grpSp>
      <p:grpSp>
        <p:nvGrpSpPr>
          <p:cNvPr id="49" name="Group 48">
            <a:extLst>
              <a:ext uri="{FF2B5EF4-FFF2-40B4-BE49-F238E27FC236}">
                <a16:creationId xmlns:a16="http://schemas.microsoft.com/office/drawing/2014/main" id="{F30B6E43-04DF-41E9-9253-6649E55820BE}"/>
              </a:ext>
            </a:extLst>
          </p:cNvPr>
          <p:cNvGrpSpPr/>
          <p:nvPr/>
        </p:nvGrpSpPr>
        <p:grpSpPr>
          <a:xfrm>
            <a:off x="1143503" y="2798864"/>
            <a:ext cx="3500043" cy="1228018"/>
            <a:chOff x="1143503" y="2798864"/>
            <a:chExt cx="3500043" cy="1228018"/>
          </a:xfrm>
        </p:grpSpPr>
        <p:sp>
          <p:nvSpPr>
            <p:cNvPr id="50" name="TextBox 49">
              <a:extLst>
                <a:ext uri="{FF2B5EF4-FFF2-40B4-BE49-F238E27FC236}">
                  <a16:creationId xmlns:a16="http://schemas.microsoft.com/office/drawing/2014/main" id="{DD90C36E-F37A-437F-8AB9-092AC5D41C67}"/>
                </a:ext>
              </a:extLst>
            </p:cNvPr>
            <p:cNvSpPr txBox="1"/>
            <p:nvPr/>
          </p:nvSpPr>
          <p:spPr>
            <a:xfrm>
              <a:off x="3998818" y="2798864"/>
              <a:ext cx="644728"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51" name="TextBox 50">
              <a:extLst>
                <a:ext uri="{FF2B5EF4-FFF2-40B4-BE49-F238E27FC236}">
                  <a16:creationId xmlns:a16="http://schemas.microsoft.com/office/drawing/2014/main" id="{C11B63E0-F49B-4C7A-B0D8-78755A47B04F}"/>
                </a:ext>
              </a:extLst>
            </p:cNvPr>
            <p:cNvSpPr txBox="1"/>
            <p:nvPr/>
          </p:nvSpPr>
          <p:spPr>
            <a:xfrm>
              <a:off x="2410676" y="2826553"/>
              <a:ext cx="644728"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3B352F"/>
                  </a:solidFill>
                  <a:effectLst/>
                  <a:uLnTx/>
                  <a:uFillTx/>
                  <a:latin typeface="Calibri"/>
                  <a:ea typeface="+mn-ea"/>
                  <a:cs typeface="+mn-cs"/>
                </a:rPr>
                <a:t>+</a:t>
              </a:r>
            </a:p>
          </p:txBody>
        </p:sp>
        <p:sp>
          <p:nvSpPr>
            <p:cNvPr id="52" name="Flowchart: Alternate Process 51">
              <a:extLst>
                <a:ext uri="{FF2B5EF4-FFF2-40B4-BE49-F238E27FC236}">
                  <a16:creationId xmlns:a16="http://schemas.microsoft.com/office/drawing/2014/main" id="{16FFA793-F52C-4E7E-8F07-82E52C238F12}"/>
                </a:ext>
              </a:extLst>
            </p:cNvPr>
            <p:cNvSpPr/>
            <p:nvPr/>
          </p:nvSpPr>
          <p:spPr>
            <a:xfrm>
              <a:off x="1143503" y="2964285"/>
              <a:ext cx="118471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Effective FP method</a:t>
              </a:r>
            </a:p>
          </p:txBody>
        </p:sp>
        <p:pic>
          <p:nvPicPr>
            <p:cNvPr id="53" name="Picture 52" descr="A close up of a device&#10;&#10;Description automatically generated">
              <a:extLst>
                <a:ext uri="{FF2B5EF4-FFF2-40B4-BE49-F238E27FC236}">
                  <a16:creationId xmlns:a16="http://schemas.microsoft.com/office/drawing/2014/main" id="{9038826E-CA56-48B0-B094-6EC846F44BBF}"/>
                </a:ext>
              </a:extLst>
            </p:cNvPr>
            <p:cNvPicPr>
              <a:picLocks noChangeAspect="1"/>
            </p:cNvPicPr>
            <p:nvPr/>
          </p:nvPicPr>
          <p:blipFill>
            <a:blip r:embed="rId3"/>
            <a:stretch>
              <a:fillRect/>
            </a:stretch>
          </p:blipFill>
          <p:spPr>
            <a:xfrm rot="1004238">
              <a:off x="3094394" y="3062534"/>
              <a:ext cx="800793" cy="779438"/>
            </a:xfrm>
            <a:prstGeom prst="rect">
              <a:avLst/>
            </a:prstGeom>
          </p:spPr>
        </p:pic>
      </p:grpSp>
      <p:pic>
        <p:nvPicPr>
          <p:cNvPr id="54" name="Picture 53" descr="A close up of a device&#10;&#10;Description automatically generated">
            <a:extLst>
              <a:ext uri="{FF2B5EF4-FFF2-40B4-BE49-F238E27FC236}">
                <a16:creationId xmlns:a16="http://schemas.microsoft.com/office/drawing/2014/main" id="{74041663-7CA8-4F62-AD70-EAACE7244ECE}"/>
              </a:ext>
            </a:extLst>
          </p:cNvPr>
          <p:cNvPicPr>
            <a:picLocks noChangeAspect="1"/>
          </p:cNvPicPr>
          <p:nvPr/>
        </p:nvPicPr>
        <p:blipFill>
          <a:blip r:embed="rId3"/>
          <a:stretch>
            <a:fillRect/>
          </a:stretch>
        </p:blipFill>
        <p:spPr>
          <a:xfrm rot="1004238">
            <a:off x="2631377" y="5599550"/>
            <a:ext cx="800793" cy="779438"/>
          </a:xfrm>
          <a:prstGeom prst="rect">
            <a:avLst/>
          </a:prstGeom>
        </p:spPr>
      </p:pic>
      <p:cxnSp>
        <p:nvCxnSpPr>
          <p:cNvPr id="55" name="Straight Connector 54">
            <a:extLst>
              <a:ext uri="{FF2B5EF4-FFF2-40B4-BE49-F238E27FC236}">
                <a16:creationId xmlns:a16="http://schemas.microsoft.com/office/drawing/2014/main" id="{D072B0B7-86A1-46B0-A43C-9F09E3895C16}"/>
              </a:ext>
            </a:extLst>
          </p:cNvPr>
          <p:cNvCxnSpPr>
            <a:cxnSpLocks/>
          </p:cNvCxnSpPr>
          <p:nvPr/>
        </p:nvCxnSpPr>
        <p:spPr>
          <a:xfrm flipV="1">
            <a:off x="4776613" y="2652730"/>
            <a:ext cx="0" cy="2678831"/>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4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2"/>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Role Plays—Counseling FSWs</a:t>
            </a:r>
            <a:endParaRPr dirty="0"/>
          </a:p>
        </p:txBody>
      </p:sp>
      <p:sp>
        <p:nvSpPr>
          <p:cNvPr id="328" name="Google Shape;328;p32"/>
          <p:cNvSpPr txBox="1">
            <a:spLocks noGrp="1"/>
          </p:cNvSpPr>
          <p:nvPr>
            <p:ph type="body" idx="1"/>
          </p:nvPr>
        </p:nvSpPr>
        <p:spPr>
          <a:xfrm>
            <a:off x="467359" y="1767839"/>
            <a:ext cx="8219441"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Review observation checklist</a:t>
            </a:r>
            <a:endParaRPr dirty="0"/>
          </a:p>
          <a:p>
            <a:pPr marL="342900" lvl="0" indent="-342900" algn="l" rtl="0">
              <a:lnSpc>
                <a:spcPct val="95000"/>
              </a:lnSpc>
              <a:spcBef>
                <a:spcPts val="1800"/>
              </a:spcBef>
              <a:spcAft>
                <a:spcPts val="0"/>
              </a:spcAft>
              <a:buSzPts val="2800"/>
              <a:buChar char="•"/>
            </a:pPr>
            <a:r>
              <a:rPr lang="en-US" dirty="0"/>
              <a:t>Divide into groups of three</a:t>
            </a:r>
            <a:endParaRPr dirty="0"/>
          </a:p>
          <a:p>
            <a:pPr marL="342900" lvl="0" indent="-342900" algn="l" rtl="0">
              <a:lnSpc>
                <a:spcPct val="95000"/>
              </a:lnSpc>
              <a:spcBef>
                <a:spcPts val="1800"/>
              </a:spcBef>
              <a:spcAft>
                <a:spcPts val="0"/>
              </a:spcAft>
              <a:buSzPts val="2800"/>
              <a:buChar char="•"/>
            </a:pPr>
            <a:r>
              <a:rPr lang="en-US" dirty="0"/>
              <a:t>Roles: FSW client, provider, observer</a:t>
            </a:r>
            <a:endParaRPr dirty="0"/>
          </a:p>
          <a:p>
            <a:pPr marL="342900" lvl="0" indent="-342900" algn="l" rtl="0">
              <a:lnSpc>
                <a:spcPct val="95000"/>
              </a:lnSpc>
              <a:spcBef>
                <a:spcPts val="1800"/>
              </a:spcBef>
              <a:spcAft>
                <a:spcPts val="0"/>
              </a:spcAft>
              <a:buSzPts val="2800"/>
              <a:buChar char="•"/>
            </a:pPr>
            <a:r>
              <a:rPr lang="en-US" dirty="0"/>
              <a:t>Scenarios x3</a:t>
            </a:r>
            <a:endParaRPr dirty="0"/>
          </a:p>
          <a:p>
            <a:pPr marL="742950" lvl="1" indent="-285750" algn="l" rtl="0">
              <a:lnSpc>
                <a:spcPct val="95000"/>
              </a:lnSpc>
              <a:spcBef>
                <a:spcPts val="600"/>
              </a:spcBef>
              <a:spcAft>
                <a:spcPts val="0"/>
              </a:spcAft>
              <a:buClr>
                <a:srgbClr val="535352"/>
              </a:buClr>
              <a:buSzPts val="2800"/>
              <a:buChar char="–"/>
            </a:pPr>
            <a:r>
              <a:rPr lang="en-US" dirty="0"/>
              <a:t>20 minutes for counseling session</a:t>
            </a:r>
            <a:endParaRPr dirty="0"/>
          </a:p>
          <a:p>
            <a:pPr marL="742950" lvl="1" indent="-285750" algn="l" rtl="0">
              <a:lnSpc>
                <a:spcPct val="95000"/>
              </a:lnSpc>
              <a:spcBef>
                <a:spcPts val="600"/>
              </a:spcBef>
              <a:spcAft>
                <a:spcPts val="0"/>
              </a:spcAft>
              <a:buClr>
                <a:srgbClr val="535352"/>
              </a:buClr>
              <a:buSzPts val="2800"/>
              <a:buChar char="–"/>
            </a:pPr>
            <a:r>
              <a:rPr lang="en-US" dirty="0"/>
              <a:t>10 minutes for observer feedback and discussion</a:t>
            </a:r>
            <a:endParaRPr dirty="0"/>
          </a:p>
          <a:p>
            <a:pPr marL="742950" lvl="1" indent="-107950" algn="l" rtl="0">
              <a:lnSpc>
                <a:spcPct val="95000"/>
              </a:lnSpc>
              <a:spcBef>
                <a:spcPts val="1800"/>
              </a:spcBef>
              <a:spcAft>
                <a:spcPts val="0"/>
              </a:spcAft>
              <a:buClr>
                <a:srgbClr val="535352"/>
              </a:buClr>
              <a:buSzPts val="2800"/>
              <a:buNone/>
            </a:pPr>
            <a:endParaRPr dirty="0"/>
          </a:p>
        </p:txBody>
      </p:sp>
      <p:pic>
        <p:nvPicPr>
          <p:cNvPr id="329" name="Google Shape;329;p32"/>
          <p:cNvPicPr preferRelativeResize="0"/>
          <p:nvPr/>
        </p:nvPicPr>
        <p:blipFill rotWithShape="1">
          <a:blip r:embed="rId3">
            <a:alphaModFix/>
          </a:blip>
          <a:srcRect/>
          <a:stretch/>
        </p:blipFill>
        <p:spPr>
          <a:xfrm>
            <a:off x="6323981" y="445196"/>
            <a:ext cx="2362819" cy="193605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3"/>
          <p:cNvPicPr preferRelativeResize="0"/>
          <p:nvPr/>
        </p:nvPicPr>
        <p:blipFill rotWithShape="1">
          <a:blip r:embed="rId3">
            <a:alphaModFix/>
          </a:blip>
          <a:srcRect/>
          <a:stretch/>
        </p:blipFill>
        <p:spPr>
          <a:xfrm>
            <a:off x="6716684" y="124276"/>
            <a:ext cx="1970116" cy="1614280"/>
          </a:xfrm>
          <a:prstGeom prst="rect">
            <a:avLst/>
          </a:prstGeom>
          <a:noFill/>
          <a:ln>
            <a:noFill/>
          </a:ln>
        </p:spPr>
      </p:pic>
      <p:sp>
        <p:nvSpPr>
          <p:cNvPr id="336" name="Google Shape;336;p33"/>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Role Play—Discussion Questions</a:t>
            </a:r>
            <a:endParaRPr dirty="0"/>
          </a:p>
        </p:txBody>
      </p:sp>
      <p:sp>
        <p:nvSpPr>
          <p:cNvPr id="337" name="Google Shape;337;p33"/>
          <p:cNvSpPr txBox="1">
            <a:spLocks noGrp="1"/>
          </p:cNvSpPr>
          <p:nvPr>
            <p:ph type="body" idx="1"/>
          </p:nvPr>
        </p:nvSpPr>
        <p:spPr>
          <a:xfrm>
            <a:off x="267854" y="1778454"/>
            <a:ext cx="8219441"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What did the provider do in this situation that was effective?</a:t>
            </a:r>
            <a:endParaRPr dirty="0"/>
          </a:p>
          <a:p>
            <a:pPr marL="342900" lvl="0" indent="-342900" algn="l" rtl="0">
              <a:lnSpc>
                <a:spcPct val="95000"/>
              </a:lnSpc>
              <a:spcBef>
                <a:spcPts val="1200"/>
              </a:spcBef>
              <a:spcAft>
                <a:spcPts val="0"/>
              </a:spcAft>
              <a:buSzPts val="2800"/>
              <a:buChar char="•"/>
            </a:pPr>
            <a:r>
              <a:rPr lang="en-US" dirty="0"/>
              <a:t>What might the provider consider doing differently?</a:t>
            </a:r>
            <a:endParaRPr dirty="0"/>
          </a:p>
          <a:p>
            <a:pPr marL="342900" lvl="0" indent="-342900" algn="l" rtl="0">
              <a:lnSpc>
                <a:spcPct val="95000"/>
              </a:lnSpc>
              <a:spcBef>
                <a:spcPts val="1200"/>
              </a:spcBef>
              <a:spcAft>
                <a:spcPts val="0"/>
              </a:spcAft>
              <a:buSzPts val="2800"/>
              <a:buChar char="•"/>
            </a:pPr>
            <a:r>
              <a:rPr lang="en-US" dirty="0"/>
              <a:t>How well did the provider attend to the items on the Observation Checklist and the case-specific observations included in the role play description?</a:t>
            </a:r>
            <a:endParaRPr dirty="0"/>
          </a:p>
          <a:p>
            <a:pPr marL="342900" lvl="0" indent="-342900" algn="l" rtl="0">
              <a:lnSpc>
                <a:spcPct val="95000"/>
              </a:lnSpc>
              <a:spcBef>
                <a:spcPts val="1200"/>
              </a:spcBef>
              <a:spcAft>
                <a:spcPts val="0"/>
              </a:spcAft>
              <a:buSzPts val="2800"/>
              <a:buChar char="•"/>
            </a:pPr>
            <a:r>
              <a:rPr lang="en-US" dirty="0"/>
              <a:t>What was the client’s perspective of the interaction —was the client comfortable and were her</a:t>
            </a:r>
            <a:r>
              <a:rPr lang="en-US" dirty="0">
                <a:solidFill>
                  <a:srgbClr val="FF0000"/>
                </a:solidFill>
              </a:rPr>
              <a:t> </a:t>
            </a:r>
            <a:r>
              <a:rPr lang="en-US" dirty="0"/>
              <a:t>concerns addressed? </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4"/>
          <p:cNvSpPr txBox="1">
            <a:spLocks noGrp="1"/>
          </p:cNvSpPr>
          <p:nvPr>
            <p:ph type="title"/>
          </p:nvPr>
        </p:nvSpPr>
        <p:spPr>
          <a:xfrm>
            <a:off x="467360" y="203468"/>
            <a:ext cx="8219440" cy="972441"/>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0189AF"/>
              </a:buClr>
              <a:buSzPts val="3600"/>
              <a:buFont typeface="Calibri"/>
              <a:buNone/>
            </a:pPr>
            <a:r>
              <a:rPr lang="en-US" dirty="0">
                <a:solidFill>
                  <a:srgbClr val="0189AF"/>
                </a:solidFill>
              </a:rPr>
              <a:t>Summary</a:t>
            </a:r>
            <a:endParaRPr dirty="0"/>
          </a:p>
        </p:txBody>
      </p:sp>
      <p:sp>
        <p:nvSpPr>
          <p:cNvPr id="344" name="Google Shape;344;p34"/>
          <p:cNvSpPr txBox="1">
            <a:spLocks noGrp="1"/>
          </p:cNvSpPr>
          <p:nvPr>
            <p:ph type="body" idx="1"/>
          </p:nvPr>
        </p:nvSpPr>
        <p:spPr>
          <a:xfrm>
            <a:off x="467360" y="1245246"/>
            <a:ext cx="8422640" cy="5415980"/>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FSWs have a right to high-quality, voluntary sexual and reproductive health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services</a:t>
            </a:r>
            <a:endParaRPr dirty="0"/>
          </a:p>
          <a:p>
            <a:pPr marL="342900" lvl="0" indent="-342900" algn="l" rtl="0">
              <a:lnSpc>
                <a:spcPct val="95000"/>
              </a:lnSpc>
              <a:spcBef>
                <a:spcPts val="1200"/>
              </a:spcBef>
              <a:spcAft>
                <a:spcPts val="0"/>
              </a:spcAft>
              <a:buSzPts val="2800"/>
              <a:buChar char="•"/>
            </a:pPr>
            <a:r>
              <a:rPr lang="en-US" dirty="0"/>
              <a:t>Contraception/FP are integral to SRH; however, many FSWs have unmet needs and are at risk of pregnancy</a:t>
            </a:r>
            <a:endParaRPr dirty="0"/>
          </a:p>
          <a:p>
            <a:pPr marL="342900" lvl="0" indent="-342900" algn="l" rtl="0">
              <a:lnSpc>
                <a:spcPct val="95000"/>
              </a:lnSpc>
              <a:spcBef>
                <a:spcPts val="1200"/>
              </a:spcBef>
              <a:spcAft>
                <a:spcPts val="0"/>
              </a:spcAft>
              <a:buSzPts val="2800"/>
              <a:buChar char="•"/>
            </a:pPr>
            <a:r>
              <a:rPr lang="en-US" dirty="0"/>
              <a:t>Providers can increase FSWs’ access by offering unbiased, sensitive counseling and method provision: </a:t>
            </a:r>
            <a:endParaRPr dirty="0"/>
          </a:p>
          <a:p>
            <a:pPr marL="742950" lvl="1" indent="-285750" algn="l" rtl="0">
              <a:lnSpc>
                <a:spcPct val="95000"/>
              </a:lnSpc>
              <a:spcBef>
                <a:spcPts val="300"/>
              </a:spcBef>
              <a:spcAft>
                <a:spcPts val="0"/>
              </a:spcAft>
              <a:buClr>
                <a:srgbClr val="535352"/>
              </a:buClr>
              <a:buSzPts val="2400"/>
              <a:buChar char="–"/>
            </a:pPr>
            <a:r>
              <a:rPr lang="en-US" sz="2400" dirty="0"/>
              <a:t>in settings where FP services are traditionally offered</a:t>
            </a:r>
            <a:endParaRPr dirty="0"/>
          </a:p>
          <a:p>
            <a:pPr marL="742950" lvl="1" indent="-285750" algn="l" rtl="0">
              <a:lnSpc>
                <a:spcPct val="95000"/>
              </a:lnSpc>
              <a:spcBef>
                <a:spcPts val="300"/>
              </a:spcBef>
              <a:spcAft>
                <a:spcPts val="0"/>
              </a:spcAft>
              <a:buClr>
                <a:srgbClr val="535352"/>
              </a:buClr>
              <a:buSzPts val="2400"/>
              <a:buChar char="–"/>
            </a:pPr>
            <a:r>
              <a:rPr lang="en-US" sz="2400" dirty="0"/>
              <a:t>through integrated HIV prevention, treatment, and care programs specifically designed for sex workers</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Providers should support FSWs in making informed and voluntary decisions about multiple approaches to preventing pregnancy, HIV, and other STIs </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35" descr="LINKAGES_Logo_v7.eps"/>
          <p:cNvPicPr preferRelativeResize="0"/>
          <p:nvPr/>
        </p:nvPicPr>
        <p:blipFill rotWithShape="1">
          <a:blip r:embed="rId3">
            <a:alphaModFix/>
          </a:blip>
          <a:srcRect/>
          <a:stretch/>
        </p:blipFill>
        <p:spPr>
          <a:xfrm>
            <a:off x="6460067" y="2138921"/>
            <a:ext cx="1600200" cy="566737"/>
          </a:xfrm>
          <a:prstGeom prst="rect">
            <a:avLst/>
          </a:prstGeom>
          <a:noFill/>
          <a:ln>
            <a:noFill/>
          </a:ln>
        </p:spPr>
      </p:pic>
      <p:grpSp>
        <p:nvGrpSpPr>
          <p:cNvPr id="351" name="Google Shape;351;p35"/>
          <p:cNvGrpSpPr/>
          <p:nvPr/>
        </p:nvGrpSpPr>
        <p:grpSpPr>
          <a:xfrm>
            <a:off x="1256756" y="3540513"/>
            <a:ext cx="6706742" cy="762426"/>
            <a:chOff x="1412006" y="5087849"/>
            <a:chExt cx="6706742" cy="762426"/>
          </a:xfrm>
        </p:grpSpPr>
        <p:pic>
          <p:nvPicPr>
            <p:cNvPr id="352" name="Google Shape;352;p35"/>
            <p:cNvPicPr preferRelativeResize="0"/>
            <p:nvPr/>
          </p:nvPicPr>
          <p:blipFill rotWithShape="1">
            <a:blip r:embed="rId4">
              <a:alphaModFix/>
            </a:blip>
            <a:srcRect/>
            <a:stretch/>
          </p:blipFill>
          <p:spPr>
            <a:xfrm>
              <a:off x="3188054" y="5162982"/>
              <a:ext cx="963112" cy="574488"/>
            </a:xfrm>
            <a:prstGeom prst="rect">
              <a:avLst/>
            </a:prstGeom>
            <a:noFill/>
            <a:ln>
              <a:noFill/>
            </a:ln>
          </p:spPr>
        </p:pic>
        <p:pic>
          <p:nvPicPr>
            <p:cNvPr id="353" name="Google Shape;353;p35"/>
            <p:cNvPicPr preferRelativeResize="0"/>
            <p:nvPr/>
          </p:nvPicPr>
          <p:blipFill rotWithShape="1">
            <a:blip r:embed="rId5">
              <a:alphaModFix/>
            </a:blip>
            <a:srcRect/>
            <a:stretch/>
          </p:blipFill>
          <p:spPr>
            <a:xfrm>
              <a:off x="4610127" y="5087849"/>
              <a:ext cx="908423" cy="762426"/>
            </a:xfrm>
            <a:prstGeom prst="rect">
              <a:avLst/>
            </a:prstGeom>
            <a:noFill/>
            <a:ln>
              <a:noFill/>
            </a:ln>
          </p:spPr>
        </p:pic>
        <p:pic>
          <p:nvPicPr>
            <p:cNvPr id="354" name="Google Shape;354;p35" descr="UNC_GILLINGS_542_transp_blu.png"/>
            <p:cNvPicPr preferRelativeResize="0"/>
            <p:nvPr/>
          </p:nvPicPr>
          <p:blipFill rotWithShape="1">
            <a:blip r:embed="rId6">
              <a:alphaModFix/>
            </a:blip>
            <a:srcRect/>
            <a:stretch/>
          </p:blipFill>
          <p:spPr>
            <a:xfrm>
              <a:off x="6094941" y="5235509"/>
              <a:ext cx="2023807" cy="513586"/>
            </a:xfrm>
            <a:prstGeom prst="rect">
              <a:avLst/>
            </a:prstGeom>
            <a:noFill/>
            <a:ln>
              <a:noFill/>
            </a:ln>
          </p:spPr>
        </p:pic>
        <p:pic>
          <p:nvPicPr>
            <p:cNvPr id="355" name="Google Shape;355;p35" descr="FHI360_Logo_NewTag_Horiz_rgb.png"/>
            <p:cNvPicPr preferRelativeResize="0"/>
            <p:nvPr/>
          </p:nvPicPr>
          <p:blipFill rotWithShape="1">
            <a:blip r:embed="rId7">
              <a:alphaModFix/>
            </a:blip>
            <a:srcRect/>
            <a:stretch/>
          </p:blipFill>
          <p:spPr>
            <a:xfrm>
              <a:off x="1412006" y="5212587"/>
              <a:ext cx="1153262" cy="513586"/>
            </a:xfrm>
            <a:prstGeom prst="rect">
              <a:avLst/>
            </a:prstGeom>
            <a:noFill/>
            <a:ln>
              <a:noFill/>
            </a:ln>
          </p:spPr>
        </p:pic>
      </p:grpSp>
      <p:sp>
        <p:nvSpPr>
          <p:cNvPr id="356" name="Google Shape;356;p35"/>
          <p:cNvSpPr txBox="1">
            <a:spLocks noGrp="1"/>
          </p:cNvSpPr>
          <p:nvPr>
            <p:ph type="title"/>
          </p:nvPr>
        </p:nvSpPr>
        <p:spPr>
          <a:xfrm>
            <a:off x="467360" y="241996"/>
            <a:ext cx="8219440" cy="97244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595959"/>
              </a:buClr>
              <a:buSzPts val="3600"/>
              <a:buFont typeface="Calibri"/>
              <a:buNone/>
            </a:pPr>
            <a:r>
              <a:rPr lang="en-US" dirty="0"/>
              <a:t>Acknowledgments</a:t>
            </a:r>
            <a:endParaRPr dirty="0"/>
          </a:p>
        </p:txBody>
      </p:sp>
      <p:cxnSp>
        <p:nvCxnSpPr>
          <p:cNvPr id="357" name="Google Shape;357;p35"/>
          <p:cNvCxnSpPr/>
          <p:nvPr/>
        </p:nvCxnSpPr>
        <p:spPr>
          <a:xfrm>
            <a:off x="2353855" y="1219780"/>
            <a:ext cx="4544785" cy="0"/>
          </a:xfrm>
          <a:prstGeom prst="straightConnector1">
            <a:avLst/>
          </a:prstGeom>
          <a:noFill/>
          <a:ln w="76200" cap="flat" cmpd="sng">
            <a:solidFill>
              <a:schemeClr val="accent1"/>
            </a:solidFill>
            <a:prstDash val="solid"/>
            <a:round/>
            <a:headEnd type="none" w="sm" len="sm"/>
            <a:tailEnd type="none" w="sm" len="sm"/>
          </a:ln>
        </p:spPr>
      </p:cxnSp>
      <p:pic>
        <p:nvPicPr>
          <p:cNvPr id="358" name="Google Shape;358;p35" descr="USAID logo.jpg"/>
          <p:cNvPicPr preferRelativeResize="0"/>
          <p:nvPr/>
        </p:nvPicPr>
        <p:blipFill rotWithShape="1">
          <a:blip r:embed="rId8">
            <a:alphaModFix/>
          </a:blip>
          <a:srcRect t="17658" b="12882"/>
          <a:stretch/>
        </p:blipFill>
        <p:spPr>
          <a:xfrm>
            <a:off x="609432" y="2028241"/>
            <a:ext cx="2943280" cy="795279"/>
          </a:xfrm>
          <a:prstGeom prst="rect">
            <a:avLst/>
          </a:prstGeom>
          <a:noFill/>
          <a:ln>
            <a:noFill/>
          </a:ln>
        </p:spPr>
      </p:pic>
      <p:pic>
        <p:nvPicPr>
          <p:cNvPr id="359" name="Google Shape;359;p35"/>
          <p:cNvPicPr preferRelativeResize="0"/>
          <p:nvPr/>
        </p:nvPicPr>
        <p:blipFill rotWithShape="1">
          <a:blip r:embed="rId9">
            <a:alphaModFix/>
          </a:blip>
          <a:srcRect/>
          <a:stretch/>
        </p:blipFill>
        <p:spPr>
          <a:xfrm>
            <a:off x="4169300" y="1842256"/>
            <a:ext cx="1479575" cy="935575"/>
          </a:xfrm>
          <a:prstGeom prst="rect">
            <a:avLst/>
          </a:prstGeom>
          <a:noFill/>
          <a:ln>
            <a:noFill/>
          </a:ln>
        </p:spPr>
      </p:pic>
      <p:sp>
        <p:nvSpPr>
          <p:cNvPr id="360" name="Google Shape;360;p35"/>
          <p:cNvSpPr txBox="1"/>
          <p:nvPr/>
        </p:nvSpPr>
        <p:spPr>
          <a:xfrm>
            <a:off x="772077" y="4716610"/>
            <a:ext cx="770834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535352"/>
                </a:solidFill>
                <a:latin typeface="Calibri"/>
                <a:ea typeface="Calibri"/>
                <a:cs typeface="Calibri"/>
                <a:sym typeface="Calibri"/>
              </a:rPr>
              <a:t>This training resource is made possible by the generous support of the American people through the U.S. Agency for International Development (USAID) and the U.S. President’s Emergency Plan for AIDS Relief (PEPFAR) through the terms of cooperative agreement #AID-OAA-A-14-00045. The contents are the responsibility of the LINKAGES project and do not necessarily reflect the views of USAID, PEPFAR, or the United States Government. </a:t>
            </a:r>
            <a:br>
              <a:rPr lang="en-US" sz="1600" dirty="0">
                <a:solidFill>
                  <a:srgbClr val="535352"/>
                </a:solidFill>
                <a:latin typeface="Calibri"/>
                <a:ea typeface="Calibri"/>
                <a:cs typeface="Calibri"/>
                <a:sym typeface="Calibri"/>
              </a:rPr>
            </a:br>
            <a:r>
              <a:rPr lang="en-US" sz="1600" dirty="0">
                <a:solidFill>
                  <a:srgbClr val="535352"/>
                </a:solidFill>
                <a:latin typeface="Calibri"/>
                <a:ea typeface="Calibri"/>
                <a:cs typeface="Calibri"/>
                <a:sym typeface="Calibri"/>
              </a:rPr>
              <a:t>The project is led by FHI 360 in partnership with IntraHealth International, Pact, and the University of North Carolina at Chapel Hill.</a:t>
            </a:r>
            <a:endParaRPr sz="1800" dirty="0">
              <a:solidFill>
                <a:srgbClr val="53535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a:spLocks noGrp="1"/>
          </p:cNvSpPr>
          <p:nvPr>
            <p:ph type="title"/>
          </p:nvPr>
        </p:nvSpPr>
        <p:spPr>
          <a:xfrm>
            <a:off x="467360" y="420492"/>
            <a:ext cx="8394700" cy="97244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189AF"/>
              </a:buClr>
              <a:buSzPts val="3000"/>
              <a:buFont typeface="Calibri"/>
              <a:buNone/>
            </a:pPr>
            <a:r>
              <a:rPr lang="en-US" sz="3300" dirty="0">
                <a:solidFill>
                  <a:srgbClr val="0189AF"/>
                </a:solidFill>
              </a:rPr>
              <a:t>FSWs have significant unmet need for contraception </a:t>
            </a:r>
            <a:br>
              <a:rPr lang="en-US" sz="3000" dirty="0">
                <a:solidFill>
                  <a:srgbClr val="0189AF"/>
                </a:solidFill>
              </a:rPr>
            </a:br>
            <a:r>
              <a:rPr lang="en-US" sz="2200" i="1" dirty="0">
                <a:solidFill>
                  <a:srgbClr val="0189AF"/>
                </a:solidFill>
              </a:rPr>
              <a:t>continued</a:t>
            </a:r>
            <a:endParaRPr dirty="0"/>
          </a:p>
        </p:txBody>
      </p:sp>
      <p:sp>
        <p:nvSpPr>
          <p:cNvPr id="70" name="Google Shape;70;p4"/>
          <p:cNvSpPr txBox="1">
            <a:spLocks noGrp="1"/>
          </p:cNvSpPr>
          <p:nvPr>
            <p:ph type="body" idx="1"/>
          </p:nvPr>
        </p:nvSpPr>
        <p:spPr>
          <a:xfrm>
            <a:off x="457200" y="1312028"/>
            <a:ext cx="8394700" cy="4733172"/>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800"/>
              <a:buNone/>
            </a:pPr>
            <a:r>
              <a:rPr lang="en-US" b="1" dirty="0"/>
              <a:t>Russia</a:t>
            </a:r>
            <a:r>
              <a:rPr lang="en-US" dirty="0"/>
              <a:t> </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Risk for </a:t>
            </a:r>
            <a:r>
              <a:rPr lang="en-US" b="1" dirty="0"/>
              <a:t>unintended pregnancy </a:t>
            </a:r>
            <a:r>
              <a:rPr lang="en-US" dirty="0"/>
              <a:t>among 143 FSWs: </a:t>
            </a:r>
            <a:endParaRPr dirty="0"/>
          </a:p>
          <a:p>
            <a:pPr marL="742950" lvl="1" indent="-285750" algn="l" rtl="0">
              <a:lnSpc>
                <a:spcPct val="95000"/>
              </a:lnSpc>
              <a:spcBef>
                <a:spcPts val="600"/>
              </a:spcBef>
              <a:spcAft>
                <a:spcPts val="0"/>
              </a:spcAft>
              <a:buClr>
                <a:srgbClr val="535352"/>
              </a:buClr>
              <a:buSzPts val="2400"/>
              <a:buChar char="–"/>
            </a:pPr>
            <a:r>
              <a:rPr lang="en-US" sz="2400" dirty="0"/>
              <a:t>58.0% reported a history of abortion</a:t>
            </a:r>
            <a:endParaRPr dirty="0"/>
          </a:p>
          <a:p>
            <a:pPr marL="742950" lvl="1" indent="-285750" algn="l" rtl="0">
              <a:lnSpc>
                <a:spcPct val="95000"/>
              </a:lnSpc>
              <a:spcBef>
                <a:spcPts val="600"/>
              </a:spcBef>
              <a:spcAft>
                <a:spcPts val="0"/>
              </a:spcAft>
              <a:buClr>
                <a:srgbClr val="535352"/>
              </a:buClr>
              <a:buSzPts val="2400"/>
              <a:buChar char="–"/>
            </a:pPr>
            <a:r>
              <a:rPr lang="en-US" sz="2400" dirty="0"/>
              <a:t>31.5% reported multiple abortions</a:t>
            </a:r>
            <a:endParaRPr dirty="0"/>
          </a:p>
          <a:p>
            <a:pPr marL="0" lvl="0" indent="0" algn="l" rtl="0">
              <a:lnSpc>
                <a:spcPct val="95000"/>
              </a:lnSpc>
              <a:spcBef>
                <a:spcPts val="1200"/>
              </a:spcBef>
              <a:spcAft>
                <a:spcPts val="0"/>
              </a:spcAft>
              <a:buSzPts val="2800"/>
              <a:buNone/>
            </a:pPr>
            <a:r>
              <a:rPr lang="en-US" b="1" dirty="0"/>
              <a:t>Asia</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Higher than average </a:t>
            </a:r>
            <a:r>
              <a:rPr lang="en-US" b="1" dirty="0"/>
              <a:t>unmet need for family planning</a:t>
            </a:r>
            <a:r>
              <a:rPr lang="en-US" dirty="0"/>
              <a:t>: </a:t>
            </a:r>
            <a:endParaRPr dirty="0"/>
          </a:p>
          <a:p>
            <a:pPr marL="742950" lvl="1" indent="-285750" algn="l" rtl="0">
              <a:lnSpc>
                <a:spcPct val="95000"/>
              </a:lnSpc>
              <a:spcBef>
                <a:spcPts val="600"/>
              </a:spcBef>
              <a:spcAft>
                <a:spcPts val="0"/>
              </a:spcAft>
              <a:buClr>
                <a:srgbClr val="535352"/>
              </a:buClr>
              <a:buSzPts val="2400"/>
              <a:buChar char="–"/>
            </a:pPr>
            <a:r>
              <a:rPr lang="en-US" sz="2400" b="1" dirty="0"/>
              <a:t>Bangladesh:</a:t>
            </a:r>
            <a:r>
              <a:rPr lang="en-US" sz="2400" dirty="0"/>
              <a:t> 60% unmet need among FSWs compared to 16.8% of all married women ages 15–49 </a:t>
            </a:r>
            <a:endParaRPr dirty="0"/>
          </a:p>
          <a:p>
            <a:pPr marL="742950" lvl="1" indent="-285750" algn="l" rtl="0">
              <a:lnSpc>
                <a:spcPct val="95000"/>
              </a:lnSpc>
              <a:spcBef>
                <a:spcPts val="600"/>
              </a:spcBef>
              <a:spcAft>
                <a:spcPts val="0"/>
              </a:spcAft>
              <a:buClr>
                <a:srgbClr val="535352"/>
              </a:buClr>
              <a:buSzPts val="2400"/>
              <a:buChar char="–"/>
            </a:pPr>
            <a:r>
              <a:rPr lang="en-US" sz="2400" b="1" dirty="0"/>
              <a:t>China:</a:t>
            </a:r>
            <a:r>
              <a:rPr lang="en-US" sz="2400" dirty="0"/>
              <a:t> 47% unmet need among FSWs compared to 2.3% of all married women ages 15–49</a:t>
            </a:r>
            <a:endParaRPr dirty="0"/>
          </a:p>
        </p:txBody>
      </p:sp>
      <p:sp>
        <p:nvSpPr>
          <p:cNvPr id="71" name="Google Shape;71;p4"/>
          <p:cNvSpPr/>
          <p:nvPr/>
        </p:nvSpPr>
        <p:spPr>
          <a:xfrm>
            <a:off x="508304" y="6372012"/>
            <a:ext cx="3283206"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dirty="0">
                <a:solidFill>
                  <a:schemeClr val="dk1"/>
                </a:solidFill>
                <a:latin typeface="Calibri"/>
                <a:ea typeface="Calibri"/>
                <a:cs typeface="Calibri"/>
                <a:sym typeface="Calibri"/>
              </a:rPr>
              <a:t>Source: Morineau, et al, 2011; Decker, et al, 2013.</a:t>
            </a:r>
            <a:endParaRPr sz="1200" i="1"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189AF"/>
              </a:buClr>
              <a:buSzPts val="3240"/>
              <a:buFont typeface="Calibri"/>
              <a:buNone/>
            </a:pPr>
            <a:r>
              <a:rPr lang="en-US" sz="3240" dirty="0">
                <a:solidFill>
                  <a:srgbClr val="0189AF"/>
                </a:solidFill>
              </a:rPr>
              <a:t>Informed and voluntary decision means that FSWs are entitled </a:t>
            </a:r>
            <a:r>
              <a:rPr lang="en-US" sz="3240" dirty="0">
                <a:solidFill>
                  <a:srgbClr val="0189AF"/>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to…</a:t>
            </a:r>
            <a:endParaRPr dirty="0"/>
          </a:p>
        </p:txBody>
      </p:sp>
      <p:sp>
        <p:nvSpPr>
          <p:cNvPr id="78" name="Google Shape;78;p5"/>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2800"/>
              <a:buChar char="•"/>
            </a:pPr>
            <a:r>
              <a:rPr lang="en-US" dirty="0"/>
              <a:t>Attain high standards of sexual and reproductive </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health</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 </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R</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 by</a:t>
            </a:r>
            <a:endParaRPr dirty="0"/>
          </a:p>
          <a:p>
            <a:pPr marL="742950" lvl="1" indent="-285750">
              <a:buSzPts val="2400"/>
            </a:pPr>
            <a:r>
              <a:rPr lang="en-US" dirty="0"/>
              <a:t>Having access to high-quality SRH services</a:t>
            </a:r>
          </a:p>
          <a:p>
            <a:pPr marL="742950" lvl="1" indent="-285750">
              <a:buSzPts val="2400"/>
            </a:pPr>
            <a:r>
              <a:rPr lang="en-US" dirty="0"/>
              <a:t>Receiving relevant information and means to act on this information</a:t>
            </a:r>
          </a:p>
          <a:p>
            <a:pPr marL="742950" lvl="1" indent="-285750">
              <a:buSzPts val="2400"/>
            </a:pPr>
            <a:r>
              <a:rPr lang="en-US" dirty="0"/>
              <a:t>Making their own decisions without discrimination, coercion, or violence</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6"/>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Beliefs about Women </a:t>
            </a:r>
            <a:endParaRPr dirty="0"/>
          </a:p>
        </p:txBody>
      </p:sp>
      <p:sp>
        <p:nvSpPr>
          <p:cNvPr id="85" name="Google Shape;85;p6"/>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Read the statements on the handout</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Consider the beliefs in your community</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Check agree or disagree</a:t>
            </a:r>
            <a:endParaRPr dirty="0"/>
          </a:p>
        </p:txBody>
      </p:sp>
      <p:pic>
        <p:nvPicPr>
          <p:cNvPr id="86" name="Google Shape;86;p6" descr="A picture containing drawing&#10;&#10;Description automatically generated"/>
          <p:cNvPicPr preferRelativeResize="0"/>
          <p:nvPr/>
        </p:nvPicPr>
        <p:blipFill rotWithShape="1">
          <a:blip r:embed="rId3">
            <a:alphaModFix/>
          </a:blip>
          <a:srcRect/>
          <a:stretch/>
        </p:blipFill>
        <p:spPr>
          <a:xfrm>
            <a:off x="4180114" y="3292266"/>
            <a:ext cx="4496526" cy="3136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7"/>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br>
              <a:rPr lang="en-US" sz="3240" dirty="0"/>
            </a:br>
            <a:r>
              <a:rPr lang="en-US" sz="3240" dirty="0"/>
              <a:t>Beliefs about Women—Discussion Questions</a:t>
            </a:r>
            <a:endParaRPr dirty="0"/>
          </a:p>
        </p:txBody>
      </p:sp>
      <p:sp>
        <p:nvSpPr>
          <p:cNvPr id="93" name="Google Shape;93;p7"/>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What similarities or differences do you see between your community’s beliefs about women and your personal beliefs? </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How have your community’s beliefs about women shaped your personal beliefs? </a:t>
            </a:r>
            <a:endParaRPr dirty="0"/>
          </a:p>
          <a:p>
            <a:pPr marL="342900" lvl="0" indent="-165100" algn="l" rtl="0">
              <a:lnSpc>
                <a:spcPct val="95000"/>
              </a:lnSpc>
              <a:spcBef>
                <a:spcPts val="1200"/>
              </a:spcBef>
              <a:spcAft>
                <a:spcPts val="0"/>
              </a:spcAft>
              <a:buClr>
                <a:schemeClr val="accent6"/>
              </a:buClr>
              <a:buSzPts val="2800"/>
              <a:buFont typeface="Arial"/>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8"/>
          <p:cNvSpPr txBox="1">
            <a:spLocks noGrp="1"/>
          </p:cNvSpPr>
          <p:nvPr>
            <p:ph type="title"/>
          </p:nvPr>
        </p:nvSpPr>
        <p:spPr>
          <a:xfrm>
            <a:off x="467359" y="325928"/>
            <a:ext cx="8520647" cy="972441"/>
          </a:xfrm>
          <a:prstGeom prst="rect">
            <a:avLst/>
          </a:prstGeom>
          <a:noFill/>
          <a:ln>
            <a:noFill/>
          </a:ln>
        </p:spPr>
        <p:txBody>
          <a:bodyPr spcFirstLastPara="1" wrap="square" lIns="91425" tIns="45700" rIns="91425" bIns="45700" anchor="ctr" anchorCtr="0">
            <a:normAutofit/>
          </a:bodyPr>
          <a:lstStyle/>
          <a:p>
            <a:pPr marL="0" lvl="0" indent="0" algn="l" rtl="0">
              <a:lnSpc>
                <a:spcPct val="95000"/>
              </a:lnSpc>
              <a:spcBef>
                <a:spcPts val="0"/>
              </a:spcBef>
              <a:spcAft>
                <a:spcPts val="0"/>
              </a:spcAft>
              <a:buClr>
                <a:srgbClr val="0189AF"/>
              </a:buClr>
              <a:buSzPts val="3000"/>
              <a:buFont typeface="Calibri"/>
              <a:buNone/>
            </a:pPr>
            <a:r>
              <a:rPr lang="en-US" sz="3000" dirty="0">
                <a:solidFill>
                  <a:srgbClr val="0189AF"/>
                </a:solidFill>
              </a:rPr>
              <a:t>How might gender norms negatively affect FSWs’ reproductive health and access to services? </a:t>
            </a:r>
            <a:endParaRPr dirty="0"/>
          </a:p>
        </p:txBody>
      </p:sp>
      <p:sp>
        <p:nvSpPr>
          <p:cNvPr id="100" name="Google Shape;100;p8"/>
          <p:cNvSpPr txBox="1">
            <a:spLocks noGrp="1"/>
          </p:cNvSpPr>
          <p:nvPr>
            <p:ph type="body" idx="1"/>
          </p:nvPr>
        </p:nvSpPr>
        <p:spPr>
          <a:xfrm>
            <a:off x="467360" y="1439088"/>
            <a:ext cx="8219440" cy="5512322"/>
          </a:xfrm>
          <a:prstGeom prst="rect">
            <a:avLst/>
          </a:prstGeom>
          <a:noFill/>
          <a:ln>
            <a:noFill/>
          </a:ln>
        </p:spPr>
        <p:txBody>
          <a:bodyPr spcFirstLastPara="1" wrap="square" lIns="91425" tIns="45700" rIns="91425" bIns="45700" anchor="t" anchorCtr="0">
            <a:normAutofit/>
          </a:bodyPr>
          <a:lstStyle/>
          <a:p>
            <a:pPr marL="342900" lvl="0" indent="-342900" algn="l" rtl="0">
              <a:lnSpc>
                <a:spcPct val="95000"/>
              </a:lnSpc>
              <a:spcBef>
                <a:spcPts val="0"/>
              </a:spcBef>
              <a:spcAft>
                <a:spcPts val="0"/>
              </a:spcAft>
              <a:buSzPts val="1995"/>
              <a:buChar char="•"/>
            </a:pPr>
            <a:r>
              <a:rPr lang="en-US" sz="1995" dirty="0"/>
              <a:t>FSWs may find it difficult to:</a:t>
            </a:r>
            <a:endParaRPr dirty="0"/>
          </a:p>
          <a:p>
            <a:pPr marL="742950" lvl="1" indent="-285750" algn="l" rtl="0">
              <a:lnSpc>
                <a:spcPct val="95000"/>
              </a:lnSpc>
              <a:spcBef>
                <a:spcPts val="600"/>
              </a:spcBef>
              <a:spcAft>
                <a:spcPts val="0"/>
              </a:spcAft>
              <a:buClr>
                <a:srgbClr val="535352"/>
              </a:buClr>
              <a:buSzPts val="1804"/>
              <a:buChar char="–"/>
            </a:pPr>
            <a:r>
              <a:rPr lang="en-US" sz="1804" dirty="0"/>
              <a:t>negotiate safe sex, including condom use, with partners and sex work clients </a:t>
            </a:r>
            <a:endParaRPr dirty="0"/>
          </a:p>
          <a:p>
            <a:pPr marL="742950" lvl="1" indent="-285750" algn="l" rtl="0">
              <a:lnSpc>
                <a:spcPct val="95000"/>
              </a:lnSpc>
              <a:spcBef>
                <a:spcPts val="600"/>
              </a:spcBef>
              <a:spcAft>
                <a:spcPts val="0"/>
              </a:spcAft>
              <a:buClr>
                <a:srgbClr val="535352"/>
              </a:buClr>
              <a:buSzPts val="1804"/>
              <a:buChar char="–"/>
            </a:pPr>
            <a:r>
              <a:rPr lang="en-US" sz="1804" dirty="0"/>
              <a:t>talk about FP methods with their intimate partners</a:t>
            </a:r>
            <a:endParaRPr dirty="0"/>
          </a:p>
          <a:p>
            <a:pPr marL="742950" lvl="1" indent="-285750" algn="l" rtl="0">
              <a:lnSpc>
                <a:spcPct val="95000"/>
              </a:lnSpc>
              <a:spcBef>
                <a:spcPts val="600"/>
              </a:spcBef>
              <a:spcAft>
                <a:spcPts val="0"/>
              </a:spcAft>
              <a:buClr>
                <a:srgbClr val="535352"/>
              </a:buClr>
              <a:buSzPts val="1804"/>
              <a:buChar char="–"/>
            </a:pPr>
            <a:r>
              <a:rPr lang="en-US" sz="1804" dirty="0"/>
              <a:t>access FP services without their intimate partner’s permission</a:t>
            </a:r>
            <a:endParaRPr dirty="0"/>
          </a:p>
          <a:p>
            <a:pPr marL="342900" lvl="0" indent="-342900" algn="l" rtl="0">
              <a:lnSpc>
                <a:spcPct val="95000"/>
              </a:lnSpc>
              <a:spcBef>
                <a:spcPts val="1200"/>
              </a:spcBef>
              <a:spcAft>
                <a:spcPts val="0"/>
              </a:spcAft>
              <a:buSzPts val="1995"/>
              <a:buChar char="•"/>
            </a:pPr>
            <a:r>
              <a:rPr lang="en-US" sz="1995" dirty="0"/>
              <a:t>Providers may judge and discriminate against FSWs, making it difficult for them to access services. FSWs may not return because they fear judgment/</a:t>
            </a:r>
            <a:r>
              <a:rPr lang="en-US" sz="1995"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discrimination</a:t>
            </a:r>
            <a:r>
              <a:rPr lang="en-US" sz="1995" dirty="0"/>
              <a:t>.</a:t>
            </a:r>
            <a:endParaRPr dirty="0"/>
          </a:p>
          <a:p>
            <a:pPr marL="342900" lvl="0" indent="-342900" algn="l" rtl="0">
              <a:lnSpc>
                <a:spcPct val="95000"/>
              </a:lnSpc>
              <a:spcBef>
                <a:spcPts val="1200"/>
              </a:spcBef>
              <a:spcAft>
                <a:spcPts val="0"/>
              </a:spcAft>
              <a:buSzPts val="1995"/>
              <a:buChar char="•"/>
            </a:pPr>
            <a:r>
              <a:rPr lang="en-US" sz="1995" dirty="0"/>
              <a:t>FSWs may be expected to be quiet and submit to their intimate </a:t>
            </a:r>
            <a:r>
              <a:rPr lang="en-US" sz="1995"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partners or clients</a:t>
            </a:r>
            <a:r>
              <a:rPr lang="en-US" sz="1995" dirty="0"/>
              <a:t>, even when abuse occurs.</a:t>
            </a:r>
            <a:endParaRPr dirty="0"/>
          </a:p>
          <a:p>
            <a:pPr marL="342900" indent="-342900">
              <a:buSzPts val="1995"/>
            </a:pPr>
            <a:r>
              <a:rPr lang="en-US" sz="1995" dirty="0"/>
              <a:t>People may justify violence, including rape, against FSWs. Rape is often unprotected and increases risk of unintended pregnancies and HIV transmission.</a:t>
            </a:r>
            <a:endParaRPr lang="en-US" sz="2000" dirty="0"/>
          </a:p>
          <a:p>
            <a:pPr marL="342900" lvl="0" indent="-342900" algn="l" rtl="0">
              <a:lnSpc>
                <a:spcPct val="95000"/>
              </a:lnSpc>
              <a:spcBef>
                <a:spcPts val="1200"/>
              </a:spcBef>
              <a:spcAft>
                <a:spcPts val="0"/>
              </a:spcAft>
              <a:buSzPts val="1995"/>
              <a:buChar char="•"/>
            </a:pPr>
            <a:r>
              <a:rPr lang="en-US" sz="1995" dirty="0"/>
              <a:t>FSWs may not be able to safely seek help from health providers or law enforcement if they experience abuse, especially where sex work is criminalized.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9"/>
          <p:cNvSpPr txBox="1">
            <a:spLocks noGrp="1"/>
          </p:cNvSpPr>
          <p:nvPr>
            <p:ph type="title"/>
          </p:nvPr>
        </p:nvSpPr>
        <p:spPr>
          <a:xfrm>
            <a:off x="467360" y="445196"/>
            <a:ext cx="8219440" cy="972441"/>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0289B0"/>
              </a:buClr>
              <a:buSzPts val="3240"/>
              <a:buFont typeface="Calibri"/>
              <a:buNone/>
            </a:pPr>
            <a:r>
              <a:rPr lang="en-US" sz="3240" dirty="0">
                <a:solidFill>
                  <a:srgbClr val="0289B0"/>
                </a:solidFill>
              </a:rPr>
              <a:t>ACTIVITY</a:t>
            </a:r>
            <a:r>
              <a:rPr lang="en-US" sz="3240" dirty="0">
                <a:solidFill>
                  <a:srgbClr val="0070C0"/>
                </a:solidFill>
              </a:rPr>
              <a:t> </a:t>
            </a:r>
            <a:br>
              <a:rPr lang="en-US" sz="3240" dirty="0"/>
            </a:br>
            <a:r>
              <a:rPr lang="en-US" sz="3240" dirty="0"/>
              <a:t>Mary’s Story</a:t>
            </a:r>
            <a:endParaRPr dirty="0"/>
          </a:p>
        </p:txBody>
      </p:sp>
      <p:sp>
        <p:nvSpPr>
          <p:cNvPr id="107" name="Google Shape;107;p9"/>
          <p:cNvSpPr txBox="1">
            <a:spLocks noGrp="1"/>
          </p:cNvSpPr>
          <p:nvPr>
            <p:ph type="body" idx="1"/>
          </p:nvPr>
        </p:nvSpPr>
        <p:spPr>
          <a:xfrm>
            <a:off x="467360" y="1767839"/>
            <a:ext cx="8219440" cy="4644965"/>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chemeClr val="accent6"/>
              </a:buClr>
              <a:buSzPts val="2800"/>
              <a:buFont typeface="Arial"/>
              <a:buChar char="•"/>
            </a:pPr>
            <a:r>
              <a:rPr lang="en-US" dirty="0"/>
              <a:t>Read aloud the story about Mary </a:t>
            </a:r>
            <a:endParaRPr dirty="0"/>
          </a:p>
          <a:p>
            <a:pPr marL="342900" lvl="0" indent="-342900" algn="l" rtl="0">
              <a:lnSpc>
                <a:spcPct val="95000"/>
              </a:lnSpc>
              <a:spcBef>
                <a:spcPts val="1200"/>
              </a:spcBef>
              <a:spcAft>
                <a:spcPts val="0"/>
              </a:spcAft>
              <a:buClr>
                <a:schemeClr val="accent6"/>
              </a:buClr>
              <a:buSzPts val="2800"/>
              <a:buFont typeface="Arial"/>
              <a:buChar char="•"/>
            </a:pPr>
            <a:r>
              <a:rPr lang="en-US" dirty="0"/>
              <a:t>Be ready to discuss the story</a:t>
            </a:r>
            <a:endParaRPr dirty="0"/>
          </a:p>
        </p:txBody>
      </p:sp>
      <p:pic>
        <p:nvPicPr>
          <p:cNvPr id="108" name="Google Shape;108;p9" descr="A picture containing sitting, table, white, room&#10;&#10;Description automatically generated"/>
          <p:cNvPicPr preferRelativeResize="0"/>
          <p:nvPr/>
        </p:nvPicPr>
        <p:blipFill rotWithShape="1">
          <a:blip r:embed="rId3">
            <a:alphaModFix/>
          </a:blip>
          <a:srcRect/>
          <a:stretch/>
        </p:blipFill>
        <p:spPr>
          <a:xfrm>
            <a:off x="5195386" y="2712682"/>
            <a:ext cx="3792621" cy="379262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FHI 360 - 2015 A">
      <a:dk1>
        <a:srgbClr val="3B352F"/>
      </a:dk1>
      <a:lt1>
        <a:srgbClr val="FFFFFF"/>
      </a:lt1>
      <a:dk2>
        <a:srgbClr val="006595"/>
      </a:dk2>
      <a:lt2>
        <a:srgbClr val="D2CCB8"/>
      </a:lt2>
      <a:accent1>
        <a:srgbClr val="02B7EA"/>
      </a:accent1>
      <a:accent2>
        <a:srgbClr val="F37421"/>
      </a:accent2>
      <a:accent3>
        <a:srgbClr val="AFBD21"/>
      </a:accent3>
      <a:accent4>
        <a:srgbClr val="4A2256"/>
      </a:accent4>
      <a:accent5>
        <a:srgbClr val="F8981D"/>
      </a:accent5>
      <a:accent6>
        <a:srgbClr val="E04726"/>
      </a:accent6>
      <a:hlink>
        <a:srgbClr val="02B7EA"/>
      </a:hlink>
      <a:folHlink>
        <a:srgbClr val="0065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D0944ADE06AB146AA0D79C6E29DE341" ma:contentTypeVersion="14" ma:contentTypeDescription="Create a new document." ma:contentTypeScope="" ma:versionID="dbba34e9ea6bdd466490e7e8c8f811ca">
  <xsd:schema xmlns:xsd="http://www.w3.org/2001/XMLSchema" xmlns:xs="http://www.w3.org/2001/XMLSchema" xmlns:p="http://schemas.microsoft.com/office/2006/metadata/properties" xmlns:ns1="http://schemas.microsoft.com/sharepoint/v3" xmlns:ns3="efdd9f9d-8bd7-4ab0-b5e4-c61552720f90" xmlns:ns4="266c30de-af30-4833-a4b8-7140979112d5" targetNamespace="http://schemas.microsoft.com/office/2006/metadata/properties" ma:root="true" ma:fieldsID="a1e6283933a1843e271169cdb9ec5245" ns1:_="" ns3:_="" ns4:_="">
    <xsd:import namespace="http://schemas.microsoft.com/sharepoint/v3"/>
    <xsd:import namespace="efdd9f9d-8bd7-4ab0-b5e4-c61552720f90"/>
    <xsd:import namespace="266c30de-af30-4833-a4b8-7140979112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dd9f9d-8bd7-4ab0-b5e4-c61552720f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6c30de-af30-4833-a4b8-7140979112d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343F9-BDD4-48BF-AA36-F1FBB9368BAD}">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EC442E72-669B-4141-BE90-9EE1D1108C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dd9f9d-8bd7-4ab0-b5e4-c61552720f90"/>
    <ds:schemaRef ds:uri="266c30de-af30-4833-a4b8-714097911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F123DF-CEFA-4F5F-936A-1E990BD1FE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18198</TotalTime>
  <Words>9068</Words>
  <Application>Microsoft Office PowerPoint</Application>
  <PresentationFormat>On-screen Show (4:3)</PresentationFormat>
  <Paragraphs>504</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Courier New</vt:lpstr>
      <vt:lpstr>Noto Sans Symbols</vt:lpstr>
      <vt:lpstr>Office Theme</vt:lpstr>
      <vt:lpstr>Contraceptive Services for Female Sex Workers </vt:lpstr>
      <vt:lpstr>Learning objectives</vt:lpstr>
      <vt:lpstr>FSWs have significant unmet need for contraception </vt:lpstr>
      <vt:lpstr>FSWs have significant unmet need for contraception  continued</vt:lpstr>
      <vt:lpstr>Informed and voluntary decision means that FSWs are entitled to…</vt:lpstr>
      <vt:lpstr>ACTIVITY Beliefs about Women </vt:lpstr>
      <vt:lpstr>ACTIVITY Beliefs about Women—Discussion Questions</vt:lpstr>
      <vt:lpstr>How might gender norms negatively affect FSWs’ reproductive health and access to services? </vt:lpstr>
      <vt:lpstr>ACTIVITY  Mary’s Story</vt:lpstr>
      <vt:lpstr>Mary’s story</vt:lpstr>
      <vt:lpstr>Mary’s story (continued)</vt:lpstr>
      <vt:lpstr>ACTIVITY Barriers to Contraception</vt:lpstr>
      <vt:lpstr>Barriers to contraception—Access</vt:lpstr>
      <vt:lpstr>Barriers to contraception—Provider-related</vt:lpstr>
      <vt:lpstr>Barriers to contraception—Personal</vt:lpstr>
      <vt:lpstr>Barriers to contraception—Social</vt:lpstr>
      <vt:lpstr>Evidence of barriers—Nepal </vt:lpstr>
      <vt:lpstr>Evidence of barriers—Mali </vt:lpstr>
      <vt:lpstr>How can providers reduce barriers?</vt:lpstr>
      <vt:lpstr>How can providers reduce barriers? (continued)</vt:lpstr>
      <vt:lpstr>ACTIVITY Agree or Disagree?</vt:lpstr>
      <vt:lpstr>Providing effective services for FSWs</vt:lpstr>
      <vt:lpstr>ACTIVITY  Brainstorm Questions to Screen for Needs/Risks</vt:lpstr>
      <vt:lpstr>ACTIVITY Making Clients Comfortable</vt:lpstr>
      <vt:lpstr>ACTIVITY FSWs’ Concerns about Contraceptive Methods</vt:lpstr>
      <vt:lpstr>Other contraceptive method options</vt:lpstr>
      <vt:lpstr>Condoms—male or female</vt:lpstr>
      <vt:lpstr>Lactational amenorrhea method (LAM)</vt:lpstr>
      <vt:lpstr>Fertility awareness methods (FAMs) </vt:lpstr>
      <vt:lpstr>Spermicides</vt:lpstr>
      <vt:lpstr>Approaches to Improve Level of Protection</vt:lpstr>
      <vt:lpstr>ACTIVITY Role Plays—Counseling FSWs</vt:lpstr>
      <vt:lpstr>ACTIVITY Role Play—Discussion Questions</vt:lpstr>
      <vt:lpstr>Summary</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Contraceptive services for female sex workers (FSWs)</dc:title>
  <dc:creator>Kay Garcia</dc:creator>
  <cp:lastModifiedBy>Lucy Harber</cp:lastModifiedBy>
  <cp:revision>124</cp:revision>
  <dcterms:created xsi:type="dcterms:W3CDTF">2015-11-09T17:17:34Z</dcterms:created>
  <dcterms:modified xsi:type="dcterms:W3CDTF">2020-12-15T20:17:51Z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0x010100DD0944ADE06AB146AA0D79C6E29DE341</vt:lpwstr>
  </property>
</Properties>
</file>