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5"/>
  </p:notesMasterIdLst>
  <p:sldIdLst>
    <p:sldId id="256" r:id="rId5"/>
    <p:sldId id="273" r:id="rId6"/>
    <p:sldId id="443" r:id="rId7"/>
    <p:sldId id="419" r:id="rId8"/>
    <p:sldId id="476" r:id="rId9"/>
    <p:sldId id="421" r:id="rId10"/>
    <p:sldId id="407" r:id="rId11"/>
    <p:sldId id="408" r:id="rId12"/>
    <p:sldId id="409" r:id="rId13"/>
    <p:sldId id="410" r:id="rId14"/>
    <p:sldId id="399" r:id="rId15"/>
    <p:sldId id="306" r:id="rId16"/>
    <p:sldId id="397" r:id="rId17"/>
    <p:sldId id="316" r:id="rId18"/>
    <p:sldId id="368" r:id="rId19"/>
    <p:sldId id="283" r:id="rId20"/>
    <p:sldId id="284" r:id="rId21"/>
    <p:sldId id="445" r:id="rId22"/>
    <p:sldId id="446" r:id="rId23"/>
    <p:sldId id="447" r:id="rId24"/>
    <p:sldId id="448" r:id="rId25"/>
    <p:sldId id="449" r:id="rId26"/>
    <p:sldId id="450" r:id="rId27"/>
    <p:sldId id="453" r:id="rId28"/>
    <p:sldId id="285" r:id="rId29"/>
    <p:sldId id="286" r:id="rId30"/>
    <p:sldId id="309" r:id="rId31"/>
    <p:sldId id="424" r:id="rId32"/>
    <p:sldId id="310" r:id="rId33"/>
    <p:sldId id="356" r:id="rId34"/>
    <p:sldId id="312" r:id="rId35"/>
    <p:sldId id="468" r:id="rId36"/>
    <p:sldId id="313" r:id="rId37"/>
    <p:sldId id="469" r:id="rId38"/>
    <p:sldId id="422" r:id="rId39"/>
    <p:sldId id="451" r:id="rId40"/>
    <p:sldId id="425" r:id="rId41"/>
    <p:sldId id="423" r:id="rId42"/>
    <p:sldId id="426" r:id="rId43"/>
    <p:sldId id="452" r:id="rId44"/>
    <p:sldId id="427" r:id="rId45"/>
    <p:sldId id="440" r:id="rId46"/>
    <p:sldId id="289" r:id="rId47"/>
    <p:sldId id="290" r:id="rId48"/>
    <p:sldId id="318" r:id="rId49"/>
    <p:sldId id="321" r:id="rId50"/>
    <p:sldId id="363" r:id="rId51"/>
    <p:sldId id="322" r:id="rId52"/>
    <p:sldId id="364" r:id="rId53"/>
    <p:sldId id="323" r:id="rId54"/>
    <p:sldId id="365" r:id="rId55"/>
    <p:sldId id="357" r:id="rId56"/>
    <p:sldId id="366" r:id="rId57"/>
    <p:sldId id="367" r:id="rId58"/>
    <p:sldId id="325" r:id="rId59"/>
    <p:sldId id="326" r:id="rId60"/>
    <p:sldId id="327" r:id="rId61"/>
    <p:sldId id="329" r:id="rId62"/>
    <p:sldId id="328" r:id="rId63"/>
    <p:sldId id="358" r:id="rId64"/>
    <p:sldId id="330" r:id="rId65"/>
    <p:sldId id="331" r:id="rId66"/>
    <p:sldId id="441" r:id="rId67"/>
    <p:sldId id="464" r:id="rId68"/>
    <p:sldId id="465" r:id="rId69"/>
    <p:sldId id="454" r:id="rId70"/>
    <p:sldId id="334" r:id="rId71"/>
    <p:sldId id="332" r:id="rId72"/>
    <p:sldId id="470" r:id="rId73"/>
    <p:sldId id="336" r:id="rId74"/>
    <p:sldId id="333" r:id="rId75"/>
    <p:sldId id="395" r:id="rId76"/>
    <p:sldId id="417" r:id="rId77"/>
    <p:sldId id="487" r:id="rId78"/>
    <p:sldId id="488" r:id="rId79"/>
    <p:sldId id="291" r:id="rId80"/>
    <p:sldId id="292" r:id="rId81"/>
    <p:sldId id="415" r:id="rId82"/>
    <p:sldId id="359" r:id="rId83"/>
    <p:sldId id="461" r:id="rId84"/>
    <p:sldId id="462" r:id="rId85"/>
    <p:sldId id="369" r:id="rId86"/>
    <p:sldId id="371" r:id="rId87"/>
    <p:sldId id="478" r:id="rId88"/>
    <p:sldId id="466" r:id="rId89"/>
    <p:sldId id="475" r:id="rId90"/>
    <p:sldId id="467" r:id="rId91"/>
    <p:sldId id="430" r:id="rId92"/>
    <p:sldId id="433" r:id="rId93"/>
    <p:sldId id="471" r:id="rId94"/>
    <p:sldId id="436" r:id="rId95"/>
    <p:sldId id="473" r:id="rId96"/>
    <p:sldId id="437" r:id="rId97"/>
    <p:sldId id="456" r:id="rId98"/>
    <p:sldId id="459" r:id="rId99"/>
    <p:sldId id="434" r:id="rId100"/>
    <p:sldId id="373" r:id="rId101"/>
    <p:sldId id="374" r:id="rId102"/>
    <p:sldId id="375" r:id="rId103"/>
    <p:sldId id="376" r:id="rId104"/>
    <p:sldId id="377" r:id="rId105"/>
    <p:sldId id="378" r:id="rId106"/>
    <p:sldId id="380" r:id="rId107"/>
    <p:sldId id="379" r:id="rId108"/>
    <p:sldId id="381" r:id="rId109"/>
    <p:sldId id="382" r:id="rId110"/>
    <p:sldId id="383" r:id="rId111"/>
    <p:sldId id="384" r:id="rId112"/>
    <p:sldId id="389" r:id="rId113"/>
    <p:sldId id="390" r:id="rId114"/>
    <p:sldId id="412" r:id="rId115"/>
    <p:sldId id="413" r:id="rId116"/>
    <p:sldId id="418" r:id="rId117"/>
    <p:sldId id="458" r:id="rId118"/>
    <p:sldId id="287" r:id="rId119"/>
    <p:sldId id="288" r:id="rId120"/>
    <p:sldId id="347" r:id="rId121"/>
    <p:sldId id="317" r:id="rId122"/>
    <p:sldId id="354" r:id="rId123"/>
    <p:sldId id="263" r:id="rId124"/>
    <p:sldId id="267" r:id="rId125"/>
    <p:sldId id="396" r:id="rId126"/>
    <p:sldId id="460" r:id="rId127"/>
    <p:sldId id="342" r:id="rId128"/>
    <p:sldId id="343" r:id="rId129"/>
    <p:sldId id="268" r:id="rId130"/>
    <p:sldId id="360" r:id="rId131"/>
    <p:sldId id="442" r:id="rId132"/>
    <p:sldId id="361" r:id="rId133"/>
    <p:sldId id="302" r:id="rId134"/>
    <p:sldId id="303" r:id="rId135"/>
    <p:sldId id="345" r:id="rId136"/>
    <p:sldId id="353" r:id="rId137"/>
    <p:sldId id="344" r:id="rId138"/>
    <p:sldId id="477" r:id="rId139"/>
    <p:sldId id="304" r:id="rId140"/>
    <p:sldId id="305" r:id="rId141"/>
    <p:sldId id="480" r:id="rId142"/>
    <p:sldId id="479" r:id="rId143"/>
    <p:sldId id="257" r:id="rId1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352" userDrawn="1">
          <p15:clr>
            <a:srgbClr val="A4A3A4"/>
          </p15:clr>
        </p15:guide>
        <p15:guide id="4" pos="2805">
          <p15:clr>
            <a:srgbClr val="A4A3A4"/>
          </p15:clr>
        </p15:guide>
        <p15:guide id="5" orient="horz" pos="2221">
          <p15:clr>
            <a:srgbClr val="A4A3A4"/>
          </p15:clr>
        </p15:guide>
        <p15:guide id="6" pos="2895">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yn Dayton" initials="RD" lastIdx="10" clrIdx="0">
    <p:extLst>
      <p:ext uri="{19B8F6BF-5375-455C-9EA6-DF929625EA0E}">
        <p15:presenceInfo xmlns:p15="http://schemas.microsoft.com/office/powerpoint/2012/main" userId="S::RLDayton@fhi360.org::a1bd0b29-5607-4b6b-b7e3-eefecc01fd82" providerId="AD"/>
      </p:ext>
    </p:extLst>
  </p:cmAuthor>
  <p:cmAuthor id="2" name="Stevie Daniels" initials="SD" lastIdx="4" clrIdx="1">
    <p:extLst>
      <p:ext uri="{19B8F6BF-5375-455C-9EA6-DF929625EA0E}">
        <p15:presenceInfo xmlns:p15="http://schemas.microsoft.com/office/powerpoint/2012/main" userId="S::SDaniels@fhi360.org::8d7c1f30-1a59-46dc-a08c-f8b023872669" providerId="AD"/>
      </p:ext>
    </p:extLst>
  </p:cmAuthor>
  <p:cmAuthor id="3" name="Lucy Harber" initials="LH" lastIdx="11" clrIdx="2">
    <p:extLst>
      <p:ext uri="{19B8F6BF-5375-455C-9EA6-DF929625EA0E}">
        <p15:presenceInfo xmlns:p15="http://schemas.microsoft.com/office/powerpoint/2012/main" userId="43d7cc6d3c7d2ca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5E76"/>
    <a:srgbClr val="E63339"/>
    <a:srgbClr val="DB55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35F9CC-C236-42F7-9624-97B4EC88A808}" v="2" dt="2021-05-13T20:04:13.2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344" autoAdjust="0"/>
    <p:restoredTop sz="50818" autoAdjust="0"/>
  </p:normalViewPr>
  <p:slideViewPr>
    <p:cSldViewPr snapToGrid="0" snapToObjects="1">
      <p:cViewPr varScale="1">
        <p:scale>
          <a:sx n="65" d="100"/>
          <a:sy n="65" d="100"/>
        </p:scale>
        <p:origin x="570" y="72"/>
      </p:cViewPr>
      <p:guideLst>
        <p:guide orient="horz" pos="2160"/>
        <p:guide pos="2880"/>
        <p:guide orient="horz" pos="2352"/>
        <p:guide pos="2805"/>
        <p:guide orient="horz" pos="2221"/>
        <p:guide pos="2895"/>
      </p:guideLst>
    </p:cSldViewPr>
  </p:slideViewPr>
  <p:notesTextViewPr>
    <p:cViewPr>
      <p:scale>
        <a:sx n="3" d="2"/>
        <a:sy n="3" d="2"/>
      </p:scale>
      <p:origin x="0" y="0"/>
    </p:cViewPr>
  </p:notesTextViewPr>
  <p:sorterViewPr>
    <p:cViewPr>
      <p:scale>
        <a:sx n="140" d="100"/>
        <a:sy n="140" d="100"/>
      </p:scale>
      <p:origin x="0" y="-58638"/>
    </p:cViewPr>
  </p:sorterViewPr>
  <p:notesViewPr>
    <p:cSldViewPr snapToGrid="0" snapToObjects="1">
      <p:cViewPr varScale="1">
        <p:scale>
          <a:sx n="91" d="100"/>
          <a:sy n="91" d="100"/>
        </p:scale>
        <p:origin x="3366" y="7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theme" Target="theme/theme1.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tableStyles" Target="tableStyle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microsoft.com/office/2015/10/relationships/revisionInfo" Target="revisionInfo.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LDayton\Documents\Kenya%20workshop.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LDayton\AppData\Local\Microsoft\Windows\INetCache\Content.Outlook\XLVS8D38\Postworkshop_Tool2_Checklist_June%205.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1" i="0" u="none" strike="noStrike" kern="1200" baseline="0">
                <a:solidFill>
                  <a:schemeClr val="dk1">
                    <a:lumMod val="75000"/>
                    <a:lumOff val="25000"/>
                  </a:schemeClr>
                </a:solidFill>
                <a:latin typeface="+mn-lt"/>
                <a:ea typeface="+mn-ea"/>
                <a:cs typeface="+mn-cs"/>
              </a:defRPr>
            </a:pPr>
            <a:r>
              <a:rPr lang="en-US" sz="1500" dirty="0"/>
              <a:t> Scores par</a:t>
            </a:r>
            <a:r>
              <a:rPr lang="en-US" sz="1500" baseline="0" dirty="0"/>
              <a:t> </a:t>
            </a:r>
            <a:r>
              <a:rPr lang="en-US" sz="1500" baseline="0" dirty="0" err="1"/>
              <a:t>domaine</a:t>
            </a:r>
            <a:r>
              <a:rPr lang="en-US" sz="1500" dirty="0"/>
              <a:t>—</a:t>
            </a:r>
            <a:r>
              <a:rPr lang="en-US" sz="1500" dirty="0" err="1"/>
              <a:t>Organisation</a:t>
            </a:r>
            <a:r>
              <a:rPr lang="en-US" sz="1500" dirty="0"/>
              <a:t> 2</a:t>
            </a:r>
          </a:p>
        </c:rich>
      </c:tx>
      <c:layout>
        <c:manualLayout>
          <c:xMode val="edge"/>
          <c:yMode val="edge"/>
          <c:x val="0.46295536783810082"/>
          <c:y val="2.234069382167073E-2"/>
        </c:manualLayout>
      </c:layout>
      <c:overlay val="0"/>
      <c:spPr>
        <a:noFill/>
        <a:ln>
          <a:noFill/>
        </a:ln>
        <a:effectLst/>
      </c:spPr>
      <c:txPr>
        <a:bodyPr rot="0" spcFirstLastPara="1" vertOverflow="ellipsis" vert="horz" wrap="square" anchor="ctr" anchorCtr="1"/>
        <a:lstStyle/>
        <a:p>
          <a:pPr>
            <a:defRPr sz="15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bar"/>
        <c:grouping val="clustered"/>
        <c:varyColors val="0"/>
        <c:ser>
          <c:idx val="0"/>
          <c:order val="0"/>
          <c:tx>
            <c:strRef>
              <c:f>'Survey Questions'!$S$9</c:f>
              <c:strCache>
                <c:ptCount val="1"/>
                <c:pt idx="0">
                  <c:v>Scores</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'Survey Questions'!$R$10:$R$19</c:f>
              <c:strCache>
                <c:ptCount val="10"/>
                <c:pt idx="0">
                  <c:v>A. Public perception</c:v>
                </c:pt>
                <c:pt idx="1">
                  <c:v>B. External allies</c:v>
                </c:pt>
                <c:pt idx="2">
                  <c:v>C. Documenting harms</c:v>
                </c:pt>
                <c:pt idx="3">
                  <c:v>D. Protect physical sites</c:v>
                </c:pt>
                <c:pt idx="4">
                  <c:v>E. Protect outreach</c:v>
                </c:pt>
                <c:pt idx="5">
                  <c:v>F. Protocols</c:v>
                </c:pt>
                <c:pt idx="6">
                  <c:v>G. Data and communication</c:v>
                </c:pt>
                <c:pt idx="7">
                  <c:v>CC1. Emergency</c:v>
                </c:pt>
                <c:pt idx="8">
                  <c:v>CC2. Digital </c:v>
                </c:pt>
                <c:pt idx="9">
                  <c:v>CC3. COVID-19</c:v>
                </c:pt>
              </c:strCache>
            </c:strRef>
          </c:cat>
          <c:val>
            <c:numRef>
              <c:f>'Survey Questions'!$S$10:$S$19</c:f>
              <c:numCache>
                <c:formatCode>0%</c:formatCode>
                <c:ptCount val="10"/>
                <c:pt idx="0">
                  <c:v>0.7857142857142857</c:v>
                </c:pt>
                <c:pt idx="1">
                  <c:v>0.875</c:v>
                </c:pt>
                <c:pt idx="2">
                  <c:v>0.16666666666666666</c:v>
                </c:pt>
                <c:pt idx="3">
                  <c:v>0.59090909090909094</c:v>
                </c:pt>
                <c:pt idx="4">
                  <c:v>0.5357142857142857</c:v>
                </c:pt>
                <c:pt idx="5">
                  <c:v>0.375</c:v>
                </c:pt>
                <c:pt idx="6">
                  <c:v>0.33333333333333331</c:v>
                </c:pt>
                <c:pt idx="7">
                  <c:v>0.35714285714285715</c:v>
                </c:pt>
                <c:pt idx="8">
                  <c:v>0.1875</c:v>
                </c:pt>
                <c:pt idx="9">
                  <c:v>0.375</c:v>
                </c:pt>
              </c:numCache>
            </c:numRef>
          </c:val>
          <c:extLst>
            <c:ext xmlns:c16="http://schemas.microsoft.com/office/drawing/2014/chart" uri="{C3380CC4-5D6E-409C-BE32-E72D297353CC}">
              <c16:uniqueId val="{00000000-B8A3-4D09-98B6-ADD65901F63B}"/>
            </c:ext>
          </c:extLst>
        </c:ser>
        <c:dLbls>
          <c:dLblPos val="inEnd"/>
          <c:showLegendKey val="0"/>
          <c:showVal val="1"/>
          <c:showCatName val="0"/>
          <c:showSerName val="0"/>
          <c:showPercent val="0"/>
          <c:showBubbleSize val="0"/>
        </c:dLbls>
        <c:gapWidth val="65"/>
        <c:axId val="788352192"/>
        <c:axId val="788353280"/>
      </c:barChart>
      <c:catAx>
        <c:axId val="788352192"/>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00" b="0" i="0" u="none" strike="noStrike" kern="1200" cap="all" baseline="0">
                <a:solidFill>
                  <a:schemeClr val="dk1">
                    <a:lumMod val="75000"/>
                    <a:lumOff val="25000"/>
                  </a:schemeClr>
                </a:solidFill>
                <a:latin typeface="+mn-lt"/>
                <a:ea typeface="+mn-ea"/>
                <a:cs typeface="+mn-cs"/>
              </a:defRPr>
            </a:pPr>
            <a:endParaRPr lang="en-US"/>
          </a:p>
        </c:txPr>
        <c:crossAx val="788353280"/>
        <c:crosses val="autoZero"/>
        <c:auto val="1"/>
        <c:lblAlgn val="ctr"/>
        <c:lblOffset val="100"/>
        <c:noMultiLvlLbl val="0"/>
      </c:catAx>
      <c:valAx>
        <c:axId val="788353280"/>
        <c:scaling>
          <c:orientation val="minMax"/>
          <c:max val="1"/>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78835219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1" i="0" u="none" strike="noStrike" kern="1200" baseline="0">
                <a:solidFill>
                  <a:schemeClr val="dk1">
                    <a:lumMod val="75000"/>
                    <a:lumOff val="25000"/>
                  </a:schemeClr>
                </a:solidFill>
                <a:latin typeface="+mn-lt"/>
                <a:ea typeface="+mn-ea"/>
                <a:cs typeface="+mn-cs"/>
              </a:defRPr>
            </a:pPr>
            <a:r>
              <a:rPr lang="en-US" sz="1500" dirty="0"/>
              <a:t> Scores par</a:t>
            </a:r>
            <a:r>
              <a:rPr lang="en-US" sz="1500" baseline="0" dirty="0"/>
              <a:t> </a:t>
            </a:r>
            <a:r>
              <a:rPr lang="en-US" sz="1500" baseline="0" dirty="0" err="1"/>
              <a:t>domaine</a:t>
            </a:r>
            <a:r>
              <a:rPr lang="en-US" sz="1500" dirty="0"/>
              <a:t>—</a:t>
            </a:r>
            <a:r>
              <a:rPr lang="en-US" sz="1500" dirty="0" err="1"/>
              <a:t>Organisation</a:t>
            </a:r>
            <a:r>
              <a:rPr lang="en-US" sz="1500" dirty="0"/>
              <a:t> 1</a:t>
            </a:r>
          </a:p>
        </c:rich>
      </c:tx>
      <c:layout>
        <c:manualLayout>
          <c:xMode val="edge"/>
          <c:yMode val="edge"/>
          <c:x val="0.46295536783810082"/>
          <c:y val="2.234069382167073E-2"/>
        </c:manualLayout>
      </c:layout>
      <c:overlay val="0"/>
      <c:spPr>
        <a:noFill/>
        <a:ln>
          <a:noFill/>
        </a:ln>
        <a:effectLst/>
      </c:spPr>
      <c:txPr>
        <a:bodyPr rot="0" spcFirstLastPara="1" vertOverflow="ellipsis" vert="horz" wrap="square" anchor="ctr" anchorCtr="1"/>
        <a:lstStyle/>
        <a:p>
          <a:pPr>
            <a:defRPr sz="15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bar"/>
        <c:grouping val="clustered"/>
        <c:varyColors val="0"/>
        <c:ser>
          <c:idx val="0"/>
          <c:order val="0"/>
          <c:tx>
            <c:strRef>
              <c:f>'Survey Questions'!$S$9</c:f>
              <c:strCache>
                <c:ptCount val="1"/>
                <c:pt idx="0">
                  <c:v>Scores</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'Survey Questions'!$R$10:$R$19</c:f>
              <c:strCache>
                <c:ptCount val="10"/>
                <c:pt idx="0">
                  <c:v>A. Public perception</c:v>
                </c:pt>
                <c:pt idx="1">
                  <c:v>B. External allies</c:v>
                </c:pt>
                <c:pt idx="2">
                  <c:v>C. Documenting harms</c:v>
                </c:pt>
                <c:pt idx="3">
                  <c:v>D. Protect physical sites</c:v>
                </c:pt>
                <c:pt idx="4">
                  <c:v>E. Protect outreach</c:v>
                </c:pt>
                <c:pt idx="5">
                  <c:v>F. Protocols</c:v>
                </c:pt>
                <c:pt idx="6">
                  <c:v>G. Data and communication</c:v>
                </c:pt>
                <c:pt idx="7">
                  <c:v>CC1. Emergency</c:v>
                </c:pt>
                <c:pt idx="8">
                  <c:v>CC2. Digital </c:v>
                </c:pt>
                <c:pt idx="9">
                  <c:v>CC3. COVID-19</c:v>
                </c:pt>
              </c:strCache>
            </c:strRef>
          </c:cat>
          <c:val>
            <c:numRef>
              <c:f>'Survey Questions'!$S$10:$S$19</c:f>
              <c:numCache>
                <c:formatCode>0%</c:formatCode>
                <c:ptCount val="10"/>
                <c:pt idx="0">
                  <c:v>0.75</c:v>
                </c:pt>
                <c:pt idx="1">
                  <c:v>0.33333333333333331</c:v>
                </c:pt>
                <c:pt idx="2">
                  <c:v>0.83333333333333337</c:v>
                </c:pt>
                <c:pt idx="3">
                  <c:v>0.2857142857142857</c:v>
                </c:pt>
                <c:pt idx="4">
                  <c:v>0.68181818181818177</c:v>
                </c:pt>
                <c:pt idx="5">
                  <c:v>0.5</c:v>
                </c:pt>
                <c:pt idx="6">
                  <c:v>0.7142857142857143</c:v>
                </c:pt>
                <c:pt idx="7">
                  <c:v>0.21428571428571427</c:v>
                </c:pt>
                <c:pt idx="8">
                  <c:v>0.28125</c:v>
                </c:pt>
                <c:pt idx="9">
                  <c:v>0.33333333333333331</c:v>
                </c:pt>
              </c:numCache>
            </c:numRef>
          </c:val>
          <c:extLst>
            <c:ext xmlns:c16="http://schemas.microsoft.com/office/drawing/2014/chart" uri="{C3380CC4-5D6E-409C-BE32-E72D297353CC}">
              <c16:uniqueId val="{00000000-F2CE-41B7-A39D-5EEFF8633738}"/>
            </c:ext>
          </c:extLst>
        </c:ser>
        <c:dLbls>
          <c:dLblPos val="inEnd"/>
          <c:showLegendKey val="0"/>
          <c:showVal val="1"/>
          <c:showCatName val="0"/>
          <c:showSerName val="0"/>
          <c:showPercent val="0"/>
          <c:showBubbleSize val="0"/>
        </c:dLbls>
        <c:gapWidth val="65"/>
        <c:axId val="788352192"/>
        <c:axId val="788353280"/>
      </c:barChart>
      <c:catAx>
        <c:axId val="788352192"/>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00" b="0" i="0" u="none" strike="noStrike" kern="1200" cap="all" baseline="0">
                <a:solidFill>
                  <a:schemeClr val="dk1">
                    <a:lumMod val="75000"/>
                    <a:lumOff val="25000"/>
                  </a:schemeClr>
                </a:solidFill>
                <a:latin typeface="+mn-lt"/>
                <a:ea typeface="+mn-ea"/>
                <a:cs typeface="+mn-cs"/>
              </a:defRPr>
            </a:pPr>
            <a:endParaRPr lang="en-US"/>
          </a:p>
        </c:txPr>
        <c:crossAx val="788353280"/>
        <c:crosses val="autoZero"/>
        <c:auto val="1"/>
        <c:lblAlgn val="ctr"/>
        <c:lblOffset val="100"/>
        <c:noMultiLvlLbl val="0"/>
      </c:catAx>
      <c:valAx>
        <c:axId val="788353280"/>
        <c:scaling>
          <c:orientation val="minMax"/>
          <c:max val="1"/>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78835219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6F7A3D-6CDC-43AB-BB53-290DB085AD91}" type="doc">
      <dgm:prSet loTypeId="urn:microsoft.com/office/officeart/2005/8/layout/hProcess9" loCatId="process" qsTypeId="urn:microsoft.com/office/officeart/2005/8/quickstyle/simple1" qsCatId="simple" csTypeId="urn:microsoft.com/office/officeart/2005/8/colors/accent1_2" csCatId="accent1" phldr="1"/>
      <dgm:spPr/>
    </dgm:pt>
    <dgm:pt modelId="{56F17559-B664-4176-BA2E-9987C0B0488F}">
      <dgm:prSet phldrT="[Text]"/>
      <dgm:spPr/>
      <dgm:t>
        <a:bodyPr/>
        <a:lstStyle/>
        <a:p>
          <a:r>
            <a:rPr lang="fr-FR" dirty="0"/>
            <a:t>Chaque responsable de la mise en œuvre remplit une liste de vérification de ses approches de sécurité existantes.</a:t>
          </a:r>
          <a:endParaRPr lang="en-US" dirty="0"/>
        </a:p>
      </dgm:t>
    </dgm:pt>
    <dgm:pt modelId="{8D82EFAE-045F-4451-BFEA-ABBE99EDA708}" type="parTrans" cxnId="{971187FF-1094-4D6E-8CE6-91FC14BDFC96}">
      <dgm:prSet/>
      <dgm:spPr/>
      <dgm:t>
        <a:bodyPr/>
        <a:lstStyle/>
        <a:p>
          <a:endParaRPr lang="en-US"/>
        </a:p>
      </dgm:t>
    </dgm:pt>
    <dgm:pt modelId="{0BC95252-3E01-44D3-9FEF-174001DFF89B}" type="sibTrans" cxnId="{971187FF-1094-4D6E-8CE6-91FC14BDFC96}">
      <dgm:prSet/>
      <dgm:spPr/>
      <dgm:t>
        <a:bodyPr/>
        <a:lstStyle/>
        <a:p>
          <a:endParaRPr lang="en-US"/>
        </a:p>
      </dgm:t>
    </dgm:pt>
    <dgm:pt modelId="{D0BD0E2C-E211-4989-93E1-01D89208FB63}">
      <dgm:prSet phldrT="[Text]"/>
      <dgm:spPr/>
      <dgm:t>
        <a:bodyPr/>
        <a:lstStyle/>
        <a:p>
          <a:r>
            <a:rPr lang="fr-FR" dirty="0"/>
            <a:t>Former ensemble les OSC à la hiérarchisation des risques et aux stratégies d'atténuation ; élaborer des plans de sécurité.</a:t>
          </a:r>
          <a:endParaRPr lang="en-US" dirty="0"/>
        </a:p>
      </dgm:t>
    </dgm:pt>
    <dgm:pt modelId="{DD83FF4A-BCFC-4514-8B98-FB165794EF33}" type="parTrans" cxnId="{ABC03BB1-C38C-4471-98CC-6E26D7E5AC87}">
      <dgm:prSet/>
      <dgm:spPr/>
      <dgm:t>
        <a:bodyPr/>
        <a:lstStyle/>
        <a:p>
          <a:endParaRPr lang="en-US"/>
        </a:p>
      </dgm:t>
    </dgm:pt>
    <dgm:pt modelId="{CC7008D9-0ADF-4E22-8A1D-3F3DB39BA3D1}" type="sibTrans" cxnId="{ABC03BB1-C38C-4471-98CC-6E26D7E5AC87}">
      <dgm:prSet/>
      <dgm:spPr/>
      <dgm:t>
        <a:bodyPr/>
        <a:lstStyle/>
        <a:p>
          <a:endParaRPr lang="en-US"/>
        </a:p>
      </dgm:t>
    </dgm:pt>
    <dgm:pt modelId="{1919551B-7DFB-4C61-B9FF-91DF759B450B}">
      <dgm:prSet phldrT="[Text]"/>
      <dgm:spPr/>
      <dgm:t>
        <a:bodyPr/>
        <a:lstStyle/>
        <a:p>
          <a:r>
            <a:rPr lang="fr-FR" dirty="0"/>
            <a:t>Soutenir les responsables de la mise en œuvre pour atteindre les objectifs prioritaires en matière de sécurité </a:t>
          </a:r>
          <a:endParaRPr lang="en-US" dirty="0"/>
        </a:p>
      </dgm:t>
    </dgm:pt>
    <dgm:pt modelId="{F0962F51-555E-4DE8-8AA2-CB0962691F77}" type="parTrans" cxnId="{8BFA2754-D975-424E-BCB4-E168FF05470F}">
      <dgm:prSet/>
      <dgm:spPr/>
      <dgm:t>
        <a:bodyPr/>
        <a:lstStyle/>
        <a:p>
          <a:endParaRPr lang="en-US"/>
        </a:p>
      </dgm:t>
    </dgm:pt>
    <dgm:pt modelId="{9186B96C-FBE1-4C97-8EF6-1F28379DE068}" type="sibTrans" cxnId="{8BFA2754-D975-424E-BCB4-E168FF05470F}">
      <dgm:prSet/>
      <dgm:spPr/>
      <dgm:t>
        <a:bodyPr/>
        <a:lstStyle/>
        <a:p>
          <a:endParaRPr lang="en-US"/>
        </a:p>
      </dgm:t>
    </dgm:pt>
    <dgm:pt modelId="{2DAE48B6-AC1B-4719-8369-EB3F0E7F9E2F}" type="pres">
      <dgm:prSet presAssocID="{BD6F7A3D-6CDC-43AB-BB53-290DB085AD91}" presName="CompostProcess" presStyleCnt="0">
        <dgm:presLayoutVars>
          <dgm:dir/>
          <dgm:resizeHandles val="exact"/>
        </dgm:presLayoutVars>
      </dgm:prSet>
      <dgm:spPr/>
    </dgm:pt>
    <dgm:pt modelId="{26A5FD58-730C-4752-B35A-B13D382595EE}" type="pres">
      <dgm:prSet presAssocID="{BD6F7A3D-6CDC-43AB-BB53-290DB085AD91}" presName="arrow" presStyleLbl="bgShp" presStyleIdx="0" presStyleCnt="1"/>
      <dgm:spPr/>
    </dgm:pt>
    <dgm:pt modelId="{4AC0F714-627E-4D77-9D25-D6C597BAE0EA}" type="pres">
      <dgm:prSet presAssocID="{BD6F7A3D-6CDC-43AB-BB53-290DB085AD91}" presName="linearProcess" presStyleCnt="0"/>
      <dgm:spPr/>
    </dgm:pt>
    <dgm:pt modelId="{2F0ACE54-DB72-43E9-9D0F-D4ECBE22631B}" type="pres">
      <dgm:prSet presAssocID="{56F17559-B664-4176-BA2E-9987C0B0488F}" presName="textNode" presStyleLbl="node1" presStyleIdx="0" presStyleCnt="3">
        <dgm:presLayoutVars>
          <dgm:bulletEnabled val="1"/>
        </dgm:presLayoutVars>
      </dgm:prSet>
      <dgm:spPr/>
    </dgm:pt>
    <dgm:pt modelId="{A7E10E8B-23F9-4B67-91EC-302E774803ED}" type="pres">
      <dgm:prSet presAssocID="{0BC95252-3E01-44D3-9FEF-174001DFF89B}" presName="sibTrans" presStyleCnt="0"/>
      <dgm:spPr/>
    </dgm:pt>
    <dgm:pt modelId="{DD824430-5F47-48D3-BF28-F4CDFBC16A7F}" type="pres">
      <dgm:prSet presAssocID="{D0BD0E2C-E211-4989-93E1-01D89208FB63}" presName="textNode" presStyleLbl="node1" presStyleIdx="1" presStyleCnt="3" custScaleX="113952">
        <dgm:presLayoutVars>
          <dgm:bulletEnabled val="1"/>
        </dgm:presLayoutVars>
      </dgm:prSet>
      <dgm:spPr/>
    </dgm:pt>
    <dgm:pt modelId="{DCFB051F-198F-40A8-8A26-B84CCD217B3E}" type="pres">
      <dgm:prSet presAssocID="{CC7008D9-0ADF-4E22-8A1D-3F3DB39BA3D1}" presName="sibTrans" presStyleCnt="0"/>
      <dgm:spPr/>
    </dgm:pt>
    <dgm:pt modelId="{D528F516-CD4A-46CB-8616-CC22F8BCBED7}" type="pres">
      <dgm:prSet presAssocID="{1919551B-7DFB-4C61-B9FF-91DF759B450B}" presName="textNode" presStyleLbl="node1" presStyleIdx="2" presStyleCnt="3">
        <dgm:presLayoutVars>
          <dgm:bulletEnabled val="1"/>
        </dgm:presLayoutVars>
      </dgm:prSet>
      <dgm:spPr/>
    </dgm:pt>
  </dgm:ptLst>
  <dgm:cxnLst>
    <dgm:cxn modelId="{56037070-E48F-4490-A85C-4026606F1336}" type="presOf" srcId="{BD6F7A3D-6CDC-43AB-BB53-290DB085AD91}" destId="{2DAE48B6-AC1B-4719-8369-EB3F0E7F9E2F}" srcOrd="0" destOrd="0" presId="urn:microsoft.com/office/officeart/2005/8/layout/hProcess9"/>
    <dgm:cxn modelId="{8BFA2754-D975-424E-BCB4-E168FF05470F}" srcId="{BD6F7A3D-6CDC-43AB-BB53-290DB085AD91}" destId="{1919551B-7DFB-4C61-B9FF-91DF759B450B}" srcOrd="2" destOrd="0" parTransId="{F0962F51-555E-4DE8-8AA2-CB0962691F77}" sibTransId="{9186B96C-FBE1-4C97-8EF6-1F28379DE068}"/>
    <dgm:cxn modelId="{ABC03BB1-C38C-4471-98CC-6E26D7E5AC87}" srcId="{BD6F7A3D-6CDC-43AB-BB53-290DB085AD91}" destId="{D0BD0E2C-E211-4989-93E1-01D89208FB63}" srcOrd="1" destOrd="0" parTransId="{DD83FF4A-BCFC-4514-8B98-FB165794EF33}" sibTransId="{CC7008D9-0ADF-4E22-8A1D-3F3DB39BA3D1}"/>
    <dgm:cxn modelId="{A8A2FDBA-1254-424F-8C11-E651DB277BE1}" type="presOf" srcId="{1919551B-7DFB-4C61-B9FF-91DF759B450B}" destId="{D528F516-CD4A-46CB-8616-CC22F8BCBED7}" srcOrd="0" destOrd="0" presId="urn:microsoft.com/office/officeart/2005/8/layout/hProcess9"/>
    <dgm:cxn modelId="{8745E1C7-5CD0-4A63-B5E9-3BCA4AC7BD94}" type="presOf" srcId="{D0BD0E2C-E211-4989-93E1-01D89208FB63}" destId="{DD824430-5F47-48D3-BF28-F4CDFBC16A7F}" srcOrd="0" destOrd="0" presId="urn:microsoft.com/office/officeart/2005/8/layout/hProcess9"/>
    <dgm:cxn modelId="{4B5EE5EE-65EA-43F1-ADAC-3E6FEE247B2E}" type="presOf" srcId="{56F17559-B664-4176-BA2E-9987C0B0488F}" destId="{2F0ACE54-DB72-43E9-9D0F-D4ECBE22631B}" srcOrd="0" destOrd="0" presId="urn:microsoft.com/office/officeart/2005/8/layout/hProcess9"/>
    <dgm:cxn modelId="{971187FF-1094-4D6E-8CE6-91FC14BDFC96}" srcId="{BD6F7A3D-6CDC-43AB-BB53-290DB085AD91}" destId="{56F17559-B664-4176-BA2E-9987C0B0488F}" srcOrd="0" destOrd="0" parTransId="{8D82EFAE-045F-4451-BFEA-ABBE99EDA708}" sibTransId="{0BC95252-3E01-44D3-9FEF-174001DFF89B}"/>
    <dgm:cxn modelId="{5D91A6E4-1A15-406C-B685-51B4894DBA81}" type="presParOf" srcId="{2DAE48B6-AC1B-4719-8369-EB3F0E7F9E2F}" destId="{26A5FD58-730C-4752-B35A-B13D382595EE}" srcOrd="0" destOrd="0" presId="urn:microsoft.com/office/officeart/2005/8/layout/hProcess9"/>
    <dgm:cxn modelId="{25A8D0A1-B996-4859-ABE1-9AE3DED2B41F}" type="presParOf" srcId="{2DAE48B6-AC1B-4719-8369-EB3F0E7F9E2F}" destId="{4AC0F714-627E-4D77-9D25-D6C597BAE0EA}" srcOrd="1" destOrd="0" presId="urn:microsoft.com/office/officeart/2005/8/layout/hProcess9"/>
    <dgm:cxn modelId="{6039BFC9-3A90-4B2F-AA2D-B60E5F0891FA}" type="presParOf" srcId="{4AC0F714-627E-4D77-9D25-D6C597BAE0EA}" destId="{2F0ACE54-DB72-43E9-9D0F-D4ECBE22631B}" srcOrd="0" destOrd="0" presId="urn:microsoft.com/office/officeart/2005/8/layout/hProcess9"/>
    <dgm:cxn modelId="{93A62558-8F95-48E8-A904-135C5DA41F83}" type="presParOf" srcId="{4AC0F714-627E-4D77-9D25-D6C597BAE0EA}" destId="{A7E10E8B-23F9-4B67-91EC-302E774803ED}" srcOrd="1" destOrd="0" presId="urn:microsoft.com/office/officeart/2005/8/layout/hProcess9"/>
    <dgm:cxn modelId="{FEB5915F-B3B9-4612-8B54-B6D0ECA0FAAD}" type="presParOf" srcId="{4AC0F714-627E-4D77-9D25-D6C597BAE0EA}" destId="{DD824430-5F47-48D3-BF28-F4CDFBC16A7F}" srcOrd="2" destOrd="0" presId="urn:microsoft.com/office/officeart/2005/8/layout/hProcess9"/>
    <dgm:cxn modelId="{E2AA9DFB-16E3-4443-8CE8-4F17CDF41A58}" type="presParOf" srcId="{4AC0F714-627E-4D77-9D25-D6C597BAE0EA}" destId="{DCFB051F-198F-40A8-8A26-B84CCD217B3E}" srcOrd="3" destOrd="0" presId="urn:microsoft.com/office/officeart/2005/8/layout/hProcess9"/>
    <dgm:cxn modelId="{8605CAD8-F4D9-45E8-9546-4233691FB39B}" type="presParOf" srcId="{4AC0F714-627E-4D77-9D25-D6C597BAE0EA}" destId="{D528F516-CD4A-46CB-8616-CC22F8BCBED7}"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6F7A3D-6CDC-43AB-BB53-290DB085AD91}" type="doc">
      <dgm:prSet loTypeId="urn:microsoft.com/office/officeart/2005/8/layout/hProcess9" loCatId="process" qsTypeId="urn:microsoft.com/office/officeart/2005/8/quickstyle/simple1" qsCatId="simple" csTypeId="urn:microsoft.com/office/officeart/2005/8/colors/accent1_2" csCatId="accent1" phldr="1"/>
      <dgm:spPr/>
    </dgm:pt>
    <dgm:pt modelId="{56F17559-B664-4176-BA2E-9987C0B0488F}">
      <dgm:prSet phldrT="[Text]"/>
      <dgm:spPr/>
      <dgm:t>
        <a:bodyPr/>
        <a:lstStyle/>
        <a:p>
          <a:r>
            <a:rPr lang="fr-FR" dirty="0"/>
            <a:t>Chaque responsable de la mise en œuvre remplit une liste de vérification de ses approches de sécurité existantes.</a:t>
          </a:r>
          <a:endParaRPr lang="en-US" dirty="0"/>
        </a:p>
      </dgm:t>
    </dgm:pt>
    <dgm:pt modelId="{8D82EFAE-045F-4451-BFEA-ABBE99EDA708}" type="parTrans" cxnId="{971187FF-1094-4D6E-8CE6-91FC14BDFC96}">
      <dgm:prSet/>
      <dgm:spPr/>
      <dgm:t>
        <a:bodyPr/>
        <a:lstStyle/>
        <a:p>
          <a:endParaRPr lang="en-US"/>
        </a:p>
      </dgm:t>
    </dgm:pt>
    <dgm:pt modelId="{0BC95252-3E01-44D3-9FEF-174001DFF89B}" type="sibTrans" cxnId="{971187FF-1094-4D6E-8CE6-91FC14BDFC96}">
      <dgm:prSet/>
      <dgm:spPr/>
      <dgm:t>
        <a:bodyPr/>
        <a:lstStyle/>
        <a:p>
          <a:endParaRPr lang="en-US"/>
        </a:p>
      </dgm:t>
    </dgm:pt>
    <dgm:pt modelId="{D0BD0E2C-E211-4989-93E1-01D89208FB63}">
      <dgm:prSet phldrT="[Text]"/>
      <dgm:spPr/>
      <dgm:t>
        <a:bodyPr/>
        <a:lstStyle/>
        <a:p>
          <a:r>
            <a:rPr lang="fr-FR" dirty="0"/>
            <a:t>Former ensemble les OSC à la hiérarchisation des risques et aux stratégies d'atténuation ; élaborer des plans de sécurité.</a:t>
          </a:r>
          <a:endParaRPr lang="en-US" dirty="0"/>
        </a:p>
      </dgm:t>
    </dgm:pt>
    <dgm:pt modelId="{DD83FF4A-BCFC-4514-8B98-FB165794EF33}" type="parTrans" cxnId="{ABC03BB1-C38C-4471-98CC-6E26D7E5AC87}">
      <dgm:prSet/>
      <dgm:spPr/>
      <dgm:t>
        <a:bodyPr/>
        <a:lstStyle/>
        <a:p>
          <a:endParaRPr lang="en-US"/>
        </a:p>
      </dgm:t>
    </dgm:pt>
    <dgm:pt modelId="{CC7008D9-0ADF-4E22-8A1D-3F3DB39BA3D1}" type="sibTrans" cxnId="{ABC03BB1-C38C-4471-98CC-6E26D7E5AC87}">
      <dgm:prSet/>
      <dgm:spPr/>
      <dgm:t>
        <a:bodyPr/>
        <a:lstStyle/>
        <a:p>
          <a:endParaRPr lang="en-US"/>
        </a:p>
      </dgm:t>
    </dgm:pt>
    <dgm:pt modelId="{1919551B-7DFB-4C61-B9FF-91DF759B450B}">
      <dgm:prSet phldrT="[Text]"/>
      <dgm:spPr/>
      <dgm:t>
        <a:bodyPr/>
        <a:lstStyle/>
        <a:p>
          <a:r>
            <a:rPr lang="fr-FR" dirty="0"/>
            <a:t>soutenir les responsables de la mise en œuvre pour atteindre les objectifs prioritaires en matière de sécurité </a:t>
          </a:r>
          <a:endParaRPr lang="en-US" dirty="0"/>
        </a:p>
      </dgm:t>
    </dgm:pt>
    <dgm:pt modelId="{F0962F51-555E-4DE8-8AA2-CB0962691F77}" type="parTrans" cxnId="{8BFA2754-D975-424E-BCB4-E168FF05470F}">
      <dgm:prSet/>
      <dgm:spPr/>
      <dgm:t>
        <a:bodyPr/>
        <a:lstStyle/>
        <a:p>
          <a:endParaRPr lang="en-US"/>
        </a:p>
      </dgm:t>
    </dgm:pt>
    <dgm:pt modelId="{9186B96C-FBE1-4C97-8EF6-1F28379DE068}" type="sibTrans" cxnId="{8BFA2754-D975-424E-BCB4-E168FF05470F}">
      <dgm:prSet/>
      <dgm:spPr/>
      <dgm:t>
        <a:bodyPr/>
        <a:lstStyle/>
        <a:p>
          <a:endParaRPr lang="en-US"/>
        </a:p>
      </dgm:t>
    </dgm:pt>
    <dgm:pt modelId="{2DAE48B6-AC1B-4719-8369-EB3F0E7F9E2F}" type="pres">
      <dgm:prSet presAssocID="{BD6F7A3D-6CDC-43AB-BB53-290DB085AD91}" presName="CompostProcess" presStyleCnt="0">
        <dgm:presLayoutVars>
          <dgm:dir/>
          <dgm:resizeHandles val="exact"/>
        </dgm:presLayoutVars>
      </dgm:prSet>
      <dgm:spPr/>
    </dgm:pt>
    <dgm:pt modelId="{26A5FD58-730C-4752-B35A-B13D382595EE}" type="pres">
      <dgm:prSet presAssocID="{BD6F7A3D-6CDC-43AB-BB53-290DB085AD91}" presName="arrow" presStyleLbl="bgShp" presStyleIdx="0" presStyleCnt="1"/>
      <dgm:spPr/>
    </dgm:pt>
    <dgm:pt modelId="{4AC0F714-627E-4D77-9D25-D6C597BAE0EA}" type="pres">
      <dgm:prSet presAssocID="{BD6F7A3D-6CDC-43AB-BB53-290DB085AD91}" presName="linearProcess" presStyleCnt="0"/>
      <dgm:spPr/>
    </dgm:pt>
    <dgm:pt modelId="{2F0ACE54-DB72-43E9-9D0F-D4ECBE22631B}" type="pres">
      <dgm:prSet presAssocID="{56F17559-B664-4176-BA2E-9987C0B0488F}" presName="textNode" presStyleLbl="node1" presStyleIdx="0" presStyleCnt="3">
        <dgm:presLayoutVars>
          <dgm:bulletEnabled val="1"/>
        </dgm:presLayoutVars>
      </dgm:prSet>
      <dgm:spPr/>
    </dgm:pt>
    <dgm:pt modelId="{A7E10E8B-23F9-4B67-91EC-302E774803ED}" type="pres">
      <dgm:prSet presAssocID="{0BC95252-3E01-44D3-9FEF-174001DFF89B}" presName="sibTrans" presStyleCnt="0"/>
      <dgm:spPr/>
    </dgm:pt>
    <dgm:pt modelId="{DD824430-5F47-48D3-BF28-F4CDFBC16A7F}" type="pres">
      <dgm:prSet presAssocID="{D0BD0E2C-E211-4989-93E1-01D89208FB63}" presName="textNode" presStyleLbl="node1" presStyleIdx="1" presStyleCnt="3">
        <dgm:presLayoutVars>
          <dgm:bulletEnabled val="1"/>
        </dgm:presLayoutVars>
      </dgm:prSet>
      <dgm:spPr/>
    </dgm:pt>
    <dgm:pt modelId="{DCFB051F-198F-40A8-8A26-B84CCD217B3E}" type="pres">
      <dgm:prSet presAssocID="{CC7008D9-0ADF-4E22-8A1D-3F3DB39BA3D1}" presName="sibTrans" presStyleCnt="0"/>
      <dgm:spPr/>
    </dgm:pt>
    <dgm:pt modelId="{D528F516-CD4A-46CB-8616-CC22F8BCBED7}" type="pres">
      <dgm:prSet presAssocID="{1919551B-7DFB-4C61-B9FF-91DF759B450B}" presName="textNode" presStyleLbl="node1" presStyleIdx="2" presStyleCnt="3">
        <dgm:presLayoutVars>
          <dgm:bulletEnabled val="1"/>
        </dgm:presLayoutVars>
      </dgm:prSet>
      <dgm:spPr/>
    </dgm:pt>
  </dgm:ptLst>
  <dgm:cxnLst>
    <dgm:cxn modelId="{56037070-E48F-4490-A85C-4026606F1336}" type="presOf" srcId="{BD6F7A3D-6CDC-43AB-BB53-290DB085AD91}" destId="{2DAE48B6-AC1B-4719-8369-EB3F0E7F9E2F}" srcOrd="0" destOrd="0" presId="urn:microsoft.com/office/officeart/2005/8/layout/hProcess9"/>
    <dgm:cxn modelId="{8BFA2754-D975-424E-BCB4-E168FF05470F}" srcId="{BD6F7A3D-6CDC-43AB-BB53-290DB085AD91}" destId="{1919551B-7DFB-4C61-B9FF-91DF759B450B}" srcOrd="2" destOrd="0" parTransId="{F0962F51-555E-4DE8-8AA2-CB0962691F77}" sibTransId="{9186B96C-FBE1-4C97-8EF6-1F28379DE068}"/>
    <dgm:cxn modelId="{ABC03BB1-C38C-4471-98CC-6E26D7E5AC87}" srcId="{BD6F7A3D-6CDC-43AB-BB53-290DB085AD91}" destId="{D0BD0E2C-E211-4989-93E1-01D89208FB63}" srcOrd="1" destOrd="0" parTransId="{DD83FF4A-BCFC-4514-8B98-FB165794EF33}" sibTransId="{CC7008D9-0ADF-4E22-8A1D-3F3DB39BA3D1}"/>
    <dgm:cxn modelId="{A8A2FDBA-1254-424F-8C11-E651DB277BE1}" type="presOf" srcId="{1919551B-7DFB-4C61-B9FF-91DF759B450B}" destId="{D528F516-CD4A-46CB-8616-CC22F8BCBED7}" srcOrd="0" destOrd="0" presId="urn:microsoft.com/office/officeart/2005/8/layout/hProcess9"/>
    <dgm:cxn modelId="{8745E1C7-5CD0-4A63-B5E9-3BCA4AC7BD94}" type="presOf" srcId="{D0BD0E2C-E211-4989-93E1-01D89208FB63}" destId="{DD824430-5F47-48D3-BF28-F4CDFBC16A7F}" srcOrd="0" destOrd="0" presId="urn:microsoft.com/office/officeart/2005/8/layout/hProcess9"/>
    <dgm:cxn modelId="{4B5EE5EE-65EA-43F1-ADAC-3E6FEE247B2E}" type="presOf" srcId="{56F17559-B664-4176-BA2E-9987C0B0488F}" destId="{2F0ACE54-DB72-43E9-9D0F-D4ECBE22631B}" srcOrd="0" destOrd="0" presId="urn:microsoft.com/office/officeart/2005/8/layout/hProcess9"/>
    <dgm:cxn modelId="{971187FF-1094-4D6E-8CE6-91FC14BDFC96}" srcId="{BD6F7A3D-6CDC-43AB-BB53-290DB085AD91}" destId="{56F17559-B664-4176-BA2E-9987C0B0488F}" srcOrd="0" destOrd="0" parTransId="{8D82EFAE-045F-4451-BFEA-ABBE99EDA708}" sibTransId="{0BC95252-3E01-44D3-9FEF-174001DFF89B}"/>
    <dgm:cxn modelId="{5D91A6E4-1A15-406C-B685-51B4894DBA81}" type="presParOf" srcId="{2DAE48B6-AC1B-4719-8369-EB3F0E7F9E2F}" destId="{26A5FD58-730C-4752-B35A-B13D382595EE}" srcOrd="0" destOrd="0" presId="urn:microsoft.com/office/officeart/2005/8/layout/hProcess9"/>
    <dgm:cxn modelId="{25A8D0A1-B996-4859-ABE1-9AE3DED2B41F}" type="presParOf" srcId="{2DAE48B6-AC1B-4719-8369-EB3F0E7F9E2F}" destId="{4AC0F714-627E-4D77-9D25-D6C597BAE0EA}" srcOrd="1" destOrd="0" presId="urn:microsoft.com/office/officeart/2005/8/layout/hProcess9"/>
    <dgm:cxn modelId="{6039BFC9-3A90-4B2F-AA2D-B60E5F0891FA}" type="presParOf" srcId="{4AC0F714-627E-4D77-9D25-D6C597BAE0EA}" destId="{2F0ACE54-DB72-43E9-9D0F-D4ECBE22631B}" srcOrd="0" destOrd="0" presId="urn:microsoft.com/office/officeart/2005/8/layout/hProcess9"/>
    <dgm:cxn modelId="{93A62558-8F95-48E8-A904-135C5DA41F83}" type="presParOf" srcId="{4AC0F714-627E-4D77-9D25-D6C597BAE0EA}" destId="{A7E10E8B-23F9-4B67-91EC-302E774803ED}" srcOrd="1" destOrd="0" presId="urn:microsoft.com/office/officeart/2005/8/layout/hProcess9"/>
    <dgm:cxn modelId="{FEB5915F-B3B9-4612-8B54-B6D0ECA0FAAD}" type="presParOf" srcId="{4AC0F714-627E-4D77-9D25-D6C597BAE0EA}" destId="{DD824430-5F47-48D3-BF28-F4CDFBC16A7F}" srcOrd="2" destOrd="0" presId="urn:microsoft.com/office/officeart/2005/8/layout/hProcess9"/>
    <dgm:cxn modelId="{E2AA9DFB-16E3-4443-8CE8-4F17CDF41A58}" type="presParOf" srcId="{4AC0F714-627E-4D77-9D25-D6C597BAE0EA}" destId="{DCFB051F-198F-40A8-8A26-B84CCD217B3E}" srcOrd="3" destOrd="0" presId="urn:microsoft.com/office/officeart/2005/8/layout/hProcess9"/>
    <dgm:cxn modelId="{8605CAD8-F4D9-45E8-9546-4233691FB39B}" type="presParOf" srcId="{4AC0F714-627E-4D77-9D25-D6C597BAE0EA}" destId="{D528F516-CD4A-46CB-8616-CC22F8BCBED7}"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6F7A3D-6CDC-43AB-BB53-290DB085AD91}" type="doc">
      <dgm:prSet loTypeId="urn:microsoft.com/office/officeart/2005/8/layout/hProcess9" loCatId="process" qsTypeId="urn:microsoft.com/office/officeart/2005/8/quickstyle/simple1" qsCatId="simple" csTypeId="urn:microsoft.com/office/officeart/2005/8/colors/accent1_2" csCatId="accent1" phldr="1"/>
      <dgm:spPr/>
    </dgm:pt>
    <dgm:pt modelId="{56F17559-B664-4176-BA2E-9987C0B0488F}">
      <dgm:prSet phldrT="[Text]"/>
      <dgm:spPr/>
      <dgm:t>
        <a:bodyPr/>
        <a:lstStyle/>
        <a:p>
          <a:r>
            <a:rPr lang="fr-FR" dirty="0"/>
            <a:t>Chaque responsable de la mise en œuvre remplit une liste de vérification de ses approches de sécurité existantes.</a:t>
          </a:r>
          <a:endParaRPr lang="en-US" dirty="0"/>
        </a:p>
      </dgm:t>
    </dgm:pt>
    <dgm:pt modelId="{8D82EFAE-045F-4451-BFEA-ABBE99EDA708}" type="parTrans" cxnId="{971187FF-1094-4D6E-8CE6-91FC14BDFC96}">
      <dgm:prSet/>
      <dgm:spPr/>
      <dgm:t>
        <a:bodyPr/>
        <a:lstStyle/>
        <a:p>
          <a:endParaRPr lang="en-US"/>
        </a:p>
      </dgm:t>
    </dgm:pt>
    <dgm:pt modelId="{0BC95252-3E01-44D3-9FEF-174001DFF89B}" type="sibTrans" cxnId="{971187FF-1094-4D6E-8CE6-91FC14BDFC96}">
      <dgm:prSet/>
      <dgm:spPr/>
      <dgm:t>
        <a:bodyPr/>
        <a:lstStyle/>
        <a:p>
          <a:endParaRPr lang="en-US"/>
        </a:p>
      </dgm:t>
    </dgm:pt>
    <dgm:pt modelId="{D0BD0E2C-E211-4989-93E1-01D89208FB63}">
      <dgm:prSet phldrT="[Text]"/>
      <dgm:spPr/>
      <dgm:t>
        <a:bodyPr/>
        <a:lstStyle/>
        <a:p>
          <a:r>
            <a:rPr lang="fr-FR" dirty="0"/>
            <a:t>Former ensemble les OSC à la hiérarchisation des risques et aux stratégies d'atténuation ; élaborer des plans de sécurité.</a:t>
          </a:r>
          <a:endParaRPr lang="en-US" dirty="0"/>
        </a:p>
      </dgm:t>
    </dgm:pt>
    <dgm:pt modelId="{DD83FF4A-BCFC-4514-8B98-FB165794EF33}" type="parTrans" cxnId="{ABC03BB1-C38C-4471-98CC-6E26D7E5AC87}">
      <dgm:prSet/>
      <dgm:spPr/>
      <dgm:t>
        <a:bodyPr/>
        <a:lstStyle/>
        <a:p>
          <a:endParaRPr lang="en-US"/>
        </a:p>
      </dgm:t>
    </dgm:pt>
    <dgm:pt modelId="{CC7008D9-0ADF-4E22-8A1D-3F3DB39BA3D1}" type="sibTrans" cxnId="{ABC03BB1-C38C-4471-98CC-6E26D7E5AC87}">
      <dgm:prSet/>
      <dgm:spPr/>
      <dgm:t>
        <a:bodyPr/>
        <a:lstStyle/>
        <a:p>
          <a:endParaRPr lang="en-US"/>
        </a:p>
      </dgm:t>
    </dgm:pt>
    <dgm:pt modelId="{1919551B-7DFB-4C61-B9FF-91DF759B450B}">
      <dgm:prSet phldrT="[Text]"/>
      <dgm:spPr/>
      <dgm:t>
        <a:bodyPr/>
        <a:lstStyle/>
        <a:p>
          <a:r>
            <a:rPr lang="fr-FR" dirty="0"/>
            <a:t>soutenir les responsables de la mise en œuvre pour atteindre les objectifs prioritaires en matière de sécurité </a:t>
          </a:r>
          <a:endParaRPr lang="en-US" dirty="0"/>
        </a:p>
      </dgm:t>
    </dgm:pt>
    <dgm:pt modelId="{F0962F51-555E-4DE8-8AA2-CB0962691F77}" type="parTrans" cxnId="{8BFA2754-D975-424E-BCB4-E168FF05470F}">
      <dgm:prSet/>
      <dgm:spPr/>
      <dgm:t>
        <a:bodyPr/>
        <a:lstStyle/>
        <a:p>
          <a:endParaRPr lang="en-US"/>
        </a:p>
      </dgm:t>
    </dgm:pt>
    <dgm:pt modelId="{9186B96C-FBE1-4C97-8EF6-1F28379DE068}" type="sibTrans" cxnId="{8BFA2754-D975-424E-BCB4-E168FF05470F}">
      <dgm:prSet/>
      <dgm:spPr/>
      <dgm:t>
        <a:bodyPr/>
        <a:lstStyle/>
        <a:p>
          <a:endParaRPr lang="en-US"/>
        </a:p>
      </dgm:t>
    </dgm:pt>
    <dgm:pt modelId="{2DAE48B6-AC1B-4719-8369-EB3F0E7F9E2F}" type="pres">
      <dgm:prSet presAssocID="{BD6F7A3D-6CDC-43AB-BB53-290DB085AD91}" presName="CompostProcess" presStyleCnt="0">
        <dgm:presLayoutVars>
          <dgm:dir/>
          <dgm:resizeHandles val="exact"/>
        </dgm:presLayoutVars>
      </dgm:prSet>
      <dgm:spPr/>
    </dgm:pt>
    <dgm:pt modelId="{26A5FD58-730C-4752-B35A-B13D382595EE}" type="pres">
      <dgm:prSet presAssocID="{BD6F7A3D-6CDC-43AB-BB53-290DB085AD91}" presName="arrow" presStyleLbl="bgShp" presStyleIdx="0" presStyleCnt="1"/>
      <dgm:spPr/>
    </dgm:pt>
    <dgm:pt modelId="{4AC0F714-627E-4D77-9D25-D6C597BAE0EA}" type="pres">
      <dgm:prSet presAssocID="{BD6F7A3D-6CDC-43AB-BB53-290DB085AD91}" presName="linearProcess" presStyleCnt="0"/>
      <dgm:spPr/>
    </dgm:pt>
    <dgm:pt modelId="{2F0ACE54-DB72-43E9-9D0F-D4ECBE22631B}" type="pres">
      <dgm:prSet presAssocID="{56F17559-B664-4176-BA2E-9987C0B0488F}" presName="textNode" presStyleLbl="node1" presStyleIdx="0" presStyleCnt="3">
        <dgm:presLayoutVars>
          <dgm:bulletEnabled val="1"/>
        </dgm:presLayoutVars>
      </dgm:prSet>
      <dgm:spPr/>
    </dgm:pt>
    <dgm:pt modelId="{A7E10E8B-23F9-4B67-91EC-302E774803ED}" type="pres">
      <dgm:prSet presAssocID="{0BC95252-3E01-44D3-9FEF-174001DFF89B}" presName="sibTrans" presStyleCnt="0"/>
      <dgm:spPr/>
    </dgm:pt>
    <dgm:pt modelId="{DD824430-5F47-48D3-BF28-F4CDFBC16A7F}" type="pres">
      <dgm:prSet presAssocID="{D0BD0E2C-E211-4989-93E1-01D89208FB63}" presName="textNode" presStyleLbl="node1" presStyleIdx="1" presStyleCnt="3">
        <dgm:presLayoutVars>
          <dgm:bulletEnabled val="1"/>
        </dgm:presLayoutVars>
      </dgm:prSet>
      <dgm:spPr/>
    </dgm:pt>
    <dgm:pt modelId="{DCFB051F-198F-40A8-8A26-B84CCD217B3E}" type="pres">
      <dgm:prSet presAssocID="{CC7008D9-0ADF-4E22-8A1D-3F3DB39BA3D1}" presName="sibTrans" presStyleCnt="0"/>
      <dgm:spPr/>
    </dgm:pt>
    <dgm:pt modelId="{D528F516-CD4A-46CB-8616-CC22F8BCBED7}" type="pres">
      <dgm:prSet presAssocID="{1919551B-7DFB-4C61-B9FF-91DF759B450B}" presName="textNode" presStyleLbl="node1" presStyleIdx="2" presStyleCnt="3">
        <dgm:presLayoutVars>
          <dgm:bulletEnabled val="1"/>
        </dgm:presLayoutVars>
      </dgm:prSet>
      <dgm:spPr/>
    </dgm:pt>
  </dgm:ptLst>
  <dgm:cxnLst>
    <dgm:cxn modelId="{56037070-E48F-4490-A85C-4026606F1336}" type="presOf" srcId="{BD6F7A3D-6CDC-43AB-BB53-290DB085AD91}" destId="{2DAE48B6-AC1B-4719-8369-EB3F0E7F9E2F}" srcOrd="0" destOrd="0" presId="urn:microsoft.com/office/officeart/2005/8/layout/hProcess9"/>
    <dgm:cxn modelId="{8BFA2754-D975-424E-BCB4-E168FF05470F}" srcId="{BD6F7A3D-6CDC-43AB-BB53-290DB085AD91}" destId="{1919551B-7DFB-4C61-B9FF-91DF759B450B}" srcOrd="2" destOrd="0" parTransId="{F0962F51-555E-4DE8-8AA2-CB0962691F77}" sibTransId="{9186B96C-FBE1-4C97-8EF6-1F28379DE068}"/>
    <dgm:cxn modelId="{ABC03BB1-C38C-4471-98CC-6E26D7E5AC87}" srcId="{BD6F7A3D-6CDC-43AB-BB53-290DB085AD91}" destId="{D0BD0E2C-E211-4989-93E1-01D89208FB63}" srcOrd="1" destOrd="0" parTransId="{DD83FF4A-BCFC-4514-8B98-FB165794EF33}" sibTransId="{CC7008D9-0ADF-4E22-8A1D-3F3DB39BA3D1}"/>
    <dgm:cxn modelId="{A8A2FDBA-1254-424F-8C11-E651DB277BE1}" type="presOf" srcId="{1919551B-7DFB-4C61-B9FF-91DF759B450B}" destId="{D528F516-CD4A-46CB-8616-CC22F8BCBED7}" srcOrd="0" destOrd="0" presId="urn:microsoft.com/office/officeart/2005/8/layout/hProcess9"/>
    <dgm:cxn modelId="{8745E1C7-5CD0-4A63-B5E9-3BCA4AC7BD94}" type="presOf" srcId="{D0BD0E2C-E211-4989-93E1-01D89208FB63}" destId="{DD824430-5F47-48D3-BF28-F4CDFBC16A7F}" srcOrd="0" destOrd="0" presId="urn:microsoft.com/office/officeart/2005/8/layout/hProcess9"/>
    <dgm:cxn modelId="{4B5EE5EE-65EA-43F1-ADAC-3E6FEE247B2E}" type="presOf" srcId="{56F17559-B664-4176-BA2E-9987C0B0488F}" destId="{2F0ACE54-DB72-43E9-9D0F-D4ECBE22631B}" srcOrd="0" destOrd="0" presId="urn:microsoft.com/office/officeart/2005/8/layout/hProcess9"/>
    <dgm:cxn modelId="{971187FF-1094-4D6E-8CE6-91FC14BDFC96}" srcId="{BD6F7A3D-6CDC-43AB-BB53-290DB085AD91}" destId="{56F17559-B664-4176-BA2E-9987C0B0488F}" srcOrd="0" destOrd="0" parTransId="{8D82EFAE-045F-4451-BFEA-ABBE99EDA708}" sibTransId="{0BC95252-3E01-44D3-9FEF-174001DFF89B}"/>
    <dgm:cxn modelId="{5D91A6E4-1A15-406C-B685-51B4894DBA81}" type="presParOf" srcId="{2DAE48B6-AC1B-4719-8369-EB3F0E7F9E2F}" destId="{26A5FD58-730C-4752-B35A-B13D382595EE}" srcOrd="0" destOrd="0" presId="urn:microsoft.com/office/officeart/2005/8/layout/hProcess9"/>
    <dgm:cxn modelId="{25A8D0A1-B996-4859-ABE1-9AE3DED2B41F}" type="presParOf" srcId="{2DAE48B6-AC1B-4719-8369-EB3F0E7F9E2F}" destId="{4AC0F714-627E-4D77-9D25-D6C597BAE0EA}" srcOrd="1" destOrd="0" presId="urn:microsoft.com/office/officeart/2005/8/layout/hProcess9"/>
    <dgm:cxn modelId="{6039BFC9-3A90-4B2F-AA2D-B60E5F0891FA}" type="presParOf" srcId="{4AC0F714-627E-4D77-9D25-D6C597BAE0EA}" destId="{2F0ACE54-DB72-43E9-9D0F-D4ECBE22631B}" srcOrd="0" destOrd="0" presId="urn:microsoft.com/office/officeart/2005/8/layout/hProcess9"/>
    <dgm:cxn modelId="{93A62558-8F95-48E8-A904-135C5DA41F83}" type="presParOf" srcId="{4AC0F714-627E-4D77-9D25-D6C597BAE0EA}" destId="{A7E10E8B-23F9-4B67-91EC-302E774803ED}" srcOrd="1" destOrd="0" presId="urn:microsoft.com/office/officeart/2005/8/layout/hProcess9"/>
    <dgm:cxn modelId="{FEB5915F-B3B9-4612-8B54-B6D0ECA0FAAD}" type="presParOf" srcId="{4AC0F714-627E-4D77-9D25-D6C597BAE0EA}" destId="{DD824430-5F47-48D3-BF28-F4CDFBC16A7F}" srcOrd="2" destOrd="0" presId="urn:microsoft.com/office/officeart/2005/8/layout/hProcess9"/>
    <dgm:cxn modelId="{E2AA9DFB-16E3-4443-8CE8-4F17CDF41A58}" type="presParOf" srcId="{4AC0F714-627E-4D77-9D25-D6C597BAE0EA}" destId="{DCFB051F-198F-40A8-8A26-B84CCD217B3E}" srcOrd="3" destOrd="0" presId="urn:microsoft.com/office/officeart/2005/8/layout/hProcess9"/>
    <dgm:cxn modelId="{8605CAD8-F4D9-45E8-9546-4233691FB39B}" type="presParOf" srcId="{4AC0F714-627E-4D77-9D25-D6C597BAE0EA}" destId="{D528F516-CD4A-46CB-8616-CC22F8BCBED7}"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6F7A3D-6CDC-43AB-BB53-290DB085AD91}" type="doc">
      <dgm:prSet loTypeId="urn:microsoft.com/office/officeart/2005/8/layout/hProcess9" loCatId="process" qsTypeId="urn:microsoft.com/office/officeart/2005/8/quickstyle/simple1" qsCatId="simple" csTypeId="urn:microsoft.com/office/officeart/2005/8/colors/accent1_2" csCatId="accent1" phldr="1"/>
      <dgm:spPr/>
    </dgm:pt>
    <dgm:pt modelId="{56F17559-B664-4176-BA2E-9987C0B0488F}">
      <dgm:prSet phldrT="[Text]"/>
      <dgm:spPr/>
      <dgm:t>
        <a:bodyPr/>
        <a:lstStyle/>
        <a:p>
          <a:r>
            <a:rPr lang="fr-FR" dirty="0"/>
            <a:t>Chaque responsable de la mise en œuvre remplit une liste de vérification de ses approches de sécurité existantes.</a:t>
          </a:r>
          <a:endParaRPr lang="en-US" dirty="0"/>
        </a:p>
      </dgm:t>
    </dgm:pt>
    <dgm:pt modelId="{8D82EFAE-045F-4451-BFEA-ABBE99EDA708}" type="parTrans" cxnId="{971187FF-1094-4D6E-8CE6-91FC14BDFC96}">
      <dgm:prSet/>
      <dgm:spPr/>
      <dgm:t>
        <a:bodyPr/>
        <a:lstStyle/>
        <a:p>
          <a:endParaRPr lang="en-US"/>
        </a:p>
      </dgm:t>
    </dgm:pt>
    <dgm:pt modelId="{0BC95252-3E01-44D3-9FEF-174001DFF89B}" type="sibTrans" cxnId="{971187FF-1094-4D6E-8CE6-91FC14BDFC96}">
      <dgm:prSet/>
      <dgm:spPr/>
      <dgm:t>
        <a:bodyPr/>
        <a:lstStyle/>
        <a:p>
          <a:endParaRPr lang="en-US"/>
        </a:p>
      </dgm:t>
    </dgm:pt>
    <dgm:pt modelId="{D0BD0E2C-E211-4989-93E1-01D89208FB63}">
      <dgm:prSet phldrT="[Text]"/>
      <dgm:spPr/>
      <dgm:t>
        <a:bodyPr/>
        <a:lstStyle/>
        <a:p>
          <a:r>
            <a:rPr lang="fr-FR" dirty="0"/>
            <a:t>Former ensemble les OSC à la hiérarchisation des risques et aux stratégies d'atténuation ; élaborer des plans de sécurité.</a:t>
          </a:r>
          <a:endParaRPr lang="en-US" dirty="0"/>
        </a:p>
      </dgm:t>
    </dgm:pt>
    <dgm:pt modelId="{DD83FF4A-BCFC-4514-8B98-FB165794EF33}" type="parTrans" cxnId="{ABC03BB1-C38C-4471-98CC-6E26D7E5AC87}">
      <dgm:prSet/>
      <dgm:spPr/>
      <dgm:t>
        <a:bodyPr/>
        <a:lstStyle/>
        <a:p>
          <a:endParaRPr lang="en-US"/>
        </a:p>
      </dgm:t>
    </dgm:pt>
    <dgm:pt modelId="{CC7008D9-0ADF-4E22-8A1D-3F3DB39BA3D1}" type="sibTrans" cxnId="{ABC03BB1-C38C-4471-98CC-6E26D7E5AC87}">
      <dgm:prSet/>
      <dgm:spPr/>
      <dgm:t>
        <a:bodyPr/>
        <a:lstStyle/>
        <a:p>
          <a:endParaRPr lang="en-US"/>
        </a:p>
      </dgm:t>
    </dgm:pt>
    <dgm:pt modelId="{1919551B-7DFB-4C61-B9FF-91DF759B450B}">
      <dgm:prSet phldrT="[Text]"/>
      <dgm:spPr/>
      <dgm:t>
        <a:bodyPr/>
        <a:lstStyle/>
        <a:p>
          <a:r>
            <a:rPr lang="fr-FR" dirty="0"/>
            <a:t>soutenir les responsables de la mise en œuvre pour atteindre les objectifs prioritaires en matière de sécurité </a:t>
          </a:r>
          <a:endParaRPr lang="en-US" dirty="0"/>
        </a:p>
      </dgm:t>
    </dgm:pt>
    <dgm:pt modelId="{F0962F51-555E-4DE8-8AA2-CB0962691F77}" type="parTrans" cxnId="{8BFA2754-D975-424E-BCB4-E168FF05470F}">
      <dgm:prSet/>
      <dgm:spPr/>
      <dgm:t>
        <a:bodyPr/>
        <a:lstStyle/>
        <a:p>
          <a:endParaRPr lang="en-US"/>
        </a:p>
      </dgm:t>
    </dgm:pt>
    <dgm:pt modelId="{9186B96C-FBE1-4C97-8EF6-1F28379DE068}" type="sibTrans" cxnId="{8BFA2754-D975-424E-BCB4-E168FF05470F}">
      <dgm:prSet/>
      <dgm:spPr/>
      <dgm:t>
        <a:bodyPr/>
        <a:lstStyle/>
        <a:p>
          <a:endParaRPr lang="en-US"/>
        </a:p>
      </dgm:t>
    </dgm:pt>
    <dgm:pt modelId="{2DAE48B6-AC1B-4719-8369-EB3F0E7F9E2F}" type="pres">
      <dgm:prSet presAssocID="{BD6F7A3D-6CDC-43AB-BB53-290DB085AD91}" presName="CompostProcess" presStyleCnt="0">
        <dgm:presLayoutVars>
          <dgm:dir/>
          <dgm:resizeHandles val="exact"/>
        </dgm:presLayoutVars>
      </dgm:prSet>
      <dgm:spPr/>
    </dgm:pt>
    <dgm:pt modelId="{26A5FD58-730C-4752-B35A-B13D382595EE}" type="pres">
      <dgm:prSet presAssocID="{BD6F7A3D-6CDC-43AB-BB53-290DB085AD91}" presName="arrow" presStyleLbl="bgShp" presStyleIdx="0" presStyleCnt="1"/>
      <dgm:spPr/>
    </dgm:pt>
    <dgm:pt modelId="{4AC0F714-627E-4D77-9D25-D6C597BAE0EA}" type="pres">
      <dgm:prSet presAssocID="{BD6F7A3D-6CDC-43AB-BB53-290DB085AD91}" presName="linearProcess" presStyleCnt="0"/>
      <dgm:spPr/>
    </dgm:pt>
    <dgm:pt modelId="{2F0ACE54-DB72-43E9-9D0F-D4ECBE22631B}" type="pres">
      <dgm:prSet presAssocID="{56F17559-B664-4176-BA2E-9987C0B0488F}" presName="textNode" presStyleLbl="node1" presStyleIdx="0" presStyleCnt="3">
        <dgm:presLayoutVars>
          <dgm:bulletEnabled val="1"/>
        </dgm:presLayoutVars>
      </dgm:prSet>
      <dgm:spPr/>
    </dgm:pt>
    <dgm:pt modelId="{A7E10E8B-23F9-4B67-91EC-302E774803ED}" type="pres">
      <dgm:prSet presAssocID="{0BC95252-3E01-44D3-9FEF-174001DFF89B}" presName="sibTrans" presStyleCnt="0"/>
      <dgm:spPr/>
    </dgm:pt>
    <dgm:pt modelId="{DD824430-5F47-48D3-BF28-F4CDFBC16A7F}" type="pres">
      <dgm:prSet presAssocID="{D0BD0E2C-E211-4989-93E1-01D89208FB63}" presName="textNode" presStyleLbl="node1" presStyleIdx="1" presStyleCnt="3">
        <dgm:presLayoutVars>
          <dgm:bulletEnabled val="1"/>
        </dgm:presLayoutVars>
      </dgm:prSet>
      <dgm:spPr/>
    </dgm:pt>
    <dgm:pt modelId="{DCFB051F-198F-40A8-8A26-B84CCD217B3E}" type="pres">
      <dgm:prSet presAssocID="{CC7008D9-0ADF-4E22-8A1D-3F3DB39BA3D1}" presName="sibTrans" presStyleCnt="0"/>
      <dgm:spPr/>
    </dgm:pt>
    <dgm:pt modelId="{D528F516-CD4A-46CB-8616-CC22F8BCBED7}" type="pres">
      <dgm:prSet presAssocID="{1919551B-7DFB-4C61-B9FF-91DF759B450B}" presName="textNode" presStyleLbl="node1" presStyleIdx="2" presStyleCnt="3">
        <dgm:presLayoutVars>
          <dgm:bulletEnabled val="1"/>
        </dgm:presLayoutVars>
      </dgm:prSet>
      <dgm:spPr/>
    </dgm:pt>
  </dgm:ptLst>
  <dgm:cxnLst>
    <dgm:cxn modelId="{56037070-E48F-4490-A85C-4026606F1336}" type="presOf" srcId="{BD6F7A3D-6CDC-43AB-BB53-290DB085AD91}" destId="{2DAE48B6-AC1B-4719-8369-EB3F0E7F9E2F}" srcOrd="0" destOrd="0" presId="urn:microsoft.com/office/officeart/2005/8/layout/hProcess9"/>
    <dgm:cxn modelId="{8BFA2754-D975-424E-BCB4-E168FF05470F}" srcId="{BD6F7A3D-6CDC-43AB-BB53-290DB085AD91}" destId="{1919551B-7DFB-4C61-B9FF-91DF759B450B}" srcOrd="2" destOrd="0" parTransId="{F0962F51-555E-4DE8-8AA2-CB0962691F77}" sibTransId="{9186B96C-FBE1-4C97-8EF6-1F28379DE068}"/>
    <dgm:cxn modelId="{ABC03BB1-C38C-4471-98CC-6E26D7E5AC87}" srcId="{BD6F7A3D-6CDC-43AB-BB53-290DB085AD91}" destId="{D0BD0E2C-E211-4989-93E1-01D89208FB63}" srcOrd="1" destOrd="0" parTransId="{DD83FF4A-BCFC-4514-8B98-FB165794EF33}" sibTransId="{CC7008D9-0ADF-4E22-8A1D-3F3DB39BA3D1}"/>
    <dgm:cxn modelId="{A8A2FDBA-1254-424F-8C11-E651DB277BE1}" type="presOf" srcId="{1919551B-7DFB-4C61-B9FF-91DF759B450B}" destId="{D528F516-CD4A-46CB-8616-CC22F8BCBED7}" srcOrd="0" destOrd="0" presId="urn:microsoft.com/office/officeart/2005/8/layout/hProcess9"/>
    <dgm:cxn modelId="{8745E1C7-5CD0-4A63-B5E9-3BCA4AC7BD94}" type="presOf" srcId="{D0BD0E2C-E211-4989-93E1-01D89208FB63}" destId="{DD824430-5F47-48D3-BF28-F4CDFBC16A7F}" srcOrd="0" destOrd="0" presId="urn:microsoft.com/office/officeart/2005/8/layout/hProcess9"/>
    <dgm:cxn modelId="{4B5EE5EE-65EA-43F1-ADAC-3E6FEE247B2E}" type="presOf" srcId="{56F17559-B664-4176-BA2E-9987C0B0488F}" destId="{2F0ACE54-DB72-43E9-9D0F-D4ECBE22631B}" srcOrd="0" destOrd="0" presId="urn:microsoft.com/office/officeart/2005/8/layout/hProcess9"/>
    <dgm:cxn modelId="{971187FF-1094-4D6E-8CE6-91FC14BDFC96}" srcId="{BD6F7A3D-6CDC-43AB-BB53-290DB085AD91}" destId="{56F17559-B664-4176-BA2E-9987C0B0488F}" srcOrd="0" destOrd="0" parTransId="{8D82EFAE-045F-4451-BFEA-ABBE99EDA708}" sibTransId="{0BC95252-3E01-44D3-9FEF-174001DFF89B}"/>
    <dgm:cxn modelId="{5D91A6E4-1A15-406C-B685-51B4894DBA81}" type="presParOf" srcId="{2DAE48B6-AC1B-4719-8369-EB3F0E7F9E2F}" destId="{26A5FD58-730C-4752-B35A-B13D382595EE}" srcOrd="0" destOrd="0" presId="urn:microsoft.com/office/officeart/2005/8/layout/hProcess9"/>
    <dgm:cxn modelId="{25A8D0A1-B996-4859-ABE1-9AE3DED2B41F}" type="presParOf" srcId="{2DAE48B6-AC1B-4719-8369-EB3F0E7F9E2F}" destId="{4AC0F714-627E-4D77-9D25-D6C597BAE0EA}" srcOrd="1" destOrd="0" presId="urn:microsoft.com/office/officeart/2005/8/layout/hProcess9"/>
    <dgm:cxn modelId="{6039BFC9-3A90-4B2F-AA2D-B60E5F0891FA}" type="presParOf" srcId="{4AC0F714-627E-4D77-9D25-D6C597BAE0EA}" destId="{2F0ACE54-DB72-43E9-9D0F-D4ECBE22631B}" srcOrd="0" destOrd="0" presId="urn:microsoft.com/office/officeart/2005/8/layout/hProcess9"/>
    <dgm:cxn modelId="{93A62558-8F95-48E8-A904-135C5DA41F83}" type="presParOf" srcId="{4AC0F714-627E-4D77-9D25-D6C597BAE0EA}" destId="{A7E10E8B-23F9-4B67-91EC-302E774803ED}" srcOrd="1" destOrd="0" presId="urn:microsoft.com/office/officeart/2005/8/layout/hProcess9"/>
    <dgm:cxn modelId="{FEB5915F-B3B9-4612-8B54-B6D0ECA0FAAD}" type="presParOf" srcId="{4AC0F714-627E-4D77-9D25-D6C597BAE0EA}" destId="{DD824430-5F47-48D3-BF28-F4CDFBC16A7F}" srcOrd="2" destOrd="0" presId="urn:microsoft.com/office/officeart/2005/8/layout/hProcess9"/>
    <dgm:cxn modelId="{E2AA9DFB-16E3-4443-8CE8-4F17CDF41A58}" type="presParOf" srcId="{4AC0F714-627E-4D77-9D25-D6C597BAE0EA}" destId="{DCFB051F-198F-40A8-8A26-B84CCD217B3E}" srcOrd="3" destOrd="0" presId="urn:microsoft.com/office/officeart/2005/8/layout/hProcess9"/>
    <dgm:cxn modelId="{8605CAD8-F4D9-45E8-9546-4233691FB39B}" type="presParOf" srcId="{4AC0F714-627E-4D77-9D25-D6C597BAE0EA}" destId="{D528F516-CD4A-46CB-8616-CC22F8BCBED7}"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6F7A3D-6CDC-43AB-BB53-290DB085AD91}" type="doc">
      <dgm:prSet loTypeId="urn:microsoft.com/office/officeart/2005/8/layout/hProcess9" loCatId="process" qsTypeId="urn:microsoft.com/office/officeart/2005/8/quickstyle/simple1" qsCatId="simple" csTypeId="urn:microsoft.com/office/officeart/2005/8/colors/accent1_2" csCatId="accent1" phldr="1"/>
      <dgm:spPr/>
    </dgm:pt>
    <dgm:pt modelId="{56F17559-B664-4176-BA2E-9987C0B0488F}">
      <dgm:prSet phldrT="[Text]"/>
      <dgm:spPr/>
      <dgm:t>
        <a:bodyPr/>
        <a:lstStyle/>
        <a:p>
          <a:r>
            <a:rPr lang="en-US" dirty="0"/>
            <a:t>Each implementer completes a checklist of existing security activities</a:t>
          </a:r>
        </a:p>
      </dgm:t>
    </dgm:pt>
    <dgm:pt modelId="{8D82EFAE-045F-4451-BFEA-ABBE99EDA708}" type="parTrans" cxnId="{971187FF-1094-4D6E-8CE6-91FC14BDFC96}">
      <dgm:prSet/>
      <dgm:spPr/>
      <dgm:t>
        <a:bodyPr/>
        <a:lstStyle/>
        <a:p>
          <a:endParaRPr lang="en-US"/>
        </a:p>
      </dgm:t>
    </dgm:pt>
    <dgm:pt modelId="{0BC95252-3E01-44D3-9FEF-174001DFF89B}" type="sibTrans" cxnId="{971187FF-1094-4D6E-8CE6-91FC14BDFC96}">
      <dgm:prSet/>
      <dgm:spPr/>
      <dgm:t>
        <a:bodyPr/>
        <a:lstStyle/>
        <a:p>
          <a:endParaRPr lang="en-US"/>
        </a:p>
      </dgm:t>
    </dgm:pt>
    <dgm:pt modelId="{D0BD0E2C-E211-4989-93E1-01D89208FB63}">
      <dgm:prSet phldrT="[Text]"/>
      <dgm:spPr/>
      <dgm:t>
        <a:bodyPr/>
        <a:lstStyle/>
        <a:p>
          <a:r>
            <a:rPr lang="en-US" dirty="0"/>
            <a:t>Train implementers </a:t>
          </a:r>
          <a:r>
            <a:rPr lang="en-US" u="sng" dirty="0"/>
            <a:t>together</a:t>
          </a:r>
          <a:r>
            <a:rPr lang="en-US" dirty="0"/>
            <a:t> on prioritizing risks and security activities; develop security plans</a:t>
          </a:r>
        </a:p>
      </dgm:t>
    </dgm:pt>
    <dgm:pt modelId="{DD83FF4A-BCFC-4514-8B98-FB165794EF33}" type="parTrans" cxnId="{ABC03BB1-C38C-4471-98CC-6E26D7E5AC87}">
      <dgm:prSet/>
      <dgm:spPr/>
      <dgm:t>
        <a:bodyPr/>
        <a:lstStyle/>
        <a:p>
          <a:endParaRPr lang="en-US"/>
        </a:p>
      </dgm:t>
    </dgm:pt>
    <dgm:pt modelId="{CC7008D9-0ADF-4E22-8A1D-3F3DB39BA3D1}" type="sibTrans" cxnId="{ABC03BB1-C38C-4471-98CC-6E26D7E5AC87}">
      <dgm:prSet/>
      <dgm:spPr/>
      <dgm:t>
        <a:bodyPr/>
        <a:lstStyle/>
        <a:p>
          <a:endParaRPr lang="en-US"/>
        </a:p>
      </dgm:t>
    </dgm:pt>
    <dgm:pt modelId="{1919551B-7DFB-4C61-B9FF-91DF759B450B}">
      <dgm:prSet phldrT="[Text]"/>
      <dgm:spPr/>
      <dgm:t>
        <a:bodyPr/>
        <a:lstStyle/>
        <a:p>
          <a:r>
            <a:rPr lang="en-US" dirty="0"/>
            <a:t>Support implementers to develop (and ideally fund) priority security efforts </a:t>
          </a:r>
        </a:p>
      </dgm:t>
    </dgm:pt>
    <dgm:pt modelId="{F0962F51-555E-4DE8-8AA2-CB0962691F77}" type="parTrans" cxnId="{8BFA2754-D975-424E-BCB4-E168FF05470F}">
      <dgm:prSet/>
      <dgm:spPr/>
      <dgm:t>
        <a:bodyPr/>
        <a:lstStyle/>
        <a:p>
          <a:endParaRPr lang="en-US"/>
        </a:p>
      </dgm:t>
    </dgm:pt>
    <dgm:pt modelId="{9186B96C-FBE1-4C97-8EF6-1F28379DE068}" type="sibTrans" cxnId="{8BFA2754-D975-424E-BCB4-E168FF05470F}">
      <dgm:prSet/>
      <dgm:spPr/>
      <dgm:t>
        <a:bodyPr/>
        <a:lstStyle/>
        <a:p>
          <a:endParaRPr lang="en-US"/>
        </a:p>
      </dgm:t>
    </dgm:pt>
    <dgm:pt modelId="{2DAE48B6-AC1B-4719-8369-EB3F0E7F9E2F}" type="pres">
      <dgm:prSet presAssocID="{BD6F7A3D-6CDC-43AB-BB53-290DB085AD91}" presName="CompostProcess" presStyleCnt="0">
        <dgm:presLayoutVars>
          <dgm:dir/>
          <dgm:resizeHandles val="exact"/>
        </dgm:presLayoutVars>
      </dgm:prSet>
      <dgm:spPr/>
    </dgm:pt>
    <dgm:pt modelId="{26A5FD58-730C-4752-B35A-B13D382595EE}" type="pres">
      <dgm:prSet presAssocID="{BD6F7A3D-6CDC-43AB-BB53-290DB085AD91}" presName="arrow" presStyleLbl="bgShp" presStyleIdx="0" presStyleCnt="1"/>
      <dgm:spPr/>
    </dgm:pt>
    <dgm:pt modelId="{4AC0F714-627E-4D77-9D25-D6C597BAE0EA}" type="pres">
      <dgm:prSet presAssocID="{BD6F7A3D-6CDC-43AB-BB53-290DB085AD91}" presName="linearProcess" presStyleCnt="0"/>
      <dgm:spPr/>
    </dgm:pt>
    <dgm:pt modelId="{2F0ACE54-DB72-43E9-9D0F-D4ECBE22631B}" type="pres">
      <dgm:prSet presAssocID="{56F17559-B664-4176-BA2E-9987C0B0488F}" presName="textNode" presStyleLbl="node1" presStyleIdx="0" presStyleCnt="3">
        <dgm:presLayoutVars>
          <dgm:bulletEnabled val="1"/>
        </dgm:presLayoutVars>
      </dgm:prSet>
      <dgm:spPr/>
    </dgm:pt>
    <dgm:pt modelId="{A7E10E8B-23F9-4B67-91EC-302E774803ED}" type="pres">
      <dgm:prSet presAssocID="{0BC95252-3E01-44D3-9FEF-174001DFF89B}" presName="sibTrans" presStyleCnt="0"/>
      <dgm:spPr/>
    </dgm:pt>
    <dgm:pt modelId="{DD824430-5F47-48D3-BF28-F4CDFBC16A7F}" type="pres">
      <dgm:prSet presAssocID="{D0BD0E2C-E211-4989-93E1-01D89208FB63}" presName="textNode" presStyleLbl="node1" presStyleIdx="1" presStyleCnt="3">
        <dgm:presLayoutVars>
          <dgm:bulletEnabled val="1"/>
        </dgm:presLayoutVars>
      </dgm:prSet>
      <dgm:spPr/>
    </dgm:pt>
    <dgm:pt modelId="{DCFB051F-198F-40A8-8A26-B84CCD217B3E}" type="pres">
      <dgm:prSet presAssocID="{CC7008D9-0ADF-4E22-8A1D-3F3DB39BA3D1}" presName="sibTrans" presStyleCnt="0"/>
      <dgm:spPr/>
    </dgm:pt>
    <dgm:pt modelId="{D528F516-CD4A-46CB-8616-CC22F8BCBED7}" type="pres">
      <dgm:prSet presAssocID="{1919551B-7DFB-4C61-B9FF-91DF759B450B}" presName="textNode" presStyleLbl="node1" presStyleIdx="2" presStyleCnt="3">
        <dgm:presLayoutVars>
          <dgm:bulletEnabled val="1"/>
        </dgm:presLayoutVars>
      </dgm:prSet>
      <dgm:spPr/>
    </dgm:pt>
  </dgm:ptLst>
  <dgm:cxnLst>
    <dgm:cxn modelId="{56037070-E48F-4490-A85C-4026606F1336}" type="presOf" srcId="{BD6F7A3D-6CDC-43AB-BB53-290DB085AD91}" destId="{2DAE48B6-AC1B-4719-8369-EB3F0E7F9E2F}" srcOrd="0" destOrd="0" presId="urn:microsoft.com/office/officeart/2005/8/layout/hProcess9"/>
    <dgm:cxn modelId="{8BFA2754-D975-424E-BCB4-E168FF05470F}" srcId="{BD6F7A3D-6CDC-43AB-BB53-290DB085AD91}" destId="{1919551B-7DFB-4C61-B9FF-91DF759B450B}" srcOrd="2" destOrd="0" parTransId="{F0962F51-555E-4DE8-8AA2-CB0962691F77}" sibTransId="{9186B96C-FBE1-4C97-8EF6-1F28379DE068}"/>
    <dgm:cxn modelId="{ABC03BB1-C38C-4471-98CC-6E26D7E5AC87}" srcId="{BD6F7A3D-6CDC-43AB-BB53-290DB085AD91}" destId="{D0BD0E2C-E211-4989-93E1-01D89208FB63}" srcOrd="1" destOrd="0" parTransId="{DD83FF4A-BCFC-4514-8B98-FB165794EF33}" sibTransId="{CC7008D9-0ADF-4E22-8A1D-3F3DB39BA3D1}"/>
    <dgm:cxn modelId="{A8A2FDBA-1254-424F-8C11-E651DB277BE1}" type="presOf" srcId="{1919551B-7DFB-4C61-B9FF-91DF759B450B}" destId="{D528F516-CD4A-46CB-8616-CC22F8BCBED7}" srcOrd="0" destOrd="0" presId="urn:microsoft.com/office/officeart/2005/8/layout/hProcess9"/>
    <dgm:cxn modelId="{8745E1C7-5CD0-4A63-B5E9-3BCA4AC7BD94}" type="presOf" srcId="{D0BD0E2C-E211-4989-93E1-01D89208FB63}" destId="{DD824430-5F47-48D3-BF28-F4CDFBC16A7F}" srcOrd="0" destOrd="0" presId="urn:microsoft.com/office/officeart/2005/8/layout/hProcess9"/>
    <dgm:cxn modelId="{4B5EE5EE-65EA-43F1-ADAC-3E6FEE247B2E}" type="presOf" srcId="{56F17559-B664-4176-BA2E-9987C0B0488F}" destId="{2F0ACE54-DB72-43E9-9D0F-D4ECBE22631B}" srcOrd="0" destOrd="0" presId="urn:microsoft.com/office/officeart/2005/8/layout/hProcess9"/>
    <dgm:cxn modelId="{971187FF-1094-4D6E-8CE6-91FC14BDFC96}" srcId="{BD6F7A3D-6CDC-43AB-BB53-290DB085AD91}" destId="{56F17559-B664-4176-BA2E-9987C0B0488F}" srcOrd="0" destOrd="0" parTransId="{8D82EFAE-045F-4451-BFEA-ABBE99EDA708}" sibTransId="{0BC95252-3E01-44D3-9FEF-174001DFF89B}"/>
    <dgm:cxn modelId="{5D91A6E4-1A15-406C-B685-51B4894DBA81}" type="presParOf" srcId="{2DAE48B6-AC1B-4719-8369-EB3F0E7F9E2F}" destId="{26A5FD58-730C-4752-B35A-B13D382595EE}" srcOrd="0" destOrd="0" presId="urn:microsoft.com/office/officeart/2005/8/layout/hProcess9"/>
    <dgm:cxn modelId="{25A8D0A1-B996-4859-ABE1-9AE3DED2B41F}" type="presParOf" srcId="{2DAE48B6-AC1B-4719-8369-EB3F0E7F9E2F}" destId="{4AC0F714-627E-4D77-9D25-D6C597BAE0EA}" srcOrd="1" destOrd="0" presId="urn:microsoft.com/office/officeart/2005/8/layout/hProcess9"/>
    <dgm:cxn modelId="{6039BFC9-3A90-4B2F-AA2D-B60E5F0891FA}" type="presParOf" srcId="{4AC0F714-627E-4D77-9D25-D6C597BAE0EA}" destId="{2F0ACE54-DB72-43E9-9D0F-D4ECBE22631B}" srcOrd="0" destOrd="0" presId="urn:microsoft.com/office/officeart/2005/8/layout/hProcess9"/>
    <dgm:cxn modelId="{93A62558-8F95-48E8-A904-135C5DA41F83}" type="presParOf" srcId="{4AC0F714-627E-4D77-9D25-D6C597BAE0EA}" destId="{A7E10E8B-23F9-4B67-91EC-302E774803ED}" srcOrd="1" destOrd="0" presId="urn:microsoft.com/office/officeart/2005/8/layout/hProcess9"/>
    <dgm:cxn modelId="{FEB5915F-B3B9-4612-8B54-B6D0ECA0FAAD}" type="presParOf" srcId="{4AC0F714-627E-4D77-9D25-D6C597BAE0EA}" destId="{DD824430-5F47-48D3-BF28-F4CDFBC16A7F}" srcOrd="2" destOrd="0" presId="urn:microsoft.com/office/officeart/2005/8/layout/hProcess9"/>
    <dgm:cxn modelId="{E2AA9DFB-16E3-4443-8CE8-4F17CDF41A58}" type="presParOf" srcId="{4AC0F714-627E-4D77-9D25-D6C597BAE0EA}" destId="{DCFB051F-198F-40A8-8A26-B84CCD217B3E}" srcOrd="3" destOrd="0" presId="urn:microsoft.com/office/officeart/2005/8/layout/hProcess9"/>
    <dgm:cxn modelId="{8605CAD8-F4D9-45E8-9546-4233691FB39B}" type="presParOf" srcId="{4AC0F714-627E-4D77-9D25-D6C597BAE0EA}" destId="{D528F516-CD4A-46CB-8616-CC22F8BCBED7}"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5FD58-730C-4752-B35A-B13D382595EE}">
      <dsp:nvSpPr>
        <dsp:cNvPr id="0" name=""/>
        <dsp:cNvSpPr/>
      </dsp:nvSpPr>
      <dsp:spPr>
        <a:xfrm>
          <a:off x="574566" y="0"/>
          <a:ext cx="6511754" cy="456084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0ACE54-DB72-43E9-9D0F-D4ECBE22631B}">
      <dsp:nvSpPr>
        <dsp:cNvPr id="0" name=""/>
        <dsp:cNvSpPr/>
      </dsp:nvSpPr>
      <dsp:spPr>
        <a:xfrm>
          <a:off x="1165" y="1368254"/>
          <a:ext cx="2364102" cy="18243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Chaque responsable de la mise en œuvre remplit une liste de vérification de ses approches de sécurité existantes.</a:t>
          </a:r>
          <a:endParaRPr lang="en-US" sz="1800" kern="1200" dirty="0"/>
        </a:p>
      </dsp:txBody>
      <dsp:txXfrm>
        <a:off x="90222" y="1457311"/>
        <a:ext cx="2185988" cy="1646225"/>
      </dsp:txXfrm>
    </dsp:sp>
    <dsp:sp modelId="{DD824430-5F47-48D3-BF28-F4CDFBC16A7F}">
      <dsp:nvSpPr>
        <dsp:cNvPr id="0" name=""/>
        <dsp:cNvSpPr/>
      </dsp:nvSpPr>
      <dsp:spPr>
        <a:xfrm>
          <a:off x="2483473" y="1368254"/>
          <a:ext cx="2693941" cy="18243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Former ensemble les OSC à la hiérarchisation des risques et aux stratégies d'atténuation ; élaborer des plans de sécurité.</a:t>
          </a:r>
          <a:endParaRPr lang="en-US" sz="1800" kern="1200" dirty="0"/>
        </a:p>
      </dsp:txBody>
      <dsp:txXfrm>
        <a:off x="2572530" y="1457311"/>
        <a:ext cx="2515827" cy="1646225"/>
      </dsp:txXfrm>
    </dsp:sp>
    <dsp:sp modelId="{D528F516-CD4A-46CB-8616-CC22F8BCBED7}">
      <dsp:nvSpPr>
        <dsp:cNvPr id="0" name=""/>
        <dsp:cNvSpPr/>
      </dsp:nvSpPr>
      <dsp:spPr>
        <a:xfrm>
          <a:off x="5295619" y="1368254"/>
          <a:ext cx="2364102" cy="18243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Soutenir les responsables de la mise en œuvre pour atteindre les objectifs prioritaires en matière de sécurité </a:t>
          </a:r>
          <a:endParaRPr lang="en-US" sz="1800" kern="1200" dirty="0"/>
        </a:p>
      </dsp:txBody>
      <dsp:txXfrm>
        <a:off x="5384676" y="1457311"/>
        <a:ext cx="2185988" cy="16462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5FD58-730C-4752-B35A-B13D382595EE}">
      <dsp:nvSpPr>
        <dsp:cNvPr id="0" name=""/>
        <dsp:cNvSpPr/>
      </dsp:nvSpPr>
      <dsp:spPr>
        <a:xfrm>
          <a:off x="283584" y="0"/>
          <a:ext cx="3213960" cy="174988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0ACE54-DB72-43E9-9D0F-D4ECBE22631B}">
      <dsp:nvSpPr>
        <dsp:cNvPr id="0" name=""/>
        <dsp:cNvSpPr/>
      </dsp:nvSpPr>
      <dsp:spPr>
        <a:xfrm>
          <a:off x="4061" y="524966"/>
          <a:ext cx="1217051" cy="6999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fr-FR" sz="800" kern="1200" dirty="0"/>
            <a:t>Chaque responsable de la mise en œuvre remplit une liste de vérification de ses approches de sécurité existantes.</a:t>
          </a:r>
          <a:endParaRPr lang="en-US" sz="800" kern="1200" dirty="0"/>
        </a:p>
      </dsp:txBody>
      <dsp:txXfrm>
        <a:off x="38230" y="559135"/>
        <a:ext cx="1148713" cy="631617"/>
      </dsp:txXfrm>
    </dsp:sp>
    <dsp:sp modelId="{DD824430-5F47-48D3-BF28-F4CDFBC16A7F}">
      <dsp:nvSpPr>
        <dsp:cNvPr id="0" name=""/>
        <dsp:cNvSpPr/>
      </dsp:nvSpPr>
      <dsp:spPr>
        <a:xfrm>
          <a:off x="1282039" y="524966"/>
          <a:ext cx="1217051" cy="6999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fr-FR" sz="800" kern="1200" dirty="0"/>
            <a:t>Former ensemble les OSC à la hiérarchisation des risques et aux stratégies d'atténuation ; élaborer des plans de sécurité.</a:t>
          </a:r>
          <a:endParaRPr lang="en-US" sz="800" kern="1200" dirty="0"/>
        </a:p>
      </dsp:txBody>
      <dsp:txXfrm>
        <a:off x="1316208" y="559135"/>
        <a:ext cx="1148713" cy="631617"/>
      </dsp:txXfrm>
    </dsp:sp>
    <dsp:sp modelId="{D528F516-CD4A-46CB-8616-CC22F8BCBED7}">
      <dsp:nvSpPr>
        <dsp:cNvPr id="0" name=""/>
        <dsp:cNvSpPr/>
      </dsp:nvSpPr>
      <dsp:spPr>
        <a:xfrm>
          <a:off x="2560017" y="524966"/>
          <a:ext cx="1217051" cy="6999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fr-FR" sz="800" kern="1200" dirty="0"/>
            <a:t>soutenir les responsables de la mise en œuvre pour atteindre les objectifs prioritaires en matière de sécurité </a:t>
          </a:r>
          <a:endParaRPr lang="en-US" sz="800" kern="1200" dirty="0"/>
        </a:p>
      </dsp:txBody>
      <dsp:txXfrm>
        <a:off x="2594186" y="559135"/>
        <a:ext cx="1148713" cy="6316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5FD58-730C-4752-B35A-B13D382595EE}">
      <dsp:nvSpPr>
        <dsp:cNvPr id="0" name=""/>
        <dsp:cNvSpPr/>
      </dsp:nvSpPr>
      <dsp:spPr>
        <a:xfrm>
          <a:off x="283584" y="0"/>
          <a:ext cx="3213960" cy="174988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0ACE54-DB72-43E9-9D0F-D4ECBE22631B}">
      <dsp:nvSpPr>
        <dsp:cNvPr id="0" name=""/>
        <dsp:cNvSpPr/>
      </dsp:nvSpPr>
      <dsp:spPr>
        <a:xfrm>
          <a:off x="4061" y="524966"/>
          <a:ext cx="1217051" cy="6999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fr-FR" sz="800" kern="1200" dirty="0"/>
            <a:t>Chaque responsable de la mise en œuvre remplit une liste de vérification de ses approches de sécurité existantes.</a:t>
          </a:r>
          <a:endParaRPr lang="en-US" sz="800" kern="1200" dirty="0"/>
        </a:p>
      </dsp:txBody>
      <dsp:txXfrm>
        <a:off x="38230" y="559135"/>
        <a:ext cx="1148713" cy="631617"/>
      </dsp:txXfrm>
    </dsp:sp>
    <dsp:sp modelId="{DD824430-5F47-48D3-BF28-F4CDFBC16A7F}">
      <dsp:nvSpPr>
        <dsp:cNvPr id="0" name=""/>
        <dsp:cNvSpPr/>
      </dsp:nvSpPr>
      <dsp:spPr>
        <a:xfrm>
          <a:off x="1282039" y="524966"/>
          <a:ext cx="1217051" cy="6999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fr-FR" sz="800" kern="1200" dirty="0"/>
            <a:t>Former ensemble les OSC à la hiérarchisation des risques et aux stratégies d'atténuation ; élaborer des plans de sécurité.</a:t>
          </a:r>
          <a:endParaRPr lang="en-US" sz="800" kern="1200" dirty="0"/>
        </a:p>
      </dsp:txBody>
      <dsp:txXfrm>
        <a:off x="1316208" y="559135"/>
        <a:ext cx="1148713" cy="631617"/>
      </dsp:txXfrm>
    </dsp:sp>
    <dsp:sp modelId="{D528F516-CD4A-46CB-8616-CC22F8BCBED7}">
      <dsp:nvSpPr>
        <dsp:cNvPr id="0" name=""/>
        <dsp:cNvSpPr/>
      </dsp:nvSpPr>
      <dsp:spPr>
        <a:xfrm>
          <a:off x="2560017" y="524966"/>
          <a:ext cx="1217051" cy="6999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fr-FR" sz="800" kern="1200" dirty="0"/>
            <a:t>soutenir les responsables de la mise en œuvre pour atteindre les objectifs prioritaires en matière de sécurité </a:t>
          </a:r>
          <a:endParaRPr lang="en-US" sz="800" kern="1200" dirty="0"/>
        </a:p>
      </dsp:txBody>
      <dsp:txXfrm>
        <a:off x="2594186" y="559135"/>
        <a:ext cx="1148713" cy="6316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5FD58-730C-4752-B35A-B13D382595EE}">
      <dsp:nvSpPr>
        <dsp:cNvPr id="0" name=""/>
        <dsp:cNvSpPr/>
      </dsp:nvSpPr>
      <dsp:spPr>
        <a:xfrm>
          <a:off x="283584" y="0"/>
          <a:ext cx="3213960" cy="174988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0ACE54-DB72-43E9-9D0F-D4ECBE22631B}">
      <dsp:nvSpPr>
        <dsp:cNvPr id="0" name=""/>
        <dsp:cNvSpPr/>
      </dsp:nvSpPr>
      <dsp:spPr>
        <a:xfrm>
          <a:off x="4061" y="524966"/>
          <a:ext cx="1217051" cy="6999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fr-FR" sz="800" kern="1200" dirty="0"/>
            <a:t>Chaque responsable de la mise en œuvre remplit une liste de vérification de ses approches de sécurité existantes.</a:t>
          </a:r>
          <a:endParaRPr lang="en-US" sz="800" kern="1200" dirty="0"/>
        </a:p>
      </dsp:txBody>
      <dsp:txXfrm>
        <a:off x="38230" y="559135"/>
        <a:ext cx="1148713" cy="631617"/>
      </dsp:txXfrm>
    </dsp:sp>
    <dsp:sp modelId="{DD824430-5F47-48D3-BF28-F4CDFBC16A7F}">
      <dsp:nvSpPr>
        <dsp:cNvPr id="0" name=""/>
        <dsp:cNvSpPr/>
      </dsp:nvSpPr>
      <dsp:spPr>
        <a:xfrm>
          <a:off x="1282039" y="524966"/>
          <a:ext cx="1217051" cy="6999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fr-FR" sz="800" kern="1200" dirty="0"/>
            <a:t>Former ensemble les OSC à la hiérarchisation des risques et aux stratégies d'atténuation ; élaborer des plans de sécurité.</a:t>
          </a:r>
          <a:endParaRPr lang="en-US" sz="800" kern="1200" dirty="0"/>
        </a:p>
      </dsp:txBody>
      <dsp:txXfrm>
        <a:off x="1316208" y="559135"/>
        <a:ext cx="1148713" cy="631617"/>
      </dsp:txXfrm>
    </dsp:sp>
    <dsp:sp modelId="{D528F516-CD4A-46CB-8616-CC22F8BCBED7}">
      <dsp:nvSpPr>
        <dsp:cNvPr id="0" name=""/>
        <dsp:cNvSpPr/>
      </dsp:nvSpPr>
      <dsp:spPr>
        <a:xfrm>
          <a:off x="2560017" y="524966"/>
          <a:ext cx="1217051" cy="6999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fr-FR" sz="800" kern="1200" dirty="0"/>
            <a:t>soutenir les responsables de la mise en œuvre pour atteindre les objectifs prioritaires en matière de sécurité </a:t>
          </a:r>
          <a:endParaRPr lang="en-US" sz="800" kern="1200" dirty="0"/>
        </a:p>
      </dsp:txBody>
      <dsp:txXfrm>
        <a:off x="2594186" y="559135"/>
        <a:ext cx="1148713" cy="6316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5FD58-730C-4752-B35A-B13D382595EE}">
      <dsp:nvSpPr>
        <dsp:cNvPr id="0" name=""/>
        <dsp:cNvSpPr/>
      </dsp:nvSpPr>
      <dsp:spPr>
        <a:xfrm>
          <a:off x="267912" y="0"/>
          <a:ext cx="3036336" cy="221932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0ACE54-DB72-43E9-9D0F-D4ECBE22631B}">
      <dsp:nvSpPr>
        <dsp:cNvPr id="0" name=""/>
        <dsp:cNvSpPr/>
      </dsp:nvSpPr>
      <dsp:spPr>
        <a:xfrm>
          <a:off x="121048" y="665797"/>
          <a:ext cx="1071648" cy="8877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Each implementer completes a checklist of existing security activities</a:t>
          </a:r>
        </a:p>
      </dsp:txBody>
      <dsp:txXfrm>
        <a:off x="164383" y="709132"/>
        <a:ext cx="984978" cy="801060"/>
      </dsp:txXfrm>
    </dsp:sp>
    <dsp:sp modelId="{DD824430-5F47-48D3-BF28-F4CDFBC16A7F}">
      <dsp:nvSpPr>
        <dsp:cNvPr id="0" name=""/>
        <dsp:cNvSpPr/>
      </dsp:nvSpPr>
      <dsp:spPr>
        <a:xfrm>
          <a:off x="1250256" y="665797"/>
          <a:ext cx="1071648" cy="8877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Train implementers </a:t>
          </a:r>
          <a:r>
            <a:rPr lang="en-US" sz="800" u="sng" kern="1200" dirty="0"/>
            <a:t>together</a:t>
          </a:r>
          <a:r>
            <a:rPr lang="en-US" sz="800" kern="1200" dirty="0"/>
            <a:t> on prioritizing risks and security activities; develop security plans</a:t>
          </a:r>
        </a:p>
      </dsp:txBody>
      <dsp:txXfrm>
        <a:off x="1293591" y="709132"/>
        <a:ext cx="984978" cy="801060"/>
      </dsp:txXfrm>
    </dsp:sp>
    <dsp:sp modelId="{D528F516-CD4A-46CB-8616-CC22F8BCBED7}">
      <dsp:nvSpPr>
        <dsp:cNvPr id="0" name=""/>
        <dsp:cNvSpPr/>
      </dsp:nvSpPr>
      <dsp:spPr>
        <a:xfrm>
          <a:off x="2379463" y="665797"/>
          <a:ext cx="1071648" cy="8877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Support implementers to develop (and ideally fund) priority security efforts </a:t>
          </a:r>
        </a:p>
      </dsp:txBody>
      <dsp:txXfrm>
        <a:off x="2422798" y="709132"/>
        <a:ext cx="984978" cy="80106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CC4C28-8947-4DE7-AF31-56726FE590A2}" type="datetimeFigureOut">
              <a:rPr lang="en-US" smtClean="0"/>
              <a:t>7/29/2021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
        <p:nvSpPr>
          <p:cNvPr id="7" name="Slide Number Placeholder 6"/>
          <p:cNvSpPr>
            <a:spLocks noGrp="1"/>
          </p:cNvSpPr>
          <p:nvPr>
            <p:ph type="sldNum" sz="quarter" idx="5"/>
          </p:nvPr>
        </p:nvSpPr>
        <p:spPr>
          <a:xfrm>
            <a:off x="3884613" y="8543543"/>
            <a:ext cx="2971800" cy="458787"/>
          </a:xfrm>
          <a:prstGeom prst="rect">
            <a:avLst/>
          </a:prstGeom>
        </p:spPr>
        <p:txBody>
          <a:bodyPr vert="horz" lIns="91440" tIns="45720" rIns="182880" bIns="45720" rtlCol="0" anchor="b"/>
          <a:lstStyle>
            <a:lvl1pPr algn="r">
              <a:defRPr sz="1200"/>
            </a:lvl1pPr>
          </a:lstStyle>
          <a:p>
            <a:fld id="{FDCEB901-7526-43F3-B779-B138AE95E143}" type="slidenum">
              <a:rPr lang="en-US" smtClean="0"/>
              <a:t>‹#›</a:t>
            </a:fld>
            <a:endParaRPr lang="en-US" dirty="0"/>
          </a:p>
        </p:txBody>
      </p:sp>
    </p:spTree>
    <p:extLst>
      <p:ext uri="{BB962C8B-B14F-4D97-AF65-F5344CB8AC3E}">
        <p14:creationId xmlns:p14="http://schemas.microsoft.com/office/powerpoint/2010/main" val="3340465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reativecommons.org/licenses/by/3.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twofactorauth.org/"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iheartmob.org/resources/tech"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safequeers.org/"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fhi360.org/sites/default/files/media/documents/data-safety-guidance.pdf" TargetMode="External"/><Relationship Id="rId2" Type="http://schemas.openxmlformats.org/officeDocument/2006/relationships/slide" Target="../slides/slide73.xml"/><Relationship Id="rId1" Type="http://schemas.openxmlformats.org/officeDocument/2006/relationships/notesMaster" Target="../notesMasters/notesMaster1.xml"/><Relationship Id="rId5" Type="http://schemas.openxmlformats.org/officeDocument/2006/relationships/hyperlink" Target="https://www.fhi360.org/resource/implementer-and-data-security" TargetMode="External"/><Relationship Id="rId4" Type="http://schemas.openxmlformats.org/officeDocument/2006/relationships/hyperlink" Target="https://www.fhi360.org/sites/default/files/media/documents/data-safety-checklist-1.xlsx"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b="1" dirty="0"/>
              <a:t>Dites : </a:t>
            </a:r>
            <a:r>
              <a:rPr lang="fr-FR" dirty="0"/>
              <a:t>Merci d'être ici aujourd'hui ! Nous sommes impatients d'apprendre avec et de chacun d'entre vous tout au long de nos quatre jours ensemble. </a:t>
            </a:r>
            <a:endParaRPr lang="en-US" dirty="0"/>
          </a:p>
        </p:txBody>
      </p:sp>
      <p:sp>
        <p:nvSpPr>
          <p:cNvPr id="4" name="Slide Number Placeholder 3"/>
          <p:cNvSpPr>
            <a:spLocks noGrp="1"/>
          </p:cNvSpPr>
          <p:nvPr>
            <p:ph type="sldNum" sz="quarter" idx="10"/>
          </p:nvPr>
        </p:nvSpPr>
        <p:spPr/>
        <p:txBody>
          <a:bodyPr/>
          <a:lstStyle/>
          <a:p>
            <a:fld id="{FDCEB901-7526-43F3-B779-B138AE95E143}" type="slidenum">
              <a:rPr lang="en-US" smtClean="0"/>
              <a:pPr/>
              <a:t>1</a:t>
            </a:fld>
            <a:endParaRPr lang="en-US"/>
          </a:p>
        </p:txBody>
      </p:sp>
      <p:sp>
        <p:nvSpPr>
          <p:cNvPr id="7" name="Slide Image Placeholder 6">
            <a:extLst>
              <a:ext uri="{FF2B5EF4-FFF2-40B4-BE49-F238E27FC236}">
                <a16:creationId xmlns:a16="http://schemas.microsoft.com/office/drawing/2014/main" id="{F7C8AA05-D1AB-44A0-B959-503A6C6AB6C1}"/>
              </a:ext>
            </a:extLst>
          </p:cNvPr>
          <p:cNvSpPr>
            <a:spLocks noGrp="1" noRot="1" noChangeAspect="1"/>
          </p:cNvSpPr>
          <p:nvPr>
            <p:ph type="sldImg"/>
          </p:nvPr>
        </p:nvSpPr>
        <p:spPr/>
      </p:sp>
      <p:sp>
        <p:nvSpPr>
          <p:cNvPr id="8" name="Footer Placeholder 5">
            <a:extLst>
              <a:ext uri="{FF2B5EF4-FFF2-40B4-BE49-F238E27FC236}">
                <a16:creationId xmlns:a16="http://schemas.microsoft.com/office/drawing/2014/main" id="{5EB3EDC5-1848-4D06-B56D-AED64C6E94D5}"/>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076824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Enfin, voici un exemple de plan de sécurité. Nous n'avons pas besoin de le passer en revue maintenant, il fera l'objet d'une grande discussion le dernier jour. Mais ce qu'il faut retenir, c'est qu'il est simple et qu'il s'agit de ce qui est important et urgent pour vous et votre organisation.</a:t>
            </a:r>
            <a:endParaRPr lang="en-US" b="0" dirty="0"/>
          </a:p>
        </p:txBody>
      </p:sp>
      <p:sp>
        <p:nvSpPr>
          <p:cNvPr id="4" name="Slide Number Placeholder 3"/>
          <p:cNvSpPr>
            <a:spLocks noGrp="1"/>
          </p:cNvSpPr>
          <p:nvPr>
            <p:ph type="sldNum" sz="quarter" idx="5"/>
          </p:nvPr>
        </p:nvSpPr>
        <p:spPr/>
        <p:txBody>
          <a:bodyPr/>
          <a:lstStyle/>
          <a:p>
            <a:fld id="{FDCEB901-7526-43F3-B779-B138AE95E143}" type="slidenum">
              <a:rPr lang="en-US" smtClean="0"/>
              <a:t>10</a:t>
            </a:fld>
            <a:endParaRPr lang="en-US"/>
          </a:p>
        </p:txBody>
      </p:sp>
      <p:sp>
        <p:nvSpPr>
          <p:cNvPr id="5" name="Footer Placeholder 5">
            <a:extLst>
              <a:ext uri="{FF2B5EF4-FFF2-40B4-BE49-F238E27FC236}">
                <a16:creationId xmlns:a16="http://schemas.microsoft.com/office/drawing/2014/main" id="{5B601725-6F12-49D8-88D3-34EA6C38F845}"/>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36262660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i="0" u="none" dirty="0"/>
              <a:t>Dites : </a:t>
            </a:r>
            <a:r>
              <a:rPr lang="fr-FR" b="0" i="0" u="none" dirty="0"/>
              <a:t>Merci beaucoup à notre deuxième équipe. Voici quelques solutions possibles. Vous en avez couvert beaucoup. Je vais les passer en revue. Si je mentionne une solution qui vous semble inappropriée à votre contexte - ce qui est très possible, la sécurité est toujours contextuelle -, faites-le moi savoir quand j’aurais  terminé.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i="1" dirty="0"/>
              <a:t>Revoir le transparent.</a:t>
            </a:r>
          </a:p>
        </p:txBody>
      </p:sp>
      <p:sp>
        <p:nvSpPr>
          <p:cNvPr id="4" name="Slide Number Placeholder 3"/>
          <p:cNvSpPr>
            <a:spLocks noGrp="1"/>
          </p:cNvSpPr>
          <p:nvPr>
            <p:ph type="sldNum" sz="quarter" idx="5"/>
          </p:nvPr>
        </p:nvSpPr>
        <p:spPr/>
        <p:txBody>
          <a:bodyPr/>
          <a:lstStyle/>
          <a:p>
            <a:fld id="{FDCEB901-7526-43F3-B779-B138AE95E143}" type="slidenum">
              <a:rPr lang="en-US" smtClean="0"/>
              <a:t>100</a:t>
            </a:fld>
            <a:endParaRPr lang="en-US"/>
          </a:p>
        </p:txBody>
      </p:sp>
      <p:sp>
        <p:nvSpPr>
          <p:cNvPr id="5" name="Footer Placeholder 5">
            <a:extLst>
              <a:ext uri="{FF2B5EF4-FFF2-40B4-BE49-F238E27FC236}">
                <a16:creationId xmlns:a16="http://schemas.microsoft.com/office/drawing/2014/main" id="{E0BB102D-6981-44AF-B805-2B4F244074B3}"/>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74014348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dirty="0" err="1"/>
              <a:t>Dites</a:t>
            </a:r>
            <a:r>
              <a:rPr lang="en-US" b="1" i="0" u="none" dirty="0"/>
              <a:t> : </a:t>
            </a:r>
            <a:r>
              <a:rPr lang="en-US" b="0" i="0" u="none" dirty="0" err="1"/>
              <a:t>Maintenant</a:t>
            </a:r>
            <a:r>
              <a:rPr lang="en-US" b="0" i="0" u="none" dirty="0"/>
              <a:t>, </a:t>
            </a:r>
            <a:r>
              <a:rPr lang="en-US" b="0" i="0" u="none" dirty="0" err="1"/>
              <a:t>c’est</a:t>
            </a:r>
            <a:r>
              <a:rPr lang="en-US" b="0" i="0" u="none" dirty="0"/>
              <a:t> à </a:t>
            </a:r>
            <a:r>
              <a:rPr lang="en-US" b="0" i="0" u="none" dirty="0" err="1"/>
              <a:t>l'équipe</a:t>
            </a:r>
            <a:r>
              <a:rPr lang="en-US" b="0" i="0" u="none" dirty="0"/>
              <a:t> 3.</a:t>
            </a:r>
            <a:endParaRPr lang="en-US" b="0" dirty="0"/>
          </a:p>
        </p:txBody>
      </p:sp>
      <p:sp>
        <p:nvSpPr>
          <p:cNvPr id="4" name="Slide Number Placeholder 3"/>
          <p:cNvSpPr>
            <a:spLocks noGrp="1"/>
          </p:cNvSpPr>
          <p:nvPr>
            <p:ph type="sldNum" sz="quarter" idx="5"/>
          </p:nvPr>
        </p:nvSpPr>
        <p:spPr/>
        <p:txBody>
          <a:bodyPr/>
          <a:lstStyle/>
          <a:p>
            <a:fld id="{FDCEB901-7526-43F3-B779-B138AE95E143}" type="slidenum">
              <a:rPr lang="en-US" smtClean="0"/>
              <a:t>101</a:t>
            </a:fld>
            <a:endParaRPr lang="en-US"/>
          </a:p>
        </p:txBody>
      </p:sp>
      <p:sp>
        <p:nvSpPr>
          <p:cNvPr id="5" name="Footer Placeholder 5">
            <a:extLst>
              <a:ext uri="{FF2B5EF4-FFF2-40B4-BE49-F238E27FC236}">
                <a16:creationId xmlns:a16="http://schemas.microsoft.com/office/drawing/2014/main" id="{517F6E80-C75C-41A9-8937-C9077CD564B6}"/>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40931878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i="0" u="none" dirty="0"/>
              <a:t>Dites : </a:t>
            </a:r>
            <a:r>
              <a:rPr lang="fr-FR" b="0" i="0" u="none" dirty="0"/>
              <a:t>Merci beaucoup à notre troisième équipe. Voici quelques solutions possibles. Vous en avez couvert beaucoup. Je vais les passer en revue. Si je mentionne une solution qui vous semble inappropriée dans votre contexte - ce qui est très possible, la sécurité est toujours contextuelle -, faites-le moi savoir quand</a:t>
            </a:r>
            <a:r>
              <a:rPr lang="fr-FR" b="0" i="0" u="none" baseline="0" dirty="0"/>
              <a:t> j’ai terminé</a:t>
            </a:r>
            <a:endParaRPr lang="fr-FR" b="0" i="0"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i="1" dirty="0"/>
              <a:t>Revoir le</a:t>
            </a:r>
            <a:r>
              <a:rPr lang="en-US" i="1" baseline="0" dirty="0"/>
              <a:t> transparent. </a:t>
            </a:r>
            <a:endParaRPr lang="en-US" i="1" dirty="0"/>
          </a:p>
        </p:txBody>
      </p:sp>
      <p:sp>
        <p:nvSpPr>
          <p:cNvPr id="4" name="Slide Number Placeholder 3"/>
          <p:cNvSpPr>
            <a:spLocks noGrp="1"/>
          </p:cNvSpPr>
          <p:nvPr>
            <p:ph type="sldNum" sz="quarter" idx="5"/>
          </p:nvPr>
        </p:nvSpPr>
        <p:spPr/>
        <p:txBody>
          <a:bodyPr/>
          <a:lstStyle/>
          <a:p>
            <a:fld id="{FDCEB901-7526-43F3-B779-B138AE95E143}" type="slidenum">
              <a:rPr lang="en-US" smtClean="0"/>
              <a:t>102</a:t>
            </a:fld>
            <a:endParaRPr lang="en-US"/>
          </a:p>
        </p:txBody>
      </p:sp>
      <p:sp>
        <p:nvSpPr>
          <p:cNvPr id="5" name="Footer Placeholder 5">
            <a:extLst>
              <a:ext uri="{FF2B5EF4-FFF2-40B4-BE49-F238E27FC236}">
                <a16:creationId xmlns:a16="http://schemas.microsoft.com/office/drawing/2014/main" id="{CA682799-C8BE-4013-A352-63CBE641CEDB}"/>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42080119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dirty="0" err="1"/>
              <a:t>Dites</a:t>
            </a:r>
            <a:r>
              <a:rPr lang="en-US" b="1" i="0" u="none" dirty="0"/>
              <a:t> : </a:t>
            </a:r>
            <a:r>
              <a:rPr lang="en-US" b="0" i="0" u="none" dirty="0" err="1"/>
              <a:t>Maintenant</a:t>
            </a:r>
            <a:r>
              <a:rPr lang="en-US" b="0" i="0" u="none" dirty="0"/>
              <a:t>, au tour de </a:t>
            </a:r>
            <a:r>
              <a:rPr lang="en-US" b="0" i="0" u="none" dirty="0" err="1"/>
              <a:t>l'équipe</a:t>
            </a:r>
            <a:r>
              <a:rPr lang="en-US" b="0" i="0" u="none" dirty="0"/>
              <a:t> 4.</a:t>
            </a:r>
          </a:p>
        </p:txBody>
      </p:sp>
      <p:sp>
        <p:nvSpPr>
          <p:cNvPr id="4" name="Slide Number Placeholder 3"/>
          <p:cNvSpPr>
            <a:spLocks noGrp="1"/>
          </p:cNvSpPr>
          <p:nvPr>
            <p:ph type="sldNum" sz="quarter" idx="5"/>
          </p:nvPr>
        </p:nvSpPr>
        <p:spPr/>
        <p:txBody>
          <a:bodyPr/>
          <a:lstStyle/>
          <a:p>
            <a:fld id="{FDCEB901-7526-43F3-B779-B138AE95E143}" type="slidenum">
              <a:rPr lang="en-US" smtClean="0"/>
              <a:t>103</a:t>
            </a:fld>
            <a:endParaRPr lang="en-US"/>
          </a:p>
        </p:txBody>
      </p:sp>
      <p:sp>
        <p:nvSpPr>
          <p:cNvPr id="5" name="Footer Placeholder 5">
            <a:extLst>
              <a:ext uri="{FF2B5EF4-FFF2-40B4-BE49-F238E27FC236}">
                <a16:creationId xmlns:a16="http://schemas.microsoft.com/office/drawing/2014/main" id="{A5C43E5F-311A-481D-B913-DC1731860657}"/>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31513278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i="0" u="none" dirty="0"/>
              <a:t>Dites : </a:t>
            </a:r>
            <a:r>
              <a:rPr lang="fr-FR" b="0" i="0" u="none" dirty="0"/>
              <a:t>Merci beaucoup à notre quatrième équipe. Voici quelques solutions possibles. Vous en avez couvert beaucoup. Je vais les passer en revue. Si je mentionne une solution qui ne vous semble pas appropriée dans votre contexte - ce qui est très possible, la sécurité est toujours contextuelle -, faites-le moi savoir lorsque j’aurais terminé.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i="1" dirty="0"/>
              <a:t>Revoir le transparent. </a:t>
            </a:r>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104</a:t>
            </a:fld>
            <a:endParaRPr lang="en-US"/>
          </a:p>
        </p:txBody>
      </p:sp>
      <p:sp>
        <p:nvSpPr>
          <p:cNvPr id="5" name="Footer Placeholder 5">
            <a:extLst>
              <a:ext uri="{FF2B5EF4-FFF2-40B4-BE49-F238E27FC236}">
                <a16:creationId xmlns:a16="http://schemas.microsoft.com/office/drawing/2014/main" id="{45976A93-A06B-4FF2-BA17-F88B0BF3A68D}"/>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322110247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dirty="0" err="1"/>
              <a:t>Dites</a:t>
            </a:r>
            <a:r>
              <a:rPr lang="en-US" b="1" i="0" u="none" dirty="0"/>
              <a:t> : </a:t>
            </a:r>
            <a:r>
              <a:rPr lang="en-US" b="0" i="0" u="none" dirty="0" err="1"/>
              <a:t>Maintenant</a:t>
            </a:r>
            <a:r>
              <a:rPr lang="en-US" b="0" i="0" u="none" dirty="0"/>
              <a:t>, </a:t>
            </a:r>
            <a:r>
              <a:rPr lang="en-US" b="0" i="0" u="none" dirty="0" err="1"/>
              <a:t>c’est</a:t>
            </a:r>
            <a:r>
              <a:rPr lang="en-US" b="0" i="0" u="none" dirty="0"/>
              <a:t> à </a:t>
            </a:r>
            <a:r>
              <a:rPr lang="en-US" b="0" i="0" u="none" dirty="0" err="1"/>
              <a:t>l'équipe</a:t>
            </a:r>
            <a:r>
              <a:rPr lang="en-US" b="0" i="0" u="none" dirty="0"/>
              <a:t> 5.</a:t>
            </a:r>
            <a:endParaRPr lang="en-US" b="0" dirty="0"/>
          </a:p>
        </p:txBody>
      </p:sp>
      <p:sp>
        <p:nvSpPr>
          <p:cNvPr id="4" name="Slide Number Placeholder 3"/>
          <p:cNvSpPr>
            <a:spLocks noGrp="1"/>
          </p:cNvSpPr>
          <p:nvPr>
            <p:ph type="sldNum" sz="quarter" idx="5"/>
          </p:nvPr>
        </p:nvSpPr>
        <p:spPr/>
        <p:txBody>
          <a:bodyPr/>
          <a:lstStyle/>
          <a:p>
            <a:fld id="{FDCEB901-7526-43F3-B779-B138AE95E143}" type="slidenum">
              <a:rPr lang="en-US" smtClean="0"/>
              <a:t>105</a:t>
            </a:fld>
            <a:endParaRPr lang="en-US"/>
          </a:p>
        </p:txBody>
      </p:sp>
      <p:sp>
        <p:nvSpPr>
          <p:cNvPr id="5" name="Footer Placeholder 5">
            <a:extLst>
              <a:ext uri="{FF2B5EF4-FFF2-40B4-BE49-F238E27FC236}">
                <a16:creationId xmlns:a16="http://schemas.microsoft.com/office/drawing/2014/main" id="{A078B5D0-1C29-4537-B866-AE39F87CD6AB}"/>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79804052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i="0" u="none" dirty="0"/>
              <a:t>Dites : </a:t>
            </a:r>
            <a:r>
              <a:rPr lang="fr-FR" b="0" i="0" u="none" dirty="0"/>
              <a:t>Merci beaucoup à notre cinquième équipe. Voici quelques solutions possibles. Vous en avez couvert beaucoup. Je vais les passer en revue. Si je mentionne une solution qui, selon vous, ne conviendrait pas dans votre contexte - ce qui est très possible, la sécurité étant toujours contextuelle -, veuillez me le faire savoir après avoir terminé.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i="1" dirty="0"/>
              <a:t>Revoir</a:t>
            </a:r>
            <a:r>
              <a:rPr lang="en-US" i="1" baseline="0" dirty="0"/>
              <a:t> le transparent. </a:t>
            </a:r>
            <a:endParaRPr lang="en-US" i="1" dirty="0"/>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106</a:t>
            </a:fld>
            <a:endParaRPr lang="en-US"/>
          </a:p>
        </p:txBody>
      </p:sp>
      <p:sp>
        <p:nvSpPr>
          <p:cNvPr id="5" name="Footer Placeholder 5">
            <a:extLst>
              <a:ext uri="{FF2B5EF4-FFF2-40B4-BE49-F238E27FC236}">
                <a16:creationId xmlns:a16="http://schemas.microsoft.com/office/drawing/2014/main" id="{39574AED-92D5-44DC-A8B4-F5CC89204862}"/>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84252766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dirty="0" err="1"/>
              <a:t>Dites</a:t>
            </a:r>
            <a:r>
              <a:rPr lang="en-US" b="1" i="0" u="none" dirty="0"/>
              <a:t> : </a:t>
            </a:r>
            <a:r>
              <a:rPr lang="en-US" b="0" i="0" u="none" dirty="0" err="1"/>
              <a:t>Maintenant</a:t>
            </a:r>
            <a:r>
              <a:rPr lang="en-US" b="0" i="0" u="none" dirty="0"/>
              <a:t>, au tour de </a:t>
            </a:r>
            <a:r>
              <a:rPr lang="en-US" b="0" i="0" u="none" dirty="0" err="1"/>
              <a:t>l'équipe</a:t>
            </a:r>
            <a:r>
              <a:rPr lang="en-US" b="0" i="0" u="none" dirty="0"/>
              <a:t> 6.</a:t>
            </a:r>
          </a:p>
        </p:txBody>
      </p:sp>
      <p:sp>
        <p:nvSpPr>
          <p:cNvPr id="4" name="Slide Number Placeholder 3"/>
          <p:cNvSpPr>
            <a:spLocks noGrp="1"/>
          </p:cNvSpPr>
          <p:nvPr>
            <p:ph type="sldNum" sz="quarter" idx="5"/>
          </p:nvPr>
        </p:nvSpPr>
        <p:spPr/>
        <p:txBody>
          <a:bodyPr/>
          <a:lstStyle/>
          <a:p>
            <a:fld id="{FDCEB901-7526-43F3-B779-B138AE95E143}" type="slidenum">
              <a:rPr lang="en-US" smtClean="0"/>
              <a:t>107</a:t>
            </a:fld>
            <a:endParaRPr lang="en-US"/>
          </a:p>
        </p:txBody>
      </p:sp>
      <p:sp>
        <p:nvSpPr>
          <p:cNvPr id="5" name="Footer Placeholder 5">
            <a:extLst>
              <a:ext uri="{FF2B5EF4-FFF2-40B4-BE49-F238E27FC236}">
                <a16:creationId xmlns:a16="http://schemas.microsoft.com/office/drawing/2014/main" id="{6CBDE100-137D-469E-946F-781B032D83A9}"/>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83505966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i="0" u="none" dirty="0"/>
              <a:t>Dites : </a:t>
            </a:r>
            <a:r>
              <a:rPr lang="fr-FR" b="0" i="0" u="none" dirty="0"/>
              <a:t>Merci beaucoup à notre sixième équipe. Voici quelques solutions possibles. Vous en avez couvert beaucoup. Je vais les passer en revue. Si je mentionne une solution qui, selon vous, est inappropriée</a:t>
            </a:r>
            <a:r>
              <a:rPr lang="fr-FR" b="0" i="0" u="none" baseline="0" dirty="0"/>
              <a:t> à </a:t>
            </a:r>
            <a:r>
              <a:rPr lang="fr-FR" b="0" i="0" u="none" dirty="0"/>
              <a:t>votre contexte - ce qui est très possible, la sécurité étant toujours contextuelle -, veuillez me le faire savoir après que j'ai terminé.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i="1" dirty="0"/>
              <a:t>Revoir le transparent. </a:t>
            </a:r>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108</a:t>
            </a:fld>
            <a:endParaRPr lang="en-US"/>
          </a:p>
        </p:txBody>
      </p:sp>
      <p:sp>
        <p:nvSpPr>
          <p:cNvPr id="5" name="Footer Placeholder 5">
            <a:extLst>
              <a:ext uri="{FF2B5EF4-FFF2-40B4-BE49-F238E27FC236}">
                <a16:creationId xmlns:a16="http://schemas.microsoft.com/office/drawing/2014/main" id="{951883D8-5481-44A8-AA6D-2AA54BFBC3FF}"/>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420198700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dirty="0" err="1"/>
              <a:t>Dites</a:t>
            </a:r>
            <a:r>
              <a:rPr lang="en-US" b="1" i="0" u="none" dirty="0"/>
              <a:t> : </a:t>
            </a:r>
            <a:r>
              <a:rPr lang="en-US" b="0" i="0" u="none" dirty="0" err="1"/>
              <a:t>Maintenant</a:t>
            </a:r>
            <a:r>
              <a:rPr lang="en-US" b="0" i="0" u="none" dirty="0"/>
              <a:t>, </a:t>
            </a:r>
            <a:r>
              <a:rPr lang="en-US" b="0" i="0" u="none" dirty="0" err="1"/>
              <a:t>c’est</a:t>
            </a:r>
            <a:r>
              <a:rPr lang="en-US" b="0" i="0" u="none" dirty="0"/>
              <a:t> à </a:t>
            </a:r>
            <a:r>
              <a:rPr lang="en-US" b="0" i="0" u="none" dirty="0" err="1"/>
              <a:t>l'équipe</a:t>
            </a:r>
            <a:r>
              <a:rPr lang="en-US" b="0" i="0" u="none" dirty="0"/>
              <a:t> 7.</a:t>
            </a:r>
            <a:endParaRPr lang="en-US" b="0" dirty="0"/>
          </a:p>
        </p:txBody>
      </p:sp>
      <p:sp>
        <p:nvSpPr>
          <p:cNvPr id="4" name="Slide Number Placeholder 3"/>
          <p:cNvSpPr>
            <a:spLocks noGrp="1"/>
          </p:cNvSpPr>
          <p:nvPr>
            <p:ph type="sldNum" sz="quarter" idx="5"/>
          </p:nvPr>
        </p:nvSpPr>
        <p:spPr/>
        <p:txBody>
          <a:bodyPr/>
          <a:lstStyle/>
          <a:p>
            <a:fld id="{FDCEB901-7526-43F3-B779-B138AE95E143}" type="slidenum">
              <a:rPr lang="en-US" smtClean="0"/>
              <a:t>109</a:t>
            </a:fld>
            <a:endParaRPr lang="en-US"/>
          </a:p>
        </p:txBody>
      </p:sp>
      <p:sp>
        <p:nvSpPr>
          <p:cNvPr id="5" name="Footer Placeholder 5">
            <a:extLst>
              <a:ext uri="{FF2B5EF4-FFF2-40B4-BE49-F238E27FC236}">
                <a16:creationId xmlns:a16="http://schemas.microsoft.com/office/drawing/2014/main" id="{E6C7317A-ABD8-4C1F-92B3-C942B57D9C67}"/>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01078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822325"/>
            <a:ext cx="4114800" cy="3086100"/>
          </a:xfrm>
        </p:spPr>
      </p:sp>
      <p:sp>
        <p:nvSpPr>
          <p:cNvPr id="3" name="Notes Placeholder 2"/>
          <p:cNvSpPr>
            <a:spLocks noGrp="1"/>
          </p:cNvSpPr>
          <p:nvPr>
            <p:ph type="body" idx="1"/>
          </p:nvPr>
        </p:nvSpPr>
        <p:spPr>
          <a:xfrm>
            <a:off x="685800" y="3993987"/>
            <a:ext cx="5486400" cy="4605664"/>
          </a:xfrm>
        </p:spPr>
        <p:txBody>
          <a:bodyPr/>
          <a:lstStyle/>
          <a:p>
            <a:r>
              <a:rPr lang="fr-FR" sz="1000" b="1" dirty="0"/>
              <a:t>Dites</a:t>
            </a:r>
            <a:r>
              <a:rPr lang="fr-FR" sz="1000" b="0" dirty="0"/>
              <a:t> : Maintenant, un peu de contexte. Pour commencer cette formation, il est important d'avoir une idée de la manière dont la réflexion sur la sécurité des responsables de la mise en œuvre des programmes pour</a:t>
            </a:r>
            <a:r>
              <a:rPr lang="fr-FR" sz="1000" b="0" baseline="0" dirty="0"/>
              <a:t> les PC</a:t>
            </a:r>
            <a:r>
              <a:rPr lang="fr-FR" sz="1000" b="0" dirty="0"/>
              <a:t> a évolué au fil du temps.</a:t>
            </a:r>
          </a:p>
          <a:p>
            <a:pPr marL="171450" indent="-171450">
              <a:lnSpc>
                <a:spcPct val="95000"/>
              </a:lnSpc>
              <a:spcBef>
                <a:spcPts val="600"/>
              </a:spcBef>
              <a:buFont typeface="Arial" panose="020B0604020202020204" pitchFamily="34" charset="0"/>
              <a:buChar char="•"/>
            </a:pPr>
            <a:r>
              <a:rPr lang="fr-FR" sz="1000" b="0" dirty="0"/>
              <a:t>Il y a une plus longue histoire de violence/réaction aux crises pour les bénéficiaires des programmes VIH pour les populations clés et les organisations LGBT axées sur les droits.    </a:t>
            </a:r>
          </a:p>
          <a:p>
            <a:pPr>
              <a:lnSpc>
                <a:spcPct val="95000"/>
              </a:lnSpc>
              <a:spcBef>
                <a:spcPts val="600"/>
              </a:spcBef>
            </a:pPr>
            <a:r>
              <a:rPr lang="fr-FR" sz="1000" b="0" i="1" dirty="0"/>
              <a:t>Faire avancer deux fois la diapositive pour les images</a:t>
            </a:r>
            <a:r>
              <a:rPr lang="fr-FR" sz="1000" b="0" dirty="0"/>
              <a:t>.</a:t>
            </a:r>
          </a:p>
          <a:p>
            <a:pPr marL="171450" indent="-171450">
              <a:lnSpc>
                <a:spcPct val="95000"/>
              </a:lnSpc>
              <a:spcBef>
                <a:spcPts val="600"/>
              </a:spcBef>
              <a:buFont typeface="Arial" panose="020B0604020202020204" pitchFamily="34" charset="0"/>
              <a:buChar char="•"/>
            </a:pPr>
            <a:r>
              <a:rPr lang="fr-FR" sz="1000" b="0" dirty="0"/>
              <a:t>Au fur et à mesure que les programmes des</a:t>
            </a:r>
            <a:r>
              <a:rPr lang="fr-FR" sz="1000" b="0" baseline="0" dirty="0"/>
              <a:t> PC</a:t>
            </a:r>
            <a:r>
              <a:rPr lang="fr-FR" sz="1000" b="0" dirty="0"/>
              <a:t> se sont répandus, ils ont constaté et de plus en plus documenté l'insécurité des exécutants, en particulier à l'égard des organisations dirigées par des membres des PC. Les attaques comprenaient : des arrestations et des détentions, des descentes/perquisitions de bureaux et des attaques physiques, sexuelles, économiques et émotionnelles contre le personnel. </a:t>
            </a:r>
          </a:p>
          <a:p>
            <a:pPr>
              <a:lnSpc>
                <a:spcPct val="95000"/>
              </a:lnSpc>
              <a:spcBef>
                <a:spcPts val="600"/>
              </a:spcBef>
            </a:pPr>
            <a:r>
              <a:rPr lang="fr-FR" sz="1000" b="0" i="1" dirty="0"/>
              <a:t>Avancer la diapositive une fois pour l'image.</a:t>
            </a:r>
          </a:p>
          <a:p>
            <a:pPr marL="171450" indent="-171450">
              <a:lnSpc>
                <a:spcPct val="95000"/>
              </a:lnSpc>
              <a:spcBef>
                <a:spcPts val="600"/>
              </a:spcBef>
              <a:buFont typeface="Arial" panose="020B0604020202020204" pitchFamily="34" charset="0"/>
              <a:buChar char="•"/>
            </a:pPr>
            <a:r>
              <a:rPr lang="fr-FR" sz="1000" b="0" dirty="0"/>
              <a:t>Le projet LINKAGES, en collaboration avec </a:t>
            </a:r>
            <a:r>
              <a:rPr lang="fr-FR" sz="1000" b="0" dirty="0" err="1"/>
              <a:t>Frontline</a:t>
            </a:r>
            <a:r>
              <a:rPr lang="fr-FR" sz="1000" b="0" dirty="0"/>
              <a:t> AIDS, a constaté cette lacune et a élaboré la boîte à outils que vous voyez ici en bleu.</a:t>
            </a:r>
          </a:p>
          <a:p>
            <a:pPr>
              <a:lnSpc>
                <a:spcPct val="95000"/>
              </a:lnSpc>
              <a:spcBef>
                <a:spcPts val="600"/>
              </a:spcBef>
            </a:pPr>
            <a:r>
              <a:rPr lang="fr-FR" sz="1000" b="0" i="1" dirty="0"/>
              <a:t>Avancer la diapositive une fois pour l'image.</a:t>
            </a:r>
          </a:p>
          <a:p>
            <a:pPr marL="171450" indent="-171450">
              <a:lnSpc>
                <a:spcPct val="95000"/>
              </a:lnSpc>
              <a:spcBef>
                <a:spcPts val="600"/>
              </a:spcBef>
              <a:buFont typeface="Arial" panose="020B0604020202020204" pitchFamily="34" charset="0"/>
              <a:buChar char="•"/>
            </a:pPr>
            <a:r>
              <a:rPr lang="fr-FR" sz="1000" b="0" dirty="0"/>
              <a:t>LINKAGES et </a:t>
            </a:r>
            <a:r>
              <a:rPr lang="fr-FR" sz="1000" b="0" dirty="0" err="1"/>
              <a:t>Synergia</a:t>
            </a:r>
            <a:r>
              <a:rPr lang="fr-FR" sz="1000" b="0" dirty="0"/>
              <a:t> ont ensuite collaboré à l'élaboration de matériel de formation destiné aux responsables de la mise en œuvre des programmes VIH des PC. </a:t>
            </a:r>
          </a:p>
          <a:p>
            <a:pPr>
              <a:lnSpc>
                <a:spcPct val="95000"/>
              </a:lnSpc>
              <a:spcBef>
                <a:spcPts val="600"/>
              </a:spcBef>
            </a:pPr>
            <a:r>
              <a:rPr lang="fr-FR" sz="1000" b="0" i="1" dirty="0"/>
              <a:t>Avancer la diapositive une fois pour l'image.</a:t>
            </a:r>
          </a:p>
          <a:p>
            <a:pPr marL="171450" indent="-171450">
              <a:lnSpc>
                <a:spcPct val="95000"/>
              </a:lnSpc>
              <a:spcBef>
                <a:spcPts val="600"/>
              </a:spcBef>
              <a:buFont typeface="Arial" panose="020B0604020202020204" pitchFamily="34" charset="0"/>
              <a:buChar char="•"/>
            </a:pPr>
            <a:r>
              <a:rPr lang="fr-FR" sz="1000" b="0" dirty="0"/>
              <a:t>Plus récemment encore, des efforts ont été déployés pour traiter spécifiquement de la sécurité des données. </a:t>
            </a:r>
          </a:p>
          <a:p>
            <a:pPr>
              <a:lnSpc>
                <a:spcPct val="95000"/>
              </a:lnSpc>
              <a:spcBef>
                <a:spcPts val="600"/>
              </a:spcBef>
            </a:pPr>
            <a:r>
              <a:rPr lang="fr-FR" sz="1000" b="0" i="1" dirty="0"/>
              <a:t>Avancer la diapositive une fois pour l'image.</a:t>
            </a:r>
          </a:p>
          <a:p>
            <a:pPr marL="171450" indent="-171450">
              <a:lnSpc>
                <a:spcPct val="95000"/>
              </a:lnSpc>
              <a:spcBef>
                <a:spcPts val="600"/>
              </a:spcBef>
              <a:buFont typeface="Arial" panose="020B0604020202020204" pitchFamily="34" charset="0"/>
              <a:buChar char="•"/>
            </a:pPr>
            <a:r>
              <a:rPr lang="fr-FR" sz="1000" b="0" dirty="0"/>
              <a:t>Enfin, LINKAGES/EpiC a étendu le travail de sécurité à l'ensemble du projet, à la sécurité numérique et aux tests d'indexation, ainsi qu'à de nouvelles régions.</a:t>
            </a:r>
          </a:p>
          <a:p>
            <a:pPr marL="0" marR="0" indent="0" algn="l" defTabSz="914400" rtl="0" eaLnBrk="1" fontAlgn="auto" latinLnBrk="0" hangingPunct="1">
              <a:lnSpc>
                <a:spcPct val="95000"/>
              </a:lnSpc>
              <a:spcBef>
                <a:spcPts val="600"/>
              </a:spcBef>
              <a:buClrTx/>
              <a:buSzTx/>
              <a:buFontTx/>
              <a:buNone/>
              <a:tabLst/>
              <a:defRPr/>
            </a:pPr>
            <a:r>
              <a:rPr lang="fr-FR" sz="1000" b="0" i="1" dirty="0"/>
              <a:t>Avancer la diapositive une fois pour l'image.</a:t>
            </a:r>
          </a:p>
          <a:p>
            <a:endParaRPr lang="fr-FR" sz="1000" b="0" dirty="0"/>
          </a:p>
        </p:txBody>
      </p:sp>
      <p:sp>
        <p:nvSpPr>
          <p:cNvPr id="4" name="Slide Number Placeholder 3"/>
          <p:cNvSpPr>
            <a:spLocks noGrp="1"/>
          </p:cNvSpPr>
          <p:nvPr>
            <p:ph type="sldNum" sz="quarter" idx="5"/>
          </p:nvPr>
        </p:nvSpPr>
        <p:spPr/>
        <p:txBody>
          <a:bodyPr/>
          <a:lstStyle/>
          <a:p>
            <a:fld id="{FDCEB901-7526-43F3-B779-B138AE95E143}" type="slidenum">
              <a:rPr lang="en-US" smtClean="0"/>
              <a:t>11</a:t>
            </a:fld>
            <a:endParaRPr lang="en-US"/>
          </a:p>
        </p:txBody>
      </p:sp>
      <p:sp>
        <p:nvSpPr>
          <p:cNvPr id="5" name="Footer Placeholder 5">
            <a:extLst>
              <a:ext uri="{FF2B5EF4-FFF2-40B4-BE49-F238E27FC236}">
                <a16:creationId xmlns:a16="http://schemas.microsoft.com/office/drawing/2014/main" id="{B347D9A6-33A3-424E-995B-CDD7D43DA7E6}"/>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04192901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i="0" u="none" dirty="0"/>
              <a:t>Dites : </a:t>
            </a:r>
            <a:r>
              <a:rPr lang="fr-FR" b="0" i="0" u="none" dirty="0"/>
              <a:t>Merci beaucoup à notre septième équipe. Voici quelques solutions possibles. Vous en avez couvert beaucoup. Je vais les passer en revue. Si je mentionne une solution qui, selon vous, ne conviendrait pas dans votre contexte - ce qui est très possible, la sécurité étant toujours contextuelle -, veuillez me le faire savoir après avoir terminé.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i="1" dirty="0"/>
              <a:t>Revoir</a:t>
            </a:r>
            <a:r>
              <a:rPr lang="en-US" i="1" baseline="0" dirty="0"/>
              <a:t> le transparent. </a:t>
            </a:r>
            <a:endParaRPr lang="en-US" i="1" dirty="0"/>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110</a:t>
            </a:fld>
            <a:endParaRPr lang="en-US"/>
          </a:p>
        </p:txBody>
      </p:sp>
      <p:sp>
        <p:nvSpPr>
          <p:cNvPr id="5" name="Footer Placeholder 5">
            <a:extLst>
              <a:ext uri="{FF2B5EF4-FFF2-40B4-BE49-F238E27FC236}">
                <a16:creationId xmlns:a16="http://schemas.microsoft.com/office/drawing/2014/main" id="{238A4F12-0672-4686-8B10-8A0A585338A9}"/>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423609515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dirty="0" err="1"/>
              <a:t>Dites</a:t>
            </a:r>
            <a:r>
              <a:rPr lang="en-US" b="1" i="0" u="none" dirty="0"/>
              <a:t> : </a:t>
            </a:r>
            <a:r>
              <a:rPr lang="en-US" b="0" i="0" u="none" dirty="0" err="1"/>
              <a:t>Maintenant</a:t>
            </a:r>
            <a:r>
              <a:rPr lang="en-US" b="0" i="0" u="none" dirty="0"/>
              <a:t>, </a:t>
            </a:r>
            <a:r>
              <a:rPr lang="en-US" b="0" i="0" u="none" dirty="0" err="1"/>
              <a:t>c’est</a:t>
            </a:r>
            <a:r>
              <a:rPr lang="en-US" b="0" i="0" u="none" dirty="0"/>
              <a:t> à </a:t>
            </a:r>
            <a:r>
              <a:rPr lang="en-US" b="0" i="0" u="none" dirty="0" err="1"/>
              <a:t>l'équipe</a:t>
            </a:r>
            <a:r>
              <a:rPr lang="en-US" b="0" i="0" u="none" dirty="0"/>
              <a:t> 8.</a:t>
            </a:r>
            <a:endParaRPr lang="en-US" b="0" dirty="0"/>
          </a:p>
        </p:txBody>
      </p:sp>
      <p:sp>
        <p:nvSpPr>
          <p:cNvPr id="4" name="Slide Number Placeholder 3"/>
          <p:cNvSpPr>
            <a:spLocks noGrp="1"/>
          </p:cNvSpPr>
          <p:nvPr>
            <p:ph type="sldNum" sz="quarter" idx="5"/>
          </p:nvPr>
        </p:nvSpPr>
        <p:spPr/>
        <p:txBody>
          <a:bodyPr/>
          <a:lstStyle/>
          <a:p>
            <a:fld id="{FDCEB901-7526-43F3-B779-B138AE95E143}" type="slidenum">
              <a:rPr lang="en-US" smtClean="0"/>
              <a:t>111</a:t>
            </a:fld>
            <a:endParaRPr lang="en-US"/>
          </a:p>
        </p:txBody>
      </p:sp>
      <p:sp>
        <p:nvSpPr>
          <p:cNvPr id="5" name="Footer Placeholder 5">
            <a:extLst>
              <a:ext uri="{FF2B5EF4-FFF2-40B4-BE49-F238E27FC236}">
                <a16:creationId xmlns:a16="http://schemas.microsoft.com/office/drawing/2014/main" id="{9BABCE4B-6ECB-49AF-BEF8-F51CCE226BB4}"/>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87383800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i="0" u="none" dirty="0"/>
              <a:t>Dites : </a:t>
            </a:r>
            <a:r>
              <a:rPr lang="fr-FR" b="0" i="0" u="none" dirty="0"/>
              <a:t>Merci beaucoup à notre dernière équipe. Voici quelques solutions possibles. Vous en avez couvert beaucoup. Je vais les passer en revue. Si je mentionne une solution qui, selon vous, n’est pas</a:t>
            </a:r>
            <a:r>
              <a:rPr lang="fr-FR" b="0" i="0" u="none" baseline="0" dirty="0"/>
              <a:t> </a:t>
            </a:r>
            <a:r>
              <a:rPr lang="fr-FR" b="0" i="0" u="none" dirty="0"/>
              <a:t>appropriée à votre contexte - ce qui est très possible, la sécurité étant toujours contextuelle -, veuillez me le faire savoir lorsque</a:t>
            </a:r>
            <a:r>
              <a:rPr lang="fr-FR" b="0" i="0" u="none" baseline="0" dirty="0"/>
              <a:t> je termine</a:t>
            </a:r>
            <a:r>
              <a:rPr lang="fr-FR" b="0" i="0" u="none" dirty="0"/>
              <a:t>.</a:t>
            </a:r>
          </a:p>
          <a:p>
            <a:endParaRPr lang="en-US" dirty="0"/>
          </a:p>
          <a:p>
            <a:r>
              <a:rPr lang="en-US" i="1" dirty="0"/>
              <a:t>Revoir le transparent. </a:t>
            </a:r>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112</a:t>
            </a:fld>
            <a:endParaRPr lang="en-US"/>
          </a:p>
        </p:txBody>
      </p:sp>
      <p:sp>
        <p:nvSpPr>
          <p:cNvPr id="5" name="Footer Placeholder 5">
            <a:extLst>
              <a:ext uri="{FF2B5EF4-FFF2-40B4-BE49-F238E27FC236}">
                <a16:creationId xmlns:a16="http://schemas.microsoft.com/office/drawing/2014/main" id="{382FFBF6-95E8-49EF-8489-A26E5806841A}"/>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26609078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357648"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Consultez le Manuel de l'animateur pour des instructions plus détaillées.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t>Dites</a:t>
            </a:r>
            <a:r>
              <a:rPr lang="fr-FR" i="0" dirty="0"/>
              <a:t> : Merci pour les réflexions. Elles ont été excellentes. Elles nous montrent vraiment à quel point nous connaissons nos propres contextes. Puisque la sécurité est toujours contextuelle, nous avons chacun une expertise sur ce qui fonctionnera pour nous.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J'aimerais terminer par une dernière réflexion qui ne concerne pas seulement ce qu'il faut faire, mais aussi le moment où il faut le faire. En pensant aux huit scénarios que nous venons de discuter, pourquoi les actions prises avant le défi de la sécurité sont-elles si importantes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Demandez à quelques volontaires. Permettez-leur de rétablir le son et de partager leurs réponses.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Avancez la diapositive et examinez la réponse à l'écran.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Demandez s'il y a des questions.</a:t>
            </a:r>
            <a:endParaRPr lang="en-US" i="1" dirty="0"/>
          </a:p>
        </p:txBody>
      </p:sp>
      <p:sp>
        <p:nvSpPr>
          <p:cNvPr id="4" name="Slide Number Placeholder 3"/>
          <p:cNvSpPr>
            <a:spLocks noGrp="1"/>
          </p:cNvSpPr>
          <p:nvPr>
            <p:ph type="sldNum" sz="quarter" idx="5"/>
          </p:nvPr>
        </p:nvSpPr>
        <p:spPr/>
        <p:txBody>
          <a:bodyPr/>
          <a:lstStyle/>
          <a:p>
            <a:fld id="{FDCEB901-7526-43F3-B779-B138AE95E143}" type="slidenum">
              <a:rPr lang="en-US" smtClean="0"/>
              <a:t>113</a:t>
            </a:fld>
            <a:endParaRPr lang="en-US"/>
          </a:p>
        </p:txBody>
      </p:sp>
      <p:sp>
        <p:nvSpPr>
          <p:cNvPr id="5" name="Footer Placeholder 5">
            <a:extLst>
              <a:ext uri="{FF2B5EF4-FFF2-40B4-BE49-F238E27FC236}">
                <a16:creationId xmlns:a16="http://schemas.microsoft.com/office/drawing/2014/main" id="{948C1653-F6B7-4EA5-A4A0-88195096C497}"/>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45233172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i="0" u="none" dirty="0"/>
              <a:t>Dites</a:t>
            </a:r>
            <a:r>
              <a:rPr lang="fr-FR" b="0" i="0" u="none" dirty="0"/>
              <a:t> : En conclusion, vous avez tous beaucoup appris et apporté beaucoup à cette formation. Si votre organisation a des préoccupations spécifiques qui n'ont pas été abordées ici, notez-les. Puis faites cet exercice ensemble. Vous pouvez générer des réponses plus réfléchies et créatives pendant une période relativement calme.</a:t>
            </a:r>
          </a:p>
          <a:p>
            <a:endParaRPr lang="fr-FR" b="0" i="0" u="none" dirty="0"/>
          </a:p>
          <a:p>
            <a:r>
              <a:rPr lang="fr-FR" b="0" i="0" u="none" dirty="0"/>
              <a:t>Planifiez dès maintenant pour éviter les problèmes plus tard. Il est très facile de passer de la non-préparation à la préparation. </a:t>
            </a:r>
          </a:p>
          <a:p>
            <a:endParaRPr lang="fr-FR" b="0" i="0" u="none" dirty="0"/>
          </a:p>
          <a:p>
            <a:r>
              <a:rPr lang="fr-FR" b="0" i="1" u="none" dirty="0"/>
              <a:t>Avancer la diapositive.</a:t>
            </a:r>
          </a:p>
        </p:txBody>
      </p:sp>
      <p:sp>
        <p:nvSpPr>
          <p:cNvPr id="4" name="Slide Number Placeholder 3"/>
          <p:cNvSpPr>
            <a:spLocks noGrp="1"/>
          </p:cNvSpPr>
          <p:nvPr>
            <p:ph type="sldNum" sz="quarter" idx="5"/>
          </p:nvPr>
        </p:nvSpPr>
        <p:spPr/>
        <p:txBody>
          <a:bodyPr/>
          <a:lstStyle/>
          <a:p>
            <a:fld id="{FDCEB901-7526-43F3-B779-B138AE95E143}" type="slidenum">
              <a:rPr lang="en-US" smtClean="0"/>
              <a:t>114</a:t>
            </a:fld>
            <a:endParaRPr lang="en-US"/>
          </a:p>
        </p:txBody>
      </p:sp>
      <p:sp>
        <p:nvSpPr>
          <p:cNvPr id="5" name="Footer Placeholder 5">
            <a:extLst>
              <a:ext uri="{FF2B5EF4-FFF2-40B4-BE49-F238E27FC236}">
                <a16:creationId xmlns:a16="http://schemas.microsoft.com/office/drawing/2014/main" id="{5CF59158-3FF8-4E43-9D26-34FC206A9CE1}"/>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86424998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i="0" u="none" dirty="0"/>
              <a:t>Dites : </a:t>
            </a:r>
            <a:r>
              <a:rPr lang="fr-FR" b="0" i="0" u="none" dirty="0"/>
              <a:t>Il est temps maintenant de réfléchir à nos priorités. Nous avons identifié de nombreuses choses que nous pourrions faire pour améliorer notre sécurité ; comment décider de celles que nous devons privilégier ?</a:t>
            </a:r>
            <a:endParaRPr lang="en-US" b="0" dirty="0"/>
          </a:p>
        </p:txBody>
      </p:sp>
      <p:sp>
        <p:nvSpPr>
          <p:cNvPr id="4" name="Slide Number Placeholder 3"/>
          <p:cNvSpPr>
            <a:spLocks noGrp="1"/>
          </p:cNvSpPr>
          <p:nvPr>
            <p:ph type="sldNum" sz="quarter" idx="5"/>
          </p:nvPr>
        </p:nvSpPr>
        <p:spPr/>
        <p:txBody>
          <a:bodyPr/>
          <a:lstStyle/>
          <a:p>
            <a:fld id="{FDCEB901-7526-43F3-B779-B138AE95E143}" type="slidenum">
              <a:rPr lang="en-US" smtClean="0"/>
              <a:t>115</a:t>
            </a:fld>
            <a:endParaRPr lang="en-US"/>
          </a:p>
        </p:txBody>
      </p:sp>
      <p:sp>
        <p:nvSpPr>
          <p:cNvPr id="5" name="Footer Placeholder 5">
            <a:extLst>
              <a:ext uri="{FF2B5EF4-FFF2-40B4-BE49-F238E27FC236}">
                <a16:creationId xmlns:a16="http://schemas.microsoft.com/office/drawing/2014/main" id="{7A50DA42-5EE5-4912-9208-7FE94E4BBDF6}"/>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54142411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i="0" u="none" dirty="0"/>
              <a:t>Dites : </a:t>
            </a:r>
            <a:r>
              <a:rPr lang="fr-FR" b="0" i="0" u="none" dirty="0"/>
              <a:t>Dans cette session, nous allons nous familiariser avec une formule permettant de déterminer la probabilité qu'un dommage donné se produise. Cette formule nous aidera à décider des dommages à privilégier lors de la création de plans de sécurité. Elle nous aidera également à décider quelles vulnérabilités nous pouvons limiter et lesquelles nous ne pouvons pas.</a:t>
            </a:r>
            <a:endParaRPr lang="en-US" b="0" dirty="0"/>
          </a:p>
        </p:txBody>
      </p:sp>
      <p:sp>
        <p:nvSpPr>
          <p:cNvPr id="4" name="Slide Number Placeholder 3"/>
          <p:cNvSpPr>
            <a:spLocks noGrp="1"/>
          </p:cNvSpPr>
          <p:nvPr>
            <p:ph type="sldNum" sz="quarter" idx="5"/>
          </p:nvPr>
        </p:nvSpPr>
        <p:spPr/>
        <p:txBody>
          <a:bodyPr/>
          <a:lstStyle/>
          <a:p>
            <a:fld id="{FDCEB901-7526-43F3-B779-B138AE95E143}" type="slidenum">
              <a:rPr lang="en-US" smtClean="0"/>
              <a:t>116</a:t>
            </a:fld>
            <a:endParaRPr lang="en-US"/>
          </a:p>
        </p:txBody>
      </p:sp>
      <p:sp>
        <p:nvSpPr>
          <p:cNvPr id="5" name="Footer Placeholder 5">
            <a:extLst>
              <a:ext uri="{FF2B5EF4-FFF2-40B4-BE49-F238E27FC236}">
                <a16:creationId xmlns:a16="http://schemas.microsoft.com/office/drawing/2014/main" id="{EC9A4CB4-BE74-457D-AC32-7A22FA276765}"/>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356809557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i="0" u="none" dirty="0"/>
              <a:t>Dites</a:t>
            </a:r>
            <a:r>
              <a:rPr lang="fr-FR" b="0" i="0" u="none" dirty="0"/>
              <a:t> : Avant de vous montrer la formule, l'une des choses à prendre en compte est le compromis. Limiter l'accès, les ressources et les motivations d'un attaquant potentiel peut demander des compris de la part des individus, des organisations, ou des deux. Par exemple :</a:t>
            </a:r>
          </a:p>
          <a:p>
            <a:pPr lvl="1"/>
            <a:r>
              <a:rPr lang="fr-FR" b="0" i="0" u="none" dirty="0"/>
              <a:t>1) Une organisation peut décider de limiter les efforts de sensibilisation des pairs éducateurs afin de les empêcher d'être accessibles aux attaquants. Mais cela limite également l'accès des clients. Les pairs éducateurs ne peuvent pas limiter complètement leur propre</a:t>
            </a:r>
            <a:r>
              <a:rPr lang="fr-FR" b="0" i="0" u="none" baseline="0" dirty="0"/>
              <a:t> </a:t>
            </a:r>
            <a:r>
              <a:rPr lang="fr-FR" b="0" i="0" u="none" dirty="0"/>
              <a:t>accès et continuer à travailler</a:t>
            </a:r>
            <a:r>
              <a:rPr lang="fr-FR" b="0" i="0" u="none" baseline="0" dirty="0"/>
              <a:t> comme par exemple</a:t>
            </a:r>
            <a:r>
              <a:rPr lang="fr-FR" b="0" i="0" u="none" dirty="0"/>
              <a:t> donner des instructions sur la façon appropriée d'utiliser les préservatifs.</a:t>
            </a:r>
          </a:p>
          <a:p>
            <a:pPr lvl="1"/>
            <a:r>
              <a:rPr lang="fr-FR" b="0" i="0" u="none" dirty="0"/>
              <a:t>2) Une clinique qui accueille des hommes ayant des rapports sexuels avec des hommes peut envisager de supprimer l'adresse de son site Web afin d'être plus difficile à trouver. Certes cela peut empêcher les agresseurs potentiels de les trouver, mais empêchera aussi les clients potentiels de les trouver. </a:t>
            </a:r>
          </a:p>
          <a:p>
            <a:endParaRPr lang="fr-FR" b="0" i="0" u="none" dirty="0"/>
          </a:p>
          <a:p>
            <a:r>
              <a:rPr lang="fr-FR" b="0" i="0" u="none" dirty="0"/>
              <a:t>Nous avons besoin d'un moyen de décider quelles vulnérabilités accepter.</a:t>
            </a:r>
            <a:endParaRPr lang="en-US" b="0" dirty="0"/>
          </a:p>
        </p:txBody>
      </p:sp>
      <p:sp>
        <p:nvSpPr>
          <p:cNvPr id="4" name="Slide Number Placeholder 3"/>
          <p:cNvSpPr>
            <a:spLocks noGrp="1"/>
          </p:cNvSpPr>
          <p:nvPr>
            <p:ph type="sldNum" sz="quarter" idx="5"/>
          </p:nvPr>
        </p:nvSpPr>
        <p:spPr/>
        <p:txBody>
          <a:bodyPr/>
          <a:lstStyle/>
          <a:p>
            <a:fld id="{FDCEB901-7526-43F3-B779-B138AE95E143}" type="slidenum">
              <a:rPr lang="en-US" smtClean="0"/>
              <a:t>117</a:t>
            </a:fld>
            <a:endParaRPr lang="en-US"/>
          </a:p>
        </p:txBody>
      </p:sp>
      <p:sp>
        <p:nvSpPr>
          <p:cNvPr id="5" name="Footer Placeholder 5">
            <a:extLst>
              <a:ext uri="{FF2B5EF4-FFF2-40B4-BE49-F238E27FC236}">
                <a16:creationId xmlns:a16="http://schemas.microsoft.com/office/drawing/2014/main" id="{C3565964-49DC-43C5-BD62-3CB31EF35BDC}"/>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390210303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i="0" u="none" dirty="0"/>
              <a:t>Dites : </a:t>
            </a:r>
            <a:r>
              <a:rPr lang="fr-FR" b="0" i="0" u="none" dirty="0"/>
              <a:t>Passons en revue une formule qui peut nous aider à répondre à la question de savoir quels domaines nécessitent plus d'investissements et quelles vulnérabilités nous allons tenter de limiter. Vous voyez des rappels de nos définitions en haut. Nous les avons abordées le premier jour. Elles servent à nous rappeler à quoi fait référence chaque terme de la formule.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u="none" dirty="0"/>
              <a:t>Cette formule permet de déterminer le risque de quelque chose. Il est calculé en considérant les menaces qui suggèrent que ce "quelque chose" se produira, multiplié par les vulnérabilités qui nous rendent plus vulnérables, puis divisé par les capacités qui pourraient l'empêcher de se produire.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u="none" dirty="0"/>
              <a:t>Vous voyez également des cases qui vous indiquent où et comment vous pouvez trouver ces informations. Les menaces peuvent être quantifiées, comme vous le souhaitez, en utilisant les questions d'évaluation des menaces. Celles-ci ont été présentées le premier jour. Les vulnérabilités peuvent être calculées en réfléchissant à toutes les choses dont un attaquant potentiel a besoin et à celles qui sont disponibles dans votre cas. Enfin, les capacités peuvent provenir des stratégies que vous avez répertoriées dans la liste de vérification</a:t>
            </a:r>
            <a:r>
              <a:rPr lang="en-US" b="0" dirty="0"/>
              <a:t>.</a:t>
            </a:r>
          </a:p>
        </p:txBody>
      </p:sp>
      <p:sp>
        <p:nvSpPr>
          <p:cNvPr id="4" name="Slide Number Placeholder 3"/>
          <p:cNvSpPr>
            <a:spLocks noGrp="1"/>
          </p:cNvSpPr>
          <p:nvPr>
            <p:ph type="sldNum" sz="quarter" idx="5"/>
          </p:nvPr>
        </p:nvSpPr>
        <p:spPr/>
        <p:txBody>
          <a:bodyPr/>
          <a:lstStyle/>
          <a:p>
            <a:fld id="{FDCEB901-7526-43F3-B779-B138AE95E143}" type="slidenum">
              <a:rPr lang="en-US" smtClean="0"/>
              <a:t>118</a:t>
            </a:fld>
            <a:endParaRPr lang="en-US"/>
          </a:p>
        </p:txBody>
      </p:sp>
      <p:sp>
        <p:nvSpPr>
          <p:cNvPr id="5" name="Footer Placeholder 5">
            <a:extLst>
              <a:ext uri="{FF2B5EF4-FFF2-40B4-BE49-F238E27FC236}">
                <a16:creationId xmlns:a16="http://schemas.microsoft.com/office/drawing/2014/main" id="{E56032D4-464A-4622-B1EE-16773C8A0D37}"/>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373236692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Voici une autre façon de voir les choses, nous voulons passer de ce scénario, où les menaces et les vulnérabilités l'emportent sur les capacités, à celui-ci (</a:t>
            </a:r>
            <a:r>
              <a:rPr lang="fr-FR" b="0" i="1" dirty="0"/>
              <a:t>avancer la diapositive</a:t>
            </a:r>
            <a:r>
              <a:rPr lang="fr-FR" b="0" dirty="0"/>
              <a:t>) où les vulnérabilités sont réduites et où de nouvelles capacités s'ajoutent aux anciennes.</a:t>
            </a:r>
            <a:endParaRPr lang="en-US" b="0" dirty="0"/>
          </a:p>
        </p:txBody>
      </p:sp>
      <p:sp>
        <p:nvSpPr>
          <p:cNvPr id="4" name="Slide Number Placeholder 3"/>
          <p:cNvSpPr>
            <a:spLocks noGrp="1"/>
          </p:cNvSpPr>
          <p:nvPr>
            <p:ph type="sldNum" sz="quarter" idx="10"/>
          </p:nvPr>
        </p:nvSpPr>
        <p:spPr/>
        <p:txBody>
          <a:bodyPr/>
          <a:lstStyle/>
          <a:p>
            <a:fld id="{FDCEB901-7526-43F3-B779-B138AE95E143}" type="slidenum">
              <a:rPr lang="en-US" smtClean="0"/>
              <a:t>119</a:t>
            </a:fld>
            <a:endParaRPr lang="en-US"/>
          </a:p>
        </p:txBody>
      </p:sp>
      <p:sp>
        <p:nvSpPr>
          <p:cNvPr id="5" name="Footer Placeholder 5">
            <a:extLst>
              <a:ext uri="{FF2B5EF4-FFF2-40B4-BE49-F238E27FC236}">
                <a16:creationId xmlns:a16="http://schemas.microsoft.com/office/drawing/2014/main" id="{B1DFDB5C-54D1-4D5F-8606-1CAED804A8E6}"/>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3082710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a:t>
            </a:r>
            <a:r>
              <a:rPr lang="fr-FR" b="0" dirty="0"/>
              <a:t> : Parlons des incidents de sécurité qui affectent les responsables de la mise en œuvre du programme des PC.</a:t>
            </a:r>
          </a:p>
          <a:p>
            <a:endParaRPr lang="fr-FR" b="0" dirty="0"/>
          </a:p>
          <a:p>
            <a:r>
              <a:rPr lang="fr-FR" b="0" dirty="0"/>
              <a:t>Nous voulons savoir quels types d'incidents de sécurité se produisent dans votre établissement, qui les commet et pourquoi ils se produisent ? </a:t>
            </a:r>
          </a:p>
          <a:p>
            <a:endParaRPr lang="fr-FR" b="0" dirty="0"/>
          </a:p>
          <a:p>
            <a:r>
              <a:rPr lang="fr-FR" b="0" dirty="0"/>
              <a:t>Et quand nous parlons d'exécutants, nous parlons d'une grande variété de personnes, des travailleurs de proximité aux directeurs, en passant par les médecins et les chauffeurs.</a:t>
            </a:r>
          </a:p>
          <a:p>
            <a:endParaRPr lang="fr-FR" b="0" dirty="0"/>
          </a:p>
          <a:p>
            <a:r>
              <a:rPr lang="fr-FR" b="0" i="1" dirty="0"/>
              <a:t>Passez rapidement en revue la liste des exécutants. </a:t>
            </a:r>
          </a:p>
          <a:p>
            <a:endParaRPr lang="en-US" b="1" dirty="0"/>
          </a:p>
          <a:p>
            <a:endParaRPr lang="en-US" b="1" dirty="0"/>
          </a:p>
        </p:txBody>
      </p:sp>
      <p:sp>
        <p:nvSpPr>
          <p:cNvPr id="4" name="Slide Number Placeholder 3"/>
          <p:cNvSpPr>
            <a:spLocks noGrp="1"/>
          </p:cNvSpPr>
          <p:nvPr>
            <p:ph type="sldNum" sz="quarter" idx="10"/>
          </p:nvPr>
        </p:nvSpPr>
        <p:spPr/>
        <p:txBody>
          <a:bodyPr/>
          <a:lstStyle/>
          <a:p>
            <a:fld id="{FDCEB901-7526-43F3-B779-B138AE95E143}" type="slidenum">
              <a:rPr lang="en-US" smtClean="0"/>
              <a:t>12</a:t>
            </a:fld>
            <a:endParaRPr lang="en-US"/>
          </a:p>
        </p:txBody>
      </p:sp>
      <p:sp>
        <p:nvSpPr>
          <p:cNvPr id="5" name="Footer Placeholder 5">
            <a:extLst>
              <a:ext uri="{FF2B5EF4-FFF2-40B4-BE49-F238E27FC236}">
                <a16:creationId xmlns:a16="http://schemas.microsoft.com/office/drawing/2014/main" id="{418099AF-ECCA-4345-9902-CDB9480309A6}"/>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77461413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71550"/>
            <a:ext cx="4114800" cy="3086100"/>
          </a:xfrm>
        </p:spPr>
      </p:sp>
      <p:sp>
        <p:nvSpPr>
          <p:cNvPr id="3" name="Notes Placeholder 2"/>
          <p:cNvSpPr>
            <a:spLocks noGrp="1"/>
          </p:cNvSpPr>
          <p:nvPr>
            <p:ph type="body" idx="1"/>
          </p:nvPr>
        </p:nvSpPr>
        <p:spPr>
          <a:xfrm>
            <a:off x="778179" y="4229099"/>
            <a:ext cx="5394021" cy="417277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1" dirty="0"/>
              <a:t>Dire </a:t>
            </a:r>
            <a:r>
              <a:rPr lang="fr-FR" sz="1100" b="0" dirty="0"/>
              <a:t>: En regardant numériquement, nous pouvons voir comment le risque de quelque chose change en fonction des changements des</a:t>
            </a:r>
            <a:r>
              <a:rPr lang="fr-FR" sz="1100" b="0" baseline="0" dirty="0"/>
              <a:t> </a:t>
            </a:r>
            <a:r>
              <a:rPr lang="fr-FR" sz="1100" b="0" dirty="0"/>
              <a:t>vulnérabilités et des capacités. L'évolution des menaces modifie également le total, mais comme les menaces sont souvent hors de notre contrôle, nous nous concentrerons sur l'évolution des vulnérabilités et des capacités.</a:t>
            </a:r>
          </a:p>
          <a:p>
            <a:pPr marL="0" marR="0" lvl="0" indent="0" algn="l" defTabSz="914400" rtl="0" eaLnBrk="1" fontAlgn="auto" latinLnBrk="0" hangingPunct="1">
              <a:lnSpc>
                <a:spcPct val="100000"/>
              </a:lnSpc>
              <a:spcBef>
                <a:spcPts val="600"/>
              </a:spcBef>
              <a:spcAft>
                <a:spcPts val="0"/>
              </a:spcAft>
              <a:buClrTx/>
              <a:buSzTx/>
              <a:buFontTx/>
              <a:buNone/>
              <a:tabLst/>
              <a:defRPr/>
            </a:pPr>
            <a:r>
              <a:rPr lang="fr-FR" sz="1100" b="0" i="1" dirty="0"/>
              <a:t>Avancer la diapositive.</a:t>
            </a:r>
          </a:p>
          <a:p>
            <a:pPr marL="0" marR="0" lvl="0" indent="0" algn="l" defTabSz="914400" rtl="0" eaLnBrk="1" fontAlgn="auto" latinLnBrk="0" hangingPunct="1">
              <a:lnSpc>
                <a:spcPct val="100000"/>
              </a:lnSpc>
              <a:spcBef>
                <a:spcPts val="600"/>
              </a:spcBef>
              <a:spcAft>
                <a:spcPts val="0"/>
              </a:spcAft>
              <a:buClrTx/>
              <a:buSzTx/>
              <a:buFontTx/>
              <a:buNone/>
              <a:tabLst/>
              <a:defRPr/>
            </a:pPr>
            <a:r>
              <a:rPr lang="fr-FR" sz="1100" b="0" dirty="0"/>
              <a:t>Dans la formule rouge, les vulnérabilités sont 10 et les capacités sont 2.  Les menaces sont de 5. (</a:t>
            </a:r>
            <a:r>
              <a:rPr lang="fr-FR" sz="1100" b="0" i="1" dirty="0"/>
              <a:t>Avancer la diapositive</a:t>
            </a:r>
            <a:r>
              <a:rPr lang="fr-FR" sz="1100" b="0" dirty="0"/>
              <a:t>) Le risque que cette chose spécifique se produise est de 25.</a:t>
            </a:r>
          </a:p>
          <a:p>
            <a:pPr marL="0" marR="0" lvl="0" indent="0" algn="l" defTabSz="914400" rtl="0" eaLnBrk="1" fontAlgn="auto" latinLnBrk="0" hangingPunct="1">
              <a:lnSpc>
                <a:spcPct val="100000"/>
              </a:lnSpc>
              <a:spcBef>
                <a:spcPts val="600"/>
              </a:spcBef>
              <a:spcAft>
                <a:spcPts val="0"/>
              </a:spcAft>
              <a:buClrTx/>
              <a:buSzTx/>
              <a:buFontTx/>
              <a:buNone/>
              <a:tabLst/>
              <a:defRPr/>
            </a:pPr>
            <a:r>
              <a:rPr lang="fr-FR" sz="1100" b="0" i="1" dirty="0"/>
              <a:t>Avancer la diapositive</a:t>
            </a:r>
          </a:p>
          <a:p>
            <a:pPr marL="0" marR="0" lvl="0" indent="0" algn="l" defTabSz="914400" rtl="0" eaLnBrk="1" fontAlgn="auto" latinLnBrk="0" hangingPunct="1">
              <a:lnSpc>
                <a:spcPct val="100000"/>
              </a:lnSpc>
              <a:spcBef>
                <a:spcPts val="600"/>
              </a:spcBef>
              <a:spcAft>
                <a:spcPts val="0"/>
              </a:spcAft>
              <a:buClrTx/>
              <a:buSzTx/>
              <a:buFontTx/>
              <a:buNone/>
              <a:tabLst/>
              <a:defRPr/>
            </a:pPr>
            <a:r>
              <a:rPr lang="fr-FR" sz="1100" b="0" dirty="0"/>
              <a:t>Si nous réduisons les vulnérabilités de 10 à 8 et gardons les capacités identiques, nous réduisons encore le risque. (</a:t>
            </a:r>
            <a:r>
              <a:rPr lang="fr-FR" sz="1100" b="0" i="1" dirty="0"/>
              <a:t>Avancer la diapositive</a:t>
            </a:r>
            <a:r>
              <a:rPr lang="fr-FR" sz="1100" b="0" dirty="0"/>
              <a:t>). Maintenant le risque est de 20. </a:t>
            </a:r>
          </a:p>
          <a:p>
            <a:pPr marL="0" marR="0" lvl="0" indent="0" algn="l" defTabSz="914400" rtl="0" eaLnBrk="1" fontAlgn="auto" latinLnBrk="0" hangingPunct="1">
              <a:lnSpc>
                <a:spcPct val="100000"/>
              </a:lnSpc>
              <a:spcBef>
                <a:spcPts val="600"/>
              </a:spcBef>
              <a:spcAft>
                <a:spcPts val="0"/>
              </a:spcAft>
              <a:buClrTx/>
              <a:buSzTx/>
              <a:buFontTx/>
              <a:buNone/>
              <a:tabLst/>
              <a:defRPr/>
            </a:pPr>
            <a:r>
              <a:rPr lang="fr-FR" sz="1100" b="0" i="1" dirty="0"/>
              <a:t>Avancer la diapositive</a:t>
            </a:r>
            <a:r>
              <a:rPr lang="fr-FR" sz="1100" b="0" dirty="0"/>
              <a:t>.</a:t>
            </a:r>
          </a:p>
          <a:p>
            <a:pPr marL="0" marR="0" lvl="0" indent="0" algn="l" defTabSz="914400" rtl="0" eaLnBrk="1" fontAlgn="auto" latinLnBrk="0" hangingPunct="1">
              <a:lnSpc>
                <a:spcPct val="100000"/>
              </a:lnSpc>
              <a:spcBef>
                <a:spcPts val="600"/>
              </a:spcBef>
              <a:spcAft>
                <a:spcPts val="0"/>
              </a:spcAft>
              <a:buClrTx/>
              <a:buSzTx/>
              <a:buFontTx/>
              <a:buNone/>
              <a:tabLst/>
              <a:defRPr/>
            </a:pPr>
            <a:r>
              <a:rPr lang="fr-FR" sz="1100" b="0" dirty="0"/>
              <a:t>Si nous augmentons également nos capacités de 2 à 5, nous voyons un changement encore plus important. (</a:t>
            </a:r>
            <a:r>
              <a:rPr lang="fr-FR" sz="1100" b="0" i="1" dirty="0"/>
              <a:t>Présenter la diapositive</a:t>
            </a:r>
            <a:r>
              <a:rPr lang="fr-FR" sz="1100" b="0" dirty="0"/>
              <a:t>) Le risque est maintenant de 8.</a:t>
            </a:r>
          </a:p>
          <a:p>
            <a:pPr marL="0" marR="0" lvl="0" indent="0" algn="l" defTabSz="914400" rtl="0" eaLnBrk="1" fontAlgn="auto" latinLnBrk="0" hangingPunct="1">
              <a:lnSpc>
                <a:spcPct val="100000"/>
              </a:lnSpc>
              <a:spcBef>
                <a:spcPts val="600"/>
              </a:spcBef>
              <a:spcAft>
                <a:spcPts val="0"/>
              </a:spcAft>
              <a:buClrTx/>
              <a:buSzTx/>
              <a:buFontTx/>
              <a:buNone/>
              <a:tabLst/>
              <a:defRPr/>
            </a:pPr>
            <a:r>
              <a:rPr lang="fr-FR" sz="1100" b="0" dirty="0"/>
              <a:t>Veuillez noter que cet outil sert uniquement à conceptualiser les risques encourus. Il n'est pas nécessaire d'y entrer des chiffres pour qu'il soit utile. Il décrit simplement les relations entre tous ces facteurs.  Il est également important de se rappeler que le risque zéro</a:t>
            </a:r>
            <a:r>
              <a:rPr lang="fr-FR" sz="1100" b="0" baseline="0" dirty="0"/>
              <a:t> n’existe pas</a:t>
            </a:r>
            <a:r>
              <a:rPr lang="fr-FR" sz="1100" b="0" dirty="0"/>
              <a:t>. Cet outil vous donne une idée relative de la probabilité de différents préjudices, comparés les uns aux autres, mais les menaces, les vulnérabilités et les capacités évoluent constamment et il ne s'agit donc pas de déterminer de manière définitive qu'un préjudice donné ne se produira jamais.</a:t>
            </a:r>
            <a:endParaRPr lang="en-US" sz="1100" b="0" dirty="0"/>
          </a:p>
        </p:txBody>
      </p:sp>
      <p:sp>
        <p:nvSpPr>
          <p:cNvPr id="4" name="Slide Number Placeholder 3"/>
          <p:cNvSpPr>
            <a:spLocks noGrp="1"/>
          </p:cNvSpPr>
          <p:nvPr>
            <p:ph type="sldNum" sz="quarter" idx="10"/>
          </p:nvPr>
        </p:nvSpPr>
        <p:spPr/>
        <p:txBody>
          <a:bodyPr/>
          <a:lstStyle/>
          <a:p>
            <a:fld id="{224CFFD6-94EC-45A5-A6D4-ED8486230A42}" type="slidenum">
              <a:rPr lang="en-US" smtClean="0"/>
              <a:t>120</a:t>
            </a:fld>
            <a:endParaRPr lang="en-US"/>
          </a:p>
        </p:txBody>
      </p:sp>
      <p:sp>
        <p:nvSpPr>
          <p:cNvPr id="5" name="Footer Placeholder 5">
            <a:extLst>
              <a:ext uri="{FF2B5EF4-FFF2-40B4-BE49-F238E27FC236}">
                <a16:creationId xmlns:a16="http://schemas.microsoft.com/office/drawing/2014/main" id="{0E0A509F-5F67-48BE-A1D1-BB2F62FC227D}"/>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42633919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541338"/>
            <a:ext cx="4114800" cy="3086100"/>
          </a:xfrm>
        </p:spPr>
      </p:sp>
      <p:sp>
        <p:nvSpPr>
          <p:cNvPr id="3" name="Notes Placeholder 2"/>
          <p:cNvSpPr>
            <a:spLocks noGrp="1"/>
          </p:cNvSpPr>
          <p:nvPr>
            <p:ph type="body" idx="1"/>
          </p:nvPr>
        </p:nvSpPr>
        <p:spPr>
          <a:xfrm>
            <a:off x="685799" y="3799300"/>
            <a:ext cx="5646761" cy="4744243"/>
          </a:xfrm>
        </p:spPr>
        <p:txBody>
          <a:bodyPr/>
          <a:lstStyle/>
          <a:p>
            <a:r>
              <a:rPr lang="fr-FR" sz="1100" b="1" dirty="0"/>
              <a:t>Dites : </a:t>
            </a:r>
            <a:r>
              <a:rPr lang="fr-FR" sz="1100" b="0" dirty="0"/>
              <a:t>Utilisons cette formule dans une situation réelle.</a:t>
            </a:r>
          </a:p>
          <a:p>
            <a:pPr>
              <a:spcBef>
                <a:spcPts val="600"/>
              </a:spcBef>
            </a:pPr>
            <a:r>
              <a:rPr lang="fr-FR" sz="1100" b="0" i="1" dirty="0"/>
              <a:t>Avancer la diapositive</a:t>
            </a:r>
            <a:r>
              <a:rPr lang="fr-FR" sz="1100" b="0" dirty="0"/>
              <a:t>.</a:t>
            </a:r>
          </a:p>
          <a:p>
            <a:r>
              <a:rPr lang="fr-FR" sz="1100" b="0" dirty="0"/>
              <a:t>Ici, nous réfléchissons à un risque spécifique. Dans ce cas, notre CSO s'inquiète que les travailleurs de proximité soient agressés physiquement pendant les actions de sensibilisation. Notez que j'indique le type de travailleur qui m'inquiète, le lieu qui me préoccupe et l'activité spécifique à laquelle il participe.</a:t>
            </a:r>
          </a:p>
          <a:p>
            <a:pPr>
              <a:spcBef>
                <a:spcPts val="600"/>
              </a:spcBef>
            </a:pPr>
            <a:r>
              <a:rPr lang="fr-FR" sz="1100" i="1" dirty="0"/>
              <a:t>Avancer la diapositive.</a:t>
            </a:r>
          </a:p>
          <a:p>
            <a:r>
              <a:rPr lang="fr-FR" sz="1100" b="0" dirty="0"/>
              <a:t>Regardez maintenant les menaces qui rendent ce risque probable. Nous avons déjà eu des abus verbaux, y compris des menaces de violence physique, par le passé. Nous savons que les auteurs de ces actes sont des propriétaires de bars. Les menaces verbales augmentent. Comme vous vous en souvenez, lorsque les menaces augmentent ou deviennent plus systématiques au fil du temps, cela nous indique qu'il s'agit d'une menace qui pourrait être plus grave. </a:t>
            </a:r>
          </a:p>
          <a:p>
            <a:pPr>
              <a:spcBef>
                <a:spcPts val="600"/>
              </a:spcBef>
            </a:pPr>
            <a:r>
              <a:rPr lang="fr-FR" sz="1100" i="1" dirty="0"/>
              <a:t>Avancer la diapositive</a:t>
            </a:r>
          </a:p>
          <a:p>
            <a:r>
              <a:rPr lang="fr-FR" sz="1100" b="0" dirty="0"/>
              <a:t>Examinons maintenant les vulnérabilités. Notre travail de proximité est effectué par des travailleurs du sexe et a lieu la nuit. Les travailleurs du sexe se déplacent à pied. Tous ces éléments augmentent l'accès aux travailleurs du sexe tout en limitant l'impunité. Par exemple, il peut y avoir moins de témoins la nuit qui pourraient aider ou demander des comptes à quelqu'un en cas d'attaque.</a:t>
            </a:r>
          </a:p>
          <a:p>
            <a:pPr>
              <a:spcBef>
                <a:spcPts val="600"/>
              </a:spcBef>
            </a:pPr>
            <a:r>
              <a:rPr lang="fr-FR" sz="1100" i="1" dirty="0"/>
              <a:t>Avancer la diapositive.</a:t>
            </a:r>
          </a:p>
          <a:p>
            <a:r>
              <a:rPr lang="fr-FR" sz="1100" b="0" dirty="0"/>
              <a:t>Enfin, examinons nos capacités. Les travailleurs de proximité portent des cartes d'identité qui montrent qu'ils sont liés au ministère de la Santé. Les cartes comprennent le numéro de téléphone d'un agent de police qualifié. Les pairs sortent en binôme et disposent de téléphones avec du crédit de communication prépayé afin de pouvoir demander de l'aide rapidement.</a:t>
            </a:r>
          </a:p>
          <a:p>
            <a:endParaRPr lang="fr-FR" sz="1100" b="0" dirty="0"/>
          </a:p>
          <a:p>
            <a:r>
              <a:rPr lang="fr-FR" sz="1100" b="0" dirty="0"/>
              <a:t>Pour l'instant, la situation semble un peu risquée. </a:t>
            </a:r>
            <a:endParaRPr lang="en-US" sz="1100" b="0" dirty="0"/>
          </a:p>
        </p:txBody>
      </p:sp>
      <p:sp>
        <p:nvSpPr>
          <p:cNvPr id="4" name="Slide Number Placeholder 3"/>
          <p:cNvSpPr>
            <a:spLocks noGrp="1"/>
          </p:cNvSpPr>
          <p:nvPr>
            <p:ph type="sldNum" sz="quarter" idx="5"/>
          </p:nvPr>
        </p:nvSpPr>
        <p:spPr/>
        <p:txBody>
          <a:bodyPr/>
          <a:lstStyle/>
          <a:p>
            <a:fld id="{FDCEB901-7526-43F3-B779-B138AE95E143}" type="slidenum">
              <a:rPr lang="en-US" smtClean="0"/>
              <a:t>121</a:t>
            </a:fld>
            <a:endParaRPr lang="en-US"/>
          </a:p>
        </p:txBody>
      </p:sp>
      <p:sp>
        <p:nvSpPr>
          <p:cNvPr id="5" name="Footer Placeholder 5">
            <a:extLst>
              <a:ext uri="{FF2B5EF4-FFF2-40B4-BE49-F238E27FC236}">
                <a16:creationId xmlns:a16="http://schemas.microsoft.com/office/drawing/2014/main" id="{F9D7188F-11C6-4D54-88AA-402C03EA29B7}"/>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27002953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Consultez le Manuel de l'animateur pour des instructions plus détaillées.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t>Dites</a:t>
            </a:r>
            <a:r>
              <a:rPr lang="fr-FR" i="0" dirty="0"/>
              <a:t> : discutons, imaginez que vous êtes le responsable du programme. Que faites-vous pour limiter les vulnérabilités et/ou augmenter les capacités de ces travailleurs de proximité afin d'éviter les attaques physiques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Donnez quelques minutes aux participants pour réfléchir. Faites appel à des volontaires.</a:t>
            </a:r>
            <a:endParaRPr lang="en-US" i="1" dirty="0"/>
          </a:p>
        </p:txBody>
      </p:sp>
      <p:sp>
        <p:nvSpPr>
          <p:cNvPr id="4" name="Slide Number Placeholder 3"/>
          <p:cNvSpPr>
            <a:spLocks noGrp="1"/>
          </p:cNvSpPr>
          <p:nvPr>
            <p:ph type="sldNum" sz="quarter" idx="5"/>
          </p:nvPr>
        </p:nvSpPr>
        <p:spPr/>
        <p:txBody>
          <a:bodyPr/>
          <a:lstStyle/>
          <a:p>
            <a:fld id="{FDCEB901-7526-43F3-B779-B138AE95E143}" type="slidenum">
              <a:rPr lang="en-US" smtClean="0"/>
              <a:t>122</a:t>
            </a:fld>
            <a:endParaRPr lang="en-US"/>
          </a:p>
        </p:txBody>
      </p:sp>
      <p:sp>
        <p:nvSpPr>
          <p:cNvPr id="5" name="Footer Placeholder 5">
            <a:extLst>
              <a:ext uri="{FF2B5EF4-FFF2-40B4-BE49-F238E27FC236}">
                <a16:creationId xmlns:a16="http://schemas.microsoft.com/office/drawing/2014/main" id="{31D51897-B081-4300-A513-63F63EC7558B}"/>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03048789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Voir le Manuel de l'animateur pour des instructions plus détaillées.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Après avoir fait appel aux volontaires, avancez pour montrer les solutions possibles.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Passez en revue chaque solution et indiquez les modifications du nombre de vulnérabilités et du nombre de capacités en haut à droite.</a:t>
            </a:r>
            <a:endParaRPr lang="en-US" i="1" dirty="0"/>
          </a:p>
        </p:txBody>
      </p:sp>
      <p:sp>
        <p:nvSpPr>
          <p:cNvPr id="4" name="Slide Number Placeholder 3"/>
          <p:cNvSpPr>
            <a:spLocks noGrp="1"/>
          </p:cNvSpPr>
          <p:nvPr>
            <p:ph type="sldNum" sz="quarter" idx="5"/>
          </p:nvPr>
        </p:nvSpPr>
        <p:spPr/>
        <p:txBody>
          <a:bodyPr/>
          <a:lstStyle/>
          <a:p>
            <a:fld id="{FDCEB901-7526-43F3-B779-B138AE95E143}" type="slidenum">
              <a:rPr lang="en-US" smtClean="0"/>
              <a:t>123</a:t>
            </a:fld>
            <a:endParaRPr lang="en-US"/>
          </a:p>
        </p:txBody>
      </p:sp>
      <p:sp>
        <p:nvSpPr>
          <p:cNvPr id="5" name="Footer Placeholder 5">
            <a:extLst>
              <a:ext uri="{FF2B5EF4-FFF2-40B4-BE49-F238E27FC236}">
                <a16:creationId xmlns:a16="http://schemas.microsoft.com/office/drawing/2014/main" id="{536AA246-C53A-4DE5-839D-AAABB723B10F}"/>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43467352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Nous arrivons maintenant à la session où vous décidez comment mettre en pratique tout ce que vous avez appris.</a:t>
            </a:r>
          </a:p>
        </p:txBody>
      </p:sp>
      <p:sp>
        <p:nvSpPr>
          <p:cNvPr id="4" name="Slide Number Placeholder 3"/>
          <p:cNvSpPr>
            <a:spLocks noGrp="1"/>
          </p:cNvSpPr>
          <p:nvPr>
            <p:ph type="sldNum" sz="quarter" idx="10"/>
          </p:nvPr>
        </p:nvSpPr>
        <p:spPr/>
        <p:txBody>
          <a:bodyPr/>
          <a:lstStyle/>
          <a:p>
            <a:fld id="{FDCEB901-7526-43F3-B779-B138AE95E143}" type="slidenum">
              <a:rPr lang="en-US" smtClean="0"/>
              <a:t>124</a:t>
            </a:fld>
            <a:endParaRPr lang="en-US"/>
          </a:p>
        </p:txBody>
      </p:sp>
      <p:sp>
        <p:nvSpPr>
          <p:cNvPr id="5" name="Footer Placeholder 5">
            <a:extLst>
              <a:ext uri="{FF2B5EF4-FFF2-40B4-BE49-F238E27FC236}">
                <a16:creationId xmlns:a16="http://schemas.microsoft.com/office/drawing/2014/main" id="{ED9B29AC-CD64-4BB6-BE2D-381A709D475F}"/>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41261309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Revoir</a:t>
            </a:r>
            <a:r>
              <a:rPr lang="en-US" i="1" baseline="0" dirty="0"/>
              <a:t> les </a:t>
            </a:r>
            <a:r>
              <a:rPr lang="en-US" i="1" baseline="0" dirty="0" err="1"/>
              <a:t>o</a:t>
            </a:r>
            <a:r>
              <a:rPr lang="en-US" i="1" dirty="0" err="1"/>
              <a:t>bjectifs</a:t>
            </a:r>
            <a:r>
              <a:rPr lang="en-US" i="1" dirty="0"/>
              <a:t>.</a:t>
            </a:r>
          </a:p>
        </p:txBody>
      </p:sp>
      <p:sp>
        <p:nvSpPr>
          <p:cNvPr id="4" name="Slide Number Placeholder 3"/>
          <p:cNvSpPr>
            <a:spLocks noGrp="1"/>
          </p:cNvSpPr>
          <p:nvPr>
            <p:ph type="sldNum" sz="quarter" idx="5"/>
          </p:nvPr>
        </p:nvSpPr>
        <p:spPr/>
        <p:txBody>
          <a:bodyPr/>
          <a:lstStyle/>
          <a:p>
            <a:fld id="{FDCEB901-7526-43F3-B779-B138AE95E143}" type="slidenum">
              <a:rPr lang="en-US" smtClean="0"/>
              <a:t>125</a:t>
            </a:fld>
            <a:endParaRPr lang="en-US"/>
          </a:p>
        </p:txBody>
      </p:sp>
      <p:sp>
        <p:nvSpPr>
          <p:cNvPr id="5" name="Footer Placeholder 5">
            <a:extLst>
              <a:ext uri="{FF2B5EF4-FFF2-40B4-BE49-F238E27FC236}">
                <a16:creationId xmlns:a16="http://schemas.microsoft.com/office/drawing/2014/main" id="{A62EA25F-3E59-4FA2-9292-8D2061928412}"/>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41660730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84213"/>
            <a:ext cx="4114800" cy="3086100"/>
          </a:xfrm>
        </p:spPr>
      </p:sp>
      <p:sp>
        <p:nvSpPr>
          <p:cNvPr id="3" name="Notes Placeholder 2"/>
          <p:cNvSpPr>
            <a:spLocks noGrp="1"/>
          </p:cNvSpPr>
          <p:nvPr>
            <p:ph type="body" idx="1"/>
          </p:nvPr>
        </p:nvSpPr>
        <p:spPr>
          <a:xfrm>
            <a:off x="685800" y="3941763"/>
            <a:ext cx="5486400" cy="4743450"/>
          </a:xfrm>
        </p:spPr>
        <p:txBody>
          <a:bodyPr/>
          <a:lstStyle/>
          <a:p>
            <a:r>
              <a:rPr lang="fr-FR" b="1" dirty="0"/>
              <a:t>Dites</a:t>
            </a:r>
            <a:r>
              <a:rPr lang="fr-FR" b="0" dirty="0"/>
              <a:t> : Je vais commencer par un exemple de plan de sécurité. Veuillez noter que les plans de sécurité doivent être élaborés pour les risques qui vous semblent les plus importants à traiter. Ils vous donnent une structure pour réfléchir à ce que vous avez déjà en place et à ce que vous aimeriez ajouter ou supprimer.</a:t>
            </a:r>
          </a:p>
          <a:p>
            <a:endParaRPr lang="fr-FR" b="0" dirty="0"/>
          </a:p>
          <a:p>
            <a:r>
              <a:rPr lang="fr-FR" b="0" dirty="0"/>
              <a:t>Dans un plan de sécurité, il est important de commencer par un risque spécifique. Ici, nous examinons le risque d'une effraction avec vol de dossiers clients.</a:t>
            </a:r>
          </a:p>
          <a:p>
            <a:endParaRPr lang="fr-FR" b="0" dirty="0"/>
          </a:p>
          <a:p>
            <a:r>
              <a:rPr lang="fr-FR" b="0" i="1" dirty="0"/>
              <a:t>Avancer la diapositive</a:t>
            </a:r>
          </a:p>
          <a:p>
            <a:r>
              <a:rPr lang="fr-FR" b="0" dirty="0"/>
              <a:t>Nous commençons par capturer nos menaces. Si nous créons un plan de sécurité pour quelque chose, c'est probablement parce que la menace est sérieuse. Ici, nous voyons que l'organisation a décidé que le niveau de menace est élevé. Elle a fourni quelques informations sur les raisons pour lesquelles elle a décidé qu'il était élevé. (</a:t>
            </a:r>
            <a:r>
              <a:rPr lang="fr-FR" b="0" i="1" dirty="0"/>
              <a:t>Revoyez le texte sous les menaces</a:t>
            </a:r>
            <a:r>
              <a:rPr lang="fr-FR" b="0" dirty="0"/>
              <a:t>).</a:t>
            </a:r>
          </a:p>
          <a:p>
            <a:endParaRPr lang="fr-FR" b="0" dirty="0"/>
          </a:p>
          <a:p>
            <a:r>
              <a:rPr lang="fr-FR" b="0" i="1" dirty="0"/>
              <a:t>Avancer la diapositive</a:t>
            </a:r>
          </a:p>
          <a:p>
            <a:r>
              <a:rPr lang="fr-FR" b="0" dirty="0"/>
              <a:t>Examinons maintenant leurs vulnérabilités. (</a:t>
            </a:r>
            <a:r>
              <a:rPr lang="fr-FR" b="0" i="1" dirty="0"/>
              <a:t>Examiner le texte sous les vulnérabilités</a:t>
            </a:r>
            <a:r>
              <a:rPr lang="fr-FR" b="0" dirty="0"/>
              <a:t>)</a:t>
            </a:r>
          </a:p>
          <a:p>
            <a:endParaRPr lang="fr-FR" b="0" dirty="0"/>
          </a:p>
          <a:p>
            <a:r>
              <a:rPr lang="fr-FR" b="0" i="1" dirty="0"/>
              <a:t>Avancer la diapositive</a:t>
            </a:r>
          </a:p>
          <a:p>
            <a:r>
              <a:rPr lang="fr-FR" b="0" dirty="0"/>
              <a:t>Ensuite, nous cherchons à voir ce que nous avons déjà en place pour nous protéger. (</a:t>
            </a:r>
            <a:r>
              <a:rPr lang="fr-FR" b="0" i="1" dirty="0"/>
              <a:t>Revoir le texte sous capacités existantes</a:t>
            </a:r>
            <a:r>
              <a:rPr lang="fr-FR" b="0" dirty="0"/>
              <a:t>)</a:t>
            </a:r>
          </a:p>
          <a:p>
            <a:endParaRPr lang="fr-FR" b="0" dirty="0"/>
          </a:p>
          <a:p>
            <a:r>
              <a:rPr lang="fr-FR" b="0" i="1" dirty="0"/>
              <a:t>Avancer la diapositive</a:t>
            </a:r>
          </a:p>
          <a:p>
            <a:r>
              <a:rPr lang="fr-FR" b="0" dirty="0"/>
              <a:t>Et enfin, nous réfléchissons à ce dans quoi nous devons investir pour augmenter notre capacité et éliminer nos vulnérabilités. (</a:t>
            </a:r>
            <a:r>
              <a:rPr lang="fr-FR" b="0" i="1" dirty="0"/>
              <a:t>revoir le texte sous capacité requise</a:t>
            </a:r>
            <a:r>
              <a:rPr lang="fr-FR" b="0" dirty="0"/>
              <a:t>)</a:t>
            </a:r>
          </a:p>
          <a:p>
            <a:endParaRPr lang="fr-FR" b="1" dirty="0"/>
          </a:p>
          <a:p>
            <a:endParaRPr lang="fr-FR" b="1" dirty="0"/>
          </a:p>
        </p:txBody>
      </p:sp>
      <p:sp>
        <p:nvSpPr>
          <p:cNvPr id="4" name="Slide Number Placeholder 3"/>
          <p:cNvSpPr>
            <a:spLocks noGrp="1"/>
          </p:cNvSpPr>
          <p:nvPr>
            <p:ph type="sldNum" sz="quarter" idx="10"/>
          </p:nvPr>
        </p:nvSpPr>
        <p:spPr/>
        <p:txBody>
          <a:bodyPr/>
          <a:lstStyle/>
          <a:p>
            <a:fld id="{224CFFD6-94EC-45A5-A6D4-ED8486230A42}" type="slidenum">
              <a:rPr lang="en-US" smtClean="0"/>
              <a:t>126</a:t>
            </a:fld>
            <a:endParaRPr lang="en-US"/>
          </a:p>
        </p:txBody>
      </p:sp>
      <p:sp>
        <p:nvSpPr>
          <p:cNvPr id="5" name="Footer Placeholder 5">
            <a:extLst>
              <a:ext uri="{FF2B5EF4-FFF2-40B4-BE49-F238E27FC236}">
                <a16:creationId xmlns:a16="http://schemas.microsoft.com/office/drawing/2014/main" id="{B986AA81-AF7C-49ED-BC92-4A75B1B27645}"/>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37462762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analysons maintenant un peu nos capacités requises. Comme nous n'avons peut-être pas de ressources financières que nous pouvons commencer à utiliser immédiatement, il est important d'indiquer quelles activités sont peu ou pas du tout coûteuses. Vous pouvez voir que je l'ai fait ici avec des flèches bleues. (</a:t>
            </a:r>
            <a:r>
              <a:rPr lang="fr-FR" b="0" i="1" dirty="0"/>
              <a:t>Lisez tout le texte qui est indiqué par une flèche bleue).</a:t>
            </a:r>
          </a:p>
          <a:p>
            <a:endParaRPr lang="fr-FR" b="0" dirty="0"/>
          </a:p>
          <a:p>
            <a:r>
              <a:rPr lang="fr-FR" b="0" dirty="0"/>
              <a:t>La seule capacité requise dont le coût n'est pas faible est l'installation de mesures de sécurité physique, comme des barres et des serrures, sur les portes et les fenêtres. Et même cette activité spécifique pourra être poursuivie si l'activité finale est réussie et si je suis en mesure d'utiliser les informations sur nos défis actuels et passés en matière de sécurité pour plaider en faveur d'une augmentation des fonds des donateurs destinés à la sécurité.</a:t>
            </a:r>
          </a:p>
        </p:txBody>
      </p:sp>
      <p:sp>
        <p:nvSpPr>
          <p:cNvPr id="4" name="Slide Number Placeholder 3"/>
          <p:cNvSpPr>
            <a:spLocks noGrp="1"/>
          </p:cNvSpPr>
          <p:nvPr>
            <p:ph type="sldNum" sz="quarter" idx="10"/>
          </p:nvPr>
        </p:nvSpPr>
        <p:spPr/>
        <p:txBody>
          <a:bodyPr/>
          <a:lstStyle/>
          <a:p>
            <a:fld id="{224CFFD6-94EC-45A5-A6D4-ED8486230A42}" type="slidenum">
              <a:rPr lang="en-US" smtClean="0"/>
              <a:t>127</a:t>
            </a:fld>
            <a:endParaRPr lang="en-US"/>
          </a:p>
        </p:txBody>
      </p:sp>
      <p:sp>
        <p:nvSpPr>
          <p:cNvPr id="5" name="Footer Placeholder 5">
            <a:extLst>
              <a:ext uri="{FF2B5EF4-FFF2-40B4-BE49-F238E27FC236}">
                <a16:creationId xmlns:a16="http://schemas.microsoft.com/office/drawing/2014/main" id="{09375677-7D5D-4019-9275-573A8452F57B}"/>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12748316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Consultez le Manuel de l'animateur pour des instructions plus détaillées.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t>Dites</a:t>
            </a:r>
            <a:r>
              <a:rPr lang="fr-FR" i="0" dirty="0"/>
              <a:t> : Nous avons maintenant besoin d'un volontaire courageux pour nous aider à créer un plan de sécurité pour votre organisation. Nous avons besoin de quelqu'un qui puisse nous aider à remplir le modèle de plan de sécurité ci-joint.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Demandez à un volontaire de donner des réponses pendant que vous alimentez la diapositive.</a:t>
            </a:r>
            <a:endParaRPr lang="en-US" i="1" dirty="0"/>
          </a:p>
        </p:txBody>
      </p:sp>
      <p:sp>
        <p:nvSpPr>
          <p:cNvPr id="4" name="Slide Number Placeholder 3"/>
          <p:cNvSpPr>
            <a:spLocks noGrp="1"/>
          </p:cNvSpPr>
          <p:nvPr>
            <p:ph type="sldNum" sz="quarter" idx="5"/>
          </p:nvPr>
        </p:nvSpPr>
        <p:spPr/>
        <p:txBody>
          <a:bodyPr/>
          <a:lstStyle/>
          <a:p>
            <a:fld id="{FDCEB901-7526-43F3-B779-B138AE95E143}" type="slidenum">
              <a:rPr lang="en-US" smtClean="0"/>
              <a:t>128</a:t>
            </a:fld>
            <a:endParaRPr lang="en-US"/>
          </a:p>
        </p:txBody>
      </p:sp>
      <p:sp>
        <p:nvSpPr>
          <p:cNvPr id="5" name="Footer Placeholder 5">
            <a:extLst>
              <a:ext uri="{FF2B5EF4-FFF2-40B4-BE49-F238E27FC236}">
                <a16:creationId xmlns:a16="http://schemas.microsoft.com/office/drawing/2014/main" id="{818DCCF5-FDB6-441B-836B-B0FE00203F38}"/>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78137466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Consultez le Manuel de l'animateur pour des instructions plus détaillées.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Remplacez le texte en vert par des informations pertinentes.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t>Dites</a:t>
            </a:r>
            <a:r>
              <a:rPr lang="fr-FR" i="0" dirty="0"/>
              <a:t> : "C'est maintenant votre tour. Travaillez avec d'autres personnes de votre organisation pour faire un brainstorming sur les plus grands risques de votre organisation. Décidez ensemble lesquels sont les plus importants et doivent être traités par des plans de sécurité.  Vous pouvez utiliser la formule d'évaluation des risques pour vous aider à prendre cette décision.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Une fois que vous aurez sélectionné vos trois principaux risques, vous créerez un plan de sécurité pour chacun d'entre eux en utilisant le format que nous venons de voir. Lorsque vous cataloguez vos capacités existantes et que vous essayez de réfléchir aux capacités dans lesquelles vous voulez investir, reportez-vous à la liste de vérification que vous avez remplie pour trouver des idées.</a:t>
            </a:r>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129</a:t>
            </a:fld>
            <a:endParaRPr lang="en-US"/>
          </a:p>
        </p:txBody>
      </p:sp>
      <p:sp>
        <p:nvSpPr>
          <p:cNvPr id="5" name="Footer Placeholder 5">
            <a:extLst>
              <a:ext uri="{FF2B5EF4-FFF2-40B4-BE49-F238E27FC236}">
                <a16:creationId xmlns:a16="http://schemas.microsoft.com/office/drawing/2014/main" id="{29E27394-D606-4641-90E1-ECF3E794FBD9}"/>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3251245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271963" cy="3203575"/>
          </a:xfrm>
        </p:spPr>
      </p:sp>
      <p:sp>
        <p:nvSpPr>
          <p:cNvPr id="3" name="Notes Placeholder 2"/>
          <p:cNvSpPr>
            <a:spLocks noGrp="1"/>
          </p:cNvSpPr>
          <p:nvPr>
            <p:ph type="body" idx="1"/>
          </p:nvPr>
        </p:nvSpPr>
        <p:spPr>
          <a:xfrm>
            <a:off x="685800" y="4597052"/>
            <a:ext cx="5486400" cy="362002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Consultez le Manuel de l'animateur pour des instructions plus détaillées.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Après avoir sollicité les réponses, demandez aux participants de se lever pour partager leurs réflexions. Lorsqu'ils décrivent ce qui se passe, demandez-leur s'ils ont une idée de la raison pour laquelle cela se produit. Lorsqu'ils parlent du "qui", demandez-leur de poursuivre et de décrire "pourquoi" ce groupe commet des actes de violence contre les responsables de la mise en œuvre du programme des PC.</a:t>
            </a:r>
            <a:endParaRPr lang="en-US" dirty="0"/>
          </a:p>
          <a:p>
            <a:pPr marL="457200" lvl="1" indent="0">
              <a:buNone/>
            </a:pPr>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13</a:t>
            </a:fld>
            <a:endParaRPr lang="en-US"/>
          </a:p>
        </p:txBody>
      </p:sp>
      <p:sp>
        <p:nvSpPr>
          <p:cNvPr id="5" name="Footer Placeholder 5">
            <a:extLst>
              <a:ext uri="{FF2B5EF4-FFF2-40B4-BE49-F238E27FC236}">
                <a16:creationId xmlns:a16="http://schemas.microsoft.com/office/drawing/2014/main" id="{411B9EE0-E506-41EA-9E2F-BA9255129DD1}"/>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75256825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Prenons un moment pour parler des prochaines étapes. Vous savez déjà que vous devez élaborer trois plans de sécurité, mais il y a quelques étapes supplémentaires qui vous aideront à réussir. </a:t>
            </a:r>
            <a:endParaRPr lang="en-US" b="0" dirty="0"/>
          </a:p>
        </p:txBody>
      </p:sp>
      <p:sp>
        <p:nvSpPr>
          <p:cNvPr id="4" name="Slide Number Placeholder 3"/>
          <p:cNvSpPr>
            <a:spLocks noGrp="1"/>
          </p:cNvSpPr>
          <p:nvPr>
            <p:ph type="sldNum" sz="quarter" idx="5"/>
          </p:nvPr>
        </p:nvSpPr>
        <p:spPr/>
        <p:txBody>
          <a:bodyPr/>
          <a:lstStyle/>
          <a:p>
            <a:fld id="{FDCEB901-7526-43F3-B779-B138AE95E143}" type="slidenum">
              <a:rPr lang="en-US" smtClean="0"/>
              <a:t>130</a:t>
            </a:fld>
            <a:endParaRPr lang="en-US"/>
          </a:p>
        </p:txBody>
      </p:sp>
      <p:sp>
        <p:nvSpPr>
          <p:cNvPr id="5" name="Footer Placeholder 5">
            <a:extLst>
              <a:ext uri="{FF2B5EF4-FFF2-40B4-BE49-F238E27FC236}">
                <a16:creationId xmlns:a16="http://schemas.microsoft.com/office/drawing/2014/main" id="{F72EE778-5519-41A0-A850-0BCECFED9AA8}"/>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67728822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Revoir</a:t>
            </a:r>
            <a:r>
              <a:rPr lang="en-US" i="1" baseline="0" dirty="0"/>
              <a:t> les</a:t>
            </a:r>
            <a:r>
              <a:rPr lang="en-US" i="1" dirty="0"/>
              <a:t> </a:t>
            </a:r>
            <a:r>
              <a:rPr lang="en-US" i="1" dirty="0" err="1"/>
              <a:t>objectifs</a:t>
            </a:r>
            <a:r>
              <a:rPr lang="en-US" i="1" dirty="0"/>
              <a:t>.</a:t>
            </a:r>
          </a:p>
        </p:txBody>
      </p:sp>
      <p:sp>
        <p:nvSpPr>
          <p:cNvPr id="4" name="Slide Number Placeholder 3"/>
          <p:cNvSpPr>
            <a:spLocks noGrp="1"/>
          </p:cNvSpPr>
          <p:nvPr>
            <p:ph type="sldNum" sz="quarter" idx="5"/>
          </p:nvPr>
        </p:nvSpPr>
        <p:spPr/>
        <p:txBody>
          <a:bodyPr/>
          <a:lstStyle/>
          <a:p>
            <a:fld id="{FDCEB901-7526-43F3-B779-B138AE95E143}" type="slidenum">
              <a:rPr lang="en-US" smtClean="0"/>
              <a:t>131</a:t>
            </a:fld>
            <a:endParaRPr lang="en-US"/>
          </a:p>
        </p:txBody>
      </p:sp>
      <p:sp>
        <p:nvSpPr>
          <p:cNvPr id="5" name="Footer Placeholder 5">
            <a:extLst>
              <a:ext uri="{FF2B5EF4-FFF2-40B4-BE49-F238E27FC236}">
                <a16:creationId xmlns:a16="http://schemas.microsoft.com/office/drawing/2014/main" id="{BBDBA0A3-58B9-4B17-BB12-2E5278AA4A7E}"/>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57956181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a:t>
            </a:r>
            <a:r>
              <a:rPr lang="fr-FR" b="0" dirty="0"/>
              <a:t> Une fois que vous avez élaboré vos plans de sécurité, présentez-les à d'autres personnes de votre organisation pour obtenir leur adhésion. Si vous travaillez avec des partenaires qui joueront un rôle dans vos plans de sécurité, demandez-leur quels engagements spécifiques ils sont prêts à prendre et documentez-les dans le plan. Par exemple, un comité national de lutte contre le sida peut être disposé à vous laisser utiliser son logo sur les cartes d'identification de vos pairs éducateurs ou à organiser une réunion avec les forces de l'ordre locales pour discuter des objectifs de vos projets.</a:t>
            </a:r>
          </a:p>
          <a:p>
            <a:endParaRPr lang="fr-FR" b="0" dirty="0"/>
          </a:p>
          <a:p>
            <a:r>
              <a:rPr lang="fr-FR" b="0" dirty="0"/>
              <a:t>N'oubliez pas que si certaines activités nécessitent des fonds, il y a beaucoup de choses qui peuvent être faites à peu ou pas de frais. </a:t>
            </a:r>
            <a:endParaRPr lang="en-US" b="0" dirty="0"/>
          </a:p>
        </p:txBody>
      </p:sp>
      <p:sp>
        <p:nvSpPr>
          <p:cNvPr id="4" name="Slide Number Placeholder 3"/>
          <p:cNvSpPr>
            <a:spLocks noGrp="1"/>
          </p:cNvSpPr>
          <p:nvPr>
            <p:ph type="sldNum" sz="quarter" idx="5"/>
          </p:nvPr>
        </p:nvSpPr>
        <p:spPr/>
        <p:txBody>
          <a:bodyPr/>
          <a:lstStyle/>
          <a:p>
            <a:fld id="{FDCEB901-7526-43F3-B779-B138AE95E143}" type="slidenum">
              <a:rPr lang="en-US" smtClean="0"/>
              <a:t>132</a:t>
            </a:fld>
            <a:endParaRPr lang="en-US"/>
          </a:p>
        </p:txBody>
      </p:sp>
      <p:sp>
        <p:nvSpPr>
          <p:cNvPr id="5" name="Footer Placeholder 5">
            <a:extLst>
              <a:ext uri="{FF2B5EF4-FFF2-40B4-BE49-F238E27FC236}">
                <a16:creationId xmlns:a16="http://schemas.microsoft.com/office/drawing/2014/main" id="{E681F874-A7CE-4A1F-9334-03883A8CAC8D}"/>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411750623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0825" y="403225"/>
            <a:ext cx="3814763" cy="2860675"/>
          </a:xfrm>
        </p:spPr>
      </p:sp>
      <p:sp>
        <p:nvSpPr>
          <p:cNvPr id="3" name="Notes Placeholder 2"/>
          <p:cNvSpPr>
            <a:spLocks noGrp="1"/>
          </p:cNvSpPr>
          <p:nvPr>
            <p:ph type="body" idx="1"/>
          </p:nvPr>
        </p:nvSpPr>
        <p:spPr>
          <a:xfrm>
            <a:off x="685006" y="3405570"/>
            <a:ext cx="5486400" cy="5279643"/>
          </a:xfrm>
        </p:spPr>
        <p:txBody>
          <a:bodyPr/>
          <a:lstStyle/>
          <a:p>
            <a:r>
              <a:rPr lang="fr-FR" b="1" dirty="0"/>
              <a:t>Dites : </a:t>
            </a:r>
            <a:r>
              <a:rPr lang="fr-FR" b="0" dirty="0"/>
              <a:t>Pour vous aider à rester sur la bonne voie dans la mise en œuvre de vos plans de sécurité, utilisez cet outil de planification des actions. Non seulement il vous aidera à suivre vos progrès et à progresser, mais il explique également quand des ressources supplémentaires sont nécessaires. Ces informations peuvent être utilisées lors des discussions avec le donateur sur la manière de financer la sécurité de manière adéquate.</a:t>
            </a:r>
          </a:p>
          <a:p>
            <a:pPr>
              <a:spcBef>
                <a:spcPts val="600"/>
              </a:spcBef>
            </a:pPr>
            <a:r>
              <a:rPr lang="fr-FR" b="0" dirty="0"/>
              <a:t>Enfin, réfléchissez à la manière dont vous ferez connaître aux travailleurs de votre organisation les efforts déployés en matière de sécurité. Par exemple, comment les travailleurs sauront ils où aller en cas de problème de sécurité ? Comment sauront ils ce qu'il faut faire pour éviter ces problèmes ? Pour aider les travailleurs à répondre à cette question, il peut être utile d'utiliser certaines diapositives de cette formation pour discuter les idées avec tous les travailleurs comme l'évaluation de la gravité d'une menace. </a:t>
            </a:r>
          </a:p>
          <a:p>
            <a:pPr>
              <a:spcBef>
                <a:spcPts val="600"/>
              </a:spcBef>
            </a:pPr>
            <a:r>
              <a:rPr lang="fr-FR" b="0" dirty="0"/>
              <a:t>Toutefois, étant donné qu'il incombe à l'organisation d'assurer la sécurité des travailleurs, vous ne devez pas donner cette formation telle quelle aux travailleurs. Cela reviendrait à leur demander d'être responsables de leur propre sécurité. Au lieu de cela, vous devez réviser la formation de manière à ce qu'elle aide les travailleurs à comprendre les politiques et protocoles de l'organisation destinés à les protéger. Ainsi, au lieu de leur donner l'exemple d'un travailleur de proximité en ligne qui est harcelé et de leur demander ce qui pourrait être fait pour empêcher cette situation, passez en revue les politiques de l'organisation conçues pour empêcher le harcèlement et demandez ensuite aux participants d'appliquer ce protocole à une situation réelle dans laquelle ils pourraient se trouver. Si ce n'est pas déjà le cas, vous devez élaborer des procédures opérationnelles normalisées et des protocoles relatifs à la sécurité avant de dispenser cette formation à d'autres personnes. Nous vous fournirons un document pour vous aider à élaborer vos procédures opérationnelles en matière de sécurité dans un e-mail de suivi.</a:t>
            </a:r>
            <a:endParaRPr lang="en-US" b="0" dirty="0"/>
          </a:p>
        </p:txBody>
      </p:sp>
      <p:sp>
        <p:nvSpPr>
          <p:cNvPr id="4" name="Slide Number Placeholder 3"/>
          <p:cNvSpPr>
            <a:spLocks noGrp="1"/>
          </p:cNvSpPr>
          <p:nvPr>
            <p:ph type="sldNum" sz="quarter" idx="5"/>
          </p:nvPr>
        </p:nvSpPr>
        <p:spPr/>
        <p:txBody>
          <a:bodyPr/>
          <a:lstStyle/>
          <a:p>
            <a:fld id="{FDCEB901-7526-43F3-B779-B138AE95E143}" type="slidenum">
              <a:rPr lang="en-US" smtClean="0"/>
              <a:t>133</a:t>
            </a:fld>
            <a:endParaRPr lang="en-US"/>
          </a:p>
        </p:txBody>
      </p:sp>
      <p:sp>
        <p:nvSpPr>
          <p:cNvPr id="5" name="Footer Placeholder 5">
            <a:extLst>
              <a:ext uri="{FF2B5EF4-FFF2-40B4-BE49-F238E27FC236}">
                <a16:creationId xmlns:a16="http://schemas.microsoft.com/office/drawing/2014/main" id="{99B43672-5D92-494B-9555-88136D94D49B}"/>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44339854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dirty="0"/>
              <a:t>Si vous avez besoin de ressources, il est également possible de les obtenir d'autres sources, en dehors du donateur qui contribue au programme VIH. Toutes ces sources peuvent être des sources de financement pour les PE, en fonction de votre travail. Après la séance d'aujourd'hui, vous recevrez une liste d'une page indiquant quand chacune de ces sources de financement peut être utilisée et comment y accéder.</a:t>
            </a:r>
          </a:p>
        </p:txBody>
      </p:sp>
      <p:sp>
        <p:nvSpPr>
          <p:cNvPr id="4" name="Slide Number Placeholder 3"/>
          <p:cNvSpPr>
            <a:spLocks noGrp="1"/>
          </p:cNvSpPr>
          <p:nvPr>
            <p:ph type="sldNum" sz="quarter" idx="10"/>
          </p:nvPr>
        </p:nvSpPr>
        <p:spPr/>
        <p:txBody>
          <a:bodyPr/>
          <a:lstStyle/>
          <a:p>
            <a:fld id="{FDCEB901-7526-43F3-B779-B138AE95E143}" type="slidenum">
              <a:rPr lang="en-US" smtClean="0"/>
              <a:t>134</a:t>
            </a:fld>
            <a:endParaRPr lang="en-US"/>
          </a:p>
        </p:txBody>
      </p:sp>
      <p:sp>
        <p:nvSpPr>
          <p:cNvPr id="5" name="Footer Placeholder 5">
            <a:extLst>
              <a:ext uri="{FF2B5EF4-FFF2-40B4-BE49-F238E27FC236}">
                <a16:creationId xmlns:a16="http://schemas.microsoft.com/office/drawing/2014/main" id="{4760F7E0-A0D5-4F8E-84B8-12B3C6ABA9D0}"/>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9684944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fr-FR" b="1" dirty="0"/>
              <a:t>Dites : </a:t>
            </a:r>
            <a:r>
              <a:rPr lang="fr-FR" b="0" i="0" dirty="0">
                <a:solidFill>
                  <a:srgbClr val="333333"/>
                </a:solidFill>
                <a:effectLst/>
                <a:latin typeface="Source Sans Pro" panose="020B0503030403020204" pitchFamily="34" charset="0"/>
              </a:rPr>
              <a:t>Enfin, certaines nouvelles sources de financement deviennent disponibles pendant le COVID-19. Cette source provient d'</a:t>
            </a:r>
            <a:r>
              <a:rPr lang="fr-FR" b="0" i="0" dirty="0" err="1">
                <a:solidFill>
                  <a:srgbClr val="333333"/>
                </a:solidFill>
                <a:effectLst/>
                <a:latin typeface="Source Sans Pro" panose="020B0503030403020204" pitchFamily="34" charset="0"/>
              </a:rPr>
              <a:t>Outright</a:t>
            </a:r>
            <a:r>
              <a:rPr lang="fr-FR" b="0" i="0" dirty="0">
                <a:solidFill>
                  <a:srgbClr val="333333"/>
                </a:solidFill>
                <a:effectLst/>
                <a:latin typeface="Source Sans Pro" panose="020B0503030403020204" pitchFamily="34" charset="0"/>
              </a:rPr>
              <a:t> International.</a:t>
            </a:r>
          </a:p>
          <a:p>
            <a:pPr algn="l">
              <a:spcBef>
                <a:spcPts val="600"/>
              </a:spcBef>
              <a:buFont typeface="Arial" panose="020B0604020202020204" pitchFamily="34" charset="0"/>
              <a:buNone/>
            </a:pPr>
            <a:r>
              <a:rPr lang="fr-FR" b="0" i="0" dirty="0">
                <a:solidFill>
                  <a:srgbClr val="333333"/>
                </a:solidFill>
                <a:effectLst/>
                <a:latin typeface="Source Sans Pro" panose="020B0503030403020204" pitchFamily="34" charset="0"/>
              </a:rPr>
              <a:t>Elle peut être utilisée pour couvrir ce qui suit pour les organisations LGBTQI qui s'occupent de ce qui suit à la suite du COVID-19 :</a:t>
            </a:r>
          </a:p>
          <a:p>
            <a:pPr algn="l">
              <a:spcBef>
                <a:spcPts val="600"/>
              </a:spcBef>
              <a:buFont typeface="Arial" panose="020B0604020202020204" pitchFamily="34" charset="0"/>
              <a:buNone/>
            </a:pPr>
            <a:r>
              <a:rPr lang="fr-FR" b="0" i="0" dirty="0">
                <a:solidFill>
                  <a:srgbClr val="333333"/>
                </a:solidFill>
                <a:effectLst/>
                <a:latin typeface="Source Sans Pro" panose="020B0503030403020204" pitchFamily="34" charset="0"/>
              </a:rPr>
              <a:t>Pénurie alimentaire, création de moyens de subsistance à moyen et long terme, et réduction de la pauvreté.</a:t>
            </a:r>
          </a:p>
          <a:p>
            <a:pPr algn="l">
              <a:spcBef>
                <a:spcPts val="600"/>
              </a:spcBef>
              <a:buFont typeface="Arial" panose="020B0604020202020204" pitchFamily="34" charset="0"/>
              <a:buNone/>
            </a:pPr>
            <a:r>
              <a:rPr lang="fr-FR" b="0" i="0" dirty="0">
                <a:solidFill>
                  <a:srgbClr val="333333"/>
                </a:solidFill>
                <a:effectLst/>
                <a:latin typeface="Source Sans Pro" panose="020B0503030403020204" pitchFamily="34" charset="0"/>
              </a:rPr>
              <a:t>La résilience des mouvements, y compris un soutien de base pour les organisations LGBTQI dont l'existence est menacée par la perte immédiate de financement liée au COVID-19.</a:t>
            </a:r>
          </a:p>
          <a:p>
            <a:pPr algn="l">
              <a:spcBef>
                <a:spcPts val="600"/>
              </a:spcBef>
              <a:buFont typeface="Arial" panose="020B0604020202020204" pitchFamily="34" charset="0"/>
              <a:buNone/>
            </a:pPr>
            <a:r>
              <a:rPr lang="fr-FR" b="0" i="0" dirty="0">
                <a:solidFill>
                  <a:srgbClr val="333333"/>
                </a:solidFill>
                <a:effectLst/>
                <a:latin typeface="Source Sans Pro" panose="020B0503030403020204" pitchFamily="34" charset="0"/>
              </a:rPr>
              <a:t>La lutte contre la violence que la pandémie a exacerbée, comme la violence fondée sur le genre, la violence domestique et la violence familiale. Le soutien à la santé mentale peut également être envisagé.</a:t>
            </a:r>
          </a:p>
          <a:p>
            <a:pPr algn="l">
              <a:spcBef>
                <a:spcPts val="600"/>
              </a:spcBef>
              <a:buFont typeface="Arial" panose="020B0604020202020204" pitchFamily="34" charset="0"/>
              <a:buNone/>
            </a:pPr>
            <a:r>
              <a:rPr lang="fr-FR" b="0" i="0" dirty="0">
                <a:solidFill>
                  <a:srgbClr val="333333"/>
                </a:solidFill>
                <a:effectLst/>
                <a:latin typeface="Source Sans Pro" panose="020B0503030403020204" pitchFamily="34" charset="0"/>
              </a:rPr>
              <a:t>La documentation des violations des droits de l'homme peut également être incluse.</a:t>
            </a:r>
          </a:p>
          <a:p>
            <a:pPr algn="l">
              <a:buFont typeface="Arial" panose="020B0604020202020204" pitchFamily="34" charset="0"/>
              <a:buNone/>
            </a:pPr>
            <a:endParaRPr lang="fr-FR" b="0" i="0" dirty="0">
              <a:solidFill>
                <a:srgbClr val="333333"/>
              </a:solidFill>
              <a:effectLst/>
              <a:latin typeface="Source Sans Pro" panose="020B0503030403020204" pitchFamily="34" charset="0"/>
            </a:endParaRPr>
          </a:p>
          <a:p>
            <a:pPr algn="l">
              <a:buFont typeface="Arial" panose="020B0604020202020204" pitchFamily="34" charset="0"/>
              <a:buNone/>
            </a:pPr>
            <a:r>
              <a:rPr lang="fr-FR" b="0" i="1" dirty="0">
                <a:solidFill>
                  <a:srgbClr val="333333"/>
                </a:solidFill>
                <a:effectLst/>
                <a:latin typeface="Source Sans Pro" panose="020B0503030403020204" pitchFamily="34" charset="0"/>
              </a:rPr>
              <a:t>Si les participants connaissent d'autres sources de financement, ils peuvent également les partager - ainsi que leurs coordonnées - dans le chat.</a:t>
            </a:r>
            <a:endParaRPr lang="en-US" i="1" dirty="0"/>
          </a:p>
        </p:txBody>
      </p:sp>
      <p:sp>
        <p:nvSpPr>
          <p:cNvPr id="4" name="Slide Number Placeholder 3"/>
          <p:cNvSpPr>
            <a:spLocks noGrp="1"/>
          </p:cNvSpPr>
          <p:nvPr>
            <p:ph type="sldNum" sz="quarter" idx="5"/>
          </p:nvPr>
        </p:nvSpPr>
        <p:spPr/>
        <p:txBody>
          <a:bodyPr/>
          <a:lstStyle/>
          <a:p>
            <a:fld id="{FDCEB901-7526-43F3-B779-B138AE95E143}" type="slidenum">
              <a:rPr lang="en-US" smtClean="0"/>
              <a:t>135</a:t>
            </a:fld>
            <a:endParaRPr lang="en-US"/>
          </a:p>
        </p:txBody>
      </p:sp>
      <p:sp>
        <p:nvSpPr>
          <p:cNvPr id="5" name="Footer Placeholder 5">
            <a:extLst>
              <a:ext uri="{FF2B5EF4-FFF2-40B4-BE49-F238E27FC236}">
                <a16:creationId xmlns:a16="http://schemas.microsoft.com/office/drawing/2014/main" id="{8E59901F-D78E-4C7F-9B14-B7537B1A916A}"/>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409391889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dirty="0"/>
              <a:t>Merci à tous pour le temps que vous avez consacré à cette formation. Terminons par quelques réflexions.</a:t>
            </a:r>
          </a:p>
        </p:txBody>
      </p:sp>
      <p:sp>
        <p:nvSpPr>
          <p:cNvPr id="4" name="Slide Number Placeholder 3"/>
          <p:cNvSpPr>
            <a:spLocks noGrp="1"/>
          </p:cNvSpPr>
          <p:nvPr>
            <p:ph type="sldNum" sz="quarter" idx="5"/>
          </p:nvPr>
        </p:nvSpPr>
        <p:spPr/>
        <p:txBody>
          <a:bodyPr/>
          <a:lstStyle/>
          <a:p>
            <a:fld id="{FDCEB901-7526-43F3-B779-B138AE95E143}" type="slidenum">
              <a:rPr lang="en-US" smtClean="0"/>
              <a:t>136</a:t>
            </a:fld>
            <a:endParaRPr lang="en-US"/>
          </a:p>
        </p:txBody>
      </p:sp>
      <p:sp>
        <p:nvSpPr>
          <p:cNvPr id="5" name="Footer Placeholder 5">
            <a:extLst>
              <a:ext uri="{FF2B5EF4-FFF2-40B4-BE49-F238E27FC236}">
                <a16:creationId xmlns:a16="http://schemas.microsoft.com/office/drawing/2014/main" id="{7FB93991-4B49-4E65-9CDA-14DB61378BDC}"/>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32804848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Revoir</a:t>
            </a:r>
            <a:r>
              <a:rPr lang="en-US" i="1" baseline="0" dirty="0"/>
              <a:t> les</a:t>
            </a:r>
            <a:r>
              <a:rPr lang="en-US" i="1" dirty="0"/>
              <a:t> </a:t>
            </a:r>
            <a:r>
              <a:rPr lang="en-US" i="1" dirty="0" err="1"/>
              <a:t>objectifs</a:t>
            </a:r>
            <a:r>
              <a:rPr lang="en-US" i="1" dirty="0"/>
              <a:t>.</a:t>
            </a:r>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137</a:t>
            </a:fld>
            <a:endParaRPr lang="en-US"/>
          </a:p>
        </p:txBody>
      </p:sp>
      <p:sp>
        <p:nvSpPr>
          <p:cNvPr id="5" name="Footer Placeholder 5">
            <a:extLst>
              <a:ext uri="{FF2B5EF4-FFF2-40B4-BE49-F238E27FC236}">
                <a16:creationId xmlns:a16="http://schemas.microsoft.com/office/drawing/2014/main" id="{05E78103-2F8C-456A-BC9E-D2EB52ABFDA6}"/>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304000207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Voir le Manuel de l'animateur pour des instructions plus détaillées.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Collez ici les liens vers l'évaluation et le post-test. Les deux devront probablement être complétés après la formation. Rappelez aux participants qu'ils doivent remplir le post-test et obtenir un score de 85 % ou plus pour recevoir un certificat.</a:t>
            </a:r>
          </a:p>
        </p:txBody>
      </p:sp>
      <p:sp>
        <p:nvSpPr>
          <p:cNvPr id="4" name="Slide Number Placeholder 3"/>
          <p:cNvSpPr>
            <a:spLocks noGrp="1"/>
          </p:cNvSpPr>
          <p:nvPr>
            <p:ph type="sldNum" sz="quarter" idx="5"/>
          </p:nvPr>
        </p:nvSpPr>
        <p:spPr/>
        <p:txBody>
          <a:bodyPr/>
          <a:lstStyle/>
          <a:p>
            <a:fld id="{FDCEB901-7526-43F3-B779-B138AE95E143}" type="slidenum">
              <a:rPr lang="en-US" smtClean="0"/>
              <a:t>138</a:t>
            </a:fld>
            <a:endParaRPr lang="en-US"/>
          </a:p>
        </p:txBody>
      </p:sp>
      <p:sp>
        <p:nvSpPr>
          <p:cNvPr id="5" name="Footer Placeholder 5">
            <a:extLst>
              <a:ext uri="{FF2B5EF4-FFF2-40B4-BE49-F238E27FC236}">
                <a16:creationId xmlns:a16="http://schemas.microsoft.com/office/drawing/2014/main" id="{60CB21D5-EE7E-4E5C-BC59-F5D6BFB43416}"/>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89735772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Voir le Manuel de l'animateur pour des instructions plus détaillées.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Utilisez menti.com pour recueillir les réponses des participants. Tapez menti.com et le code dans le chat.</a:t>
            </a:r>
            <a:endParaRPr lang="en-US" i="1" dirty="0"/>
          </a:p>
        </p:txBody>
      </p:sp>
      <p:sp>
        <p:nvSpPr>
          <p:cNvPr id="4" name="Slide Number Placeholder 3"/>
          <p:cNvSpPr>
            <a:spLocks noGrp="1"/>
          </p:cNvSpPr>
          <p:nvPr>
            <p:ph type="sldNum" sz="quarter" idx="5"/>
          </p:nvPr>
        </p:nvSpPr>
        <p:spPr/>
        <p:txBody>
          <a:bodyPr/>
          <a:lstStyle/>
          <a:p>
            <a:fld id="{FDCEB901-7526-43F3-B779-B138AE95E143}" type="slidenum">
              <a:rPr lang="en-US" smtClean="0"/>
              <a:t>139</a:t>
            </a:fld>
            <a:endParaRPr lang="en-US"/>
          </a:p>
        </p:txBody>
      </p:sp>
      <p:sp>
        <p:nvSpPr>
          <p:cNvPr id="5" name="Footer Placeholder 5">
            <a:extLst>
              <a:ext uri="{FF2B5EF4-FFF2-40B4-BE49-F238E27FC236}">
                <a16:creationId xmlns:a16="http://schemas.microsoft.com/office/drawing/2014/main" id="{3E39B612-E4B1-4949-A404-D85655EE060B}"/>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946825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Les exemples de violence que vous avez donnés sont ce que nous voyons chaque jour - la partie qui est au-dessus du sol.  Le "pourquoi", ce sont les racines. Nous allons nous efforcer d'aborder la partie que nous voyons chaque jour. Cela ne veut pas dire que la partie souterraine est sans importance. En fait, il est absolument vital de l'aborder. Mais nous ne pouvons pas attendre que toutes les croyances culturelles et religieuses aient changé pour offrir des services VIH . Et pour avoir le temps et l'énergie de s'attaquer aux causes profondes, il est nécessaire que tout</a:t>
            </a:r>
            <a:r>
              <a:rPr lang="fr-FR" b="0" baseline="0" dirty="0"/>
              <a:t> le monde </a:t>
            </a:r>
            <a:r>
              <a:rPr lang="fr-FR" b="0" dirty="0"/>
              <a:t>puisse faire son travail quotidien en toute sécurité.</a:t>
            </a:r>
          </a:p>
          <a:p>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Crédit illustration :</a:t>
            </a:r>
            <a:r>
              <a:rPr lang="en-US" sz="1200" dirty="0"/>
              <a:t> Tree of life, </a:t>
            </a:r>
            <a:r>
              <a:rPr lang="fr-FR" dirty="0"/>
              <a:t>photos libres de droits, sous licence </a:t>
            </a:r>
            <a:r>
              <a:rPr lang="en-US" sz="1200" dirty="0">
                <a:hlinkClick r:id="rId3" tooltip="https://creativecommons.org/licenses/by/3.0/"/>
              </a:rPr>
              <a:t>CC BY</a:t>
            </a:r>
            <a:endParaRPr lang="en-US" sz="1200" dirty="0"/>
          </a:p>
          <a:p>
            <a:endParaRPr lang="en-US" b="0" dirty="0"/>
          </a:p>
        </p:txBody>
      </p:sp>
      <p:sp>
        <p:nvSpPr>
          <p:cNvPr id="4" name="Slide Number Placeholder 3"/>
          <p:cNvSpPr>
            <a:spLocks noGrp="1"/>
          </p:cNvSpPr>
          <p:nvPr>
            <p:ph type="sldNum" sz="quarter" idx="10"/>
          </p:nvPr>
        </p:nvSpPr>
        <p:spPr/>
        <p:txBody>
          <a:bodyPr/>
          <a:lstStyle/>
          <a:p>
            <a:fld id="{FDCEB901-7526-43F3-B779-B138AE95E143}" type="slidenum">
              <a:rPr lang="en-US" smtClean="0"/>
              <a:t>14</a:t>
            </a:fld>
            <a:endParaRPr lang="en-US"/>
          </a:p>
        </p:txBody>
      </p:sp>
      <p:sp>
        <p:nvSpPr>
          <p:cNvPr id="5" name="Footer Placeholder 5">
            <a:extLst>
              <a:ext uri="{FF2B5EF4-FFF2-40B4-BE49-F238E27FC236}">
                <a16:creationId xmlns:a16="http://schemas.microsoft.com/office/drawing/2014/main" id="{4ED66BDA-C05F-4DC6-A9B3-8DA96A071891}"/>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319310686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DCEB901-7526-43F3-B779-B138AE95E143}" type="slidenum">
              <a:rPr lang="en-US" smtClean="0"/>
              <a:t>140</a:t>
            </a:fld>
            <a:endParaRPr lang="en-US"/>
          </a:p>
        </p:txBody>
      </p:sp>
      <p:sp>
        <p:nvSpPr>
          <p:cNvPr id="5" name="Footer Placeholder 5">
            <a:extLst>
              <a:ext uri="{FF2B5EF4-FFF2-40B4-BE49-F238E27FC236}">
                <a16:creationId xmlns:a16="http://schemas.microsoft.com/office/drawing/2014/main" id="{7835551D-4D16-4373-ADC3-2AB14FE732C9}"/>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801070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8000" y="192088"/>
            <a:ext cx="3019425" cy="2263775"/>
          </a:xfrm>
        </p:spPr>
      </p:sp>
      <p:sp>
        <p:nvSpPr>
          <p:cNvPr id="3" name="Notes Placeholder 2"/>
          <p:cNvSpPr>
            <a:spLocks noGrp="1"/>
          </p:cNvSpPr>
          <p:nvPr>
            <p:ph type="body" idx="1"/>
          </p:nvPr>
        </p:nvSpPr>
        <p:spPr>
          <a:xfrm>
            <a:off x="438411" y="2496807"/>
            <a:ext cx="6100175" cy="6333365"/>
          </a:xfrm>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fr-FR" sz="1000" b="1" dirty="0"/>
              <a:t>Dites :</a:t>
            </a:r>
            <a:r>
              <a:rPr lang="fr-FR" sz="1000" b="0" dirty="0"/>
              <a:t> Nous avons parlé de certains des différents défis de sécurité auxquels nous sommes confrontés et de leur impact sur nos travailleurs et nos programmes. Examinons 7 domaines différents des programmes PC et donnons des exemples spécifiques pour chacun d'entre eux.</a:t>
            </a:r>
          </a:p>
          <a:p>
            <a:pPr>
              <a:lnSpc>
                <a:spcPct val="90000"/>
              </a:lnSpc>
              <a:spcBef>
                <a:spcPts val="600"/>
              </a:spcBef>
              <a:defRPr/>
            </a:pPr>
            <a:r>
              <a:rPr lang="fr-FR" sz="1000" dirty="0"/>
              <a:t>(Avancer la diapositive)</a:t>
            </a:r>
          </a:p>
          <a:p>
            <a:pPr marL="0" marR="0" lvl="0" indent="0" algn="l" defTabSz="914400" rtl="0" eaLnBrk="1" fontAlgn="auto" latinLnBrk="0" hangingPunct="1">
              <a:lnSpc>
                <a:spcPct val="90000"/>
              </a:lnSpc>
              <a:spcBef>
                <a:spcPts val="0"/>
              </a:spcBef>
              <a:spcAft>
                <a:spcPts val="0"/>
              </a:spcAft>
              <a:buClrTx/>
              <a:buSzTx/>
              <a:buFontTx/>
              <a:buNone/>
              <a:tabLst/>
              <a:defRPr/>
            </a:pPr>
            <a:r>
              <a:rPr lang="fr-FR" sz="1000" b="0" dirty="0"/>
              <a:t>1. Il peut être difficile </a:t>
            </a:r>
            <a:r>
              <a:rPr lang="fr-FR" sz="1000" b="1" dirty="0"/>
              <a:t>d'entreprendre des enquêtes comportementales ou biomédicales</a:t>
            </a:r>
            <a:r>
              <a:rPr lang="fr-FR" sz="1000" b="0" dirty="0"/>
              <a:t> ou d'autres formes de surveillance de la santé lorsque les collecteurs de données ne peuvent pas se déplacer librement pour des raisons de sécurité. Les personnes qui mènent des enquêtes, surtout si elles sont des pairs, courent le risque d'être arrêtées ou voir les données qu'elles ont recueillies confisquées. </a:t>
            </a:r>
            <a:r>
              <a:rPr lang="fr-FR" sz="1000" b="1" dirty="0"/>
              <a:t>Sans données fiables</a:t>
            </a:r>
            <a:r>
              <a:rPr lang="fr-FR" sz="1000" b="0" dirty="0"/>
              <a:t>, le programme VIH est incapable de comprendre l'étendue des besoins et de plaider efficacement pour une réponse renforcée.</a:t>
            </a:r>
          </a:p>
          <a:p>
            <a:pPr>
              <a:lnSpc>
                <a:spcPct val="90000"/>
              </a:lnSpc>
              <a:spcBef>
                <a:spcPts val="600"/>
              </a:spcBef>
              <a:defRPr/>
            </a:pPr>
            <a:r>
              <a:rPr lang="fr-FR" sz="1000" dirty="0"/>
              <a:t>(Avancer la diapositive)</a:t>
            </a:r>
          </a:p>
          <a:p>
            <a:pPr marL="0" marR="0" lvl="0" indent="0" algn="l" defTabSz="914400" rtl="0" eaLnBrk="1" fontAlgn="auto" latinLnBrk="0" hangingPunct="1">
              <a:lnSpc>
                <a:spcPct val="90000"/>
              </a:lnSpc>
              <a:spcBef>
                <a:spcPts val="0"/>
              </a:spcBef>
              <a:spcAft>
                <a:spcPts val="0"/>
              </a:spcAft>
              <a:buClrTx/>
              <a:buSzTx/>
              <a:buFontTx/>
              <a:buNone/>
              <a:tabLst/>
              <a:defRPr/>
            </a:pPr>
            <a:r>
              <a:rPr lang="fr-FR" sz="1000" b="0" dirty="0"/>
              <a:t>2. </a:t>
            </a:r>
            <a:r>
              <a:rPr lang="fr-FR" sz="1000" b="1" dirty="0"/>
              <a:t>Embaucher des membres de groupes des population clés ou engager des organisations de la société civile (OSC</a:t>
            </a:r>
            <a:r>
              <a:rPr lang="fr-FR" sz="1000" b="0" dirty="0"/>
              <a:t>) dirigées par des membres de groupes de population clés - ce qui est reconnu comme un élément central d'une programmation efficace en matière de VIH pour les populations clés - est beaucoup plus difficile lorsque les préoccupations en matière de sécurité obligent les individus et les OSC à réduire leur visibilité afin d'éviter les attaques.</a:t>
            </a:r>
          </a:p>
          <a:p>
            <a:pPr>
              <a:lnSpc>
                <a:spcPct val="90000"/>
              </a:lnSpc>
              <a:spcBef>
                <a:spcPts val="600"/>
              </a:spcBef>
              <a:defRPr/>
            </a:pPr>
            <a:r>
              <a:rPr lang="fr-FR" sz="1000" dirty="0"/>
              <a:t>(Avancer la diapositive)</a:t>
            </a:r>
          </a:p>
          <a:p>
            <a:pPr marL="0" marR="0" lvl="0" indent="0" algn="l" defTabSz="914400" rtl="0" eaLnBrk="1" fontAlgn="auto" latinLnBrk="0" hangingPunct="1">
              <a:lnSpc>
                <a:spcPct val="90000"/>
              </a:lnSpc>
              <a:spcBef>
                <a:spcPts val="0"/>
              </a:spcBef>
              <a:spcAft>
                <a:spcPts val="0"/>
              </a:spcAft>
              <a:buClrTx/>
              <a:buSzTx/>
              <a:buFontTx/>
              <a:buNone/>
              <a:tabLst/>
              <a:defRPr/>
            </a:pPr>
            <a:r>
              <a:rPr lang="fr-FR" sz="1000" b="0" dirty="0"/>
              <a:t>Les interventions structurelles, telles que le travail avec les forces de l'ordre ou les travailleurs de la santé, deviennent plus importantes que jamais pour prévenir les problèmes de sécurité et s'assurer qu'on peut y répondre de manière appropriée. Elles sont aussi souvent plus difficiles dans ces contextes. Par exemple, il pourrait être nécessaire d'organiser </a:t>
            </a:r>
            <a:r>
              <a:rPr lang="fr-FR" sz="1000" b="1" dirty="0"/>
              <a:t>une formation encore plus poussée sur la réduction de la stigmatisation</a:t>
            </a:r>
            <a:r>
              <a:rPr lang="fr-FR" sz="1000" b="0" dirty="0"/>
              <a:t> auprès des travailleurs de la santé dans un contexte où les travailleurs de la santé qui soutiennent la santé et le bien-être des membres du PC pourraient eux-mêmes être ciblés.</a:t>
            </a:r>
          </a:p>
          <a:p>
            <a:pPr>
              <a:lnSpc>
                <a:spcPct val="90000"/>
              </a:lnSpc>
              <a:spcBef>
                <a:spcPts val="600"/>
              </a:spcBef>
              <a:defRPr/>
            </a:pPr>
            <a:r>
              <a:rPr lang="fr-FR" sz="1000" dirty="0"/>
              <a:t>(Avancer la diapositive)</a:t>
            </a:r>
          </a:p>
          <a:p>
            <a:pPr marL="0" marR="0" lvl="0" indent="0" algn="l" defTabSz="914400" rtl="0" eaLnBrk="1" fontAlgn="auto" latinLnBrk="0" hangingPunct="1">
              <a:lnSpc>
                <a:spcPct val="90000"/>
              </a:lnSpc>
              <a:spcBef>
                <a:spcPts val="0"/>
              </a:spcBef>
              <a:spcAft>
                <a:spcPts val="0"/>
              </a:spcAft>
              <a:buClrTx/>
              <a:buSzTx/>
              <a:buFontTx/>
              <a:buNone/>
              <a:tabLst/>
              <a:defRPr/>
            </a:pPr>
            <a:r>
              <a:rPr lang="fr-FR" sz="1000" b="0" dirty="0"/>
              <a:t>4. Le harcèlement des travailleurs pendant les activités de proximité, tant par les familles des bénéficiaires que par les forces de l'ordre, </a:t>
            </a:r>
            <a:r>
              <a:rPr lang="fr-FR" sz="1000" b="1" dirty="0"/>
              <a:t>limite les moments de la journée et les lieux où les activités de proximité peuvent être menées en toute sécurité,</a:t>
            </a:r>
            <a:r>
              <a:rPr lang="fr-FR" sz="1000" b="0" dirty="0"/>
              <a:t> limitant ainsi la portée du programme. Dans de nombreux contextes, la distribution de préservatifs, de lubrifiants ou de matériel de réduction des risques n'est sûre dans aucune condition ou ne l'est que si le travailleur de proximité en transporte de très petites quantités.</a:t>
            </a:r>
          </a:p>
          <a:p>
            <a:pPr>
              <a:lnSpc>
                <a:spcPct val="90000"/>
              </a:lnSpc>
              <a:spcBef>
                <a:spcPts val="600"/>
              </a:spcBef>
              <a:defRPr/>
            </a:pPr>
            <a:r>
              <a:rPr lang="fr-FR" sz="1000" dirty="0"/>
              <a:t> (Avancer la diapositive)</a:t>
            </a:r>
          </a:p>
          <a:p>
            <a:pPr marL="0" marR="0" lvl="0" indent="0" algn="l" defTabSz="914400" rtl="0" eaLnBrk="1" fontAlgn="auto" latinLnBrk="0" hangingPunct="1">
              <a:lnSpc>
                <a:spcPct val="90000"/>
              </a:lnSpc>
              <a:spcBef>
                <a:spcPts val="0"/>
              </a:spcBef>
              <a:spcAft>
                <a:spcPts val="0"/>
              </a:spcAft>
              <a:buClrTx/>
              <a:buSzTx/>
              <a:buFontTx/>
              <a:buNone/>
              <a:tabLst/>
              <a:defRPr/>
            </a:pPr>
            <a:r>
              <a:rPr lang="fr-FR" sz="1000" b="0" dirty="0"/>
              <a:t>5. Les médecins, les infirmières, les psychologues et les autres membres du personnel clinique peuvent être ciblés pour leur travail avec les membres du PC, </a:t>
            </a:r>
            <a:r>
              <a:rPr lang="fr-FR" sz="1000" b="1" dirty="0"/>
              <a:t>ce qui augmente l'épuisement professionnel et rend plus difficile le recrutement de personnel qualifié.</a:t>
            </a:r>
          </a:p>
          <a:p>
            <a:pPr>
              <a:lnSpc>
                <a:spcPct val="90000"/>
              </a:lnSpc>
              <a:spcBef>
                <a:spcPts val="600"/>
              </a:spcBef>
              <a:defRPr/>
            </a:pPr>
            <a:r>
              <a:rPr lang="fr-FR" sz="1000" b="0" dirty="0"/>
              <a:t>(</a:t>
            </a:r>
            <a:r>
              <a:rPr lang="fr-FR" sz="1000" dirty="0"/>
              <a:t>Avancer la diapositive)</a:t>
            </a:r>
          </a:p>
          <a:p>
            <a:pPr marL="0" marR="0" lvl="0" indent="0" algn="l" defTabSz="914400" rtl="0" eaLnBrk="1" fontAlgn="auto" latinLnBrk="0" hangingPunct="1">
              <a:lnSpc>
                <a:spcPct val="90000"/>
              </a:lnSpc>
              <a:spcBef>
                <a:spcPts val="0"/>
              </a:spcBef>
              <a:spcAft>
                <a:spcPts val="0"/>
              </a:spcAft>
              <a:buClrTx/>
              <a:buSzTx/>
              <a:buFontTx/>
              <a:buNone/>
              <a:tabLst/>
              <a:defRPr/>
            </a:pPr>
            <a:r>
              <a:rPr lang="fr-FR" sz="1000" b="0" dirty="0"/>
              <a:t>Les gestionnaires d'un programme de lutte contre le VIH pourraient être </a:t>
            </a:r>
            <a:r>
              <a:rPr lang="fr-FR" sz="1000" b="1" dirty="0"/>
              <a:t>incapables d'atteindre leurs objectifs programmatiques </a:t>
            </a:r>
            <a:r>
              <a:rPr lang="fr-FR" sz="1000" b="0" dirty="0"/>
              <a:t>si une grande partie de leur énergie et de leurs ressources de projet est nécessaire pour répondre aux défis de la sûreté et de la sécurité.  </a:t>
            </a:r>
          </a:p>
          <a:p>
            <a:pPr marL="0" marR="0" lvl="0" indent="0" algn="l" defTabSz="914400" rtl="0" eaLnBrk="1" fontAlgn="auto" latinLnBrk="0" hangingPunct="1">
              <a:lnSpc>
                <a:spcPct val="90000"/>
              </a:lnSpc>
              <a:spcBef>
                <a:spcPts val="600"/>
              </a:spcBef>
              <a:spcAft>
                <a:spcPts val="0"/>
              </a:spcAft>
              <a:buClrTx/>
              <a:buSzTx/>
              <a:buFontTx/>
              <a:buNone/>
              <a:tabLst/>
              <a:defRPr/>
            </a:pPr>
            <a:r>
              <a:rPr lang="fr-FR" sz="1000" b="0" dirty="0"/>
              <a:t>(Avancer la diapositive)</a:t>
            </a:r>
          </a:p>
          <a:p>
            <a:pPr marL="0" marR="0" lvl="0" indent="0" algn="l" defTabSz="914400" rtl="0" eaLnBrk="1" fontAlgn="auto" latinLnBrk="0" hangingPunct="1">
              <a:lnSpc>
                <a:spcPct val="90000"/>
              </a:lnSpc>
              <a:spcBef>
                <a:spcPts val="0"/>
              </a:spcBef>
              <a:spcAft>
                <a:spcPts val="0"/>
              </a:spcAft>
              <a:buClrTx/>
              <a:buSzTx/>
              <a:buFontTx/>
              <a:buNone/>
              <a:tabLst/>
              <a:defRPr/>
            </a:pPr>
            <a:r>
              <a:rPr lang="fr-FR" sz="1000" b="0" dirty="0"/>
              <a:t>7) Dans un environnement menaçant, comme les descentes de police régulières et les cyberattaques, il est difficile pour les responsables de la mise en œuvre des programmes VIH </a:t>
            </a:r>
            <a:r>
              <a:rPr lang="fr-FR" sz="1000" b="1" dirty="0"/>
              <a:t>d'assurer la sécurité des données électroniques</a:t>
            </a:r>
            <a:r>
              <a:rPr lang="fr-FR" sz="1000" b="0" dirty="0"/>
              <a:t>. Le vol d'équipements tels que les ordinateurs portables, surtout lorsque les budgets des projets ne couvrent pas leur remplacement, peut empêcher la saisie et la gestion des données.</a:t>
            </a:r>
            <a:endParaRPr lang="en-US" sz="1000" b="0" dirty="0"/>
          </a:p>
        </p:txBody>
      </p:sp>
      <p:sp>
        <p:nvSpPr>
          <p:cNvPr id="4" name="Slide Number Placeholder 3"/>
          <p:cNvSpPr>
            <a:spLocks noGrp="1"/>
          </p:cNvSpPr>
          <p:nvPr>
            <p:ph type="sldNum" sz="quarter" idx="5"/>
          </p:nvPr>
        </p:nvSpPr>
        <p:spPr/>
        <p:txBody>
          <a:bodyPr/>
          <a:lstStyle/>
          <a:p>
            <a:fld id="{FDCEB901-7526-43F3-B779-B138AE95E143}" type="slidenum">
              <a:rPr lang="en-US" smtClean="0"/>
              <a:t>15</a:t>
            </a:fld>
            <a:endParaRPr lang="en-US"/>
          </a:p>
        </p:txBody>
      </p:sp>
      <p:sp>
        <p:nvSpPr>
          <p:cNvPr id="5" name="Footer Placeholder 5">
            <a:extLst>
              <a:ext uri="{FF2B5EF4-FFF2-40B4-BE49-F238E27FC236}">
                <a16:creationId xmlns:a16="http://schemas.microsoft.com/office/drawing/2014/main" id="{F813DABC-C729-458D-BE86-013389E936CB}"/>
              </a:ext>
            </a:extLst>
          </p:cNvPr>
          <p:cNvSpPr>
            <a:spLocks noGrp="1"/>
          </p:cNvSpPr>
          <p:nvPr>
            <p:ph type="ftr" sz="quarter" idx="4"/>
          </p:nvPr>
        </p:nvSpPr>
        <p:spPr>
          <a:xfrm>
            <a:off x="0" y="8657917"/>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endParaRPr lang="en-US" dirty="0"/>
          </a:p>
        </p:txBody>
      </p:sp>
    </p:spTree>
    <p:extLst>
      <p:ext uri="{BB962C8B-B14F-4D97-AF65-F5344CB8AC3E}">
        <p14:creationId xmlns:p14="http://schemas.microsoft.com/office/powerpoint/2010/main" val="1134766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Maintenant, assurons-nous que nous sommes tous d'accord sur les termes clés et passons en revue quelques recommandations sur la sécurité pour les personnes chargées de la mise en œuvre du programme VIH.</a:t>
            </a:r>
            <a:r>
              <a:rPr lang="en-US" b="0" dirty="0"/>
              <a:t>. </a:t>
            </a:r>
          </a:p>
        </p:txBody>
      </p:sp>
      <p:sp>
        <p:nvSpPr>
          <p:cNvPr id="4" name="Slide Number Placeholder 3"/>
          <p:cNvSpPr>
            <a:spLocks noGrp="1"/>
          </p:cNvSpPr>
          <p:nvPr>
            <p:ph type="sldNum" sz="quarter" idx="5"/>
          </p:nvPr>
        </p:nvSpPr>
        <p:spPr/>
        <p:txBody>
          <a:bodyPr/>
          <a:lstStyle/>
          <a:p>
            <a:fld id="{FDCEB901-7526-43F3-B779-B138AE95E143}" type="slidenum">
              <a:rPr lang="en-US" smtClean="0"/>
              <a:t>16</a:t>
            </a:fld>
            <a:endParaRPr lang="en-US"/>
          </a:p>
        </p:txBody>
      </p:sp>
      <p:sp>
        <p:nvSpPr>
          <p:cNvPr id="5" name="Footer Placeholder 5">
            <a:extLst>
              <a:ext uri="{FF2B5EF4-FFF2-40B4-BE49-F238E27FC236}">
                <a16:creationId xmlns:a16="http://schemas.microsoft.com/office/drawing/2014/main" id="{CCB3E0FE-6AB9-49C8-9002-A685A1E1C1EF}"/>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60632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Revoir</a:t>
            </a:r>
            <a:r>
              <a:rPr lang="en-US" i="1" baseline="0" dirty="0"/>
              <a:t> le transparent</a:t>
            </a:r>
            <a:r>
              <a:rPr lang="en-US" i="1" dirty="0"/>
              <a:t>.</a:t>
            </a:r>
          </a:p>
        </p:txBody>
      </p:sp>
      <p:sp>
        <p:nvSpPr>
          <p:cNvPr id="4" name="Slide Number Placeholder 3"/>
          <p:cNvSpPr>
            <a:spLocks noGrp="1"/>
          </p:cNvSpPr>
          <p:nvPr>
            <p:ph type="sldNum" sz="quarter" idx="5"/>
          </p:nvPr>
        </p:nvSpPr>
        <p:spPr/>
        <p:txBody>
          <a:bodyPr/>
          <a:lstStyle/>
          <a:p>
            <a:fld id="{FDCEB901-7526-43F3-B779-B138AE95E143}" type="slidenum">
              <a:rPr lang="en-US" smtClean="0"/>
              <a:t>17</a:t>
            </a:fld>
            <a:endParaRPr lang="en-US"/>
          </a:p>
        </p:txBody>
      </p:sp>
      <p:sp>
        <p:nvSpPr>
          <p:cNvPr id="5" name="Footer Placeholder 5">
            <a:extLst>
              <a:ext uri="{FF2B5EF4-FFF2-40B4-BE49-F238E27FC236}">
                <a16:creationId xmlns:a16="http://schemas.microsoft.com/office/drawing/2014/main" id="{56ABB3D9-4626-4671-9057-CA84FE3B71A3}"/>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3558846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Consultez le Manuel de l'animateur pour des instructions plus détaillées.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t>Dites</a:t>
            </a:r>
            <a:r>
              <a:rPr lang="fr-FR" i="0" dirty="0"/>
              <a:t> : Tout d'abord, nous allons revoir la définition de la sécurité.</a:t>
            </a:r>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Lisez la question et les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Donnez du temps pour les réponses des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Demandez à quelqu'un de répondre, puis faites avancer la diapositive pour montrer la bonne réponse.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Enfin, avancez à nouveau la diapositive et lisez le texte de clarification en bas de la diapositive.</a:t>
            </a:r>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18</a:t>
            </a:fld>
            <a:endParaRPr lang="en-US"/>
          </a:p>
        </p:txBody>
      </p:sp>
      <p:sp>
        <p:nvSpPr>
          <p:cNvPr id="5" name="Footer Placeholder 5">
            <a:extLst>
              <a:ext uri="{FF2B5EF4-FFF2-40B4-BE49-F238E27FC236}">
                <a16:creationId xmlns:a16="http://schemas.microsoft.com/office/drawing/2014/main" id="{222B6DD6-E04F-4B73-B39E-4490F9A2FA9C}"/>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607575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Ensuite, nous allons revoir la définition du risque.</a:t>
            </a:r>
          </a:p>
          <a:p>
            <a:endParaRPr lang="fr-FR" b="0" dirty="0"/>
          </a:p>
          <a:p>
            <a:r>
              <a:rPr lang="fr-FR" b="0" i="1" dirty="0"/>
              <a:t>Lisez la question et les options.</a:t>
            </a:r>
          </a:p>
          <a:p>
            <a:endParaRPr lang="fr-FR" b="0" dirty="0"/>
          </a:p>
          <a:p>
            <a:r>
              <a:rPr lang="fr-FR" b="0" i="1" dirty="0"/>
              <a:t>Donnez du temps pour les réponses des participants.</a:t>
            </a:r>
          </a:p>
          <a:p>
            <a:endParaRPr lang="fr-FR" b="0" i="1" dirty="0"/>
          </a:p>
          <a:p>
            <a:r>
              <a:rPr lang="fr-FR" b="0" i="1" dirty="0"/>
              <a:t>Demandez à quelqu'un de répondre, puis avancez la diapositive pour montrer la bonne réponse.</a:t>
            </a:r>
          </a:p>
          <a:p>
            <a:endParaRPr lang="fr-FR" b="0" i="1" dirty="0"/>
          </a:p>
          <a:p>
            <a:r>
              <a:rPr lang="fr-FR" b="0" i="1" dirty="0"/>
              <a:t>Enfin, avancez à nouveau la diapositive et lisez le texte de clarification en bas de la diapositive.</a:t>
            </a:r>
            <a:endParaRPr lang="en-US" b="0" i="1" dirty="0"/>
          </a:p>
        </p:txBody>
      </p:sp>
      <p:sp>
        <p:nvSpPr>
          <p:cNvPr id="4" name="Slide Number Placeholder 3"/>
          <p:cNvSpPr>
            <a:spLocks noGrp="1"/>
          </p:cNvSpPr>
          <p:nvPr>
            <p:ph type="sldNum" sz="quarter" idx="5"/>
          </p:nvPr>
        </p:nvSpPr>
        <p:spPr/>
        <p:txBody>
          <a:bodyPr/>
          <a:lstStyle/>
          <a:p>
            <a:fld id="{FDCEB901-7526-43F3-B779-B138AE95E143}" type="slidenum">
              <a:rPr lang="en-US" smtClean="0"/>
              <a:t>19</a:t>
            </a:fld>
            <a:endParaRPr lang="en-US"/>
          </a:p>
        </p:txBody>
      </p:sp>
      <p:sp>
        <p:nvSpPr>
          <p:cNvPr id="5" name="Footer Placeholder 5">
            <a:extLst>
              <a:ext uri="{FF2B5EF4-FFF2-40B4-BE49-F238E27FC236}">
                <a16:creationId xmlns:a16="http://schemas.microsoft.com/office/drawing/2014/main" id="{08B68937-A915-48F8-A3E5-FF3A212BB3A8}"/>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884115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Au cours de notre première session, nous apprendrons à nous connaître, nous discuterons de la façon dont nous allons passer notre temps et de nos objectifs pour cette période, et nous parlerons un peu de la façon dont le travail sur la sécurité a évolué dans les programmes destinés aux populations clés (PC).</a:t>
            </a:r>
            <a:endParaRPr lang="en-US" b="0" dirty="0"/>
          </a:p>
        </p:txBody>
      </p:sp>
      <p:sp>
        <p:nvSpPr>
          <p:cNvPr id="4" name="Slide Number Placeholder 3"/>
          <p:cNvSpPr>
            <a:spLocks noGrp="1"/>
          </p:cNvSpPr>
          <p:nvPr>
            <p:ph type="sldNum" sz="quarter" idx="10"/>
          </p:nvPr>
        </p:nvSpPr>
        <p:spPr/>
        <p:txBody>
          <a:bodyPr/>
          <a:lstStyle/>
          <a:p>
            <a:fld id="{FDCEB901-7526-43F3-B779-B138AE95E143}" type="slidenum">
              <a:rPr lang="en-US" smtClean="0"/>
              <a:t>2</a:t>
            </a:fld>
            <a:endParaRPr lang="en-US"/>
          </a:p>
        </p:txBody>
      </p:sp>
      <p:sp>
        <p:nvSpPr>
          <p:cNvPr id="5" name="Footer Placeholder 5">
            <a:extLst>
              <a:ext uri="{FF2B5EF4-FFF2-40B4-BE49-F238E27FC236}">
                <a16:creationId xmlns:a16="http://schemas.microsoft.com/office/drawing/2014/main" id="{4FC2F169-1F90-4C17-AE0A-7CF642F9303D}"/>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323843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a:t>
            </a:r>
            <a:r>
              <a:rPr lang="fr-FR" b="0" dirty="0"/>
              <a:t> : Ensuite, nous allons revoir la définition de la menace.</a:t>
            </a:r>
          </a:p>
          <a:p>
            <a:endParaRPr lang="fr-FR" b="0" dirty="0"/>
          </a:p>
          <a:p>
            <a:r>
              <a:rPr lang="fr-FR" b="0" i="1" dirty="0"/>
              <a:t>Lisez la question et les options.</a:t>
            </a:r>
          </a:p>
          <a:p>
            <a:endParaRPr lang="fr-FR" b="0" i="1" dirty="0"/>
          </a:p>
          <a:p>
            <a:r>
              <a:rPr lang="fr-FR" b="0" i="1" dirty="0"/>
              <a:t>Donnez aux participants</a:t>
            </a:r>
            <a:r>
              <a:rPr lang="fr-FR" b="0" i="1" baseline="0" dirty="0"/>
              <a:t> le temps de répondre.</a:t>
            </a:r>
            <a:endParaRPr lang="fr-FR" b="0" i="1" dirty="0"/>
          </a:p>
          <a:p>
            <a:endParaRPr lang="fr-FR" b="0" i="1" dirty="0"/>
          </a:p>
          <a:p>
            <a:r>
              <a:rPr lang="fr-FR" b="0" i="1" dirty="0"/>
              <a:t>Demandez à quelqu'un de répondre, puis avancez la diapositive pour montrer la bonne réponse.</a:t>
            </a:r>
          </a:p>
          <a:p>
            <a:endParaRPr lang="fr-FR" b="0" i="1" dirty="0"/>
          </a:p>
          <a:p>
            <a:r>
              <a:rPr lang="fr-FR" b="0" i="1" dirty="0"/>
              <a:t>Enfin, avancez à nouveau la diapositive et lisez le texte de clarification en bas de la diapositive.</a:t>
            </a:r>
            <a:r>
              <a:rPr lang="en-US" b="0" i="1" dirty="0"/>
              <a:t>.</a:t>
            </a:r>
          </a:p>
          <a:p>
            <a:endParaRPr lang="en-US" i="1" dirty="0"/>
          </a:p>
        </p:txBody>
      </p:sp>
      <p:sp>
        <p:nvSpPr>
          <p:cNvPr id="4" name="Slide Number Placeholder 3"/>
          <p:cNvSpPr>
            <a:spLocks noGrp="1"/>
          </p:cNvSpPr>
          <p:nvPr>
            <p:ph type="sldNum" sz="quarter" idx="5"/>
          </p:nvPr>
        </p:nvSpPr>
        <p:spPr/>
        <p:txBody>
          <a:bodyPr/>
          <a:lstStyle/>
          <a:p>
            <a:fld id="{FDCEB901-7526-43F3-B779-B138AE95E143}" type="slidenum">
              <a:rPr lang="en-US" smtClean="0"/>
              <a:t>20</a:t>
            </a:fld>
            <a:endParaRPr lang="en-US"/>
          </a:p>
        </p:txBody>
      </p:sp>
      <p:sp>
        <p:nvSpPr>
          <p:cNvPr id="5" name="Footer Placeholder 5">
            <a:extLst>
              <a:ext uri="{FF2B5EF4-FFF2-40B4-BE49-F238E27FC236}">
                <a16:creationId xmlns:a16="http://schemas.microsoft.com/office/drawing/2014/main" id="{14EF808F-030B-46DA-8380-EB38B1B888DB}"/>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013950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Maintenant, nous allons étudier la capacité.</a:t>
            </a:r>
          </a:p>
          <a:p>
            <a:endParaRPr lang="fr-FR" b="0" dirty="0"/>
          </a:p>
          <a:p>
            <a:r>
              <a:rPr lang="fr-FR" b="0" i="1" dirty="0"/>
              <a:t>Lisez la question et les options.</a:t>
            </a:r>
          </a:p>
          <a:p>
            <a:endParaRPr lang="fr-FR" b="0" i="1" dirty="0"/>
          </a:p>
          <a:p>
            <a:r>
              <a:rPr lang="fr-FR" b="0" i="1" dirty="0"/>
              <a:t>Donnez aux participants</a:t>
            </a:r>
            <a:r>
              <a:rPr lang="fr-FR" b="0" i="1" baseline="0" dirty="0"/>
              <a:t> le temps de répondre.</a:t>
            </a:r>
            <a:endParaRPr lang="fr-FR" b="0" i="1" dirty="0"/>
          </a:p>
          <a:p>
            <a:endParaRPr lang="fr-FR" b="0" i="1" dirty="0"/>
          </a:p>
          <a:p>
            <a:r>
              <a:rPr lang="fr-FR" b="0" i="1" dirty="0"/>
              <a:t>Demandez à quelqu'un de répondre, puis faites avancer la diapositive pour montrer la bonne réponse.</a:t>
            </a:r>
            <a:endParaRPr lang="en-US" b="0" i="1" dirty="0"/>
          </a:p>
          <a:p>
            <a:endParaRPr lang="en-US" b="0" dirty="0"/>
          </a:p>
        </p:txBody>
      </p:sp>
      <p:sp>
        <p:nvSpPr>
          <p:cNvPr id="4" name="Slide Number Placeholder 3"/>
          <p:cNvSpPr>
            <a:spLocks noGrp="1"/>
          </p:cNvSpPr>
          <p:nvPr>
            <p:ph type="sldNum" sz="quarter" idx="5"/>
          </p:nvPr>
        </p:nvSpPr>
        <p:spPr/>
        <p:txBody>
          <a:bodyPr/>
          <a:lstStyle/>
          <a:p>
            <a:fld id="{FDCEB901-7526-43F3-B779-B138AE95E143}" type="slidenum">
              <a:rPr lang="en-US" smtClean="0"/>
              <a:t>21</a:t>
            </a:fld>
            <a:endParaRPr lang="en-US"/>
          </a:p>
        </p:txBody>
      </p:sp>
      <p:sp>
        <p:nvSpPr>
          <p:cNvPr id="5" name="Footer Placeholder 5">
            <a:extLst>
              <a:ext uri="{FF2B5EF4-FFF2-40B4-BE49-F238E27FC236}">
                <a16:creationId xmlns:a16="http://schemas.microsoft.com/office/drawing/2014/main" id="{BB017184-27BA-4FB0-8B0B-D19415FCD31E}"/>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465390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a:t>
            </a:r>
            <a:r>
              <a:rPr lang="fr-FR" b="0" dirty="0"/>
              <a:t> : Pour finir, nous allons revoir la définition de la vulnérabilité.</a:t>
            </a:r>
          </a:p>
          <a:p>
            <a:endParaRPr lang="fr-FR" b="0" dirty="0"/>
          </a:p>
          <a:p>
            <a:r>
              <a:rPr lang="fr-FR" b="0" i="1" dirty="0"/>
              <a:t>Lisez la question et les options.</a:t>
            </a:r>
          </a:p>
          <a:p>
            <a:endParaRPr lang="fr-FR" b="0" i="1" dirty="0"/>
          </a:p>
          <a:p>
            <a:r>
              <a:rPr lang="fr-FR" b="0" i="1" dirty="0"/>
              <a:t>Donnez aux participants le temps de répondre.</a:t>
            </a:r>
          </a:p>
          <a:p>
            <a:endParaRPr lang="fr-FR" b="0" i="1" dirty="0"/>
          </a:p>
          <a:p>
            <a:r>
              <a:rPr lang="fr-FR" b="0" i="1" dirty="0"/>
              <a:t>Demandez à quelqu'un de répondre, puis avancez la diapositive pour montrer la bonne réponse.</a:t>
            </a:r>
          </a:p>
          <a:p>
            <a:endParaRPr lang="fr-FR" b="0" i="1" dirty="0"/>
          </a:p>
          <a:p>
            <a:r>
              <a:rPr lang="fr-FR" b="0" i="1" dirty="0"/>
              <a:t>Enfin, avancez à nouveau la diapositive et lisez le texte de clarification en bas de la diapositive.</a:t>
            </a:r>
            <a:endParaRPr lang="en-US" b="0" i="1" dirty="0"/>
          </a:p>
        </p:txBody>
      </p:sp>
      <p:sp>
        <p:nvSpPr>
          <p:cNvPr id="4" name="Slide Number Placeholder 3"/>
          <p:cNvSpPr>
            <a:spLocks noGrp="1"/>
          </p:cNvSpPr>
          <p:nvPr>
            <p:ph type="sldNum" sz="quarter" idx="5"/>
          </p:nvPr>
        </p:nvSpPr>
        <p:spPr/>
        <p:txBody>
          <a:bodyPr/>
          <a:lstStyle/>
          <a:p>
            <a:fld id="{FDCEB901-7526-43F3-B779-B138AE95E143}" type="slidenum">
              <a:rPr lang="en-US" smtClean="0"/>
              <a:t>22</a:t>
            </a:fld>
            <a:endParaRPr lang="en-US"/>
          </a:p>
        </p:txBody>
      </p:sp>
      <p:sp>
        <p:nvSpPr>
          <p:cNvPr id="5" name="Footer Placeholder 5">
            <a:extLst>
              <a:ext uri="{FF2B5EF4-FFF2-40B4-BE49-F238E27FC236}">
                <a16:creationId xmlns:a16="http://schemas.microsoft.com/office/drawing/2014/main" id="{CF706FBD-7997-42DC-8BBB-2AA664A26B2A}"/>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562857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67045"/>
          </a:xfrm>
        </p:spPr>
        <p:txBody>
          <a:bodyPr/>
          <a:lstStyle/>
          <a:p>
            <a:r>
              <a:rPr lang="fr-FR" b="1" dirty="0"/>
              <a:t>Dites</a:t>
            </a:r>
            <a:r>
              <a:rPr lang="fr-FR" b="0" dirty="0"/>
              <a:t> : Une "vulnérabilité" n'est pas la même chose qu'une "faiblesse".</a:t>
            </a:r>
          </a:p>
          <a:p>
            <a:r>
              <a:rPr lang="fr-FR" b="0" dirty="0"/>
              <a:t>Une capacité dans un contexte donné peut être une vulnérabilité dans un autre contexte. Par exemple, la nationalité d'une personne peut être protectrice dans un contexte donné mais vous exposer à un plus grand risque d'attaque dans un autre contexte.</a:t>
            </a:r>
          </a:p>
          <a:p>
            <a:endParaRPr lang="fr-FR" b="0" dirty="0"/>
          </a:p>
          <a:p>
            <a:r>
              <a:rPr lang="fr-FR" b="0" dirty="0"/>
              <a:t>Certaines capacités/vulnérabilités ne peuvent être modifiées. En voici quelques-unes qui ne peuvent être changées : La race/l'identité sexuelle/l'orientation sexuelle/l'âge. Dans les anciens programmes de lutte contre le VIH, il était souvent demandé aux personnes transgenres de ne plus exprimer leur véritable identité de genre afin de réduire la violence. Bien qu'une personne transgenre puisse décider de le faire, ce n'est pas une chose qu'un programme devrait conseiller aux personnes transgenres pour assurer leur sécurité. Chaque personne doit décider de ce avec quoi elle se sent à l'aise. De plus, le fait de ne pas vivre en accord avec son identité de genre peut causer des problèmes de santé mentale, de sorte que la personne transgenre qui décide de s'habiller de la façon dont elle se sent le plus à l'aise peut en fait la protéger, même si les autres ne le voient pas du</a:t>
            </a:r>
            <a:r>
              <a:rPr lang="fr-FR" b="0" baseline="0" dirty="0"/>
              <a:t> même œil</a:t>
            </a:r>
            <a:r>
              <a:rPr lang="fr-FR" b="0" dirty="0"/>
              <a:t>.</a:t>
            </a:r>
          </a:p>
          <a:p>
            <a:endParaRPr lang="fr-FR" b="0" dirty="0"/>
          </a:p>
          <a:p>
            <a:r>
              <a:rPr lang="fr-FR" b="0" dirty="0"/>
              <a:t>L'objectif est d'être conscient de ses vulnérabilités et de ses capacités et d'agir de manière à en tenir compte, </a:t>
            </a:r>
            <a:r>
              <a:rPr lang="fr-FR" b="1" i="1" u="none" dirty="0"/>
              <a:t>chaque personne décidant de ce qui lui convient.</a:t>
            </a:r>
          </a:p>
        </p:txBody>
      </p:sp>
      <p:sp>
        <p:nvSpPr>
          <p:cNvPr id="4" name="Slide Number Placeholder 3"/>
          <p:cNvSpPr>
            <a:spLocks noGrp="1"/>
          </p:cNvSpPr>
          <p:nvPr>
            <p:ph type="sldNum" sz="quarter" idx="5"/>
          </p:nvPr>
        </p:nvSpPr>
        <p:spPr/>
        <p:txBody>
          <a:bodyPr/>
          <a:lstStyle/>
          <a:p>
            <a:fld id="{FDCEB901-7526-43F3-B779-B138AE95E143}" type="slidenum">
              <a:rPr lang="en-US" smtClean="0"/>
              <a:t>23</a:t>
            </a:fld>
            <a:endParaRPr lang="en-US"/>
          </a:p>
        </p:txBody>
      </p:sp>
      <p:sp>
        <p:nvSpPr>
          <p:cNvPr id="5" name="Footer Placeholder 5">
            <a:extLst>
              <a:ext uri="{FF2B5EF4-FFF2-40B4-BE49-F238E27FC236}">
                <a16:creationId xmlns:a16="http://schemas.microsoft.com/office/drawing/2014/main" id="{F66F8E40-D955-434F-A2C4-1CC778DF0F6D}"/>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36834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4288" y="892175"/>
            <a:ext cx="4289425" cy="3216275"/>
          </a:xfrm>
        </p:spPr>
      </p:sp>
      <p:sp>
        <p:nvSpPr>
          <p:cNvPr id="3" name="Notes Placeholder 2"/>
          <p:cNvSpPr>
            <a:spLocks noGrp="1"/>
          </p:cNvSpPr>
          <p:nvPr>
            <p:ph type="body" idx="1"/>
          </p:nvPr>
        </p:nvSpPr>
        <p:spPr>
          <a:xfrm>
            <a:off x="685800" y="4344129"/>
            <a:ext cx="5486400" cy="410540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Consultez le Manuel de l'animateur pour des instructions plus détaillées.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t>Dites</a:t>
            </a:r>
            <a:r>
              <a:rPr lang="fr-FR" i="0" dirty="0"/>
              <a:t> : Il y a un autre élément de base que nous voulons couvrir. Ces 10 recommandations indiquent aux responsables de la mise en œuvre comment penser à la sécurité. Il est important de réfléchir à chacune d'entre elles. </a:t>
            </a:r>
            <a:endParaRPr lang="en-US" i="0" dirty="0"/>
          </a:p>
        </p:txBody>
      </p:sp>
      <p:sp>
        <p:nvSpPr>
          <p:cNvPr id="4" name="Slide Number Placeholder 3"/>
          <p:cNvSpPr>
            <a:spLocks noGrp="1"/>
          </p:cNvSpPr>
          <p:nvPr>
            <p:ph type="sldNum" sz="quarter" idx="5"/>
          </p:nvPr>
        </p:nvSpPr>
        <p:spPr/>
        <p:txBody>
          <a:bodyPr/>
          <a:lstStyle/>
          <a:p>
            <a:fld id="{FDCEB901-7526-43F3-B779-B138AE95E143}" type="slidenum">
              <a:rPr lang="en-US" smtClean="0"/>
              <a:t>24</a:t>
            </a:fld>
            <a:endParaRPr lang="en-US" dirty="0"/>
          </a:p>
        </p:txBody>
      </p:sp>
      <p:sp>
        <p:nvSpPr>
          <p:cNvPr id="5" name="Footer Placeholder 5">
            <a:extLst>
              <a:ext uri="{FF2B5EF4-FFF2-40B4-BE49-F238E27FC236}">
                <a16:creationId xmlns:a16="http://schemas.microsoft.com/office/drawing/2014/main" id="{46D51A2A-7E98-4A72-B102-92775CC8ED0F}"/>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457279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Maintenant que nous avons les bases, voyons comment identifier les menaces et décider de leur gravité...</a:t>
            </a:r>
            <a:endParaRPr lang="en-US" b="0" dirty="0"/>
          </a:p>
        </p:txBody>
      </p:sp>
      <p:sp>
        <p:nvSpPr>
          <p:cNvPr id="4" name="Slide Number Placeholder 3"/>
          <p:cNvSpPr>
            <a:spLocks noGrp="1"/>
          </p:cNvSpPr>
          <p:nvPr>
            <p:ph type="sldNum" sz="quarter" idx="5"/>
          </p:nvPr>
        </p:nvSpPr>
        <p:spPr/>
        <p:txBody>
          <a:bodyPr/>
          <a:lstStyle/>
          <a:p>
            <a:fld id="{FDCEB901-7526-43F3-B779-B138AE95E143}" type="slidenum">
              <a:rPr lang="en-US" smtClean="0"/>
              <a:t>25</a:t>
            </a:fld>
            <a:endParaRPr lang="en-US"/>
          </a:p>
        </p:txBody>
      </p:sp>
      <p:sp>
        <p:nvSpPr>
          <p:cNvPr id="5" name="Footer Placeholder 5">
            <a:extLst>
              <a:ext uri="{FF2B5EF4-FFF2-40B4-BE49-F238E27FC236}">
                <a16:creationId xmlns:a16="http://schemas.microsoft.com/office/drawing/2014/main" id="{A9979230-75D3-4A9E-B489-FA496DBD60B6}"/>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0009839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Revoir</a:t>
            </a:r>
            <a:r>
              <a:rPr lang="en-US" i="1" baseline="0" dirty="0"/>
              <a:t> le transparent.</a:t>
            </a:r>
            <a:endParaRPr lang="en-US" i="1" dirty="0"/>
          </a:p>
        </p:txBody>
      </p:sp>
      <p:sp>
        <p:nvSpPr>
          <p:cNvPr id="4" name="Slide Number Placeholder 3"/>
          <p:cNvSpPr>
            <a:spLocks noGrp="1"/>
          </p:cNvSpPr>
          <p:nvPr>
            <p:ph type="sldNum" sz="quarter" idx="5"/>
          </p:nvPr>
        </p:nvSpPr>
        <p:spPr/>
        <p:txBody>
          <a:bodyPr/>
          <a:lstStyle/>
          <a:p>
            <a:fld id="{FDCEB901-7526-43F3-B779-B138AE95E143}" type="slidenum">
              <a:rPr lang="en-US" smtClean="0"/>
              <a:t>26</a:t>
            </a:fld>
            <a:endParaRPr lang="en-US"/>
          </a:p>
        </p:txBody>
      </p:sp>
      <p:sp>
        <p:nvSpPr>
          <p:cNvPr id="5" name="Footer Placeholder 5">
            <a:extLst>
              <a:ext uri="{FF2B5EF4-FFF2-40B4-BE49-F238E27FC236}">
                <a16:creationId xmlns:a16="http://schemas.microsoft.com/office/drawing/2014/main" id="{9B732602-4ADE-4B80-8203-9FBD98DD11A4}"/>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314179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42994"/>
          </a:xfrm>
        </p:spPr>
        <p:txBody>
          <a:bodyPr/>
          <a:lstStyle/>
          <a:p>
            <a:pPr algn="l"/>
            <a:r>
              <a:rPr lang="fr-FR" sz="1150" b="1" dirty="0"/>
              <a:t>Dites: </a:t>
            </a:r>
            <a:r>
              <a:rPr lang="fr-FR" sz="1150" b="0" i="0" dirty="0">
                <a:solidFill>
                  <a:srgbClr val="201F1E"/>
                </a:solidFill>
                <a:effectLst/>
              </a:rPr>
              <a:t>Il existe trois types de menaces : les incidents directs, indirects et de sécurité</a:t>
            </a:r>
          </a:p>
          <a:p>
            <a:pPr marL="0" marR="0" algn="l" fontAlgn="base">
              <a:spcBef>
                <a:spcPts val="600"/>
              </a:spcBef>
              <a:spcAft>
                <a:spcPts val="0"/>
              </a:spcAft>
            </a:pPr>
            <a:r>
              <a:rPr lang="fr-FR" sz="1150" b="0" i="0" dirty="0">
                <a:solidFill>
                  <a:srgbClr val="201F1E"/>
                </a:solidFill>
                <a:effectLst/>
              </a:rPr>
              <a:t>Chacun fait référence à une situation différente</a:t>
            </a:r>
            <a:r>
              <a:rPr lang="fr-FR" sz="1150" b="0" i="0" dirty="0">
                <a:solidFill>
                  <a:srgbClr val="000000"/>
                </a:solidFill>
                <a:effectLst/>
              </a:rPr>
              <a:t>.</a:t>
            </a:r>
            <a:endParaRPr lang="fr-FR" sz="1150" b="0" i="0" dirty="0">
              <a:solidFill>
                <a:srgbClr val="201F1E"/>
              </a:solidFill>
              <a:effectLst/>
            </a:endParaRPr>
          </a:p>
          <a:p>
            <a:pPr marL="0" marR="0" algn="l" fontAlgn="base">
              <a:spcBef>
                <a:spcPts val="600"/>
              </a:spcBef>
              <a:spcAft>
                <a:spcPts val="0"/>
              </a:spcAft>
            </a:pPr>
            <a:r>
              <a:rPr lang="fr-FR" sz="1150" b="0" i="0" dirty="0">
                <a:solidFill>
                  <a:srgbClr val="201F1E"/>
                </a:solidFill>
                <a:effectLst/>
              </a:rPr>
              <a:t>Une menace directe est une indication ou un signe que quelqu'un veut m'infliger de la douleur ou nuire spécifiquement à moi/à mon organisation. Un exemple de ceci est : je travaille avec des travailleuses du sexe. Quelqu'un s'approche de moi et me dit : « tu es une mauvaise personne parce que tu travailles avec des travailleuses du sexe ».</a:t>
            </a:r>
          </a:p>
          <a:p>
            <a:pPr marL="0" marR="0" algn="l" fontAlgn="base">
              <a:spcBef>
                <a:spcPts val="600"/>
              </a:spcBef>
              <a:spcAft>
                <a:spcPts val="0"/>
              </a:spcAft>
            </a:pPr>
            <a:r>
              <a:rPr lang="fr-FR" sz="1150" b="0" i="0" dirty="0">
                <a:solidFill>
                  <a:srgbClr val="201F1E"/>
                </a:solidFill>
                <a:effectLst/>
              </a:rPr>
              <a:t>Une menace indirecte est une indication ou un signe que quelqu'un veut infliger de la douleur à des personnes comme vous. Cela signifie que c'est contre un groupe plus large de personnes dont vous faites partie, mais pas contre vous en particulier. Un exemple de ceci : je travaille avec des hommes qui ont des relations sexuelles avec des hommes, mon ami aussi. Quelqu'un s'approche de mon ami et dit : « Vous savez que travailler avec des hommes qui ont des relations sexuelles avec des hommes est mal ! Un jour tu paieras pour ces péchés ! Bien que cela ne me soit pas destiné, cela pourrait clairement avoir un impact sur le fait que je ne me sens pas en sécurité dans mon travail »</a:t>
            </a:r>
            <a:r>
              <a:rPr lang="fr-FR" sz="1150" b="0" i="0" dirty="0">
                <a:solidFill>
                  <a:srgbClr val="000000"/>
                </a:solidFill>
                <a:effectLst/>
              </a:rPr>
              <a:t>. </a:t>
            </a:r>
            <a:endParaRPr lang="fr-FR" sz="1150" b="0" i="0" dirty="0">
              <a:solidFill>
                <a:srgbClr val="201F1E"/>
              </a:solidFill>
              <a:effectLst/>
            </a:endParaRPr>
          </a:p>
          <a:p>
            <a:pPr marL="0" marR="0" algn="l">
              <a:spcBef>
                <a:spcPts val="600"/>
              </a:spcBef>
              <a:spcAft>
                <a:spcPts val="0"/>
              </a:spcAft>
            </a:pPr>
            <a:r>
              <a:rPr lang="fr-FR" sz="1150" b="0" i="0" dirty="0">
                <a:solidFill>
                  <a:srgbClr val="201F1E"/>
                </a:solidFill>
                <a:effectLst/>
              </a:rPr>
              <a:t>Enfin, nous avons des incidents de sécurité. Ce sont des situations où un préjudice se produit ou est menacé, mais il n'est pas clair s'il s'agit d'une menace ou d'une coïncidence. Par exemple, je travaille avec des femmes transgenres. J'écris un rapport sur mon travail dans un café. Quelqu'un vole mon ordinateur portable. Était-ce juste un crime opportuniste commis par quelqu'un qui voulait un ordinateur portable ou a-t-il volé mon ordinateur portable pour en savoir plus sur mon travail ou pour me punir pour mon travail ?</a:t>
            </a:r>
          </a:p>
        </p:txBody>
      </p:sp>
      <p:sp>
        <p:nvSpPr>
          <p:cNvPr id="4" name="Slide Number Placeholder 3"/>
          <p:cNvSpPr>
            <a:spLocks noGrp="1"/>
          </p:cNvSpPr>
          <p:nvPr>
            <p:ph type="sldNum" sz="quarter" idx="10"/>
          </p:nvPr>
        </p:nvSpPr>
        <p:spPr/>
        <p:txBody>
          <a:bodyPr/>
          <a:lstStyle/>
          <a:p>
            <a:fld id="{FDCEB901-7526-43F3-B779-B138AE95E143}" type="slidenum">
              <a:rPr lang="en-US" smtClean="0"/>
              <a:t>27</a:t>
            </a:fld>
            <a:endParaRPr lang="en-US"/>
          </a:p>
        </p:txBody>
      </p:sp>
      <p:sp>
        <p:nvSpPr>
          <p:cNvPr id="5" name="Footer Placeholder 5">
            <a:extLst>
              <a:ext uri="{FF2B5EF4-FFF2-40B4-BE49-F238E27FC236}">
                <a16:creationId xmlns:a16="http://schemas.microsoft.com/office/drawing/2014/main" id="{5AB3FBFB-072D-472D-99DC-40F8BC939584}"/>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3302757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Consultez le Manuel de l'animateur pour des instructions plus détaillées.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Lisez chaque incident. Demandez aux participants de taper leurs réponses dans le chat. Ensuite, demandez à quelqu'un de rétablir le son et d'expliquer sa réponse. Faites avancer la diapositive pour montrer la bonne réponse.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Répétez l'opération pour chaque incident.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Demandez à la fin si quelqu'un a des questions.</a:t>
            </a:r>
            <a:endParaRPr lang="en-US" i="1" dirty="0"/>
          </a:p>
        </p:txBody>
      </p:sp>
      <p:sp>
        <p:nvSpPr>
          <p:cNvPr id="4" name="Slide Number Placeholder 3"/>
          <p:cNvSpPr>
            <a:spLocks noGrp="1"/>
          </p:cNvSpPr>
          <p:nvPr>
            <p:ph type="sldNum" sz="quarter" idx="5"/>
          </p:nvPr>
        </p:nvSpPr>
        <p:spPr/>
        <p:txBody>
          <a:bodyPr/>
          <a:lstStyle/>
          <a:p>
            <a:fld id="{FDCEB901-7526-43F3-B779-B138AE95E143}" type="slidenum">
              <a:rPr lang="en-US" smtClean="0"/>
              <a:t>28</a:t>
            </a:fld>
            <a:endParaRPr lang="en-US"/>
          </a:p>
        </p:txBody>
      </p:sp>
      <p:sp>
        <p:nvSpPr>
          <p:cNvPr id="5" name="Footer Placeholder 5">
            <a:extLst>
              <a:ext uri="{FF2B5EF4-FFF2-40B4-BE49-F238E27FC236}">
                <a16:creationId xmlns:a16="http://schemas.microsoft.com/office/drawing/2014/main" id="{5FB97A56-3C1F-49FB-85B0-00971655F20D}"/>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3340844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Pourquoi auriez-vous intérêt à enregistrer ces informations ?</a:t>
            </a:r>
          </a:p>
          <a:p>
            <a:endParaRPr lang="fr-FR" b="0" dirty="0"/>
          </a:p>
          <a:p>
            <a:r>
              <a:rPr lang="fr-FR" b="0" i="1" dirty="0"/>
              <a:t>Passez en revue la diapositive.</a:t>
            </a:r>
            <a:endParaRPr lang="en-US" b="0" i="1" dirty="0"/>
          </a:p>
        </p:txBody>
      </p:sp>
      <p:sp>
        <p:nvSpPr>
          <p:cNvPr id="4" name="Slide Number Placeholder 3"/>
          <p:cNvSpPr>
            <a:spLocks noGrp="1"/>
          </p:cNvSpPr>
          <p:nvPr>
            <p:ph type="sldNum" sz="quarter" idx="10"/>
          </p:nvPr>
        </p:nvSpPr>
        <p:spPr/>
        <p:txBody>
          <a:bodyPr/>
          <a:lstStyle/>
          <a:p>
            <a:fld id="{FDCEB901-7526-43F3-B779-B138AE95E143}" type="slidenum">
              <a:rPr lang="en-US" smtClean="0"/>
              <a:t>29</a:t>
            </a:fld>
            <a:endParaRPr lang="en-US"/>
          </a:p>
        </p:txBody>
      </p:sp>
      <p:sp>
        <p:nvSpPr>
          <p:cNvPr id="5" name="Footer Placeholder 5">
            <a:extLst>
              <a:ext uri="{FF2B5EF4-FFF2-40B4-BE49-F238E27FC236}">
                <a16:creationId xmlns:a16="http://schemas.microsoft.com/office/drawing/2014/main" id="{23A8C725-FF8D-4C5E-9377-C847D37AEEE0}"/>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822855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Revoir</a:t>
            </a:r>
            <a:r>
              <a:rPr lang="en-US" i="1" baseline="0" dirty="0"/>
              <a:t> le transparent.</a:t>
            </a:r>
            <a:endParaRPr lang="en-US" i="1" dirty="0"/>
          </a:p>
        </p:txBody>
      </p:sp>
      <p:sp>
        <p:nvSpPr>
          <p:cNvPr id="4" name="Slide Number Placeholder 3"/>
          <p:cNvSpPr>
            <a:spLocks noGrp="1"/>
          </p:cNvSpPr>
          <p:nvPr>
            <p:ph type="sldNum" sz="quarter" idx="5"/>
          </p:nvPr>
        </p:nvSpPr>
        <p:spPr/>
        <p:txBody>
          <a:bodyPr/>
          <a:lstStyle/>
          <a:p>
            <a:fld id="{FDCEB901-7526-43F3-B779-B138AE95E143}" type="slidenum">
              <a:rPr lang="en-US" smtClean="0"/>
              <a:t>3</a:t>
            </a:fld>
            <a:endParaRPr lang="en-US"/>
          </a:p>
        </p:txBody>
      </p:sp>
      <p:sp>
        <p:nvSpPr>
          <p:cNvPr id="5" name="Footer Placeholder 5">
            <a:extLst>
              <a:ext uri="{FF2B5EF4-FFF2-40B4-BE49-F238E27FC236}">
                <a16:creationId xmlns:a16="http://schemas.microsoft.com/office/drawing/2014/main" id="{4C3E86D4-80C0-4E8E-AA58-1EDA13DF7848}"/>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8253306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Voici un exemple partiel d'un journal de sécurité. Nous partagerons ce document avec vous par e-mail après la session d'aujourd'hui. Notez qu'il vous permet de recueillir des informations sur ce qui s'est passé afin de voir les tendances dans le temps. Par exemple, en identifiant les auteurs les plus courants à l'aide de la question 4. Les informations collectives recueillies de cette manière peuvent également être utilisées pour plaider auprès des donateurs si davantage d'investissements dans la sécurité sont nécessaires et/ou si certains objectifs du projet ont été impactés négativement par les problèmes de sécurité.</a:t>
            </a:r>
            <a:endParaRPr lang="en-US" b="0" dirty="0"/>
          </a:p>
        </p:txBody>
      </p:sp>
      <p:sp>
        <p:nvSpPr>
          <p:cNvPr id="4" name="Slide Number Placeholder 3"/>
          <p:cNvSpPr>
            <a:spLocks noGrp="1"/>
          </p:cNvSpPr>
          <p:nvPr>
            <p:ph type="sldNum" sz="quarter" idx="5"/>
          </p:nvPr>
        </p:nvSpPr>
        <p:spPr/>
        <p:txBody>
          <a:bodyPr/>
          <a:lstStyle/>
          <a:p>
            <a:fld id="{FDCEB901-7526-43F3-B779-B138AE95E143}" type="slidenum">
              <a:rPr lang="en-US" smtClean="0"/>
              <a:t>30</a:t>
            </a:fld>
            <a:endParaRPr lang="en-US"/>
          </a:p>
        </p:txBody>
      </p:sp>
      <p:sp>
        <p:nvSpPr>
          <p:cNvPr id="5" name="Footer Placeholder 5">
            <a:extLst>
              <a:ext uri="{FF2B5EF4-FFF2-40B4-BE49-F238E27FC236}">
                <a16:creationId xmlns:a16="http://schemas.microsoft.com/office/drawing/2014/main" id="{15493075-7BBA-456D-8AD4-041896702CCC}"/>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42452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41325"/>
            <a:ext cx="3687763" cy="2765425"/>
          </a:xfrm>
        </p:spPr>
      </p:sp>
      <p:sp>
        <p:nvSpPr>
          <p:cNvPr id="3" name="Notes Placeholder 2"/>
          <p:cNvSpPr>
            <a:spLocks noGrp="1"/>
          </p:cNvSpPr>
          <p:nvPr>
            <p:ph type="body" idx="1"/>
          </p:nvPr>
        </p:nvSpPr>
        <p:spPr>
          <a:xfrm>
            <a:off x="545307" y="3279608"/>
            <a:ext cx="5969000" cy="5405605"/>
          </a:xfrm>
        </p:spPr>
        <p:txBody>
          <a:bodyPr/>
          <a:lstStyle/>
          <a:p>
            <a:pPr lvl="0"/>
            <a:r>
              <a:rPr lang="fr-FR" sz="1100" b="1" dirty="0"/>
              <a:t>Dites :</a:t>
            </a:r>
            <a:r>
              <a:rPr lang="fr-FR" sz="1100" b="0" dirty="0"/>
              <a:t> Maintenant que nous comprenons les types de menaces, parlons de la manière de déterminer leur gravité. Voici les cinq questions auxquelles nous allons répondre.</a:t>
            </a:r>
          </a:p>
          <a:p>
            <a:pPr lvl="0">
              <a:spcBef>
                <a:spcPts val="600"/>
              </a:spcBef>
            </a:pPr>
            <a:r>
              <a:rPr lang="fr-FR" sz="1100" b="0" dirty="0"/>
              <a:t>1. Quels sont les faits entourant la menace ? (Que sais-je réellement, et non pas ce que je suppose, à propos de cette menace ?)</a:t>
            </a:r>
          </a:p>
          <a:p>
            <a:pPr marL="171450" lvl="0" indent="-171450">
              <a:buFont typeface="Arial" panose="020B0604020202020204" pitchFamily="34" charset="0"/>
              <a:buChar char="•"/>
            </a:pPr>
            <a:r>
              <a:rPr lang="fr-FR" sz="1100" b="0" dirty="0"/>
              <a:t>Cette question est utile car elle nous rappelle qu'il faut éviter les commérages et les suppositions. Parfois, une menace peut être exagérée ou sous-estimée en raison de la façon dont les autres la perçoivent. Essayez de ne penser qu'aux faits.</a:t>
            </a:r>
          </a:p>
          <a:p>
            <a:pPr lvl="0">
              <a:spcBef>
                <a:spcPts val="600"/>
              </a:spcBef>
            </a:pPr>
            <a:r>
              <a:rPr lang="fr-FR" sz="1100" b="0" dirty="0"/>
              <a:t>2. Y a-t-il une série de menaces qui deviennent plus systématiques ou plus fréquentes avec le temps ? (Une personne vous retrouve-t-elle chaque jour ou vous harcèle-t-elle de manière opportuniste ?  S'intensifient-elles en termes de proximité avec vous, par exemple en vous trouvant à votre domicile ou sur votre lieu de travail) ?</a:t>
            </a:r>
          </a:p>
          <a:p>
            <a:pPr marL="171450" lvl="0" indent="-171450">
              <a:buFont typeface="Arial" panose="020B0604020202020204" pitchFamily="34" charset="0"/>
              <a:buChar char="•"/>
            </a:pPr>
            <a:r>
              <a:rPr lang="fr-FR" sz="1100" b="0" dirty="0"/>
              <a:t>Si quelque chose se produit plusieurs fois, cela en augmente la gravité. Cela montre que la personne ou les personnes qui profèrent cette menace s'y engagent. L'escalade de la menace - par exemple, quelqu'un qui vous criait dessus lorsque vous meniez des activités de sensibilisation et qui vous a maintenant trouvé en ligne - est un autre signe que la situation est plus grave.</a:t>
            </a:r>
          </a:p>
          <a:p>
            <a:pPr lvl="0">
              <a:spcBef>
                <a:spcPts val="600"/>
              </a:spcBef>
            </a:pPr>
            <a:r>
              <a:rPr lang="fr-FR" sz="1100" b="0" dirty="0"/>
              <a:t>3. Qui est la personne qui profère les menaces ? (Est-ce quelqu'un que vous connaissez ? Quelqu'un qui a la capacité d'influencer les autres ? Quelqu'un qui possède des informations qui pourraient vous nuire).</a:t>
            </a:r>
          </a:p>
          <a:p>
            <a:pPr marL="171450" lvl="0" indent="-171450">
              <a:buFont typeface="Arial" panose="020B0604020202020204" pitchFamily="34" charset="0"/>
              <a:buChar char="•"/>
            </a:pPr>
            <a:r>
              <a:rPr lang="fr-FR" sz="1100" b="0" dirty="0"/>
              <a:t>Cette question vise à comprendre quel est le pouvoir de la personne qui vous menace. Par exemple, un policier qui profère des menaces est probablement plus dangereux qu'un étranger.</a:t>
            </a:r>
          </a:p>
          <a:p>
            <a:pPr lvl="0">
              <a:spcBef>
                <a:spcPts val="600"/>
              </a:spcBef>
            </a:pPr>
            <a:r>
              <a:rPr lang="fr-FR" sz="1100" b="0" dirty="0"/>
              <a:t>4. Quel est l'objectif de la menace ? (Est-ce pour changer votre comportement ? Est-ce pour vous faire peur ? S'agit-il d'un outil politique pour obtenir des votes) ?</a:t>
            </a:r>
          </a:p>
          <a:p>
            <a:pPr marL="171450" lvl="0" indent="-171450">
              <a:buFont typeface="Arial" panose="020B0604020202020204" pitchFamily="34" charset="0"/>
              <a:buChar char="•"/>
            </a:pPr>
            <a:r>
              <a:rPr lang="fr-FR" sz="1100" b="0" dirty="0"/>
              <a:t>Réfléchir à cette question peut vous aider à décider si la personne est prête à aller plus loin. Par exemple, si c'est juste pour me faire peur, la personne ne me fera peut-être jamais de mal physiquement, même si elle dit qu'elle le fera. Le fait de savoir cela peut également vous aider à décider comment agir.</a:t>
            </a:r>
          </a:p>
          <a:p>
            <a:pPr lvl="0">
              <a:spcBef>
                <a:spcPts val="600"/>
              </a:spcBef>
            </a:pPr>
            <a:r>
              <a:rPr lang="fr-FR" sz="1100" b="0" dirty="0"/>
              <a:t>5. Pensez-vous que la menace soit sérieuse ? (votre opinion personnelle sur le sujet)</a:t>
            </a:r>
          </a:p>
          <a:p>
            <a:pPr marL="171450" lvl="0" indent="-171450">
              <a:buFont typeface="Arial" panose="020B0604020202020204" pitchFamily="34" charset="0"/>
              <a:buChar char="•"/>
            </a:pPr>
            <a:r>
              <a:rPr lang="fr-FR" sz="1100" b="0" dirty="0"/>
              <a:t>C'est ici que vous laissez votre intuition et votre compréhension du contexte général vous guider dans votre réflexion sur la gravité de la menace.</a:t>
            </a:r>
            <a:endParaRPr lang="en-US" sz="1100" b="0" dirty="0"/>
          </a:p>
        </p:txBody>
      </p:sp>
      <p:sp>
        <p:nvSpPr>
          <p:cNvPr id="4" name="Slide Number Placeholder 3"/>
          <p:cNvSpPr>
            <a:spLocks noGrp="1"/>
          </p:cNvSpPr>
          <p:nvPr>
            <p:ph type="sldNum" sz="quarter" idx="10"/>
          </p:nvPr>
        </p:nvSpPr>
        <p:spPr/>
        <p:txBody>
          <a:bodyPr/>
          <a:lstStyle/>
          <a:p>
            <a:fld id="{FDCEB901-7526-43F3-B779-B138AE95E143}" type="slidenum">
              <a:rPr lang="en-US" smtClean="0"/>
              <a:t>31</a:t>
            </a:fld>
            <a:endParaRPr lang="en-US" dirty="0"/>
          </a:p>
        </p:txBody>
      </p:sp>
      <p:sp>
        <p:nvSpPr>
          <p:cNvPr id="5" name="Footer Placeholder 5">
            <a:extLst>
              <a:ext uri="{FF2B5EF4-FFF2-40B4-BE49-F238E27FC236}">
                <a16:creationId xmlns:a16="http://schemas.microsoft.com/office/drawing/2014/main" id="{F255DB4B-F812-4003-8001-715AA16FC57E}"/>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353291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Maintenant, passons en revue un exemple. Je vais utiliser un exemple courant pour répondre à chacune de ces questions.</a:t>
            </a:r>
          </a:p>
          <a:p>
            <a:endParaRPr lang="fr-FR" b="0" dirty="0"/>
          </a:p>
          <a:p>
            <a:r>
              <a:rPr lang="fr-FR" b="0" i="1" dirty="0"/>
              <a:t>Passez en revue chaque question, puis avancez le transparent pour révéler chaque réponse. </a:t>
            </a:r>
            <a:endParaRPr lang="en-US" b="0" i="1" dirty="0"/>
          </a:p>
        </p:txBody>
      </p:sp>
      <p:sp>
        <p:nvSpPr>
          <p:cNvPr id="4" name="Slide Number Placeholder 3"/>
          <p:cNvSpPr>
            <a:spLocks noGrp="1"/>
          </p:cNvSpPr>
          <p:nvPr>
            <p:ph type="sldNum" sz="quarter" idx="5"/>
          </p:nvPr>
        </p:nvSpPr>
        <p:spPr/>
        <p:txBody>
          <a:bodyPr/>
          <a:lstStyle/>
          <a:p>
            <a:fld id="{FDCEB901-7526-43F3-B779-B138AE95E143}" type="slidenum">
              <a:rPr lang="en-US" smtClean="0"/>
              <a:t>32</a:t>
            </a:fld>
            <a:endParaRPr lang="en-US"/>
          </a:p>
        </p:txBody>
      </p:sp>
      <p:sp>
        <p:nvSpPr>
          <p:cNvPr id="5" name="Footer Placeholder 5">
            <a:extLst>
              <a:ext uri="{FF2B5EF4-FFF2-40B4-BE49-F238E27FC236}">
                <a16:creationId xmlns:a16="http://schemas.microsoft.com/office/drawing/2014/main" id="{89FF91AB-021F-4969-A5E2-C1966CB95031}"/>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86677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Consultez le Manuel de l'animateur pour des instructions plus détaillées.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Passez en revue le texte de la diapositive.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Demandez aux participants de décider, en se basant uniquement sur les informations fournies dans la diapositive précédente, à quel point l'exemple de menace était dangereux. Ils doivent inscrire leurs réponses dans le chat. Demandez à quelqu'un de rétablir le son et d'expliquer sa réponse. Si plusieurs réponses sont choisies, demandez aux participants de défendre/expliquer leurs différentes réponses. Insistez sur le fait qu'il n'y a pas de bonne ou de mauvaise réponse, tant que la réponse est réfléchie. Si les réponses sont différentes, c'est peut-être parce que les gens ont un goût différent pour le risque et/ou parce que chacun de nos contextes est différent.</a:t>
            </a:r>
            <a:r>
              <a:rPr lang="en-US" i="1" dirty="0"/>
              <a:t>.</a:t>
            </a:r>
          </a:p>
        </p:txBody>
      </p:sp>
      <p:sp>
        <p:nvSpPr>
          <p:cNvPr id="4" name="Slide Number Placeholder 3"/>
          <p:cNvSpPr>
            <a:spLocks noGrp="1"/>
          </p:cNvSpPr>
          <p:nvPr>
            <p:ph type="sldNum" sz="quarter" idx="10"/>
          </p:nvPr>
        </p:nvSpPr>
        <p:spPr/>
        <p:txBody>
          <a:bodyPr/>
          <a:lstStyle/>
          <a:p>
            <a:fld id="{FDCEB901-7526-43F3-B779-B138AE95E143}" type="slidenum">
              <a:rPr lang="en-US" smtClean="0"/>
              <a:t>33</a:t>
            </a:fld>
            <a:endParaRPr lang="en-US"/>
          </a:p>
        </p:txBody>
      </p:sp>
      <p:sp>
        <p:nvSpPr>
          <p:cNvPr id="5" name="Footer Placeholder 5">
            <a:extLst>
              <a:ext uri="{FF2B5EF4-FFF2-40B4-BE49-F238E27FC236}">
                <a16:creationId xmlns:a16="http://schemas.microsoft.com/office/drawing/2014/main" id="{E4B6D31F-1B49-4F07-8794-9AF1C4E5190E}"/>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681575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Consultez le Manuel de l'animateur pour des instructions plus détaillées.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Demandez à une personne ou à un groupe de participants qui travaillent ensemble de vous aider à remplir ce tableau en utilisant une menace spécifique à laquelle ils sont confrontés. Tapez vos réponses au fur et à mesure qu'ils parlent, en posant des questions de clarification si nécessaire. Ensuite, demandez-leur de décider du degré de dangerosité de la menace.</a:t>
            </a:r>
          </a:p>
        </p:txBody>
      </p:sp>
      <p:sp>
        <p:nvSpPr>
          <p:cNvPr id="4" name="Slide Number Placeholder 3"/>
          <p:cNvSpPr>
            <a:spLocks noGrp="1"/>
          </p:cNvSpPr>
          <p:nvPr>
            <p:ph type="sldNum" sz="quarter" idx="5"/>
          </p:nvPr>
        </p:nvSpPr>
        <p:spPr/>
        <p:txBody>
          <a:bodyPr/>
          <a:lstStyle/>
          <a:p>
            <a:fld id="{FDCEB901-7526-43F3-B779-B138AE95E143}" type="slidenum">
              <a:rPr lang="en-US" smtClean="0"/>
              <a:t>34</a:t>
            </a:fld>
            <a:endParaRPr lang="en-US"/>
          </a:p>
        </p:txBody>
      </p:sp>
      <p:sp>
        <p:nvSpPr>
          <p:cNvPr id="5" name="Footer Placeholder 5">
            <a:extLst>
              <a:ext uri="{FF2B5EF4-FFF2-40B4-BE49-F238E27FC236}">
                <a16:creationId xmlns:a16="http://schemas.microsoft.com/office/drawing/2014/main" id="{D9CE2510-60FA-4123-8936-2D208D57B60F}"/>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9173474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Nous sommes arrivés à la fin de notre première journée. Merci de votre participation et d’avoir partagé vos expériences. </a:t>
            </a:r>
          </a:p>
        </p:txBody>
      </p:sp>
      <p:sp>
        <p:nvSpPr>
          <p:cNvPr id="4" name="Slide Number Placeholder 3"/>
          <p:cNvSpPr>
            <a:spLocks noGrp="1"/>
          </p:cNvSpPr>
          <p:nvPr>
            <p:ph type="sldNum" sz="quarter" idx="5"/>
          </p:nvPr>
        </p:nvSpPr>
        <p:spPr/>
        <p:txBody>
          <a:bodyPr/>
          <a:lstStyle/>
          <a:p>
            <a:fld id="{FDCEB901-7526-43F3-B779-B138AE95E143}" type="slidenum">
              <a:rPr lang="en-US" smtClean="0"/>
              <a:t>35</a:t>
            </a:fld>
            <a:endParaRPr lang="en-US"/>
          </a:p>
        </p:txBody>
      </p:sp>
      <p:sp>
        <p:nvSpPr>
          <p:cNvPr id="5" name="Footer Placeholder 5">
            <a:extLst>
              <a:ext uri="{FF2B5EF4-FFF2-40B4-BE49-F238E27FC236}">
                <a16:creationId xmlns:a16="http://schemas.microsoft.com/office/drawing/2014/main" id="{EB1CB1B5-029A-4C09-A754-8FEAF413F5C0}"/>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42479842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dirty="0"/>
              <a:t>N</a:t>
            </a:r>
            <a:r>
              <a:rPr lang="fr-FR" b="0" dirty="0"/>
              <a:t>ous allons maintenant évaluer la session afin de pouvoir nous améliorer au fur et à mesure.</a:t>
            </a:r>
          </a:p>
        </p:txBody>
      </p:sp>
      <p:sp>
        <p:nvSpPr>
          <p:cNvPr id="4" name="Slide Number Placeholder 3"/>
          <p:cNvSpPr>
            <a:spLocks noGrp="1"/>
          </p:cNvSpPr>
          <p:nvPr>
            <p:ph type="sldNum" sz="quarter" idx="5"/>
          </p:nvPr>
        </p:nvSpPr>
        <p:spPr/>
        <p:txBody>
          <a:bodyPr/>
          <a:lstStyle/>
          <a:p>
            <a:fld id="{FDCEB901-7526-43F3-B779-B138AE95E143}" type="slidenum">
              <a:rPr lang="en-US" smtClean="0"/>
              <a:t>36</a:t>
            </a:fld>
            <a:endParaRPr lang="en-US"/>
          </a:p>
        </p:txBody>
      </p:sp>
      <p:sp>
        <p:nvSpPr>
          <p:cNvPr id="5" name="Footer Placeholder 5">
            <a:extLst>
              <a:ext uri="{FF2B5EF4-FFF2-40B4-BE49-F238E27FC236}">
                <a16:creationId xmlns:a16="http://schemas.microsoft.com/office/drawing/2014/main" id="{2E4A1994-CCBE-4AC0-9311-EF4F53A46FD7}"/>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33731827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Consultez le Manuel de l'animateur pour des instructions plus détaillées.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t>Dites</a:t>
            </a:r>
            <a:r>
              <a:rPr lang="fr-FR" i="0" dirty="0"/>
              <a:t> : Veuillez vous rendre sur Menti.com et utiliser le code pour partager vos opinions sur la journée.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Tapez menti.com et le code dans le chat.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Pendant que vous répondez à cette enquête, n'oubliez pas que notre prochaine session aura lieu X jour et Y heure. Nous avons besoin que tout le monde soit en ligne quelques minutes avant le début de la session pour que nous puissions respecter les heures et être dans les temps. N'oubliez pas de faire vos devoirs afin d'être prêt pour la présentation lors de la prochaine session.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Enfin, j'enverrai les diapositives du jour à tout le monde, ainsi que « l’aide-mémoire » et le journal de sécurité dans un courriel pour que vous puissiez les noter et les utiliser.</a:t>
            </a:r>
            <a:endParaRPr lang="en-US" i="0" dirty="0"/>
          </a:p>
        </p:txBody>
      </p:sp>
      <p:sp>
        <p:nvSpPr>
          <p:cNvPr id="4" name="Slide Number Placeholder 3"/>
          <p:cNvSpPr>
            <a:spLocks noGrp="1"/>
          </p:cNvSpPr>
          <p:nvPr>
            <p:ph type="sldNum" sz="quarter" idx="5"/>
          </p:nvPr>
        </p:nvSpPr>
        <p:spPr/>
        <p:txBody>
          <a:bodyPr/>
          <a:lstStyle/>
          <a:p>
            <a:fld id="{FDCEB901-7526-43F3-B779-B138AE95E143}" type="slidenum">
              <a:rPr lang="en-US" smtClean="0"/>
              <a:t>37</a:t>
            </a:fld>
            <a:endParaRPr lang="en-US"/>
          </a:p>
        </p:txBody>
      </p:sp>
      <p:sp>
        <p:nvSpPr>
          <p:cNvPr id="5" name="Footer Placeholder 5">
            <a:extLst>
              <a:ext uri="{FF2B5EF4-FFF2-40B4-BE49-F238E27FC236}">
                <a16:creationId xmlns:a16="http://schemas.microsoft.com/office/drawing/2014/main" id="{6C47F0D9-0B18-408C-8907-0ED440145ABB}"/>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8837276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Bienvenue à notre deuxième journée ensemble ! C'est bon d'être à nouveau avec vous tous aujourd'hui.</a:t>
            </a:r>
          </a:p>
          <a:p>
            <a:endParaRPr lang="fr-FR" b="0" dirty="0"/>
          </a:p>
          <a:p>
            <a:r>
              <a:rPr lang="fr-FR" b="0" dirty="0"/>
              <a:t>Pour rappel, nous suivons la participation et nous nous attendons à ce que chacun contribue à la fois par le chat et verbalement.</a:t>
            </a:r>
            <a:endParaRPr lang="en-US" b="0" dirty="0"/>
          </a:p>
        </p:txBody>
      </p:sp>
      <p:sp>
        <p:nvSpPr>
          <p:cNvPr id="4" name="Slide Number Placeholder 3"/>
          <p:cNvSpPr>
            <a:spLocks noGrp="1"/>
          </p:cNvSpPr>
          <p:nvPr>
            <p:ph type="sldNum" sz="quarter" idx="10"/>
          </p:nvPr>
        </p:nvSpPr>
        <p:spPr/>
        <p:txBody>
          <a:bodyPr/>
          <a:lstStyle/>
          <a:p>
            <a:fld id="{FDCEB901-7526-43F3-B779-B138AE95E143}" type="slidenum">
              <a:rPr lang="en-US" smtClean="0"/>
              <a:t>38</a:t>
            </a:fld>
            <a:endParaRPr lang="en-US"/>
          </a:p>
        </p:txBody>
      </p:sp>
      <p:sp>
        <p:nvSpPr>
          <p:cNvPr id="5" name="Footer Placeholder 5">
            <a:extLst>
              <a:ext uri="{FF2B5EF4-FFF2-40B4-BE49-F238E27FC236}">
                <a16:creationId xmlns:a16="http://schemas.microsoft.com/office/drawing/2014/main" id="{2AB98849-7C28-4F01-BDAD-F84845896374}"/>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41692795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Nous allons commencer par nous rappeler ce que nous avons fait le premier jour et vous donner à tous le temps de partager vos réponses aux devoirs. </a:t>
            </a:r>
          </a:p>
        </p:txBody>
      </p:sp>
      <p:sp>
        <p:nvSpPr>
          <p:cNvPr id="4" name="Slide Number Placeholder 3"/>
          <p:cNvSpPr>
            <a:spLocks noGrp="1"/>
          </p:cNvSpPr>
          <p:nvPr>
            <p:ph type="sldNum" sz="quarter" idx="5"/>
          </p:nvPr>
        </p:nvSpPr>
        <p:spPr/>
        <p:txBody>
          <a:bodyPr/>
          <a:lstStyle/>
          <a:p>
            <a:fld id="{FDCEB901-7526-43F3-B779-B138AE95E143}" type="slidenum">
              <a:rPr lang="en-US" smtClean="0"/>
              <a:t>39</a:t>
            </a:fld>
            <a:endParaRPr lang="en-US"/>
          </a:p>
        </p:txBody>
      </p:sp>
      <p:sp>
        <p:nvSpPr>
          <p:cNvPr id="5" name="Footer Placeholder 5">
            <a:extLst>
              <a:ext uri="{FF2B5EF4-FFF2-40B4-BE49-F238E27FC236}">
                <a16:creationId xmlns:a16="http://schemas.microsoft.com/office/drawing/2014/main" id="{C9E9F765-3C63-4D9E-9EAD-C8B1613CA86E}"/>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803675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Consultez le Manuel de l'animateur pour des instructions plus détaillées.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t>Dites</a:t>
            </a:r>
            <a:r>
              <a:rPr lang="fr-FR" i="0" dirty="0"/>
              <a:t> : Alors, commençons. J'aimerais que chacun d'entre vous donne son nom et son titre, ainsi que toute expérience en matière de formation à la sécurité. Ce n'est pas un problème si c'est nouveau pour vous, c’est le cas pour beaucoup de personnes. Et enfin, un espoir ou une attente que vous avez de cette 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Pendant que vous vous présentez, j'écrirai ici les noms de tous les participants afin de les répartir en groupes pour notre premier devoir.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Demandez à chaque personne, par organisation, de couper le son et de partager les informations ci-dessus. Notez leurs réponses concernant les attentes sur une autre feuille de papier. À la fin, passez en revue ce que vous avez entendu et faites savoir au groupe quels sont les attentes qui peuvent être abordées au cours de cette formation. Si</a:t>
            </a:r>
            <a:r>
              <a:rPr lang="fr-FR" i="0" baseline="0" dirty="0"/>
              <a:t> </a:t>
            </a:r>
            <a:r>
              <a:rPr lang="fr-FR" i="0" dirty="0"/>
              <a:t>quelque chose d’important ne fait pas partie du contenu de cette formation, notez que vous en ferez part à la direction du projet afin de la traiter séparément.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0" dirty="0"/>
          </a:p>
        </p:txBody>
      </p:sp>
      <p:sp>
        <p:nvSpPr>
          <p:cNvPr id="4" name="Slide Number Placeholder 3"/>
          <p:cNvSpPr>
            <a:spLocks noGrp="1"/>
          </p:cNvSpPr>
          <p:nvPr>
            <p:ph type="sldNum" sz="quarter" idx="5"/>
          </p:nvPr>
        </p:nvSpPr>
        <p:spPr/>
        <p:txBody>
          <a:bodyPr/>
          <a:lstStyle/>
          <a:p>
            <a:fld id="{FDCEB901-7526-43F3-B779-B138AE95E143}" type="slidenum">
              <a:rPr lang="en-US" smtClean="0"/>
              <a:t>4</a:t>
            </a:fld>
            <a:endParaRPr lang="en-US"/>
          </a:p>
        </p:txBody>
      </p:sp>
      <p:sp>
        <p:nvSpPr>
          <p:cNvPr id="5" name="Footer Placeholder 5">
            <a:extLst>
              <a:ext uri="{FF2B5EF4-FFF2-40B4-BE49-F238E27FC236}">
                <a16:creationId xmlns:a16="http://schemas.microsoft.com/office/drawing/2014/main" id="{45FCFDB4-1131-4D99-9ADE-8ADA24C99491}"/>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5524825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Voici nos objectifs pour cette session</a:t>
            </a:r>
            <a:r>
              <a:rPr lang="fr-FR" b="1" dirty="0"/>
              <a:t>.</a:t>
            </a:r>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40</a:t>
            </a:fld>
            <a:endParaRPr lang="en-US"/>
          </a:p>
        </p:txBody>
      </p:sp>
      <p:sp>
        <p:nvSpPr>
          <p:cNvPr id="5" name="Footer Placeholder 5">
            <a:extLst>
              <a:ext uri="{FF2B5EF4-FFF2-40B4-BE49-F238E27FC236}">
                <a16:creationId xmlns:a16="http://schemas.microsoft.com/office/drawing/2014/main" id="{A577818A-7FB5-4828-93BF-8C5F46037821}"/>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2704085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1139825"/>
            <a:ext cx="4159250" cy="3121025"/>
          </a:xfrm>
        </p:spPr>
      </p:sp>
      <p:sp>
        <p:nvSpPr>
          <p:cNvPr id="3" name="Notes Placeholder 2"/>
          <p:cNvSpPr>
            <a:spLocks noGrp="1"/>
          </p:cNvSpPr>
          <p:nvPr>
            <p:ph type="body" idx="1"/>
          </p:nvPr>
        </p:nvSpPr>
        <p:spPr>
          <a:xfrm>
            <a:off x="853966" y="4541999"/>
            <a:ext cx="5486400" cy="35787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Consultez le Manuel de l'animateur pour des instructions plus détaillées.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t>Dites</a:t>
            </a:r>
            <a:r>
              <a:rPr lang="fr-FR" i="0" dirty="0"/>
              <a:t> : Voici le devoir de la dernière fois. Pour rappel, il a été demandé à chaque groupe d'expliquer la recommandation qui lui a été attribuée, comment son programme l'utilise et comment il pourrait l'utiliser. Je vais commencer par appeler le groupe qui a examiné la recommandation n°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Passez en revue toutes les recommandations. À la fin, réfléchissez au fait que les organisations font déjà beaucoup de choses pour se protéger et que nous avons tous beaucoup à apprendre les uns des autres. </a:t>
            </a:r>
            <a:endParaRPr lang="en-US" i="1" dirty="0"/>
          </a:p>
        </p:txBody>
      </p:sp>
      <p:sp>
        <p:nvSpPr>
          <p:cNvPr id="4" name="Slide Number Placeholder 3"/>
          <p:cNvSpPr>
            <a:spLocks noGrp="1"/>
          </p:cNvSpPr>
          <p:nvPr>
            <p:ph type="sldNum" sz="quarter" idx="5"/>
          </p:nvPr>
        </p:nvSpPr>
        <p:spPr/>
        <p:txBody>
          <a:bodyPr/>
          <a:lstStyle/>
          <a:p>
            <a:fld id="{FDCEB901-7526-43F3-B779-B138AE95E143}" type="slidenum">
              <a:rPr lang="en-US" smtClean="0"/>
              <a:t>41</a:t>
            </a:fld>
            <a:endParaRPr lang="en-US" dirty="0"/>
          </a:p>
        </p:txBody>
      </p:sp>
      <p:sp>
        <p:nvSpPr>
          <p:cNvPr id="5" name="Footer Placeholder 5">
            <a:extLst>
              <a:ext uri="{FF2B5EF4-FFF2-40B4-BE49-F238E27FC236}">
                <a16:creationId xmlns:a16="http://schemas.microsoft.com/office/drawing/2014/main" id="{289F465A-B906-4321-8E27-96CA5034B17B}"/>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41729775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Consultez le Manuel de l'animateur pour des instructions plus détaillées.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t>Dites</a:t>
            </a:r>
            <a:r>
              <a:rPr lang="fr-FR" i="0" dirty="0"/>
              <a:t> : Maintenant que nous avons passé en revue les devoirs, rappelons l'un des sujets clés que nous avons abordés : les différents types de défis de sécurité. Rendez-vous sur menti.com et entrez le code pour partager votre réponse.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Tapez menti.com et le code dans le chat.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Pendant que le groupe répond en ligne, demandez à quelqu'un de couper le son et d'expliquer sa réponse. Soulignez que cette menace est indirecte parce qu'elle ne vous vise pas, mais qu'elle vise directement une personne de la même profession ou organisation que vous, de sorte que vous êtes également susceptible de vous sentir menacé. </a:t>
            </a:r>
            <a:endParaRPr lang="en-US" i="1" dirty="0"/>
          </a:p>
        </p:txBody>
      </p:sp>
      <p:sp>
        <p:nvSpPr>
          <p:cNvPr id="4" name="Slide Number Placeholder 3"/>
          <p:cNvSpPr>
            <a:spLocks noGrp="1"/>
          </p:cNvSpPr>
          <p:nvPr>
            <p:ph type="sldNum" sz="quarter" idx="5"/>
          </p:nvPr>
        </p:nvSpPr>
        <p:spPr/>
        <p:txBody>
          <a:bodyPr/>
          <a:lstStyle/>
          <a:p>
            <a:fld id="{FDCEB901-7526-43F3-B779-B138AE95E143}" type="slidenum">
              <a:rPr lang="en-US" smtClean="0"/>
              <a:t>42</a:t>
            </a:fld>
            <a:endParaRPr lang="en-US"/>
          </a:p>
        </p:txBody>
      </p:sp>
      <p:sp>
        <p:nvSpPr>
          <p:cNvPr id="5" name="Footer Placeholder 5">
            <a:extLst>
              <a:ext uri="{FF2B5EF4-FFF2-40B4-BE49-F238E27FC236}">
                <a16:creationId xmlns:a16="http://schemas.microsoft.com/office/drawing/2014/main" id="{5FC8FE5A-54C6-46D7-8041-543939103920}"/>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8257072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La session précédente, nous avons beaucoup parlé de l'identification des problèmes, maintenant nous allons parler de leur résolution. </a:t>
            </a:r>
          </a:p>
        </p:txBody>
      </p:sp>
      <p:sp>
        <p:nvSpPr>
          <p:cNvPr id="4" name="Slide Number Placeholder 3"/>
          <p:cNvSpPr>
            <a:spLocks noGrp="1"/>
          </p:cNvSpPr>
          <p:nvPr>
            <p:ph type="sldNum" sz="quarter" idx="5"/>
          </p:nvPr>
        </p:nvSpPr>
        <p:spPr/>
        <p:txBody>
          <a:bodyPr/>
          <a:lstStyle/>
          <a:p>
            <a:fld id="{FDCEB901-7526-43F3-B779-B138AE95E143}" type="slidenum">
              <a:rPr lang="en-US" smtClean="0"/>
              <a:t>43</a:t>
            </a:fld>
            <a:endParaRPr lang="en-US"/>
          </a:p>
        </p:txBody>
      </p:sp>
      <p:sp>
        <p:nvSpPr>
          <p:cNvPr id="5" name="Footer Placeholder 5">
            <a:extLst>
              <a:ext uri="{FF2B5EF4-FFF2-40B4-BE49-F238E27FC236}">
                <a16:creationId xmlns:a16="http://schemas.microsoft.com/office/drawing/2014/main" id="{40253BF0-87CB-4D96-B789-988A06923FEA}"/>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4871446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Dans cette session, nous allons parler de ce qui peut être fait, et par qui, pour limiter la capacité d'un agresseur à faire du mal.</a:t>
            </a:r>
            <a:endParaRPr lang="en-US" b="0" dirty="0"/>
          </a:p>
        </p:txBody>
      </p:sp>
      <p:sp>
        <p:nvSpPr>
          <p:cNvPr id="4" name="Slide Number Placeholder 3"/>
          <p:cNvSpPr>
            <a:spLocks noGrp="1"/>
          </p:cNvSpPr>
          <p:nvPr>
            <p:ph type="sldNum" sz="quarter" idx="10"/>
          </p:nvPr>
        </p:nvSpPr>
        <p:spPr/>
        <p:txBody>
          <a:bodyPr/>
          <a:lstStyle/>
          <a:p>
            <a:fld id="{FDCEB901-7526-43F3-B779-B138AE95E143}" type="slidenum">
              <a:rPr lang="en-US" smtClean="0"/>
              <a:t>44</a:t>
            </a:fld>
            <a:endParaRPr lang="en-US"/>
          </a:p>
        </p:txBody>
      </p:sp>
      <p:sp>
        <p:nvSpPr>
          <p:cNvPr id="5" name="Footer Placeholder 5">
            <a:extLst>
              <a:ext uri="{FF2B5EF4-FFF2-40B4-BE49-F238E27FC236}">
                <a16:creationId xmlns:a16="http://schemas.microsoft.com/office/drawing/2014/main" id="{BD12D44A-6D93-4364-BDAE-3553E99DCC2B}"/>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35794034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Consultez le Manuel de l'animateur pour des instructions plus détaillées.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t>Dites</a:t>
            </a:r>
            <a:r>
              <a:rPr lang="fr-FR" i="0" dirty="0"/>
              <a:t> : Commençons par réfléchir à ce dont un agresseur a besoin pour pouvoir faire du mal. Utilisez le chat pour partager ce dont un agresseur a besoin pour mener à bien une attaque. Même si je pense qu'aucun d'entre vous n'a l'intention d'attaquer qui que ce soit, il peut être utile de réfléchir à ce dont j'aurais besoin si je voulais faire du mal à quelqu'un ? Quel genre de situation rechercherais-je ? Que devrais-je avoir ou savoir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Avancez la diapositive pour montrer les réponses.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endParaRPr lang="en-US" i="0" dirty="0"/>
          </a:p>
        </p:txBody>
      </p:sp>
      <p:sp>
        <p:nvSpPr>
          <p:cNvPr id="4" name="Slide Number Placeholder 3"/>
          <p:cNvSpPr>
            <a:spLocks noGrp="1"/>
          </p:cNvSpPr>
          <p:nvPr>
            <p:ph type="sldNum" sz="quarter" idx="10"/>
          </p:nvPr>
        </p:nvSpPr>
        <p:spPr/>
        <p:txBody>
          <a:bodyPr/>
          <a:lstStyle/>
          <a:p>
            <a:fld id="{FDCEB901-7526-43F3-B779-B138AE95E143}" type="slidenum">
              <a:rPr lang="en-US" smtClean="0"/>
              <a:t>45</a:t>
            </a:fld>
            <a:endParaRPr lang="en-US"/>
          </a:p>
        </p:txBody>
      </p:sp>
      <p:sp>
        <p:nvSpPr>
          <p:cNvPr id="5" name="Footer Placeholder 5">
            <a:extLst>
              <a:ext uri="{FF2B5EF4-FFF2-40B4-BE49-F238E27FC236}">
                <a16:creationId xmlns:a16="http://schemas.microsoft.com/office/drawing/2014/main" id="{AC146E0F-E657-4DFE-BE13-191C1D6E4CD5}"/>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0831657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Consultez le Manuel de l'animateur pour des instructions plus détaillées.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t>Dites</a:t>
            </a:r>
            <a:r>
              <a:rPr lang="fr-FR" i="0" dirty="0"/>
              <a:t> : Maintenant, appliquons ces connaissances. Je vais passer en revue quatre scénarios. Dans chacun d'eux, vous allez entendre parler d'une attaque contre un responsable de la mise en œuvre d'un programme VIH. Vous aurez quelques minutes pour réfléchir à ce qui pourrait être fait pour éviter que cette situation ne se reproduise. Réfléchissez spécifiquement à la manière dont vous pourriez limiter l'accès, les ressources, le mobile et l'impunité de l'agresseur.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Lisez le scénario. Demandez des volontaires ou appelez 3-4 participants à répondre.</a:t>
            </a:r>
            <a:endParaRPr lang="en-US" i="1" dirty="0"/>
          </a:p>
        </p:txBody>
      </p:sp>
      <p:sp>
        <p:nvSpPr>
          <p:cNvPr id="4" name="Slide Number Placeholder 3"/>
          <p:cNvSpPr>
            <a:spLocks noGrp="1"/>
          </p:cNvSpPr>
          <p:nvPr>
            <p:ph type="sldNum" sz="quarter" idx="10"/>
          </p:nvPr>
        </p:nvSpPr>
        <p:spPr/>
        <p:txBody>
          <a:bodyPr/>
          <a:lstStyle/>
          <a:p>
            <a:fld id="{FDCEB901-7526-43F3-B779-B138AE95E143}" type="slidenum">
              <a:rPr lang="en-US" smtClean="0"/>
              <a:t>46</a:t>
            </a:fld>
            <a:endParaRPr lang="en-US"/>
          </a:p>
        </p:txBody>
      </p:sp>
      <p:sp>
        <p:nvSpPr>
          <p:cNvPr id="5" name="Footer Placeholder 5">
            <a:extLst>
              <a:ext uri="{FF2B5EF4-FFF2-40B4-BE49-F238E27FC236}">
                <a16:creationId xmlns:a16="http://schemas.microsoft.com/office/drawing/2014/main" id="{D917AB5B-5214-4710-957B-E8C5C2B68C3C}"/>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4344195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Vous avez tous fourni plusieurs options. Examinons d'autres moyens potentiels de limiter l'accès, l'impunité, les ressources et le mobile d'un attaquant dans des cas comme celui qui a touché Marvin.</a:t>
            </a:r>
          </a:p>
          <a:p>
            <a:endParaRPr lang="fr-FR" b="0" dirty="0"/>
          </a:p>
          <a:p>
            <a:r>
              <a:rPr lang="fr-FR" b="0" i="1" dirty="0"/>
              <a:t>Revoir le</a:t>
            </a:r>
            <a:r>
              <a:rPr lang="fr-FR" b="0" i="1" baseline="0" dirty="0"/>
              <a:t> transparent.</a:t>
            </a:r>
            <a:endParaRPr lang="en-US" b="0" i="1" dirty="0"/>
          </a:p>
        </p:txBody>
      </p:sp>
      <p:sp>
        <p:nvSpPr>
          <p:cNvPr id="4" name="Slide Number Placeholder 3"/>
          <p:cNvSpPr>
            <a:spLocks noGrp="1"/>
          </p:cNvSpPr>
          <p:nvPr>
            <p:ph type="sldNum" sz="quarter" idx="5"/>
          </p:nvPr>
        </p:nvSpPr>
        <p:spPr/>
        <p:txBody>
          <a:bodyPr/>
          <a:lstStyle/>
          <a:p>
            <a:fld id="{FDCEB901-7526-43F3-B779-B138AE95E143}" type="slidenum">
              <a:rPr lang="en-US" smtClean="0"/>
              <a:t>47</a:t>
            </a:fld>
            <a:endParaRPr lang="en-US"/>
          </a:p>
        </p:txBody>
      </p:sp>
      <p:sp>
        <p:nvSpPr>
          <p:cNvPr id="5" name="Footer Placeholder 5">
            <a:extLst>
              <a:ext uri="{FF2B5EF4-FFF2-40B4-BE49-F238E27FC236}">
                <a16:creationId xmlns:a16="http://schemas.microsoft.com/office/drawing/2014/main" id="{FA0B86A9-C069-451D-BBA1-A7243A2A0C48}"/>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5258477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Dites : </a:t>
            </a:r>
            <a:r>
              <a:rPr lang="fr-FR" b="0" dirty="0"/>
              <a:t>Maintenant, examinons un deuxième scénario.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i="1" dirty="0"/>
              <a:t>Passez en revue la diapositive. Demandez des volontaires ou appelez des personnes à partager leurs réponses. </a:t>
            </a:r>
          </a:p>
          <a:p>
            <a:endParaRPr lang="en-US" dirty="0"/>
          </a:p>
          <a:p>
            <a:endParaRPr lang="en-US" dirty="0"/>
          </a:p>
        </p:txBody>
      </p:sp>
      <p:sp>
        <p:nvSpPr>
          <p:cNvPr id="4" name="Slide Number Placeholder 3"/>
          <p:cNvSpPr>
            <a:spLocks noGrp="1"/>
          </p:cNvSpPr>
          <p:nvPr>
            <p:ph type="sldNum" sz="quarter" idx="10"/>
          </p:nvPr>
        </p:nvSpPr>
        <p:spPr/>
        <p:txBody>
          <a:bodyPr/>
          <a:lstStyle/>
          <a:p>
            <a:fld id="{FDCEB901-7526-43F3-B779-B138AE95E143}" type="slidenum">
              <a:rPr lang="en-US" smtClean="0"/>
              <a:t>48</a:t>
            </a:fld>
            <a:endParaRPr lang="en-US"/>
          </a:p>
        </p:txBody>
      </p:sp>
      <p:sp>
        <p:nvSpPr>
          <p:cNvPr id="5" name="Footer Placeholder 5">
            <a:extLst>
              <a:ext uri="{FF2B5EF4-FFF2-40B4-BE49-F238E27FC236}">
                <a16:creationId xmlns:a16="http://schemas.microsoft.com/office/drawing/2014/main" id="{114B8895-40B3-415B-88BA-E2A8AC014ACB}"/>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30652557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Vous avez tous fourni plusieurs options. Examinons d'autres moyens potentiels de limiter l'accès, l'impunité, les ressources et le mobile d'un attaquant dans des cas comme celui qui a touché Crystal.</a:t>
            </a:r>
          </a:p>
          <a:p>
            <a:endParaRPr lang="fr-FR" b="0" dirty="0"/>
          </a:p>
          <a:p>
            <a:r>
              <a:rPr lang="fr-FR" b="0" i="1" dirty="0"/>
              <a:t>Revoir le</a:t>
            </a:r>
            <a:r>
              <a:rPr lang="fr-FR" b="0" i="1" baseline="0" dirty="0"/>
              <a:t> transparent</a:t>
            </a:r>
            <a:r>
              <a:rPr lang="fr-FR" b="0" dirty="0"/>
              <a:t>.</a:t>
            </a:r>
            <a:endParaRPr lang="en-US" b="0" dirty="0"/>
          </a:p>
        </p:txBody>
      </p:sp>
      <p:sp>
        <p:nvSpPr>
          <p:cNvPr id="4" name="Slide Number Placeholder 3"/>
          <p:cNvSpPr>
            <a:spLocks noGrp="1"/>
          </p:cNvSpPr>
          <p:nvPr>
            <p:ph type="sldNum" sz="quarter" idx="5"/>
          </p:nvPr>
        </p:nvSpPr>
        <p:spPr/>
        <p:txBody>
          <a:bodyPr/>
          <a:lstStyle/>
          <a:p>
            <a:fld id="{FDCEB901-7526-43F3-B779-B138AE95E143}" type="slidenum">
              <a:rPr lang="en-US" smtClean="0"/>
              <a:t>49</a:t>
            </a:fld>
            <a:endParaRPr lang="en-US"/>
          </a:p>
        </p:txBody>
      </p:sp>
      <p:sp>
        <p:nvSpPr>
          <p:cNvPr id="5" name="Footer Placeholder 5">
            <a:extLst>
              <a:ext uri="{FF2B5EF4-FFF2-40B4-BE49-F238E27FC236}">
                <a16:creationId xmlns:a16="http://schemas.microsoft.com/office/drawing/2014/main" id="{74DAEF6F-2DFA-4F9A-A6AA-1B164E7F05DF}"/>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783648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Consultez le Manuel de l'animateur pour des instructions plus détaillées.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t>Dites</a:t>
            </a:r>
            <a:r>
              <a:rPr lang="fr-FR" i="0" dirty="0"/>
              <a:t> : Maintenant que nous en savons un peu plus sur les autres, il est temps pour nous de définir des normes de groupe. Celles-ci guideront la façon dont nous collaborerons pendant tout le temps que nous passerons ensemble. J'ai écrit quelques idées sur la diapositive.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Revoir le contenu de la diapositive.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Y a-t-il d'autres idées que vous aimeriez ajouter ou qui devraient être révisées ?</a:t>
            </a:r>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5</a:t>
            </a:fld>
            <a:endParaRPr lang="en-US"/>
          </a:p>
        </p:txBody>
      </p:sp>
      <p:sp>
        <p:nvSpPr>
          <p:cNvPr id="5" name="Footer Placeholder 5">
            <a:extLst>
              <a:ext uri="{FF2B5EF4-FFF2-40B4-BE49-F238E27FC236}">
                <a16:creationId xmlns:a16="http://schemas.microsoft.com/office/drawing/2014/main" id="{88ECA268-2400-4A60-8093-0FE12225F8D8}"/>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8660043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Dites : </a:t>
            </a:r>
            <a:r>
              <a:rPr lang="fr-FR" b="0" dirty="0"/>
              <a:t>Maintenant, regardons notre troisième scénario.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i="1" dirty="0"/>
              <a:t>Passez en revue la diapositive. Demandez des volontaires ou appelez des personnes à partager leurs réponses. </a:t>
            </a:r>
            <a:endParaRPr lang="en-US" b="0" i="1" dirty="0"/>
          </a:p>
        </p:txBody>
      </p:sp>
      <p:sp>
        <p:nvSpPr>
          <p:cNvPr id="4" name="Slide Number Placeholder 3"/>
          <p:cNvSpPr>
            <a:spLocks noGrp="1"/>
          </p:cNvSpPr>
          <p:nvPr>
            <p:ph type="sldNum" sz="quarter" idx="10"/>
          </p:nvPr>
        </p:nvSpPr>
        <p:spPr/>
        <p:txBody>
          <a:bodyPr/>
          <a:lstStyle/>
          <a:p>
            <a:fld id="{FDCEB901-7526-43F3-B779-B138AE95E143}" type="slidenum">
              <a:rPr lang="en-US" smtClean="0"/>
              <a:t>50</a:t>
            </a:fld>
            <a:endParaRPr lang="en-US"/>
          </a:p>
        </p:txBody>
      </p:sp>
      <p:sp>
        <p:nvSpPr>
          <p:cNvPr id="5" name="Footer Placeholder 5">
            <a:extLst>
              <a:ext uri="{FF2B5EF4-FFF2-40B4-BE49-F238E27FC236}">
                <a16:creationId xmlns:a16="http://schemas.microsoft.com/office/drawing/2014/main" id="{9E7E539F-D2C9-4B11-AD2D-BEAC93F08F5D}"/>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2170491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Dites : </a:t>
            </a:r>
            <a:r>
              <a:rPr lang="fr-FR" b="0" dirty="0"/>
              <a:t>Vous avez tous fourni plusieurs options. Examinons d'autres moyens potentiels de limiter l'accès, l'impunité, les ressources et le mobile d'un attaquant dans des cas comme celui qui a touché Patrick.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i="1" dirty="0"/>
              <a:t>Revoir</a:t>
            </a:r>
            <a:r>
              <a:rPr lang="fr-FR" b="0" i="1" baseline="0" dirty="0"/>
              <a:t> le transparent</a:t>
            </a:r>
            <a:r>
              <a:rPr lang="fr-FR" b="0" i="1" dirty="0"/>
              <a:t>.</a:t>
            </a:r>
            <a:endParaRPr lang="en-US" b="0" i="1" dirty="0"/>
          </a:p>
        </p:txBody>
      </p:sp>
      <p:sp>
        <p:nvSpPr>
          <p:cNvPr id="4" name="Slide Number Placeholder 3"/>
          <p:cNvSpPr>
            <a:spLocks noGrp="1"/>
          </p:cNvSpPr>
          <p:nvPr>
            <p:ph type="sldNum" sz="quarter" idx="5"/>
          </p:nvPr>
        </p:nvSpPr>
        <p:spPr/>
        <p:txBody>
          <a:bodyPr/>
          <a:lstStyle/>
          <a:p>
            <a:fld id="{FDCEB901-7526-43F3-B779-B138AE95E143}" type="slidenum">
              <a:rPr lang="en-US" smtClean="0"/>
              <a:t>51</a:t>
            </a:fld>
            <a:endParaRPr lang="en-US"/>
          </a:p>
        </p:txBody>
      </p:sp>
      <p:sp>
        <p:nvSpPr>
          <p:cNvPr id="5" name="Footer Placeholder 5">
            <a:extLst>
              <a:ext uri="{FF2B5EF4-FFF2-40B4-BE49-F238E27FC236}">
                <a16:creationId xmlns:a16="http://schemas.microsoft.com/office/drawing/2014/main" id="{74BD009E-2023-4E83-B6E7-241E57D1A0C2}"/>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9698003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Maintenant, pour notre scénario final.</a:t>
            </a:r>
          </a:p>
          <a:p>
            <a:endParaRPr lang="fr-FR" b="0" dirty="0"/>
          </a:p>
          <a:p>
            <a:r>
              <a:rPr lang="fr-FR" b="0" i="1" dirty="0"/>
              <a:t>Revoir</a:t>
            </a:r>
            <a:r>
              <a:rPr lang="fr-FR" b="0" i="1" baseline="0" dirty="0"/>
              <a:t> le transparent</a:t>
            </a:r>
            <a:r>
              <a:rPr lang="fr-FR" b="0" i="1" dirty="0"/>
              <a:t>.</a:t>
            </a:r>
            <a:endParaRPr lang="en-US" b="0" i="1" dirty="0"/>
          </a:p>
        </p:txBody>
      </p:sp>
      <p:sp>
        <p:nvSpPr>
          <p:cNvPr id="4" name="Slide Number Placeholder 3"/>
          <p:cNvSpPr>
            <a:spLocks noGrp="1"/>
          </p:cNvSpPr>
          <p:nvPr>
            <p:ph type="sldNum" sz="quarter" idx="5"/>
          </p:nvPr>
        </p:nvSpPr>
        <p:spPr/>
        <p:txBody>
          <a:bodyPr/>
          <a:lstStyle/>
          <a:p>
            <a:fld id="{FDCEB901-7526-43F3-B779-B138AE95E143}" type="slidenum">
              <a:rPr lang="en-US" smtClean="0"/>
              <a:t>52</a:t>
            </a:fld>
            <a:endParaRPr lang="en-US"/>
          </a:p>
        </p:txBody>
      </p:sp>
      <p:sp>
        <p:nvSpPr>
          <p:cNvPr id="5" name="Footer Placeholder 5">
            <a:extLst>
              <a:ext uri="{FF2B5EF4-FFF2-40B4-BE49-F238E27FC236}">
                <a16:creationId xmlns:a16="http://schemas.microsoft.com/office/drawing/2014/main" id="{E756DB73-1082-4FC6-9EB7-9ECFA37D0B43}"/>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32881180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Dites : </a:t>
            </a:r>
            <a:r>
              <a:rPr lang="fr-FR" b="0" dirty="0"/>
              <a:t>Vous avez tous fourni plusieurs options. Examinons d'autres moyens potentiels de limiter l'accès, l'impunité, les ressources et le mobile d'un agresseur dans des cas comme celui qui a touché Marie.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i="1" dirty="0"/>
              <a:t>Revoir</a:t>
            </a:r>
            <a:r>
              <a:rPr lang="fr-FR" b="0" i="1" baseline="0" dirty="0"/>
              <a:t> le transparent</a:t>
            </a:r>
            <a:r>
              <a:rPr lang="fr-FR" b="0" i="1" dirty="0"/>
              <a:t>.</a:t>
            </a:r>
            <a:endParaRPr lang="en-US" b="0" i="1" dirty="0"/>
          </a:p>
        </p:txBody>
      </p:sp>
      <p:sp>
        <p:nvSpPr>
          <p:cNvPr id="4" name="Slide Number Placeholder 3"/>
          <p:cNvSpPr>
            <a:spLocks noGrp="1"/>
          </p:cNvSpPr>
          <p:nvPr>
            <p:ph type="sldNum" sz="quarter" idx="5"/>
          </p:nvPr>
        </p:nvSpPr>
        <p:spPr/>
        <p:txBody>
          <a:bodyPr/>
          <a:lstStyle/>
          <a:p>
            <a:fld id="{FDCEB901-7526-43F3-B779-B138AE95E143}" type="slidenum">
              <a:rPr lang="en-US" smtClean="0"/>
              <a:t>53</a:t>
            </a:fld>
            <a:endParaRPr lang="en-US"/>
          </a:p>
        </p:txBody>
      </p:sp>
      <p:sp>
        <p:nvSpPr>
          <p:cNvPr id="5" name="Footer Placeholder 5">
            <a:extLst>
              <a:ext uri="{FF2B5EF4-FFF2-40B4-BE49-F238E27FC236}">
                <a16:creationId xmlns:a16="http://schemas.microsoft.com/office/drawing/2014/main" id="{F824BFA4-B91E-4DAE-8B6A-9878AB6E2289}"/>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5997861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Consultez le Manuel de l'animateur pour des instructions plus détaillées.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t>Dites</a:t>
            </a:r>
            <a:r>
              <a:rPr lang="fr-FR" i="0" dirty="0"/>
              <a:t> : En regardant nos quatre diapositives de réponses possibles, qu'est-ce que ces solutions ont en commun ?</a:t>
            </a:r>
            <a:r>
              <a:rPr lang="fr-FR" i="0" baseline="0" dirty="0"/>
              <a:t> </a:t>
            </a:r>
            <a:r>
              <a:rPr lang="fr-FR" i="0" dirty="0"/>
              <a:t>Je pense</a:t>
            </a:r>
            <a:r>
              <a:rPr lang="fr-FR" i="0" baseline="0" dirty="0"/>
              <a:t> e</a:t>
            </a:r>
            <a:r>
              <a:rPr lang="fr-FR" i="0" dirty="0"/>
              <a:t>n particulier à qui a eu le plus grand rôle à jouer dans la limitation de l'accès, de l'information, du motif et de l'impunité.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Demandez à un volontaire de répondre.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Avancez la diapositive.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fr-FR" b="1" dirty="0"/>
              <a:t>Dites</a:t>
            </a:r>
            <a:r>
              <a:rPr lang="fr-FR" b="0" dirty="0"/>
              <a:t> : Ce qu'ils ont en commun, c'est que, dans chaque cas, c'est l'organisation qui a le plus grand rôle à jouer. </a:t>
            </a:r>
          </a:p>
          <a:p>
            <a:endParaRPr lang="en-US" dirty="0"/>
          </a:p>
          <a:p>
            <a:r>
              <a:rPr lang="en-US" i="1" dirty="0"/>
              <a:t>Advance the slide again.</a:t>
            </a:r>
          </a:p>
          <a:p>
            <a:endParaRPr lang="en-US" dirty="0"/>
          </a:p>
          <a:p>
            <a:r>
              <a:rPr lang="en-US" dirty="0"/>
              <a:t>The organization has the primary responsibility for the protection of the workers. Workers need to follow instructions and report harms, but it’s the organization that needs to think, in advance, about what guidance to give workers in each area. You’ll note that this corresponds to the overarching recommendations we reviewed at the start of the day and that it also makes both ethical and logical sense. We don’t want each person using their best judgment in these situations. We want policies and protocols that keep everyone as safe as possible.</a:t>
            </a:r>
          </a:p>
        </p:txBody>
      </p:sp>
      <p:sp>
        <p:nvSpPr>
          <p:cNvPr id="4" name="Slide Number Placeholder 3"/>
          <p:cNvSpPr>
            <a:spLocks noGrp="1"/>
          </p:cNvSpPr>
          <p:nvPr>
            <p:ph type="sldNum" sz="quarter" idx="5"/>
          </p:nvPr>
        </p:nvSpPr>
        <p:spPr/>
        <p:txBody>
          <a:bodyPr/>
          <a:lstStyle/>
          <a:p>
            <a:fld id="{FDCEB901-7526-43F3-B779-B138AE95E143}" type="slidenum">
              <a:rPr lang="en-US" smtClean="0"/>
              <a:t>54</a:t>
            </a:fld>
            <a:endParaRPr lang="en-US"/>
          </a:p>
        </p:txBody>
      </p:sp>
      <p:sp>
        <p:nvSpPr>
          <p:cNvPr id="5" name="Footer Placeholder 5">
            <a:extLst>
              <a:ext uri="{FF2B5EF4-FFF2-40B4-BE49-F238E27FC236}">
                <a16:creationId xmlns:a16="http://schemas.microsoft.com/office/drawing/2014/main" id="{0839586D-0750-412A-9F71-60A85B7DA8FB}"/>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0547108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Maintenant que nous avons une idée générale de ce que nous devons faire pour limiter la capacité d'un attaquant à causer des dommages, parlons spécifiquement des espaces numériques.</a:t>
            </a:r>
          </a:p>
        </p:txBody>
      </p:sp>
      <p:sp>
        <p:nvSpPr>
          <p:cNvPr id="4" name="Slide Number Placeholder 3"/>
          <p:cNvSpPr>
            <a:spLocks noGrp="1"/>
          </p:cNvSpPr>
          <p:nvPr>
            <p:ph type="sldNum" sz="quarter" idx="5"/>
          </p:nvPr>
        </p:nvSpPr>
        <p:spPr/>
        <p:txBody>
          <a:bodyPr/>
          <a:lstStyle/>
          <a:p>
            <a:fld id="{FDCEB901-7526-43F3-B779-B138AE95E143}" type="slidenum">
              <a:rPr lang="en-US" smtClean="0"/>
              <a:t>55</a:t>
            </a:fld>
            <a:endParaRPr lang="en-US"/>
          </a:p>
        </p:txBody>
      </p:sp>
      <p:sp>
        <p:nvSpPr>
          <p:cNvPr id="5" name="Footer Placeholder 5">
            <a:extLst>
              <a:ext uri="{FF2B5EF4-FFF2-40B4-BE49-F238E27FC236}">
                <a16:creationId xmlns:a16="http://schemas.microsoft.com/office/drawing/2014/main" id="{E3295E63-3355-4572-81F2-B252142BA310}"/>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8873571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Dans cette session, nous décrirons les vulnérabilités inhérentes aux plateformes numériques et identifierons les stratégies de réduction des risques au sein de chacune d'entre elles.</a:t>
            </a:r>
            <a:endParaRPr lang="en-US" b="0" dirty="0"/>
          </a:p>
        </p:txBody>
      </p:sp>
      <p:sp>
        <p:nvSpPr>
          <p:cNvPr id="4" name="Slide Number Placeholder 3"/>
          <p:cNvSpPr>
            <a:spLocks noGrp="1"/>
          </p:cNvSpPr>
          <p:nvPr>
            <p:ph type="sldNum" sz="quarter" idx="5"/>
          </p:nvPr>
        </p:nvSpPr>
        <p:spPr/>
        <p:txBody>
          <a:bodyPr/>
          <a:lstStyle/>
          <a:p>
            <a:fld id="{FDCEB901-7526-43F3-B779-B138AE95E143}" type="slidenum">
              <a:rPr lang="en-US" smtClean="0"/>
              <a:t>56</a:t>
            </a:fld>
            <a:endParaRPr lang="en-US"/>
          </a:p>
        </p:txBody>
      </p:sp>
      <p:sp>
        <p:nvSpPr>
          <p:cNvPr id="5" name="Footer Placeholder 5">
            <a:extLst>
              <a:ext uri="{FF2B5EF4-FFF2-40B4-BE49-F238E27FC236}">
                <a16:creationId xmlns:a16="http://schemas.microsoft.com/office/drawing/2014/main" id="{BE6BBB8A-E374-491C-AFFB-C11D855F5E1A}"/>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39097324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Consultez le Manuel de l'animateur pour des instructions plus détaillées.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t>Dites</a:t>
            </a:r>
            <a:r>
              <a:rPr lang="fr-FR" i="0" dirty="0"/>
              <a:t> : Commençons par penser à nous-mêmes. Retournez sur Menti, entrez le code et répondez à deux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Tapez menti.com et le code dans la boîte de dialogue.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Après que tout le monde les a remplis, notez que nous utilisons tous une série d'appareils chaque jour. De plus en plus de nos informations les plus privées sont disponibles en ligne si d'autres personnes savent comment y accéder. Il nous appartient donc d'utiliser ces appareils de la manière la plus sûre possible, et c'est ce dont nous allons parler maintenant.</a:t>
            </a:r>
            <a:endParaRPr lang="en-US" i="1" dirty="0"/>
          </a:p>
        </p:txBody>
      </p:sp>
      <p:sp>
        <p:nvSpPr>
          <p:cNvPr id="4" name="Slide Number Placeholder 3"/>
          <p:cNvSpPr>
            <a:spLocks noGrp="1"/>
          </p:cNvSpPr>
          <p:nvPr>
            <p:ph type="sldNum" sz="quarter" idx="10"/>
          </p:nvPr>
        </p:nvSpPr>
        <p:spPr/>
        <p:txBody>
          <a:bodyPr/>
          <a:lstStyle/>
          <a:p>
            <a:fld id="{FDCEB901-7526-43F3-B779-B138AE95E143}" type="slidenum">
              <a:rPr lang="en-US" smtClean="0"/>
              <a:t>57</a:t>
            </a:fld>
            <a:endParaRPr lang="en-US"/>
          </a:p>
        </p:txBody>
      </p:sp>
      <p:sp>
        <p:nvSpPr>
          <p:cNvPr id="5" name="Footer Placeholder 5">
            <a:extLst>
              <a:ext uri="{FF2B5EF4-FFF2-40B4-BE49-F238E27FC236}">
                <a16:creationId xmlns:a16="http://schemas.microsoft.com/office/drawing/2014/main" id="{D43ED0D7-4963-4299-AC8A-AB9CF322A2B9}"/>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6870997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Tout d'abord, utilisez des mots de passe et faites en sorte qu'ils soient forts. </a:t>
            </a:r>
          </a:p>
          <a:p>
            <a:endParaRPr lang="fr-FR" b="0" dirty="0"/>
          </a:p>
          <a:p>
            <a:r>
              <a:rPr lang="fr-FR" b="0" i="1" dirty="0"/>
              <a:t>Revoir le transparent</a:t>
            </a:r>
          </a:p>
          <a:p>
            <a:endParaRPr lang="en-US" dirty="0"/>
          </a:p>
        </p:txBody>
      </p:sp>
      <p:sp>
        <p:nvSpPr>
          <p:cNvPr id="4" name="Slide Number Placeholder 3"/>
          <p:cNvSpPr>
            <a:spLocks noGrp="1"/>
          </p:cNvSpPr>
          <p:nvPr>
            <p:ph type="sldNum" sz="quarter" idx="10"/>
          </p:nvPr>
        </p:nvSpPr>
        <p:spPr/>
        <p:txBody>
          <a:bodyPr/>
          <a:lstStyle/>
          <a:p>
            <a:fld id="{FDCEB901-7526-43F3-B779-B138AE95E143}" type="slidenum">
              <a:rPr lang="en-US" smtClean="0"/>
              <a:t>58</a:t>
            </a:fld>
            <a:endParaRPr lang="en-US"/>
          </a:p>
        </p:txBody>
      </p:sp>
      <p:sp>
        <p:nvSpPr>
          <p:cNvPr id="5" name="Footer Placeholder 5">
            <a:extLst>
              <a:ext uri="{FF2B5EF4-FFF2-40B4-BE49-F238E27FC236}">
                <a16:creationId xmlns:a16="http://schemas.microsoft.com/office/drawing/2014/main" id="{D04CF6B9-7E6C-4E66-AD2B-B23BFCA64272}"/>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6551411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a:t>
            </a:r>
            <a:r>
              <a:rPr lang="fr-FR" b="0" dirty="0"/>
              <a:t>: Un autre conseil important - utilisez la vérification en deux étapes.</a:t>
            </a:r>
          </a:p>
          <a:p>
            <a:endParaRPr lang="fr-FR" b="0" dirty="0"/>
          </a:p>
          <a:p>
            <a:r>
              <a:rPr lang="fr-FR" b="0" dirty="0"/>
              <a:t>Les courriels, les médias sociaux et d'autres sites vous permettent d'activer la vérification en deux étapes, qui vous demande un code à partir d'une application ou vous envoie un numéro à saisir lorsque vous ou quelqu'un d'autre tente de se connecter à votre compte à partir d'un navigateur ou d'un ordinateur inconnu. C'est une petite gêne pour vous, mais une énorme gêne pour quelqu'un qui essaie de s'introduire dans votre compte. </a:t>
            </a:r>
            <a:r>
              <a:rPr lang="fr-FR" b="0" u="sng" dirty="0">
                <a:solidFill>
                  <a:srgbClr val="0070C0"/>
                </a:solidFill>
              </a:rPr>
              <a:t>Cette </a:t>
            </a:r>
            <a:r>
              <a:rPr lang="en-US" sz="1100" u="sng" kern="1200" dirty="0">
                <a:solidFill>
                  <a:schemeClr val="tx1"/>
                </a:solidFill>
                <a:effectLst/>
                <a:latin typeface="+mn-lt"/>
                <a:ea typeface="+mn-ea"/>
                <a:cs typeface="+mn-cs"/>
                <a:hlinkClick r:id="rId3"/>
              </a:rPr>
              <a:t>page</a:t>
            </a:r>
            <a:r>
              <a:rPr lang="fr-FR" b="0" dirty="0">
                <a:solidFill>
                  <a:srgbClr val="0070C0"/>
                </a:solidFill>
              </a:rPr>
              <a:t> </a:t>
            </a:r>
            <a:r>
              <a:rPr lang="fr-FR" b="0" dirty="0"/>
              <a:t>répertorie les sites actuels offrant des options de vérification en deux étapes </a:t>
            </a:r>
            <a:r>
              <a:rPr lang="fr-FR" b="1" dirty="0"/>
              <a:t>et inclut des liens qui vous aideront à la configurer.</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b="0" dirty="0"/>
              <a:t>Cette URL - </a:t>
            </a:r>
            <a:r>
              <a:rPr lang="en-US" sz="1100" u="sng" dirty="0">
                <a:hlinkClick r:id="rId4"/>
              </a:rPr>
              <a:t>https://iheartmob.org/resources/tech</a:t>
            </a:r>
            <a:r>
              <a:rPr lang="en-US" sz="1100" dirty="0"/>
              <a:t> </a:t>
            </a:r>
            <a:r>
              <a:rPr lang="fr-FR" sz="1100" b="0" dirty="0"/>
              <a:t>- vous conduit à un guide technique de sécurité qui peut vous expliquer plus en détail comment activer cette fonction sur différents sites web.</a:t>
            </a:r>
            <a:endParaRPr lang="en-US" sz="1100" b="0" dirty="0"/>
          </a:p>
        </p:txBody>
      </p:sp>
      <p:sp>
        <p:nvSpPr>
          <p:cNvPr id="4" name="Slide Number Placeholder 3"/>
          <p:cNvSpPr>
            <a:spLocks noGrp="1"/>
          </p:cNvSpPr>
          <p:nvPr>
            <p:ph type="sldNum" sz="quarter" idx="10"/>
          </p:nvPr>
        </p:nvSpPr>
        <p:spPr/>
        <p:txBody>
          <a:bodyPr/>
          <a:lstStyle/>
          <a:p>
            <a:fld id="{FDCEB901-7526-43F3-B779-B138AE95E143}" type="slidenum">
              <a:rPr lang="en-US" smtClean="0"/>
              <a:t>59</a:t>
            </a:fld>
            <a:endParaRPr lang="en-US"/>
          </a:p>
        </p:txBody>
      </p:sp>
      <p:sp>
        <p:nvSpPr>
          <p:cNvPr id="5" name="Footer Placeholder 5">
            <a:extLst>
              <a:ext uri="{FF2B5EF4-FFF2-40B4-BE49-F238E27FC236}">
                <a16:creationId xmlns:a16="http://schemas.microsoft.com/office/drawing/2014/main" id="{FACD12EB-A8ED-400B-8934-3654A4C3A0AD}"/>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4076246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84213"/>
            <a:ext cx="4114800" cy="3086100"/>
          </a:xfrm>
        </p:spPr>
      </p:sp>
      <p:sp>
        <p:nvSpPr>
          <p:cNvPr id="3" name="Notes Placeholder 2"/>
          <p:cNvSpPr>
            <a:spLocks noGrp="1"/>
          </p:cNvSpPr>
          <p:nvPr>
            <p:ph type="body" idx="1"/>
          </p:nvPr>
        </p:nvSpPr>
        <p:spPr>
          <a:xfrm>
            <a:off x="685800" y="3941763"/>
            <a:ext cx="5486400" cy="4743450"/>
          </a:xfrm>
        </p:spPr>
        <p:txBody>
          <a:bodyPr/>
          <a:lstStyle/>
          <a:p>
            <a:r>
              <a:rPr lang="fr-FR" sz="1000" b="1" dirty="0"/>
              <a:t>Dites</a:t>
            </a:r>
            <a:r>
              <a:rPr lang="fr-FR" sz="1000" b="0" dirty="0"/>
              <a:t> : Maintenant, jetons un coup d'œil rapide à l'ordre du jour. Vous verrez que l'ordre du jour couvre les quatre jours. Chaque journée durera 120 minutes, soit 2 heures. La troisième session sera une série de présentations données par chacune de vos organisations. Autrement, mon </a:t>
            </a:r>
            <a:r>
              <a:rPr lang="fr-FR" sz="1000" b="0" dirty="0" err="1"/>
              <a:t>coanimateur</a:t>
            </a:r>
            <a:r>
              <a:rPr lang="fr-FR" sz="1000" b="0" dirty="0"/>
              <a:t> et moi-même dirigerons les présentations en donnant beaucoup d'opportunités à votre participation.</a:t>
            </a:r>
          </a:p>
          <a:p>
            <a:endParaRPr lang="fr-FR" sz="1000" b="0" dirty="0"/>
          </a:p>
          <a:p>
            <a:r>
              <a:rPr lang="fr-FR" sz="1000" b="0" dirty="0"/>
              <a:t>Nous comptons sur votre implication pour que cette formation soit utile pour vous et significative pour vos collègues. Nous prenons au sérieux l'idée que la sécurité des exécutants est une obligation éthique d'un programme PC, et nous voulons nous assurer que vous tirez tout le parti possible de cette formation afin que vous restiez aussi en sécurité que possible pendant votre travail. En tant que tel, nous avons des directives strictes sur le type de présence et de participation requis pour que vous puissiez recevoir un certificat de réussite.</a:t>
            </a:r>
          </a:p>
          <a:p>
            <a:endParaRPr lang="fr-FR" sz="1000" b="0" dirty="0"/>
          </a:p>
          <a:p>
            <a:r>
              <a:rPr lang="fr-FR" sz="1000" b="0" dirty="0"/>
              <a:t>Nous demandons à toutes les personnes présentes de venir à chaque session. Pendant que vous êtes ici, veuillez discuter au moins 5 fois dans le chat et prendre la parole au moins deux fois. Si vous avez des difficultés à contribuer verbalement en raison de la connectivité, veuillez nous le préciser dans le chat maintenant.</a:t>
            </a:r>
          </a:p>
          <a:p>
            <a:endParaRPr lang="fr-FR" sz="1000" b="0" dirty="0"/>
          </a:p>
          <a:p>
            <a:r>
              <a:rPr lang="fr-FR" sz="1000" b="0" dirty="0"/>
              <a:t>Nous vous demandons également de faire vos devoirs. Un premier sera donné aujourd'hui et un autre, pour l'ensemble de votre OSC, sera donné après le deuxième jour. En fonction du temps dont nous disposons, il est probable que vous ayez également un devoir à faire après la dernière session.</a:t>
            </a:r>
          </a:p>
          <a:p>
            <a:endParaRPr lang="fr-FR" sz="1000" b="0" dirty="0"/>
          </a:p>
          <a:p>
            <a:r>
              <a:rPr lang="fr-FR" sz="1000" b="0" dirty="0"/>
              <a:t>Enfin, nous vous demandons d'obtenir au moins 85 % au post-test. Vous pouvez le repasser autant de fois que nécessaire si votre score est inférieur à ce chiffre.</a:t>
            </a:r>
          </a:p>
          <a:p>
            <a:endParaRPr lang="fr-FR" sz="1000" b="0" dirty="0"/>
          </a:p>
          <a:p>
            <a:r>
              <a:rPr lang="fr-FR" sz="1000" b="0" dirty="0"/>
              <a:t>Voici</a:t>
            </a:r>
            <a:r>
              <a:rPr lang="fr-FR" sz="1000" b="0" baseline="0" dirty="0"/>
              <a:t> l</a:t>
            </a:r>
            <a:r>
              <a:rPr lang="fr-FR" sz="1000" b="0" dirty="0"/>
              <a:t>es dates de formation pour nos quatre jours. Si vous manquez une session en raison d'une urgence, nous vous demanderons de regarder des sessions enregistrées [ou d'autres plans pour des sessions de rattrapage].</a:t>
            </a:r>
          </a:p>
          <a:p>
            <a:endParaRPr lang="fr-FR" sz="1000" b="0" dirty="0"/>
          </a:p>
          <a:p>
            <a:r>
              <a:rPr lang="fr-FR" sz="1000" b="0" i="1" dirty="0"/>
              <a:t>Indiquez les dates de formation sur cette diapositive afin que chacun comprenne quand il rejoindra chaque session.</a:t>
            </a:r>
            <a:endParaRPr lang="en-US" sz="1000" b="0" i="1" dirty="0"/>
          </a:p>
        </p:txBody>
      </p:sp>
      <p:sp>
        <p:nvSpPr>
          <p:cNvPr id="4" name="Slide Number Placeholder 3"/>
          <p:cNvSpPr>
            <a:spLocks noGrp="1"/>
          </p:cNvSpPr>
          <p:nvPr>
            <p:ph type="sldNum" sz="quarter" idx="5"/>
          </p:nvPr>
        </p:nvSpPr>
        <p:spPr/>
        <p:txBody>
          <a:bodyPr/>
          <a:lstStyle/>
          <a:p>
            <a:fld id="{FDCEB901-7526-43F3-B779-B138AE95E143}" type="slidenum">
              <a:rPr lang="en-US" smtClean="0"/>
              <a:t>6</a:t>
            </a:fld>
            <a:endParaRPr lang="en-US"/>
          </a:p>
        </p:txBody>
      </p:sp>
      <p:sp>
        <p:nvSpPr>
          <p:cNvPr id="5" name="Footer Placeholder 5">
            <a:extLst>
              <a:ext uri="{FF2B5EF4-FFF2-40B4-BE49-F238E27FC236}">
                <a16:creationId xmlns:a16="http://schemas.microsoft.com/office/drawing/2014/main" id="{7883329E-4F47-4271-AB56-D7AC9BE5C2E1}"/>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32218857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dirty="0"/>
              <a:t>S</a:t>
            </a:r>
            <a:r>
              <a:rPr lang="fr-FR" b="0" dirty="0"/>
              <a:t>i vous avez du mal à garder la trace de vos mots de passe, pensez à utiliser </a:t>
            </a:r>
            <a:r>
              <a:rPr lang="fr-FR" b="0" dirty="0" err="1"/>
              <a:t>KeePass</a:t>
            </a:r>
            <a:r>
              <a:rPr lang="fr-FR" b="0" dirty="0"/>
              <a:t>. Son utilisation est gratuite et il s'agit d'un logiciel libre, c'est-à-dire qu'il n'appartient à personne. Il assure la sécurité de vos mots de passe. Il vous suffit de vous souvenir d'un seul mot de passe pour accéder à l'ensemble de vos autres mots de passe. Visitez le site Web pour plus d'informations. </a:t>
            </a:r>
            <a:endParaRPr lang="en-US" b="0" dirty="0"/>
          </a:p>
        </p:txBody>
      </p:sp>
      <p:sp>
        <p:nvSpPr>
          <p:cNvPr id="4" name="Slide Number Placeholder 3"/>
          <p:cNvSpPr>
            <a:spLocks noGrp="1"/>
          </p:cNvSpPr>
          <p:nvPr>
            <p:ph type="sldNum" sz="quarter" idx="5"/>
          </p:nvPr>
        </p:nvSpPr>
        <p:spPr/>
        <p:txBody>
          <a:bodyPr/>
          <a:lstStyle/>
          <a:p>
            <a:fld id="{FDCEB901-7526-43F3-B779-B138AE95E143}" type="slidenum">
              <a:rPr lang="en-US" smtClean="0"/>
              <a:t>60</a:t>
            </a:fld>
            <a:endParaRPr lang="en-US"/>
          </a:p>
        </p:txBody>
      </p:sp>
      <p:sp>
        <p:nvSpPr>
          <p:cNvPr id="5" name="Footer Placeholder 5">
            <a:extLst>
              <a:ext uri="{FF2B5EF4-FFF2-40B4-BE49-F238E27FC236}">
                <a16:creationId xmlns:a16="http://schemas.microsoft.com/office/drawing/2014/main" id="{116BD9C6-3D58-43E2-B045-543303F625A2}"/>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34914628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301641" cy="3600450"/>
          </a:xfrm>
        </p:spPr>
        <p:txBody>
          <a:bodyPr/>
          <a:lstStyle/>
          <a:p>
            <a:r>
              <a:rPr lang="fr-FR" b="1" dirty="0"/>
              <a:t>Dites : </a:t>
            </a:r>
            <a:r>
              <a:rPr lang="fr-FR" dirty="0"/>
              <a:t>P</a:t>
            </a:r>
            <a:r>
              <a:rPr lang="fr-FR" b="0" dirty="0"/>
              <a:t>ensez aussi à faire une recherche sur vous-même. Cela vous permettra de savoir ce que les autres peuvent trouver sur vous en ligne. Il peut être facile de trouver votre nom, vos achats (surtout si vous les suivez</a:t>
            </a:r>
            <a:r>
              <a:rPr lang="fr-FR" b="0" baseline="0" dirty="0"/>
              <a:t> </a:t>
            </a:r>
            <a:r>
              <a:rPr lang="fr-FR" b="0" dirty="0"/>
              <a:t>en ligne), votre adresse personnelle, vos informations bancaires.</a:t>
            </a:r>
          </a:p>
          <a:p>
            <a:endParaRPr lang="fr-FR" b="0" dirty="0"/>
          </a:p>
          <a:p>
            <a:r>
              <a:rPr lang="fr-FR" b="0" dirty="0"/>
              <a:t>Une fois que vous avez trouvé des informations vous concernant, faites en sorte qu'elles soient retirées des différents sites Web. Par exemple, si vous avez accidentellement mis votre adresse personnelle sur votre profil LinkedIn, supprimez-la.</a:t>
            </a:r>
            <a:endParaRPr lang="en-US" b="0" dirty="0"/>
          </a:p>
        </p:txBody>
      </p:sp>
      <p:sp>
        <p:nvSpPr>
          <p:cNvPr id="4" name="Slide Number Placeholder 3"/>
          <p:cNvSpPr>
            <a:spLocks noGrp="1"/>
          </p:cNvSpPr>
          <p:nvPr>
            <p:ph type="sldNum" sz="quarter" idx="10"/>
          </p:nvPr>
        </p:nvSpPr>
        <p:spPr/>
        <p:txBody>
          <a:bodyPr/>
          <a:lstStyle/>
          <a:p>
            <a:fld id="{FDCEB901-7526-43F3-B779-B138AE95E143}" type="slidenum">
              <a:rPr lang="en-US" smtClean="0"/>
              <a:t>61</a:t>
            </a:fld>
            <a:endParaRPr lang="en-US"/>
          </a:p>
        </p:txBody>
      </p:sp>
      <p:sp>
        <p:nvSpPr>
          <p:cNvPr id="5" name="Footer Placeholder 5">
            <a:extLst>
              <a:ext uri="{FF2B5EF4-FFF2-40B4-BE49-F238E27FC236}">
                <a16:creationId xmlns:a16="http://schemas.microsoft.com/office/drawing/2014/main" id="{4B8FC723-AF99-4A0C-83CE-7CE65FF046FB}"/>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5193458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Ensuite, limitez ce que vous partagez à l'avenir. </a:t>
            </a:r>
          </a:p>
          <a:p>
            <a:r>
              <a:rPr lang="fr-FR" b="0" dirty="0"/>
              <a:t>Une façon de réduire vos risques est de limiter ce que vous partagez en ligne. Par exemple, ne mentionnez pas de détails sur votre lieu de vie ou sur les endroits que vous aimez fréquenter (et ne marquez pas un lieu où vous vous trouvez et ne postez pas de photos qui permettent aux gens d'identifier votre emplacement). </a:t>
            </a:r>
          </a:p>
          <a:p>
            <a:endParaRPr lang="fr-FR" b="0" dirty="0"/>
          </a:p>
          <a:p>
            <a:r>
              <a:rPr lang="fr-FR" b="0" dirty="0"/>
              <a:t>Parfois, votre photo peut vous trahir, par exemple : où sont ces gens ?</a:t>
            </a:r>
          </a:p>
          <a:p>
            <a:endParaRPr lang="fr-FR" b="0" dirty="0"/>
          </a:p>
          <a:p>
            <a:r>
              <a:rPr lang="fr-FR" b="0" i="1" dirty="0"/>
              <a:t>Avancer</a:t>
            </a:r>
            <a:r>
              <a:rPr lang="fr-FR" b="0" i="1" baseline="0" dirty="0"/>
              <a:t> la diapositive</a:t>
            </a:r>
            <a:r>
              <a:rPr lang="fr-FR" b="0" i="1" dirty="0"/>
              <a:t>.</a:t>
            </a:r>
          </a:p>
          <a:p>
            <a:endParaRPr lang="fr-FR" b="0" dirty="0"/>
          </a:p>
          <a:p>
            <a:r>
              <a:rPr lang="fr-FR" b="0" dirty="0"/>
              <a:t>Si vous avez deviné la Tour Eiffel, vous avez raison. Ainsi, même si ces personnes n'ont pas indiqué leur emplacement, quelqu'un qui souhaite savoir où elles se trouvent sera en mesure de le découvrir.</a:t>
            </a:r>
            <a:endParaRPr lang="en-US" b="0" dirty="0"/>
          </a:p>
        </p:txBody>
      </p:sp>
      <p:sp>
        <p:nvSpPr>
          <p:cNvPr id="4" name="Slide Number Placeholder 3"/>
          <p:cNvSpPr>
            <a:spLocks noGrp="1"/>
          </p:cNvSpPr>
          <p:nvPr>
            <p:ph type="sldNum" sz="quarter" idx="10"/>
          </p:nvPr>
        </p:nvSpPr>
        <p:spPr/>
        <p:txBody>
          <a:bodyPr/>
          <a:lstStyle/>
          <a:p>
            <a:fld id="{FDCEB901-7526-43F3-B779-B138AE95E143}" type="slidenum">
              <a:rPr lang="en-US" smtClean="0"/>
              <a:t>62</a:t>
            </a:fld>
            <a:endParaRPr lang="en-US"/>
          </a:p>
        </p:txBody>
      </p:sp>
      <p:sp>
        <p:nvSpPr>
          <p:cNvPr id="5" name="Footer Placeholder 5">
            <a:extLst>
              <a:ext uri="{FF2B5EF4-FFF2-40B4-BE49-F238E27FC236}">
                <a16:creationId xmlns:a16="http://schemas.microsoft.com/office/drawing/2014/main" id="{CB1BB8A0-5018-4A1C-B822-80B9B762D6F8}"/>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0218374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dirty="0"/>
              <a:t>L</a:t>
            </a:r>
            <a:r>
              <a:rPr lang="fr-FR" b="0" dirty="0"/>
              <a:t>imiter ce que vous partagez signifie aussi ne pas partager des informations, comme des photos de vous à la salle de sport chaque jour. Cela permet aux autres de connaître votre emploi du temps. Faites également attention à publier des informations qui pourraient être utilisées pour répondre à vos questions de sécurité. Si vous souhaitez réfléchir à ce que vous devez partager sur les applications ou sites de rencontre, consultez le lien </a:t>
            </a:r>
            <a:r>
              <a:rPr lang="fr-FR" b="0" dirty="0" err="1"/>
              <a:t>safequeers</a:t>
            </a:r>
            <a:r>
              <a:rPr lang="fr-FR" b="0" dirty="0"/>
              <a:t> ici : </a:t>
            </a:r>
            <a:r>
              <a:rPr lang="en-US" sz="1200" dirty="0">
                <a:hlinkClick r:id="rId3"/>
              </a:rPr>
              <a:t>https://safequeers.org/</a:t>
            </a:r>
            <a:r>
              <a:rPr lang="en-US" dirty="0"/>
              <a:t>.</a:t>
            </a:r>
            <a:endParaRPr lang="en-US" b="0" dirty="0"/>
          </a:p>
        </p:txBody>
      </p:sp>
      <p:sp>
        <p:nvSpPr>
          <p:cNvPr id="4" name="Slide Number Placeholder 3"/>
          <p:cNvSpPr>
            <a:spLocks noGrp="1"/>
          </p:cNvSpPr>
          <p:nvPr>
            <p:ph type="sldNum" sz="quarter" idx="5"/>
          </p:nvPr>
        </p:nvSpPr>
        <p:spPr/>
        <p:txBody>
          <a:bodyPr/>
          <a:lstStyle/>
          <a:p>
            <a:fld id="{FDCEB901-7526-43F3-B779-B138AE95E143}" type="slidenum">
              <a:rPr lang="en-US" smtClean="0"/>
              <a:t>63</a:t>
            </a:fld>
            <a:endParaRPr lang="en-US"/>
          </a:p>
        </p:txBody>
      </p:sp>
      <p:sp>
        <p:nvSpPr>
          <p:cNvPr id="5" name="Footer Placeholder 5">
            <a:extLst>
              <a:ext uri="{FF2B5EF4-FFF2-40B4-BE49-F238E27FC236}">
                <a16:creationId xmlns:a16="http://schemas.microsoft.com/office/drawing/2014/main" id="{57863123-E078-4FDF-808E-1F8FD85EB5F1}"/>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3345995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L'une des raisons de limiter les informations vous concernant en ligne serait pour éviter qu'une personne qui est contre vous pourrait partager vos informations avec un plus grand groupe et coordonner les efforts pour vous harceler en ligne. C'est ce qu'on appelle le </a:t>
            </a:r>
            <a:r>
              <a:rPr lang="fr-FR" b="0" dirty="0" err="1"/>
              <a:t>doxxing</a:t>
            </a:r>
            <a:r>
              <a:rPr lang="fr-FR" b="0" dirty="0"/>
              <a:t>. </a:t>
            </a:r>
          </a:p>
          <a:p>
            <a:endParaRPr lang="fr-FR" b="0" dirty="0"/>
          </a:p>
          <a:p>
            <a:r>
              <a:rPr lang="fr-FR" b="0" dirty="0"/>
              <a:t>Le </a:t>
            </a:r>
            <a:r>
              <a:rPr lang="fr-FR" b="0" dirty="0" err="1"/>
              <a:t>doxxing</a:t>
            </a:r>
            <a:r>
              <a:rPr lang="fr-FR" b="0" dirty="0"/>
              <a:t> se produit lorsque des personnes recherchent et publient des informations privées ou d’identité sur Internet. Il s'agit d'une tactique utilisée pour que les personnes se sentent en danger. Le </a:t>
            </a:r>
            <a:r>
              <a:rPr lang="fr-FR" b="0" dirty="0" err="1"/>
              <a:t>doxxing</a:t>
            </a:r>
            <a:r>
              <a:rPr lang="fr-FR" b="0" dirty="0"/>
              <a:t> est plus facile que jamais, car une grande partie de nos informations sont en ligne...</a:t>
            </a:r>
          </a:p>
          <a:p>
            <a:endParaRPr lang="fr-FR" b="0" dirty="0"/>
          </a:p>
          <a:p>
            <a:r>
              <a:rPr lang="fr-FR" b="0" i="1" dirty="0"/>
              <a:t>Revoir le texte du graphique.</a:t>
            </a:r>
            <a:endParaRPr lang="en-US" b="0" i="1" dirty="0"/>
          </a:p>
        </p:txBody>
      </p:sp>
      <p:sp>
        <p:nvSpPr>
          <p:cNvPr id="4" name="Slide Number Placeholder 3"/>
          <p:cNvSpPr>
            <a:spLocks noGrp="1"/>
          </p:cNvSpPr>
          <p:nvPr>
            <p:ph type="sldNum" sz="quarter" idx="10"/>
          </p:nvPr>
        </p:nvSpPr>
        <p:spPr/>
        <p:txBody>
          <a:bodyPr/>
          <a:lstStyle/>
          <a:p>
            <a:fld id="{FDCEB901-7526-43F3-B779-B138AE95E143}" type="slidenum">
              <a:rPr lang="en-US" smtClean="0"/>
              <a:t>64</a:t>
            </a:fld>
            <a:endParaRPr lang="en-US"/>
          </a:p>
        </p:txBody>
      </p:sp>
      <p:sp>
        <p:nvSpPr>
          <p:cNvPr id="5" name="Footer Placeholder 5">
            <a:extLst>
              <a:ext uri="{FF2B5EF4-FFF2-40B4-BE49-F238E27FC236}">
                <a16:creationId xmlns:a16="http://schemas.microsoft.com/office/drawing/2014/main" id="{C5638CA7-9664-47AA-A5B2-31DDA70ADCBD}"/>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5193458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Consultez le Manuel de l'animateur pour des instructions plus détaillées.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t>Dites</a:t>
            </a:r>
            <a:r>
              <a:rPr lang="fr-FR" i="0" dirty="0"/>
              <a:t> : Maintenant, réfléchissons à ce que nous partageons sur les médias sociaux, en particulier. Utilisez le chat pour nous dire quels médias sociaux vous utilisez et ce que quelqu'un pourrait y apprendre sur vous.</a:t>
            </a:r>
            <a:endParaRPr lang="en-US" i="0" dirty="0"/>
          </a:p>
        </p:txBody>
      </p:sp>
      <p:sp>
        <p:nvSpPr>
          <p:cNvPr id="4" name="Slide Number Placeholder 3"/>
          <p:cNvSpPr>
            <a:spLocks noGrp="1"/>
          </p:cNvSpPr>
          <p:nvPr>
            <p:ph type="sldNum" sz="quarter" idx="5"/>
          </p:nvPr>
        </p:nvSpPr>
        <p:spPr/>
        <p:txBody>
          <a:bodyPr/>
          <a:lstStyle/>
          <a:p>
            <a:fld id="{FDCEB901-7526-43F3-B779-B138AE95E143}" type="slidenum">
              <a:rPr lang="en-US" smtClean="0"/>
              <a:t>65</a:t>
            </a:fld>
            <a:endParaRPr lang="en-US"/>
          </a:p>
        </p:txBody>
      </p:sp>
      <p:sp>
        <p:nvSpPr>
          <p:cNvPr id="5" name="Footer Placeholder 5">
            <a:extLst>
              <a:ext uri="{FF2B5EF4-FFF2-40B4-BE49-F238E27FC236}">
                <a16:creationId xmlns:a16="http://schemas.microsoft.com/office/drawing/2014/main" id="{C58DB591-7AF7-45FC-90A3-2E545D731901}"/>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9450126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Consultez le Manuel de l'animateur pour des instructions plus détaillées.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t>Dites</a:t>
            </a:r>
            <a:r>
              <a:rPr lang="fr-FR" i="0" dirty="0"/>
              <a:t> : Regardons quelques publications relativement anodines de Facebook. Que pouvez-vous apprendre sur moi à partir de ces publications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Demandez à quelques personnes de commenter à haute voix.</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Terminez en disant : "Il n'y a rien de mal à partager en ligne. C'est amusant de poster sur les médias sociaux. Cependant, nous devons réfléchir aux informations que nous publions, car une fois l’information en ligne, elle peut être supprimée par son propriétaire, mais cela ne veut pas dire qu'elle ne sera pas diffusée par d'autres.</a:t>
            </a:r>
            <a:endParaRPr lang="en-US" i="1" dirty="0"/>
          </a:p>
        </p:txBody>
      </p:sp>
      <p:sp>
        <p:nvSpPr>
          <p:cNvPr id="4" name="Slide Number Placeholder 3"/>
          <p:cNvSpPr>
            <a:spLocks noGrp="1"/>
          </p:cNvSpPr>
          <p:nvPr>
            <p:ph type="sldNum" sz="quarter" idx="5"/>
          </p:nvPr>
        </p:nvSpPr>
        <p:spPr/>
        <p:txBody>
          <a:bodyPr/>
          <a:lstStyle/>
          <a:p>
            <a:fld id="{FDCEB901-7526-43F3-B779-B138AE95E143}" type="slidenum">
              <a:rPr lang="en-US" smtClean="0"/>
              <a:t>66</a:t>
            </a:fld>
            <a:endParaRPr lang="en-US"/>
          </a:p>
        </p:txBody>
      </p:sp>
      <p:sp>
        <p:nvSpPr>
          <p:cNvPr id="5" name="Footer Placeholder 5">
            <a:extLst>
              <a:ext uri="{FF2B5EF4-FFF2-40B4-BE49-F238E27FC236}">
                <a16:creationId xmlns:a16="http://schemas.microsoft.com/office/drawing/2014/main" id="{2DF61337-8996-4B77-948B-75EA1C56A168}"/>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2377130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Dites : </a:t>
            </a:r>
            <a:r>
              <a:rPr lang="fr-FR" sz="1200" b="0" kern="1200" dirty="0">
                <a:solidFill>
                  <a:schemeClr val="tx1"/>
                </a:solidFill>
                <a:effectLst/>
                <a:latin typeface="+mn-lt"/>
                <a:ea typeface="+mn-ea"/>
                <a:cs typeface="+mn-cs"/>
              </a:rPr>
              <a:t>Tout comme nous voulons faire attention à nous-mêmes, nous voulons aussi limiter ce que nous partageons sur les autres.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mn-lt"/>
                <a:ea typeface="+mn-ea"/>
                <a:cs typeface="+mn-cs"/>
              </a:rPr>
              <a:t>Les photos et les vidéos peuvent révéler très facilement l'identité des personnes. Il est important d’obtenir le consentement du ou des sujets de toute photo ou vidéo que vous publiez. Si vous publiez l'image d'une autre personne, sachez que vous risquez de compromettre sa vie privée. Ne publiez jamais une vidéo ou une photo d'une personne sans son consentement préalable.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mn-lt"/>
                <a:ea typeface="+mn-ea"/>
                <a:cs typeface="+mn-cs"/>
              </a:rPr>
              <a:t>De nombreux appareils photo intègrent des données cachées (balises de métadonnées), qui révèlent la date, l'heure et le lieu de la photo, le type d'appareil photo, etc. Les sites de partage de photos et de vidéos peuvent publier ces informations lorsque vous téléchargez du contenu sur leurs sites.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mn-lt"/>
                <a:ea typeface="+mn-ea"/>
                <a:cs typeface="+mn-cs"/>
              </a:rPr>
              <a:t>Si vous créez des espaces programmatiques où les photos et les vidéos ne sont pas autorisées, utilisez des affiches pour l'indiquer clairement. Cela peut également aider les participants au programme à se rappeler mutuellement les normes de l'espace.</a:t>
            </a:r>
            <a:endParaRPr lang="en-US" b="0" dirty="0"/>
          </a:p>
        </p:txBody>
      </p:sp>
      <p:sp>
        <p:nvSpPr>
          <p:cNvPr id="4" name="Slide Number Placeholder 3"/>
          <p:cNvSpPr>
            <a:spLocks noGrp="1"/>
          </p:cNvSpPr>
          <p:nvPr>
            <p:ph type="sldNum" sz="quarter" idx="10"/>
          </p:nvPr>
        </p:nvSpPr>
        <p:spPr/>
        <p:txBody>
          <a:bodyPr/>
          <a:lstStyle/>
          <a:p>
            <a:fld id="{FDCEB901-7526-43F3-B779-B138AE95E143}" type="slidenum">
              <a:rPr lang="en-US" smtClean="0"/>
              <a:t>67</a:t>
            </a:fld>
            <a:endParaRPr lang="en-US"/>
          </a:p>
        </p:txBody>
      </p:sp>
      <p:sp>
        <p:nvSpPr>
          <p:cNvPr id="5" name="Footer Placeholder 5">
            <a:extLst>
              <a:ext uri="{FF2B5EF4-FFF2-40B4-BE49-F238E27FC236}">
                <a16:creationId xmlns:a16="http://schemas.microsoft.com/office/drawing/2014/main" id="{22033E57-02A6-4D54-B2CA-B8706C60354A}"/>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8733347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415925"/>
            <a:ext cx="4114800" cy="3086100"/>
          </a:xfrm>
        </p:spPr>
      </p:sp>
      <p:sp>
        <p:nvSpPr>
          <p:cNvPr id="3" name="Notes Placeholder 2"/>
          <p:cNvSpPr>
            <a:spLocks noGrp="1"/>
          </p:cNvSpPr>
          <p:nvPr>
            <p:ph type="body" idx="1"/>
          </p:nvPr>
        </p:nvSpPr>
        <p:spPr>
          <a:xfrm>
            <a:off x="566420" y="3674041"/>
            <a:ext cx="5725160" cy="4869502"/>
          </a:xfrm>
        </p:spPr>
        <p:txBody>
          <a:bodyPr/>
          <a:lstStyle/>
          <a:p>
            <a:r>
              <a:rPr lang="fr-FR" sz="1100" b="1" kern="1200" dirty="0">
                <a:solidFill>
                  <a:schemeClr val="tx1"/>
                </a:solidFill>
                <a:effectLst/>
                <a:latin typeface="+mn-lt"/>
                <a:ea typeface="+mn-ea"/>
                <a:cs typeface="+mn-cs"/>
              </a:rPr>
              <a:t>Dites : </a:t>
            </a:r>
            <a:r>
              <a:rPr lang="fr-FR" sz="1100" dirty="0"/>
              <a:t>V</a:t>
            </a:r>
            <a:r>
              <a:rPr lang="fr-FR" sz="1100" b="0" kern="1200" dirty="0">
                <a:solidFill>
                  <a:schemeClr val="tx1"/>
                </a:solidFill>
                <a:effectLst/>
                <a:latin typeface="+mn-lt"/>
                <a:ea typeface="+mn-ea"/>
                <a:cs typeface="+mn-cs"/>
              </a:rPr>
              <a:t>ous pouvez agir si vous êtes victime de harcèlement en ligne.</a:t>
            </a:r>
          </a:p>
          <a:p>
            <a:r>
              <a:rPr lang="fr-FR" sz="1100" b="0" kern="1200" dirty="0">
                <a:solidFill>
                  <a:schemeClr val="tx1"/>
                </a:solidFill>
                <a:effectLst/>
                <a:latin typeface="+mn-lt"/>
                <a:ea typeface="+mn-ea"/>
                <a:cs typeface="+mn-cs"/>
              </a:rPr>
              <a:t>Selon </a:t>
            </a:r>
            <a:r>
              <a:rPr lang="fr-FR" sz="1100" b="0" kern="1200" dirty="0" err="1">
                <a:solidFill>
                  <a:schemeClr val="tx1"/>
                </a:solidFill>
                <a:effectLst/>
                <a:latin typeface="+mn-lt"/>
                <a:ea typeface="+mn-ea"/>
                <a:cs typeface="+mn-cs"/>
              </a:rPr>
              <a:t>Take</a:t>
            </a:r>
            <a:r>
              <a:rPr lang="fr-FR" sz="1100" b="0" kern="1200" dirty="0">
                <a:solidFill>
                  <a:schemeClr val="tx1"/>
                </a:solidFill>
                <a:effectLst/>
                <a:latin typeface="+mn-lt"/>
                <a:ea typeface="+mn-ea"/>
                <a:cs typeface="+mn-cs"/>
              </a:rPr>
              <a:t> Back the Tech (Réapproprie-toi la technologie), de nombreuses personnes ne font rien parce qu'elles pensent que leur réaction est excessive. Ce n'est pas le cas. Être harcelé en ligne peut être effrayant et épuisant. Voici quelques idées :</a:t>
            </a:r>
          </a:p>
          <a:p>
            <a:pPr>
              <a:spcBef>
                <a:spcPts val="600"/>
              </a:spcBef>
            </a:pPr>
            <a:r>
              <a:rPr lang="fr-FR" sz="1100" b="0" kern="1200" dirty="0">
                <a:solidFill>
                  <a:schemeClr val="tx1"/>
                </a:solidFill>
                <a:effectLst/>
                <a:latin typeface="+mn-lt"/>
                <a:ea typeface="+mn-ea"/>
                <a:cs typeface="+mn-cs"/>
              </a:rPr>
              <a:t> I</a:t>
            </a:r>
            <a:r>
              <a:rPr lang="fr-FR" sz="1100" b="0" u="sng" kern="1200" dirty="0">
                <a:solidFill>
                  <a:schemeClr val="tx1"/>
                </a:solidFill>
                <a:effectLst/>
                <a:latin typeface="+mn-lt"/>
                <a:ea typeface="+mn-ea"/>
                <a:cs typeface="+mn-cs"/>
              </a:rPr>
              <a:t>gnorez-les</a:t>
            </a:r>
            <a:r>
              <a:rPr lang="fr-FR" sz="1100" b="0" kern="1200" dirty="0">
                <a:solidFill>
                  <a:schemeClr val="tx1"/>
                </a:solidFill>
                <a:effectLst/>
                <a:latin typeface="+mn-lt"/>
                <a:ea typeface="+mn-ea"/>
                <a:cs typeface="+mn-cs"/>
              </a:rPr>
              <a:t>. Nous savons que c'est plus facile à dire qu'à faire. Parfois, il semble que la meilleure chose à faire soit de riposter et de répondre à chaque message ou commentaire en disant aux trolls qu'ils ont tort ou en essayant de clarifier un point que vous avez soulevé. Vous n'êtes pas obligé de vous engager si vous n'en avez pas envie ou si vous vous sentez dépassé. Il n'y a rien de mal à s'éloigner et à ignorer les trolls.</a:t>
            </a:r>
          </a:p>
          <a:p>
            <a:pPr>
              <a:spcBef>
                <a:spcPts val="600"/>
              </a:spcBef>
            </a:pPr>
            <a:r>
              <a:rPr lang="fr-FR" sz="1100" b="0" u="sng" kern="1200" dirty="0">
                <a:solidFill>
                  <a:schemeClr val="tx1"/>
                </a:solidFill>
                <a:effectLst/>
                <a:latin typeface="+mn-lt"/>
                <a:ea typeface="+mn-ea"/>
                <a:cs typeface="+mn-cs"/>
              </a:rPr>
              <a:t>Signalez-les</a:t>
            </a:r>
            <a:r>
              <a:rPr lang="fr-FR" sz="1100" b="0" kern="1200" dirty="0">
                <a:solidFill>
                  <a:schemeClr val="tx1"/>
                </a:solidFill>
                <a:effectLst/>
                <a:latin typeface="+mn-lt"/>
                <a:ea typeface="+mn-ea"/>
                <a:cs typeface="+mn-cs"/>
              </a:rPr>
              <a:t>. En utilisant les guides de sécurité des médias sociaux de </a:t>
            </a:r>
            <a:r>
              <a:rPr lang="fr-FR" sz="1100" b="0" kern="1200" dirty="0" err="1">
                <a:solidFill>
                  <a:schemeClr val="tx1"/>
                </a:solidFill>
                <a:effectLst/>
                <a:latin typeface="+mn-lt"/>
                <a:ea typeface="+mn-ea"/>
                <a:cs typeface="+mn-cs"/>
              </a:rPr>
              <a:t>Heart</a:t>
            </a:r>
            <a:r>
              <a:rPr lang="fr-FR" sz="1100" b="0" kern="1200" dirty="0">
                <a:solidFill>
                  <a:schemeClr val="tx1"/>
                </a:solidFill>
                <a:effectLst/>
                <a:latin typeface="+mn-lt"/>
                <a:ea typeface="+mn-ea"/>
                <a:cs typeface="+mn-cs"/>
              </a:rPr>
              <a:t> Mob, trouver l'endroit où signaler les messages ou commentaires harcelants directement sur la plateforme. Google, Twitter, Facebook, </a:t>
            </a:r>
            <a:r>
              <a:rPr lang="fr-FR" sz="1100" b="0" kern="1200" dirty="0" err="1">
                <a:solidFill>
                  <a:schemeClr val="tx1"/>
                </a:solidFill>
                <a:effectLst/>
                <a:latin typeface="+mn-lt"/>
                <a:ea typeface="+mn-ea"/>
                <a:cs typeface="+mn-cs"/>
              </a:rPr>
              <a:t>Reddit</a:t>
            </a:r>
            <a:r>
              <a:rPr lang="fr-FR" sz="1100" b="0" kern="1200" dirty="0">
                <a:solidFill>
                  <a:schemeClr val="tx1"/>
                </a:solidFill>
                <a:effectLst/>
                <a:latin typeface="+mn-lt"/>
                <a:ea typeface="+mn-ea"/>
                <a:cs typeface="+mn-cs"/>
              </a:rPr>
              <a:t>, etc. doivent savoir que vous êtes harcelé pour pouvoir vous aider.</a:t>
            </a:r>
          </a:p>
          <a:p>
            <a:pPr>
              <a:spcBef>
                <a:spcPts val="600"/>
              </a:spcBef>
            </a:pPr>
            <a:r>
              <a:rPr lang="fr-FR" sz="1100" b="0" u="sng" kern="1200" dirty="0">
                <a:solidFill>
                  <a:schemeClr val="tx1"/>
                </a:solidFill>
                <a:effectLst/>
                <a:latin typeface="+mn-lt"/>
                <a:ea typeface="+mn-ea"/>
                <a:cs typeface="+mn-cs"/>
              </a:rPr>
              <a:t>Exposez-les</a:t>
            </a:r>
            <a:r>
              <a:rPr lang="fr-FR" sz="1100" b="0" kern="1200" dirty="0">
                <a:solidFill>
                  <a:schemeClr val="tx1"/>
                </a:solidFill>
                <a:effectLst/>
                <a:latin typeface="+mn-lt"/>
                <a:ea typeface="+mn-ea"/>
                <a:cs typeface="+mn-cs"/>
              </a:rPr>
              <a:t>. Vous n'êtes pas obligé de vous cacher. Si vous vous sentez à l'aise, vous pouvez faire une capture d'écran de votre harcèlement et la réafficher avec une explication de ce qui se passe. </a:t>
            </a:r>
          </a:p>
          <a:p>
            <a:pPr>
              <a:spcBef>
                <a:spcPts val="600"/>
              </a:spcBef>
            </a:pPr>
            <a:r>
              <a:rPr lang="fr-FR" sz="1100" b="0" u="sng" kern="1200" dirty="0">
                <a:solidFill>
                  <a:schemeClr val="tx1"/>
                </a:solidFill>
                <a:effectLst/>
                <a:latin typeface="+mn-lt"/>
                <a:ea typeface="+mn-ea"/>
                <a:cs typeface="+mn-cs"/>
              </a:rPr>
              <a:t>Engagez le dialogue</a:t>
            </a:r>
            <a:r>
              <a:rPr lang="fr-FR" sz="1100" b="0" kern="1200" dirty="0">
                <a:solidFill>
                  <a:schemeClr val="tx1"/>
                </a:solidFill>
                <a:effectLst/>
                <a:latin typeface="+mn-lt"/>
                <a:ea typeface="+mn-ea"/>
                <a:cs typeface="+mn-cs"/>
              </a:rPr>
              <a:t>. Si vous sentez que vous avez besoin de faire entendre votre voix, vous pouvez engager le dialogue. Mais n'oubliez pas qu'il ne s'agit pas de combattre le feu par le feu, mais plutôt de combattre le feu par l'eau. Au lieu de répondre à une insulte par une insulte, vous pouvez expliquer votre position. </a:t>
            </a:r>
          </a:p>
          <a:p>
            <a:pPr>
              <a:spcBef>
                <a:spcPts val="600"/>
              </a:spcBef>
            </a:pPr>
            <a:r>
              <a:rPr lang="fr-FR" sz="1100" b="0" u="sng" kern="1200" dirty="0">
                <a:solidFill>
                  <a:schemeClr val="tx1"/>
                </a:solidFill>
                <a:effectLst/>
                <a:latin typeface="+mn-lt"/>
                <a:ea typeface="+mn-ea"/>
                <a:cs typeface="+mn-cs"/>
              </a:rPr>
              <a:t>Cherchez du soutien</a:t>
            </a:r>
            <a:r>
              <a:rPr lang="fr-FR" sz="1100" b="0" kern="1200" dirty="0">
                <a:solidFill>
                  <a:schemeClr val="tx1"/>
                </a:solidFill>
                <a:effectLst/>
                <a:latin typeface="+mn-lt"/>
                <a:ea typeface="+mn-ea"/>
                <a:cs typeface="+mn-cs"/>
              </a:rPr>
              <a:t>. Chercher du soutien et raconter votre histoire à une personne de confiance qui comprend votre expérience peut être un excellent moyen d'aider à réduire une partie du traumatisme associé à cette expérience.</a:t>
            </a:r>
          </a:p>
          <a:p>
            <a:pPr>
              <a:spcBef>
                <a:spcPts val="600"/>
              </a:spcBef>
            </a:pPr>
            <a:r>
              <a:rPr lang="fr-FR" sz="1100" b="0" u="sng" kern="1200" dirty="0">
                <a:solidFill>
                  <a:schemeClr val="tx1"/>
                </a:solidFill>
                <a:effectLst/>
                <a:latin typeface="+mn-lt"/>
                <a:ea typeface="+mn-ea"/>
                <a:cs typeface="+mn-cs"/>
              </a:rPr>
              <a:t>Restez anonyme</a:t>
            </a:r>
            <a:r>
              <a:rPr lang="fr-FR" sz="1100" b="0" kern="1200" dirty="0">
                <a:solidFill>
                  <a:schemeClr val="tx1"/>
                </a:solidFill>
                <a:effectLst/>
                <a:latin typeface="+mn-lt"/>
                <a:ea typeface="+mn-ea"/>
                <a:cs typeface="+mn-cs"/>
              </a:rPr>
              <a:t>. Utilisez un pseudonyme ou joignez une autre adresse électronique à un compte. Vous pourrez ainsi rester en ligne sans être la cible de harcèlement.</a:t>
            </a:r>
          </a:p>
          <a:p>
            <a:endParaRPr lang="fr-FR" sz="1100" b="0" kern="1200" dirty="0">
              <a:solidFill>
                <a:schemeClr val="tx1"/>
              </a:solidFill>
              <a:effectLst/>
              <a:latin typeface="+mn-lt"/>
              <a:ea typeface="+mn-ea"/>
              <a:cs typeface="+mn-cs"/>
            </a:endParaRPr>
          </a:p>
          <a:p>
            <a:r>
              <a:rPr lang="fr-FR" sz="1100" b="0" i="1" kern="1200" dirty="0">
                <a:solidFill>
                  <a:schemeClr val="tx1"/>
                </a:solidFill>
                <a:effectLst/>
                <a:latin typeface="+mn-lt"/>
                <a:ea typeface="+mn-ea"/>
                <a:cs typeface="+mn-cs"/>
              </a:rPr>
              <a:t>Avancer la diapositive. Consultez le Manuel de l'animateur pour des instructions plus détaillées sur l‘Activité R.</a:t>
            </a:r>
            <a:endParaRPr lang="en-US" sz="1100" b="0" i="1" dirty="0"/>
          </a:p>
        </p:txBody>
      </p:sp>
      <p:sp>
        <p:nvSpPr>
          <p:cNvPr id="4" name="Slide Number Placeholder 3"/>
          <p:cNvSpPr>
            <a:spLocks noGrp="1"/>
          </p:cNvSpPr>
          <p:nvPr>
            <p:ph type="sldNum" sz="quarter" idx="10"/>
          </p:nvPr>
        </p:nvSpPr>
        <p:spPr/>
        <p:txBody>
          <a:bodyPr/>
          <a:lstStyle/>
          <a:p>
            <a:fld id="{FDCEB901-7526-43F3-B779-B138AE95E143}" type="slidenum">
              <a:rPr lang="en-US" smtClean="0"/>
              <a:t>68</a:t>
            </a:fld>
            <a:endParaRPr lang="en-US"/>
          </a:p>
        </p:txBody>
      </p:sp>
      <p:sp>
        <p:nvSpPr>
          <p:cNvPr id="5" name="Footer Placeholder 5">
            <a:extLst>
              <a:ext uri="{FF2B5EF4-FFF2-40B4-BE49-F238E27FC236}">
                <a16:creationId xmlns:a16="http://schemas.microsoft.com/office/drawing/2014/main" id="{533B5AD2-5082-4F20-BFD1-54D7B5B97CDA}"/>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2523724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OK, et les </a:t>
            </a:r>
            <a:r>
              <a:rPr lang="fr-FR" b="0" dirty="0" err="1"/>
              <a:t>textos</a:t>
            </a:r>
            <a:r>
              <a:rPr lang="fr-FR" b="0" dirty="0"/>
              <a:t> ? Nous sommes probablement presque tous sur WhatsApp. Il compte 2 milliards d'utilisateurs mensuels. Il est également détenu par Facebook.</a:t>
            </a:r>
          </a:p>
          <a:p>
            <a:endParaRPr lang="fr-FR" b="0" dirty="0"/>
          </a:p>
          <a:p>
            <a:r>
              <a:rPr lang="fr-FR" b="0" dirty="0"/>
              <a:t>La communication entre les parties est cryptée de bout en bout, mais de sérieuses lacunes subsistent.</a:t>
            </a:r>
          </a:p>
          <a:p>
            <a:r>
              <a:rPr lang="fr-FR" b="0" dirty="0"/>
              <a:t>Toute personne ayant votre numéro de téléphone peut voir : votre descriptif et votre photo de profil "à propos", la date de votre dernière connexion et si vous avez lu un message (vérifiez les paramètres de confidentialité pour changer). </a:t>
            </a:r>
          </a:p>
          <a:p>
            <a:r>
              <a:rPr lang="fr-FR" b="0" dirty="0"/>
              <a:t>Facebook peut accéder aux informations suivantes : qui vous contactez, quand, à quelle fréquence et à partir de quel endroit (ces informations ne peuvent être désactivées). </a:t>
            </a:r>
          </a:p>
          <a:p>
            <a:r>
              <a:rPr lang="fr-FR" b="0" dirty="0"/>
              <a:t>La police munie d'un mandat peut demander à Facebook : qui vous avez appelé ou envoyé un SMS, ou qui vous a appelé ou envoyé un SMS. </a:t>
            </a:r>
          </a:p>
          <a:p>
            <a:r>
              <a:rPr lang="fr-FR" b="0" dirty="0"/>
              <a:t>Si vous choisissez de sauvegarder vos données WhatsApp sur </a:t>
            </a:r>
            <a:r>
              <a:rPr lang="fr-FR" b="0" dirty="0" err="1"/>
              <a:t>iCloud</a:t>
            </a:r>
            <a:r>
              <a:rPr lang="fr-FR" b="0" dirty="0"/>
              <a:t> ou Google Drive, les messages n'y sont pas cryptés.</a:t>
            </a:r>
          </a:p>
        </p:txBody>
      </p:sp>
      <p:sp>
        <p:nvSpPr>
          <p:cNvPr id="4" name="Slide Number Placeholder 3"/>
          <p:cNvSpPr>
            <a:spLocks noGrp="1"/>
          </p:cNvSpPr>
          <p:nvPr>
            <p:ph type="sldNum" sz="quarter" idx="5"/>
          </p:nvPr>
        </p:nvSpPr>
        <p:spPr/>
        <p:txBody>
          <a:bodyPr/>
          <a:lstStyle/>
          <a:p>
            <a:fld id="{FDCEB901-7526-43F3-B779-B138AE95E143}" type="slidenum">
              <a:rPr lang="en-US" smtClean="0"/>
              <a:t>69</a:t>
            </a:fld>
            <a:endParaRPr lang="en-US"/>
          </a:p>
        </p:txBody>
      </p:sp>
      <p:sp>
        <p:nvSpPr>
          <p:cNvPr id="5" name="Footer Placeholder 5">
            <a:extLst>
              <a:ext uri="{FF2B5EF4-FFF2-40B4-BE49-F238E27FC236}">
                <a16:creationId xmlns:a16="http://schemas.microsoft.com/office/drawing/2014/main" id="{0D20746E-0276-4B3D-87E4-ABE8305FB298}"/>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356889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a:t>
            </a:r>
            <a:r>
              <a:rPr lang="fr-FR" b="0" dirty="0"/>
              <a:t>: Voici l'aperçu de notre processus. Chacun d'entre vous a déjà rempli une liste de vérification (checklist) ou le fera juste après cette session. Elle vous a montré les lacunes et les points forts de votre organisation. La meilleure partie de cette formation est que nous réunissons les exécutants partenaires</a:t>
            </a:r>
            <a:r>
              <a:rPr lang="fr-FR" b="0" baseline="0" dirty="0"/>
              <a:t> (EP)</a:t>
            </a:r>
            <a:r>
              <a:rPr lang="fr-FR" b="0" dirty="0"/>
              <a:t> pour qu'ils apprennent les uns des autres - ainsi, chacun repartira avec des idées pour s'appuyer sur ce qu'il a déjà mis en place. Cela se reflétera dans vos plans de sécurité. Chaque OSC élaborera un plan de sécurité qu'elle fera évoluer après la formation. Nous serons là pour examiner ces plans et vous aider à atteindre vos objectifs prioritaires.</a:t>
            </a:r>
            <a:endParaRPr lang="en-US" b="0" dirty="0"/>
          </a:p>
        </p:txBody>
      </p:sp>
      <p:sp>
        <p:nvSpPr>
          <p:cNvPr id="4" name="Slide Number Placeholder 3"/>
          <p:cNvSpPr>
            <a:spLocks noGrp="1"/>
          </p:cNvSpPr>
          <p:nvPr>
            <p:ph type="sldNum" sz="quarter" idx="5"/>
          </p:nvPr>
        </p:nvSpPr>
        <p:spPr/>
        <p:txBody>
          <a:bodyPr/>
          <a:lstStyle/>
          <a:p>
            <a:fld id="{FDCEB901-7526-43F3-B779-B138AE95E143}" type="slidenum">
              <a:rPr lang="en-US" smtClean="0"/>
              <a:t>7</a:t>
            </a:fld>
            <a:endParaRPr lang="en-US"/>
          </a:p>
        </p:txBody>
      </p:sp>
      <p:sp>
        <p:nvSpPr>
          <p:cNvPr id="5" name="Footer Placeholder 5">
            <a:extLst>
              <a:ext uri="{FF2B5EF4-FFF2-40B4-BE49-F238E27FC236}">
                <a16:creationId xmlns:a16="http://schemas.microsoft.com/office/drawing/2014/main" id="{28A6A9EF-CB6D-41E8-A268-363723AB8D52}"/>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8573897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fr-FR" b="1" i="0" dirty="0"/>
              <a:t>Dites : </a:t>
            </a:r>
            <a:r>
              <a:rPr lang="fr-FR" dirty="0"/>
              <a:t>Si vous décidez de ne pas utiliser WhatsApp, il existe d'autres options gratuites. Signal est une bonne option.</a:t>
            </a:r>
            <a:endParaRPr lang="fr-FR"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i="1" dirty="0"/>
              <a:t>Revoir le transparent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t>Il existe également d'autres options, comme </a:t>
            </a:r>
            <a:r>
              <a:rPr lang="fr-FR" b="0" i="0" dirty="0" err="1"/>
              <a:t>Gliph</a:t>
            </a:r>
            <a:r>
              <a:rPr lang="fr-FR" b="0" i="0" dirty="0"/>
              <a:t>, si Signal ne vous convient pas.</a:t>
            </a:r>
            <a:endParaRPr lang="en-US" b="0" dirty="0"/>
          </a:p>
        </p:txBody>
      </p:sp>
      <p:sp>
        <p:nvSpPr>
          <p:cNvPr id="4" name="Slide Number Placeholder 3"/>
          <p:cNvSpPr>
            <a:spLocks noGrp="1"/>
          </p:cNvSpPr>
          <p:nvPr>
            <p:ph type="sldNum" sz="quarter" idx="10"/>
          </p:nvPr>
        </p:nvSpPr>
        <p:spPr/>
        <p:txBody>
          <a:bodyPr/>
          <a:lstStyle/>
          <a:p>
            <a:fld id="{FDCEB901-7526-43F3-B779-B138AE95E143}" type="slidenum">
              <a:rPr lang="en-US" smtClean="0"/>
              <a:t>70</a:t>
            </a:fld>
            <a:endParaRPr lang="en-US"/>
          </a:p>
        </p:txBody>
      </p:sp>
      <p:sp>
        <p:nvSpPr>
          <p:cNvPr id="5" name="Footer Placeholder 5">
            <a:extLst>
              <a:ext uri="{FF2B5EF4-FFF2-40B4-BE49-F238E27FC236}">
                <a16:creationId xmlns:a16="http://schemas.microsoft.com/office/drawing/2014/main" id="{943E7F6D-7364-439A-91B4-6335873477CD}"/>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40519056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Nous ne devons pas seulement nous protéger et protéger nos bénéficiaires sur les médias sociaux et lorsque nous envoyons des SMS, nous voulons aussi protéger leurs données, où qu'elles soient stockées. Le cryptage et la protection des documents en font partie. </a:t>
            </a:r>
          </a:p>
          <a:p>
            <a:endParaRPr lang="fr-FR" b="0" dirty="0"/>
          </a:p>
          <a:p>
            <a:r>
              <a:rPr lang="fr-FR" b="0" dirty="0"/>
              <a:t>Le cryptage est un processus qui permet de coder un message ou un fichier de manière à ce qu'il ne puisse être lu que par les personnes possédant la "clé" de ce fichier. Il existe des options de cryptage gratuites comme </a:t>
            </a:r>
            <a:r>
              <a:rPr lang="fr-FR" b="0" dirty="0" err="1"/>
              <a:t>Veracrypt</a:t>
            </a:r>
            <a:r>
              <a:rPr lang="fr-FR" b="0" dirty="0"/>
              <a:t>. Elle vous permet de créer un dossier secret qui n'est visible que par ceux qui savent comment le chercher.</a:t>
            </a:r>
          </a:p>
          <a:p>
            <a:endParaRPr lang="fr-FR" b="0" dirty="0"/>
          </a:p>
          <a:p>
            <a:r>
              <a:rPr lang="fr-FR" b="0" dirty="0"/>
              <a:t>Vous pouvez également prendre des mesures moins complexes pour protéger vos données. Par exemple, changez les noms de fichiers sur votre ordinateur. N'appelez pas un fichier «  Proximité HSH à New York City" mais « Activités du Project _nom de Code pour New York".</a:t>
            </a:r>
          </a:p>
          <a:p>
            <a:endParaRPr lang="fr-FR" b="1" dirty="0"/>
          </a:p>
          <a:p>
            <a:r>
              <a:rPr lang="fr-FR" b="0" i="1" dirty="0"/>
              <a:t>Revoir le contenu des diapositives.</a:t>
            </a:r>
            <a:endParaRPr lang="en-US" b="0" i="1" dirty="0"/>
          </a:p>
        </p:txBody>
      </p:sp>
      <p:sp>
        <p:nvSpPr>
          <p:cNvPr id="4" name="Slide Number Placeholder 3"/>
          <p:cNvSpPr>
            <a:spLocks noGrp="1"/>
          </p:cNvSpPr>
          <p:nvPr>
            <p:ph type="sldNum" sz="quarter" idx="5"/>
          </p:nvPr>
        </p:nvSpPr>
        <p:spPr/>
        <p:txBody>
          <a:bodyPr/>
          <a:lstStyle/>
          <a:p>
            <a:fld id="{FDCEB901-7526-43F3-B779-B138AE95E143}" type="slidenum">
              <a:rPr lang="en-US" smtClean="0"/>
              <a:t>71</a:t>
            </a:fld>
            <a:endParaRPr lang="en-US"/>
          </a:p>
        </p:txBody>
      </p:sp>
      <p:sp>
        <p:nvSpPr>
          <p:cNvPr id="5" name="Footer Placeholder 5">
            <a:extLst>
              <a:ext uri="{FF2B5EF4-FFF2-40B4-BE49-F238E27FC236}">
                <a16:creationId xmlns:a16="http://schemas.microsoft.com/office/drawing/2014/main" id="{49B63E9E-2F05-48C1-8DEE-58F8CAD9C742}"/>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4537466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t>Dites</a:t>
            </a:r>
            <a:r>
              <a:rPr lang="fr-FR" i="0" dirty="0"/>
              <a:t> : Maintenant, réfléchissons à quelques problèmes spécifiques que nous pourrions rencontrer. Je vais lire le premier problème et toutes les solutions. Vous utilisez le chat pour entrer les lettres des solutions qui pourraient fonctionner pour résoudre le problème 1. Vous pouvez choisir plus d'une lettre.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Lisez le premier problème et toutes les solutions. Obtenez les réponses du chat. Demandez à quelques personnes d'expliquer leur choix. Avancez la diapositive pour montrer les réponses.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Lisez le deuxième problème. Demandez à quelques personnes d'expliquer leur choix. Avancez la diapositive pour montrer les réponses.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Lisez le troisième problème. Demandez à quelques personnes d'expliquer leur choix. Avancez la diapositive pour montrer les réponses.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Terminez en expliquant que de nombreuses solutions peuvent résoudre ou atténuer plusieurs problèmes. Nous n'avons pas besoin d'une solution par problème. Et toutes les solutions numériques ne nécessitent pas l'aide d'un développeur de logiciels.</a:t>
            </a:r>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72</a:t>
            </a:fld>
            <a:endParaRPr lang="en-US"/>
          </a:p>
        </p:txBody>
      </p:sp>
      <p:sp>
        <p:nvSpPr>
          <p:cNvPr id="5" name="Footer Placeholder 5">
            <a:extLst>
              <a:ext uri="{FF2B5EF4-FFF2-40B4-BE49-F238E27FC236}">
                <a16:creationId xmlns:a16="http://schemas.microsoft.com/office/drawing/2014/main" id="{76752E2D-8B73-44D0-B6C8-531D60B2A8DB}"/>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457472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10260" y="4400550"/>
            <a:ext cx="5237480" cy="3300730"/>
          </a:xfrm>
        </p:spPr>
        <p:txBody>
          <a:bodyPr/>
          <a:lstStyle/>
          <a:p>
            <a:r>
              <a:rPr lang="fr-FR" b="1" dirty="0"/>
              <a:t>Dites : </a:t>
            </a:r>
            <a:r>
              <a:rPr lang="fr-FR" dirty="0"/>
              <a:t>EpiC et LINKAGES ont</a:t>
            </a:r>
            <a:r>
              <a:rPr lang="fr-FR" b="0" dirty="0"/>
              <a:t> développé des outils qui sont conçus pour vous aider à garder les données en sécurité dans votre programme. Vous pouvez les télécharger ici:</a:t>
            </a:r>
          </a:p>
          <a:p>
            <a:pPr>
              <a:spcBef>
                <a:spcPts val="600"/>
              </a:spcBef>
            </a:pPr>
            <a:r>
              <a:rPr lang="en-US" sz="1200" dirty="0"/>
              <a:t>Ensuring compliance with the LINKAGES Data safety and security checklist: </a:t>
            </a:r>
            <a:r>
              <a:rPr lang="en-US" sz="1200" dirty="0">
                <a:hlinkClick r:id="rId3"/>
              </a:rPr>
              <a:t>https://www.fhi360.org/sites/default/files/media/documents/data-safety-guidance.pdf</a:t>
            </a:r>
            <a:r>
              <a:rPr lang="en-US" sz="1200" dirty="0"/>
              <a:t> </a:t>
            </a:r>
          </a:p>
          <a:p>
            <a:pPr>
              <a:spcBef>
                <a:spcPts val="600"/>
              </a:spcBef>
            </a:pPr>
            <a:r>
              <a:rPr lang="en-US" sz="1200" dirty="0"/>
              <a:t>LINKAGES Data safety and security checklist: </a:t>
            </a:r>
          </a:p>
          <a:p>
            <a:pPr>
              <a:spcBef>
                <a:spcPts val="600"/>
              </a:spcBef>
            </a:pPr>
            <a:r>
              <a:rPr lang="en-US" sz="1200" dirty="0">
                <a:hlinkClick r:id="rId4"/>
              </a:rPr>
              <a:t>https://www.fhi360.org/sites/default/files/media/documents/data-safety-checklist-1.xlsx</a:t>
            </a:r>
            <a:r>
              <a:rPr lang="en-US" sz="1200" dirty="0"/>
              <a:t>  </a:t>
            </a:r>
          </a:p>
          <a:p>
            <a:pPr>
              <a:spcBef>
                <a:spcPts val="600"/>
              </a:spcBef>
            </a:pPr>
            <a:r>
              <a:rPr lang="en-US" sz="1200" dirty="0"/>
              <a:t>Ensuring compliance with the EpiC Data safety and security checklist: </a:t>
            </a:r>
            <a:r>
              <a:rPr lang="en-US" sz="1200" u="sng" dirty="0">
                <a:solidFill>
                  <a:srgbClr val="0563C1"/>
                </a:solidFill>
                <a:effectLst/>
                <a:ea typeface="Times New Roman" panose="02020603050405020304" pitchFamily="18" charset="0"/>
                <a:cs typeface="Times New Roman" panose="02020603050405020304" pitchFamily="18" charset="0"/>
                <a:hlinkClick r:id="rId5"/>
              </a:rPr>
              <a:t>https://www.fhi360.org/resource/implementer-and-data-security</a:t>
            </a:r>
            <a:endParaRPr lang="en-US" sz="1200" dirty="0"/>
          </a:p>
          <a:p>
            <a:pPr>
              <a:spcBef>
                <a:spcPts val="600"/>
              </a:spcBef>
            </a:pPr>
            <a:r>
              <a:rPr lang="en-US" sz="1200" dirty="0"/>
              <a:t>EpiC Data safety and security checklist: </a:t>
            </a:r>
          </a:p>
          <a:p>
            <a:pPr>
              <a:spcBef>
                <a:spcPts val="600"/>
              </a:spcBef>
            </a:pPr>
            <a:r>
              <a:rPr lang="en-US" sz="1200" u="sng" dirty="0">
                <a:solidFill>
                  <a:srgbClr val="0563C1"/>
                </a:solidFill>
                <a:effectLst/>
                <a:ea typeface="Times New Roman" panose="02020603050405020304" pitchFamily="18" charset="0"/>
                <a:cs typeface="Times New Roman" panose="02020603050405020304" pitchFamily="18" charset="0"/>
                <a:hlinkClick r:id="rId5"/>
              </a:rPr>
              <a:t>https://www.fhi360.org/resource/implementer-and-data-security</a:t>
            </a:r>
            <a:endParaRPr lang="en-US" sz="1200" dirty="0"/>
          </a:p>
          <a:p>
            <a:endParaRPr lang="fr-FR" b="0" dirty="0"/>
          </a:p>
        </p:txBody>
      </p:sp>
      <p:sp>
        <p:nvSpPr>
          <p:cNvPr id="4" name="Slide Number Placeholder 3"/>
          <p:cNvSpPr>
            <a:spLocks noGrp="1"/>
          </p:cNvSpPr>
          <p:nvPr>
            <p:ph type="sldNum" sz="quarter" idx="5"/>
          </p:nvPr>
        </p:nvSpPr>
        <p:spPr/>
        <p:txBody>
          <a:bodyPr/>
          <a:lstStyle/>
          <a:p>
            <a:fld id="{FDCEB901-7526-43F3-B779-B138AE95E143}" type="slidenum">
              <a:rPr lang="en-US" smtClean="0"/>
              <a:t>73</a:t>
            </a:fld>
            <a:endParaRPr lang="en-US"/>
          </a:p>
        </p:txBody>
      </p:sp>
      <p:sp>
        <p:nvSpPr>
          <p:cNvPr id="5" name="Footer Placeholder 5">
            <a:extLst>
              <a:ext uri="{FF2B5EF4-FFF2-40B4-BE49-F238E27FC236}">
                <a16:creationId xmlns:a16="http://schemas.microsoft.com/office/drawing/2014/main" id="{D47C02F4-37AB-4308-8888-2694C65E75F2}"/>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7381437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noProof="0" dirty="0"/>
              <a:t>Dites</a:t>
            </a:r>
            <a:r>
              <a:rPr lang="fr-FR" b="0" noProof="0" dirty="0"/>
              <a:t>: Si apprendre</a:t>
            </a:r>
            <a:r>
              <a:rPr lang="fr-FR" b="0" baseline="0" noProof="0" dirty="0"/>
              <a:t> plus sur le fait d’opérer en ligne de façon sûre vous intéresse, vous pouvez suivre une formation en ligne ou asynchrone dispensée par la Fondation arabe des libertés et de l’égalité. Elle aide l’usager à apprendre et à alléger les risques quotidiens rencontrés en ligne. </a:t>
            </a:r>
            <a:endParaRPr lang="fr-FR" b="1" noProof="0" dirty="0"/>
          </a:p>
        </p:txBody>
      </p:sp>
      <p:sp>
        <p:nvSpPr>
          <p:cNvPr id="4" name="Slide Number Placeholder 3"/>
          <p:cNvSpPr>
            <a:spLocks noGrp="1"/>
          </p:cNvSpPr>
          <p:nvPr>
            <p:ph type="sldNum" sz="quarter" idx="5"/>
          </p:nvPr>
        </p:nvSpPr>
        <p:spPr/>
        <p:txBody>
          <a:bodyPr/>
          <a:lstStyle/>
          <a:p>
            <a:fld id="{FDCEB901-7526-43F3-B779-B138AE95E143}" type="slidenum">
              <a:rPr lang="en-US" smtClean="0"/>
              <a:t>74</a:t>
            </a:fld>
            <a:endParaRPr lang="en-US"/>
          </a:p>
        </p:txBody>
      </p:sp>
      <p:sp>
        <p:nvSpPr>
          <p:cNvPr id="5" name="Footer Placeholder 5">
            <a:extLst>
              <a:ext uri="{FF2B5EF4-FFF2-40B4-BE49-F238E27FC236}">
                <a16:creationId xmlns:a16="http://schemas.microsoft.com/office/drawing/2014/main" id="{1494D02A-13D6-424E-A480-FADE53A62B24}"/>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6566502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noProof="0" dirty="0">
                <a:solidFill>
                  <a:srgbClr val="262626"/>
                </a:solidFill>
                <a:effectLst/>
                <a:ea typeface="DengXian" panose="02010600030101010101" pitchFamily="2" charset="-122"/>
              </a:rPr>
              <a:t>Dites</a:t>
            </a:r>
            <a:r>
              <a:rPr lang="fr-FR" noProof="0" dirty="0">
                <a:solidFill>
                  <a:srgbClr val="262626"/>
                </a:solidFill>
                <a:effectLst/>
                <a:ea typeface="DengXian" panose="02010600030101010101" pitchFamily="2" charset="-122"/>
              </a:rPr>
              <a:t>: Il existe</a:t>
            </a:r>
            <a:r>
              <a:rPr lang="fr-FR" baseline="0" noProof="0" dirty="0">
                <a:solidFill>
                  <a:srgbClr val="262626"/>
                </a:solidFill>
                <a:effectLst/>
                <a:ea typeface="DengXian" panose="02010600030101010101" pitchFamily="2" charset="-122"/>
              </a:rPr>
              <a:t> également une indication spécifique, de </a:t>
            </a:r>
            <a:r>
              <a:rPr lang="fr-FR" baseline="0" noProof="0" dirty="0" err="1">
                <a:solidFill>
                  <a:srgbClr val="262626"/>
                </a:solidFill>
                <a:effectLst/>
                <a:ea typeface="DengXian" panose="02010600030101010101" pitchFamily="2" charset="-122"/>
              </a:rPr>
              <a:t>EpiC</a:t>
            </a:r>
            <a:r>
              <a:rPr lang="fr-FR" baseline="0" noProof="0" dirty="0">
                <a:solidFill>
                  <a:srgbClr val="262626"/>
                </a:solidFill>
                <a:effectLst/>
                <a:ea typeface="DengXian" panose="02010600030101010101" pitchFamily="2" charset="-122"/>
              </a:rPr>
              <a:t> et LINKAGES, au sujet d’achat et de gestion d’appareils et applications. Cette indication a pour but de soutenir les organisations avec leur sélection et gestion d’appareils et d’applications pour le personnel qui fournit un soutien virtuel au client, comme le soutien fourni pas les travailleurs de proximité, gestionnaire de cas, ou personnel de clinique. Elle couvre un éventail de considérations autour de l’accessibilité, abordabilité, et fonctionnalité, et met une emphase spéciale sur la sécurité et l’allégement des risques. Elle inclut des chapitres sur  </a:t>
            </a:r>
            <a:endParaRPr lang="fr-FR" noProof="0" dirty="0">
              <a:solidFill>
                <a:srgbClr val="262626"/>
              </a:solidFill>
              <a:effectLst/>
              <a:ea typeface="DengXian" panose="02010600030101010101" pitchFamily="2" charset="-122"/>
            </a:endParaRPr>
          </a:p>
          <a:p>
            <a:pPr marL="457200" marR="0"/>
            <a:r>
              <a:rPr lang="en-US" u="none" dirty="0">
                <a:solidFill>
                  <a:srgbClr val="262626"/>
                </a:solidFill>
                <a:effectLst/>
                <a:ea typeface="DengXian" panose="02010600030101010101" pitchFamily="2" charset="-122"/>
                <a:cs typeface="Arial" panose="020B0604020202020204" pitchFamily="34" charset="0"/>
              </a:rPr>
              <a:t>1. </a:t>
            </a:r>
            <a:r>
              <a:rPr lang="fr-FR" u="none" noProof="0" dirty="0">
                <a:solidFill>
                  <a:srgbClr val="262626"/>
                </a:solidFill>
                <a:effectLst/>
                <a:ea typeface="DengXian" panose="02010600030101010101" pitchFamily="2" charset="-122"/>
                <a:cs typeface="Arial" panose="020B0604020202020204" pitchFamily="34" charset="0"/>
              </a:rPr>
              <a:t>Choisir les appareils </a:t>
            </a:r>
          </a:p>
          <a:p>
            <a:pPr marL="457200" marR="0"/>
            <a:r>
              <a:rPr lang="fr-FR" u="none" noProof="0" dirty="0">
                <a:solidFill>
                  <a:srgbClr val="262626"/>
                </a:solidFill>
                <a:effectLst/>
                <a:ea typeface="DengXian" panose="02010600030101010101" pitchFamily="2" charset="-122"/>
                <a:cs typeface="Arial" panose="020B0604020202020204" pitchFamily="34" charset="0"/>
              </a:rPr>
              <a:t>2. Déployer et gérer les appareils </a:t>
            </a:r>
          </a:p>
          <a:p>
            <a:pPr marL="457200" marR="0"/>
            <a:r>
              <a:rPr lang="fr-FR" u="none" noProof="0" dirty="0">
                <a:solidFill>
                  <a:srgbClr val="262626"/>
                </a:solidFill>
                <a:effectLst/>
                <a:ea typeface="DengXian" panose="02010600030101010101" pitchFamily="2" charset="-122"/>
                <a:cs typeface="Arial" panose="020B0604020202020204" pitchFamily="34" charset="0"/>
              </a:rPr>
              <a:t>3. Protection et</a:t>
            </a:r>
            <a:r>
              <a:rPr lang="fr-FR" u="none" baseline="0" noProof="0" dirty="0">
                <a:solidFill>
                  <a:srgbClr val="262626"/>
                </a:solidFill>
                <a:effectLst/>
                <a:ea typeface="DengXian" panose="02010600030101010101" pitchFamily="2" charset="-122"/>
                <a:cs typeface="Arial" panose="020B0604020202020204" pitchFamily="34" charset="0"/>
              </a:rPr>
              <a:t> vie privée du client</a:t>
            </a:r>
            <a:endParaRPr lang="fr-FR" u="none" noProof="0" dirty="0">
              <a:solidFill>
                <a:srgbClr val="262626"/>
              </a:solidFill>
              <a:effectLst/>
              <a:ea typeface="DengXian" panose="02010600030101010101" pitchFamily="2" charset="-122"/>
              <a:cs typeface="Arial" panose="020B0604020202020204" pitchFamily="34" charset="0"/>
            </a:endParaRPr>
          </a:p>
          <a:p>
            <a:pPr marL="457200"/>
            <a:r>
              <a:rPr lang="fr-FR" u="none" noProof="0" dirty="0">
                <a:solidFill>
                  <a:srgbClr val="262626"/>
                </a:solidFill>
                <a:effectLst/>
                <a:ea typeface="DengXian" panose="02010600030101010101" pitchFamily="2" charset="-122"/>
              </a:rPr>
              <a:t>4. Gestion de cas</a:t>
            </a:r>
            <a:r>
              <a:rPr lang="fr-FR" u="none" baseline="0" noProof="0" dirty="0">
                <a:solidFill>
                  <a:srgbClr val="262626"/>
                </a:solidFill>
                <a:effectLst/>
                <a:ea typeface="DengXian" panose="02010600030101010101" pitchFamily="2" charset="-122"/>
              </a:rPr>
              <a:t> virtuelle</a:t>
            </a:r>
            <a:endParaRPr lang="fr-FR" u="none" noProof="0" dirty="0">
              <a:solidFill>
                <a:srgbClr val="262626"/>
              </a:solidFill>
              <a:effectLst/>
              <a:ea typeface="DengXian" panose="02010600030101010101" pitchFamily="2" charset="-122"/>
            </a:endParaRPr>
          </a:p>
          <a:p>
            <a:pPr marL="457200"/>
            <a:endParaRPr lang="en-US" u="none" dirty="0"/>
          </a:p>
        </p:txBody>
      </p:sp>
      <p:sp>
        <p:nvSpPr>
          <p:cNvPr id="4" name="Slide Number Placeholder 3"/>
          <p:cNvSpPr>
            <a:spLocks noGrp="1"/>
          </p:cNvSpPr>
          <p:nvPr>
            <p:ph type="sldNum" sz="quarter" idx="5"/>
          </p:nvPr>
        </p:nvSpPr>
        <p:spPr/>
        <p:txBody>
          <a:bodyPr/>
          <a:lstStyle/>
          <a:p>
            <a:fld id="{FDCEB901-7526-43F3-B779-B138AE95E143}" type="slidenum">
              <a:rPr lang="en-US" smtClean="0"/>
              <a:t>75</a:t>
            </a:fld>
            <a:endParaRPr lang="en-US"/>
          </a:p>
        </p:txBody>
      </p:sp>
      <p:sp>
        <p:nvSpPr>
          <p:cNvPr id="5" name="Footer Placeholder 5">
            <a:extLst>
              <a:ext uri="{FF2B5EF4-FFF2-40B4-BE49-F238E27FC236}">
                <a16:creationId xmlns:a16="http://schemas.microsoft.com/office/drawing/2014/main" id="{E4489C2D-C54F-46A9-AAB4-CE26D410AA2A}"/>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30867917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Maintenant, nous avons couvert ce que j'avais à partager sur le développement de vos compétences. C'est à votre tour de vous enseigner les uns aux autres. </a:t>
            </a:r>
            <a:endParaRPr lang="en-US" b="0" dirty="0"/>
          </a:p>
        </p:txBody>
      </p:sp>
      <p:sp>
        <p:nvSpPr>
          <p:cNvPr id="4" name="Slide Number Placeholder 3"/>
          <p:cNvSpPr>
            <a:spLocks noGrp="1"/>
          </p:cNvSpPr>
          <p:nvPr>
            <p:ph type="sldNum" sz="quarter" idx="5"/>
          </p:nvPr>
        </p:nvSpPr>
        <p:spPr/>
        <p:txBody>
          <a:bodyPr/>
          <a:lstStyle/>
          <a:p>
            <a:fld id="{FDCEB901-7526-43F3-B779-B138AE95E143}" type="slidenum">
              <a:rPr lang="en-US" smtClean="0"/>
              <a:t>76</a:t>
            </a:fld>
            <a:endParaRPr lang="en-US"/>
          </a:p>
        </p:txBody>
      </p:sp>
      <p:sp>
        <p:nvSpPr>
          <p:cNvPr id="5" name="Footer Placeholder 5">
            <a:extLst>
              <a:ext uri="{FF2B5EF4-FFF2-40B4-BE49-F238E27FC236}">
                <a16:creationId xmlns:a16="http://schemas.microsoft.com/office/drawing/2014/main" id="{83E42679-820E-4211-84FD-9CC8E9595014}"/>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41926228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a:t>
            </a:r>
            <a:r>
              <a:rPr lang="fr-FR" b="0" dirty="0"/>
              <a:t>: Au cours de cette session, nous allons examiner vos réponses collectives aux listes de vérification de sécurité, puis nous choisirons une compétence que chaque partenaire de mise en œuvre pourra enseigner aux autres. Vous aurez le temps de préparer ce que vous enseignerez avant de vous retrouver pour notre troisième session.</a:t>
            </a:r>
          </a:p>
          <a:p>
            <a:endParaRPr lang="fr-FR" b="0" dirty="0"/>
          </a:p>
          <a:p>
            <a:r>
              <a:rPr lang="fr-FR" b="0" dirty="0"/>
              <a:t>Chacun devrait avoir déjà rempli une liste de contrôle pour passer en revue ses stratégies de sécurité. Un hyperlien vers la liste de vérification se trouve dans la boîte à outils AMAN MENA, qui est disponible en français, en anglais et en arabe. L'hyperlien vers la liste de vérification se trouve au début de l'outil 2.</a:t>
            </a:r>
          </a:p>
        </p:txBody>
      </p:sp>
      <p:sp>
        <p:nvSpPr>
          <p:cNvPr id="4" name="Slide Number Placeholder 3"/>
          <p:cNvSpPr>
            <a:spLocks noGrp="1"/>
          </p:cNvSpPr>
          <p:nvPr>
            <p:ph type="sldNum" sz="quarter" idx="5"/>
          </p:nvPr>
        </p:nvSpPr>
        <p:spPr/>
        <p:txBody>
          <a:bodyPr/>
          <a:lstStyle/>
          <a:p>
            <a:fld id="{FDCEB901-7526-43F3-B779-B138AE95E143}" type="slidenum">
              <a:rPr lang="en-US" smtClean="0"/>
              <a:t>77</a:t>
            </a:fld>
            <a:endParaRPr lang="en-US"/>
          </a:p>
        </p:txBody>
      </p:sp>
      <p:sp>
        <p:nvSpPr>
          <p:cNvPr id="5" name="Footer Placeholder 5">
            <a:extLst>
              <a:ext uri="{FF2B5EF4-FFF2-40B4-BE49-F238E27FC236}">
                <a16:creationId xmlns:a16="http://schemas.microsoft.com/office/drawing/2014/main" id="{C3B5CFE6-FDDA-47CA-8BB9-BED2BF7C567B}"/>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475893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Comme vous vous en souvenez, au début de cet atelier, nous avons rempli la liste de vérification. Elle était organisée en fonction des domaines ci-dessus. Et pour chaque domaine, vous avez répondu à des questions sur les stratégies que vous avez employées. Vous avez chacun obtenu un score dans chaque domaine. Par exemple, le score de cette organisation était de 50 % pour la documentation des préjudices relatifs</a:t>
            </a:r>
            <a:r>
              <a:rPr lang="fr-FR" b="0" baseline="0" dirty="0"/>
              <a:t> </a:t>
            </a:r>
            <a:r>
              <a:rPr lang="fr-FR" b="0" dirty="0"/>
              <a:t>au</a:t>
            </a:r>
            <a:r>
              <a:rPr lang="fr-FR" b="0" baseline="0" dirty="0"/>
              <a:t> </a:t>
            </a:r>
            <a:r>
              <a:rPr lang="fr-FR" b="0" dirty="0"/>
              <a:t>suivi et au</a:t>
            </a:r>
            <a:r>
              <a:rPr lang="fr-FR" b="0" baseline="0" dirty="0"/>
              <a:t> </a:t>
            </a:r>
            <a:r>
              <a:rPr lang="fr-FR" b="0" dirty="0"/>
              <a:t>plaidoyer. Ces scores vous permettent de comparer les différents domaines et de voir comment vous vous en sortez dans chaque domaine.</a:t>
            </a:r>
            <a:endParaRPr lang="en-US" b="0" dirty="0"/>
          </a:p>
        </p:txBody>
      </p:sp>
      <p:sp>
        <p:nvSpPr>
          <p:cNvPr id="4" name="Slide Number Placeholder 3"/>
          <p:cNvSpPr>
            <a:spLocks noGrp="1"/>
          </p:cNvSpPr>
          <p:nvPr>
            <p:ph type="sldNum" sz="quarter" idx="5"/>
          </p:nvPr>
        </p:nvSpPr>
        <p:spPr/>
        <p:txBody>
          <a:bodyPr/>
          <a:lstStyle/>
          <a:p>
            <a:fld id="{FD0A2D9A-8A83-4D1A-B0E6-CBB73857735F}" type="slidenum">
              <a:rPr lang="en-US" smtClean="0"/>
              <a:t>78</a:t>
            </a:fld>
            <a:endParaRPr lang="en-US" dirty="0"/>
          </a:p>
        </p:txBody>
      </p:sp>
      <p:sp>
        <p:nvSpPr>
          <p:cNvPr id="5" name="Footer Placeholder 5">
            <a:extLst>
              <a:ext uri="{FF2B5EF4-FFF2-40B4-BE49-F238E27FC236}">
                <a16:creationId xmlns:a16="http://schemas.microsoft.com/office/drawing/2014/main" id="{1AC0005D-12C3-4D82-9158-84DE202AD7A6}"/>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7760994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Voir le Manuel de l'animateur pour des instructions plus détaillées.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Les graphiques présentés ici doivent être remplacés par les scores de la liste de vérification collectés à l'avance.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t>Dites</a:t>
            </a:r>
            <a:r>
              <a:rPr lang="fr-FR" i="0" dirty="0"/>
              <a:t> : nous pouvons voir ici nos scores collectifs sur la liste de vérification de la sécurité. Nous constatons que toutes les organisations ont des points forts et des lacunes.</a:t>
            </a:r>
          </a:p>
        </p:txBody>
      </p:sp>
      <p:sp>
        <p:nvSpPr>
          <p:cNvPr id="4" name="Slide Number Placeholder 3"/>
          <p:cNvSpPr>
            <a:spLocks noGrp="1"/>
          </p:cNvSpPr>
          <p:nvPr>
            <p:ph type="sldNum" sz="quarter" idx="5"/>
          </p:nvPr>
        </p:nvSpPr>
        <p:spPr/>
        <p:txBody>
          <a:bodyPr/>
          <a:lstStyle/>
          <a:p>
            <a:fld id="{FDCEB901-7526-43F3-B779-B138AE95E143}" type="slidenum">
              <a:rPr lang="en-US" smtClean="0"/>
              <a:t>79</a:t>
            </a:fld>
            <a:endParaRPr lang="en-US"/>
          </a:p>
        </p:txBody>
      </p:sp>
      <p:sp>
        <p:nvSpPr>
          <p:cNvPr id="5" name="Footer Placeholder 5">
            <a:extLst>
              <a:ext uri="{FF2B5EF4-FFF2-40B4-BE49-F238E27FC236}">
                <a16:creationId xmlns:a16="http://schemas.microsoft.com/office/drawing/2014/main" id="{5A368F15-3705-49D2-880D-E6B6934E00D0}"/>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51119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Voici plus de détails sur chaque étape. Vous voyez ici les domaines que vous reconnaissez grâce à la liste</a:t>
            </a:r>
            <a:r>
              <a:rPr lang="fr-FR" b="0" baseline="0" dirty="0"/>
              <a:t> de vérification</a:t>
            </a:r>
            <a:r>
              <a:rPr lang="fr-FR" b="0" dirty="0"/>
              <a:t>.</a:t>
            </a:r>
          </a:p>
          <a:p>
            <a:endParaRPr lang="fr-FR" b="0" dirty="0"/>
          </a:p>
          <a:p>
            <a:r>
              <a:rPr lang="fr-FR" b="0" i="1" dirty="0"/>
              <a:t>Passez rapidement en revue les domaines.</a:t>
            </a:r>
          </a:p>
        </p:txBody>
      </p:sp>
      <p:sp>
        <p:nvSpPr>
          <p:cNvPr id="4" name="Slide Number Placeholder 3"/>
          <p:cNvSpPr>
            <a:spLocks noGrp="1"/>
          </p:cNvSpPr>
          <p:nvPr>
            <p:ph type="sldNum" sz="quarter" idx="5"/>
          </p:nvPr>
        </p:nvSpPr>
        <p:spPr/>
        <p:txBody>
          <a:bodyPr/>
          <a:lstStyle/>
          <a:p>
            <a:fld id="{FDCEB901-7526-43F3-B779-B138AE95E143}" type="slidenum">
              <a:rPr lang="en-US" smtClean="0"/>
              <a:t>8</a:t>
            </a:fld>
            <a:endParaRPr lang="en-US"/>
          </a:p>
        </p:txBody>
      </p:sp>
      <p:sp>
        <p:nvSpPr>
          <p:cNvPr id="5" name="Footer Placeholder 5">
            <a:extLst>
              <a:ext uri="{FF2B5EF4-FFF2-40B4-BE49-F238E27FC236}">
                <a16:creationId xmlns:a16="http://schemas.microsoft.com/office/drawing/2014/main" id="{61A6155B-1AFF-4750-A2F7-680EA4439AFD}"/>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4551203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42201"/>
          </a:xfrm>
        </p:spPr>
        <p:txBody>
          <a:bodyPr/>
          <a:lstStyle/>
          <a:p>
            <a:r>
              <a:rPr lang="fr-FR" b="1" dirty="0"/>
              <a:t>Dites :</a:t>
            </a:r>
            <a:r>
              <a:rPr lang="fr-FR" b="0" dirty="0"/>
              <a:t> La meilleure façon d'améliorer nos stratégies de sécurité est d'apprendre des autres qui opèrent dans des contextes similaires. Pour ce faire, nous allons demander à chacun d'entre vous d'enseigner une stratégie de sécurité à ses pairs lors de la prochaine session. Vous pouvez voir les missions ici.</a:t>
            </a:r>
          </a:p>
          <a:p>
            <a:endParaRPr lang="fr-FR" b="0" dirty="0"/>
          </a:p>
          <a:p>
            <a:r>
              <a:rPr lang="fr-FR" b="0" dirty="0"/>
              <a:t>Veuillez regarder le domaine qui vous a été attribué. Choisissez une stratégie de sécurité dans ce domaine. Créez quatre diapositives sur cette stratégie. Elles doivent couvrir :</a:t>
            </a:r>
          </a:p>
          <a:p>
            <a:pPr marL="628650" lvl="1" indent="-171450">
              <a:buFont typeface="Arial" panose="020B0604020202020204" pitchFamily="34" charset="0"/>
              <a:buChar char="•"/>
            </a:pPr>
            <a:r>
              <a:rPr lang="fr-FR" b="0" dirty="0"/>
              <a:t>Diapositive de titre : nom de l'organisation et nom du sujet </a:t>
            </a:r>
          </a:p>
          <a:p>
            <a:pPr marL="628650" lvl="1" indent="-171450">
              <a:buFont typeface="Arial" panose="020B0604020202020204" pitchFamily="34" charset="0"/>
              <a:buChar char="•"/>
            </a:pPr>
            <a:r>
              <a:rPr lang="fr-FR" b="0" dirty="0"/>
              <a:t>Comment mettre en œuvre cette stratégie</a:t>
            </a:r>
          </a:p>
          <a:p>
            <a:pPr marL="628650" lvl="1" indent="-171450">
              <a:buFont typeface="Arial" panose="020B0604020202020204" pitchFamily="34" charset="0"/>
              <a:buChar char="•"/>
            </a:pPr>
            <a:r>
              <a:rPr lang="fr-FR" b="0" dirty="0"/>
              <a:t>Tout outil pour soutenir la mise en œuvre</a:t>
            </a:r>
          </a:p>
          <a:p>
            <a:pPr marL="628650" lvl="1" indent="-171450">
              <a:buFont typeface="Arial" panose="020B0604020202020204" pitchFamily="34" charset="0"/>
              <a:buChar char="•"/>
            </a:pPr>
            <a:r>
              <a:rPr lang="fr-FR" b="0" dirty="0"/>
              <a:t>Les résultats des preuves anecdotiques sur la façon dont cette stratégie a aidé. </a:t>
            </a:r>
          </a:p>
          <a:p>
            <a:endParaRPr lang="fr-FR" b="0" dirty="0"/>
          </a:p>
          <a:p>
            <a:r>
              <a:rPr lang="fr-FR" b="0" dirty="0"/>
              <a:t>Vous aurez 10 minutes pour faire votre présentation la prochaine fois que nous serons ensemble. Ensuite, vos collègues auront 5 minutes pour vous poser des questions.</a:t>
            </a:r>
          </a:p>
          <a:p>
            <a:endParaRPr lang="fr-FR" b="0" dirty="0"/>
          </a:p>
          <a:p>
            <a:r>
              <a:rPr lang="fr-FR" b="0" i="1" dirty="0"/>
              <a:t>Indiquez l'heure et la date de cet événement</a:t>
            </a:r>
            <a:r>
              <a:rPr lang="fr-FR" b="0" dirty="0"/>
              <a:t>.</a:t>
            </a:r>
            <a:endParaRPr lang="en-US" b="0" i="1" dirty="0"/>
          </a:p>
        </p:txBody>
      </p:sp>
      <p:sp>
        <p:nvSpPr>
          <p:cNvPr id="4" name="Slide Number Placeholder 3"/>
          <p:cNvSpPr>
            <a:spLocks noGrp="1"/>
          </p:cNvSpPr>
          <p:nvPr>
            <p:ph type="sldNum" sz="quarter" idx="5"/>
          </p:nvPr>
        </p:nvSpPr>
        <p:spPr/>
        <p:txBody>
          <a:bodyPr/>
          <a:lstStyle/>
          <a:p>
            <a:fld id="{FDCEB901-7526-43F3-B779-B138AE95E143}" type="slidenum">
              <a:rPr lang="en-US" smtClean="0"/>
              <a:t>80</a:t>
            </a:fld>
            <a:endParaRPr lang="en-US"/>
          </a:p>
        </p:txBody>
      </p:sp>
      <p:sp>
        <p:nvSpPr>
          <p:cNvPr id="5" name="Footer Placeholder 5">
            <a:extLst>
              <a:ext uri="{FF2B5EF4-FFF2-40B4-BE49-F238E27FC236}">
                <a16:creationId xmlns:a16="http://schemas.microsoft.com/office/drawing/2014/main" id="{40674114-3E40-426D-8BCE-1897B3CD4BD8}"/>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6656860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Cet exemple nous aide à comprendre ce que je veux dire par choisir une stratégie dans le domaine. Cette organisation, "La santé pour tous et pour chacun", s'est vu attribuer le domaine C. </a:t>
            </a:r>
          </a:p>
          <a:p>
            <a:endParaRPr lang="fr-FR" b="0" dirty="0"/>
          </a:p>
          <a:p>
            <a:r>
              <a:rPr lang="fr-FR" b="0" dirty="0"/>
              <a:t>Vous pouvez voir dans les réponses de la liste de vérification que la stratégie qu'elle met pleinement en œuvre est la stratégie 23, "l'organisation documente les abus à l'encontre de ses bénéficiaires/personnel", et c'est donc la stratégie sur laquelle elle va faire sa présentation.</a:t>
            </a:r>
            <a:endParaRPr lang="en-US" b="0" dirty="0"/>
          </a:p>
        </p:txBody>
      </p:sp>
      <p:sp>
        <p:nvSpPr>
          <p:cNvPr id="4" name="Slide Number Placeholder 3"/>
          <p:cNvSpPr>
            <a:spLocks noGrp="1"/>
          </p:cNvSpPr>
          <p:nvPr>
            <p:ph type="sldNum" sz="quarter" idx="5"/>
          </p:nvPr>
        </p:nvSpPr>
        <p:spPr/>
        <p:txBody>
          <a:bodyPr/>
          <a:lstStyle/>
          <a:p>
            <a:fld id="{FDCEB901-7526-43F3-B779-B138AE95E143}" type="slidenum">
              <a:rPr lang="en-US" smtClean="0"/>
              <a:t>81</a:t>
            </a:fld>
            <a:endParaRPr lang="en-US"/>
          </a:p>
        </p:txBody>
      </p:sp>
      <p:sp>
        <p:nvSpPr>
          <p:cNvPr id="5" name="Footer Placeholder 5">
            <a:extLst>
              <a:ext uri="{FF2B5EF4-FFF2-40B4-BE49-F238E27FC236}">
                <a16:creationId xmlns:a16="http://schemas.microsoft.com/office/drawing/2014/main" id="{C88E42A5-A051-4C87-8EF2-0A6B2D0D8C5C}"/>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41728671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Maintenant que nous comprenons les missions à venir, nous allons terminer la deuxième journée.</a:t>
            </a:r>
          </a:p>
        </p:txBody>
      </p:sp>
      <p:sp>
        <p:nvSpPr>
          <p:cNvPr id="4" name="Slide Number Placeholder 3"/>
          <p:cNvSpPr>
            <a:spLocks noGrp="1"/>
          </p:cNvSpPr>
          <p:nvPr>
            <p:ph type="sldNum" sz="quarter" idx="5"/>
          </p:nvPr>
        </p:nvSpPr>
        <p:spPr/>
        <p:txBody>
          <a:bodyPr/>
          <a:lstStyle/>
          <a:p>
            <a:fld id="{FDCEB901-7526-43F3-B779-B138AE95E143}" type="slidenum">
              <a:rPr lang="en-US" smtClean="0"/>
              <a:t>82</a:t>
            </a:fld>
            <a:endParaRPr lang="en-US"/>
          </a:p>
        </p:txBody>
      </p:sp>
      <p:sp>
        <p:nvSpPr>
          <p:cNvPr id="5" name="Footer Placeholder 5">
            <a:extLst>
              <a:ext uri="{FF2B5EF4-FFF2-40B4-BE49-F238E27FC236}">
                <a16:creationId xmlns:a16="http://schemas.microsoft.com/office/drawing/2014/main" id="{64EC2085-6443-499E-8181-3EC330DB7106}"/>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7978458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Revoir le transparent.</a:t>
            </a:r>
          </a:p>
        </p:txBody>
      </p:sp>
      <p:sp>
        <p:nvSpPr>
          <p:cNvPr id="4" name="Slide Number Placeholder 3"/>
          <p:cNvSpPr>
            <a:spLocks noGrp="1"/>
          </p:cNvSpPr>
          <p:nvPr>
            <p:ph type="sldNum" sz="quarter" idx="5"/>
          </p:nvPr>
        </p:nvSpPr>
        <p:spPr/>
        <p:txBody>
          <a:bodyPr/>
          <a:lstStyle/>
          <a:p>
            <a:fld id="{FDCEB901-7526-43F3-B779-B138AE95E143}" type="slidenum">
              <a:rPr lang="en-US" smtClean="0"/>
              <a:t>83</a:t>
            </a:fld>
            <a:endParaRPr lang="en-US"/>
          </a:p>
        </p:txBody>
      </p:sp>
      <p:sp>
        <p:nvSpPr>
          <p:cNvPr id="5" name="Footer Placeholder 5">
            <a:extLst>
              <a:ext uri="{FF2B5EF4-FFF2-40B4-BE49-F238E27FC236}">
                <a16:creationId xmlns:a16="http://schemas.microsoft.com/office/drawing/2014/main" id="{22B23B27-1942-438E-87EC-A8F9F09EA94E}"/>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5768309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Consultez le Manuel de l'animateur pour des instructions plus détaillées.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t>Dites</a:t>
            </a:r>
            <a:r>
              <a:rPr lang="fr-FR" i="0" dirty="0"/>
              <a:t> : Merci d'avoir visité Menti pour partager vos opinions sur la journée.  Nous continuerons à chercher à nous améliorer en fonction de vos commentaires.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Un courriel de suivi comprendra les diapositives de la journée, y compris un rappel concernant votre devoir à domicile.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Tapez menti.com et le code dans le chat.</a:t>
            </a:r>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84</a:t>
            </a:fld>
            <a:endParaRPr lang="en-US"/>
          </a:p>
        </p:txBody>
      </p:sp>
      <p:sp>
        <p:nvSpPr>
          <p:cNvPr id="5" name="Footer Placeholder 5">
            <a:extLst>
              <a:ext uri="{FF2B5EF4-FFF2-40B4-BE49-F238E27FC236}">
                <a16:creationId xmlns:a16="http://schemas.microsoft.com/office/drawing/2014/main" id="{3B8FA0D6-1955-4CEF-A262-EA44250CE3B2}"/>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35710943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i="0" dirty="0"/>
              <a:t>Dites</a:t>
            </a:r>
            <a:r>
              <a:rPr lang="fr-FR" i="0" dirty="0"/>
              <a:t> : </a:t>
            </a:r>
            <a:r>
              <a:rPr lang="fr-FR" dirty="0"/>
              <a:t>Aujourd'hui, il s'agira des présentations du groupe. Nous n'aurons pas de contenu formel de la part d'un animateur.</a:t>
            </a:r>
          </a:p>
        </p:txBody>
      </p:sp>
      <p:sp>
        <p:nvSpPr>
          <p:cNvPr id="4" name="Slide Number Placeholder 3"/>
          <p:cNvSpPr>
            <a:spLocks noGrp="1"/>
          </p:cNvSpPr>
          <p:nvPr>
            <p:ph type="sldNum" sz="quarter" idx="10"/>
          </p:nvPr>
        </p:nvSpPr>
        <p:spPr/>
        <p:txBody>
          <a:bodyPr/>
          <a:lstStyle/>
          <a:p>
            <a:fld id="{FDCEB901-7526-43F3-B779-B138AE95E143}" type="slidenum">
              <a:rPr lang="en-US" smtClean="0"/>
              <a:t>85</a:t>
            </a:fld>
            <a:endParaRPr lang="en-US"/>
          </a:p>
        </p:txBody>
      </p:sp>
      <p:sp>
        <p:nvSpPr>
          <p:cNvPr id="5" name="Footer Placeholder 5">
            <a:extLst>
              <a:ext uri="{FF2B5EF4-FFF2-40B4-BE49-F238E27FC236}">
                <a16:creationId xmlns:a16="http://schemas.microsoft.com/office/drawing/2014/main" id="{6F9A3FBB-0D09-4258-9822-379D7A22BDA5}"/>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36634517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Cette session est souvent celle que les participants jugent la plus utile. Chaque exécutant partenaire (EP) va présenter une stratégie de sécurité selon les instructions données la dernière fois. Après une présentation de 10 minutes par l’EP, il y aura 5 minutes pour les questions et réponses.</a:t>
            </a:r>
          </a:p>
        </p:txBody>
      </p:sp>
      <p:sp>
        <p:nvSpPr>
          <p:cNvPr id="4" name="Slide Number Placeholder 3"/>
          <p:cNvSpPr>
            <a:spLocks noGrp="1"/>
          </p:cNvSpPr>
          <p:nvPr>
            <p:ph type="sldNum" sz="quarter" idx="5"/>
          </p:nvPr>
        </p:nvSpPr>
        <p:spPr/>
        <p:txBody>
          <a:bodyPr/>
          <a:lstStyle/>
          <a:p>
            <a:fld id="{FDCEB901-7526-43F3-B779-B138AE95E143}" type="slidenum">
              <a:rPr lang="en-US" smtClean="0"/>
              <a:t>86</a:t>
            </a:fld>
            <a:endParaRPr lang="en-US"/>
          </a:p>
        </p:txBody>
      </p:sp>
      <p:sp>
        <p:nvSpPr>
          <p:cNvPr id="5" name="Footer Placeholder 5">
            <a:extLst>
              <a:ext uri="{FF2B5EF4-FFF2-40B4-BE49-F238E27FC236}">
                <a16:creationId xmlns:a16="http://schemas.microsoft.com/office/drawing/2014/main" id="{1C7CA612-450D-4EF4-8FCA-277373471DA9}"/>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5855535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Voir le Manuel de l'animateur pour des instructions plus détaillées.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Ce</a:t>
            </a:r>
            <a:r>
              <a:rPr lang="fr-FR" i="1" baseline="0" dirty="0"/>
              <a:t> transparent </a:t>
            </a:r>
            <a:r>
              <a:rPr lang="fr-FR" i="1" dirty="0"/>
              <a:t>décrit les quatre diapositives que chaque organisation doit préparer à l'avance pour cette session. Et sera retiré de la formation une fois que vous aurez les diapositives de tous les EP.</a:t>
            </a:r>
          </a:p>
        </p:txBody>
      </p:sp>
      <p:sp>
        <p:nvSpPr>
          <p:cNvPr id="4" name="Slide Number Placeholder 3"/>
          <p:cNvSpPr>
            <a:spLocks noGrp="1"/>
          </p:cNvSpPr>
          <p:nvPr>
            <p:ph type="sldNum" sz="quarter" idx="5"/>
          </p:nvPr>
        </p:nvSpPr>
        <p:spPr/>
        <p:txBody>
          <a:bodyPr/>
          <a:lstStyle/>
          <a:p>
            <a:fld id="{FDCEB901-7526-43F3-B779-B138AE95E143}" type="slidenum">
              <a:rPr lang="en-US" smtClean="0"/>
              <a:t>87</a:t>
            </a:fld>
            <a:endParaRPr lang="en-US"/>
          </a:p>
        </p:txBody>
      </p:sp>
      <p:sp>
        <p:nvSpPr>
          <p:cNvPr id="5" name="Footer Placeholder 5">
            <a:extLst>
              <a:ext uri="{FF2B5EF4-FFF2-40B4-BE49-F238E27FC236}">
                <a16:creationId xmlns:a16="http://schemas.microsoft.com/office/drawing/2014/main" id="{8627A877-01A1-42AA-9D60-E4052752F65A}"/>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5448391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Nous sommes arrivés au dernier jour de notre formation ! Bienvenue à tous</a:t>
            </a:r>
            <a:r>
              <a:rPr lang="en-US" b="0" dirty="0"/>
              <a:t>.</a:t>
            </a:r>
          </a:p>
        </p:txBody>
      </p:sp>
      <p:sp>
        <p:nvSpPr>
          <p:cNvPr id="4" name="Slide Number Placeholder 3"/>
          <p:cNvSpPr>
            <a:spLocks noGrp="1"/>
          </p:cNvSpPr>
          <p:nvPr>
            <p:ph type="sldNum" sz="quarter" idx="10"/>
          </p:nvPr>
        </p:nvSpPr>
        <p:spPr/>
        <p:txBody>
          <a:bodyPr/>
          <a:lstStyle/>
          <a:p>
            <a:fld id="{FDCEB901-7526-43F3-B779-B138AE95E143}" type="slidenum">
              <a:rPr lang="en-US" smtClean="0"/>
              <a:t>88</a:t>
            </a:fld>
            <a:endParaRPr lang="en-US"/>
          </a:p>
        </p:txBody>
      </p:sp>
      <p:sp>
        <p:nvSpPr>
          <p:cNvPr id="5" name="Footer Placeholder 5">
            <a:extLst>
              <a:ext uri="{FF2B5EF4-FFF2-40B4-BE49-F238E27FC236}">
                <a16:creationId xmlns:a16="http://schemas.microsoft.com/office/drawing/2014/main" id="{5A80B85A-C4CE-40FB-8D2A-E21D1DBC49ED}"/>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3129230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Parlons de ce que nous avons couvert le deuxième jour et réfléchissons à la session spéciale à laquelle vous venez d'assister.</a:t>
            </a:r>
          </a:p>
        </p:txBody>
      </p:sp>
      <p:sp>
        <p:nvSpPr>
          <p:cNvPr id="4" name="Slide Number Placeholder 3"/>
          <p:cNvSpPr>
            <a:spLocks noGrp="1"/>
          </p:cNvSpPr>
          <p:nvPr>
            <p:ph type="sldNum" sz="quarter" idx="5"/>
          </p:nvPr>
        </p:nvSpPr>
        <p:spPr/>
        <p:txBody>
          <a:bodyPr/>
          <a:lstStyle/>
          <a:p>
            <a:fld id="{FDCEB901-7526-43F3-B779-B138AE95E143}" type="slidenum">
              <a:rPr lang="en-US" smtClean="0"/>
              <a:t>89</a:t>
            </a:fld>
            <a:endParaRPr lang="en-US"/>
          </a:p>
        </p:txBody>
      </p:sp>
      <p:sp>
        <p:nvSpPr>
          <p:cNvPr id="5" name="Footer Placeholder 5">
            <a:extLst>
              <a:ext uri="{FF2B5EF4-FFF2-40B4-BE49-F238E27FC236}">
                <a16:creationId xmlns:a16="http://schemas.microsoft.com/office/drawing/2014/main" id="{B651C769-FF58-4F67-A368-11ABE4F95304}"/>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590073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a:t>
            </a:r>
            <a:r>
              <a:rPr lang="fr-FR" b="0" dirty="0"/>
              <a:t> : Nous arrivons maintenant à l'atelier proprement dit. Voici les objectifs de notre atelier.</a:t>
            </a:r>
          </a:p>
          <a:p>
            <a:endParaRPr lang="fr-FR" b="0" dirty="0"/>
          </a:p>
          <a:p>
            <a:r>
              <a:rPr lang="fr-FR" b="0" i="1" dirty="0"/>
              <a:t>Passez en revue le contenu des diapositives.</a:t>
            </a:r>
          </a:p>
        </p:txBody>
      </p:sp>
      <p:sp>
        <p:nvSpPr>
          <p:cNvPr id="4" name="Slide Number Placeholder 3"/>
          <p:cNvSpPr>
            <a:spLocks noGrp="1"/>
          </p:cNvSpPr>
          <p:nvPr>
            <p:ph type="sldNum" sz="quarter" idx="5"/>
          </p:nvPr>
        </p:nvSpPr>
        <p:spPr/>
        <p:txBody>
          <a:bodyPr/>
          <a:lstStyle/>
          <a:p>
            <a:fld id="{FDCEB901-7526-43F3-B779-B138AE95E143}" type="slidenum">
              <a:rPr lang="en-US" smtClean="0"/>
              <a:t>9</a:t>
            </a:fld>
            <a:endParaRPr lang="en-US"/>
          </a:p>
        </p:txBody>
      </p:sp>
      <p:sp>
        <p:nvSpPr>
          <p:cNvPr id="5" name="Footer Placeholder 5">
            <a:extLst>
              <a:ext uri="{FF2B5EF4-FFF2-40B4-BE49-F238E27FC236}">
                <a16:creationId xmlns:a16="http://schemas.microsoft.com/office/drawing/2014/main" id="{6CB40230-7E20-4231-935C-629EF0B1FE6A}"/>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300956304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Revoir le transparent.</a:t>
            </a:r>
          </a:p>
        </p:txBody>
      </p:sp>
      <p:sp>
        <p:nvSpPr>
          <p:cNvPr id="4" name="Slide Number Placeholder 3"/>
          <p:cNvSpPr>
            <a:spLocks noGrp="1"/>
          </p:cNvSpPr>
          <p:nvPr>
            <p:ph type="sldNum" sz="quarter" idx="5"/>
          </p:nvPr>
        </p:nvSpPr>
        <p:spPr/>
        <p:txBody>
          <a:bodyPr/>
          <a:lstStyle/>
          <a:p>
            <a:fld id="{FDCEB901-7526-43F3-B779-B138AE95E143}" type="slidenum">
              <a:rPr lang="en-US" smtClean="0"/>
              <a:t>90</a:t>
            </a:fld>
            <a:endParaRPr lang="en-US"/>
          </a:p>
        </p:txBody>
      </p:sp>
      <p:sp>
        <p:nvSpPr>
          <p:cNvPr id="5" name="Footer Placeholder 5">
            <a:extLst>
              <a:ext uri="{FF2B5EF4-FFF2-40B4-BE49-F238E27FC236}">
                <a16:creationId xmlns:a16="http://schemas.microsoft.com/office/drawing/2014/main" id="{C37F6ED5-070D-4192-AD88-90D4BD9813FA}"/>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377626967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Consultez le Manuel de l'animateur pour des instructions plus détaillées.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t>Dites</a:t>
            </a:r>
            <a:r>
              <a:rPr lang="fr-FR" i="0" dirty="0"/>
              <a:t> : Commençons par la session spéciale. Pourrions-nous demander à deux ou trois volontaires de réfléchir à ce qu'ils ont appris lors de la dernière session ? En particulier, j'aimerais savoir ce que vous pensez pouvoir utiliser dans votre propre organisation.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Après que plusieurs personnes se soient exprimées, notez que nous apportons tous beaucoup de connaissances pratiques à ce travail. Aucun d'entre nous ne part de zéro. Et comme vous l'avez vu la dernière fois, vous pouvez tous apprendre beaucoup les uns des autres. Cette formation n'est que la première partie de ce travail.</a:t>
            </a:r>
            <a:endParaRPr lang="en-US" i="1" dirty="0"/>
          </a:p>
        </p:txBody>
      </p:sp>
      <p:sp>
        <p:nvSpPr>
          <p:cNvPr id="4" name="Slide Number Placeholder 3"/>
          <p:cNvSpPr>
            <a:spLocks noGrp="1"/>
          </p:cNvSpPr>
          <p:nvPr>
            <p:ph type="sldNum" sz="quarter" idx="5"/>
          </p:nvPr>
        </p:nvSpPr>
        <p:spPr/>
        <p:txBody>
          <a:bodyPr/>
          <a:lstStyle/>
          <a:p>
            <a:fld id="{FDCEB901-7526-43F3-B779-B138AE95E143}" type="slidenum">
              <a:rPr lang="en-US" smtClean="0"/>
              <a:t>91</a:t>
            </a:fld>
            <a:endParaRPr lang="en-US"/>
          </a:p>
        </p:txBody>
      </p:sp>
      <p:sp>
        <p:nvSpPr>
          <p:cNvPr id="5" name="Footer Placeholder 5">
            <a:extLst>
              <a:ext uri="{FF2B5EF4-FFF2-40B4-BE49-F238E27FC236}">
                <a16:creationId xmlns:a16="http://schemas.microsoft.com/office/drawing/2014/main" id="{F798F145-096F-4B1B-95D1-4B55D8E758A0}"/>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8355176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Consultez le Manuel de l'animateur pour des instructions plus détaillées.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t>Dites</a:t>
            </a:r>
            <a:r>
              <a:rPr lang="fr-FR" i="0" dirty="0"/>
              <a:t> : Veuillez vous rendre sur Menti.com pour répondre aux questions du deuxième jour.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Tapez le lien et le code dans le chat.</a:t>
            </a:r>
            <a:endParaRPr lang="en-US" i="1" u="none" dirty="0"/>
          </a:p>
        </p:txBody>
      </p:sp>
      <p:sp>
        <p:nvSpPr>
          <p:cNvPr id="4" name="Slide Number Placeholder 3"/>
          <p:cNvSpPr>
            <a:spLocks noGrp="1"/>
          </p:cNvSpPr>
          <p:nvPr>
            <p:ph type="sldNum" sz="quarter" idx="5"/>
          </p:nvPr>
        </p:nvSpPr>
        <p:spPr/>
        <p:txBody>
          <a:bodyPr/>
          <a:lstStyle/>
          <a:p>
            <a:fld id="{FDCEB901-7526-43F3-B779-B138AE95E143}" type="slidenum">
              <a:rPr lang="en-US" smtClean="0"/>
              <a:t>92</a:t>
            </a:fld>
            <a:endParaRPr lang="en-US"/>
          </a:p>
        </p:txBody>
      </p:sp>
      <p:sp>
        <p:nvSpPr>
          <p:cNvPr id="5" name="Footer Placeholder 5">
            <a:extLst>
              <a:ext uri="{FF2B5EF4-FFF2-40B4-BE49-F238E27FC236}">
                <a16:creationId xmlns:a16="http://schemas.microsoft.com/office/drawing/2014/main" id="{C833079A-23E1-408D-B48B-DC3CB8E5B836}"/>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63006546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i="0" u="none" dirty="0"/>
              <a:t>Dites : </a:t>
            </a:r>
            <a:r>
              <a:rPr lang="fr-FR" dirty="0"/>
              <a:t>M</a:t>
            </a:r>
            <a:r>
              <a:rPr lang="fr-FR" b="0" i="0" u="none" dirty="0"/>
              <a:t>aintenant que nous avons appris beaucoup de choses, mettons nos connaissances en pratique sur des études de cas plus complexes. </a:t>
            </a:r>
            <a:endParaRPr lang="en-US" b="0" dirty="0"/>
          </a:p>
        </p:txBody>
      </p:sp>
      <p:sp>
        <p:nvSpPr>
          <p:cNvPr id="4" name="Slide Number Placeholder 3"/>
          <p:cNvSpPr>
            <a:spLocks noGrp="1"/>
          </p:cNvSpPr>
          <p:nvPr>
            <p:ph type="sldNum" sz="quarter" idx="5"/>
          </p:nvPr>
        </p:nvSpPr>
        <p:spPr/>
        <p:txBody>
          <a:bodyPr/>
          <a:lstStyle/>
          <a:p>
            <a:fld id="{FDCEB901-7526-43F3-B779-B138AE95E143}" type="slidenum">
              <a:rPr lang="en-US" smtClean="0"/>
              <a:t>93</a:t>
            </a:fld>
            <a:endParaRPr lang="en-US"/>
          </a:p>
        </p:txBody>
      </p:sp>
      <p:sp>
        <p:nvSpPr>
          <p:cNvPr id="5" name="Footer Placeholder 5">
            <a:extLst>
              <a:ext uri="{FF2B5EF4-FFF2-40B4-BE49-F238E27FC236}">
                <a16:creationId xmlns:a16="http://schemas.microsoft.com/office/drawing/2014/main" id="{EDA229E7-9B66-455B-9DE2-967081E97787}"/>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34603022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Au cours de cette session, vous allez travailler avec d'autres personnes de votre organisation pour réfléchir à la manière de répondre à un défi spécifique en matière de sécurité. Vous ferez ensuite un rapport au groupe. Enfin, je vous ferai part de quelques solutions possibles, et vous me direz si elles sont également appropriées. </a:t>
            </a:r>
            <a:endParaRPr lang="en-US" b="0" dirty="0"/>
          </a:p>
        </p:txBody>
      </p:sp>
      <p:sp>
        <p:nvSpPr>
          <p:cNvPr id="4" name="Slide Number Placeholder 3"/>
          <p:cNvSpPr>
            <a:spLocks noGrp="1"/>
          </p:cNvSpPr>
          <p:nvPr>
            <p:ph type="sldNum" sz="quarter" idx="5"/>
          </p:nvPr>
        </p:nvSpPr>
        <p:spPr/>
        <p:txBody>
          <a:bodyPr/>
          <a:lstStyle/>
          <a:p>
            <a:fld id="{FDCEB901-7526-43F3-B779-B138AE95E143}" type="slidenum">
              <a:rPr lang="en-US" smtClean="0"/>
              <a:t>94</a:t>
            </a:fld>
            <a:endParaRPr lang="en-US"/>
          </a:p>
        </p:txBody>
      </p:sp>
      <p:sp>
        <p:nvSpPr>
          <p:cNvPr id="5" name="Footer Placeholder 5">
            <a:extLst>
              <a:ext uri="{FF2B5EF4-FFF2-40B4-BE49-F238E27FC236}">
                <a16:creationId xmlns:a16="http://schemas.microsoft.com/office/drawing/2014/main" id="{C02CD609-BC8C-498D-9EC9-52799A6B0826}"/>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28152369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Dites : </a:t>
            </a:r>
            <a:r>
              <a:rPr lang="fr-FR" b="0" dirty="0"/>
              <a:t>Voici les huit scénarios que nous allons étudier. Je vais demander à chaque organisation de couvrir un de ces scénarios.</a:t>
            </a:r>
            <a:endParaRPr lang="en-US" b="0" dirty="0"/>
          </a:p>
        </p:txBody>
      </p:sp>
      <p:sp>
        <p:nvSpPr>
          <p:cNvPr id="4" name="Slide Number Placeholder 3"/>
          <p:cNvSpPr>
            <a:spLocks noGrp="1"/>
          </p:cNvSpPr>
          <p:nvPr>
            <p:ph type="sldNum" sz="quarter" idx="5"/>
          </p:nvPr>
        </p:nvSpPr>
        <p:spPr/>
        <p:txBody>
          <a:bodyPr/>
          <a:lstStyle/>
          <a:p>
            <a:fld id="{FDCEB901-7526-43F3-B779-B138AE95E143}" type="slidenum">
              <a:rPr lang="en-US" smtClean="0"/>
              <a:t>95</a:t>
            </a:fld>
            <a:endParaRPr lang="en-US"/>
          </a:p>
        </p:txBody>
      </p:sp>
      <p:sp>
        <p:nvSpPr>
          <p:cNvPr id="5" name="Footer Placeholder 5">
            <a:extLst>
              <a:ext uri="{FF2B5EF4-FFF2-40B4-BE49-F238E27FC236}">
                <a16:creationId xmlns:a16="http://schemas.microsoft.com/office/drawing/2014/main" id="{33A62719-5CFB-4096-9AA0-8AF9C280983D}"/>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34677516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Consultez le Manuel de l'animateur pour des instructions plus détaillées.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dirty="0"/>
              <a:t>Dites</a:t>
            </a:r>
            <a:r>
              <a:rPr lang="fr-FR" i="0" dirty="0"/>
              <a:t> : je vais maintenant affecter chaque EP à une étude de cas. Je vais coller toutes les études de cas (</a:t>
            </a:r>
            <a:r>
              <a:rPr lang="en-US" i="0" dirty="0" err="1"/>
              <a:t>s</a:t>
            </a:r>
            <a:r>
              <a:rPr lang="en-US" dirty="0" err="1"/>
              <a:t>cénarios</a:t>
            </a:r>
            <a:r>
              <a:rPr lang="en-US" dirty="0"/>
              <a:t>)</a:t>
            </a:r>
            <a:r>
              <a:rPr lang="fr-FR" i="0" dirty="0"/>
              <a:t> dans le chat pour pouvoir les consulter facilement.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a:t>Collez les études de cas (</a:t>
            </a:r>
            <a:r>
              <a:rPr lang="en-US" i="1" dirty="0" err="1"/>
              <a:t>scénarios</a:t>
            </a:r>
            <a:r>
              <a:rPr lang="en-US" i="1" dirty="0"/>
              <a:t>)</a:t>
            </a:r>
            <a:r>
              <a:rPr lang="fr-FR" i="1" dirty="0"/>
              <a:t> dans le chat. Affectez chaque EP à une étude de cas en tapant cette information sur la diapositive.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Vous aurez cinq minutes pour discuter de ce que vous pourriez faire maintenant et de ce que vous auriez pu faire à l'avance.</a:t>
            </a:r>
          </a:p>
        </p:txBody>
      </p:sp>
      <p:sp>
        <p:nvSpPr>
          <p:cNvPr id="4" name="Slide Number Placeholder 3"/>
          <p:cNvSpPr>
            <a:spLocks noGrp="1"/>
          </p:cNvSpPr>
          <p:nvPr>
            <p:ph type="sldNum" sz="quarter" idx="5"/>
          </p:nvPr>
        </p:nvSpPr>
        <p:spPr/>
        <p:txBody>
          <a:bodyPr/>
          <a:lstStyle/>
          <a:p>
            <a:fld id="{FDCEB901-7526-43F3-B779-B138AE95E143}" type="slidenum">
              <a:rPr lang="en-US" smtClean="0"/>
              <a:t>96</a:t>
            </a:fld>
            <a:endParaRPr lang="en-US"/>
          </a:p>
        </p:txBody>
      </p:sp>
      <p:sp>
        <p:nvSpPr>
          <p:cNvPr id="5" name="Footer Placeholder 5">
            <a:extLst>
              <a:ext uri="{FF2B5EF4-FFF2-40B4-BE49-F238E27FC236}">
                <a16:creationId xmlns:a16="http://schemas.microsoft.com/office/drawing/2014/main" id="{574666E8-CD04-4CCF-A246-E2898D4CE6BB}"/>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420339832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i="0" u="none" dirty="0"/>
              <a:t>Dites : </a:t>
            </a:r>
            <a:r>
              <a:rPr lang="fr-FR" b="0" i="0" u="none" dirty="0"/>
              <a:t>Commençons par notre premier scénario. La première équipe peut-elle se présenter ?</a:t>
            </a:r>
            <a:endParaRPr lang="en-US" b="0" dirty="0"/>
          </a:p>
        </p:txBody>
      </p:sp>
      <p:sp>
        <p:nvSpPr>
          <p:cNvPr id="4" name="Slide Number Placeholder 3"/>
          <p:cNvSpPr>
            <a:spLocks noGrp="1"/>
          </p:cNvSpPr>
          <p:nvPr>
            <p:ph type="sldNum" sz="quarter" idx="5"/>
          </p:nvPr>
        </p:nvSpPr>
        <p:spPr/>
        <p:txBody>
          <a:bodyPr/>
          <a:lstStyle/>
          <a:p>
            <a:fld id="{FDCEB901-7526-43F3-B779-B138AE95E143}" type="slidenum">
              <a:rPr lang="en-US" smtClean="0"/>
              <a:t>97</a:t>
            </a:fld>
            <a:endParaRPr lang="en-US"/>
          </a:p>
        </p:txBody>
      </p:sp>
      <p:sp>
        <p:nvSpPr>
          <p:cNvPr id="5" name="Footer Placeholder 5">
            <a:extLst>
              <a:ext uri="{FF2B5EF4-FFF2-40B4-BE49-F238E27FC236}">
                <a16:creationId xmlns:a16="http://schemas.microsoft.com/office/drawing/2014/main" id="{562FCB42-BE29-4404-9E35-FD60B6735CCD}"/>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89408803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i="0" u="none" dirty="0"/>
              <a:t>Dites : </a:t>
            </a:r>
            <a:r>
              <a:rPr lang="fr-FR" b="0" i="0" u="none" dirty="0"/>
              <a:t>Merci beaucoup à notre première équipe. Voici quelques solutions possibles. Vous en avez couvert beaucoup. Je vais les passer en revue. Si je mentionne une solution qui, selon vous, ne conviendrait pas dans votre contexte - ce qui est très possible, la sécurité étant toujours contextuelle -, veuillez me le faire savoir dès que termine. </a:t>
            </a:r>
          </a:p>
          <a:p>
            <a:endParaRPr lang="en-US" dirty="0"/>
          </a:p>
          <a:p>
            <a:r>
              <a:rPr lang="en-US" i="1" dirty="0"/>
              <a:t>Revoir le transparent.</a:t>
            </a:r>
          </a:p>
        </p:txBody>
      </p:sp>
      <p:sp>
        <p:nvSpPr>
          <p:cNvPr id="4" name="Slide Number Placeholder 3"/>
          <p:cNvSpPr>
            <a:spLocks noGrp="1"/>
          </p:cNvSpPr>
          <p:nvPr>
            <p:ph type="sldNum" sz="quarter" idx="5"/>
          </p:nvPr>
        </p:nvSpPr>
        <p:spPr/>
        <p:txBody>
          <a:bodyPr/>
          <a:lstStyle/>
          <a:p>
            <a:fld id="{FDCEB901-7526-43F3-B779-B138AE95E143}" type="slidenum">
              <a:rPr lang="en-US" smtClean="0"/>
              <a:t>98</a:t>
            </a:fld>
            <a:endParaRPr lang="en-US"/>
          </a:p>
        </p:txBody>
      </p:sp>
      <p:sp>
        <p:nvSpPr>
          <p:cNvPr id="5" name="Footer Placeholder 5">
            <a:extLst>
              <a:ext uri="{FF2B5EF4-FFF2-40B4-BE49-F238E27FC236}">
                <a16:creationId xmlns:a16="http://schemas.microsoft.com/office/drawing/2014/main" id="{3A16C3B8-F534-4F87-800B-A99246286B7D}"/>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16114919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dirty="0" err="1"/>
              <a:t>Dites</a:t>
            </a:r>
            <a:r>
              <a:rPr lang="en-US" b="1" i="0" u="none" dirty="0"/>
              <a:t> : </a:t>
            </a:r>
            <a:r>
              <a:rPr lang="en-US" b="0" i="0" u="none" dirty="0" err="1"/>
              <a:t>Maintenant</a:t>
            </a:r>
            <a:r>
              <a:rPr lang="en-US" b="0" i="0" u="none" dirty="0"/>
              <a:t>, au tour de </a:t>
            </a:r>
            <a:r>
              <a:rPr lang="en-US" b="0" i="0" u="none" dirty="0" err="1"/>
              <a:t>l'équipe</a:t>
            </a:r>
            <a:r>
              <a:rPr lang="en-US" b="0" i="0" u="none" dirty="0"/>
              <a:t> 2.</a:t>
            </a:r>
            <a:endParaRPr lang="en-US" b="0" dirty="0"/>
          </a:p>
        </p:txBody>
      </p:sp>
      <p:sp>
        <p:nvSpPr>
          <p:cNvPr id="4" name="Slide Number Placeholder 3"/>
          <p:cNvSpPr>
            <a:spLocks noGrp="1"/>
          </p:cNvSpPr>
          <p:nvPr>
            <p:ph type="sldNum" sz="quarter" idx="5"/>
          </p:nvPr>
        </p:nvSpPr>
        <p:spPr/>
        <p:txBody>
          <a:bodyPr/>
          <a:lstStyle/>
          <a:p>
            <a:fld id="{FDCEB901-7526-43F3-B779-B138AE95E143}" type="slidenum">
              <a:rPr lang="en-US" smtClean="0"/>
              <a:t>99</a:t>
            </a:fld>
            <a:endParaRPr lang="en-US"/>
          </a:p>
        </p:txBody>
      </p:sp>
      <p:sp>
        <p:nvSpPr>
          <p:cNvPr id="5" name="Footer Placeholder 5">
            <a:extLst>
              <a:ext uri="{FF2B5EF4-FFF2-40B4-BE49-F238E27FC236}">
                <a16:creationId xmlns:a16="http://schemas.microsoft.com/office/drawing/2014/main" id="{966CCFBD-30EC-42AC-A436-437D7468611F}"/>
              </a:ext>
            </a:extLst>
          </p:cNvPr>
          <p:cNvSpPr>
            <a:spLocks noGrp="1"/>
          </p:cNvSpPr>
          <p:nvPr>
            <p:ph type="ftr" sz="quarter" idx="4"/>
          </p:nvPr>
        </p:nvSpPr>
        <p:spPr>
          <a:xfrm>
            <a:off x="0" y="8685213"/>
            <a:ext cx="6172200" cy="458787"/>
          </a:xfrm>
          <a:prstGeom prst="rect">
            <a:avLst/>
          </a:prstGeom>
        </p:spPr>
        <p:txBody>
          <a:bodyPr vert="horz" lIns="182880" tIns="45720" rIns="91440" bIns="45720" rtlCol="0" anchor="b"/>
          <a:lstStyle>
            <a:lvl1pPr algn="l">
              <a:defRPr sz="1000"/>
            </a:lvl1pPr>
          </a:lstStyle>
          <a:p>
            <a:r>
              <a:rPr lang="fr-FR" dirty="0">
                <a:ea typeface="Calibri" panose="020F0502020204030204" pitchFamily="34" charset="0"/>
                <a:cs typeface="Arial" panose="020B0604020202020204" pitchFamily="34" charset="0"/>
              </a:rPr>
              <a:t>Renforcer la sécurité des responsables de la mise en œuvre des services VIH travaillant avec des populations clés : une formation virtuelle pour la direction organisationnelle</a:t>
            </a:r>
          </a:p>
          <a:p>
            <a:endParaRPr lang="en-US" dirty="0"/>
          </a:p>
        </p:txBody>
      </p:sp>
    </p:spTree>
    <p:extLst>
      <p:ext uri="{BB962C8B-B14F-4D97-AF65-F5344CB8AC3E}">
        <p14:creationId xmlns:p14="http://schemas.microsoft.com/office/powerpoint/2010/main" val="8512830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descr="Blue background-01-01.png"/>
          <p:cNvPicPr>
            <a:picLocks noChangeAspect="1"/>
          </p:cNvPicPr>
          <p:nvPr userDrawn="1"/>
        </p:nvPicPr>
        <p:blipFill rotWithShape="1">
          <a:blip r:embed="rId2">
            <a:extLst>
              <a:ext uri="{28A0092B-C50C-407E-A947-70E740481C1C}">
                <a14:useLocalDpi xmlns:a14="http://schemas.microsoft.com/office/drawing/2010/main" val="0"/>
              </a:ext>
            </a:extLst>
          </a:blip>
          <a:srcRect b="15563"/>
          <a:stretch/>
        </p:blipFill>
        <p:spPr>
          <a:xfrm>
            <a:off x="0" y="0"/>
            <a:ext cx="9144000" cy="5790712"/>
          </a:xfrm>
          <a:prstGeom prst="rect">
            <a:avLst/>
          </a:prstGeom>
        </p:spPr>
      </p:pic>
      <p:pic>
        <p:nvPicPr>
          <p:cNvPr id="10" name="Picture 9" descr="LINKAGES_Logo_v7.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71739" y="6134615"/>
            <a:ext cx="1569352" cy="555812"/>
          </a:xfrm>
          <a:prstGeom prst="rect">
            <a:avLst/>
          </a:prstGeom>
        </p:spPr>
      </p:pic>
      <p:sp>
        <p:nvSpPr>
          <p:cNvPr id="17" name="Title 16"/>
          <p:cNvSpPr>
            <a:spLocks noGrp="1"/>
          </p:cNvSpPr>
          <p:nvPr>
            <p:ph type="title"/>
          </p:nvPr>
        </p:nvSpPr>
        <p:spPr>
          <a:xfrm>
            <a:off x="457200" y="1572536"/>
            <a:ext cx="8229600" cy="1560960"/>
          </a:xfrm>
        </p:spPr>
        <p:txBody>
          <a:bodyPr>
            <a:normAutofit/>
          </a:bodyPr>
          <a:lstStyle>
            <a:lvl1pPr algn="l">
              <a:defRPr sz="4400">
                <a:solidFill>
                  <a:schemeClr val="bg1"/>
                </a:solidFill>
              </a:defRPr>
            </a:lvl1pPr>
          </a:lstStyle>
          <a:p>
            <a:r>
              <a:rPr lang="en-US" dirty="0"/>
              <a:t>Click to edit Master title style</a:t>
            </a:r>
          </a:p>
        </p:txBody>
      </p:sp>
      <p:sp>
        <p:nvSpPr>
          <p:cNvPr id="2" name="Rectangle 1"/>
          <p:cNvSpPr/>
          <p:nvPr userDrawn="1"/>
        </p:nvSpPr>
        <p:spPr>
          <a:xfrm>
            <a:off x="0" y="5710841"/>
            <a:ext cx="9144000" cy="182523"/>
          </a:xfrm>
          <a:prstGeom prst="rect">
            <a:avLst/>
          </a:prstGeom>
          <a:solidFill>
            <a:srgbClr val="DB5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pic>
        <p:nvPicPr>
          <p:cNvPr id="3" name="Picture 2" descr="FHI360_Logo_NewTag_Horiz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306" y="6134615"/>
            <a:ext cx="1158227" cy="515797"/>
          </a:xfrm>
          <a:prstGeom prst="rect">
            <a:avLst/>
          </a:prstGeom>
        </p:spPr>
      </p:pic>
      <p:pic>
        <p:nvPicPr>
          <p:cNvPr id="4" name="Picture 3" descr="USAID logo.jpg"/>
          <p:cNvPicPr>
            <a:picLocks noChangeAspect="1"/>
          </p:cNvPicPr>
          <p:nvPr userDrawn="1"/>
        </p:nvPicPr>
        <p:blipFill rotWithShape="1">
          <a:blip r:embed="rId5">
            <a:extLst>
              <a:ext uri="{28A0092B-C50C-407E-A947-70E740481C1C}">
                <a14:useLocalDpi xmlns:a14="http://schemas.microsoft.com/office/drawing/2010/main" val="0"/>
              </a:ext>
            </a:extLst>
          </a:blip>
          <a:srcRect t="17658" b="12882"/>
          <a:stretch/>
        </p:blipFill>
        <p:spPr>
          <a:xfrm>
            <a:off x="177735" y="6059437"/>
            <a:ext cx="2657231" cy="717988"/>
          </a:xfrm>
          <a:prstGeom prst="rect">
            <a:avLst/>
          </a:prstGeom>
        </p:spPr>
      </p:pic>
      <p:pic>
        <p:nvPicPr>
          <p:cNvPr id="9" name="Picture 8">
            <a:extLst>
              <a:ext uri="{FF2B5EF4-FFF2-40B4-BE49-F238E27FC236}">
                <a16:creationId xmlns:a16="http://schemas.microsoft.com/office/drawing/2014/main" id="{0BFDB8F0-DDB0-4960-AAE5-CA81A2C96653}"/>
              </a:ext>
            </a:extLst>
          </p:cNvPr>
          <p:cNvPicPr>
            <a:picLocks noChangeAspect="1"/>
          </p:cNvPicPr>
          <p:nvPr userDrawn="1"/>
        </p:nvPicPr>
        <p:blipFill>
          <a:blip r:embed="rId6"/>
          <a:stretch>
            <a:fillRect/>
          </a:stretch>
        </p:blipFill>
        <p:spPr>
          <a:xfrm>
            <a:off x="3285647" y="5917961"/>
            <a:ext cx="1398108" cy="884061"/>
          </a:xfrm>
          <a:prstGeom prst="rect">
            <a:avLst/>
          </a:prstGeom>
        </p:spPr>
      </p:pic>
    </p:spTree>
    <p:extLst>
      <p:ext uri="{BB962C8B-B14F-4D97-AF65-F5344CB8AC3E}">
        <p14:creationId xmlns:p14="http://schemas.microsoft.com/office/powerpoint/2010/main" val="1870516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with Default Logos">
    <p:spTree>
      <p:nvGrpSpPr>
        <p:cNvPr id="1" name=""/>
        <p:cNvGrpSpPr/>
        <p:nvPr/>
      </p:nvGrpSpPr>
      <p:grpSpPr>
        <a:xfrm>
          <a:off x="0" y="0"/>
          <a:ext cx="0" cy="0"/>
          <a:chOff x="0" y="0"/>
          <a:chExt cx="0" cy="0"/>
        </a:xfrm>
      </p:grpSpPr>
      <p:sp>
        <p:nvSpPr>
          <p:cNvPr id="3" name="Rectangle 2"/>
          <p:cNvSpPr/>
          <p:nvPr userDrawn="1"/>
        </p:nvSpPr>
        <p:spPr>
          <a:xfrm flipV="1">
            <a:off x="0" y="6691304"/>
            <a:ext cx="9189720" cy="195470"/>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Title 1"/>
          <p:cNvSpPr>
            <a:spLocks noGrp="1"/>
          </p:cNvSpPr>
          <p:nvPr>
            <p:ph type="title"/>
          </p:nvPr>
        </p:nvSpPr>
        <p:spPr>
          <a:xfrm>
            <a:off x="467360" y="445196"/>
            <a:ext cx="8219440"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7" name="Text Placeholder 3"/>
          <p:cNvSpPr>
            <a:spLocks noGrp="1"/>
          </p:cNvSpPr>
          <p:nvPr>
            <p:ph type="body" sz="quarter" idx="10"/>
          </p:nvPr>
        </p:nvSpPr>
        <p:spPr>
          <a:xfrm>
            <a:off x="467360" y="1767839"/>
            <a:ext cx="8219440" cy="4176851"/>
          </a:xfrm>
          <a:prstGeom prst="rect">
            <a:avLst/>
          </a:prstGeom>
        </p:spPr>
        <p:txBody>
          <a:bodyPr vert="horz"/>
          <a:lstStyle>
            <a:lvl1pPr>
              <a:buClr>
                <a:schemeClr val="accent6"/>
              </a:buClr>
              <a:buSzPct val="100000"/>
              <a:buFont typeface="Arial"/>
              <a:buChar char="•"/>
              <a:defRPr sz="2800" b="0" spc="0">
                <a:solidFill>
                  <a:srgbClr val="535352"/>
                </a:solidFill>
                <a:latin typeface="Calibri"/>
                <a:cs typeface="Calibri"/>
              </a:defRPr>
            </a:lvl1pPr>
            <a:lvl2pPr>
              <a:defRPr>
                <a:solidFill>
                  <a:srgbClr val="535352"/>
                </a:solidFill>
                <a:latin typeface="Calibri"/>
                <a:cs typeface="Calibri"/>
              </a:defRPr>
            </a:lvl2pPr>
            <a:lvl3pPr marL="1143000" indent="-228600">
              <a:buSzPct val="83000"/>
              <a:buFont typeface="Courier New"/>
              <a:buChar char="o"/>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a:t>Click to edit Master text styles</a:t>
            </a:r>
          </a:p>
          <a:p>
            <a:pPr lvl="1"/>
            <a:r>
              <a:rPr lang="en-US"/>
              <a:t>Second </a:t>
            </a:r>
            <a:r>
              <a:rPr lang="en-US" dirty="0"/>
              <a:t>level</a:t>
            </a:r>
          </a:p>
          <a:p>
            <a:pPr lvl="2"/>
            <a:r>
              <a:rPr lang="en-US" dirty="0"/>
              <a:t>Third level</a:t>
            </a:r>
          </a:p>
        </p:txBody>
      </p:sp>
      <p:pic>
        <p:nvPicPr>
          <p:cNvPr id="8" name="Picture 7" descr="LINKAGES_Logo_v7.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0995" y="6154344"/>
            <a:ext cx="1141752" cy="404370"/>
          </a:xfrm>
          <a:prstGeom prst="rect">
            <a:avLst/>
          </a:prstGeom>
        </p:spPr>
      </p:pic>
      <p:pic>
        <p:nvPicPr>
          <p:cNvPr id="10" name="Picture 9" descr="FHI360_Logo_NewTag_Horiz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482" y="6154344"/>
            <a:ext cx="842646" cy="375258"/>
          </a:xfrm>
          <a:prstGeom prst="rect">
            <a:avLst/>
          </a:prstGeom>
        </p:spPr>
      </p:pic>
      <p:pic>
        <p:nvPicPr>
          <p:cNvPr id="9" name="Picture 8" descr="USAID logo.jpg"/>
          <p:cNvPicPr>
            <a:picLocks noChangeAspect="1"/>
          </p:cNvPicPr>
          <p:nvPr userDrawn="1"/>
        </p:nvPicPr>
        <p:blipFill rotWithShape="1">
          <a:blip r:embed="rId4">
            <a:extLst>
              <a:ext uri="{28A0092B-C50C-407E-A947-70E740481C1C}">
                <a14:useLocalDpi xmlns:a14="http://schemas.microsoft.com/office/drawing/2010/main" val="0"/>
              </a:ext>
            </a:extLst>
          </a:blip>
          <a:srcRect t="17658" b="12882"/>
          <a:stretch/>
        </p:blipFill>
        <p:spPr>
          <a:xfrm>
            <a:off x="78900" y="6122372"/>
            <a:ext cx="1795650" cy="485187"/>
          </a:xfrm>
          <a:prstGeom prst="rect">
            <a:avLst/>
          </a:prstGeom>
        </p:spPr>
      </p:pic>
      <p:pic>
        <p:nvPicPr>
          <p:cNvPr id="12" name="Picture 11">
            <a:extLst>
              <a:ext uri="{FF2B5EF4-FFF2-40B4-BE49-F238E27FC236}">
                <a16:creationId xmlns:a16="http://schemas.microsoft.com/office/drawing/2014/main" id="{F3A77295-11EA-4BB6-BC40-87C68AA82493}"/>
              </a:ext>
            </a:extLst>
          </p:cNvPr>
          <p:cNvPicPr>
            <a:picLocks noChangeAspect="1"/>
          </p:cNvPicPr>
          <p:nvPr userDrawn="1"/>
        </p:nvPicPr>
        <p:blipFill>
          <a:blip r:embed="rId5"/>
          <a:stretch>
            <a:fillRect/>
          </a:stretch>
        </p:blipFill>
        <p:spPr>
          <a:xfrm>
            <a:off x="2869324" y="6006050"/>
            <a:ext cx="939291" cy="593939"/>
          </a:xfrm>
          <a:prstGeom prst="rect">
            <a:avLst/>
          </a:prstGeom>
        </p:spPr>
      </p:pic>
    </p:spTree>
    <p:extLst>
      <p:ext uri="{BB962C8B-B14F-4D97-AF65-F5344CB8AC3E}">
        <p14:creationId xmlns:p14="http://schemas.microsoft.com/office/powerpoint/2010/main" val="1282972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aces">
    <p:spTree>
      <p:nvGrpSpPr>
        <p:cNvPr id="1" name=""/>
        <p:cNvGrpSpPr/>
        <p:nvPr/>
      </p:nvGrpSpPr>
      <p:grpSpPr>
        <a:xfrm>
          <a:off x="0" y="0"/>
          <a:ext cx="0" cy="0"/>
          <a:chOff x="0" y="0"/>
          <a:chExt cx="0" cy="0"/>
        </a:xfrm>
      </p:grpSpPr>
      <p:pic>
        <p:nvPicPr>
          <p:cNvPr id="2" name="Picture 1" descr="Linkages backgroundNo blu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656080" y="211516"/>
            <a:ext cx="7030720"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6" name="Text Placeholder 3"/>
          <p:cNvSpPr>
            <a:spLocks noGrp="1"/>
          </p:cNvSpPr>
          <p:nvPr>
            <p:ph type="body" sz="quarter" idx="10"/>
          </p:nvPr>
        </p:nvSpPr>
        <p:spPr>
          <a:xfrm>
            <a:off x="1656080" y="1584325"/>
            <a:ext cx="7030720" cy="4360366"/>
          </a:xfrm>
          <a:prstGeom prst="rect">
            <a:avLst/>
          </a:prstGeom>
        </p:spPr>
        <p:txBody>
          <a:bodyPr vert="horz"/>
          <a:lstStyle>
            <a:lvl1pPr>
              <a:buClr>
                <a:schemeClr val="accent6"/>
              </a:buClr>
              <a:buSzPct val="100000"/>
              <a:buFont typeface="Arial"/>
              <a:buChar char="•"/>
              <a:defRPr sz="2800" b="0" spc="0">
                <a:solidFill>
                  <a:srgbClr val="535352"/>
                </a:solidFill>
                <a:latin typeface="Calibri"/>
                <a:cs typeface="Calibri"/>
              </a:defRPr>
            </a:lvl1pPr>
            <a:lvl2pPr>
              <a:defRPr>
                <a:solidFill>
                  <a:srgbClr val="535352"/>
                </a:solidFill>
                <a:latin typeface="Calibri"/>
                <a:cs typeface="Calibri"/>
              </a:defRPr>
            </a:lvl2pPr>
            <a:lvl3pPr marL="1143000" indent="-228600">
              <a:buSzPct val="83000"/>
              <a:buFont typeface="Courier New"/>
              <a:buChar char="o"/>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a:t>Click to edit Master text styles</a:t>
            </a:r>
          </a:p>
          <a:p>
            <a:pPr lvl="1"/>
            <a:r>
              <a:rPr lang="en-US"/>
              <a:t>Second </a:t>
            </a:r>
            <a:r>
              <a:rPr lang="en-US" dirty="0"/>
              <a:t>level</a:t>
            </a:r>
          </a:p>
          <a:p>
            <a:pPr lvl="2"/>
            <a:r>
              <a:rPr lang="en-US" dirty="0"/>
              <a:t>Third level</a:t>
            </a:r>
          </a:p>
        </p:txBody>
      </p:sp>
      <p:cxnSp>
        <p:nvCxnSpPr>
          <p:cNvPr id="7" name="Straight Connector 6"/>
          <p:cNvCxnSpPr/>
          <p:nvPr userDrawn="1"/>
        </p:nvCxnSpPr>
        <p:spPr>
          <a:xfrm>
            <a:off x="1727200" y="1148080"/>
            <a:ext cx="2397760" cy="0"/>
          </a:xfrm>
          <a:prstGeom prst="line">
            <a:avLst/>
          </a:prstGeom>
          <a:ln w="76200"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4135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p:cNvSpPr/>
          <p:nvPr userDrawn="1"/>
        </p:nvSpPr>
        <p:spPr>
          <a:xfrm flipV="1">
            <a:off x="0" y="6691304"/>
            <a:ext cx="9189720" cy="195470"/>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4" name="Title 1"/>
          <p:cNvSpPr>
            <a:spLocks noGrp="1"/>
          </p:cNvSpPr>
          <p:nvPr>
            <p:ph type="title"/>
          </p:nvPr>
        </p:nvSpPr>
        <p:spPr>
          <a:xfrm>
            <a:off x="467360" y="445196"/>
            <a:ext cx="8219440"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5" name="Text Placeholder 3"/>
          <p:cNvSpPr>
            <a:spLocks noGrp="1"/>
          </p:cNvSpPr>
          <p:nvPr>
            <p:ph type="body" sz="quarter" idx="10"/>
          </p:nvPr>
        </p:nvSpPr>
        <p:spPr>
          <a:xfrm>
            <a:off x="467360" y="1767839"/>
            <a:ext cx="8219440" cy="4176851"/>
          </a:xfrm>
          <a:prstGeom prst="rect">
            <a:avLst/>
          </a:prstGeom>
        </p:spPr>
        <p:txBody>
          <a:bodyPr vert="horz"/>
          <a:lstStyle>
            <a:lvl1pPr>
              <a:buClr>
                <a:schemeClr val="accent6"/>
              </a:buClr>
              <a:buSzPct val="100000"/>
              <a:buFont typeface="Arial"/>
              <a:buChar char="•"/>
              <a:defRPr sz="2800" b="0" spc="0">
                <a:solidFill>
                  <a:srgbClr val="535352"/>
                </a:solidFill>
                <a:latin typeface="Calibri"/>
                <a:cs typeface="Calibri"/>
              </a:defRPr>
            </a:lvl1pPr>
            <a:lvl2pPr>
              <a:defRPr>
                <a:solidFill>
                  <a:srgbClr val="535352"/>
                </a:solidFill>
                <a:latin typeface="Calibri"/>
                <a:cs typeface="Calibri"/>
              </a:defRPr>
            </a:lvl2pPr>
            <a:lvl3pPr marL="1143000" indent="-228600">
              <a:buSzPct val="83000"/>
              <a:buFont typeface="Courier New"/>
              <a:buChar char="o"/>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a:t>Click to edit Master text styles</a:t>
            </a:r>
          </a:p>
          <a:p>
            <a:pPr lvl="1"/>
            <a:r>
              <a:rPr lang="en-US"/>
              <a:t>Second </a:t>
            </a:r>
            <a:r>
              <a:rPr lang="en-US" dirty="0"/>
              <a:t>level</a:t>
            </a:r>
          </a:p>
          <a:p>
            <a:pPr lvl="2"/>
            <a:r>
              <a:rPr lang="en-US" dirty="0"/>
              <a:t>Third level</a:t>
            </a:r>
          </a:p>
        </p:txBody>
      </p:sp>
    </p:spTree>
    <p:extLst>
      <p:ext uri="{BB962C8B-B14F-4D97-AF65-F5344CB8AC3E}">
        <p14:creationId xmlns:p14="http://schemas.microsoft.com/office/powerpoint/2010/main" val="1002402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pic>
        <p:nvPicPr>
          <p:cNvPr id="2" name="Picture 1" descr="Linkages background-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6"/>
          <p:cNvSpPr>
            <a:spLocks noGrp="1"/>
          </p:cNvSpPr>
          <p:nvPr>
            <p:ph type="title"/>
          </p:nvPr>
        </p:nvSpPr>
        <p:spPr>
          <a:xfrm>
            <a:off x="1717040" y="1356912"/>
            <a:ext cx="6929120" cy="1560960"/>
          </a:xfrm>
        </p:spPr>
        <p:txBody>
          <a:bodyPr>
            <a:normAutofit/>
          </a:bodyPr>
          <a:lstStyle>
            <a:lvl1pPr algn="l">
              <a:defRPr sz="4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73605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739B09-9773-4B8F-9988-683CA6FCC744}"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15E63-1072-47F7-8AE4-9F4F7F036EE8}" type="slidenum">
              <a:rPr lang="en-US" smtClean="0"/>
              <a:t>‹#›</a:t>
            </a:fld>
            <a:endParaRPr lang="en-US"/>
          </a:p>
        </p:txBody>
      </p:sp>
    </p:spTree>
    <p:extLst>
      <p:ext uri="{BB962C8B-B14F-4D97-AF65-F5344CB8AC3E}">
        <p14:creationId xmlns:p14="http://schemas.microsoft.com/office/powerpoint/2010/main" val="110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Custom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90D058-C445-7F40-AB7D-F52DA6EDF756}"/>
              </a:ext>
            </a:extLst>
          </p:cNvPr>
          <p:cNvSpPr/>
          <p:nvPr/>
        </p:nvSpPr>
        <p:spPr>
          <a:xfrm>
            <a:off x="0" y="6790531"/>
            <a:ext cx="9144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title"/>
          </p:nvPr>
        </p:nvSpPr>
        <p:spPr>
          <a:xfrm>
            <a:off x="628650" y="588493"/>
            <a:ext cx="78867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13CACD78-A6FB-4E0C-967F-EB7B3D4C8D95}"/>
              </a:ext>
            </a:extLst>
          </p:cNvPr>
          <p:cNvSpPr>
            <a:spLocks noGrp="1"/>
          </p:cNvSpPr>
          <p:nvPr>
            <p:ph idx="1"/>
          </p:nvPr>
        </p:nvSpPr>
        <p:spPr>
          <a:xfrm>
            <a:off x="628650" y="1636730"/>
            <a:ext cx="7886700"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8449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7345"/>
            <a:ext cx="82296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912916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9.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34.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G"/></Relationships>
</file>

<file path=ppt/slides/_rels/slide135.xml.rels><?xml version="1.0" encoding="UTF-8" standalone="yes"?>
<Relationships xmlns="http://schemas.openxmlformats.org/package/2006/relationships"><Relationship Id="rId3" Type="http://schemas.openxmlformats.org/officeDocument/2006/relationships/hyperlink" Target="https://outrightinternational.org/outright-covid-19-global-lgbtiq-emergency-fund" TargetMode="External"/><Relationship Id="rId2" Type="http://schemas.openxmlformats.org/officeDocument/2006/relationships/notesSlide" Target="../notesSlides/notesSlide135.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publicdomainpictures.net/view-image.php?image=76278&amp;picture=tree-of-life" TargetMode="External"/></Relationships>
</file>

<file path=ppt/slides/_rels/slide140.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2.emf"/><Relationship Id="rId7" Type="http://schemas.openxmlformats.org/officeDocument/2006/relationships/image" Target="../media/image3.png"/><Relationship Id="rId2" Type="http://schemas.openxmlformats.org/officeDocument/2006/relationships/notesSlide" Target="../notesSlides/notesSlide140.xml"/><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2.png"/><Relationship Id="rId4" Type="http://schemas.openxmlformats.org/officeDocument/2006/relationships/image" Target="../media/image69.png"/><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hyperlink" Target="https://iheartmob.org/resources/tech" TargetMode="External"/><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https://keepass.info/" TargetMode="External"/><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63.xml.rels><?xml version="1.0" encoding="UTF-8" standalone="yes"?>
<Relationships xmlns="http://schemas.openxmlformats.org/package/2006/relationships"><Relationship Id="rId3" Type="http://schemas.openxmlformats.org/officeDocument/2006/relationships/hyperlink" Target="https://safequeers.org/" TargetMode="External"/><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hyperlink" Target="https://iheartmob.org/resources/safety_guides" TargetMode="External"/><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6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hyperlink" Target="https://www.consumerreports.org/privacy/how-to-use-whatsapp-privacy-settings/?EXTKEY=YSOCIAL_FB&amp;fbclid=IwAR2du8xBV9DPWCBUyELt5kxQdd41glfDyzhe0_tRe7TXbC8n3ScqZ7m1kCY" TargetMode="External"/><Relationship Id="rId4" Type="http://schemas.openxmlformats.org/officeDocument/2006/relationships/image" Target="../media/image46.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71.xml.rels><?xml version="1.0" encoding="UTF-8" standalone="yes"?>
<Relationships xmlns="http://schemas.openxmlformats.org/package/2006/relationships"><Relationship Id="rId3" Type="http://schemas.openxmlformats.org/officeDocument/2006/relationships/hyperlink" Target="https://medium.com/searchencrypt/what-is-encryption-how-does-it-work-e8f20e340537" TargetMode="External"/><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hyperlink" Target="https://www.fhi360.org/resource/implementer-and-data-security" TargetMode="External"/><Relationship Id="rId2" Type="http://schemas.openxmlformats.org/officeDocument/2006/relationships/notesSlide" Target="../notesSlides/notesSlide73.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74.xml.rels><?xml version="1.0" encoding="UTF-8" standalone="yes"?>
<Relationships xmlns="http://schemas.openxmlformats.org/package/2006/relationships"><Relationship Id="rId3" Type="http://schemas.openxmlformats.org/officeDocument/2006/relationships/hyperlink" Target="https://afemena.org/" TargetMode="External"/><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hyperlink" Target="https://afemena.org/digital-security-sessions/"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www.fhi360.org/sites/default/files/media/documents/resource-secure-mobile-devices-apps.pdf" TargetMode="External"/><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7.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hyperlink" Target="https://www.fhi360.org/resource/aman-mena-toolkit" TargetMode="External"/></Relationships>
</file>

<file path=ppt/slides/_rels/slide7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57.png"/><Relationship Id="rId7" Type="http://schemas.openxmlformats.org/officeDocument/2006/relationships/diagramColors" Target="../diagrams/colors5.xml"/><Relationship Id="rId2" Type="http://schemas.openxmlformats.org/officeDocument/2006/relationships/notesSlide" Target="../notesSlides/notesSlide78.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7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8.xml"/><Relationship Id="rId1" Type="http://schemas.openxmlformats.org/officeDocument/2006/relationships/slideLayout" Target="../slideLayouts/slideLayout4.xml"/><Relationship Id="rId4" Type="http://schemas.openxmlformats.org/officeDocument/2006/relationships/hyperlink" Target="https://www.fhi360.org/resource/cairo-declaration-religious-leaders-arab-states-response-hivaids-epidemic-pdfs-arabic-and" TargetMode="Externa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97B8B3-A511-4273-9358-2692100729F7}"/>
              </a:ext>
            </a:extLst>
          </p:cNvPr>
          <p:cNvSpPr txBox="1"/>
          <p:nvPr/>
        </p:nvSpPr>
        <p:spPr>
          <a:xfrm>
            <a:off x="5564779" y="4003742"/>
            <a:ext cx="5003320" cy="646331"/>
          </a:xfrm>
          <a:prstGeom prst="rect">
            <a:avLst/>
          </a:prstGeom>
          <a:noFill/>
        </p:spPr>
        <p:txBody>
          <a:bodyPr wrap="square" rtlCol="0">
            <a:spAutoFit/>
          </a:bodyPr>
          <a:lstStyle/>
          <a:p>
            <a:r>
              <a:rPr lang="en-US" dirty="0" err="1">
                <a:solidFill>
                  <a:schemeClr val="bg1"/>
                </a:solidFill>
              </a:rPr>
              <a:t>Présentateur</a:t>
            </a:r>
            <a:endParaRPr lang="en-US" dirty="0">
              <a:solidFill>
                <a:schemeClr val="bg1"/>
              </a:solidFill>
            </a:endParaRPr>
          </a:p>
          <a:p>
            <a:r>
              <a:rPr lang="en-US" dirty="0" err="1">
                <a:solidFill>
                  <a:schemeClr val="bg1"/>
                </a:solidFill>
              </a:rPr>
              <a:t>Organisation</a:t>
            </a:r>
            <a:endParaRPr lang="en-US" dirty="0">
              <a:solidFill>
                <a:schemeClr val="bg1"/>
              </a:solidFill>
            </a:endParaRPr>
          </a:p>
        </p:txBody>
      </p:sp>
      <p:pic>
        <p:nvPicPr>
          <p:cNvPr id="7" name="Picture 6" descr="A picture containing text, device, fan&#10;&#10;Description automatically generated">
            <a:extLst>
              <a:ext uri="{FF2B5EF4-FFF2-40B4-BE49-F238E27FC236}">
                <a16:creationId xmlns:a16="http://schemas.microsoft.com/office/drawing/2014/main" id="{6B52B40E-0159-4FE3-BF4A-69A0000322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4"/>
            <a:ext cx="9144000" cy="6855715"/>
          </a:xfrm>
          <a:prstGeom prst="rect">
            <a:avLst/>
          </a:prstGeom>
        </p:spPr>
      </p:pic>
      <p:sp>
        <p:nvSpPr>
          <p:cNvPr id="4" name="Title 3"/>
          <p:cNvSpPr>
            <a:spLocks noGrp="1"/>
          </p:cNvSpPr>
          <p:nvPr>
            <p:ph type="title"/>
          </p:nvPr>
        </p:nvSpPr>
        <p:spPr>
          <a:xfrm>
            <a:off x="4847422" y="574891"/>
            <a:ext cx="3922005" cy="3899855"/>
          </a:xfrm>
        </p:spPr>
        <p:txBody>
          <a:bodyPr anchor="t">
            <a:normAutofit/>
          </a:bodyPr>
          <a:lstStyle/>
          <a:p>
            <a:pPr algn="l">
              <a:lnSpc>
                <a:spcPct val="95000"/>
              </a:lnSpc>
              <a:spcBef>
                <a:spcPts val="2400"/>
              </a:spcBef>
            </a:pPr>
            <a:r>
              <a:rPr lang="fr-FR" sz="2700" b="1" dirty="0">
                <a:solidFill>
                  <a:srgbClr val="E63339"/>
                </a:solidFill>
              </a:rPr>
              <a:t>Renforcer la sécurité des responsables de la mise en œuvre des services VIH travaillant avec des populations clés</a:t>
            </a:r>
            <a:br>
              <a:rPr lang="fr-FR" sz="2700" b="1" dirty="0"/>
            </a:br>
            <a:br>
              <a:rPr lang="fr-FR" sz="2700" b="1" dirty="0"/>
            </a:br>
            <a:r>
              <a:rPr lang="en-US" sz="1800" dirty="0">
                <a:solidFill>
                  <a:srgbClr val="415E76"/>
                </a:solidFill>
                <a:effectLst/>
                <a:latin typeface="Arial" panose="020B0604020202020204" pitchFamily="34" charset="0"/>
                <a:ea typeface="Times New Roman" panose="02020603050405020304" pitchFamily="18" charset="0"/>
                <a:cs typeface="Times New Roman" panose="02020603050405020304" pitchFamily="18" charset="0"/>
              </a:rPr>
              <a:t>Formation </a:t>
            </a:r>
            <a:r>
              <a:rPr lang="en-US" sz="1800" dirty="0" err="1">
                <a:solidFill>
                  <a:srgbClr val="415E76"/>
                </a:solidFill>
                <a:effectLst/>
                <a:latin typeface="Arial" panose="020B0604020202020204" pitchFamily="34" charset="0"/>
                <a:ea typeface="Times New Roman" panose="02020603050405020304" pitchFamily="18" charset="0"/>
                <a:cs typeface="Times New Roman" panose="02020603050405020304" pitchFamily="18" charset="0"/>
              </a:rPr>
              <a:t>virtuelle</a:t>
            </a:r>
            <a:r>
              <a:rPr lang="en-US" sz="1800" dirty="0">
                <a:solidFill>
                  <a:srgbClr val="415E76"/>
                </a:solidFill>
                <a:effectLst/>
                <a:latin typeface="Arial" panose="020B0604020202020204" pitchFamily="34" charset="0"/>
                <a:ea typeface="Times New Roman" panose="02020603050405020304" pitchFamily="18" charset="0"/>
                <a:cs typeface="Times New Roman" panose="02020603050405020304" pitchFamily="18" charset="0"/>
              </a:rPr>
              <a:t> pour </a:t>
            </a:r>
            <a:r>
              <a:rPr lang="en-US" sz="1800" dirty="0" err="1">
                <a:solidFill>
                  <a:srgbClr val="415E76"/>
                </a:solidFill>
                <a:effectLst/>
                <a:latin typeface="Arial" panose="020B0604020202020204" pitchFamily="34" charset="0"/>
                <a:ea typeface="Times New Roman" panose="02020603050405020304" pitchFamily="18" charset="0"/>
                <a:cs typeface="Times New Roman" panose="02020603050405020304" pitchFamily="18" charset="0"/>
              </a:rPr>
              <a:t>une</a:t>
            </a:r>
            <a:r>
              <a:rPr lang="en-US" sz="1800" dirty="0">
                <a:solidFill>
                  <a:srgbClr val="415E76"/>
                </a:solidFill>
                <a:effectLst/>
                <a:latin typeface="Arial" panose="020B0604020202020204" pitchFamily="34" charset="0"/>
                <a:ea typeface="Times New Roman" panose="02020603050405020304" pitchFamily="18" charset="0"/>
                <a:cs typeface="Times New Roman" panose="02020603050405020304" pitchFamily="18" charset="0"/>
              </a:rPr>
              <a:t> direction </a:t>
            </a:r>
            <a:r>
              <a:rPr lang="en-US" sz="1800" dirty="0" err="1">
                <a:solidFill>
                  <a:srgbClr val="415E76"/>
                </a:solidFill>
                <a:effectLst/>
                <a:latin typeface="Arial" panose="020B0604020202020204" pitchFamily="34" charset="0"/>
                <a:ea typeface="Times New Roman" panose="02020603050405020304" pitchFamily="18" charset="0"/>
                <a:cs typeface="Times New Roman" panose="02020603050405020304" pitchFamily="18" charset="0"/>
              </a:rPr>
              <a:t>organisationnelle</a:t>
            </a:r>
            <a:r>
              <a:rPr lang="en-US" sz="1800" dirty="0">
                <a:solidFill>
                  <a:srgbClr val="415E76"/>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p>
        </p:txBody>
      </p:sp>
      <p:sp>
        <p:nvSpPr>
          <p:cNvPr id="11" name="TextBox 10">
            <a:extLst>
              <a:ext uri="{FF2B5EF4-FFF2-40B4-BE49-F238E27FC236}">
                <a16:creationId xmlns:a16="http://schemas.microsoft.com/office/drawing/2014/main" id="{53BDCFCC-FFC6-42F0-BCE7-2B7A0DD5B713}"/>
              </a:ext>
            </a:extLst>
          </p:cNvPr>
          <p:cNvSpPr txBox="1"/>
          <p:nvPr/>
        </p:nvSpPr>
        <p:spPr>
          <a:xfrm>
            <a:off x="8066439" y="3479884"/>
            <a:ext cx="848299" cy="253916"/>
          </a:xfrm>
          <a:prstGeom prst="rect">
            <a:avLst/>
          </a:prstGeom>
          <a:solidFill>
            <a:schemeClr val="bg1"/>
          </a:solidFill>
        </p:spPr>
        <p:txBody>
          <a:bodyPr wrap="square" rtlCol="0">
            <a:spAutoFit/>
          </a:bodyPr>
          <a:lstStyle/>
          <a:p>
            <a:r>
              <a:rPr lang="en-US" sz="1050" dirty="0" err="1">
                <a:solidFill>
                  <a:srgbClr val="415E76"/>
                </a:solidFill>
                <a:latin typeface="Arial" panose="020B0604020202020204" pitchFamily="34" charset="0"/>
                <a:cs typeface="Arial" panose="020B0604020202020204" pitchFamily="34" charset="0"/>
              </a:rPr>
              <a:t>avril</a:t>
            </a:r>
            <a:r>
              <a:rPr lang="en-US" sz="1050" dirty="0">
                <a:solidFill>
                  <a:srgbClr val="415E76"/>
                </a:solidFill>
                <a:latin typeface="Arial" panose="020B0604020202020204" pitchFamily="34" charset="0"/>
                <a:cs typeface="Arial" panose="020B0604020202020204" pitchFamily="34" charset="0"/>
              </a:rPr>
              <a:t>  2021</a:t>
            </a:r>
          </a:p>
        </p:txBody>
      </p:sp>
    </p:spTree>
    <p:extLst>
      <p:ext uri="{BB962C8B-B14F-4D97-AF65-F5344CB8AC3E}">
        <p14:creationId xmlns:p14="http://schemas.microsoft.com/office/powerpoint/2010/main" val="2010496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44DE8-7BA7-40A2-ABE4-6F133F24FE01}"/>
              </a:ext>
            </a:extLst>
          </p:cNvPr>
          <p:cNvSpPr>
            <a:spLocks noGrp="1"/>
          </p:cNvSpPr>
          <p:nvPr>
            <p:ph type="title"/>
          </p:nvPr>
        </p:nvSpPr>
        <p:spPr>
          <a:xfrm>
            <a:off x="467360" y="414404"/>
            <a:ext cx="8219440" cy="972441"/>
          </a:xfrm>
        </p:spPr>
        <p:txBody>
          <a:bodyPr/>
          <a:lstStyle/>
          <a:p>
            <a:r>
              <a:rPr lang="fr-FR" dirty="0"/>
              <a:t>Etape</a:t>
            </a:r>
            <a:r>
              <a:rPr lang="en-US" dirty="0"/>
              <a:t> 3</a:t>
            </a:r>
          </a:p>
        </p:txBody>
      </p:sp>
      <p:graphicFrame>
        <p:nvGraphicFramePr>
          <p:cNvPr id="7" name="Table 6">
            <a:extLst>
              <a:ext uri="{FF2B5EF4-FFF2-40B4-BE49-F238E27FC236}">
                <a16:creationId xmlns:a16="http://schemas.microsoft.com/office/drawing/2014/main" id="{0CF530F4-DC15-4574-92EE-65BF7E8637E7}"/>
              </a:ext>
            </a:extLst>
          </p:cNvPr>
          <p:cNvGraphicFramePr>
            <a:graphicFrameLocks noGrp="1"/>
          </p:cNvGraphicFramePr>
          <p:nvPr>
            <p:extLst>
              <p:ext uri="{D42A27DB-BD31-4B8C-83A1-F6EECF244321}">
                <p14:modId xmlns:p14="http://schemas.microsoft.com/office/powerpoint/2010/main" val="2488829468"/>
              </p:ext>
            </p:extLst>
          </p:nvPr>
        </p:nvGraphicFramePr>
        <p:xfrm>
          <a:off x="167704" y="1629370"/>
          <a:ext cx="8862026" cy="4965779"/>
        </p:xfrm>
        <a:graphic>
          <a:graphicData uri="http://schemas.openxmlformats.org/drawingml/2006/table">
            <a:tbl>
              <a:tblPr>
                <a:tableStyleId>{5940675A-B579-460E-94D1-54222C63F5DA}</a:tableStyleId>
              </a:tblPr>
              <a:tblGrid>
                <a:gridCol w="1572295">
                  <a:extLst>
                    <a:ext uri="{9D8B030D-6E8A-4147-A177-3AD203B41FA5}">
                      <a16:colId xmlns:a16="http://schemas.microsoft.com/office/drawing/2014/main" val="86692934"/>
                    </a:ext>
                  </a:extLst>
                </a:gridCol>
                <a:gridCol w="2141241">
                  <a:extLst>
                    <a:ext uri="{9D8B030D-6E8A-4147-A177-3AD203B41FA5}">
                      <a16:colId xmlns:a16="http://schemas.microsoft.com/office/drawing/2014/main" val="857563883"/>
                    </a:ext>
                  </a:extLst>
                </a:gridCol>
                <a:gridCol w="2447001">
                  <a:extLst>
                    <a:ext uri="{9D8B030D-6E8A-4147-A177-3AD203B41FA5}">
                      <a16:colId xmlns:a16="http://schemas.microsoft.com/office/drawing/2014/main" val="2126083782"/>
                    </a:ext>
                  </a:extLst>
                </a:gridCol>
                <a:gridCol w="2701489">
                  <a:extLst>
                    <a:ext uri="{9D8B030D-6E8A-4147-A177-3AD203B41FA5}">
                      <a16:colId xmlns:a16="http://schemas.microsoft.com/office/drawing/2014/main" val="1530389303"/>
                    </a:ext>
                  </a:extLst>
                </a:gridCol>
              </a:tblGrid>
              <a:tr h="540728">
                <a:tc gridSpan="4">
                  <a:txBody>
                    <a:bodyPr/>
                    <a:lstStyle/>
                    <a:p>
                      <a:pPr algn="l" fontAlgn="b"/>
                      <a:r>
                        <a:rPr lang="fr-FR" sz="2000" u="none" strike="noStrike" noProof="0" dirty="0">
                          <a:effectLst/>
                        </a:rPr>
                        <a:t>  Risque</a:t>
                      </a:r>
                      <a:r>
                        <a:rPr lang="fr-FR" sz="2000" u="none" strike="noStrike" baseline="0" noProof="0" dirty="0">
                          <a:effectLst/>
                        </a:rPr>
                        <a:t> </a:t>
                      </a:r>
                      <a:r>
                        <a:rPr lang="fr-FR" sz="2000" u="none" strike="noStrike" noProof="0" dirty="0">
                          <a:effectLst/>
                        </a:rPr>
                        <a:t>(de</a:t>
                      </a:r>
                      <a:r>
                        <a:rPr lang="fr-FR" sz="2000" u="none" strike="noStrike" baseline="0" noProof="0" dirty="0">
                          <a:effectLst/>
                        </a:rPr>
                        <a:t> quelque chose</a:t>
                      </a:r>
                      <a:r>
                        <a:rPr lang="fr-FR" sz="2000" u="none" strike="noStrike" noProof="0" dirty="0">
                          <a:effectLst/>
                        </a:rPr>
                        <a:t>):</a:t>
                      </a:r>
                      <a:endParaRPr lang="fr-FR" sz="2000" b="0" i="0" u="none" strike="noStrike" noProof="0" dirty="0">
                        <a:solidFill>
                          <a:srgbClr val="000000"/>
                        </a:solidFill>
                        <a:effectLst/>
                        <a:latin typeface="Calibri" panose="020F0502020204030204" pitchFamily="34" charset="0"/>
                      </a:endParaRPr>
                    </a:p>
                  </a:txBody>
                  <a:tcPr marL="6350" marR="6350" marT="635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75530964"/>
                  </a:ext>
                </a:extLst>
              </a:tr>
              <a:tr h="566164">
                <a:tc>
                  <a:txBody>
                    <a:bodyPr/>
                    <a:lstStyle/>
                    <a:p>
                      <a:pPr algn="ctr" fontAlgn="b"/>
                      <a:r>
                        <a:rPr lang="fr-FR" sz="2000" u="none" strike="noStrike" noProof="0" dirty="0">
                          <a:effectLst/>
                        </a:rPr>
                        <a:t>Menaces</a:t>
                      </a:r>
                      <a:endParaRPr lang="fr-FR" sz="2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b"/>
                      <a:r>
                        <a:rPr lang="fr-FR" sz="2000" u="none" strike="noStrike" noProof="0" dirty="0">
                          <a:effectLst/>
                        </a:rPr>
                        <a:t>Vulnérabilités</a:t>
                      </a:r>
                      <a:endParaRPr lang="fr-FR" sz="2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b"/>
                      <a:r>
                        <a:rPr lang="fr-FR" sz="2000" u="none" strike="noStrike" noProof="0" dirty="0">
                          <a:effectLst/>
                        </a:rPr>
                        <a:t>Capacit</a:t>
                      </a:r>
                      <a:r>
                        <a:rPr lang="fr-FR" sz="2000" b="0" i="0" u="none" strike="noStrike" noProof="0" dirty="0">
                          <a:solidFill>
                            <a:srgbClr val="000000"/>
                          </a:solidFill>
                          <a:effectLst/>
                          <a:latin typeface="Calibri" panose="020F0502020204030204" pitchFamily="34" charset="0"/>
                        </a:rPr>
                        <a:t>é</a:t>
                      </a:r>
                      <a:r>
                        <a:rPr lang="en-US" sz="2000" b="0" i="0" u="none" strike="noStrike" baseline="0" dirty="0">
                          <a:solidFill>
                            <a:srgbClr val="000000"/>
                          </a:solidFill>
                          <a:effectLst/>
                          <a:latin typeface="Calibri" panose="020F0502020204030204" pitchFamily="34" charset="0"/>
                        </a:rPr>
                        <a:t> </a:t>
                      </a:r>
                      <a:r>
                        <a:rPr lang="fr-FR" sz="2000" b="0" i="0" u="none" strike="noStrike" baseline="0" noProof="0" dirty="0">
                          <a:solidFill>
                            <a:srgbClr val="000000"/>
                          </a:solidFill>
                          <a:effectLst/>
                          <a:latin typeface="Calibri" panose="020F0502020204030204" pitchFamily="34" charset="0"/>
                        </a:rPr>
                        <a:t>existante</a:t>
                      </a:r>
                      <a:endParaRPr lang="fr-FR" sz="2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b"/>
                      <a:r>
                        <a:rPr lang="fr-FR" sz="2000" u="none" strike="noStrike" noProof="0" dirty="0">
                          <a:effectLst/>
                        </a:rPr>
                        <a:t>Capacité requise</a:t>
                      </a:r>
                      <a:endParaRPr lang="fr-FR" sz="2000" b="0" i="0" u="none" strike="noStrike" noProof="0"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109640733"/>
                  </a:ext>
                </a:extLst>
              </a:tr>
              <a:tr h="3858887">
                <a:tc>
                  <a:txBody>
                    <a:bodyPr/>
                    <a:lstStyle/>
                    <a:p>
                      <a:pPr algn="ctr" fontAlgn="b"/>
                      <a:r>
                        <a:rPr lang="fr-FR" sz="2400" u="none" strike="noStrike" noProof="0" dirty="0">
                          <a:effectLst/>
                        </a:rPr>
                        <a:t> </a:t>
                      </a:r>
                      <a:endParaRPr lang="fr-FR" sz="2400" b="0" i="0" u="none" strike="noStrike" noProof="0"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12668703"/>
                  </a:ext>
                </a:extLst>
              </a:tr>
            </a:tbl>
          </a:graphicData>
        </a:graphic>
      </p:graphicFrame>
      <p:sp>
        <p:nvSpPr>
          <p:cNvPr id="9" name="TextBox 8">
            <a:extLst>
              <a:ext uri="{FF2B5EF4-FFF2-40B4-BE49-F238E27FC236}">
                <a16:creationId xmlns:a16="http://schemas.microsoft.com/office/drawing/2014/main" id="{0FC0445A-1DF4-4634-B95A-EB86EC261817}"/>
              </a:ext>
            </a:extLst>
          </p:cNvPr>
          <p:cNvSpPr txBox="1"/>
          <p:nvPr/>
        </p:nvSpPr>
        <p:spPr>
          <a:xfrm>
            <a:off x="193145" y="2774018"/>
            <a:ext cx="952500" cy="368300"/>
          </a:xfrm>
          <a:prstGeom prst="rect">
            <a:avLst/>
          </a:prstGeom>
          <a:noFill/>
        </p:spPr>
        <p:txBody>
          <a:bodyPr wrap="square" rtlCol="0">
            <a:spAutoFit/>
          </a:bodyPr>
          <a:lstStyle/>
          <a:p>
            <a:r>
              <a:rPr lang="fr-FR" b="1" dirty="0">
                <a:solidFill>
                  <a:srgbClr val="FF0000"/>
                </a:solidFill>
              </a:rPr>
              <a:t>Elevé</a:t>
            </a:r>
          </a:p>
        </p:txBody>
      </p:sp>
      <p:sp>
        <p:nvSpPr>
          <p:cNvPr id="10" name="TextBox 9">
            <a:extLst>
              <a:ext uri="{FF2B5EF4-FFF2-40B4-BE49-F238E27FC236}">
                <a16:creationId xmlns:a16="http://schemas.microsoft.com/office/drawing/2014/main" id="{35E4AB85-B26E-423B-8DDC-EA8D363C290F}"/>
              </a:ext>
            </a:extLst>
          </p:cNvPr>
          <p:cNvSpPr txBox="1"/>
          <p:nvPr/>
        </p:nvSpPr>
        <p:spPr>
          <a:xfrm>
            <a:off x="3115246" y="1743695"/>
            <a:ext cx="5861050" cy="368300"/>
          </a:xfrm>
          <a:prstGeom prst="rect">
            <a:avLst/>
          </a:prstGeom>
          <a:noFill/>
        </p:spPr>
        <p:txBody>
          <a:bodyPr wrap="square" rtlCol="0">
            <a:spAutoFit/>
          </a:bodyPr>
          <a:lstStyle/>
          <a:p>
            <a:r>
              <a:rPr lang="fr-FR" dirty="0">
                <a:solidFill>
                  <a:srgbClr val="FF0000"/>
                </a:solidFill>
              </a:rPr>
              <a:t>Un cambriolage à la clinique avec vol de dossiers de clients.</a:t>
            </a:r>
            <a:endParaRPr lang="en-US" dirty="0">
              <a:solidFill>
                <a:srgbClr val="FF0000"/>
              </a:solidFill>
            </a:endParaRPr>
          </a:p>
        </p:txBody>
      </p:sp>
      <p:sp>
        <p:nvSpPr>
          <p:cNvPr id="11" name="TextBox 10">
            <a:extLst>
              <a:ext uri="{FF2B5EF4-FFF2-40B4-BE49-F238E27FC236}">
                <a16:creationId xmlns:a16="http://schemas.microsoft.com/office/drawing/2014/main" id="{D7596E37-42AB-472A-8229-D971E9C72866}"/>
              </a:ext>
            </a:extLst>
          </p:cNvPr>
          <p:cNvSpPr txBox="1"/>
          <p:nvPr/>
        </p:nvSpPr>
        <p:spPr>
          <a:xfrm>
            <a:off x="1751240" y="2768413"/>
            <a:ext cx="2114811" cy="3696397"/>
          </a:xfrm>
          <a:prstGeom prst="rect">
            <a:avLst/>
          </a:prstGeom>
          <a:noFill/>
        </p:spPr>
        <p:txBody>
          <a:bodyPr wrap="square" rtlCol="0">
            <a:spAutoFit/>
          </a:bodyPr>
          <a:lstStyle/>
          <a:p>
            <a:pPr marL="120650" indent="-120650">
              <a:lnSpc>
                <a:spcPct val="90000"/>
              </a:lnSpc>
              <a:spcBef>
                <a:spcPts val="600"/>
              </a:spcBef>
              <a:buFont typeface="Arial" panose="020B0604020202020204" pitchFamily="34" charset="0"/>
              <a:buChar char="•"/>
            </a:pPr>
            <a:r>
              <a:rPr lang="fr-FR" sz="1400" dirty="0">
                <a:solidFill>
                  <a:srgbClr val="FF0000"/>
                </a:solidFill>
              </a:rPr>
              <a:t>Nous sommes dans un quartier où il y a peu de circulation le soir.</a:t>
            </a:r>
          </a:p>
          <a:p>
            <a:pPr marL="120650" indent="-120650">
              <a:lnSpc>
                <a:spcPct val="90000"/>
              </a:lnSpc>
              <a:spcBef>
                <a:spcPts val="600"/>
              </a:spcBef>
              <a:buFont typeface="Arial" panose="020B0604020202020204" pitchFamily="34" charset="0"/>
              <a:buChar char="•"/>
            </a:pPr>
            <a:r>
              <a:rPr lang="fr-FR" sz="1400" dirty="0">
                <a:solidFill>
                  <a:srgbClr val="FF0000"/>
                </a:solidFill>
              </a:rPr>
              <a:t>Nous n'avons pas d'agents de sécurité à la clinique après 17 heures.</a:t>
            </a:r>
          </a:p>
          <a:p>
            <a:pPr marL="120650" indent="-120650">
              <a:lnSpc>
                <a:spcPct val="90000"/>
              </a:lnSpc>
              <a:spcBef>
                <a:spcPts val="600"/>
              </a:spcBef>
              <a:buFont typeface="Arial" panose="020B0604020202020204" pitchFamily="34" charset="0"/>
              <a:buChar char="•"/>
            </a:pPr>
            <a:r>
              <a:rPr lang="fr-FR" sz="1400" dirty="0">
                <a:solidFill>
                  <a:srgbClr val="FF0000"/>
                </a:solidFill>
              </a:rPr>
              <a:t>Nous n'avons pas de moyen de contrôler les visiteurs pendant la journée.</a:t>
            </a:r>
          </a:p>
          <a:p>
            <a:pPr marL="120650" indent="-120650">
              <a:lnSpc>
                <a:spcPct val="90000"/>
              </a:lnSpc>
              <a:spcBef>
                <a:spcPts val="600"/>
              </a:spcBef>
              <a:buFont typeface="Arial" panose="020B0604020202020204" pitchFamily="34" charset="0"/>
              <a:buChar char="•"/>
            </a:pPr>
            <a:r>
              <a:rPr lang="fr-FR" sz="1400" dirty="0">
                <a:solidFill>
                  <a:srgbClr val="FF0000"/>
                </a:solidFill>
              </a:rPr>
              <a:t>Le personnel ne verrouille pas toujours les dossiers des patients.</a:t>
            </a:r>
          </a:p>
          <a:p>
            <a:pPr marL="120650" indent="-120650">
              <a:lnSpc>
                <a:spcPct val="90000"/>
              </a:lnSpc>
              <a:spcBef>
                <a:spcPts val="600"/>
              </a:spcBef>
              <a:buFont typeface="Arial" panose="020B0604020202020204" pitchFamily="34" charset="0"/>
              <a:buChar char="•"/>
            </a:pPr>
            <a:r>
              <a:rPr lang="fr-FR" sz="1400" dirty="0">
                <a:solidFill>
                  <a:srgbClr val="FF0000"/>
                </a:solidFill>
              </a:rPr>
              <a:t>Les fenêtres et les portes n'ont pas de barreaux ; elles peuvent être brisées avec des pierres.</a:t>
            </a:r>
            <a:endParaRPr lang="en-US" sz="1400" dirty="0">
              <a:solidFill>
                <a:srgbClr val="FF0000"/>
              </a:solidFill>
            </a:endParaRPr>
          </a:p>
        </p:txBody>
      </p:sp>
      <p:sp>
        <p:nvSpPr>
          <p:cNvPr id="12" name="TextBox 11">
            <a:extLst>
              <a:ext uri="{FF2B5EF4-FFF2-40B4-BE49-F238E27FC236}">
                <a16:creationId xmlns:a16="http://schemas.microsoft.com/office/drawing/2014/main" id="{4BFFF041-D152-4BD1-862A-02B1EEADDE74}"/>
              </a:ext>
            </a:extLst>
          </p:cNvPr>
          <p:cNvSpPr txBox="1"/>
          <p:nvPr/>
        </p:nvSpPr>
        <p:spPr>
          <a:xfrm>
            <a:off x="3881226" y="2768413"/>
            <a:ext cx="2489757" cy="3890296"/>
          </a:xfrm>
          <a:prstGeom prst="rect">
            <a:avLst/>
          </a:prstGeom>
          <a:noFill/>
        </p:spPr>
        <p:txBody>
          <a:bodyPr wrap="square" rtlCol="0">
            <a:spAutoFit/>
          </a:bodyPr>
          <a:lstStyle/>
          <a:p>
            <a:pPr marL="120650" indent="-120650">
              <a:lnSpc>
                <a:spcPct val="90000"/>
              </a:lnSpc>
              <a:spcBef>
                <a:spcPts val="600"/>
              </a:spcBef>
              <a:buFont typeface="Arial" panose="020B0604020202020204" pitchFamily="34" charset="0"/>
              <a:buChar char="•"/>
            </a:pPr>
            <a:r>
              <a:rPr lang="fr-FR" sz="1400" dirty="0">
                <a:solidFill>
                  <a:srgbClr val="FF0000"/>
                </a:solidFill>
              </a:rPr>
              <a:t>Nous disposons d'un agent de sécurité pendant les heures d’ouvertures de la clinique (de 9 h à 17 h).</a:t>
            </a:r>
          </a:p>
          <a:p>
            <a:pPr marL="120650" indent="-120650">
              <a:lnSpc>
                <a:spcPct val="90000"/>
              </a:lnSpc>
              <a:spcBef>
                <a:spcPts val="600"/>
              </a:spcBef>
              <a:buFont typeface="Arial" panose="020B0604020202020204" pitchFamily="34" charset="0"/>
              <a:buChar char="•"/>
            </a:pPr>
            <a:r>
              <a:rPr lang="fr-FR" sz="1400" dirty="0">
                <a:solidFill>
                  <a:srgbClr val="FF0000"/>
                </a:solidFill>
              </a:rPr>
              <a:t>Nous avons le logo de l'USAID et du MS sur notre panneau.</a:t>
            </a:r>
          </a:p>
          <a:p>
            <a:pPr marL="120650" indent="-120650">
              <a:lnSpc>
                <a:spcPct val="90000"/>
              </a:lnSpc>
              <a:spcBef>
                <a:spcPts val="600"/>
              </a:spcBef>
              <a:buFont typeface="Arial" panose="020B0604020202020204" pitchFamily="34" charset="0"/>
              <a:buChar char="•"/>
            </a:pPr>
            <a:r>
              <a:rPr lang="fr-FR" sz="1400" dirty="0">
                <a:solidFill>
                  <a:srgbClr val="FF0000"/>
                </a:solidFill>
              </a:rPr>
              <a:t>Nous nous sommes présentés et avons expliqué notre travail aux officiers de police travaillant dans le district.</a:t>
            </a:r>
          </a:p>
          <a:p>
            <a:pPr marL="120650" indent="-120650">
              <a:lnSpc>
                <a:spcPct val="90000"/>
              </a:lnSpc>
              <a:spcBef>
                <a:spcPts val="600"/>
              </a:spcBef>
              <a:buFont typeface="Arial" panose="020B0604020202020204" pitchFamily="34" charset="0"/>
              <a:buChar char="•"/>
            </a:pPr>
            <a:r>
              <a:rPr lang="fr-FR" sz="1400" dirty="0">
                <a:solidFill>
                  <a:srgbClr val="FF0000"/>
                </a:solidFill>
              </a:rPr>
              <a:t>Nous avons des armoires fermées à clé pour stocker tous les dossiers papier des clients.</a:t>
            </a:r>
          </a:p>
          <a:p>
            <a:pPr marL="120650" indent="-120650">
              <a:lnSpc>
                <a:spcPct val="90000"/>
              </a:lnSpc>
              <a:spcBef>
                <a:spcPts val="600"/>
              </a:spcBef>
              <a:buFont typeface="Arial" panose="020B0604020202020204" pitchFamily="34" charset="0"/>
              <a:buChar char="•"/>
            </a:pPr>
            <a:r>
              <a:rPr lang="fr-FR" sz="1400" dirty="0">
                <a:solidFill>
                  <a:srgbClr val="FF0000"/>
                </a:solidFill>
              </a:rPr>
              <a:t>Nous utilisons des UIC et conservons principalement des informations électroniques cryptées.</a:t>
            </a:r>
            <a:endParaRPr lang="en-US" sz="1400" dirty="0">
              <a:solidFill>
                <a:srgbClr val="FF0000"/>
              </a:solidFill>
            </a:endParaRPr>
          </a:p>
        </p:txBody>
      </p:sp>
      <p:sp>
        <p:nvSpPr>
          <p:cNvPr id="13" name="TextBox 12">
            <a:extLst>
              <a:ext uri="{FF2B5EF4-FFF2-40B4-BE49-F238E27FC236}">
                <a16:creationId xmlns:a16="http://schemas.microsoft.com/office/drawing/2014/main" id="{ECE21DE2-AF2B-4374-BE17-66D4900CACEC}"/>
              </a:ext>
            </a:extLst>
          </p:cNvPr>
          <p:cNvSpPr txBox="1"/>
          <p:nvPr/>
        </p:nvSpPr>
        <p:spPr>
          <a:xfrm>
            <a:off x="6398791" y="2768413"/>
            <a:ext cx="2569296" cy="3696397"/>
          </a:xfrm>
          <a:prstGeom prst="rect">
            <a:avLst/>
          </a:prstGeom>
          <a:noFill/>
        </p:spPr>
        <p:txBody>
          <a:bodyPr wrap="square" rtlCol="0">
            <a:spAutoFit/>
          </a:bodyPr>
          <a:lstStyle/>
          <a:p>
            <a:pPr marL="120650" indent="-120650">
              <a:lnSpc>
                <a:spcPct val="90000"/>
              </a:lnSpc>
              <a:spcBef>
                <a:spcPts val="600"/>
              </a:spcBef>
              <a:buFont typeface="Arial" panose="020B0604020202020204" pitchFamily="34" charset="0"/>
              <a:buChar char="•"/>
            </a:pPr>
            <a:r>
              <a:rPr lang="fr-FR" sz="1400" dirty="0">
                <a:solidFill>
                  <a:srgbClr val="FF0000"/>
                </a:solidFill>
              </a:rPr>
              <a:t>Journaux de bord des visiteurs</a:t>
            </a:r>
          </a:p>
          <a:p>
            <a:pPr marL="120650" indent="-120650">
              <a:lnSpc>
                <a:spcPct val="90000"/>
              </a:lnSpc>
              <a:spcBef>
                <a:spcPts val="600"/>
              </a:spcBef>
              <a:buFont typeface="Arial" panose="020B0604020202020204" pitchFamily="34" charset="0"/>
              <a:buChar char="•"/>
            </a:pPr>
            <a:r>
              <a:rPr lang="fr-FR" sz="1400" dirty="0">
                <a:solidFill>
                  <a:srgbClr val="FF0000"/>
                </a:solidFill>
              </a:rPr>
              <a:t>Formation de tout le personnel sur le stockage sécurisé des documents (politique de bureau propre). </a:t>
            </a:r>
          </a:p>
          <a:p>
            <a:pPr marL="120650" indent="-120650">
              <a:lnSpc>
                <a:spcPct val="90000"/>
              </a:lnSpc>
              <a:spcBef>
                <a:spcPts val="600"/>
              </a:spcBef>
              <a:buFont typeface="Arial" panose="020B0604020202020204" pitchFamily="34" charset="0"/>
              <a:buChar char="•"/>
            </a:pPr>
            <a:r>
              <a:rPr lang="fr-FR" sz="1400" dirty="0">
                <a:solidFill>
                  <a:srgbClr val="FF0000"/>
                </a:solidFill>
              </a:rPr>
              <a:t>Discuter avec le propriétaire de la nature de notre travail.</a:t>
            </a:r>
          </a:p>
          <a:p>
            <a:pPr marL="120650" indent="-120650">
              <a:lnSpc>
                <a:spcPct val="90000"/>
              </a:lnSpc>
              <a:spcBef>
                <a:spcPts val="600"/>
              </a:spcBef>
              <a:buFont typeface="Arial" panose="020B0604020202020204" pitchFamily="34" charset="0"/>
              <a:buChar char="•"/>
            </a:pPr>
            <a:r>
              <a:rPr lang="fr-FR" sz="1400" dirty="0">
                <a:solidFill>
                  <a:srgbClr val="FF0000"/>
                </a:solidFill>
              </a:rPr>
              <a:t>Installer des mesures de sécurité physique pour les fenêtres et les portes.</a:t>
            </a:r>
          </a:p>
          <a:p>
            <a:pPr marL="120650" indent="-120650">
              <a:lnSpc>
                <a:spcPct val="90000"/>
              </a:lnSpc>
              <a:spcBef>
                <a:spcPts val="600"/>
              </a:spcBef>
              <a:buFont typeface="Arial" panose="020B0604020202020204" pitchFamily="34" charset="0"/>
              <a:buChar char="•"/>
            </a:pPr>
            <a:r>
              <a:rPr lang="fr-FR" sz="1400" dirty="0">
                <a:solidFill>
                  <a:srgbClr val="FF0000"/>
                </a:solidFill>
              </a:rPr>
              <a:t>Créer un journal des incidents de sécurité pour suivre les tendances ; envisager d'utiliser ce journal pour plaider auprès du donateur en faveur de fonds pour une présence de sécurité accrue. </a:t>
            </a:r>
            <a:endParaRPr lang="en-US" sz="1400" dirty="0">
              <a:solidFill>
                <a:srgbClr val="FF0000"/>
              </a:solidFill>
            </a:endParaRPr>
          </a:p>
        </p:txBody>
      </p:sp>
      <p:sp>
        <p:nvSpPr>
          <p:cNvPr id="14" name="TextBox 13">
            <a:extLst>
              <a:ext uri="{FF2B5EF4-FFF2-40B4-BE49-F238E27FC236}">
                <a16:creationId xmlns:a16="http://schemas.microsoft.com/office/drawing/2014/main" id="{E419B56F-2FAE-41CC-9739-68F59924C4FA}"/>
              </a:ext>
            </a:extLst>
          </p:cNvPr>
          <p:cNvSpPr txBox="1"/>
          <p:nvPr/>
        </p:nvSpPr>
        <p:spPr>
          <a:xfrm>
            <a:off x="185394" y="3142318"/>
            <a:ext cx="1506940" cy="2893100"/>
          </a:xfrm>
          <a:prstGeom prst="rect">
            <a:avLst/>
          </a:prstGeom>
          <a:noFill/>
        </p:spPr>
        <p:txBody>
          <a:bodyPr wrap="square" rtlCol="0">
            <a:spAutoFit/>
          </a:bodyPr>
          <a:lstStyle/>
          <a:p>
            <a:pPr marL="120650" indent="-120650">
              <a:lnSpc>
                <a:spcPct val="90000"/>
              </a:lnSpc>
              <a:spcBef>
                <a:spcPts val="600"/>
              </a:spcBef>
              <a:buFont typeface="Arial" panose="020B0604020202020204" pitchFamily="34" charset="0"/>
              <a:buChar char="•"/>
            </a:pPr>
            <a:r>
              <a:rPr lang="fr-FR" sz="1400" dirty="0">
                <a:solidFill>
                  <a:srgbClr val="FF0000"/>
                </a:solidFill>
              </a:rPr>
              <a:t>Des travailleurs de proximité ont été suivis jusqu'à la clinique par des groupes de hurleurs qui disent que nous encourageons l'homosexualité.</a:t>
            </a:r>
          </a:p>
          <a:p>
            <a:pPr marL="120650" indent="-120650">
              <a:lnSpc>
                <a:spcPct val="90000"/>
              </a:lnSpc>
              <a:spcBef>
                <a:spcPts val="600"/>
              </a:spcBef>
              <a:buFont typeface="Arial" panose="020B0604020202020204" pitchFamily="34" charset="0"/>
              <a:buChar char="•"/>
            </a:pPr>
            <a:r>
              <a:rPr lang="fr-FR" sz="1400" dirty="0">
                <a:solidFill>
                  <a:srgbClr val="FF0000"/>
                </a:solidFill>
              </a:rPr>
              <a:t>Des messages menaçants ont été graffités sur la clinique.</a:t>
            </a:r>
          </a:p>
        </p:txBody>
      </p:sp>
      <p:graphicFrame>
        <p:nvGraphicFramePr>
          <p:cNvPr id="17" name="Diagram 3">
            <a:extLst>
              <a:ext uri="{FF2B5EF4-FFF2-40B4-BE49-F238E27FC236}">
                <a16:creationId xmlns:a16="http://schemas.microsoft.com/office/drawing/2014/main" id="{1BEB741A-3A37-48B0-888C-52C1E1B6DB86}"/>
              </a:ext>
            </a:extLst>
          </p:cNvPr>
          <p:cNvGraphicFramePr/>
          <p:nvPr>
            <p:extLst>
              <p:ext uri="{D42A27DB-BD31-4B8C-83A1-F6EECF244321}">
                <p14:modId xmlns:p14="http://schemas.microsoft.com/office/powerpoint/2010/main" val="1581245812"/>
              </p:ext>
            </p:extLst>
          </p:nvPr>
        </p:nvGraphicFramePr>
        <p:xfrm>
          <a:off x="5021784" y="124061"/>
          <a:ext cx="3781130" cy="1749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a:extLst>
              <a:ext uri="{FF2B5EF4-FFF2-40B4-BE49-F238E27FC236}">
                <a16:creationId xmlns:a16="http://schemas.microsoft.com/office/drawing/2014/main" id="{4E8AF48C-FC4F-43FF-AF1B-FE28D4F47FD5}"/>
              </a:ext>
            </a:extLst>
          </p:cNvPr>
          <p:cNvSpPr/>
          <p:nvPr/>
        </p:nvSpPr>
        <p:spPr>
          <a:xfrm>
            <a:off x="7518826" y="295711"/>
            <a:ext cx="1338517" cy="1406587"/>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6870313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FBD11-5FB8-4E0C-B43D-1D546457EA31}"/>
              </a:ext>
            </a:extLst>
          </p:cNvPr>
          <p:cNvSpPr>
            <a:spLocks noGrp="1"/>
          </p:cNvSpPr>
          <p:nvPr>
            <p:ph type="title"/>
          </p:nvPr>
        </p:nvSpPr>
        <p:spPr/>
        <p:txBody>
          <a:bodyPr/>
          <a:lstStyle/>
          <a:p>
            <a:r>
              <a:rPr lang="en-US" dirty="0" err="1"/>
              <a:t>Scénario</a:t>
            </a:r>
            <a:r>
              <a:rPr lang="en-US" dirty="0"/>
              <a:t> 2 – Solutions </a:t>
            </a:r>
            <a:r>
              <a:rPr lang="en-US" dirty="0" err="1"/>
              <a:t>possibles</a:t>
            </a:r>
            <a:endParaRPr lang="en-US" dirty="0"/>
          </a:p>
        </p:txBody>
      </p:sp>
      <p:sp>
        <p:nvSpPr>
          <p:cNvPr id="3" name="Text Placeholder 2">
            <a:extLst>
              <a:ext uri="{FF2B5EF4-FFF2-40B4-BE49-F238E27FC236}">
                <a16:creationId xmlns:a16="http://schemas.microsoft.com/office/drawing/2014/main" id="{0E62C933-4BF2-4BFD-A0E8-669698074053}"/>
              </a:ext>
            </a:extLst>
          </p:cNvPr>
          <p:cNvSpPr>
            <a:spLocks noGrp="1"/>
          </p:cNvSpPr>
          <p:nvPr>
            <p:ph type="body" sz="quarter" idx="10"/>
          </p:nvPr>
        </p:nvSpPr>
        <p:spPr>
          <a:xfrm>
            <a:off x="467360" y="1505415"/>
            <a:ext cx="8219440" cy="4650058"/>
          </a:xfrm>
        </p:spPr>
        <p:txBody>
          <a:bodyPr/>
          <a:lstStyle/>
          <a:p>
            <a:r>
              <a:rPr lang="fr-FR" sz="2000" dirty="0"/>
              <a:t>À l'avance : </a:t>
            </a:r>
          </a:p>
          <a:p>
            <a:pPr lvl="1"/>
            <a:r>
              <a:rPr lang="fr-FR" sz="2000" dirty="0"/>
              <a:t>Créez des codes de conduite pour le personnel ; élaborez des politiques pour traiter les griefs qui garantissent plusieurs niveaux de responsabilité, comme les plaintes directement adressées au conseil d'administration, et sensibilisez tous les travailleurs à ces politiques dans le cadre de l'intégration.</a:t>
            </a:r>
          </a:p>
          <a:p>
            <a:pPr>
              <a:spcBef>
                <a:spcPts val="1200"/>
              </a:spcBef>
            </a:pPr>
            <a:r>
              <a:rPr lang="fr-FR" sz="2000" dirty="0"/>
              <a:t>Après l'incident :</a:t>
            </a:r>
          </a:p>
          <a:p>
            <a:pPr lvl="1"/>
            <a:r>
              <a:rPr lang="fr-FR" sz="2000" dirty="0"/>
              <a:t>Suivez les politiques existantes pour traiter le harcèlement sans exposer la victime à des risques de représailles OU élaborez de nouvelles politiques si aucune politique pertinente n'existe.</a:t>
            </a:r>
          </a:p>
          <a:p>
            <a:pPr lvl="1"/>
            <a:r>
              <a:rPr lang="fr-FR" sz="2000" dirty="0"/>
              <a:t>Formez à nouveau les travailleurs au code de conduite (ou offrez une formation initiale).</a:t>
            </a:r>
          </a:p>
          <a:p>
            <a:pPr lvl="1"/>
            <a:r>
              <a:rPr lang="fr-FR" sz="2000" dirty="0"/>
              <a:t>Offrez un soutien en matière de santé mentale à la personne harcelée. </a:t>
            </a:r>
            <a:endParaRPr lang="en-US" sz="2000" dirty="0"/>
          </a:p>
        </p:txBody>
      </p:sp>
    </p:spTree>
    <p:extLst>
      <p:ext uri="{BB962C8B-B14F-4D97-AF65-F5344CB8AC3E}">
        <p14:creationId xmlns:p14="http://schemas.microsoft.com/office/powerpoint/2010/main" val="41820412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F828E-24EE-4A11-82E8-6B70C0D5BAA0}"/>
              </a:ext>
            </a:extLst>
          </p:cNvPr>
          <p:cNvSpPr>
            <a:spLocks noGrp="1"/>
          </p:cNvSpPr>
          <p:nvPr>
            <p:ph type="title"/>
          </p:nvPr>
        </p:nvSpPr>
        <p:spPr/>
        <p:txBody>
          <a:bodyPr/>
          <a:lstStyle/>
          <a:p>
            <a:r>
              <a:rPr lang="en-US" dirty="0" err="1"/>
              <a:t>Activité</a:t>
            </a:r>
            <a:r>
              <a:rPr lang="en-US" dirty="0"/>
              <a:t> Y. </a:t>
            </a:r>
            <a:r>
              <a:rPr lang="en-US" dirty="0" err="1"/>
              <a:t>Scénario</a:t>
            </a:r>
            <a:r>
              <a:rPr lang="en-US" dirty="0"/>
              <a:t> 3</a:t>
            </a:r>
          </a:p>
        </p:txBody>
      </p:sp>
      <p:sp>
        <p:nvSpPr>
          <p:cNvPr id="3" name="Text Placeholder 2">
            <a:extLst>
              <a:ext uri="{FF2B5EF4-FFF2-40B4-BE49-F238E27FC236}">
                <a16:creationId xmlns:a16="http://schemas.microsoft.com/office/drawing/2014/main" id="{054AEB3D-F9A5-495D-A67B-FC8E2A0401B4}"/>
              </a:ext>
            </a:extLst>
          </p:cNvPr>
          <p:cNvSpPr>
            <a:spLocks noGrp="1"/>
          </p:cNvSpPr>
          <p:nvPr>
            <p:ph type="body" sz="quarter" idx="10"/>
          </p:nvPr>
        </p:nvSpPr>
        <p:spPr>
          <a:xfrm>
            <a:off x="462280" y="1645374"/>
            <a:ext cx="7157720" cy="4176851"/>
          </a:xfrm>
        </p:spPr>
        <p:txBody>
          <a:bodyPr/>
          <a:lstStyle/>
          <a:p>
            <a:pPr marL="0" indent="0">
              <a:buNone/>
            </a:pPr>
            <a:r>
              <a:rPr lang="fr-FR" b="1" dirty="0"/>
              <a:t>Un travailleur de proximité est arrêté alors qu'il distribuait des préservatifs et est détenu par la police.</a:t>
            </a:r>
          </a:p>
          <a:p>
            <a:pPr marL="0" indent="0">
              <a:buNone/>
            </a:pPr>
            <a:endParaRPr lang="en-US" dirty="0"/>
          </a:p>
          <a:p>
            <a:r>
              <a:rPr lang="fr-FR" dirty="0"/>
              <a:t>Que pouvez-vous faire maintenant ?</a:t>
            </a:r>
          </a:p>
          <a:p>
            <a:r>
              <a:rPr lang="fr-FR" dirty="0"/>
              <a:t>Qu'auriez-vous pu faire, avant que ce problème ne survienne, pour atténuer ou prévenir les préjudices causés ?</a:t>
            </a:r>
            <a:endParaRPr lang="en-US" dirty="0"/>
          </a:p>
        </p:txBody>
      </p:sp>
      <p:sp>
        <p:nvSpPr>
          <p:cNvPr id="5" name="Star: 5 Points 4">
            <a:extLst>
              <a:ext uri="{FF2B5EF4-FFF2-40B4-BE49-F238E27FC236}">
                <a16:creationId xmlns:a16="http://schemas.microsoft.com/office/drawing/2014/main" id="{DF8E71BE-03F2-4164-A406-6B9C26C2FFC2}"/>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0542126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545F-B0BE-4ED4-8FB7-3D6E18349124}"/>
              </a:ext>
            </a:extLst>
          </p:cNvPr>
          <p:cNvSpPr>
            <a:spLocks noGrp="1"/>
          </p:cNvSpPr>
          <p:nvPr>
            <p:ph type="title"/>
          </p:nvPr>
        </p:nvSpPr>
        <p:spPr>
          <a:xfrm>
            <a:off x="467360" y="175373"/>
            <a:ext cx="8219440" cy="972441"/>
          </a:xfrm>
        </p:spPr>
        <p:txBody>
          <a:bodyPr/>
          <a:lstStyle/>
          <a:p>
            <a:r>
              <a:rPr lang="en-US" dirty="0" err="1"/>
              <a:t>Scénario</a:t>
            </a:r>
            <a:r>
              <a:rPr lang="en-US" dirty="0"/>
              <a:t> 3 – Solutions </a:t>
            </a:r>
            <a:r>
              <a:rPr lang="en-US" dirty="0" err="1"/>
              <a:t>possibles</a:t>
            </a:r>
            <a:endParaRPr lang="en-US" dirty="0"/>
          </a:p>
        </p:txBody>
      </p:sp>
      <p:sp>
        <p:nvSpPr>
          <p:cNvPr id="3" name="Text Placeholder 2">
            <a:extLst>
              <a:ext uri="{FF2B5EF4-FFF2-40B4-BE49-F238E27FC236}">
                <a16:creationId xmlns:a16="http://schemas.microsoft.com/office/drawing/2014/main" id="{4D52B960-E9B9-48CC-8AA4-CEA3604FC629}"/>
              </a:ext>
            </a:extLst>
          </p:cNvPr>
          <p:cNvSpPr>
            <a:spLocks noGrp="1"/>
          </p:cNvSpPr>
          <p:nvPr>
            <p:ph type="body" sz="quarter" idx="10"/>
          </p:nvPr>
        </p:nvSpPr>
        <p:spPr>
          <a:xfrm>
            <a:off x="467360" y="1012903"/>
            <a:ext cx="7962962" cy="5454804"/>
          </a:xfrm>
        </p:spPr>
        <p:txBody>
          <a:bodyPr/>
          <a:lstStyle/>
          <a:p>
            <a:r>
              <a:rPr lang="fr-FR" sz="1550" dirty="0"/>
              <a:t>À l'avance : </a:t>
            </a:r>
          </a:p>
          <a:p>
            <a:pPr lvl="1"/>
            <a:r>
              <a:rPr lang="fr-FR" sz="1550" dirty="0"/>
              <a:t>Travaillez avec les autorités locales pour obtenir l'autorisation de toutes les activités de proximité, et formez les agents chargés de l'application des lois, qu'ils soient de haut rang ou de première ligne, sur leur rôle dans la riposte au VIH, y compris la création d'un environnement favorable aux activités de proximité. </a:t>
            </a:r>
          </a:p>
          <a:p>
            <a:pPr lvl="1"/>
            <a:r>
              <a:rPr lang="fr-FR" sz="1550" dirty="0"/>
              <a:t>Formez le personnel de proximité à expliquer la nature de ses activités aux forces de l'ordre et fournissez-leur des documents officiels (tels que des cartes d'identité ou des lettres des autorités locales ou du ministère de la Santé) décrivant leur objectif. </a:t>
            </a:r>
          </a:p>
          <a:p>
            <a:pPr lvl="1"/>
            <a:r>
              <a:rPr lang="fr-FR" sz="1550" dirty="0"/>
              <a:t>Identifiez des avocats qui peuvent soutenir l'organisation en cas de besoin si des problèmes surviennent.</a:t>
            </a:r>
          </a:p>
          <a:p>
            <a:r>
              <a:rPr lang="fr-FR" sz="1550" dirty="0"/>
              <a:t>Après l'incident :</a:t>
            </a:r>
          </a:p>
          <a:p>
            <a:pPr lvl="1"/>
            <a:r>
              <a:rPr lang="fr-FR" sz="1550" dirty="0"/>
              <a:t>Appelez des avocats alliés ou un avocat interne pour assurer un suivi immédiat (s'il n'y a pas de financement pour un avocat et qu'il n'y a pas de possibilité d'engager un avocat à titre gracieux, adressez-vous à Dignité pour tous [axé sur les communautés LGBT], </a:t>
            </a:r>
            <a:r>
              <a:rPr lang="fr-FR" sz="1550" dirty="0" err="1"/>
              <a:t>Frontline</a:t>
            </a:r>
            <a:r>
              <a:rPr lang="fr-FR" sz="1550" dirty="0"/>
              <a:t> Defenders, The </a:t>
            </a:r>
            <a:r>
              <a:rPr lang="fr-FR" sz="1550" dirty="0" err="1"/>
              <a:t>Lifeline</a:t>
            </a:r>
            <a:r>
              <a:rPr lang="fr-FR" sz="1550" dirty="0"/>
              <a:t> </a:t>
            </a:r>
            <a:r>
              <a:rPr lang="fr-FR" sz="1550" dirty="0" err="1"/>
              <a:t>Embattled</a:t>
            </a:r>
            <a:r>
              <a:rPr lang="fr-FR" sz="1550" dirty="0"/>
              <a:t> CSO Assistance </a:t>
            </a:r>
            <a:r>
              <a:rPr lang="fr-FR" sz="1550" dirty="0" err="1"/>
              <a:t>Fund</a:t>
            </a:r>
            <a:r>
              <a:rPr lang="fr-FR" sz="1550" dirty="0"/>
              <a:t>, ou d'autres fonds pour obtenir un soutien).</a:t>
            </a:r>
          </a:p>
          <a:p>
            <a:pPr lvl="1"/>
            <a:r>
              <a:rPr lang="fr-FR" sz="1550" dirty="0"/>
              <a:t>Si des contacts avec la police existent, appelez ces personnes pour discuter des prochaines étapes. </a:t>
            </a:r>
          </a:p>
          <a:p>
            <a:pPr lvl="1"/>
            <a:r>
              <a:rPr lang="fr-FR" sz="1550" dirty="0"/>
              <a:t>S'il y a un désir de rendre le problème plus visible publiquement (par exemple, en activant des alliés), assurez-vous que ce cas fait l'objet d'une enquête approfondie avant de prendre cette mesure. </a:t>
            </a:r>
            <a:endParaRPr lang="en-US" sz="1550" dirty="0"/>
          </a:p>
        </p:txBody>
      </p:sp>
    </p:spTree>
    <p:extLst>
      <p:ext uri="{BB962C8B-B14F-4D97-AF65-F5344CB8AC3E}">
        <p14:creationId xmlns:p14="http://schemas.microsoft.com/office/powerpoint/2010/main" val="23369148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8B657-B9DD-4954-9E5F-60435415114F}"/>
              </a:ext>
            </a:extLst>
          </p:cNvPr>
          <p:cNvSpPr>
            <a:spLocks noGrp="1"/>
          </p:cNvSpPr>
          <p:nvPr>
            <p:ph type="title"/>
          </p:nvPr>
        </p:nvSpPr>
        <p:spPr/>
        <p:txBody>
          <a:bodyPr/>
          <a:lstStyle/>
          <a:p>
            <a:r>
              <a:rPr lang="en-US" dirty="0" err="1"/>
              <a:t>Activité</a:t>
            </a:r>
            <a:r>
              <a:rPr lang="en-US" dirty="0"/>
              <a:t> Y. </a:t>
            </a:r>
            <a:r>
              <a:rPr lang="en-US" dirty="0" err="1"/>
              <a:t>Scénario</a:t>
            </a:r>
            <a:r>
              <a:rPr lang="en-US" dirty="0"/>
              <a:t> 4</a:t>
            </a:r>
          </a:p>
        </p:txBody>
      </p:sp>
      <p:sp>
        <p:nvSpPr>
          <p:cNvPr id="3" name="Text Placeholder 2">
            <a:extLst>
              <a:ext uri="{FF2B5EF4-FFF2-40B4-BE49-F238E27FC236}">
                <a16:creationId xmlns:a16="http://schemas.microsoft.com/office/drawing/2014/main" id="{FD641BBF-8E6F-429F-AB6C-F75094C99ED9}"/>
              </a:ext>
            </a:extLst>
          </p:cNvPr>
          <p:cNvSpPr>
            <a:spLocks noGrp="1"/>
          </p:cNvSpPr>
          <p:nvPr>
            <p:ph type="body" sz="quarter" idx="10"/>
          </p:nvPr>
        </p:nvSpPr>
        <p:spPr>
          <a:xfrm>
            <a:off x="462280" y="1645374"/>
            <a:ext cx="7744494" cy="4176851"/>
          </a:xfrm>
        </p:spPr>
        <p:txBody>
          <a:bodyPr/>
          <a:lstStyle/>
          <a:p>
            <a:pPr marL="0" indent="0">
              <a:buNone/>
            </a:pPr>
            <a:r>
              <a:rPr lang="fr-FR" b="1" dirty="0"/>
              <a:t>Après une activité de sensibilisation au VIH avec des membres des PC, un bénéficiaire publie sur Facebook des photos des agents de sensibilisation et des membres de la communauté et les marque.</a:t>
            </a:r>
          </a:p>
          <a:p>
            <a:pPr marL="0" indent="0">
              <a:buNone/>
            </a:pPr>
            <a:endParaRPr lang="en-US" dirty="0"/>
          </a:p>
          <a:p>
            <a:r>
              <a:rPr lang="fr-FR" dirty="0"/>
              <a:t>Que pouvez-vous faire maintenant ?</a:t>
            </a:r>
          </a:p>
          <a:p>
            <a:r>
              <a:rPr lang="fr-FR" dirty="0"/>
              <a:t>Qu'auriez-vous pu faire, avant que ce problème ne survienne, pour atténuer ou prévenir les préjudices causés ?</a:t>
            </a:r>
          </a:p>
          <a:p>
            <a:endParaRPr lang="fr-FR" dirty="0"/>
          </a:p>
        </p:txBody>
      </p:sp>
      <p:sp>
        <p:nvSpPr>
          <p:cNvPr id="5" name="Star: 5 Points 4">
            <a:extLst>
              <a:ext uri="{FF2B5EF4-FFF2-40B4-BE49-F238E27FC236}">
                <a16:creationId xmlns:a16="http://schemas.microsoft.com/office/drawing/2014/main" id="{A676BFBE-3CF4-45E1-807C-8D0218F8AA4B}"/>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330584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106CF-C6FC-47A8-AC7F-AC17DA4D6193}"/>
              </a:ext>
            </a:extLst>
          </p:cNvPr>
          <p:cNvSpPr>
            <a:spLocks noGrp="1"/>
          </p:cNvSpPr>
          <p:nvPr>
            <p:ph type="title"/>
          </p:nvPr>
        </p:nvSpPr>
        <p:spPr/>
        <p:txBody>
          <a:bodyPr/>
          <a:lstStyle/>
          <a:p>
            <a:r>
              <a:rPr lang="en-US" dirty="0" err="1"/>
              <a:t>Scénario</a:t>
            </a:r>
            <a:r>
              <a:rPr lang="en-US" dirty="0"/>
              <a:t> 4 – Solutions </a:t>
            </a:r>
            <a:r>
              <a:rPr lang="en-US" dirty="0" err="1"/>
              <a:t>possibles</a:t>
            </a:r>
            <a:endParaRPr lang="en-US" dirty="0"/>
          </a:p>
        </p:txBody>
      </p:sp>
      <p:sp>
        <p:nvSpPr>
          <p:cNvPr id="3" name="Text Placeholder 2">
            <a:extLst>
              <a:ext uri="{FF2B5EF4-FFF2-40B4-BE49-F238E27FC236}">
                <a16:creationId xmlns:a16="http://schemas.microsoft.com/office/drawing/2014/main" id="{455F9CF2-A2CA-4A54-9E74-41C4290EEE18}"/>
              </a:ext>
            </a:extLst>
          </p:cNvPr>
          <p:cNvSpPr>
            <a:spLocks noGrp="1"/>
          </p:cNvSpPr>
          <p:nvPr>
            <p:ph type="body" sz="quarter" idx="10"/>
          </p:nvPr>
        </p:nvSpPr>
        <p:spPr>
          <a:xfrm>
            <a:off x="462280" y="1483855"/>
            <a:ext cx="7934588" cy="4956346"/>
          </a:xfrm>
        </p:spPr>
        <p:txBody>
          <a:bodyPr/>
          <a:lstStyle/>
          <a:p>
            <a:r>
              <a:rPr lang="fr-FR" sz="1800" dirty="0"/>
              <a:t>À l'avance : </a:t>
            </a:r>
          </a:p>
          <a:p>
            <a:pPr lvl="1"/>
            <a:r>
              <a:rPr lang="fr-FR" sz="1800" dirty="0"/>
              <a:t>Informez les personnes qui viennent à un événement si l'espace est propice à la prise de photos (cela peut également aider les bénéficiaires qui voient d'autres personnes prendre des photos à leur rappeler les politiques ou à les signaler si nécessaire).</a:t>
            </a:r>
          </a:p>
          <a:p>
            <a:r>
              <a:rPr lang="fr-FR" sz="1800" dirty="0"/>
              <a:t>Après l'incident :</a:t>
            </a:r>
          </a:p>
          <a:p>
            <a:pPr lvl="1"/>
            <a:r>
              <a:rPr lang="fr-FR" sz="1800" dirty="0"/>
              <a:t>Si les photos sont publiées sans intention négative, contactez la personne pour qu'elle les retire et expliquez-lui l'importance de ne plus publier de telles photos à l'avenir.</a:t>
            </a:r>
          </a:p>
          <a:p>
            <a:pPr lvl="1"/>
            <a:r>
              <a:rPr lang="fr-FR" sz="1800" dirty="0"/>
              <a:t>Si une personne a sciemment enfreint des règles claires ou ne veut pas retirer ses photos, ne l'autorisez pas à participer à des événements futurs.</a:t>
            </a:r>
          </a:p>
          <a:p>
            <a:pPr lvl="1"/>
            <a:r>
              <a:rPr lang="fr-FR" sz="1800" dirty="0"/>
              <a:t>Signalez la personne aux administrateurs de Facebook qui peuvent suspendre son profil.</a:t>
            </a:r>
          </a:p>
          <a:p>
            <a:pPr lvl="1"/>
            <a:r>
              <a:rPr lang="fr-FR" sz="1800" dirty="0"/>
              <a:t>Informez les personnes identifiées et expliquez-leur les mesures prises pour résoudre le problème. Fournissez-leur le soutien nécessaire si la publication entraîne une violence émotionnelle ou physique.</a:t>
            </a:r>
            <a:endParaRPr lang="en-US" sz="1800" dirty="0"/>
          </a:p>
        </p:txBody>
      </p:sp>
    </p:spTree>
    <p:extLst>
      <p:ext uri="{BB962C8B-B14F-4D97-AF65-F5344CB8AC3E}">
        <p14:creationId xmlns:p14="http://schemas.microsoft.com/office/powerpoint/2010/main" val="40859498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2F47A-4002-4C96-965D-C73859C0AC8E}"/>
              </a:ext>
            </a:extLst>
          </p:cNvPr>
          <p:cNvSpPr>
            <a:spLocks noGrp="1"/>
          </p:cNvSpPr>
          <p:nvPr>
            <p:ph type="title"/>
          </p:nvPr>
        </p:nvSpPr>
        <p:spPr/>
        <p:txBody>
          <a:bodyPr/>
          <a:lstStyle/>
          <a:p>
            <a:r>
              <a:rPr lang="en-US" dirty="0" err="1"/>
              <a:t>Activité</a:t>
            </a:r>
            <a:r>
              <a:rPr lang="en-US" dirty="0"/>
              <a:t> Y. </a:t>
            </a:r>
            <a:r>
              <a:rPr lang="en-US" dirty="0" err="1"/>
              <a:t>Scénario</a:t>
            </a:r>
            <a:r>
              <a:rPr lang="en-US" dirty="0"/>
              <a:t> 5 </a:t>
            </a:r>
          </a:p>
        </p:txBody>
      </p:sp>
      <p:sp>
        <p:nvSpPr>
          <p:cNvPr id="3" name="Text Placeholder 2">
            <a:extLst>
              <a:ext uri="{FF2B5EF4-FFF2-40B4-BE49-F238E27FC236}">
                <a16:creationId xmlns:a16="http://schemas.microsoft.com/office/drawing/2014/main" id="{1BBF89D7-CDAD-4F21-8230-D4E0B23652AF}"/>
              </a:ext>
            </a:extLst>
          </p:cNvPr>
          <p:cNvSpPr>
            <a:spLocks noGrp="1"/>
          </p:cNvSpPr>
          <p:nvPr>
            <p:ph type="body" sz="quarter" idx="10"/>
          </p:nvPr>
        </p:nvSpPr>
        <p:spPr>
          <a:xfrm>
            <a:off x="467361" y="1667480"/>
            <a:ext cx="7329102" cy="4176851"/>
          </a:xfrm>
        </p:spPr>
        <p:txBody>
          <a:bodyPr/>
          <a:lstStyle/>
          <a:p>
            <a:pPr marL="0" indent="0">
              <a:buNone/>
            </a:pPr>
            <a:r>
              <a:rPr lang="fr-FR" b="1" dirty="0"/>
              <a:t>Le bureau de l'organisation est perquisitionné par la police, qui emporte tous les dossiers et les ordinateurs.</a:t>
            </a:r>
            <a:endParaRPr lang="en-US" dirty="0"/>
          </a:p>
          <a:p>
            <a:pPr>
              <a:spcBef>
                <a:spcPts val="2400"/>
              </a:spcBef>
            </a:pPr>
            <a:r>
              <a:rPr lang="fr-FR" dirty="0"/>
              <a:t>Que pouvez-vous faire maintenant ?</a:t>
            </a:r>
          </a:p>
          <a:p>
            <a:r>
              <a:rPr lang="fr-FR" dirty="0"/>
              <a:t>Qu'auriez-vous pu faire, avant que ce problème ne survienne, pour atténuer ou prévenir les préjudices causés ?</a:t>
            </a:r>
          </a:p>
          <a:p>
            <a:endParaRPr lang="en-US" dirty="0"/>
          </a:p>
        </p:txBody>
      </p:sp>
      <p:sp>
        <p:nvSpPr>
          <p:cNvPr id="5" name="Star: 5 Points 4">
            <a:extLst>
              <a:ext uri="{FF2B5EF4-FFF2-40B4-BE49-F238E27FC236}">
                <a16:creationId xmlns:a16="http://schemas.microsoft.com/office/drawing/2014/main" id="{0220E05B-364B-4EF5-ACB6-DA18F9B78A96}"/>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8766861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A6DA9-867F-4141-AF64-D0C5A11C50FC}"/>
              </a:ext>
            </a:extLst>
          </p:cNvPr>
          <p:cNvSpPr>
            <a:spLocks noGrp="1"/>
          </p:cNvSpPr>
          <p:nvPr>
            <p:ph type="title"/>
          </p:nvPr>
        </p:nvSpPr>
        <p:spPr>
          <a:xfrm>
            <a:off x="467360" y="344837"/>
            <a:ext cx="8219440" cy="972441"/>
          </a:xfrm>
        </p:spPr>
        <p:txBody>
          <a:bodyPr/>
          <a:lstStyle/>
          <a:p>
            <a:r>
              <a:rPr lang="en-US" dirty="0" err="1"/>
              <a:t>Scénario</a:t>
            </a:r>
            <a:r>
              <a:rPr lang="en-US" dirty="0"/>
              <a:t> 5 – Solutions </a:t>
            </a:r>
            <a:r>
              <a:rPr lang="en-US" dirty="0" err="1"/>
              <a:t>possibles</a:t>
            </a:r>
            <a:endParaRPr lang="en-US" dirty="0"/>
          </a:p>
        </p:txBody>
      </p:sp>
      <p:sp>
        <p:nvSpPr>
          <p:cNvPr id="3" name="Text Placeholder 2">
            <a:extLst>
              <a:ext uri="{FF2B5EF4-FFF2-40B4-BE49-F238E27FC236}">
                <a16:creationId xmlns:a16="http://schemas.microsoft.com/office/drawing/2014/main" id="{F96737E0-4190-4AA7-B28C-1AD5CA9F9E29}"/>
              </a:ext>
            </a:extLst>
          </p:cNvPr>
          <p:cNvSpPr>
            <a:spLocks noGrp="1"/>
          </p:cNvSpPr>
          <p:nvPr>
            <p:ph type="body" sz="quarter" idx="10"/>
          </p:nvPr>
        </p:nvSpPr>
        <p:spPr>
          <a:xfrm>
            <a:off x="486093" y="1250371"/>
            <a:ext cx="7910775" cy="5351151"/>
          </a:xfrm>
        </p:spPr>
        <p:txBody>
          <a:bodyPr/>
          <a:lstStyle/>
          <a:p>
            <a:r>
              <a:rPr lang="fr-FR" sz="2000" dirty="0"/>
              <a:t>À l'avance : </a:t>
            </a:r>
          </a:p>
          <a:p>
            <a:pPr lvl="1"/>
            <a:r>
              <a:rPr lang="fr-FR" sz="2000" dirty="0"/>
              <a:t>Protégez toutes les technologies qui contiennent des informations stockées à l'aide de mots de passe et de cryptage.</a:t>
            </a:r>
          </a:p>
          <a:p>
            <a:r>
              <a:rPr lang="fr-FR" sz="2000" dirty="0"/>
              <a:t>Après l'incident :</a:t>
            </a:r>
          </a:p>
          <a:p>
            <a:pPr lvl="1"/>
            <a:r>
              <a:rPr lang="fr-FR" sz="2000" dirty="0"/>
              <a:t>Créez un plan qui décrit ce qui se passera pour soutenir les personnes nommées en cas de fuite de données.</a:t>
            </a:r>
          </a:p>
          <a:p>
            <a:pPr lvl="1"/>
            <a:r>
              <a:rPr lang="fr-FR" sz="2000" dirty="0"/>
              <a:t>Contactez des alliés de haut rang au sein des forces de police pour qu'ils vous conseillent sur la marche à suivre. Par exemple, précisez ce qui sera fait de ces documents et encouragez-les à ne pas faire un mauvais usage ou à ne pas partager les dossiers médicaux et autres informations personnelles. </a:t>
            </a:r>
          </a:p>
          <a:p>
            <a:pPr lvl="1"/>
            <a:r>
              <a:rPr lang="fr-FR" sz="2000" dirty="0"/>
              <a:t>Si la saisie n'était pas légale, envisagez de contacter un avocat pour contester les documents pris sans mandat.</a:t>
            </a:r>
          </a:p>
          <a:p>
            <a:pPr lvl="1"/>
            <a:r>
              <a:rPr lang="fr-FR" sz="2000" dirty="0"/>
              <a:t>Faites un rapport au donateur sur le problème, les réponses proposées et tout changement prévu dans la capacité à atteindre les objectifs/cibles.</a:t>
            </a:r>
            <a:endParaRPr lang="en-US" sz="2000" dirty="0"/>
          </a:p>
        </p:txBody>
      </p:sp>
    </p:spTree>
    <p:extLst>
      <p:ext uri="{BB962C8B-B14F-4D97-AF65-F5344CB8AC3E}">
        <p14:creationId xmlns:p14="http://schemas.microsoft.com/office/powerpoint/2010/main" val="7905097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C3D7D-E735-4ABD-AFE1-696C517992F9}"/>
              </a:ext>
            </a:extLst>
          </p:cNvPr>
          <p:cNvSpPr>
            <a:spLocks noGrp="1"/>
          </p:cNvSpPr>
          <p:nvPr>
            <p:ph type="title"/>
          </p:nvPr>
        </p:nvSpPr>
        <p:spPr/>
        <p:txBody>
          <a:bodyPr/>
          <a:lstStyle/>
          <a:p>
            <a:r>
              <a:rPr lang="en-US" dirty="0" err="1"/>
              <a:t>Activité</a:t>
            </a:r>
            <a:r>
              <a:rPr lang="en-US" dirty="0"/>
              <a:t> Y. </a:t>
            </a:r>
            <a:r>
              <a:rPr lang="en-US" dirty="0" err="1"/>
              <a:t>Scénario</a:t>
            </a:r>
            <a:r>
              <a:rPr lang="en-US" dirty="0"/>
              <a:t> 6</a:t>
            </a:r>
          </a:p>
        </p:txBody>
      </p:sp>
      <p:sp>
        <p:nvSpPr>
          <p:cNvPr id="3" name="Text Placeholder 2">
            <a:extLst>
              <a:ext uri="{FF2B5EF4-FFF2-40B4-BE49-F238E27FC236}">
                <a16:creationId xmlns:a16="http://schemas.microsoft.com/office/drawing/2014/main" id="{64C0C56B-FC61-40D1-A613-CD5CCA2D24FF}"/>
              </a:ext>
            </a:extLst>
          </p:cNvPr>
          <p:cNvSpPr>
            <a:spLocks noGrp="1"/>
          </p:cNvSpPr>
          <p:nvPr>
            <p:ph type="body" sz="quarter" idx="10"/>
          </p:nvPr>
        </p:nvSpPr>
        <p:spPr>
          <a:xfrm>
            <a:off x="467360" y="1544815"/>
            <a:ext cx="7152640" cy="4176851"/>
          </a:xfrm>
        </p:spPr>
        <p:txBody>
          <a:bodyPr/>
          <a:lstStyle/>
          <a:p>
            <a:pPr marL="0" indent="0">
              <a:buNone/>
            </a:pPr>
            <a:r>
              <a:rPr lang="fr-FR" b="1" dirty="0"/>
              <a:t>Un article hostile sur votre organisation est publié dans le journal ; il mentionne l'adresse de votre clinique et comprend des photos de deux de vos cliniciens.</a:t>
            </a:r>
            <a:endParaRPr lang="en-US" dirty="0"/>
          </a:p>
          <a:p>
            <a:pPr>
              <a:spcBef>
                <a:spcPts val="1800"/>
              </a:spcBef>
            </a:pPr>
            <a:r>
              <a:rPr lang="fr-FR" dirty="0"/>
              <a:t>Que pouvez-vous faire maintenant ?</a:t>
            </a:r>
          </a:p>
          <a:p>
            <a:r>
              <a:rPr lang="fr-FR" dirty="0"/>
              <a:t>Qu'auriez-vous pu faire, avant que ce problème ne survienne, pour atténuer ou prévenir les préjudices causés ?</a:t>
            </a:r>
            <a:endParaRPr lang="en-US" dirty="0"/>
          </a:p>
        </p:txBody>
      </p:sp>
      <p:sp>
        <p:nvSpPr>
          <p:cNvPr id="5" name="Star: 5 Points 4">
            <a:extLst>
              <a:ext uri="{FF2B5EF4-FFF2-40B4-BE49-F238E27FC236}">
                <a16:creationId xmlns:a16="http://schemas.microsoft.com/office/drawing/2014/main" id="{96765DDA-01A7-4F62-9032-9BF96F80FB84}"/>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5224393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49F52-5AAA-465C-BB9B-5542EA106348}"/>
              </a:ext>
            </a:extLst>
          </p:cNvPr>
          <p:cNvSpPr>
            <a:spLocks noGrp="1"/>
          </p:cNvSpPr>
          <p:nvPr>
            <p:ph type="title"/>
          </p:nvPr>
        </p:nvSpPr>
        <p:spPr>
          <a:xfrm>
            <a:off x="467360" y="148132"/>
            <a:ext cx="8219440" cy="972441"/>
          </a:xfrm>
        </p:spPr>
        <p:txBody>
          <a:bodyPr/>
          <a:lstStyle/>
          <a:p>
            <a:r>
              <a:rPr lang="en-US" dirty="0" err="1"/>
              <a:t>Scénario</a:t>
            </a:r>
            <a:r>
              <a:rPr lang="en-US" dirty="0"/>
              <a:t> 6 – Solutions </a:t>
            </a:r>
            <a:r>
              <a:rPr lang="en-US" dirty="0" err="1"/>
              <a:t>possibles</a:t>
            </a:r>
            <a:endParaRPr lang="en-US" dirty="0"/>
          </a:p>
        </p:txBody>
      </p:sp>
      <p:sp>
        <p:nvSpPr>
          <p:cNvPr id="3" name="Text Placeholder 2">
            <a:extLst>
              <a:ext uri="{FF2B5EF4-FFF2-40B4-BE49-F238E27FC236}">
                <a16:creationId xmlns:a16="http://schemas.microsoft.com/office/drawing/2014/main" id="{C2E6E12F-B2D5-4B76-8A64-0CF8E456ED15}"/>
              </a:ext>
            </a:extLst>
          </p:cNvPr>
          <p:cNvSpPr>
            <a:spLocks noGrp="1"/>
          </p:cNvSpPr>
          <p:nvPr>
            <p:ph type="body" sz="quarter" idx="10"/>
          </p:nvPr>
        </p:nvSpPr>
        <p:spPr>
          <a:xfrm>
            <a:off x="467360" y="997912"/>
            <a:ext cx="8219440" cy="5475459"/>
          </a:xfrm>
        </p:spPr>
        <p:txBody>
          <a:bodyPr/>
          <a:lstStyle/>
          <a:p>
            <a:r>
              <a:rPr lang="fr-FR" sz="1600" dirty="0"/>
              <a:t>À l'avance : </a:t>
            </a:r>
          </a:p>
          <a:p>
            <a:pPr lvl="1"/>
            <a:r>
              <a:rPr lang="fr-FR" sz="1600" dirty="0"/>
              <a:t>Prenez contact avec les autorités locales et les forces de l'ordre pour expliquer, en collaboration avec un responsable du ministère de la Santé (MS), la nature des activités de votre organisation. </a:t>
            </a:r>
          </a:p>
          <a:p>
            <a:pPr lvl="1"/>
            <a:r>
              <a:rPr lang="fr-FR" sz="1600" dirty="0"/>
              <a:t>Enregistrez votre organisation</a:t>
            </a:r>
          </a:p>
          <a:p>
            <a:pPr lvl="1"/>
            <a:r>
              <a:rPr lang="fr-FR" sz="1600" dirty="0"/>
              <a:t>Établissez des relations avec les détenteurs du pouvoir, tels que les chefs religieux ou les autorités locales, qui peuvent défendre votre organisation.</a:t>
            </a:r>
          </a:p>
          <a:p>
            <a:pPr lvl="1"/>
            <a:r>
              <a:rPr lang="fr-FR" sz="1600" dirty="0"/>
              <a:t>Mettez en place une politique claire décrivant la manière dont votre organisation interagit avec les journalistes et préférez les déclarations à la presse aux interviews. Dans une interview, les propos tenus par le personnel ou les membres de votre organisation peuvent être déformés ou sortis de leur contexte.</a:t>
            </a:r>
          </a:p>
          <a:p>
            <a:r>
              <a:rPr lang="fr-FR" sz="1600" dirty="0"/>
              <a:t>Après l'incident :</a:t>
            </a:r>
          </a:p>
          <a:p>
            <a:pPr lvl="1"/>
            <a:r>
              <a:rPr lang="fr-FR" sz="1600" dirty="0"/>
              <a:t>Renforcer la sécurité de la clinique</a:t>
            </a:r>
          </a:p>
          <a:p>
            <a:pPr lvl="1"/>
            <a:r>
              <a:rPr lang="fr-FR" sz="1600" dirty="0"/>
              <a:t>Informez les autorités locales alliées du problème et demandez leur soutien en cas de violence contre l'organisation ou les prestataires individuels.</a:t>
            </a:r>
          </a:p>
          <a:p>
            <a:pPr lvl="1"/>
            <a:r>
              <a:rPr lang="fr-FR" sz="1600" dirty="0"/>
              <a:t>Soutenez les cliniciens à se reloger provisoirement ou à modifier leurs responsabilités (par exemple en ne les faisant travailler qu'en journée ou en arrêtant les activités communautaires) s'ils pensent qu'ils seront en danger.</a:t>
            </a:r>
          </a:p>
          <a:p>
            <a:pPr lvl="1"/>
            <a:r>
              <a:rPr lang="fr-FR" sz="1600" dirty="0"/>
              <a:t>Demander au ministère de la Santé de rédiger un article clarifiant le rôle de l'organisation et son importance pour la santé de la communauté.</a:t>
            </a:r>
          </a:p>
          <a:p>
            <a:endParaRPr lang="en-US" dirty="0"/>
          </a:p>
        </p:txBody>
      </p:sp>
    </p:spTree>
    <p:extLst>
      <p:ext uri="{BB962C8B-B14F-4D97-AF65-F5344CB8AC3E}">
        <p14:creationId xmlns:p14="http://schemas.microsoft.com/office/powerpoint/2010/main" val="5615057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83F8-6767-4A42-8B7C-5FD6F55F1531}"/>
              </a:ext>
            </a:extLst>
          </p:cNvPr>
          <p:cNvSpPr>
            <a:spLocks noGrp="1"/>
          </p:cNvSpPr>
          <p:nvPr>
            <p:ph type="title"/>
          </p:nvPr>
        </p:nvSpPr>
        <p:spPr/>
        <p:txBody>
          <a:bodyPr/>
          <a:lstStyle/>
          <a:p>
            <a:r>
              <a:rPr lang="en-US" dirty="0" err="1"/>
              <a:t>Activité</a:t>
            </a:r>
            <a:r>
              <a:rPr lang="en-US" dirty="0"/>
              <a:t> Y. </a:t>
            </a:r>
            <a:r>
              <a:rPr lang="en-US" dirty="0" err="1"/>
              <a:t>Scénario</a:t>
            </a:r>
            <a:r>
              <a:rPr lang="en-US" dirty="0"/>
              <a:t> 7 </a:t>
            </a:r>
          </a:p>
        </p:txBody>
      </p:sp>
      <p:sp>
        <p:nvSpPr>
          <p:cNvPr id="3" name="Text Placeholder 2">
            <a:extLst>
              <a:ext uri="{FF2B5EF4-FFF2-40B4-BE49-F238E27FC236}">
                <a16:creationId xmlns:a16="http://schemas.microsoft.com/office/drawing/2014/main" id="{2FB40194-E31F-4148-8B82-310CA50E7ABE}"/>
              </a:ext>
            </a:extLst>
          </p:cNvPr>
          <p:cNvSpPr>
            <a:spLocks noGrp="1"/>
          </p:cNvSpPr>
          <p:nvPr>
            <p:ph type="body" sz="quarter" idx="10"/>
          </p:nvPr>
        </p:nvSpPr>
        <p:spPr>
          <a:xfrm>
            <a:off x="467360" y="1645374"/>
            <a:ext cx="7739414" cy="4176851"/>
          </a:xfrm>
        </p:spPr>
        <p:txBody>
          <a:bodyPr/>
          <a:lstStyle/>
          <a:p>
            <a:pPr marL="0" indent="0">
              <a:buNone/>
            </a:pPr>
            <a:r>
              <a:rPr lang="fr-FR" b="1" dirty="0"/>
              <a:t>Un travailleur de proximité paire de votre organisation fait l'objet d'un chantage de la part d'un bénéficiaire qui menace de dire à ses parents que celui-ci est homosexuel.</a:t>
            </a:r>
          </a:p>
          <a:p>
            <a:pPr marL="0" indent="0">
              <a:buNone/>
            </a:pPr>
            <a:endParaRPr lang="en-US" dirty="0"/>
          </a:p>
          <a:p>
            <a:r>
              <a:rPr lang="fr-FR" dirty="0"/>
              <a:t>Que pouvez-vous faire maintenant ?</a:t>
            </a:r>
          </a:p>
          <a:p>
            <a:r>
              <a:rPr lang="fr-FR" dirty="0"/>
              <a:t>Qu'auriez-vous pu faire, avant que ce problème ne survienne, pour atténuer ou prévenir les préjudices causés ?</a:t>
            </a:r>
            <a:endParaRPr lang="en-US" dirty="0"/>
          </a:p>
          <a:p>
            <a:endParaRPr lang="en-US" dirty="0"/>
          </a:p>
        </p:txBody>
      </p:sp>
      <p:sp>
        <p:nvSpPr>
          <p:cNvPr id="5" name="Star: 5 Points 4">
            <a:extLst>
              <a:ext uri="{FF2B5EF4-FFF2-40B4-BE49-F238E27FC236}">
                <a16:creationId xmlns:a16="http://schemas.microsoft.com/office/drawing/2014/main" id="{9B8F74C7-0D14-4E57-AAEA-1778ADB927AC}"/>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620272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9AD05-F6C0-457A-891F-66AF4B783CD4}"/>
              </a:ext>
            </a:extLst>
          </p:cNvPr>
          <p:cNvSpPr>
            <a:spLocks noGrp="1"/>
          </p:cNvSpPr>
          <p:nvPr>
            <p:ph type="title"/>
          </p:nvPr>
        </p:nvSpPr>
        <p:spPr>
          <a:xfrm>
            <a:off x="467360" y="219166"/>
            <a:ext cx="5744597" cy="1148647"/>
          </a:xfrm>
        </p:spPr>
        <p:txBody>
          <a:bodyPr>
            <a:noAutofit/>
          </a:bodyPr>
          <a:lstStyle/>
          <a:p>
            <a:r>
              <a:rPr lang="fr-FR" sz="2800" dirty="0"/>
              <a:t>La sécurité des exécutants dans les programmes de lutte contre le VIH : Une histoire incomplète</a:t>
            </a:r>
            <a:endParaRPr lang="en-US" sz="2800" dirty="0"/>
          </a:p>
        </p:txBody>
      </p:sp>
      <p:sp>
        <p:nvSpPr>
          <p:cNvPr id="3" name="Text Placeholder 2">
            <a:extLst>
              <a:ext uri="{FF2B5EF4-FFF2-40B4-BE49-F238E27FC236}">
                <a16:creationId xmlns:a16="http://schemas.microsoft.com/office/drawing/2014/main" id="{B649D1C9-E132-4195-A96D-F99D4F739CEB}"/>
              </a:ext>
            </a:extLst>
          </p:cNvPr>
          <p:cNvSpPr>
            <a:spLocks noGrp="1"/>
          </p:cNvSpPr>
          <p:nvPr>
            <p:ph type="body" sz="quarter" idx="10"/>
          </p:nvPr>
        </p:nvSpPr>
        <p:spPr>
          <a:xfrm>
            <a:off x="467361" y="1544815"/>
            <a:ext cx="5023830" cy="4766775"/>
          </a:xfrm>
        </p:spPr>
        <p:txBody>
          <a:bodyPr/>
          <a:lstStyle/>
          <a:p>
            <a:r>
              <a:rPr lang="fr-FR" sz="1400" dirty="0"/>
              <a:t>Une plus longue histoire de violence/réponse à la crise pour les bénéficiaires des programmes VIH pour les PC (par exemple, </a:t>
            </a:r>
            <a:r>
              <a:rPr lang="fr-FR" sz="1400" dirty="0" err="1"/>
              <a:t>Avahan</a:t>
            </a:r>
            <a:r>
              <a:rPr lang="fr-FR" sz="1400" dirty="0"/>
              <a:t>, début des années 2000) et les organisations axées sur les droits des LGBT (par exemple, le consortium Dignité pour tous, 2012).</a:t>
            </a:r>
          </a:p>
          <a:p>
            <a:r>
              <a:rPr lang="fr-FR" sz="1400" dirty="0"/>
              <a:t>Les programmes des PC ont constaté et de plus en plus documenté l'insécurité des exécutants.</a:t>
            </a:r>
          </a:p>
          <a:p>
            <a:r>
              <a:rPr lang="fr-FR" sz="1400" dirty="0"/>
              <a:t>Arrestations et détentions</a:t>
            </a:r>
          </a:p>
          <a:p>
            <a:r>
              <a:rPr lang="fr-FR" sz="1400" dirty="0"/>
              <a:t>Perquisitions et cambriolages de bureaux </a:t>
            </a:r>
          </a:p>
          <a:p>
            <a:r>
              <a:rPr lang="fr-FR" sz="1400" dirty="0"/>
              <a:t>Attaques contre le personnel (physiques, sexuelles, économiques et émotionnelles).</a:t>
            </a:r>
          </a:p>
          <a:p>
            <a:r>
              <a:rPr lang="fr-FR" sz="1400" dirty="0"/>
              <a:t>LINKAGES et </a:t>
            </a:r>
            <a:r>
              <a:rPr lang="fr-FR" sz="1400" dirty="0" err="1"/>
              <a:t>Frontline</a:t>
            </a:r>
            <a:r>
              <a:rPr lang="fr-FR" sz="1400" dirty="0"/>
              <a:t> AIDS développent une boîte à outils ; LINKAGES et </a:t>
            </a:r>
            <a:r>
              <a:rPr lang="fr-FR" sz="1400" dirty="0" err="1"/>
              <a:t>Synergia</a:t>
            </a:r>
            <a:r>
              <a:rPr lang="fr-FR" sz="1400" dirty="0"/>
              <a:t> développent des supports de formation destinés aux responsables de la mise en œuvre des programmes VIH des PC (2018). </a:t>
            </a:r>
          </a:p>
          <a:p>
            <a:r>
              <a:rPr lang="fr-FR" sz="1400" dirty="0"/>
              <a:t>Efforts pour améliorer spécifiquement la sécurité des données (2019)</a:t>
            </a:r>
          </a:p>
          <a:p>
            <a:r>
              <a:rPr lang="fr-FR" sz="1400" dirty="0"/>
              <a:t>LINKAGES/</a:t>
            </a:r>
            <a:r>
              <a:rPr lang="fr-FR" sz="1400" dirty="0" err="1"/>
              <a:t>EpiC</a:t>
            </a:r>
            <a:r>
              <a:rPr lang="fr-FR" sz="1400" dirty="0"/>
              <a:t> étendent le travail de sécurité à l'ensemble du projet, à la sécurité numérique et aux tests d'indexation, et à de nouvelles régions (MENA, 2019-21).</a:t>
            </a:r>
            <a:endParaRPr lang="en-US" sz="1400" dirty="0"/>
          </a:p>
        </p:txBody>
      </p:sp>
      <p:cxnSp>
        <p:nvCxnSpPr>
          <p:cNvPr id="5" name="Straight Arrow Connector 4">
            <a:extLst>
              <a:ext uri="{FF2B5EF4-FFF2-40B4-BE49-F238E27FC236}">
                <a16:creationId xmlns:a16="http://schemas.microsoft.com/office/drawing/2014/main" id="{E2E15F13-25F7-4325-BE33-0576FC52FE4D}"/>
              </a:ext>
            </a:extLst>
          </p:cNvPr>
          <p:cNvCxnSpPr/>
          <p:nvPr/>
        </p:nvCxnSpPr>
        <p:spPr>
          <a:xfrm flipH="1">
            <a:off x="359506" y="1672682"/>
            <a:ext cx="0" cy="4638908"/>
          </a:xfrm>
          <a:prstGeom prst="straightConnector1">
            <a:avLst/>
          </a:prstGeom>
          <a:ln w="76200" cap="flat" cmpd="sng" algn="ctr">
            <a:solidFill>
              <a:schemeClr val="accent1"/>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C112980-A87D-42C7-8B50-57C677CE18CC}"/>
              </a:ext>
            </a:extLst>
          </p:cNvPr>
          <p:cNvPicPr>
            <a:picLocks noChangeAspect="1"/>
          </p:cNvPicPr>
          <p:nvPr/>
        </p:nvPicPr>
        <p:blipFill>
          <a:blip r:embed="rId3"/>
          <a:stretch>
            <a:fillRect/>
          </a:stretch>
        </p:blipFill>
        <p:spPr>
          <a:xfrm>
            <a:off x="7288390" y="82183"/>
            <a:ext cx="1751808" cy="2278667"/>
          </a:xfrm>
          <a:prstGeom prst="rect">
            <a:avLst/>
          </a:prstGeom>
        </p:spPr>
      </p:pic>
      <p:pic>
        <p:nvPicPr>
          <p:cNvPr id="7" name="Picture 6">
            <a:extLst>
              <a:ext uri="{FF2B5EF4-FFF2-40B4-BE49-F238E27FC236}">
                <a16:creationId xmlns:a16="http://schemas.microsoft.com/office/drawing/2014/main" id="{B46A8C71-382B-4885-B623-56233089CF74}"/>
              </a:ext>
            </a:extLst>
          </p:cNvPr>
          <p:cNvPicPr>
            <a:picLocks noChangeAspect="1"/>
          </p:cNvPicPr>
          <p:nvPr/>
        </p:nvPicPr>
        <p:blipFill>
          <a:blip r:embed="rId4"/>
          <a:stretch>
            <a:fillRect/>
          </a:stretch>
        </p:blipFill>
        <p:spPr>
          <a:xfrm>
            <a:off x="6022378" y="1386426"/>
            <a:ext cx="2460872" cy="196256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D03B349-217A-4473-83CF-3A7C7E08C522}"/>
              </a:ext>
            </a:extLst>
          </p:cNvPr>
          <p:cNvPicPr>
            <a:picLocks noChangeAspect="1"/>
          </p:cNvPicPr>
          <p:nvPr/>
        </p:nvPicPr>
        <p:blipFill>
          <a:blip r:embed="rId5"/>
          <a:stretch>
            <a:fillRect/>
          </a:stretch>
        </p:blipFill>
        <p:spPr>
          <a:xfrm>
            <a:off x="7288390" y="1931079"/>
            <a:ext cx="1959412" cy="2791238"/>
          </a:xfrm>
          <a:prstGeom prst="rect">
            <a:avLst/>
          </a:prstGeom>
          <a:ln>
            <a:noFill/>
          </a:ln>
          <a:effectLst>
            <a:outerShdw blurRad="292100" dist="139700" dir="2700000" algn="tl" rotWithShape="0">
              <a:srgbClr val="333333">
                <a:alpha val="65000"/>
              </a:srgbClr>
            </a:outerShdw>
          </a:effectLst>
        </p:spPr>
      </p:pic>
      <p:pic>
        <p:nvPicPr>
          <p:cNvPr id="9" name="Picture 2" descr="Image result for synergiaIHR">
            <a:extLst>
              <a:ext uri="{FF2B5EF4-FFF2-40B4-BE49-F238E27FC236}">
                <a16:creationId xmlns:a16="http://schemas.microsoft.com/office/drawing/2014/main" id="{FB7BCD79-CAF1-47F1-97DE-26A8D64D3F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1435" y="2378401"/>
            <a:ext cx="1148647" cy="11486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55C7FDB-4AC3-4B29-A2FD-E30288F00C1D}"/>
              </a:ext>
            </a:extLst>
          </p:cNvPr>
          <p:cNvPicPr>
            <a:picLocks noChangeAspect="1"/>
          </p:cNvPicPr>
          <p:nvPr/>
        </p:nvPicPr>
        <p:blipFill>
          <a:blip r:embed="rId7"/>
          <a:stretch>
            <a:fillRect/>
          </a:stretch>
        </p:blipFill>
        <p:spPr>
          <a:xfrm>
            <a:off x="5862857" y="3258899"/>
            <a:ext cx="1859338" cy="260697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B5A95567-28F1-4ACA-AD02-3D225B5C788D}"/>
              </a:ext>
            </a:extLst>
          </p:cNvPr>
          <p:cNvPicPr>
            <a:picLocks noChangeAspect="1"/>
          </p:cNvPicPr>
          <p:nvPr/>
        </p:nvPicPr>
        <p:blipFill>
          <a:blip r:embed="rId8"/>
          <a:stretch>
            <a:fillRect/>
          </a:stretch>
        </p:blipFill>
        <p:spPr>
          <a:xfrm>
            <a:off x="6490010" y="4804697"/>
            <a:ext cx="2366298" cy="18339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741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7BD3E-C2CD-4374-97E3-76D56D3D9E12}"/>
              </a:ext>
            </a:extLst>
          </p:cNvPr>
          <p:cNvSpPr>
            <a:spLocks noGrp="1"/>
          </p:cNvSpPr>
          <p:nvPr>
            <p:ph type="title"/>
          </p:nvPr>
        </p:nvSpPr>
        <p:spPr>
          <a:xfrm>
            <a:off x="467360" y="333686"/>
            <a:ext cx="8219440" cy="972441"/>
          </a:xfrm>
        </p:spPr>
        <p:txBody>
          <a:bodyPr/>
          <a:lstStyle/>
          <a:p>
            <a:r>
              <a:rPr lang="en-US" dirty="0" err="1"/>
              <a:t>Scénario</a:t>
            </a:r>
            <a:r>
              <a:rPr lang="en-US" dirty="0"/>
              <a:t> 7 – Solutions </a:t>
            </a:r>
            <a:r>
              <a:rPr lang="en-US" dirty="0" err="1"/>
              <a:t>possibles</a:t>
            </a:r>
            <a:endParaRPr lang="en-US" dirty="0"/>
          </a:p>
        </p:txBody>
      </p:sp>
      <p:sp>
        <p:nvSpPr>
          <p:cNvPr id="3" name="Text Placeholder 2">
            <a:extLst>
              <a:ext uri="{FF2B5EF4-FFF2-40B4-BE49-F238E27FC236}">
                <a16:creationId xmlns:a16="http://schemas.microsoft.com/office/drawing/2014/main" id="{7E442F1C-8092-445D-881C-3F456793E0FE}"/>
              </a:ext>
            </a:extLst>
          </p:cNvPr>
          <p:cNvSpPr>
            <a:spLocks noGrp="1"/>
          </p:cNvSpPr>
          <p:nvPr>
            <p:ph type="body" sz="quarter" idx="10"/>
          </p:nvPr>
        </p:nvSpPr>
        <p:spPr>
          <a:xfrm>
            <a:off x="467360" y="1251366"/>
            <a:ext cx="8219440" cy="5272948"/>
          </a:xfrm>
        </p:spPr>
        <p:txBody>
          <a:bodyPr/>
          <a:lstStyle/>
          <a:p>
            <a:r>
              <a:rPr lang="fr-FR" sz="1600" dirty="0"/>
              <a:t>À l'avance : </a:t>
            </a:r>
          </a:p>
          <a:p>
            <a:pPr lvl="1"/>
            <a:r>
              <a:rPr lang="fr-FR" sz="1600" dirty="0"/>
              <a:t>Disposez d'un code de conduite clair pour les participants au programme, qui inclut les attentes en matière de confidentialité et décrit les conséquences d'un manquement à ces attentes.</a:t>
            </a:r>
          </a:p>
          <a:p>
            <a:pPr lvl="1"/>
            <a:r>
              <a:rPr lang="fr-FR" sz="1600" dirty="0"/>
              <a:t>Parlez aux pairs et aux autres membres du personnel des risques auxquels ils peuvent être confrontés, y compris dans leur vie personnelle, en raison de leur travail et aidez-les à décider s'ils souhaitent assumer un rôle susceptible d'augmenter les chances que leur famille ou leurs amis découvrent leur statut de membre des PC, s'il n'est pas déjà le cas.</a:t>
            </a:r>
          </a:p>
          <a:p>
            <a:r>
              <a:rPr lang="fr-FR" sz="1600" dirty="0"/>
              <a:t>Après l'incident :</a:t>
            </a:r>
          </a:p>
          <a:p>
            <a:pPr lvl="1"/>
            <a:r>
              <a:rPr lang="fr-FR" sz="1600" dirty="0"/>
              <a:t>Soutenez la santé mentale du travailleur en lui offrant une écoute active et en le mettant en relation avec un conseiller, s'il le souhaite.</a:t>
            </a:r>
          </a:p>
          <a:p>
            <a:pPr lvl="1"/>
            <a:r>
              <a:rPr lang="fr-FR" sz="1600" dirty="0"/>
              <a:t>Proposez d'aider à faciliter une conversation avec le travailleur et ses parents, si vous le souhaitez.</a:t>
            </a:r>
          </a:p>
          <a:p>
            <a:pPr lvl="1"/>
            <a:r>
              <a:rPr lang="fr-FR" sz="1600" dirty="0"/>
              <a:t>Expliquez au travailleur le contexte juridique local (par exemple, l'action du bénéficiaire est-elle illégale) et les options qui s'offrent à lui, notamment ne rien faire (le chantage n'est souvent pas exercé) et bloquer le bénéficiaire sur les médias sociaux et au téléphone. Une fois que le travailleur a choisi une option, apportez-lui le soutien nécessaire à réaliser son choix. </a:t>
            </a:r>
          </a:p>
          <a:p>
            <a:pPr lvl="1"/>
            <a:r>
              <a:rPr lang="fr-FR" sz="1600" dirty="0"/>
              <a:t>Empêchez le bénéficiaire de participer à tout événement futur du programme.</a:t>
            </a:r>
            <a:endParaRPr lang="en-US" sz="1600" dirty="0"/>
          </a:p>
        </p:txBody>
      </p:sp>
    </p:spTree>
    <p:extLst>
      <p:ext uri="{BB962C8B-B14F-4D97-AF65-F5344CB8AC3E}">
        <p14:creationId xmlns:p14="http://schemas.microsoft.com/office/powerpoint/2010/main" val="34507925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83F8-6767-4A42-8B7C-5FD6F55F1531}"/>
              </a:ext>
            </a:extLst>
          </p:cNvPr>
          <p:cNvSpPr>
            <a:spLocks noGrp="1"/>
          </p:cNvSpPr>
          <p:nvPr>
            <p:ph type="title"/>
          </p:nvPr>
        </p:nvSpPr>
        <p:spPr>
          <a:xfrm>
            <a:off x="467360" y="344837"/>
            <a:ext cx="8219440" cy="972441"/>
          </a:xfrm>
        </p:spPr>
        <p:txBody>
          <a:bodyPr/>
          <a:lstStyle/>
          <a:p>
            <a:r>
              <a:rPr lang="en-US" dirty="0" err="1"/>
              <a:t>Activité</a:t>
            </a:r>
            <a:r>
              <a:rPr lang="en-US" dirty="0"/>
              <a:t> Y. </a:t>
            </a:r>
            <a:r>
              <a:rPr lang="en-US" dirty="0" err="1"/>
              <a:t>Scénario</a:t>
            </a:r>
            <a:r>
              <a:rPr lang="en-US" dirty="0"/>
              <a:t> 8 </a:t>
            </a:r>
          </a:p>
        </p:txBody>
      </p:sp>
      <p:sp>
        <p:nvSpPr>
          <p:cNvPr id="3" name="Text Placeholder 2">
            <a:extLst>
              <a:ext uri="{FF2B5EF4-FFF2-40B4-BE49-F238E27FC236}">
                <a16:creationId xmlns:a16="http://schemas.microsoft.com/office/drawing/2014/main" id="{2FB40194-E31F-4148-8B82-310CA50E7ABE}"/>
              </a:ext>
            </a:extLst>
          </p:cNvPr>
          <p:cNvSpPr>
            <a:spLocks noGrp="1"/>
          </p:cNvSpPr>
          <p:nvPr>
            <p:ph type="body" sz="quarter" idx="10"/>
          </p:nvPr>
        </p:nvSpPr>
        <p:spPr>
          <a:xfrm>
            <a:off x="467360" y="1414654"/>
            <a:ext cx="8219440" cy="4774271"/>
          </a:xfrm>
        </p:spPr>
        <p:txBody>
          <a:bodyPr/>
          <a:lstStyle/>
          <a:p>
            <a:pPr marL="0" indent="0">
              <a:buNone/>
            </a:pPr>
            <a:r>
              <a:rPr lang="fr-FR" b="1" dirty="0"/>
              <a:t>Un travailleur de proximité se rend au domicile d'un homme nommé par un client indexé. L'homme réagit violemment. Il attaque le travailleur de proximité et lui inflige plusieurs blessures. Il le retient également contre sa volonté pendant trois heures.</a:t>
            </a:r>
          </a:p>
          <a:p>
            <a:pPr marL="0" indent="0">
              <a:buNone/>
            </a:pPr>
            <a:endParaRPr lang="en-US" dirty="0"/>
          </a:p>
          <a:p>
            <a:r>
              <a:rPr lang="fr-FR" dirty="0"/>
              <a:t>Que pouvez-vous faire maintenant ?</a:t>
            </a:r>
          </a:p>
          <a:p>
            <a:r>
              <a:rPr lang="fr-FR" dirty="0"/>
              <a:t>Qu'auriez-vous pu faire, avant que ce problème ne survienne, pour atténuer ou prévenir les préjudices causés ?</a:t>
            </a:r>
          </a:p>
          <a:p>
            <a:pPr marL="0" indent="0">
              <a:buNone/>
            </a:pPr>
            <a:endParaRPr lang="en-US" dirty="0"/>
          </a:p>
          <a:p>
            <a:endParaRPr lang="en-US" dirty="0"/>
          </a:p>
        </p:txBody>
      </p:sp>
      <p:sp>
        <p:nvSpPr>
          <p:cNvPr id="5" name="Star: 5 Points 4">
            <a:extLst>
              <a:ext uri="{FF2B5EF4-FFF2-40B4-BE49-F238E27FC236}">
                <a16:creationId xmlns:a16="http://schemas.microsoft.com/office/drawing/2014/main" id="{27BCE309-0D19-442A-A707-2B58AD8168C0}"/>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5453575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7BD3E-C2CD-4374-97E3-76D56D3D9E12}"/>
              </a:ext>
            </a:extLst>
          </p:cNvPr>
          <p:cNvSpPr>
            <a:spLocks noGrp="1"/>
          </p:cNvSpPr>
          <p:nvPr>
            <p:ph type="title"/>
          </p:nvPr>
        </p:nvSpPr>
        <p:spPr>
          <a:xfrm>
            <a:off x="467360" y="378290"/>
            <a:ext cx="8219440" cy="972441"/>
          </a:xfrm>
        </p:spPr>
        <p:txBody>
          <a:bodyPr/>
          <a:lstStyle/>
          <a:p>
            <a:r>
              <a:rPr lang="en-US" dirty="0" err="1"/>
              <a:t>Scénario</a:t>
            </a:r>
            <a:r>
              <a:rPr lang="en-US" dirty="0"/>
              <a:t> 8 – Solutions </a:t>
            </a:r>
            <a:r>
              <a:rPr lang="en-US" dirty="0" err="1"/>
              <a:t>possibles</a:t>
            </a:r>
            <a:endParaRPr lang="en-US" dirty="0"/>
          </a:p>
        </p:txBody>
      </p:sp>
      <p:sp>
        <p:nvSpPr>
          <p:cNvPr id="3" name="Text Placeholder 2">
            <a:extLst>
              <a:ext uri="{FF2B5EF4-FFF2-40B4-BE49-F238E27FC236}">
                <a16:creationId xmlns:a16="http://schemas.microsoft.com/office/drawing/2014/main" id="{7E442F1C-8092-445D-881C-3F456793E0FE}"/>
              </a:ext>
            </a:extLst>
          </p:cNvPr>
          <p:cNvSpPr>
            <a:spLocks noGrp="1"/>
          </p:cNvSpPr>
          <p:nvPr>
            <p:ph type="body" sz="quarter" idx="10"/>
          </p:nvPr>
        </p:nvSpPr>
        <p:spPr>
          <a:xfrm>
            <a:off x="467360" y="1378303"/>
            <a:ext cx="8219440" cy="5005859"/>
          </a:xfrm>
        </p:spPr>
        <p:txBody>
          <a:bodyPr/>
          <a:lstStyle/>
          <a:p>
            <a:r>
              <a:rPr lang="fr-FR" sz="1600" dirty="0"/>
              <a:t>À l'avance : </a:t>
            </a:r>
          </a:p>
          <a:p>
            <a:pPr lvl="1"/>
            <a:r>
              <a:rPr lang="fr-FR" sz="1600" dirty="0"/>
              <a:t>Proposer plusieurs modalités de test d'indexation (avec un dépistage de la VPI pour éclairer la sélection).</a:t>
            </a:r>
          </a:p>
          <a:p>
            <a:pPr lvl="1"/>
            <a:r>
              <a:rPr lang="fr-FR" sz="1600" dirty="0"/>
              <a:t>Avoir des directives claires sur le moment où les visites à domicile doivent avoir lieu (par exemple, la personne visitée doit donner son consentement à l'avance) et sur la manière dont ces visites doivent être effectuées (par exemple, toujours en binôme).</a:t>
            </a:r>
          </a:p>
          <a:p>
            <a:pPr lvl="1"/>
            <a:r>
              <a:rPr lang="fr-FR" sz="1600" dirty="0"/>
              <a:t>Disposer d'un système pour suivre les travailleurs de proximité (par exemple, savoir où ils vont, leur arrivée et leur retour prévus ; envisager un suivi par GPS).</a:t>
            </a:r>
          </a:p>
          <a:p>
            <a:pPr lvl="1"/>
            <a:r>
              <a:rPr lang="fr-FR" sz="1600" dirty="0"/>
              <a:t>Proposez une assurance médicale aux travailleurs et/ou développez un système leur permettant de recevoir des soins médicaux gratuits s'ils sont blessés au travail.</a:t>
            </a:r>
          </a:p>
          <a:p>
            <a:r>
              <a:rPr lang="fr-FR" sz="1600" dirty="0"/>
              <a:t>Après l'incident :</a:t>
            </a:r>
          </a:p>
          <a:p>
            <a:pPr lvl="1"/>
            <a:r>
              <a:rPr lang="fr-FR" sz="1600" dirty="0"/>
              <a:t>Demandez au superviseur d'alerter la direction du retour tardif du travailleur de proximité.</a:t>
            </a:r>
          </a:p>
          <a:p>
            <a:pPr lvl="1"/>
            <a:r>
              <a:rPr lang="fr-FR" sz="1600" dirty="0"/>
              <a:t>Orientez le travailleur de proximité vers un traitement gratuit en cas de blessures</a:t>
            </a:r>
          </a:p>
          <a:p>
            <a:pPr lvl="1"/>
            <a:r>
              <a:rPr lang="fr-FR" sz="1600" dirty="0"/>
              <a:t>Fournir au travailleur de proximité des ressources psychologiques</a:t>
            </a:r>
          </a:p>
          <a:p>
            <a:pPr lvl="1"/>
            <a:r>
              <a:rPr lang="fr-FR" sz="1600" dirty="0"/>
              <a:t>Contactez la police pour porter plainte contre l'auteur de l'agression (si cela correspond aux souhaits du travailleur de proximité).</a:t>
            </a:r>
          </a:p>
          <a:p>
            <a:pPr lvl="1"/>
            <a:r>
              <a:rPr lang="fr-FR" sz="1600" dirty="0"/>
              <a:t>Inscrire le client potentiel sur une liste d'interdiction de contact pour référence future.</a:t>
            </a:r>
            <a:endParaRPr lang="en-US" sz="1600" dirty="0"/>
          </a:p>
          <a:p>
            <a:endParaRPr lang="en-US" dirty="0"/>
          </a:p>
        </p:txBody>
      </p:sp>
    </p:spTree>
    <p:extLst>
      <p:ext uri="{BB962C8B-B14F-4D97-AF65-F5344CB8AC3E}">
        <p14:creationId xmlns:p14="http://schemas.microsoft.com/office/powerpoint/2010/main" val="31167097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DDA01-6DD2-48D6-A57B-DA11C3112B2A}"/>
              </a:ext>
            </a:extLst>
          </p:cNvPr>
          <p:cNvSpPr>
            <a:spLocks noGrp="1"/>
          </p:cNvSpPr>
          <p:nvPr>
            <p:ph type="title"/>
          </p:nvPr>
        </p:nvSpPr>
        <p:spPr/>
        <p:txBody>
          <a:bodyPr/>
          <a:lstStyle/>
          <a:p>
            <a:r>
              <a:rPr lang="en-US" dirty="0" err="1"/>
              <a:t>Activité</a:t>
            </a:r>
            <a:r>
              <a:rPr lang="en-US" dirty="0"/>
              <a:t> Z. </a:t>
            </a:r>
            <a:r>
              <a:rPr lang="en-US" dirty="0" err="1"/>
              <a:t>Réflexions</a:t>
            </a:r>
            <a:r>
              <a:rPr lang="en-US" dirty="0"/>
              <a:t> sur les </a:t>
            </a:r>
            <a:r>
              <a:rPr lang="en-US" dirty="0" err="1"/>
              <a:t>scénarios</a:t>
            </a:r>
            <a:endParaRPr lang="en-US" dirty="0"/>
          </a:p>
        </p:txBody>
      </p:sp>
      <p:sp>
        <p:nvSpPr>
          <p:cNvPr id="3" name="Text Placeholder 2">
            <a:extLst>
              <a:ext uri="{FF2B5EF4-FFF2-40B4-BE49-F238E27FC236}">
                <a16:creationId xmlns:a16="http://schemas.microsoft.com/office/drawing/2014/main" id="{CEAAF411-A56D-4EB6-B18E-70AA3966647B}"/>
              </a:ext>
            </a:extLst>
          </p:cNvPr>
          <p:cNvSpPr>
            <a:spLocks noGrp="1"/>
          </p:cNvSpPr>
          <p:nvPr>
            <p:ph type="body" sz="quarter" idx="10"/>
          </p:nvPr>
        </p:nvSpPr>
        <p:spPr>
          <a:xfrm>
            <a:off x="482139" y="1467512"/>
            <a:ext cx="8003940" cy="5033649"/>
          </a:xfrm>
        </p:spPr>
        <p:txBody>
          <a:bodyPr/>
          <a:lstStyle/>
          <a:p>
            <a:pPr marL="0" indent="0">
              <a:buNone/>
            </a:pPr>
            <a:r>
              <a:rPr lang="fr-FR" sz="2400" b="1" dirty="0"/>
              <a:t>Q : </a:t>
            </a:r>
            <a:r>
              <a:rPr lang="fr-FR" sz="2400" dirty="0"/>
              <a:t>Si l'on considère les huit scénarios que nous venons d'examiner, pourquoi les mesures prises avant le défi de la sécurité sont-elles si importantes ?</a:t>
            </a:r>
            <a:endParaRPr lang="en-US" sz="2400" dirty="0"/>
          </a:p>
          <a:p>
            <a:pPr marL="0" indent="0">
              <a:buNone/>
            </a:pPr>
            <a:r>
              <a:rPr lang="fr-FR" sz="2400" b="1" dirty="0"/>
              <a:t>R : </a:t>
            </a:r>
            <a:r>
              <a:rPr lang="fr-FR" sz="2400" dirty="0"/>
              <a:t>Il y a trois raisons principales :</a:t>
            </a:r>
          </a:p>
          <a:p>
            <a:pPr marL="692150" indent="-346075">
              <a:buFont typeface="+mj-lt"/>
              <a:buAutoNum type="arabicPeriod"/>
            </a:pPr>
            <a:r>
              <a:rPr lang="fr-FR" sz="2200" dirty="0"/>
              <a:t>Lorsque vous disposez d'un plan de sécurité avant qu'un problème de sécurité ne survienne, vous pouvez réagir plus rapidement et de manière plus organisée/efficace que si vous essayez d'élaborer un plan au milieu d'une crise. </a:t>
            </a:r>
          </a:p>
          <a:p>
            <a:pPr marL="692150" indent="-346075">
              <a:buFont typeface="+mj-lt"/>
              <a:buAutoNum type="arabicPeriod"/>
            </a:pPr>
            <a:r>
              <a:rPr lang="fr-FR" sz="2200" dirty="0"/>
              <a:t>La planification de la sécurité met en place des structures et des relations qui empêchent les problèmes de sécurité de se produire ou les rendent moins nuisibles s'ils se produisent.</a:t>
            </a:r>
          </a:p>
          <a:p>
            <a:pPr marL="692150" indent="-346075">
              <a:buFont typeface="+mj-lt"/>
              <a:buAutoNum type="arabicPeriod"/>
            </a:pPr>
            <a:r>
              <a:rPr lang="fr-FR" sz="2200" dirty="0"/>
              <a:t>Il est beaucoup moins coûteux (temps et argent) de prévenir un incident de sécurité que d'y répondre.</a:t>
            </a:r>
            <a:br>
              <a:rPr lang="en-US" sz="2200" dirty="0"/>
            </a:br>
            <a:endParaRPr lang="en-US" sz="2200" dirty="0"/>
          </a:p>
          <a:p>
            <a:pPr marL="0" indent="0">
              <a:buNone/>
            </a:pPr>
            <a:endParaRPr lang="en-US" sz="2200" dirty="0"/>
          </a:p>
        </p:txBody>
      </p:sp>
      <p:sp>
        <p:nvSpPr>
          <p:cNvPr id="5" name="Star: 5 Points 4">
            <a:extLst>
              <a:ext uri="{FF2B5EF4-FFF2-40B4-BE49-F238E27FC236}">
                <a16:creationId xmlns:a16="http://schemas.microsoft.com/office/drawing/2014/main" id="{22284ECB-D8B4-4B3E-A293-2ED6F2C6F4F4}"/>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10897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7405C-44D1-4748-A5BF-EA18DDF21B33}"/>
              </a:ext>
            </a:extLst>
          </p:cNvPr>
          <p:cNvSpPr>
            <a:spLocks noGrp="1"/>
          </p:cNvSpPr>
          <p:nvPr>
            <p:ph type="title"/>
          </p:nvPr>
        </p:nvSpPr>
        <p:spPr/>
        <p:txBody>
          <a:bodyPr>
            <a:normAutofit fontScale="90000"/>
          </a:bodyPr>
          <a:lstStyle/>
          <a:p>
            <a:r>
              <a:rPr lang="fr-FR" dirty="0"/>
              <a:t>Réflexion finale sur les scénarios de sécurité</a:t>
            </a:r>
            <a:endParaRPr lang="en-US" dirty="0"/>
          </a:p>
        </p:txBody>
      </p:sp>
      <p:sp>
        <p:nvSpPr>
          <p:cNvPr id="3" name="Text Placeholder 2">
            <a:extLst>
              <a:ext uri="{FF2B5EF4-FFF2-40B4-BE49-F238E27FC236}">
                <a16:creationId xmlns:a16="http://schemas.microsoft.com/office/drawing/2014/main" id="{F200C017-8F65-45C3-8E4C-2B21584D6241}"/>
              </a:ext>
            </a:extLst>
          </p:cNvPr>
          <p:cNvSpPr>
            <a:spLocks noGrp="1"/>
          </p:cNvSpPr>
          <p:nvPr>
            <p:ph type="body" sz="quarter" idx="10"/>
          </p:nvPr>
        </p:nvSpPr>
        <p:spPr/>
        <p:txBody>
          <a:bodyPr/>
          <a:lstStyle/>
          <a:p>
            <a:pPr marL="0" indent="0">
              <a:buNone/>
            </a:pPr>
            <a:r>
              <a:rPr lang="fr-FR" dirty="0"/>
              <a:t>Si votre organisation a des préoccupations spécifiques qui n'ont pas été abordées ici, notez-les. Ensuite, faites cet exercice en utilisant ces préoccupations. </a:t>
            </a:r>
          </a:p>
          <a:p>
            <a:pPr marL="0" indent="0">
              <a:buNone/>
            </a:pPr>
            <a:endParaRPr lang="fr-FR" dirty="0"/>
          </a:p>
          <a:p>
            <a:pPr marL="0" indent="0">
              <a:buNone/>
            </a:pPr>
            <a:r>
              <a:rPr lang="fr-FR" dirty="0"/>
              <a:t>Planifiez maintenant pour éviter des conséquences négatives plus tard !</a:t>
            </a:r>
            <a:endParaRPr lang="en-US" dirty="0"/>
          </a:p>
        </p:txBody>
      </p:sp>
      <p:sp>
        <p:nvSpPr>
          <p:cNvPr id="5" name="TextBox 4">
            <a:extLst>
              <a:ext uri="{FF2B5EF4-FFF2-40B4-BE49-F238E27FC236}">
                <a16:creationId xmlns:a16="http://schemas.microsoft.com/office/drawing/2014/main" id="{B442B2C5-2660-4A9F-B330-54826704F57A}"/>
              </a:ext>
            </a:extLst>
          </p:cNvPr>
          <p:cNvSpPr txBox="1"/>
          <p:nvPr/>
        </p:nvSpPr>
        <p:spPr>
          <a:xfrm>
            <a:off x="4135271" y="5173135"/>
            <a:ext cx="5008729" cy="892552"/>
          </a:xfrm>
          <a:prstGeom prst="rect">
            <a:avLst/>
          </a:prstGeom>
          <a:noFill/>
        </p:spPr>
        <p:txBody>
          <a:bodyPr wrap="square" rtlCol="0">
            <a:spAutoFit/>
          </a:bodyPr>
          <a:lstStyle/>
          <a:p>
            <a:r>
              <a:rPr lang="en-US" sz="5200" b="1" dirty="0"/>
              <a:t>Non </a:t>
            </a:r>
            <a:r>
              <a:rPr lang="en-US" sz="5200" b="1" dirty="0" err="1"/>
              <a:t>préparé</a:t>
            </a:r>
            <a:endParaRPr lang="en-US" sz="5200" b="1" dirty="0"/>
          </a:p>
        </p:txBody>
      </p:sp>
      <p:sp>
        <p:nvSpPr>
          <p:cNvPr id="6" name="TextBox 5">
            <a:extLst>
              <a:ext uri="{FF2B5EF4-FFF2-40B4-BE49-F238E27FC236}">
                <a16:creationId xmlns:a16="http://schemas.microsoft.com/office/drawing/2014/main" id="{0D9C7F8F-E919-43B8-A172-106AD0A270CF}"/>
              </a:ext>
            </a:extLst>
          </p:cNvPr>
          <p:cNvSpPr txBox="1"/>
          <p:nvPr/>
        </p:nvSpPr>
        <p:spPr>
          <a:xfrm>
            <a:off x="4135271" y="4781588"/>
            <a:ext cx="996287" cy="1631216"/>
          </a:xfrm>
          <a:prstGeom prst="rect">
            <a:avLst/>
          </a:prstGeom>
          <a:noFill/>
        </p:spPr>
        <p:txBody>
          <a:bodyPr wrap="square" rtlCol="0">
            <a:spAutoFit/>
          </a:bodyPr>
          <a:lstStyle/>
          <a:p>
            <a:r>
              <a:rPr lang="en-US" sz="10000" dirty="0">
                <a:solidFill>
                  <a:srgbClr val="FF0000"/>
                </a:solidFill>
                <a:latin typeface="Arial Rounded MT Bold" panose="020F0704030504030204" pitchFamily="34" charset="0"/>
              </a:rPr>
              <a:t>X</a:t>
            </a:r>
          </a:p>
        </p:txBody>
      </p:sp>
    </p:spTree>
    <p:extLst>
      <p:ext uri="{BB962C8B-B14F-4D97-AF65-F5344CB8AC3E}">
        <p14:creationId xmlns:p14="http://schemas.microsoft.com/office/powerpoint/2010/main" val="320157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7A224-37B3-4AE9-8AAB-271F2604CB6A}"/>
              </a:ext>
            </a:extLst>
          </p:cNvPr>
          <p:cNvSpPr>
            <a:spLocks noGrp="1"/>
          </p:cNvSpPr>
          <p:nvPr>
            <p:ph type="title"/>
          </p:nvPr>
        </p:nvSpPr>
        <p:spPr/>
        <p:txBody>
          <a:bodyPr/>
          <a:lstStyle/>
          <a:p>
            <a:r>
              <a:rPr lang="en-US" dirty="0" err="1"/>
              <a:t>Formule</a:t>
            </a:r>
            <a:r>
              <a:rPr lang="en-US" dirty="0"/>
              <a:t> </a:t>
            </a:r>
            <a:r>
              <a:rPr lang="en-US" dirty="0" err="1"/>
              <a:t>d'évaluation</a:t>
            </a:r>
            <a:r>
              <a:rPr lang="en-US" dirty="0"/>
              <a:t> des </a:t>
            </a:r>
            <a:r>
              <a:rPr lang="en-US" dirty="0" err="1"/>
              <a:t>risques</a:t>
            </a:r>
            <a:endParaRPr lang="en-US" dirty="0"/>
          </a:p>
        </p:txBody>
      </p:sp>
    </p:spTree>
    <p:extLst>
      <p:ext uri="{BB962C8B-B14F-4D97-AF65-F5344CB8AC3E}">
        <p14:creationId xmlns:p14="http://schemas.microsoft.com/office/powerpoint/2010/main" val="31107594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10FB4-CE53-4C0E-843B-15D83EAF30E3}"/>
              </a:ext>
            </a:extLst>
          </p:cNvPr>
          <p:cNvSpPr>
            <a:spLocks noGrp="1"/>
          </p:cNvSpPr>
          <p:nvPr>
            <p:ph type="title"/>
          </p:nvPr>
        </p:nvSpPr>
        <p:spPr/>
        <p:txBody>
          <a:bodyPr/>
          <a:lstStyle/>
          <a:p>
            <a:r>
              <a:rPr lang="en-US" dirty="0" err="1"/>
              <a:t>Objectif</a:t>
            </a:r>
            <a:r>
              <a:rPr lang="en-US" dirty="0"/>
              <a:t> de la session</a:t>
            </a:r>
          </a:p>
        </p:txBody>
      </p:sp>
      <p:sp>
        <p:nvSpPr>
          <p:cNvPr id="3" name="Text Placeholder 2">
            <a:extLst>
              <a:ext uri="{FF2B5EF4-FFF2-40B4-BE49-F238E27FC236}">
                <a16:creationId xmlns:a16="http://schemas.microsoft.com/office/drawing/2014/main" id="{38F5E2D4-E7B6-4CA9-9E3B-2E1459FC1283}"/>
              </a:ext>
            </a:extLst>
          </p:cNvPr>
          <p:cNvSpPr>
            <a:spLocks noGrp="1"/>
          </p:cNvSpPr>
          <p:nvPr>
            <p:ph type="body" sz="quarter" idx="10"/>
          </p:nvPr>
        </p:nvSpPr>
        <p:spPr>
          <a:xfrm>
            <a:off x="467360" y="1767839"/>
            <a:ext cx="7226981" cy="4176851"/>
          </a:xfrm>
        </p:spPr>
        <p:txBody>
          <a:bodyPr/>
          <a:lstStyle/>
          <a:p>
            <a:pPr marL="0" indent="0">
              <a:buNone/>
            </a:pPr>
            <a:r>
              <a:rPr lang="fr-FR" dirty="0"/>
              <a:t>Se familiariser avec la formule permettant de déterminer la probabilité qu'un dommage donné se produise.</a:t>
            </a:r>
          </a:p>
        </p:txBody>
      </p:sp>
    </p:spTree>
    <p:extLst>
      <p:ext uri="{BB962C8B-B14F-4D97-AF65-F5344CB8AC3E}">
        <p14:creationId xmlns:p14="http://schemas.microsoft.com/office/powerpoint/2010/main" val="18842953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4E3C8-59E3-4057-9DDC-B1E073030FC2}"/>
              </a:ext>
            </a:extLst>
          </p:cNvPr>
          <p:cNvSpPr>
            <a:spLocks noGrp="1"/>
          </p:cNvSpPr>
          <p:nvPr>
            <p:ph type="title"/>
          </p:nvPr>
        </p:nvSpPr>
        <p:spPr/>
        <p:txBody>
          <a:bodyPr/>
          <a:lstStyle/>
          <a:p>
            <a:r>
              <a:rPr lang="en-US" dirty="0" err="1"/>
              <a:t>Compromis</a:t>
            </a:r>
            <a:endParaRPr lang="en-US" dirty="0"/>
          </a:p>
        </p:txBody>
      </p:sp>
      <p:sp>
        <p:nvSpPr>
          <p:cNvPr id="3" name="Text Placeholder 2">
            <a:extLst>
              <a:ext uri="{FF2B5EF4-FFF2-40B4-BE49-F238E27FC236}">
                <a16:creationId xmlns:a16="http://schemas.microsoft.com/office/drawing/2014/main" id="{50713654-254E-4B42-B329-9FC37098B867}"/>
              </a:ext>
            </a:extLst>
          </p:cNvPr>
          <p:cNvSpPr>
            <a:spLocks noGrp="1"/>
          </p:cNvSpPr>
          <p:nvPr>
            <p:ph type="body" sz="quarter" idx="10"/>
          </p:nvPr>
        </p:nvSpPr>
        <p:spPr>
          <a:xfrm>
            <a:off x="467360" y="1767839"/>
            <a:ext cx="7728786" cy="4176851"/>
          </a:xfrm>
        </p:spPr>
        <p:txBody>
          <a:bodyPr/>
          <a:lstStyle/>
          <a:p>
            <a:r>
              <a:rPr lang="fr-FR" dirty="0"/>
              <a:t>Limiter l'accès, les ressources et les motivations d'un attaquant peut impliquer des compromis pour vous en tant qu'individu et en tant qu'organisation. </a:t>
            </a:r>
          </a:p>
          <a:p>
            <a:r>
              <a:rPr lang="fr-FR" dirty="0"/>
              <a:t>Comment décidez-vous des vulnérabilités à accepter ?</a:t>
            </a:r>
            <a:endParaRPr lang="en-US" dirty="0"/>
          </a:p>
        </p:txBody>
      </p:sp>
    </p:spTree>
    <p:extLst>
      <p:ext uri="{BB962C8B-B14F-4D97-AF65-F5344CB8AC3E}">
        <p14:creationId xmlns:p14="http://schemas.microsoft.com/office/powerpoint/2010/main" val="69432155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10EE5-D35C-471C-876E-A7DD9AE5FFD3}"/>
              </a:ext>
            </a:extLst>
          </p:cNvPr>
          <p:cNvSpPr>
            <a:spLocks noGrp="1"/>
          </p:cNvSpPr>
          <p:nvPr>
            <p:ph type="title"/>
          </p:nvPr>
        </p:nvSpPr>
        <p:spPr/>
        <p:txBody>
          <a:bodyPr>
            <a:normAutofit/>
          </a:bodyPr>
          <a:lstStyle/>
          <a:p>
            <a:r>
              <a:rPr lang="fr-FR" dirty="0"/>
              <a:t>Prenez des actions pour réduire le risque</a:t>
            </a:r>
            <a:endParaRPr lang="en-US" dirty="0"/>
          </a:p>
        </p:txBody>
      </p:sp>
      <p:sp>
        <p:nvSpPr>
          <p:cNvPr id="3" name="Text Placeholder 2">
            <a:extLst>
              <a:ext uri="{FF2B5EF4-FFF2-40B4-BE49-F238E27FC236}">
                <a16:creationId xmlns:a16="http://schemas.microsoft.com/office/drawing/2014/main" id="{5ACADB6A-D887-4C30-A5B7-4B527A61ADB7}"/>
              </a:ext>
            </a:extLst>
          </p:cNvPr>
          <p:cNvSpPr>
            <a:spLocks noGrp="1"/>
          </p:cNvSpPr>
          <p:nvPr>
            <p:ph type="body" sz="quarter" idx="10"/>
          </p:nvPr>
        </p:nvSpPr>
        <p:spPr>
          <a:xfrm>
            <a:off x="547204" y="1557241"/>
            <a:ext cx="8219440" cy="4176851"/>
          </a:xfrm>
        </p:spPr>
        <p:txBody>
          <a:bodyPr/>
          <a:lstStyle/>
          <a:p>
            <a:r>
              <a:rPr lang="fr-FR" sz="2000" b="1" dirty="0"/>
              <a:t>Menaces</a:t>
            </a:r>
            <a:r>
              <a:rPr lang="fr-FR" sz="2000" dirty="0"/>
              <a:t> - vous pouvez évaluer ces indications et peut-être les modifier au fil du temps, mais vous avez un contrôle limité sur elles (externe)</a:t>
            </a:r>
          </a:p>
          <a:p>
            <a:r>
              <a:rPr lang="fr-FR" sz="2000" b="1" dirty="0"/>
              <a:t>Vulnérabilités</a:t>
            </a:r>
            <a:r>
              <a:rPr lang="fr-FR" sz="2000" dirty="0"/>
              <a:t> - inhérentes à vous/votre communauté ; vous pouvez en contrôler certaines, mais pas d'autres (interne).</a:t>
            </a:r>
          </a:p>
          <a:p>
            <a:r>
              <a:rPr lang="fr-FR" sz="2000" b="1" dirty="0"/>
              <a:t>Capacité</a:t>
            </a:r>
            <a:r>
              <a:rPr lang="fr-FR" sz="2000" dirty="0"/>
              <a:t> - ce que vous voulez constamment travailler à augmenter (interne)</a:t>
            </a:r>
            <a:endParaRPr lang="en-US" sz="2000" dirty="0"/>
          </a:p>
        </p:txBody>
      </p:sp>
      <p:grpSp>
        <p:nvGrpSpPr>
          <p:cNvPr id="18" name="Group 10"/>
          <p:cNvGrpSpPr/>
          <p:nvPr/>
        </p:nvGrpSpPr>
        <p:grpSpPr>
          <a:xfrm>
            <a:off x="1166513" y="3814466"/>
            <a:ext cx="6877050" cy="2446732"/>
            <a:chOff x="0" y="-159306"/>
            <a:chExt cx="8582339" cy="3315764"/>
          </a:xfrm>
        </p:grpSpPr>
        <p:sp>
          <p:nvSpPr>
            <p:cNvPr id="19" name="Rectangle 18"/>
            <p:cNvSpPr/>
            <p:nvPr/>
          </p:nvSpPr>
          <p:spPr>
            <a:xfrm>
              <a:off x="0" y="1611050"/>
              <a:ext cx="2280977" cy="648863"/>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07000"/>
                </a:lnSpc>
                <a:spcAft>
                  <a:spcPts val="800"/>
                </a:spcAft>
              </a:pPr>
              <a:r>
                <a:rPr lang="fr-FR" sz="1200" b="1" kern="1200" dirty="0">
                  <a:solidFill>
                    <a:srgbClr val="FFFFFF"/>
                  </a:solidFill>
                  <a:effectLst/>
                  <a:ea typeface="Calibri" panose="020F0502020204030204" pitchFamily="34" charset="0"/>
                  <a:cs typeface="Arial" panose="020B0604020202020204" pitchFamily="34" charset="0"/>
                </a:rPr>
                <a:t>Risque de quelque chose</a:t>
              </a:r>
              <a:endParaRPr lang="fr-FR" sz="1100" b="1" dirty="0">
                <a:effectLst/>
                <a:ea typeface="Calibri" panose="020F0502020204030204" pitchFamily="34" charset="0"/>
                <a:cs typeface="Arial" panose="020B0604020202020204" pitchFamily="34" charset="0"/>
              </a:endParaRPr>
            </a:p>
          </p:txBody>
        </p:sp>
        <p:sp>
          <p:nvSpPr>
            <p:cNvPr id="20" name="Rectangle 19"/>
            <p:cNvSpPr/>
            <p:nvPr/>
          </p:nvSpPr>
          <p:spPr>
            <a:xfrm>
              <a:off x="2870176" y="1304944"/>
              <a:ext cx="1149843" cy="512405"/>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07000"/>
                </a:lnSpc>
                <a:spcAft>
                  <a:spcPts val="800"/>
                </a:spcAft>
              </a:pPr>
              <a:r>
                <a:rPr lang="fr-FR" sz="1200" b="1" kern="1200" dirty="0">
                  <a:solidFill>
                    <a:srgbClr val="FFFFFF"/>
                  </a:solidFill>
                  <a:effectLst/>
                  <a:ea typeface="Calibri" panose="020F0502020204030204" pitchFamily="34" charset="0"/>
                  <a:cs typeface="Arial" panose="020B0604020202020204" pitchFamily="34" charset="0"/>
                </a:rPr>
                <a:t>Menaces</a:t>
              </a:r>
              <a:endParaRPr lang="fr-FR" sz="1100" b="1" dirty="0">
                <a:effectLst/>
                <a:ea typeface="Calibri" panose="020F0502020204030204" pitchFamily="34" charset="0"/>
                <a:cs typeface="Arial" panose="020B0604020202020204" pitchFamily="34" charset="0"/>
              </a:endParaRPr>
            </a:p>
          </p:txBody>
        </p:sp>
        <p:sp>
          <p:nvSpPr>
            <p:cNvPr id="23" name="Rectangle 22"/>
            <p:cNvSpPr/>
            <p:nvPr/>
          </p:nvSpPr>
          <p:spPr>
            <a:xfrm>
              <a:off x="4498217" y="1302800"/>
              <a:ext cx="1841769" cy="528526"/>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07000"/>
                </a:lnSpc>
                <a:spcAft>
                  <a:spcPts val="800"/>
                </a:spcAft>
              </a:pPr>
              <a:r>
                <a:rPr lang="fr-FR" sz="1200" b="1" kern="1200" dirty="0" err="1">
                  <a:solidFill>
                    <a:srgbClr val="FFFFFF"/>
                  </a:solidFill>
                  <a:effectLst/>
                  <a:ea typeface="Calibri" panose="020F0502020204030204" pitchFamily="34" charset="0"/>
                  <a:cs typeface="Arial" panose="020B0604020202020204" pitchFamily="34" charset="0"/>
                </a:rPr>
                <a:t>Vulnérabiliés</a:t>
              </a:r>
              <a:endParaRPr lang="fr-FR" sz="1100" b="1" dirty="0">
                <a:effectLst/>
                <a:ea typeface="Calibri" panose="020F0502020204030204" pitchFamily="34" charset="0"/>
                <a:cs typeface="Arial" panose="020B0604020202020204" pitchFamily="34" charset="0"/>
              </a:endParaRPr>
            </a:p>
          </p:txBody>
        </p:sp>
        <p:cxnSp>
          <p:nvCxnSpPr>
            <p:cNvPr id="24" name="Straight Connector 10"/>
            <p:cNvCxnSpPr>
              <a:cxnSpLocks/>
            </p:cNvCxnSpPr>
            <p:nvPr/>
          </p:nvCxnSpPr>
          <p:spPr>
            <a:xfrm>
              <a:off x="2870176" y="2012592"/>
              <a:ext cx="3304875" cy="0"/>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5" name="Rectangle 24"/>
            <p:cNvSpPr/>
            <p:nvPr/>
          </p:nvSpPr>
          <p:spPr>
            <a:xfrm>
              <a:off x="3601076" y="2114483"/>
              <a:ext cx="1392227" cy="447806"/>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07000"/>
                </a:lnSpc>
                <a:spcAft>
                  <a:spcPts val="800"/>
                </a:spcAft>
              </a:pPr>
              <a:r>
                <a:rPr lang="fr-FR" sz="1200" b="1" kern="1200" dirty="0">
                  <a:solidFill>
                    <a:srgbClr val="FFFFFF"/>
                  </a:solidFill>
                  <a:effectLst/>
                  <a:ea typeface="Calibri" panose="020F0502020204030204" pitchFamily="34" charset="0"/>
                  <a:cs typeface="Arial" panose="020B0604020202020204" pitchFamily="34" charset="0"/>
                </a:rPr>
                <a:t>Capacités</a:t>
              </a:r>
              <a:endParaRPr lang="fr-FR" sz="1100" b="1" dirty="0">
                <a:effectLst/>
                <a:ea typeface="Calibri" panose="020F0502020204030204" pitchFamily="34" charset="0"/>
                <a:cs typeface="Arial" panose="020B0604020202020204" pitchFamily="34" charset="0"/>
              </a:endParaRPr>
            </a:p>
          </p:txBody>
        </p:sp>
        <p:sp>
          <p:nvSpPr>
            <p:cNvPr id="26" name="TextBox 8"/>
            <p:cNvSpPr txBox="1"/>
            <p:nvPr/>
          </p:nvSpPr>
          <p:spPr>
            <a:xfrm>
              <a:off x="4104188" y="1352688"/>
              <a:ext cx="360680" cy="539750"/>
            </a:xfrm>
            <a:prstGeom prst="rect">
              <a:avLst/>
            </a:prstGeom>
            <a:noFill/>
          </p:spPr>
          <p:txBody>
            <a:bodyPr wrap="square" rtlCol="0">
              <a:noAutofit/>
            </a:bodyPr>
            <a:lstStyle/>
            <a:p>
              <a:pPr>
                <a:lnSpc>
                  <a:spcPct val="107000"/>
                </a:lnSpc>
                <a:spcAft>
                  <a:spcPts val="800"/>
                </a:spcAft>
              </a:pPr>
              <a:r>
                <a:rPr lang="fr-FR" sz="12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X</a:t>
              </a:r>
              <a:endParaRPr lang="fr-FR" sz="1100">
                <a:effectLst/>
                <a:latin typeface="Calibri" panose="020F0502020204030204" pitchFamily="34" charset="0"/>
                <a:ea typeface="Calibri" panose="020F0502020204030204" pitchFamily="34" charset="0"/>
                <a:cs typeface="Arial" panose="020B0604020202020204" pitchFamily="34" charset="0"/>
              </a:endParaRPr>
            </a:p>
          </p:txBody>
        </p:sp>
        <p:sp>
          <p:nvSpPr>
            <p:cNvPr id="27" name="TextBox 9"/>
            <p:cNvSpPr txBox="1"/>
            <p:nvPr/>
          </p:nvSpPr>
          <p:spPr>
            <a:xfrm>
              <a:off x="2409531" y="1809177"/>
              <a:ext cx="331470" cy="634365"/>
            </a:xfrm>
            <a:prstGeom prst="rect">
              <a:avLst/>
            </a:prstGeom>
            <a:noFill/>
          </p:spPr>
          <p:txBody>
            <a:bodyPr wrap="square" rtlCol="0">
              <a:noAutofit/>
            </a:bodyPr>
            <a:lstStyle/>
            <a:p>
              <a:pPr>
                <a:lnSpc>
                  <a:spcPct val="107000"/>
                </a:lnSpc>
                <a:spcAft>
                  <a:spcPts val="800"/>
                </a:spcAft>
              </a:pPr>
              <a:r>
                <a:rPr lang="fr-FR" sz="1200" b="1" kern="1200">
                  <a:solidFill>
                    <a:srgbClr val="000000"/>
                  </a:solidFill>
                  <a:effectLst/>
                  <a:latin typeface="Calibri" panose="020F0502020204030204" pitchFamily="34" charset="0"/>
                  <a:ea typeface="Calibri" panose="020F0502020204030204" pitchFamily="34" charset="0"/>
                  <a:cs typeface="Arial" panose="020B0604020202020204" pitchFamily="34" charset="0"/>
                </a:rPr>
                <a:t>=</a:t>
              </a:r>
              <a:endParaRPr lang="fr-FR" sz="1100">
                <a:effectLst/>
                <a:latin typeface="Calibri" panose="020F0502020204030204" pitchFamily="34" charset="0"/>
                <a:ea typeface="Calibri" panose="020F0502020204030204" pitchFamily="34" charset="0"/>
                <a:cs typeface="Arial" panose="020B0604020202020204" pitchFamily="34" charset="0"/>
              </a:endParaRPr>
            </a:p>
          </p:txBody>
        </p:sp>
        <p:cxnSp>
          <p:nvCxnSpPr>
            <p:cNvPr id="28" name="Straight Arrow Connector 18"/>
            <p:cNvCxnSpPr>
              <a:cxnSpLocks/>
            </p:cNvCxnSpPr>
            <p:nvPr/>
          </p:nvCxnSpPr>
          <p:spPr>
            <a:xfrm>
              <a:off x="2280977" y="486632"/>
              <a:ext cx="1164120" cy="765151"/>
            </a:xfrm>
            <a:prstGeom prst="straightConnector1">
              <a:avLst/>
            </a:prstGeom>
            <a:ln w="12700" cap="flat" cmpd="sng" algn="ctr">
              <a:solidFill>
                <a:schemeClr val="accent1"/>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686372" y="160042"/>
              <a:ext cx="1654507" cy="981162"/>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07000"/>
                </a:lnSpc>
                <a:spcAft>
                  <a:spcPts val="800"/>
                </a:spcAft>
              </a:pPr>
              <a:r>
                <a:rPr lang="fr-FR" sz="1000" kern="1200" dirty="0">
                  <a:solidFill>
                    <a:srgbClr val="000000"/>
                  </a:solidFill>
                  <a:effectLst/>
                  <a:ea typeface="Calibri" panose="020F0502020204030204" pitchFamily="34" charset="0"/>
                  <a:cs typeface="Arial" panose="020B0604020202020204" pitchFamily="34" charset="0"/>
                </a:rPr>
                <a:t>Comprend des questions pour l’évaluation du risque</a:t>
              </a:r>
              <a:endParaRPr lang="fr-FR" sz="1100" dirty="0">
                <a:effectLst/>
                <a:ea typeface="Calibri" panose="020F0502020204030204" pitchFamily="34" charset="0"/>
                <a:cs typeface="Arial" panose="020B0604020202020204" pitchFamily="34" charset="0"/>
              </a:endParaRPr>
            </a:p>
          </p:txBody>
        </p:sp>
        <p:sp>
          <p:nvSpPr>
            <p:cNvPr id="30" name="Rectangle 29"/>
            <p:cNvSpPr/>
            <p:nvPr/>
          </p:nvSpPr>
          <p:spPr>
            <a:xfrm>
              <a:off x="6175050" y="-159306"/>
              <a:ext cx="2407289" cy="131160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7000"/>
                </a:lnSpc>
                <a:spcAft>
                  <a:spcPts val="800"/>
                </a:spcAft>
              </a:pPr>
              <a:endParaRPr lang="fr-FR" sz="1200" kern="1200" dirty="0">
                <a:solidFill>
                  <a:srgbClr val="000000"/>
                </a:solidFill>
                <a:effectLst/>
                <a:ea typeface="Calibri" panose="020F0502020204030204" pitchFamily="34" charset="0"/>
                <a:cs typeface="Arial" panose="020B0604020202020204" pitchFamily="34" charset="0"/>
              </a:endParaRPr>
            </a:p>
            <a:p>
              <a:pPr>
                <a:lnSpc>
                  <a:spcPct val="107000"/>
                </a:lnSpc>
                <a:spcAft>
                  <a:spcPts val="800"/>
                </a:spcAft>
              </a:pPr>
              <a:r>
                <a:rPr lang="fr-FR" sz="1200" kern="1200" dirty="0">
                  <a:solidFill>
                    <a:srgbClr val="000000"/>
                  </a:solidFill>
                  <a:effectLst/>
                  <a:ea typeface="Calibri" panose="020F0502020204030204" pitchFamily="34" charset="0"/>
                  <a:cs typeface="Arial" panose="020B0604020202020204" pitchFamily="34" charset="0"/>
                </a:rPr>
                <a:t>Comprend les besoins des attaquants potentiels ont besoin (accès, ressources, motifs, impunité).</a:t>
              </a:r>
              <a:endParaRPr lang="fr-FR" sz="1100" dirty="0">
                <a:effectLst/>
                <a:ea typeface="Calibri" panose="020F0502020204030204" pitchFamily="34" charset="0"/>
                <a:cs typeface="Arial" panose="020B0604020202020204" pitchFamily="34" charset="0"/>
              </a:endParaRPr>
            </a:p>
            <a:p>
              <a:pPr algn="ctr">
                <a:lnSpc>
                  <a:spcPct val="107000"/>
                </a:lnSpc>
                <a:spcAft>
                  <a:spcPts val="800"/>
                </a:spcAft>
              </a:pPr>
              <a:r>
                <a:rPr lang="fr-FR" sz="1200" kern="1200" dirty="0">
                  <a:solidFill>
                    <a:srgbClr val="000000"/>
                  </a:solidFill>
                  <a:effectLst/>
                  <a:ea typeface="Calibri" panose="020F0502020204030204" pitchFamily="34" charset="0"/>
                  <a:cs typeface="Arial" panose="020B0604020202020204" pitchFamily="34" charset="0"/>
                </a:rPr>
                <a:t> </a:t>
              </a:r>
              <a:endParaRPr lang="fr-FR" sz="1100" dirty="0">
                <a:effectLst/>
                <a:ea typeface="Calibri" panose="020F0502020204030204" pitchFamily="34" charset="0"/>
                <a:cs typeface="Arial" panose="020B0604020202020204" pitchFamily="34" charset="0"/>
              </a:endParaRPr>
            </a:p>
          </p:txBody>
        </p:sp>
        <p:cxnSp>
          <p:nvCxnSpPr>
            <p:cNvPr id="31" name="Straight Arrow Connector 22"/>
            <p:cNvCxnSpPr>
              <a:cxnSpLocks/>
            </p:cNvCxnSpPr>
            <p:nvPr/>
          </p:nvCxnSpPr>
          <p:spPr>
            <a:xfrm flipH="1">
              <a:off x="5419102" y="555018"/>
              <a:ext cx="755948" cy="694621"/>
            </a:xfrm>
            <a:prstGeom prst="straightConnector1">
              <a:avLst/>
            </a:prstGeom>
            <a:ln w="12700" cap="flat" cmpd="sng" algn="ctr">
              <a:solidFill>
                <a:schemeClr val="accent1"/>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6090449" y="2109973"/>
              <a:ext cx="2419185" cy="104648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nSpc>
                  <a:spcPct val="107000"/>
                </a:lnSpc>
                <a:spcAft>
                  <a:spcPts val="800"/>
                </a:spcAft>
              </a:pPr>
              <a:r>
                <a:rPr lang="fr-FR" sz="1200" kern="1200" dirty="0">
                  <a:solidFill>
                    <a:srgbClr val="000000"/>
                  </a:solidFill>
                  <a:effectLst/>
                  <a:ea typeface="Calibri" panose="020F0502020204030204" pitchFamily="34" charset="0"/>
                  <a:cs typeface="Arial" panose="020B0604020202020204" pitchFamily="34" charset="0"/>
                </a:rPr>
                <a:t>Comprend les stratégies de sécurité cataloguées dans la liste de vérification</a:t>
              </a:r>
              <a:endParaRPr lang="fr-FR" sz="1100" dirty="0">
                <a:effectLst/>
                <a:ea typeface="Calibri" panose="020F0502020204030204" pitchFamily="34" charset="0"/>
                <a:cs typeface="Arial" panose="020B0604020202020204" pitchFamily="34" charset="0"/>
              </a:endParaRPr>
            </a:p>
          </p:txBody>
        </p:sp>
        <p:cxnSp>
          <p:nvCxnSpPr>
            <p:cNvPr id="33" name="Straight Arrow Connector 24"/>
            <p:cNvCxnSpPr>
              <a:cxnSpLocks/>
            </p:cNvCxnSpPr>
            <p:nvPr/>
          </p:nvCxnSpPr>
          <p:spPr>
            <a:xfrm flipH="1" flipV="1">
              <a:off x="5065571" y="2435677"/>
              <a:ext cx="1024878" cy="38826"/>
            </a:xfrm>
            <a:prstGeom prst="straightConnector1">
              <a:avLst/>
            </a:prstGeom>
            <a:ln w="12700" cap="flat" cmpd="sng" algn="ctr">
              <a:solidFill>
                <a:schemeClr val="accent1"/>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8389880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3B420-6F7F-485C-BF59-F895E8EAD744}"/>
              </a:ext>
            </a:extLst>
          </p:cNvPr>
          <p:cNvSpPr>
            <a:spLocks noGrp="1"/>
          </p:cNvSpPr>
          <p:nvPr>
            <p:ph type="title"/>
          </p:nvPr>
        </p:nvSpPr>
        <p:spPr/>
        <p:txBody>
          <a:bodyPr/>
          <a:lstStyle/>
          <a:p>
            <a:r>
              <a:rPr lang="fr-FR" dirty="0"/>
              <a:t>Nous voulons partir de cela...</a:t>
            </a:r>
            <a:endParaRPr lang="en-US" dirty="0"/>
          </a:p>
        </p:txBody>
      </p:sp>
      <p:pic>
        <p:nvPicPr>
          <p:cNvPr id="1026" name="Picture 2" descr="Image result for scale">
            <a:extLst>
              <a:ext uri="{FF2B5EF4-FFF2-40B4-BE49-F238E27FC236}">
                <a16:creationId xmlns:a16="http://schemas.microsoft.com/office/drawing/2014/main" id="{499F2FF6-AA88-4557-8AB0-989C49499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323" y="2068261"/>
            <a:ext cx="3519768" cy="34193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DE53239-CC94-4A39-88F7-38801B28C35B}"/>
              </a:ext>
            </a:extLst>
          </p:cNvPr>
          <p:cNvSpPr/>
          <p:nvPr/>
        </p:nvSpPr>
        <p:spPr>
          <a:xfrm>
            <a:off x="64404" y="4027061"/>
            <a:ext cx="1920678" cy="360630"/>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1600" dirty="0" err="1">
                <a:solidFill>
                  <a:schemeClr val="bg1"/>
                </a:solidFill>
              </a:rPr>
              <a:t>Capacités</a:t>
            </a:r>
            <a:r>
              <a:rPr lang="en-US" sz="1600" dirty="0">
                <a:solidFill>
                  <a:schemeClr val="bg1"/>
                </a:solidFill>
              </a:rPr>
              <a:t> </a:t>
            </a:r>
            <a:r>
              <a:rPr lang="en-US" sz="1600" dirty="0" err="1">
                <a:solidFill>
                  <a:schemeClr val="bg1"/>
                </a:solidFill>
              </a:rPr>
              <a:t>existantes</a:t>
            </a:r>
            <a:endParaRPr lang="en-US" sz="1600" dirty="0">
              <a:solidFill>
                <a:schemeClr val="bg1"/>
              </a:solidFill>
            </a:endParaRPr>
          </a:p>
        </p:txBody>
      </p:sp>
      <p:sp>
        <p:nvSpPr>
          <p:cNvPr id="6" name="Rectangle 5">
            <a:extLst>
              <a:ext uri="{FF2B5EF4-FFF2-40B4-BE49-F238E27FC236}">
                <a16:creationId xmlns:a16="http://schemas.microsoft.com/office/drawing/2014/main" id="{AAFD327B-4A43-4730-90EE-E875246CCB98}"/>
              </a:ext>
            </a:extLst>
          </p:cNvPr>
          <p:cNvSpPr/>
          <p:nvPr/>
        </p:nvSpPr>
        <p:spPr>
          <a:xfrm>
            <a:off x="2309192" y="4402228"/>
            <a:ext cx="1723101" cy="424165"/>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err="1">
                <a:solidFill>
                  <a:schemeClr val="bg1"/>
                </a:solidFill>
              </a:rPr>
              <a:t>Vulnérabilités</a:t>
            </a:r>
            <a:endParaRPr lang="en-US" sz="1600" dirty="0">
              <a:solidFill>
                <a:schemeClr val="bg1"/>
              </a:solidFill>
            </a:endParaRPr>
          </a:p>
        </p:txBody>
      </p:sp>
      <p:sp>
        <p:nvSpPr>
          <p:cNvPr id="7" name="Rectangle 6">
            <a:extLst>
              <a:ext uri="{FF2B5EF4-FFF2-40B4-BE49-F238E27FC236}">
                <a16:creationId xmlns:a16="http://schemas.microsoft.com/office/drawing/2014/main" id="{FE9AB0E7-7634-4ECA-9056-110540428787}"/>
              </a:ext>
            </a:extLst>
          </p:cNvPr>
          <p:cNvSpPr/>
          <p:nvPr/>
        </p:nvSpPr>
        <p:spPr>
          <a:xfrm>
            <a:off x="2309192" y="3979016"/>
            <a:ext cx="1723101" cy="424165"/>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rPr>
              <a:t>Menaces</a:t>
            </a:r>
          </a:p>
        </p:txBody>
      </p:sp>
      <p:sp>
        <p:nvSpPr>
          <p:cNvPr id="5" name="TextBox 4">
            <a:extLst>
              <a:ext uri="{FF2B5EF4-FFF2-40B4-BE49-F238E27FC236}">
                <a16:creationId xmlns:a16="http://schemas.microsoft.com/office/drawing/2014/main" id="{C1573401-AA81-486F-9E99-82CF04811129}"/>
              </a:ext>
            </a:extLst>
          </p:cNvPr>
          <p:cNvSpPr txBox="1"/>
          <p:nvPr/>
        </p:nvSpPr>
        <p:spPr>
          <a:xfrm>
            <a:off x="332323" y="5580185"/>
            <a:ext cx="3519768" cy="646331"/>
          </a:xfrm>
          <a:prstGeom prst="rect">
            <a:avLst/>
          </a:prstGeom>
          <a:noFill/>
        </p:spPr>
        <p:txBody>
          <a:bodyPr wrap="square" rtlCol="0">
            <a:spAutoFit/>
          </a:bodyPr>
          <a:lstStyle/>
          <a:p>
            <a:pPr algn="ctr"/>
            <a:r>
              <a:rPr lang="fr-FR" dirty="0"/>
              <a:t>Les menaces et les vulnérabilités dépassent largement les capacités.</a:t>
            </a:r>
            <a:endParaRPr lang="en-US" dirty="0"/>
          </a:p>
        </p:txBody>
      </p:sp>
      <p:pic>
        <p:nvPicPr>
          <p:cNvPr id="10" name="Picture 4" descr="Related image">
            <a:extLst>
              <a:ext uri="{FF2B5EF4-FFF2-40B4-BE49-F238E27FC236}">
                <a16:creationId xmlns:a16="http://schemas.microsoft.com/office/drawing/2014/main" id="{5BC4AFAC-A938-4F2D-89F8-C4DC622951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5317" y="2135017"/>
            <a:ext cx="3939635" cy="319875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CF5309B1-3E9E-4C4E-B432-92F67B485963}"/>
              </a:ext>
            </a:extLst>
          </p:cNvPr>
          <p:cNvSpPr txBox="1">
            <a:spLocks/>
          </p:cNvSpPr>
          <p:nvPr/>
        </p:nvSpPr>
        <p:spPr>
          <a:xfrm>
            <a:off x="3852091" y="1550575"/>
            <a:ext cx="5451566" cy="668496"/>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rgbClr val="595959"/>
                </a:solidFill>
                <a:latin typeface="+mj-lt"/>
                <a:ea typeface="+mj-ea"/>
                <a:cs typeface="+mj-cs"/>
              </a:defRPr>
            </a:lvl1pPr>
          </a:lstStyle>
          <a:p>
            <a:r>
              <a:rPr lang="en-US" sz="3200" dirty="0"/>
              <a:t>Pour nous </a:t>
            </a:r>
            <a:r>
              <a:rPr lang="en-US" sz="3200" dirty="0" err="1"/>
              <a:t>approcher</a:t>
            </a:r>
            <a:r>
              <a:rPr lang="en-US" sz="3200" dirty="0"/>
              <a:t> de </a:t>
            </a:r>
            <a:r>
              <a:rPr lang="en-US" sz="3200" dirty="0" err="1"/>
              <a:t>cela</a:t>
            </a:r>
            <a:r>
              <a:rPr lang="en-US" sz="3200" dirty="0"/>
              <a:t>…</a:t>
            </a:r>
          </a:p>
        </p:txBody>
      </p:sp>
      <p:sp>
        <p:nvSpPr>
          <p:cNvPr id="15" name="Rectangle 14">
            <a:extLst>
              <a:ext uri="{FF2B5EF4-FFF2-40B4-BE49-F238E27FC236}">
                <a16:creationId xmlns:a16="http://schemas.microsoft.com/office/drawing/2014/main" id="{BE2A3BC6-2106-484C-9ACE-9E121E218951}"/>
              </a:ext>
            </a:extLst>
          </p:cNvPr>
          <p:cNvSpPr/>
          <p:nvPr/>
        </p:nvSpPr>
        <p:spPr>
          <a:xfrm>
            <a:off x="4680514" y="4227761"/>
            <a:ext cx="1723101" cy="18983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err="1">
                <a:solidFill>
                  <a:schemeClr val="bg1"/>
                </a:solidFill>
              </a:rPr>
              <a:t>Nouvelles</a:t>
            </a:r>
            <a:r>
              <a:rPr lang="en-US" sz="1400" dirty="0">
                <a:solidFill>
                  <a:schemeClr val="bg1"/>
                </a:solidFill>
              </a:rPr>
              <a:t> </a:t>
            </a:r>
            <a:r>
              <a:rPr lang="en-US" sz="1400" dirty="0" err="1">
                <a:solidFill>
                  <a:schemeClr val="bg1"/>
                </a:solidFill>
              </a:rPr>
              <a:t>Capacités</a:t>
            </a:r>
            <a:endParaRPr lang="en-US" sz="1400" dirty="0">
              <a:solidFill>
                <a:schemeClr val="bg1"/>
              </a:solidFill>
            </a:endParaRPr>
          </a:p>
        </p:txBody>
      </p:sp>
      <p:sp>
        <p:nvSpPr>
          <p:cNvPr id="18" name="Rectangle 17">
            <a:extLst>
              <a:ext uri="{FF2B5EF4-FFF2-40B4-BE49-F238E27FC236}">
                <a16:creationId xmlns:a16="http://schemas.microsoft.com/office/drawing/2014/main" id="{A71A3598-95EE-4EFA-AC5D-CE86F63D19F7}"/>
              </a:ext>
            </a:extLst>
          </p:cNvPr>
          <p:cNvSpPr/>
          <p:nvPr/>
        </p:nvSpPr>
        <p:spPr>
          <a:xfrm>
            <a:off x="7263920" y="4608767"/>
            <a:ext cx="1723101" cy="172785"/>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err="1">
                <a:solidFill>
                  <a:schemeClr val="bg1"/>
                </a:solidFill>
              </a:rPr>
              <a:t>Vulnérabilités</a:t>
            </a:r>
            <a:endParaRPr lang="en-US" sz="1600" dirty="0">
              <a:solidFill>
                <a:schemeClr val="bg1"/>
              </a:solidFill>
            </a:endParaRPr>
          </a:p>
        </p:txBody>
      </p:sp>
      <p:sp>
        <p:nvSpPr>
          <p:cNvPr id="19" name="Rectangle 18">
            <a:extLst>
              <a:ext uri="{FF2B5EF4-FFF2-40B4-BE49-F238E27FC236}">
                <a16:creationId xmlns:a16="http://schemas.microsoft.com/office/drawing/2014/main" id="{D50CD05D-1FAE-4174-B9A2-1037B4C56DDC}"/>
              </a:ext>
            </a:extLst>
          </p:cNvPr>
          <p:cNvSpPr/>
          <p:nvPr/>
        </p:nvSpPr>
        <p:spPr>
          <a:xfrm>
            <a:off x="7263108" y="4167826"/>
            <a:ext cx="1723101" cy="439731"/>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rPr>
              <a:t>Menaces</a:t>
            </a:r>
          </a:p>
        </p:txBody>
      </p:sp>
      <p:sp>
        <p:nvSpPr>
          <p:cNvPr id="20" name="TextBox 19">
            <a:extLst>
              <a:ext uri="{FF2B5EF4-FFF2-40B4-BE49-F238E27FC236}">
                <a16:creationId xmlns:a16="http://schemas.microsoft.com/office/drawing/2014/main" id="{CCDDFBC8-83F7-45F0-9165-2FF19C7162D6}"/>
              </a:ext>
            </a:extLst>
          </p:cNvPr>
          <p:cNvSpPr txBox="1"/>
          <p:nvPr/>
        </p:nvSpPr>
        <p:spPr>
          <a:xfrm>
            <a:off x="4787643" y="5599798"/>
            <a:ext cx="4199378" cy="646331"/>
          </a:xfrm>
          <a:prstGeom prst="rect">
            <a:avLst/>
          </a:prstGeom>
          <a:noFill/>
        </p:spPr>
        <p:txBody>
          <a:bodyPr wrap="square" rtlCol="0">
            <a:spAutoFit/>
          </a:bodyPr>
          <a:lstStyle/>
          <a:p>
            <a:pPr algn="ctr"/>
            <a:r>
              <a:rPr lang="fr-FR" dirty="0"/>
              <a:t>Les capacités sont égales ou supérieures aux menaces et aux vulnérabilités.</a:t>
            </a:r>
            <a:endParaRPr lang="en-US" dirty="0"/>
          </a:p>
        </p:txBody>
      </p:sp>
      <p:sp>
        <p:nvSpPr>
          <p:cNvPr id="22" name="Oval 21">
            <a:extLst>
              <a:ext uri="{FF2B5EF4-FFF2-40B4-BE49-F238E27FC236}">
                <a16:creationId xmlns:a16="http://schemas.microsoft.com/office/drawing/2014/main" id="{4A84FCCA-F296-45F4-98AF-2083E0C9711E}"/>
              </a:ext>
            </a:extLst>
          </p:cNvPr>
          <p:cNvSpPr/>
          <p:nvPr/>
        </p:nvSpPr>
        <p:spPr>
          <a:xfrm>
            <a:off x="7135446" y="4528457"/>
            <a:ext cx="2008554" cy="340096"/>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24" name="Rectangle 23">
            <a:extLst>
              <a:ext uri="{FF2B5EF4-FFF2-40B4-BE49-F238E27FC236}">
                <a16:creationId xmlns:a16="http://schemas.microsoft.com/office/drawing/2014/main" id="{B3B7C125-4D2C-4C4A-9380-79340DBB92FD}"/>
              </a:ext>
            </a:extLst>
          </p:cNvPr>
          <p:cNvSpPr/>
          <p:nvPr/>
        </p:nvSpPr>
        <p:spPr>
          <a:xfrm>
            <a:off x="4680514" y="4417599"/>
            <a:ext cx="1723101" cy="301749"/>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err="1">
                <a:solidFill>
                  <a:schemeClr val="bg1"/>
                </a:solidFill>
              </a:rPr>
              <a:t>Capacités</a:t>
            </a:r>
            <a:r>
              <a:rPr lang="en-US" sz="1400" dirty="0">
                <a:solidFill>
                  <a:schemeClr val="bg1"/>
                </a:solidFill>
              </a:rPr>
              <a:t> </a:t>
            </a:r>
            <a:r>
              <a:rPr lang="en-US" sz="1400" dirty="0" err="1">
                <a:solidFill>
                  <a:schemeClr val="bg1"/>
                </a:solidFill>
              </a:rPr>
              <a:t>existantes</a:t>
            </a:r>
            <a:endParaRPr lang="en-US" sz="1400" dirty="0">
              <a:solidFill>
                <a:schemeClr val="bg1"/>
              </a:solidFill>
            </a:endParaRPr>
          </a:p>
        </p:txBody>
      </p:sp>
      <p:sp>
        <p:nvSpPr>
          <p:cNvPr id="9" name="Oval 8">
            <a:extLst>
              <a:ext uri="{FF2B5EF4-FFF2-40B4-BE49-F238E27FC236}">
                <a16:creationId xmlns:a16="http://schemas.microsoft.com/office/drawing/2014/main" id="{643CD9C6-B04C-4471-B93F-FB01D014F544}"/>
              </a:ext>
            </a:extLst>
          </p:cNvPr>
          <p:cNvSpPr/>
          <p:nvPr/>
        </p:nvSpPr>
        <p:spPr>
          <a:xfrm>
            <a:off x="4537787" y="4167826"/>
            <a:ext cx="2008554" cy="285491"/>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81170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18" grpId="0" animBg="1"/>
      <p:bldP spid="19" grpId="0" animBg="1"/>
      <p:bldP spid="20" grpId="0"/>
      <p:bldP spid="22" grpId="0" animBg="1"/>
      <p:bldP spid="24"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F3620-A4BC-4C79-88AB-54CA1D9C021B}"/>
              </a:ext>
            </a:extLst>
          </p:cNvPr>
          <p:cNvSpPr>
            <a:spLocks noGrp="1"/>
          </p:cNvSpPr>
          <p:nvPr>
            <p:ph type="title"/>
          </p:nvPr>
        </p:nvSpPr>
        <p:spPr/>
        <p:txBody>
          <a:bodyPr/>
          <a:lstStyle/>
          <a:p>
            <a:r>
              <a:rPr lang="en-US" dirty="0"/>
              <a:t>Quoi, qui, </a:t>
            </a:r>
            <a:r>
              <a:rPr lang="en-US" dirty="0" err="1"/>
              <a:t>pourquoi</a:t>
            </a:r>
            <a:r>
              <a:rPr lang="en-US" dirty="0"/>
              <a:t> ?</a:t>
            </a:r>
          </a:p>
        </p:txBody>
      </p:sp>
      <p:sp>
        <p:nvSpPr>
          <p:cNvPr id="3" name="Text Placeholder 2">
            <a:extLst>
              <a:ext uri="{FF2B5EF4-FFF2-40B4-BE49-F238E27FC236}">
                <a16:creationId xmlns:a16="http://schemas.microsoft.com/office/drawing/2014/main" id="{1C1B3861-0C3C-4862-8E21-889D3FA2CC2F}"/>
              </a:ext>
            </a:extLst>
          </p:cNvPr>
          <p:cNvSpPr>
            <a:spLocks noGrp="1"/>
          </p:cNvSpPr>
          <p:nvPr>
            <p:ph type="body" sz="quarter" idx="10"/>
          </p:nvPr>
        </p:nvSpPr>
        <p:spPr>
          <a:xfrm>
            <a:off x="467360" y="1340575"/>
            <a:ext cx="8219440" cy="2088426"/>
          </a:xfrm>
        </p:spPr>
        <p:txBody>
          <a:bodyPr/>
          <a:lstStyle/>
          <a:p>
            <a:pPr marL="0" indent="0">
              <a:buNone/>
            </a:pPr>
            <a:r>
              <a:rPr lang="fr-FR" sz="2200" dirty="0"/>
              <a:t>Dans votre contexte :</a:t>
            </a:r>
          </a:p>
          <a:p>
            <a:r>
              <a:rPr lang="fr-FR" sz="2200" dirty="0"/>
              <a:t>A </a:t>
            </a:r>
            <a:r>
              <a:rPr lang="fr-FR" sz="2200" b="1" dirty="0"/>
              <a:t>quoi</a:t>
            </a:r>
            <a:r>
              <a:rPr lang="fr-FR" sz="2200" dirty="0"/>
              <a:t> ressemblent les incidents de sécurité affectant les exécutants ? </a:t>
            </a:r>
          </a:p>
          <a:p>
            <a:r>
              <a:rPr lang="fr-FR" sz="2200" b="1" dirty="0"/>
              <a:t>Qui</a:t>
            </a:r>
            <a:r>
              <a:rPr lang="fr-FR" sz="2200" dirty="0"/>
              <a:t> commet des abus contre les exécutants du programme des PC ?</a:t>
            </a:r>
          </a:p>
          <a:p>
            <a:r>
              <a:rPr lang="fr-FR" sz="2200" b="1" dirty="0"/>
              <a:t>Pourquoi</a:t>
            </a:r>
            <a:r>
              <a:rPr lang="fr-FR" sz="2200" dirty="0"/>
              <a:t> les attaques contre les exécutants se produisent-elles ?</a:t>
            </a:r>
            <a:endParaRPr lang="en-US" sz="2200" dirty="0"/>
          </a:p>
        </p:txBody>
      </p:sp>
      <p:sp>
        <p:nvSpPr>
          <p:cNvPr id="4" name="TextBox 3">
            <a:extLst>
              <a:ext uri="{FF2B5EF4-FFF2-40B4-BE49-F238E27FC236}">
                <a16:creationId xmlns:a16="http://schemas.microsoft.com/office/drawing/2014/main" id="{512F3877-7026-4EB0-8062-F382184FCBC9}"/>
              </a:ext>
            </a:extLst>
          </p:cNvPr>
          <p:cNvSpPr txBox="1"/>
          <p:nvPr/>
        </p:nvSpPr>
        <p:spPr>
          <a:xfrm>
            <a:off x="462280" y="3889612"/>
            <a:ext cx="8224520" cy="2885405"/>
          </a:xfrm>
          <a:prstGeom prst="rect">
            <a:avLst/>
          </a:prstGeom>
          <a:noFill/>
        </p:spPr>
        <p:txBody>
          <a:bodyPr wrap="square" numCol="2" rtlCol="0">
            <a:spAutoFit/>
          </a:bodyPr>
          <a:lstStyle/>
          <a:p>
            <a:pPr marL="225425" indent="-225425">
              <a:buFont typeface="Arial" panose="020B0604020202020204" pitchFamily="34" charset="0"/>
              <a:buChar char="•"/>
            </a:pPr>
            <a:r>
              <a:rPr lang="fr-FR" sz="1650" dirty="0"/>
              <a:t>Travailleurs de proximité/mobilisateurs communautaires </a:t>
            </a:r>
          </a:p>
          <a:p>
            <a:pPr marL="225425" indent="-225425">
              <a:buFont typeface="Arial" panose="020B0604020202020204" pitchFamily="34" charset="0"/>
              <a:buChar char="•"/>
            </a:pPr>
            <a:r>
              <a:rPr lang="fr-FR" sz="1650" dirty="0"/>
              <a:t>Pairs éducateurs/navigateurs</a:t>
            </a:r>
          </a:p>
          <a:p>
            <a:pPr marL="225425" indent="-225425">
              <a:buFont typeface="Arial" panose="020B0604020202020204" pitchFamily="34" charset="0"/>
              <a:buChar char="•"/>
            </a:pPr>
            <a:r>
              <a:rPr lang="fr-FR" sz="1650" dirty="0"/>
              <a:t>Agents de santé communautaire</a:t>
            </a:r>
          </a:p>
          <a:p>
            <a:pPr marL="225425" indent="-225425">
              <a:buFont typeface="Arial" panose="020B0604020202020204" pitchFamily="34" charset="0"/>
              <a:buChar char="•"/>
            </a:pPr>
            <a:r>
              <a:rPr lang="fr-FR" sz="1650" dirty="0"/>
              <a:t>Membres de la communauté</a:t>
            </a:r>
          </a:p>
          <a:p>
            <a:pPr marL="225425" indent="-225425">
              <a:buFont typeface="Arial" panose="020B0604020202020204" pitchFamily="34" charset="0"/>
              <a:buChar char="•"/>
            </a:pPr>
            <a:r>
              <a:rPr lang="fr-FR" sz="1650" dirty="0"/>
              <a:t>Directeurs et responsables de programmes</a:t>
            </a:r>
          </a:p>
          <a:p>
            <a:pPr marL="225425" indent="-225425">
              <a:buFont typeface="Arial" panose="020B0604020202020204" pitchFamily="34" charset="0"/>
              <a:buChar char="•"/>
            </a:pPr>
            <a:r>
              <a:rPr lang="fr-FR" sz="1650" dirty="0"/>
              <a:t>Agents de programme - Travailleurs des centres d'accueil</a:t>
            </a:r>
          </a:p>
          <a:p>
            <a:pPr marL="225425" indent="-225425">
              <a:buFont typeface="Arial" panose="020B0604020202020204" pitchFamily="34" charset="0"/>
              <a:buChar char="•"/>
            </a:pPr>
            <a:r>
              <a:rPr lang="fr-FR" sz="1650" dirty="0"/>
              <a:t>Cliniciens (par exemple, médecins, infirmières)</a:t>
            </a:r>
          </a:p>
          <a:p>
            <a:pPr marL="225425" indent="-225425">
              <a:buFont typeface="Arial" panose="020B0604020202020204" pitchFamily="34" charset="0"/>
              <a:buChar char="•"/>
            </a:pPr>
            <a:endParaRPr lang="fr-FR" sz="1650" dirty="0"/>
          </a:p>
          <a:p>
            <a:pPr marL="225425" indent="-225425">
              <a:buFont typeface="Arial" panose="020B0604020202020204" pitchFamily="34" charset="0"/>
              <a:buChar char="•"/>
            </a:pPr>
            <a:r>
              <a:rPr lang="fr-FR" sz="1650" dirty="0"/>
              <a:t>Conseillers et prestataires de soutien psychosocial</a:t>
            </a:r>
          </a:p>
          <a:p>
            <a:pPr marL="225425" indent="-225425">
              <a:buFont typeface="Arial" panose="020B0604020202020204" pitchFamily="34" charset="0"/>
              <a:buChar char="•"/>
            </a:pPr>
            <a:r>
              <a:rPr lang="fr-FR" sz="1650" dirty="0"/>
              <a:t>Personnel de bureau (par exemple, réceptionnistes)</a:t>
            </a:r>
          </a:p>
          <a:p>
            <a:pPr marL="225425" indent="-225425">
              <a:buFont typeface="Arial" panose="020B0604020202020204" pitchFamily="34" charset="0"/>
              <a:buChar char="•"/>
            </a:pPr>
            <a:r>
              <a:rPr lang="fr-FR" sz="1650" dirty="0"/>
              <a:t>Personnel de soutien (par exemple, chauffeurs, gardiens)</a:t>
            </a:r>
          </a:p>
          <a:p>
            <a:pPr marL="225425" indent="-225425">
              <a:buFont typeface="Arial" panose="020B0604020202020204" pitchFamily="34" charset="0"/>
              <a:buChar char="•"/>
            </a:pPr>
            <a:r>
              <a:rPr lang="fr-FR" sz="1650" dirty="0"/>
              <a:t>Activistes, défenseurs et militants communautaires - Avocats et assistants juridiques</a:t>
            </a:r>
          </a:p>
          <a:p>
            <a:pPr marL="225425" indent="-225425">
              <a:buFont typeface="Arial" panose="020B0604020202020204" pitchFamily="34" charset="0"/>
              <a:buChar char="•"/>
            </a:pPr>
            <a:r>
              <a:rPr lang="fr-FR" sz="1650" dirty="0"/>
              <a:t>Alliés et champions</a:t>
            </a:r>
            <a:endParaRPr lang="en-US" sz="1600" dirty="0"/>
          </a:p>
        </p:txBody>
      </p:sp>
      <p:sp>
        <p:nvSpPr>
          <p:cNvPr id="5" name="TextBox 4">
            <a:extLst>
              <a:ext uri="{FF2B5EF4-FFF2-40B4-BE49-F238E27FC236}">
                <a16:creationId xmlns:a16="http://schemas.microsoft.com/office/drawing/2014/main" id="{D890BD41-96C1-481C-96C6-D6EA1C5F9946}"/>
              </a:ext>
            </a:extLst>
          </p:cNvPr>
          <p:cNvSpPr txBox="1"/>
          <p:nvPr/>
        </p:nvSpPr>
        <p:spPr>
          <a:xfrm>
            <a:off x="467360" y="3520280"/>
            <a:ext cx="5130289" cy="369332"/>
          </a:xfrm>
          <a:prstGeom prst="rect">
            <a:avLst/>
          </a:prstGeom>
          <a:noFill/>
        </p:spPr>
        <p:txBody>
          <a:bodyPr wrap="square" rtlCol="0">
            <a:spAutoFit/>
          </a:bodyPr>
          <a:lstStyle/>
          <a:p>
            <a:r>
              <a:rPr lang="fr-FR" b="1" dirty="0"/>
              <a:t>Les exécutants du programme PC peuvent inclure :</a:t>
            </a:r>
            <a:endParaRPr lang="en-US" b="1" dirty="0"/>
          </a:p>
        </p:txBody>
      </p:sp>
    </p:spTree>
    <p:extLst>
      <p:ext uri="{BB962C8B-B14F-4D97-AF65-F5344CB8AC3E}">
        <p14:creationId xmlns:p14="http://schemas.microsoft.com/office/powerpoint/2010/main" val="33825584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224EF-629D-4E20-8BB9-BFB0F8853213}"/>
              </a:ext>
            </a:extLst>
          </p:cNvPr>
          <p:cNvSpPr>
            <a:spLocks noGrp="1"/>
          </p:cNvSpPr>
          <p:nvPr>
            <p:ph type="title"/>
          </p:nvPr>
        </p:nvSpPr>
        <p:spPr>
          <a:xfrm>
            <a:off x="466634" y="98420"/>
            <a:ext cx="8219440" cy="972441"/>
          </a:xfrm>
        </p:spPr>
        <p:txBody>
          <a:bodyPr>
            <a:normAutofit/>
          </a:bodyPr>
          <a:lstStyle/>
          <a:p>
            <a:r>
              <a:rPr lang="fr-FR" dirty="0"/>
              <a:t>Formule de calcul du risque</a:t>
            </a:r>
            <a:endParaRPr lang="en-US" dirty="0"/>
          </a:p>
        </p:txBody>
      </p:sp>
      <p:sp>
        <p:nvSpPr>
          <p:cNvPr id="4" name="Rectangle 3">
            <a:extLst>
              <a:ext uri="{FF2B5EF4-FFF2-40B4-BE49-F238E27FC236}">
                <a16:creationId xmlns:a16="http://schemas.microsoft.com/office/drawing/2014/main" id="{7A11562A-9096-4CB1-87B1-554836A7A5AF}"/>
              </a:ext>
            </a:extLst>
          </p:cNvPr>
          <p:cNvSpPr/>
          <p:nvPr/>
        </p:nvSpPr>
        <p:spPr>
          <a:xfrm>
            <a:off x="329631" y="1612511"/>
            <a:ext cx="3041952" cy="457200"/>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chemeClr val="bg1"/>
                </a:solidFill>
              </a:rPr>
              <a:t>Risque</a:t>
            </a:r>
            <a:r>
              <a:rPr lang="en-US" sz="2000" dirty="0">
                <a:solidFill>
                  <a:schemeClr val="bg1"/>
                </a:solidFill>
              </a:rPr>
              <a:t> de </a:t>
            </a:r>
            <a:r>
              <a:rPr lang="en-US" sz="2000" dirty="0" err="1">
                <a:solidFill>
                  <a:schemeClr val="bg1"/>
                </a:solidFill>
              </a:rPr>
              <a:t>quelque</a:t>
            </a:r>
            <a:r>
              <a:rPr lang="en-US" sz="2000" dirty="0">
                <a:solidFill>
                  <a:schemeClr val="bg1"/>
                </a:solidFill>
              </a:rPr>
              <a:t> chose</a:t>
            </a:r>
          </a:p>
        </p:txBody>
      </p:sp>
      <p:sp>
        <p:nvSpPr>
          <p:cNvPr id="5" name="Rectangle 4">
            <a:extLst>
              <a:ext uri="{FF2B5EF4-FFF2-40B4-BE49-F238E27FC236}">
                <a16:creationId xmlns:a16="http://schemas.microsoft.com/office/drawing/2014/main" id="{D13DA4D6-1283-42D1-8D7D-1FD87D713597}"/>
              </a:ext>
            </a:extLst>
          </p:cNvPr>
          <p:cNvSpPr/>
          <p:nvPr/>
        </p:nvSpPr>
        <p:spPr>
          <a:xfrm>
            <a:off x="4240768" y="1367418"/>
            <a:ext cx="1274113" cy="427888"/>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bg1"/>
                </a:solidFill>
              </a:rPr>
              <a:t>Menaces</a:t>
            </a:r>
          </a:p>
        </p:txBody>
      </p:sp>
      <p:sp>
        <p:nvSpPr>
          <p:cNvPr id="6" name="Rectangle 5">
            <a:extLst>
              <a:ext uri="{FF2B5EF4-FFF2-40B4-BE49-F238E27FC236}">
                <a16:creationId xmlns:a16="http://schemas.microsoft.com/office/drawing/2014/main" id="{CFE74B44-7CE0-4086-81DE-3C88C261A4D6}"/>
              </a:ext>
            </a:extLst>
          </p:cNvPr>
          <p:cNvSpPr/>
          <p:nvPr/>
        </p:nvSpPr>
        <p:spPr>
          <a:xfrm>
            <a:off x="6538178" y="1345287"/>
            <a:ext cx="2034366" cy="471283"/>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err="1">
                <a:solidFill>
                  <a:schemeClr val="bg1"/>
                </a:solidFill>
              </a:rPr>
              <a:t>Vulnérabilités</a:t>
            </a:r>
            <a:endParaRPr lang="en-US" sz="2200" dirty="0">
              <a:solidFill>
                <a:schemeClr val="bg1"/>
              </a:solidFill>
            </a:endParaRPr>
          </a:p>
        </p:txBody>
      </p:sp>
      <p:cxnSp>
        <p:nvCxnSpPr>
          <p:cNvPr id="8" name="Straight Connector 7">
            <a:extLst>
              <a:ext uri="{FF2B5EF4-FFF2-40B4-BE49-F238E27FC236}">
                <a16:creationId xmlns:a16="http://schemas.microsoft.com/office/drawing/2014/main" id="{813638DF-F86C-4B03-915A-F245559888D9}"/>
              </a:ext>
            </a:extLst>
          </p:cNvPr>
          <p:cNvCxnSpPr>
            <a:cxnSpLocks/>
          </p:cNvCxnSpPr>
          <p:nvPr/>
        </p:nvCxnSpPr>
        <p:spPr>
          <a:xfrm>
            <a:off x="4229593" y="1915940"/>
            <a:ext cx="4268360" cy="0"/>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2EEAACB0-A987-44A2-87D9-8113B5A37088}"/>
              </a:ext>
            </a:extLst>
          </p:cNvPr>
          <p:cNvSpPr/>
          <p:nvPr/>
        </p:nvSpPr>
        <p:spPr>
          <a:xfrm>
            <a:off x="5319039" y="2030524"/>
            <a:ext cx="1542694" cy="424822"/>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err="1">
                <a:solidFill>
                  <a:schemeClr val="bg1"/>
                </a:solidFill>
              </a:rPr>
              <a:t>Capacités</a:t>
            </a:r>
            <a:endParaRPr lang="en-US" sz="2200" dirty="0">
              <a:solidFill>
                <a:schemeClr val="bg1"/>
              </a:solidFill>
            </a:endParaRPr>
          </a:p>
        </p:txBody>
      </p:sp>
      <p:sp>
        <p:nvSpPr>
          <p:cNvPr id="10" name="TextBox 9">
            <a:extLst>
              <a:ext uri="{FF2B5EF4-FFF2-40B4-BE49-F238E27FC236}">
                <a16:creationId xmlns:a16="http://schemas.microsoft.com/office/drawing/2014/main" id="{C2A25761-868B-4DB2-813B-A0A5C7FF14EA}"/>
              </a:ext>
            </a:extLst>
          </p:cNvPr>
          <p:cNvSpPr txBox="1"/>
          <p:nvPr/>
        </p:nvSpPr>
        <p:spPr>
          <a:xfrm>
            <a:off x="5932128" y="1415179"/>
            <a:ext cx="399572" cy="430887"/>
          </a:xfrm>
          <a:prstGeom prst="rect">
            <a:avLst/>
          </a:prstGeom>
          <a:noFill/>
        </p:spPr>
        <p:txBody>
          <a:bodyPr wrap="square" rtlCol="0">
            <a:spAutoFit/>
          </a:bodyPr>
          <a:lstStyle/>
          <a:p>
            <a:r>
              <a:rPr lang="en-US" sz="2200" b="1" dirty="0"/>
              <a:t>X</a:t>
            </a:r>
          </a:p>
        </p:txBody>
      </p:sp>
      <p:sp>
        <p:nvSpPr>
          <p:cNvPr id="12" name="TextBox 11">
            <a:extLst>
              <a:ext uri="{FF2B5EF4-FFF2-40B4-BE49-F238E27FC236}">
                <a16:creationId xmlns:a16="http://schemas.microsoft.com/office/drawing/2014/main" id="{40820931-52AF-4DF8-BBE0-5FB6EFD61C84}"/>
              </a:ext>
            </a:extLst>
          </p:cNvPr>
          <p:cNvSpPr txBox="1"/>
          <p:nvPr/>
        </p:nvSpPr>
        <p:spPr>
          <a:xfrm>
            <a:off x="3619733" y="1693997"/>
            <a:ext cx="407761" cy="430887"/>
          </a:xfrm>
          <a:prstGeom prst="rect">
            <a:avLst/>
          </a:prstGeom>
          <a:noFill/>
        </p:spPr>
        <p:txBody>
          <a:bodyPr wrap="square" rtlCol="0">
            <a:spAutoFit/>
          </a:bodyPr>
          <a:lstStyle/>
          <a:p>
            <a:r>
              <a:rPr lang="en-US" sz="2200" b="1" dirty="0"/>
              <a:t>=</a:t>
            </a:r>
          </a:p>
        </p:txBody>
      </p:sp>
      <p:sp>
        <p:nvSpPr>
          <p:cNvPr id="19" name="Rectangle 18">
            <a:extLst>
              <a:ext uri="{FF2B5EF4-FFF2-40B4-BE49-F238E27FC236}">
                <a16:creationId xmlns:a16="http://schemas.microsoft.com/office/drawing/2014/main" id="{B5354DAE-FC13-4925-B4E8-105DF15734A5}"/>
              </a:ext>
            </a:extLst>
          </p:cNvPr>
          <p:cNvSpPr/>
          <p:nvPr/>
        </p:nvSpPr>
        <p:spPr>
          <a:xfrm>
            <a:off x="312351" y="2969340"/>
            <a:ext cx="3162721" cy="4572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bg1"/>
                </a:solidFill>
              </a:rPr>
              <a:t>Risque</a:t>
            </a:r>
            <a:r>
              <a:rPr lang="en-US" dirty="0">
                <a:solidFill>
                  <a:schemeClr val="bg1"/>
                </a:solidFill>
              </a:rPr>
              <a:t> de </a:t>
            </a:r>
            <a:r>
              <a:rPr lang="en-US" dirty="0" err="1">
                <a:solidFill>
                  <a:schemeClr val="bg1"/>
                </a:solidFill>
              </a:rPr>
              <a:t>quelque</a:t>
            </a:r>
            <a:r>
              <a:rPr lang="en-US" dirty="0">
                <a:solidFill>
                  <a:schemeClr val="bg1"/>
                </a:solidFill>
              </a:rPr>
              <a:t> chose</a:t>
            </a:r>
            <a:r>
              <a:rPr lang="en-US" sz="2400" dirty="0">
                <a:solidFill>
                  <a:schemeClr val="bg1"/>
                </a:solidFill>
              </a:rPr>
              <a:t> </a:t>
            </a:r>
            <a:r>
              <a:rPr lang="en-US" sz="2200" dirty="0">
                <a:solidFill>
                  <a:schemeClr val="bg1"/>
                </a:solidFill>
              </a:rPr>
              <a:t>= 25</a:t>
            </a:r>
          </a:p>
        </p:txBody>
      </p:sp>
      <p:sp>
        <p:nvSpPr>
          <p:cNvPr id="20" name="Rectangle 19">
            <a:extLst>
              <a:ext uri="{FF2B5EF4-FFF2-40B4-BE49-F238E27FC236}">
                <a16:creationId xmlns:a16="http://schemas.microsoft.com/office/drawing/2014/main" id="{73325128-09CF-40F5-9DAE-82230F699B50}"/>
              </a:ext>
            </a:extLst>
          </p:cNvPr>
          <p:cNvSpPr/>
          <p:nvPr/>
        </p:nvSpPr>
        <p:spPr>
          <a:xfrm>
            <a:off x="4273252" y="2747377"/>
            <a:ext cx="1418144" cy="36576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Menaces = 5</a:t>
            </a:r>
          </a:p>
        </p:txBody>
      </p:sp>
      <p:sp>
        <p:nvSpPr>
          <p:cNvPr id="21" name="Rectangle 20">
            <a:extLst>
              <a:ext uri="{FF2B5EF4-FFF2-40B4-BE49-F238E27FC236}">
                <a16:creationId xmlns:a16="http://schemas.microsoft.com/office/drawing/2014/main" id="{B740B309-EE03-4B7C-AE14-BA4AD3D6748B}"/>
              </a:ext>
            </a:extLst>
          </p:cNvPr>
          <p:cNvSpPr/>
          <p:nvPr/>
        </p:nvSpPr>
        <p:spPr>
          <a:xfrm>
            <a:off x="6558207" y="2734563"/>
            <a:ext cx="1924338" cy="36576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bg1"/>
                </a:solidFill>
              </a:rPr>
              <a:t>Vulnérabilités</a:t>
            </a:r>
            <a:r>
              <a:rPr lang="en-US" dirty="0">
                <a:solidFill>
                  <a:schemeClr val="bg1"/>
                </a:solidFill>
              </a:rPr>
              <a:t> = 10</a:t>
            </a:r>
          </a:p>
        </p:txBody>
      </p:sp>
      <p:cxnSp>
        <p:nvCxnSpPr>
          <p:cNvPr id="22" name="Straight Connector 21">
            <a:extLst>
              <a:ext uri="{FF2B5EF4-FFF2-40B4-BE49-F238E27FC236}">
                <a16:creationId xmlns:a16="http://schemas.microsoft.com/office/drawing/2014/main" id="{C9EFACD1-D1F5-4F21-B51E-6659FE580FCB}"/>
              </a:ext>
            </a:extLst>
          </p:cNvPr>
          <p:cNvCxnSpPr>
            <a:cxnSpLocks/>
          </p:cNvCxnSpPr>
          <p:nvPr/>
        </p:nvCxnSpPr>
        <p:spPr>
          <a:xfrm>
            <a:off x="4265030" y="3217437"/>
            <a:ext cx="4232923" cy="0"/>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489711A4-B535-4560-A1C7-360FDE2ADCF4}"/>
              </a:ext>
            </a:extLst>
          </p:cNvPr>
          <p:cNvSpPr/>
          <p:nvPr/>
        </p:nvSpPr>
        <p:spPr>
          <a:xfrm>
            <a:off x="5201142" y="3337982"/>
            <a:ext cx="1861544" cy="36576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chemeClr val="bg1"/>
                </a:solidFill>
              </a:rPr>
              <a:t>Capacités</a:t>
            </a:r>
            <a:r>
              <a:rPr lang="en-US" sz="2000" dirty="0">
                <a:solidFill>
                  <a:schemeClr val="bg1"/>
                </a:solidFill>
              </a:rPr>
              <a:t> = 2</a:t>
            </a:r>
          </a:p>
        </p:txBody>
      </p:sp>
      <p:sp>
        <p:nvSpPr>
          <p:cNvPr id="24" name="TextBox 23">
            <a:extLst>
              <a:ext uri="{FF2B5EF4-FFF2-40B4-BE49-F238E27FC236}">
                <a16:creationId xmlns:a16="http://schemas.microsoft.com/office/drawing/2014/main" id="{D96E8F83-39BC-45EF-8EFB-73A2C1180E92}"/>
              </a:ext>
            </a:extLst>
          </p:cNvPr>
          <p:cNvSpPr txBox="1"/>
          <p:nvPr/>
        </p:nvSpPr>
        <p:spPr>
          <a:xfrm>
            <a:off x="5925893" y="2736235"/>
            <a:ext cx="399572" cy="430887"/>
          </a:xfrm>
          <a:prstGeom prst="rect">
            <a:avLst/>
          </a:prstGeom>
          <a:noFill/>
        </p:spPr>
        <p:txBody>
          <a:bodyPr wrap="square" rtlCol="0">
            <a:spAutoFit/>
          </a:bodyPr>
          <a:lstStyle/>
          <a:p>
            <a:r>
              <a:rPr lang="en-US" sz="2200" b="1" dirty="0"/>
              <a:t>X</a:t>
            </a:r>
          </a:p>
        </p:txBody>
      </p:sp>
      <p:sp>
        <p:nvSpPr>
          <p:cNvPr id="25" name="TextBox 24">
            <a:extLst>
              <a:ext uri="{FF2B5EF4-FFF2-40B4-BE49-F238E27FC236}">
                <a16:creationId xmlns:a16="http://schemas.microsoft.com/office/drawing/2014/main" id="{4A5D3D46-5BC9-4922-8A69-61AD267F222C}"/>
              </a:ext>
            </a:extLst>
          </p:cNvPr>
          <p:cNvSpPr txBox="1"/>
          <p:nvPr/>
        </p:nvSpPr>
        <p:spPr>
          <a:xfrm>
            <a:off x="3621578" y="2994363"/>
            <a:ext cx="407761" cy="430887"/>
          </a:xfrm>
          <a:prstGeom prst="rect">
            <a:avLst/>
          </a:prstGeom>
          <a:noFill/>
        </p:spPr>
        <p:txBody>
          <a:bodyPr wrap="square" rtlCol="0">
            <a:spAutoFit/>
          </a:bodyPr>
          <a:lstStyle/>
          <a:p>
            <a:r>
              <a:rPr lang="en-US" sz="2200" b="1" dirty="0"/>
              <a:t>=</a:t>
            </a:r>
          </a:p>
        </p:txBody>
      </p:sp>
      <p:sp>
        <p:nvSpPr>
          <p:cNvPr id="26" name="Rectangle 25">
            <a:extLst>
              <a:ext uri="{FF2B5EF4-FFF2-40B4-BE49-F238E27FC236}">
                <a16:creationId xmlns:a16="http://schemas.microsoft.com/office/drawing/2014/main" id="{C7C52690-A3E0-4B9D-A37A-80D170C81371}"/>
              </a:ext>
            </a:extLst>
          </p:cNvPr>
          <p:cNvSpPr/>
          <p:nvPr/>
        </p:nvSpPr>
        <p:spPr>
          <a:xfrm>
            <a:off x="305260" y="4157874"/>
            <a:ext cx="3169812" cy="4572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bg1"/>
                </a:solidFill>
              </a:rPr>
              <a:t>Risque</a:t>
            </a:r>
            <a:r>
              <a:rPr lang="en-US" dirty="0">
                <a:solidFill>
                  <a:schemeClr val="bg1"/>
                </a:solidFill>
              </a:rPr>
              <a:t> de </a:t>
            </a:r>
            <a:r>
              <a:rPr lang="en-US" dirty="0" err="1">
                <a:solidFill>
                  <a:schemeClr val="bg1"/>
                </a:solidFill>
              </a:rPr>
              <a:t>quelque</a:t>
            </a:r>
            <a:r>
              <a:rPr lang="en-US" dirty="0">
                <a:solidFill>
                  <a:schemeClr val="bg1"/>
                </a:solidFill>
              </a:rPr>
              <a:t> chose </a:t>
            </a:r>
            <a:r>
              <a:rPr lang="en-US" sz="2200" dirty="0">
                <a:solidFill>
                  <a:schemeClr val="bg1"/>
                </a:solidFill>
              </a:rPr>
              <a:t>= 20</a:t>
            </a:r>
          </a:p>
        </p:txBody>
      </p:sp>
      <p:sp>
        <p:nvSpPr>
          <p:cNvPr id="27" name="Rectangle 26">
            <a:extLst>
              <a:ext uri="{FF2B5EF4-FFF2-40B4-BE49-F238E27FC236}">
                <a16:creationId xmlns:a16="http://schemas.microsoft.com/office/drawing/2014/main" id="{505F2A71-768A-432D-8E86-1203009C4F51}"/>
              </a:ext>
            </a:extLst>
          </p:cNvPr>
          <p:cNvSpPr/>
          <p:nvPr/>
        </p:nvSpPr>
        <p:spPr>
          <a:xfrm>
            <a:off x="4278296" y="3917394"/>
            <a:ext cx="1418144" cy="36576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Menaces = 5</a:t>
            </a:r>
          </a:p>
        </p:txBody>
      </p:sp>
      <p:sp>
        <p:nvSpPr>
          <p:cNvPr id="28" name="Rectangle 27">
            <a:extLst>
              <a:ext uri="{FF2B5EF4-FFF2-40B4-BE49-F238E27FC236}">
                <a16:creationId xmlns:a16="http://schemas.microsoft.com/office/drawing/2014/main" id="{439C2715-891A-4B63-9123-458F976AF18D}"/>
              </a:ext>
            </a:extLst>
          </p:cNvPr>
          <p:cNvSpPr/>
          <p:nvPr/>
        </p:nvSpPr>
        <p:spPr>
          <a:xfrm>
            <a:off x="6538178" y="3917394"/>
            <a:ext cx="2034366" cy="36576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bg1"/>
                </a:solidFill>
              </a:rPr>
              <a:t>Vulnérabilités</a:t>
            </a:r>
            <a:r>
              <a:rPr lang="en-US" dirty="0">
                <a:solidFill>
                  <a:schemeClr val="bg1"/>
                </a:solidFill>
              </a:rPr>
              <a:t> = 8</a:t>
            </a:r>
          </a:p>
        </p:txBody>
      </p:sp>
      <p:cxnSp>
        <p:nvCxnSpPr>
          <p:cNvPr id="29" name="Straight Connector 28">
            <a:extLst>
              <a:ext uri="{FF2B5EF4-FFF2-40B4-BE49-F238E27FC236}">
                <a16:creationId xmlns:a16="http://schemas.microsoft.com/office/drawing/2014/main" id="{8736F0B8-DD69-41C5-8816-1DEA98BB3F0F}"/>
              </a:ext>
            </a:extLst>
          </p:cNvPr>
          <p:cNvCxnSpPr>
            <a:cxnSpLocks/>
          </p:cNvCxnSpPr>
          <p:nvPr/>
        </p:nvCxnSpPr>
        <p:spPr>
          <a:xfrm>
            <a:off x="4257939" y="4405971"/>
            <a:ext cx="4349579" cy="0"/>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0" name="Rectangle 29">
            <a:extLst>
              <a:ext uri="{FF2B5EF4-FFF2-40B4-BE49-F238E27FC236}">
                <a16:creationId xmlns:a16="http://schemas.microsoft.com/office/drawing/2014/main" id="{8F6BAF8B-1549-4916-B34B-A244F016AD30}"/>
              </a:ext>
            </a:extLst>
          </p:cNvPr>
          <p:cNvSpPr/>
          <p:nvPr/>
        </p:nvSpPr>
        <p:spPr>
          <a:xfrm>
            <a:off x="5306655" y="4485439"/>
            <a:ext cx="1861544" cy="36576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chemeClr val="bg1"/>
                </a:solidFill>
              </a:rPr>
              <a:t>Capacités</a:t>
            </a:r>
            <a:r>
              <a:rPr lang="en-US" sz="2000" dirty="0">
                <a:solidFill>
                  <a:schemeClr val="bg1"/>
                </a:solidFill>
              </a:rPr>
              <a:t> = 2</a:t>
            </a:r>
          </a:p>
        </p:txBody>
      </p:sp>
      <p:sp>
        <p:nvSpPr>
          <p:cNvPr id="31" name="TextBox 30">
            <a:extLst>
              <a:ext uri="{FF2B5EF4-FFF2-40B4-BE49-F238E27FC236}">
                <a16:creationId xmlns:a16="http://schemas.microsoft.com/office/drawing/2014/main" id="{0BC78FF8-3088-442D-B0A8-63673525563F}"/>
              </a:ext>
            </a:extLst>
          </p:cNvPr>
          <p:cNvSpPr txBox="1"/>
          <p:nvPr/>
        </p:nvSpPr>
        <p:spPr>
          <a:xfrm>
            <a:off x="5918802" y="3904891"/>
            <a:ext cx="399572" cy="430887"/>
          </a:xfrm>
          <a:prstGeom prst="rect">
            <a:avLst/>
          </a:prstGeom>
          <a:noFill/>
        </p:spPr>
        <p:txBody>
          <a:bodyPr wrap="square" rtlCol="0">
            <a:spAutoFit/>
          </a:bodyPr>
          <a:lstStyle/>
          <a:p>
            <a:r>
              <a:rPr lang="en-US" sz="2200" b="1" dirty="0"/>
              <a:t>X</a:t>
            </a:r>
          </a:p>
        </p:txBody>
      </p:sp>
      <p:sp>
        <p:nvSpPr>
          <p:cNvPr id="32" name="TextBox 31">
            <a:extLst>
              <a:ext uri="{FF2B5EF4-FFF2-40B4-BE49-F238E27FC236}">
                <a16:creationId xmlns:a16="http://schemas.microsoft.com/office/drawing/2014/main" id="{052FBE67-A619-40BE-A74C-C241BFEE6972}"/>
              </a:ext>
            </a:extLst>
          </p:cNvPr>
          <p:cNvSpPr txBox="1"/>
          <p:nvPr/>
        </p:nvSpPr>
        <p:spPr>
          <a:xfrm>
            <a:off x="3614487" y="4182897"/>
            <a:ext cx="407761" cy="430887"/>
          </a:xfrm>
          <a:prstGeom prst="rect">
            <a:avLst/>
          </a:prstGeom>
          <a:noFill/>
        </p:spPr>
        <p:txBody>
          <a:bodyPr wrap="square" rtlCol="0">
            <a:spAutoFit/>
          </a:bodyPr>
          <a:lstStyle/>
          <a:p>
            <a:r>
              <a:rPr lang="en-US" sz="2200" b="1" dirty="0"/>
              <a:t>=</a:t>
            </a:r>
          </a:p>
        </p:txBody>
      </p:sp>
      <p:sp>
        <p:nvSpPr>
          <p:cNvPr id="3" name="TextBox 2">
            <a:extLst>
              <a:ext uri="{FF2B5EF4-FFF2-40B4-BE49-F238E27FC236}">
                <a16:creationId xmlns:a16="http://schemas.microsoft.com/office/drawing/2014/main" id="{08B51E39-5F22-4AA4-93F3-F4C630FF0D3B}"/>
              </a:ext>
            </a:extLst>
          </p:cNvPr>
          <p:cNvSpPr txBox="1"/>
          <p:nvPr/>
        </p:nvSpPr>
        <p:spPr>
          <a:xfrm>
            <a:off x="146962" y="6135805"/>
            <a:ext cx="8980713" cy="553998"/>
          </a:xfrm>
          <a:prstGeom prst="rect">
            <a:avLst/>
          </a:prstGeom>
          <a:noFill/>
        </p:spPr>
        <p:txBody>
          <a:bodyPr wrap="square" rtlCol="0">
            <a:spAutoFit/>
          </a:bodyPr>
          <a:lstStyle/>
          <a:p>
            <a:r>
              <a:rPr lang="fr-FR" sz="1500" dirty="0"/>
              <a:t>En réalité, le risque zéro n’existe pas et les situations évoluent rapidement. Cet outil vous donne une idée de la probabilité de différents préjudices pour comparer les risques et comparer votre niveau de risque au fil du temps.</a:t>
            </a:r>
            <a:endParaRPr lang="en-US" sz="1500" dirty="0"/>
          </a:p>
        </p:txBody>
      </p:sp>
      <p:sp>
        <p:nvSpPr>
          <p:cNvPr id="33" name="Rectangle 32">
            <a:extLst>
              <a:ext uri="{FF2B5EF4-FFF2-40B4-BE49-F238E27FC236}">
                <a16:creationId xmlns:a16="http://schemas.microsoft.com/office/drawing/2014/main" id="{04752B70-33D3-43B8-A9FF-A808CC138E94}"/>
              </a:ext>
            </a:extLst>
          </p:cNvPr>
          <p:cNvSpPr/>
          <p:nvPr/>
        </p:nvSpPr>
        <p:spPr>
          <a:xfrm>
            <a:off x="299428" y="5402242"/>
            <a:ext cx="3175643" cy="457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bg1"/>
                </a:solidFill>
              </a:rPr>
              <a:t>Risque</a:t>
            </a:r>
            <a:r>
              <a:rPr lang="en-US" dirty="0">
                <a:solidFill>
                  <a:schemeClr val="bg1"/>
                </a:solidFill>
              </a:rPr>
              <a:t> de </a:t>
            </a:r>
            <a:r>
              <a:rPr lang="en-US" dirty="0" err="1">
                <a:solidFill>
                  <a:schemeClr val="bg1"/>
                </a:solidFill>
              </a:rPr>
              <a:t>quelque</a:t>
            </a:r>
            <a:r>
              <a:rPr lang="en-US" dirty="0">
                <a:solidFill>
                  <a:schemeClr val="bg1"/>
                </a:solidFill>
              </a:rPr>
              <a:t> chose </a:t>
            </a:r>
            <a:r>
              <a:rPr lang="en-US" sz="2200" dirty="0">
                <a:solidFill>
                  <a:schemeClr val="bg1"/>
                </a:solidFill>
              </a:rPr>
              <a:t>= 8</a:t>
            </a:r>
          </a:p>
        </p:txBody>
      </p:sp>
      <p:sp>
        <p:nvSpPr>
          <p:cNvPr id="34" name="Rectangle 33">
            <a:extLst>
              <a:ext uri="{FF2B5EF4-FFF2-40B4-BE49-F238E27FC236}">
                <a16:creationId xmlns:a16="http://schemas.microsoft.com/office/drawing/2014/main" id="{E211F959-3C29-4289-B8C6-74AB6EBD48BB}"/>
              </a:ext>
            </a:extLst>
          </p:cNvPr>
          <p:cNvSpPr/>
          <p:nvPr/>
        </p:nvSpPr>
        <p:spPr>
          <a:xfrm>
            <a:off x="4256574" y="5130416"/>
            <a:ext cx="1411516" cy="36576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Menaces = 5</a:t>
            </a:r>
          </a:p>
        </p:txBody>
      </p:sp>
      <p:sp>
        <p:nvSpPr>
          <p:cNvPr id="35" name="Rectangle 34">
            <a:extLst>
              <a:ext uri="{FF2B5EF4-FFF2-40B4-BE49-F238E27FC236}">
                <a16:creationId xmlns:a16="http://schemas.microsoft.com/office/drawing/2014/main" id="{4F0EE0DC-ED11-4AC9-8523-63A768075502}"/>
              </a:ext>
            </a:extLst>
          </p:cNvPr>
          <p:cNvSpPr/>
          <p:nvPr/>
        </p:nvSpPr>
        <p:spPr>
          <a:xfrm>
            <a:off x="6558207" y="5130154"/>
            <a:ext cx="2034366" cy="36576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bg1"/>
                </a:solidFill>
              </a:rPr>
              <a:t>Vulnérabilités</a:t>
            </a:r>
            <a:r>
              <a:rPr lang="en-US" dirty="0">
                <a:solidFill>
                  <a:schemeClr val="bg1"/>
                </a:solidFill>
              </a:rPr>
              <a:t> = 8</a:t>
            </a:r>
          </a:p>
        </p:txBody>
      </p:sp>
      <p:cxnSp>
        <p:nvCxnSpPr>
          <p:cNvPr id="36" name="Straight Connector 35">
            <a:extLst>
              <a:ext uri="{FF2B5EF4-FFF2-40B4-BE49-F238E27FC236}">
                <a16:creationId xmlns:a16="http://schemas.microsoft.com/office/drawing/2014/main" id="{D3B875A6-A537-4074-ABE6-AFA86B1DCBEA}"/>
              </a:ext>
            </a:extLst>
          </p:cNvPr>
          <p:cNvCxnSpPr>
            <a:cxnSpLocks/>
          </p:cNvCxnSpPr>
          <p:nvPr/>
        </p:nvCxnSpPr>
        <p:spPr>
          <a:xfrm>
            <a:off x="4264567" y="5592041"/>
            <a:ext cx="4342951" cy="0"/>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7" name="Rectangle 36">
            <a:extLst>
              <a:ext uri="{FF2B5EF4-FFF2-40B4-BE49-F238E27FC236}">
                <a16:creationId xmlns:a16="http://schemas.microsoft.com/office/drawing/2014/main" id="{011154B3-A78E-4D97-A2CD-861844BAEB35}"/>
              </a:ext>
            </a:extLst>
          </p:cNvPr>
          <p:cNvSpPr/>
          <p:nvPr/>
        </p:nvSpPr>
        <p:spPr>
          <a:xfrm>
            <a:off x="5159470" y="5698137"/>
            <a:ext cx="1861544" cy="36576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chemeClr val="bg1"/>
                </a:solidFill>
              </a:rPr>
              <a:t>Capacités</a:t>
            </a:r>
            <a:r>
              <a:rPr lang="en-US" sz="2000" dirty="0">
                <a:solidFill>
                  <a:schemeClr val="bg1"/>
                </a:solidFill>
              </a:rPr>
              <a:t> = 5</a:t>
            </a:r>
          </a:p>
        </p:txBody>
      </p:sp>
      <p:sp>
        <p:nvSpPr>
          <p:cNvPr id="38" name="TextBox 37">
            <a:extLst>
              <a:ext uri="{FF2B5EF4-FFF2-40B4-BE49-F238E27FC236}">
                <a16:creationId xmlns:a16="http://schemas.microsoft.com/office/drawing/2014/main" id="{F633F8B3-0AB6-4A13-9A29-4E0542C44D93}"/>
              </a:ext>
            </a:extLst>
          </p:cNvPr>
          <p:cNvSpPr txBox="1"/>
          <p:nvPr/>
        </p:nvSpPr>
        <p:spPr>
          <a:xfrm>
            <a:off x="5925430" y="5090961"/>
            <a:ext cx="399572" cy="430887"/>
          </a:xfrm>
          <a:prstGeom prst="rect">
            <a:avLst/>
          </a:prstGeom>
          <a:noFill/>
        </p:spPr>
        <p:txBody>
          <a:bodyPr wrap="square" rtlCol="0">
            <a:spAutoFit/>
          </a:bodyPr>
          <a:lstStyle/>
          <a:p>
            <a:r>
              <a:rPr lang="en-US" sz="2200" b="1" dirty="0"/>
              <a:t>X</a:t>
            </a:r>
          </a:p>
        </p:txBody>
      </p:sp>
      <p:sp>
        <p:nvSpPr>
          <p:cNvPr id="39" name="TextBox 38">
            <a:extLst>
              <a:ext uri="{FF2B5EF4-FFF2-40B4-BE49-F238E27FC236}">
                <a16:creationId xmlns:a16="http://schemas.microsoft.com/office/drawing/2014/main" id="{4AFF1CC3-A8B5-4DF8-9995-34A7F8DF4B44}"/>
              </a:ext>
            </a:extLst>
          </p:cNvPr>
          <p:cNvSpPr txBox="1"/>
          <p:nvPr/>
        </p:nvSpPr>
        <p:spPr>
          <a:xfrm>
            <a:off x="3621115" y="5424722"/>
            <a:ext cx="407761" cy="430887"/>
          </a:xfrm>
          <a:prstGeom prst="rect">
            <a:avLst/>
          </a:prstGeom>
          <a:noFill/>
        </p:spPr>
        <p:txBody>
          <a:bodyPr wrap="square" rtlCol="0">
            <a:spAutoFit/>
          </a:bodyPr>
          <a:lstStyle/>
          <a:p>
            <a:r>
              <a:rPr lang="en-US" sz="2200" b="1" dirty="0"/>
              <a:t>=</a:t>
            </a:r>
          </a:p>
        </p:txBody>
      </p:sp>
    </p:spTree>
    <p:extLst>
      <p:ext uri="{BB962C8B-B14F-4D97-AF65-F5344CB8AC3E}">
        <p14:creationId xmlns:p14="http://schemas.microsoft.com/office/powerpoint/2010/main" val="164564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P spid="24" grpId="0"/>
      <p:bldP spid="25" grpId="0"/>
      <p:bldP spid="26" grpId="0" animBg="1"/>
      <p:bldP spid="27" grpId="0" animBg="1"/>
      <p:bldP spid="28" grpId="0" animBg="1"/>
      <p:bldP spid="30" grpId="0" animBg="1"/>
      <p:bldP spid="31" grpId="0"/>
      <p:bldP spid="32" grpId="0"/>
      <p:bldP spid="33" grpId="0" animBg="1"/>
      <p:bldP spid="34" grpId="0" animBg="1"/>
      <p:bldP spid="35" grpId="0" animBg="1"/>
      <p:bldP spid="37" grpId="0" animBg="1"/>
      <p:bldP spid="38" grpId="0"/>
      <p:bldP spid="39"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DDECA-6DF1-400B-BEE5-F03A56BA16F1}"/>
              </a:ext>
            </a:extLst>
          </p:cNvPr>
          <p:cNvSpPr>
            <a:spLocks noGrp="1"/>
          </p:cNvSpPr>
          <p:nvPr>
            <p:ph type="title"/>
          </p:nvPr>
        </p:nvSpPr>
        <p:spPr>
          <a:xfrm>
            <a:off x="467360" y="400225"/>
            <a:ext cx="8219440" cy="972441"/>
          </a:xfrm>
        </p:spPr>
        <p:txBody>
          <a:bodyPr/>
          <a:lstStyle/>
          <a:p>
            <a:r>
              <a:rPr lang="en-US" dirty="0" err="1"/>
              <a:t>Exemple</a:t>
            </a:r>
            <a:r>
              <a:rPr lang="en-US" dirty="0"/>
              <a:t> </a:t>
            </a:r>
            <a:r>
              <a:rPr lang="en-US" dirty="0" err="1"/>
              <a:t>d'évaluation</a:t>
            </a:r>
            <a:r>
              <a:rPr lang="en-US" dirty="0"/>
              <a:t> du </a:t>
            </a:r>
            <a:r>
              <a:rPr lang="en-US" dirty="0" err="1"/>
              <a:t>risques</a:t>
            </a:r>
            <a:endParaRPr lang="en-US" dirty="0"/>
          </a:p>
        </p:txBody>
      </p:sp>
      <p:sp>
        <p:nvSpPr>
          <p:cNvPr id="3" name="Text Placeholder 2">
            <a:extLst>
              <a:ext uri="{FF2B5EF4-FFF2-40B4-BE49-F238E27FC236}">
                <a16:creationId xmlns:a16="http://schemas.microsoft.com/office/drawing/2014/main" id="{9BDE9BD0-CD7B-4DC0-95BA-E784C9AFA0F3}"/>
              </a:ext>
            </a:extLst>
          </p:cNvPr>
          <p:cNvSpPr>
            <a:spLocks noGrp="1"/>
          </p:cNvSpPr>
          <p:nvPr>
            <p:ph type="body" sz="quarter" idx="10"/>
          </p:nvPr>
        </p:nvSpPr>
        <p:spPr>
          <a:xfrm>
            <a:off x="372110" y="2101545"/>
            <a:ext cx="8219440" cy="4605560"/>
          </a:xfrm>
        </p:spPr>
        <p:txBody>
          <a:bodyPr>
            <a:noAutofit/>
          </a:bodyPr>
          <a:lstStyle/>
          <a:p>
            <a:r>
              <a:rPr lang="fr-FR" sz="1700" dirty="0"/>
              <a:t>Choisir un risque spécifique (lieu, activité, personne)</a:t>
            </a:r>
          </a:p>
          <a:p>
            <a:pPr lvl="1"/>
            <a:r>
              <a:rPr lang="fr-FR" sz="1700" dirty="0"/>
              <a:t>Notre CSO craint que nos pairs travailleurs de proximité ne soient agressés physiquement lors des actions de sensibilisation.</a:t>
            </a:r>
          </a:p>
          <a:p>
            <a:r>
              <a:rPr lang="fr-FR" sz="1700" dirty="0"/>
              <a:t>Tenez compte des menaces qui rendent le risque probable</a:t>
            </a:r>
          </a:p>
          <a:p>
            <a:pPr lvl="1"/>
            <a:r>
              <a:rPr lang="fr-FR" sz="1700" dirty="0"/>
              <a:t>Des abus verbaux, y compris des menaces de violence physique, ont eu lieu dans le passé ; les auteurs sont souvent les propriétaires de bars. Les menaces verbales sont en augmentation.</a:t>
            </a:r>
          </a:p>
          <a:p>
            <a:r>
              <a:rPr lang="fr-FR" sz="1700" dirty="0"/>
              <a:t>Nommez vos vulnérabilités :</a:t>
            </a:r>
          </a:p>
          <a:p>
            <a:pPr lvl="1"/>
            <a:r>
              <a:rPr lang="fr-FR" sz="1700" dirty="0"/>
              <a:t>Le travail de proximité est effectué par des travailleurs du sexe ; il a lieu la nuit ; le transport se fait à pied.</a:t>
            </a:r>
          </a:p>
          <a:p>
            <a:r>
              <a:rPr lang="fr-FR" sz="1700" dirty="0"/>
              <a:t>Nommez vos capacités :</a:t>
            </a:r>
          </a:p>
          <a:p>
            <a:pPr lvl="1"/>
            <a:r>
              <a:rPr lang="fr-FR" sz="1700" dirty="0"/>
              <a:t>Les travailleurs de proximité pairs portent des cartes d'identité indiquant qu'ils sont liés au ministère de la Santé et un numéro de téléphone permettant de joindre un officier de police formé localement ; les pairs sortent en binôme ; les pairs ont des téléphones avec du crédit prépayé en cas de problème.</a:t>
            </a:r>
            <a:endParaRPr lang="en-US" sz="1700" dirty="0"/>
          </a:p>
        </p:txBody>
      </p:sp>
      <p:sp>
        <p:nvSpPr>
          <p:cNvPr id="4" name="Rectangle 3">
            <a:extLst>
              <a:ext uri="{FF2B5EF4-FFF2-40B4-BE49-F238E27FC236}">
                <a16:creationId xmlns:a16="http://schemas.microsoft.com/office/drawing/2014/main" id="{80B31C50-468A-4FC9-9931-CE35093DF267}"/>
              </a:ext>
            </a:extLst>
          </p:cNvPr>
          <p:cNvSpPr/>
          <p:nvPr/>
        </p:nvSpPr>
        <p:spPr>
          <a:xfrm>
            <a:off x="6031277" y="1289451"/>
            <a:ext cx="1076149" cy="365760"/>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50" dirty="0">
                <a:solidFill>
                  <a:schemeClr val="bg1"/>
                </a:solidFill>
              </a:rPr>
              <a:t>Menaces</a:t>
            </a:r>
          </a:p>
        </p:txBody>
      </p:sp>
      <p:sp>
        <p:nvSpPr>
          <p:cNvPr id="5" name="Rectangle 4">
            <a:extLst>
              <a:ext uri="{FF2B5EF4-FFF2-40B4-BE49-F238E27FC236}">
                <a16:creationId xmlns:a16="http://schemas.microsoft.com/office/drawing/2014/main" id="{86F27576-6970-4580-9509-83BFB5A84199}"/>
              </a:ext>
            </a:extLst>
          </p:cNvPr>
          <p:cNvSpPr/>
          <p:nvPr/>
        </p:nvSpPr>
        <p:spPr>
          <a:xfrm>
            <a:off x="7381214" y="1274097"/>
            <a:ext cx="1291856" cy="365760"/>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50" dirty="0" err="1">
                <a:solidFill>
                  <a:schemeClr val="bg1"/>
                </a:solidFill>
              </a:rPr>
              <a:t>Vulnérabilité</a:t>
            </a:r>
            <a:endParaRPr lang="en-US" sz="1650" dirty="0">
              <a:solidFill>
                <a:schemeClr val="bg1"/>
              </a:solidFill>
            </a:endParaRPr>
          </a:p>
        </p:txBody>
      </p:sp>
      <p:cxnSp>
        <p:nvCxnSpPr>
          <p:cNvPr id="6" name="Straight Connector 5">
            <a:extLst>
              <a:ext uri="{FF2B5EF4-FFF2-40B4-BE49-F238E27FC236}">
                <a16:creationId xmlns:a16="http://schemas.microsoft.com/office/drawing/2014/main" id="{94D90EF2-02EA-41E1-8A47-AB805304EAF4}"/>
              </a:ext>
            </a:extLst>
          </p:cNvPr>
          <p:cNvCxnSpPr>
            <a:cxnSpLocks/>
            <a:stCxn id="9" idx="3"/>
          </p:cNvCxnSpPr>
          <p:nvPr/>
        </p:nvCxnSpPr>
        <p:spPr>
          <a:xfrm>
            <a:off x="5964725" y="1737105"/>
            <a:ext cx="2687684" cy="1"/>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5D6E3684-5DEA-4646-96C2-783ECCC65E26}"/>
              </a:ext>
            </a:extLst>
          </p:cNvPr>
          <p:cNvSpPr/>
          <p:nvPr/>
        </p:nvSpPr>
        <p:spPr>
          <a:xfrm>
            <a:off x="6704387" y="1891712"/>
            <a:ext cx="1087843" cy="365760"/>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50" dirty="0" err="1">
                <a:solidFill>
                  <a:schemeClr val="bg1"/>
                </a:solidFill>
              </a:rPr>
              <a:t>Capacité</a:t>
            </a:r>
            <a:endParaRPr lang="en-US" sz="1650" dirty="0">
              <a:solidFill>
                <a:schemeClr val="bg1"/>
              </a:solidFill>
            </a:endParaRPr>
          </a:p>
        </p:txBody>
      </p:sp>
      <p:sp>
        <p:nvSpPr>
          <p:cNvPr id="8" name="TextBox 7">
            <a:extLst>
              <a:ext uri="{FF2B5EF4-FFF2-40B4-BE49-F238E27FC236}">
                <a16:creationId xmlns:a16="http://schemas.microsoft.com/office/drawing/2014/main" id="{7BBA2326-2C26-4A42-8A4A-D9FB27A3F63C}"/>
              </a:ext>
            </a:extLst>
          </p:cNvPr>
          <p:cNvSpPr txBox="1"/>
          <p:nvPr/>
        </p:nvSpPr>
        <p:spPr>
          <a:xfrm>
            <a:off x="7107428" y="1346923"/>
            <a:ext cx="281762" cy="338554"/>
          </a:xfrm>
          <a:prstGeom prst="rect">
            <a:avLst/>
          </a:prstGeom>
          <a:noFill/>
        </p:spPr>
        <p:txBody>
          <a:bodyPr wrap="square" rtlCol="0">
            <a:spAutoFit/>
          </a:bodyPr>
          <a:lstStyle/>
          <a:p>
            <a:r>
              <a:rPr lang="en-US" sz="1600" b="1" dirty="0"/>
              <a:t>X</a:t>
            </a:r>
          </a:p>
        </p:txBody>
      </p:sp>
      <p:sp>
        <p:nvSpPr>
          <p:cNvPr id="9" name="TextBox 8">
            <a:extLst>
              <a:ext uri="{FF2B5EF4-FFF2-40B4-BE49-F238E27FC236}">
                <a16:creationId xmlns:a16="http://schemas.microsoft.com/office/drawing/2014/main" id="{97B89164-F6FC-4776-9922-C18A23844828}"/>
              </a:ext>
            </a:extLst>
          </p:cNvPr>
          <p:cNvSpPr txBox="1"/>
          <p:nvPr/>
        </p:nvSpPr>
        <p:spPr>
          <a:xfrm>
            <a:off x="5705378" y="1567828"/>
            <a:ext cx="259347" cy="338554"/>
          </a:xfrm>
          <a:prstGeom prst="rect">
            <a:avLst/>
          </a:prstGeom>
          <a:noFill/>
        </p:spPr>
        <p:txBody>
          <a:bodyPr wrap="square" rtlCol="0">
            <a:spAutoFit/>
          </a:bodyPr>
          <a:lstStyle/>
          <a:p>
            <a:r>
              <a:rPr lang="en-US" sz="1600" b="1" dirty="0"/>
              <a:t>=</a:t>
            </a:r>
          </a:p>
        </p:txBody>
      </p:sp>
      <p:sp>
        <p:nvSpPr>
          <p:cNvPr id="10" name="Rectangle 9">
            <a:extLst>
              <a:ext uri="{FF2B5EF4-FFF2-40B4-BE49-F238E27FC236}">
                <a16:creationId xmlns:a16="http://schemas.microsoft.com/office/drawing/2014/main" id="{2E19BC96-8408-4A9E-9F0C-02EBBECD40B7}"/>
              </a:ext>
            </a:extLst>
          </p:cNvPr>
          <p:cNvSpPr/>
          <p:nvPr/>
        </p:nvSpPr>
        <p:spPr>
          <a:xfrm>
            <a:off x="3303271" y="1481924"/>
            <a:ext cx="2415548" cy="365760"/>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50" dirty="0" err="1">
                <a:solidFill>
                  <a:schemeClr val="bg1"/>
                </a:solidFill>
              </a:rPr>
              <a:t>Risque</a:t>
            </a:r>
            <a:r>
              <a:rPr lang="en-US" sz="1650" dirty="0">
                <a:solidFill>
                  <a:schemeClr val="bg1"/>
                </a:solidFill>
              </a:rPr>
              <a:t> de </a:t>
            </a:r>
            <a:r>
              <a:rPr lang="en-US" sz="1650" dirty="0" err="1">
                <a:solidFill>
                  <a:schemeClr val="bg1"/>
                </a:solidFill>
              </a:rPr>
              <a:t>quelque</a:t>
            </a:r>
            <a:r>
              <a:rPr lang="en-US" sz="1650" dirty="0">
                <a:solidFill>
                  <a:schemeClr val="bg1"/>
                </a:solidFill>
              </a:rPr>
              <a:t> chose</a:t>
            </a:r>
          </a:p>
        </p:txBody>
      </p:sp>
    </p:spTree>
    <p:extLst>
      <p:ext uri="{BB962C8B-B14F-4D97-AF65-F5344CB8AC3E}">
        <p14:creationId xmlns:p14="http://schemas.microsoft.com/office/powerpoint/2010/main" val="206287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DDECA-6DF1-400B-BEE5-F03A56BA16F1}"/>
              </a:ext>
            </a:extLst>
          </p:cNvPr>
          <p:cNvSpPr>
            <a:spLocks noGrp="1"/>
          </p:cNvSpPr>
          <p:nvPr>
            <p:ph type="title"/>
          </p:nvPr>
        </p:nvSpPr>
        <p:spPr>
          <a:xfrm>
            <a:off x="467360" y="299831"/>
            <a:ext cx="8219440" cy="972441"/>
          </a:xfrm>
        </p:spPr>
        <p:txBody>
          <a:bodyPr>
            <a:normAutofit fontScale="90000"/>
          </a:bodyPr>
          <a:lstStyle/>
          <a:p>
            <a:r>
              <a:rPr lang="en-US" dirty="0" err="1"/>
              <a:t>Activité</a:t>
            </a:r>
            <a:r>
              <a:rPr lang="en-US" dirty="0"/>
              <a:t> AA. </a:t>
            </a:r>
            <a:r>
              <a:rPr lang="en-US" dirty="0" err="1"/>
              <a:t>Exemple</a:t>
            </a:r>
            <a:r>
              <a:rPr lang="en-US" dirty="0"/>
              <a:t> </a:t>
            </a:r>
            <a:r>
              <a:rPr lang="en-US" dirty="0" err="1"/>
              <a:t>d'évaluation</a:t>
            </a:r>
            <a:r>
              <a:rPr lang="en-US" dirty="0"/>
              <a:t> du </a:t>
            </a:r>
            <a:r>
              <a:rPr lang="en-US" dirty="0" err="1"/>
              <a:t>risques</a:t>
            </a:r>
            <a:endParaRPr lang="en-US" dirty="0"/>
          </a:p>
        </p:txBody>
      </p:sp>
      <p:sp>
        <p:nvSpPr>
          <p:cNvPr id="3" name="Text Placeholder 2">
            <a:extLst>
              <a:ext uri="{FF2B5EF4-FFF2-40B4-BE49-F238E27FC236}">
                <a16:creationId xmlns:a16="http://schemas.microsoft.com/office/drawing/2014/main" id="{9BDE9BD0-CD7B-4DC0-95BA-E784C9AFA0F3}"/>
              </a:ext>
            </a:extLst>
          </p:cNvPr>
          <p:cNvSpPr>
            <a:spLocks noGrp="1"/>
          </p:cNvSpPr>
          <p:nvPr>
            <p:ph type="body" sz="quarter" idx="10"/>
          </p:nvPr>
        </p:nvSpPr>
        <p:spPr>
          <a:xfrm>
            <a:off x="372110" y="1949009"/>
            <a:ext cx="7734827" cy="3993592"/>
          </a:xfrm>
        </p:spPr>
        <p:txBody>
          <a:bodyPr>
            <a:noAutofit/>
          </a:bodyPr>
          <a:lstStyle/>
          <a:p>
            <a:pPr indent="-231775">
              <a:lnSpc>
                <a:spcPct val="90000"/>
              </a:lnSpc>
              <a:spcBef>
                <a:spcPts val="600"/>
              </a:spcBef>
            </a:pPr>
            <a:r>
              <a:rPr lang="fr-FR" sz="1600" dirty="0"/>
              <a:t>Choisir un </a:t>
            </a:r>
            <a:r>
              <a:rPr lang="fr-FR" sz="1600" b="1" dirty="0"/>
              <a:t>risque spécifique </a:t>
            </a:r>
            <a:r>
              <a:rPr lang="fr-FR" sz="1600" dirty="0"/>
              <a:t>(lieu, activité, personne)</a:t>
            </a:r>
          </a:p>
          <a:p>
            <a:pPr lvl="1">
              <a:lnSpc>
                <a:spcPct val="90000"/>
              </a:lnSpc>
              <a:spcBef>
                <a:spcPts val="600"/>
              </a:spcBef>
            </a:pPr>
            <a:r>
              <a:rPr lang="fr-FR" sz="1600" dirty="0"/>
              <a:t>Notre OSC craint que les travailleurs de proximité ne soient agressés physiquement pendant la sensibilisation.</a:t>
            </a:r>
          </a:p>
          <a:p>
            <a:pPr indent="-231775">
              <a:lnSpc>
                <a:spcPct val="90000"/>
              </a:lnSpc>
              <a:spcBef>
                <a:spcPts val="1200"/>
              </a:spcBef>
            </a:pPr>
            <a:r>
              <a:rPr lang="fr-FR" sz="1600" dirty="0"/>
              <a:t>Tenir compte des </a:t>
            </a:r>
            <a:r>
              <a:rPr lang="fr-FR" sz="1600" b="1" dirty="0"/>
              <a:t>menaces</a:t>
            </a:r>
            <a:r>
              <a:rPr lang="fr-FR" sz="1600" dirty="0"/>
              <a:t> qui rendent le risque plus ou moins probable</a:t>
            </a:r>
          </a:p>
          <a:p>
            <a:pPr lvl="1">
              <a:lnSpc>
                <a:spcPct val="90000"/>
              </a:lnSpc>
              <a:spcBef>
                <a:spcPts val="600"/>
              </a:spcBef>
            </a:pPr>
            <a:r>
              <a:rPr lang="fr-FR" sz="1600" dirty="0"/>
              <a:t>Des abus verbaux, y compris des menaces de violence physique, se sont produits dans le passé ; les auteurs sont souvent les propriétaires de bars. </a:t>
            </a:r>
          </a:p>
          <a:p>
            <a:pPr indent="-176213">
              <a:lnSpc>
                <a:spcPct val="90000"/>
              </a:lnSpc>
              <a:spcBef>
                <a:spcPts val="1200"/>
              </a:spcBef>
            </a:pPr>
            <a:r>
              <a:rPr lang="fr-FR" sz="1600" dirty="0"/>
              <a:t>Nommez vos </a:t>
            </a:r>
            <a:r>
              <a:rPr lang="fr-FR" sz="1600" b="1" dirty="0"/>
              <a:t>vulnérabilités</a:t>
            </a:r>
            <a:r>
              <a:rPr lang="fr-FR" sz="1600" dirty="0"/>
              <a:t> :</a:t>
            </a:r>
          </a:p>
          <a:p>
            <a:pPr lvl="1">
              <a:lnSpc>
                <a:spcPct val="90000"/>
              </a:lnSpc>
              <a:spcBef>
                <a:spcPts val="600"/>
              </a:spcBef>
            </a:pPr>
            <a:r>
              <a:rPr lang="fr-FR" sz="1600" dirty="0"/>
              <a:t>Le travail de proximité est effectué par des travailleurs du sexe ; il doit avoir lieu la nuit ; le transport se fait à pied.</a:t>
            </a:r>
          </a:p>
          <a:p>
            <a:pPr indent="-231775">
              <a:lnSpc>
                <a:spcPct val="90000"/>
              </a:lnSpc>
              <a:spcBef>
                <a:spcPts val="1200"/>
              </a:spcBef>
            </a:pPr>
            <a:r>
              <a:rPr lang="fr-FR" sz="1600" dirty="0"/>
              <a:t>Nommez vos </a:t>
            </a:r>
            <a:r>
              <a:rPr lang="fr-FR" sz="1600" b="1" dirty="0"/>
              <a:t>capacités</a:t>
            </a:r>
            <a:r>
              <a:rPr lang="fr-FR" sz="1600" dirty="0"/>
              <a:t> :</a:t>
            </a:r>
          </a:p>
          <a:p>
            <a:pPr lvl="1">
              <a:lnSpc>
                <a:spcPct val="90000"/>
              </a:lnSpc>
              <a:spcBef>
                <a:spcPts val="600"/>
              </a:spcBef>
            </a:pPr>
            <a:r>
              <a:rPr lang="fr-FR" sz="1600" dirty="0"/>
              <a:t>Les travailleurs de proximité pairs portent des cartes d'identité qui montrent qu'ils sont liés au ministère de la Santé et un numéro de téléphone pour joindre un officier de police formé localement ; les pairs sortent en binôme ; les pairs ont des téléphones avec du crédit  prépayé en cas de problème.</a:t>
            </a:r>
            <a:endParaRPr lang="en-US" sz="1700" dirty="0"/>
          </a:p>
        </p:txBody>
      </p:sp>
      <p:sp>
        <p:nvSpPr>
          <p:cNvPr id="4" name="Rectangle 3">
            <a:extLst>
              <a:ext uri="{FF2B5EF4-FFF2-40B4-BE49-F238E27FC236}">
                <a16:creationId xmlns:a16="http://schemas.microsoft.com/office/drawing/2014/main" id="{80B31C50-468A-4FC9-9931-CE35093DF267}"/>
              </a:ext>
            </a:extLst>
          </p:cNvPr>
          <p:cNvSpPr/>
          <p:nvPr/>
        </p:nvSpPr>
        <p:spPr>
          <a:xfrm>
            <a:off x="6031277" y="1161943"/>
            <a:ext cx="1076149" cy="365760"/>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50" dirty="0">
                <a:solidFill>
                  <a:schemeClr val="bg1"/>
                </a:solidFill>
              </a:rPr>
              <a:t>Menaces</a:t>
            </a:r>
          </a:p>
        </p:txBody>
      </p:sp>
      <p:sp>
        <p:nvSpPr>
          <p:cNvPr id="5" name="Rectangle 4">
            <a:extLst>
              <a:ext uri="{FF2B5EF4-FFF2-40B4-BE49-F238E27FC236}">
                <a16:creationId xmlns:a16="http://schemas.microsoft.com/office/drawing/2014/main" id="{86F27576-6970-4580-9509-83BFB5A84199}"/>
              </a:ext>
            </a:extLst>
          </p:cNvPr>
          <p:cNvSpPr/>
          <p:nvPr/>
        </p:nvSpPr>
        <p:spPr>
          <a:xfrm>
            <a:off x="7381214" y="1146588"/>
            <a:ext cx="1291856" cy="365760"/>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50" dirty="0" err="1">
                <a:solidFill>
                  <a:schemeClr val="bg1"/>
                </a:solidFill>
              </a:rPr>
              <a:t>Vulnérabilité</a:t>
            </a:r>
            <a:endParaRPr lang="en-US" sz="1650" dirty="0">
              <a:solidFill>
                <a:schemeClr val="bg1"/>
              </a:solidFill>
            </a:endParaRPr>
          </a:p>
        </p:txBody>
      </p:sp>
      <p:cxnSp>
        <p:nvCxnSpPr>
          <p:cNvPr id="6" name="Straight Connector 5">
            <a:extLst>
              <a:ext uri="{FF2B5EF4-FFF2-40B4-BE49-F238E27FC236}">
                <a16:creationId xmlns:a16="http://schemas.microsoft.com/office/drawing/2014/main" id="{94D90EF2-02EA-41E1-8A47-AB805304EAF4}"/>
              </a:ext>
            </a:extLst>
          </p:cNvPr>
          <p:cNvCxnSpPr>
            <a:cxnSpLocks/>
          </p:cNvCxnSpPr>
          <p:nvPr/>
        </p:nvCxnSpPr>
        <p:spPr>
          <a:xfrm>
            <a:off x="6044868" y="1626219"/>
            <a:ext cx="2651760" cy="0"/>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5D6E3684-5DEA-4646-96C2-783ECCC65E26}"/>
              </a:ext>
            </a:extLst>
          </p:cNvPr>
          <p:cNvSpPr/>
          <p:nvPr/>
        </p:nvSpPr>
        <p:spPr>
          <a:xfrm>
            <a:off x="6704387" y="1713513"/>
            <a:ext cx="1087843" cy="365760"/>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50" dirty="0" err="1">
                <a:solidFill>
                  <a:schemeClr val="bg1"/>
                </a:solidFill>
              </a:rPr>
              <a:t>Capacité</a:t>
            </a:r>
            <a:endParaRPr lang="en-US" sz="1650" dirty="0">
              <a:solidFill>
                <a:schemeClr val="bg1"/>
              </a:solidFill>
            </a:endParaRPr>
          </a:p>
        </p:txBody>
      </p:sp>
      <p:sp>
        <p:nvSpPr>
          <p:cNvPr id="8" name="TextBox 7">
            <a:extLst>
              <a:ext uri="{FF2B5EF4-FFF2-40B4-BE49-F238E27FC236}">
                <a16:creationId xmlns:a16="http://schemas.microsoft.com/office/drawing/2014/main" id="{7BBA2326-2C26-4A42-8A4A-D9FB27A3F63C}"/>
              </a:ext>
            </a:extLst>
          </p:cNvPr>
          <p:cNvSpPr txBox="1"/>
          <p:nvPr/>
        </p:nvSpPr>
        <p:spPr>
          <a:xfrm>
            <a:off x="7107428" y="1200674"/>
            <a:ext cx="281762" cy="338554"/>
          </a:xfrm>
          <a:prstGeom prst="rect">
            <a:avLst/>
          </a:prstGeom>
          <a:noFill/>
        </p:spPr>
        <p:txBody>
          <a:bodyPr wrap="square" rtlCol="0">
            <a:spAutoFit/>
          </a:bodyPr>
          <a:lstStyle/>
          <a:p>
            <a:r>
              <a:rPr lang="en-US" sz="1600" b="1" dirty="0"/>
              <a:t>X</a:t>
            </a:r>
          </a:p>
        </p:txBody>
      </p:sp>
      <p:sp>
        <p:nvSpPr>
          <p:cNvPr id="9" name="TextBox 8">
            <a:extLst>
              <a:ext uri="{FF2B5EF4-FFF2-40B4-BE49-F238E27FC236}">
                <a16:creationId xmlns:a16="http://schemas.microsoft.com/office/drawing/2014/main" id="{97B89164-F6FC-4776-9922-C18A23844828}"/>
              </a:ext>
            </a:extLst>
          </p:cNvPr>
          <p:cNvSpPr txBox="1"/>
          <p:nvPr/>
        </p:nvSpPr>
        <p:spPr>
          <a:xfrm>
            <a:off x="5757489" y="1435060"/>
            <a:ext cx="259347" cy="338554"/>
          </a:xfrm>
          <a:prstGeom prst="rect">
            <a:avLst/>
          </a:prstGeom>
          <a:noFill/>
        </p:spPr>
        <p:txBody>
          <a:bodyPr wrap="square" rtlCol="0">
            <a:spAutoFit/>
          </a:bodyPr>
          <a:lstStyle/>
          <a:p>
            <a:r>
              <a:rPr lang="en-US" sz="1600" b="1" dirty="0"/>
              <a:t>=</a:t>
            </a:r>
          </a:p>
        </p:txBody>
      </p:sp>
      <p:sp>
        <p:nvSpPr>
          <p:cNvPr id="10" name="Rectangle 9">
            <a:extLst>
              <a:ext uri="{FF2B5EF4-FFF2-40B4-BE49-F238E27FC236}">
                <a16:creationId xmlns:a16="http://schemas.microsoft.com/office/drawing/2014/main" id="{2E19BC96-8408-4A9E-9F0C-02EBBECD40B7}"/>
              </a:ext>
            </a:extLst>
          </p:cNvPr>
          <p:cNvSpPr/>
          <p:nvPr/>
        </p:nvSpPr>
        <p:spPr>
          <a:xfrm>
            <a:off x="3337123" y="1393477"/>
            <a:ext cx="2435427" cy="365760"/>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50" dirty="0" err="1">
                <a:solidFill>
                  <a:schemeClr val="bg1"/>
                </a:solidFill>
              </a:rPr>
              <a:t>Risque</a:t>
            </a:r>
            <a:r>
              <a:rPr lang="en-US" sz="1650" dirty="0">
                <a:solidFill>
                  <a:schemeClr val="bg1"/>
                </a:solidFill>
              </a:rPr>
              <a:t> de </a:t>
            </a:r>
            <a:r>
              <a:rPr lang="en-US" sz="1650" dirty="0" err="1">
                <a:solidFill>
                  <a:schemeClr val="bg1"/>
                </a:solidFill>
              </a:rPr>
              <a:t>quelque</a:t>
            </a:r>
            <a:r>
              <a:rPr lang="en-US" sz="1650" dirty="0">
                <a:solidFill>
                  <a:schemeClr val="bg1"/>
                </a:solidFill>
              </a:rPr>
              <a:t> chose</a:t>
            </a:r>
          </a:p>
        </p:txBody>
      </p:sp>
      <p:sp>
        <p:nvSpPr>
          <p:cNvPr id="16" name="TextBox 15">
            <a:extLst>
              <a:ext uri="{FF2B5EF4-FFF2-40B4-BE49-F238E27FC236}">
                <a16:creationId xmlns:a16="http://schemas.microsoft.com/office/drawing/2014/main" id="{CDD4CB37-9FAB-4811-936F-9AFF68E38677}"/>
              </a:ext>
            </a:extLst>
          </p:cNvPr>
          <p:cNvSpPr txBox="1"/>
          <p:nvPr/>
        </p:nvSpPr>
        <p:spPr>
          <a:xfrm>
            <a:off x="637504" y="5942601"/>
            <a:ext cx="7834664" cy="707886"/>
          </a:xfrm>
          <a:prstGeom prst="rect">
            <a:avLst/>
          </a:prstGeom>
          <a:noFill/>
        </p:spPr>
        <p:txBody>
          <a:bodyPr wrap="square" rtlCol="0">
            <a:spAutoFit/>
          </a:bodyPr>
          <a:lstStyle/>
          <a:p>
            <a:r>
              <a:rPr lang="en-US" sz="2000" b="1" dirty="0"/>
              <a:t>Discussion: </a:t>
            </a:r>
            <a:r>
              <a:rPr lang="fr-FR" sz="2000" b="1" dirty="0"/>
              <a:t>Que pourriez-vous faire pour réduire les vulnérabilités et augmenter les capacités ?</a:t>
            </a:r>
            <a:endParaRPr lang="en-US" sz="2000" b="1" dirty="0"/>
          </a:p>
        </p:txBody>
      </p:sp>
      <p:sp>
        <p:nvSpPr>
          <p:cNvPr id="13" name="Star: 5 Points 12">
            <a:extLst>
              <a:ext uri="{FF2B5EF4-FFF2-40B4-BE49-F238E27FC236}">
                <a16:creationId xmlns:a16="http://schemas.microsoft.com/office/drawing/2014/main" id="{0654D527-1DF0-4772-B8B4-8E8FBBA58AB7}"/>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06466303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82A08577-F5A3-486B-A320-AEC07E5C25EF}"/>
              </a:ext>
            </a:extLst>
          </p:cNvPr>
          <p:cNvSpPr txBox="1">
            <a:spLocks/>
          </p:cNvSpPr>
          <p:nvPr/>
        </p:nvSpPr>
        <p:spPr>
          <a:xfrm>
            <a:off x="170689" y="1863320"/>
            <a:ext cx="8850248" cy="4605560"/>
          </a:xfrm>
          <a:prstGeom prst="rect">
            <a:avLst/>
          </a:prstGeom>
        </p:spPr>
        <p:txBody>
          <a:bodyPr vert="horz">
            <a:noAutofit/>
          </a:bodyPr>
          <a:lstStyle>
            <a:lvl1pPr marL="342900" indent="-342900" algn="l" defTabSz="457200" rtl="0" eaLnBrk="1" latinLnBrk="0" hangingPunct="1">
              <a:spcBef>
                <a:spcPct val="20000"/>
              </a:spcBef>
              <a:buClr>
                <a:schemeClr val="accent6"/>
              </a:buClr>
              <a:buSzPct val="100000"/>
              <a:buFont typeface="Arial"/>
              <a:buChar char="•"/>
              <a:defRPr sz="2800" b="0" kern="1200" spc="0">
                <a:solidFill>
                  <a:srgbClr val="535352"/>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rgbClr val="535352"/>
                </a:solidFill>
                <a:latin typeface="Calibri"/>
                <a:ea typeface="+mn-ea"/>
                <a:cs typeface="Calibri"/>
              </a:defRPr>
            </a:lvl2pPr>
            <a:lvl3pPr marL="1143000" indent="-228600" algn="l" defTabSz="457200" rtl="0" eaLnBrk="1" latinLnBrk="0" hangingPunct="1">
              <a:spcBef>
                <a:spcPct val="20000"/>
              </a:spcBef>
              <a:buSzPct val="83000"/>
              <a:buFont typeface="Courier New"/>
              <a:buChar char="o"/>
              <a:defRPr sz="2400" kern="1200">
                <a:solidFill>
                  <a:srgbClr val="535352"/>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600" dirty="0">
                <a:solidFill>
                  <a:schemeClr val="bg1"/>
                </a:solidFill>
              </a:rPr>
              <a:t>Choisir un risque spécifique (lieu, activité, personne)</a:t>
            </a:r>
          </a:p>
          <a:p>
            <a:pPr lvl="1"/>
            <a:r>
              <a:rPr lang="fr-FR" sz="1600" dirty="0">
                <a:solidFill>
                  <a:schemeClr val="bg1"/>
                </a:solidFill>
              </a:rPr>
              <a:t>Notre OSC craint que les travailleurs de proximité ne soient agressés physiquement pendant la sensibilisation.</a:t>
            </a:r>
          </a:p>
          <a:p>
            <a:r>
              <a:rPr lang="fr-FR" sz="1600" dirty="0">
                <a:solidFill>
                  <a:schemeClr val="bg1"/>
                </a:solidFill>
              </a:rPr>
              <a:t>Tenir compte des menaces qui rendent le risque plus ou moins probable</a:t>
            </a:r>
          </a:p>
          <a:p>
            <a:pPr lvl="1"/>
            <a:r>
              <a:rPr lang="fr-FR" sz="1600" dirty="0">
                <a:solidFill>
                  <a:schemeClr val="bg1"/>
                </a:solidFill>
              </a:rPr>
              <a:t>Des abus verbaux, y compris des menaces de violence physique, se sont produits par le passé ; les auteurs sont souvent les propriétaires de bars. </a:t>
            </a:r>
          </a:p>
          <a:p>
            <a:r>
              <a:rPr lang="fr-FR" sz="1600" dirty="0">
                <a:solidFill>
                  <a:schemeClr val="bg1"/>
                </a:solidFill>
              </a:rPr>
              <a:t>Nommez vos vulnérabilités :</a:t>
            </a:r>
          </a:p>
          <a:p>
            <a:pPr lvl="1"/>
            <a:r>
              <a:rPr lang="fr-FR" sz="1600" dirty="0">
                <a:solidFill>
                  <a:schemeClr val="bg1"/>
                </a:solidFill>
              </a:rPr>
              <a:t>Le travail de proximité est effectué par des travailleurs du sexe ; il doit avoir lieu la nuit ; </a:t>
            </a:r>
            <a:br>
              <a:rPr lang="fr-FR" sz="1600" dirty="0">
                <a:solidFill>
                  <a:schemeClr val="bg1"/>
                </a:solidFill>
              </a:rPr>
            </a:br>
            <a:r>
              <a:rPr lang="fr-FR" sz="1600" dirty="0">
                <a:solidFill>
                  <a:schemeClr val="bg1"/>
                </a:solidFill>
              </a:rPr>
              <a:t>le transport se fait à pied.</a:t>
            </a:r>
          </a:p>
          <a:p>
            <a:r>
              <a:rPr lang="fr-FR" sz="1600" dirty="0">
                <a:solidFill>
                  <a:schemeClr val="bg1"/>
                </a:solidFill>
              </a:rPr>
              <a:t>Nommez vos capacités :</a:t>
            </a:r>
          </a:p>
          <a:p>
            <a:pPr lvl="1"/>
            <a:r>
              <a:rPr lang="fr-FR" sz="1600" dirty="0">
                <a:solidFill>
                  <a:schemeClr val="bg1"/>
                </a:solidFill>
              </a:rPr>
              <a:t>Les travailleurs de proximité pairs portent des cartes d'identité qui montrent qu'ils sont liés au ministère de la Santé et incluent un numéro de téléphone pour joindre un officier de police formé localement ; les pairs sortent en binôme ; les pairs ont des téléphones avec du crédit prépayé en cas où ils rencontreraient des problèmes </a:t>
            </a:r>
            <a:r>
              <a:rPr lang="fr-FR" sz="1600" dirty="0">
                <a:solidFill>
                  <a:srgbClr val="00B0F0"/>
                </a:solidFill>
              </a:rPr>
              <a:t>; les pairs ont un message non controversé pour décrire leur travail ; les allées et venues des pairs sont suivies via un journal de bord et un GPS ; les pairs ont des refuges pré-identifiés dans chaque quartier où ils travaillent ; les travailleurs du sexe sont accompagnés par une escorte connue et respectée de la région.</a:t>
            </a:r>
            <a:endParaRPr lang="en-US" sz="1600" dirty="0">
              <a:solidFill>
                <a:schemeClr val="tx2">
                  <a:lumMod val="60000"/>
                  <a:lumOff val="40000"/>
                </a:schemeClr>
              </a:solidFill>
            </a:endParaRPr>
          </a:p>
          <a:p>
            <a:pPr lvl="1"/>
            <a:endParaRPr lang="en-US" sz="1600" dirty="0"/>
          </a:p>
          <a:p>
            <a:pPr marL="342900" lvl="1" indent="0">
              <a:buFont typeface="Arial"/>
              <a:buNone/>
            </a:pPr>
            <a:endParaRPr lang="en-US" sz="1700" dirty="0"/>
          </a:p>
        </p:txBody>
      </p:sp>
      <p:sp>
        <p:nvSpPr>
          <p:cNvPr id="2" name="Title 1">
            <a:extLst>
              <a:ext uri="{FF2B5EF4-FFF2-40B4-BE49-F238E27FC236}">
                <a16:creationId xmlns:a16="http://schemas.microsoft.com/office/drawing/2014/main" id="{98ADDECA-6DF1-400B-BEE5-F03A56BA16F1}"/>
              </a:ext>
            </a:extLst>
          </p:cNvPr>
          <p:cNvSpPr>
            <a:spLocks noGrp="1"/>
          </p:cNvSpPr>
          <p:nvPr>
            <p:ph type="title"/>
          </p:nvPr>
        </p:nvSpPr>
        <p:spPr>
          <a:xfrm>
            <a:off x="275536" y="27473"/>
            <a:ext cx="8219440" cy="972441"/>
          </a:xfrm>
        </p:spPr>
        <p:txBody>
          <a:bodyPr>
            <a:normAutofit fontScale="90000"/>
          </a:bodyPr>
          <a:lstStyle/>
          <a:p>
            <a:r>
              <a:rPr lang="en-US" dirty="0" err="1"/>
              <a:t>Activité</a:t>
            </a:r>
            <a:r>
              <a:rPr lang="en-US" dirty="0"/>
              <a:t> AA. </a:t>
            </a:r>
            <a:r>
              <a:rPr lang="en-US" dirty="0" err="1"/>
              <a:t>Exemple</a:t>
            </a:r>
            <a:r>
              <a:rPr lang="en-US" dirty="0"/>
              <a:t> </a:t>
            </a:r>
            <a:r>
              <a:rPr lang="en-US" dirty="0" err="1"/>
              <a:t>d'évaluation</a:t>
            </a:r>
            <a:r>
              <a:rPr lang="en-US" dirty="0"/>
              <a:t> du </a:t>
            </a:r>
            <a:r>
              <a:rPr lang="en-US" dirty="0" err="1"/>
              <a:t>risques</a:t>
            </a:r>
            <a:endParaRPr lang="en-US" dirty="0"/>
          </a:p>
        </p:txBody>
      </p:sp>
      <p:sp>
        <p:nvSpPr>
          <p:cNvPr id="3" name="Text Placeholder 2">
            <a:extLst>
              <a:ext uri="{FF2B5EF4-FFF2-40B4-BE49-F238E27FC236}">
                <a16:creationId xmlns:a16="http://schemas.microsoft.com/office/drawing/2014/main" id="{9BDE9BD0-CD7B-4DC0-95BA-E784C9AFA0F3}"/>
              </a:ext>
            </a:extLst>
          </p:cNvPr>
          <p:cNvSpPr>
            <a:spLocks noGrp="1"/>
          </p:cNvSpPr>
          <p:nvPr>
            <p:ph type="body" sz="quarter" idx="10"/>
          </p:nvPr>
        </p:nvSpPr>
        <p:spPr>
          <a:xfrm>
            <a:off x="170689" y="1866864"/>
            <a:ext cx="8850248" cy="4605560"/>
          </a:xfrm>
        </p:spPr>
        <p:txBody>
          <a:bodyPr>
            <a:noAutofit/>
          </a:bodyPr>
          <a:lstStyle/>
          <a:p>
            <a:r>
              <a:rPr lang="fr-FR" sz="1600" dirty="0"/>
              <a:t>Choisir un </a:t>
            </a:r>
            <a:r>
              <a:rPr lang="fr-FR" sz="1600" b="1" dirty="0"/>
              <a:t>risque spécifique </a:t>
            </a:r>
            <a:r>
              <a:rPr lang="fr-FR" sz="1600" dirty="0"/>
              <a:t>(lieu, activité, personne)</a:t>
            </a:r>
          </a:p>
          <a:p>
            <a:pPr lvl="1"/>
            <a:r>
              <a:rPr lang="fr-FR" sz="1600" dirty="0"/>
              <a:t>Notre OSC craint que les travailleurs de proximité ne soient agressés physiquement pendant la sensibilisation.</a:t>
            </a:r>
          </a:p>
          <a:p>
            <a:r>
              <a:rPr lang="fr-FR" sz="1600" dirty="0"/>
              <a:t>Tenir compte des </a:t>
            </a:r>
            <a:r>
              <a:rPr lang="fr-FR" sz="1600" b="1" dirty="0"/>
              <a:t>menaces</a:t>
            </a:r>
            <a:r>
              <a:rPr lang="fr-FR" sz="1600" dirty="0"/>
              <a:t> qui rendent le risque plus ou moins probable</a:t>
            </a:r>
          </a:p>
          <a:p>
            <a:pPr lvl="1"/>
            <a:r>
              <a:rPr lang="fr-FR" sz="1600" dirty="0"/>
              <a:t>Des abus verbaux, y compris des menaces de violence physique, se sont produits par le passé ; les auteurs sont souvent les propriétaires de bars. </a:t>
            </a:r>
          </a:p>
          <a:p>
            <a:r>
              <a:rPr lang="fr-FR" sz="1600" dirty="0"/>
              <a:t>Nommez vos </a:t>
            </a:r>
            <a:r>
              <a:rPr lang="fr-FR" sz="1600" b="1" dirty="0"/>
              <a:t>vulnérabilités</a:t>
            </a:r>
            <a:r>
              <a:rPr lang="fr-FR" sz="1600" dirty="0"/>
              <a:t> :</a:t>
            </a:r>
          </a:p>
          <a:p>
            <a:pPr lvl="1"/>
            <a:r>
              <a:rPr lang="fr-FR" sz="1600" dirty="0"/>
              <a:t>Le travail de proximité est effectué par des travailleurs du sexe ; il doit avoir lieu la nuit ; </a:t>
            </a:r>
            <a:br>
              <a:rPr lang="fr-FR" sz="1600" dirty="0"/>
            </a:br>
            <a:r>
              <a:rPr lang="fr-FR" sz="1600" dirty="0"/>
              <a:t>le transport se fait à pied.</a:t>
            </a:r>
          </a:p>
          <a:p>
            <a:r>
              <a:rPr lang="fr-FR" sz="1600" dirty="0"/>
              <a:t>Nommez vos </a:t>
            </a:r>
            <a:r>
              <a:rPr lang="fr-FR" sz="1600" b="1" dirty="0"/>
              <a:t>capacités</a:t>
            </a:r>
            <a:r>
              <a:rPr lang="fr-FR" sz="1600" dirty="0"/>
              <a:t> :</a:t>
            </a:r>
          </a:p>
          <a:p>
            <a:pPr lvl="1"/>
            <a:r>
              <a:rPr lang="fr-FR" sz="1600" dirty="0"/>
              <a:t>Les travailleurs de proximité pairs portent des cartes d'identité qui montrent qu'ils sont liés au ministère de la Santé et incluent un numéro de téléphone pour joindre un officier de police formé localement ; les pairs sortent en binôme ; les pairs ont des téléphones avec du crédit prépayé en cas où ils rencontreraient des problèmes</a:t>
            </a:r>
            <a:endParaRPr lang="en-US" sz="1600" dirty="0"/>
          </a:p>
          <a:p>
            <a:pPr marL="342900" lvl="1" indent="0">
              <a:buNone/>
            </a:pPr>
            <a:endParaRPr lang="en-US" sz="1700" dirty="0"/>
          </a:p>
        </p:txBody>
      </p:sp>
      <p:sp>
        <p:nvSpPr>
          <p:cNvPr id="4" name="Rectangle 3">
            <a:extLst>
              <a:ext uri="{FF2B5EF4-FFF2-40B4-BE49-F238E27FC236}">
                <a16:creationId xmlns:a16="http://schemas.microsoft.com/office/drawing/2014/main" id="{80B31C50-468A-4FC9-9931-CE35093DF267}"/>
              </a:ext>
            </a:extLst>
          </p:cNvPr>
          <p:cNvSpPr/>
          <p:nvPr/>
        </p:nvSpPr>
        <p:spPr>
          <a:xfrm>
            <a:off x="6031277" y="1070794"/>
            <a:ext cx="1076149" cy="365760"/>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50" dirty="0">
                <a:solidFill>
                  <a:schemeClr val="bg1"/>
                </a:solidFill>
              </a:rPr>
              <a:t>Menaces</a:t>
            </a:r>
          </a:p>
        </p:txBody>
      </p:sp>
      <p:sp>
        <p:nvSpPr>
          <p:cNvPr id="5" name="Rectangle 4">
            <a:extLst>
              <a:ext uri="{FF2B5EF4-FFF2-40B4-BE49-F238E27FC236}">
                <a16:creationId xmlns:a16="http://schemas.microsoft.com/office/drawing/2014/main" id="{86F27576-6970-4580-9509-83BFB5A84199}"/>
              </a:ext>
            </a:extLst>
          </p:cNvPr>
          <p:cNvSpPr/>
          <p:nvPr/>
        </p:nvSpPr>
        <p:spPr>
          <a:xfrm>
            <a:off x="7381214" y="1055439"/>
            <a:ext cx="1291856" cy="365760"/>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50" dirty="0" err="1">
                <a:solidFill>
                  <a:schemeClr val="bg1"/>
                </a:solidFill>
              </a:rPr>
              <a:t>Vulnérabilité</a:t>
            </a:r>
            <a:endParaRPr lang="en-US" sz="1650" dirty="0">
              <a:solidFill>
                <a:schemeClr val="bg1"/>
              </a:solidFill>
            </a:endParaRPr>
          </a:p>
        </p:txBody>
      </p:sp>
      <p:cxnSp>
        <p:nvCxnSpPr>
          <p:cNvPr id="6" name="Straight Connector 5">
            <a:extLst>
              <a:ext uri="{FF2B5EF4-FFF2-40B4-BE49-F238E27FC236}">
                <a16:creationId xmlns:a16="http://schemas.microsoft.com/office/drawing/2014/main" id="{94D90EF2-02EA-41E1-8A47-AB805304EAF4}"/>
              </a:ext>
            </a:extLst>
          </p:cNvPr>
          <p:cNvCxnSpPr/>
          <p:nvPr/>
        </p:nvCxnSpPr>
        <p:spPr>
          <a:xfrm>
            <a:off x="6034929" y="1545009"/>
            <a:ext cx="2651760" cy="0"/>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5D6E3684-5DEA-4646-96C2-783ECCC65E26}"/>
              </a:ext>
            </a:extLst>
          </p:cNvPr>
          <p:cNvSpPr/>
          <p:nvPr/>
        </p:nvSpPr>
        <p:spPr>
          <a:xfrm>
            <a:off x="6704387" y="1638914"/>
            <a:ext cx="1087843" cy="365760"/>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50" dirty="0" err="1">
                <a:solidFill>
                  <a:schemeClr val="bg1"/>
                </a:solidFill>
              </a:rPr>
              <a:t>Capacité</a:t>
            </a:r>
            <a:endParaRPr lang="en-US" sz="1650" dirty="0">
              <a:solidFill>
                <a:schemeClr val="bg1"/>
              </a:solidFill>
            </a:endParaRPr>
          </a:p>
        </p:txBody>
      </p:sp>
      <p:sp>
        <p:nvSpPr>
          <p:cNvPr id="8" name="TextBox 7">
            <a:extLst>
              <a:ext uri="{FF2B5EF4-FFF2-40B4-BE49-F238E27FC236}">
                <a16:creationId xmlns:a16="http://schemas.microsoft.com/office/drawing/2014/main" id="{7BBA2326-2C26-4A42-8A4A-D9FB27A3F63C}"/>
              </a:ext>
            </a:extLst>
          </p:cNvPr>
          <p:cNvSpPr txBox="1"/>
          <p:nvPr/>
        </p:nvSpPr>
        <p:spPr>
          <a:xfrm>
            <a:off x="7107428" y="1128265"/>
            <a:ext cx="281762" cy="338554"/>
          </a:xfrm>
          <a:prstGeom prst="rect">
            <a:avLst/>
          </a:prstGeom>
          <a:noFill/>
        </p:spPr>
        <p:txBody>
          <a:bodyPr wrap="square" rtlCol="0">
            <a:spAutoFit/>
          </a:bodyPr>
          <a:lstStyle/>
          <a:p>
            <a:r>
              <a:rPr lang="en-US" sz="1600" b="1" dirty="0"/>
              <a:t>X</a:t>
            </a:r>
          </a:p>
        </p:txBody>
      </p:sp>
      <p:sp>
        <p:nvSpPr>
          <p:cNvPr id="9" name="TextBox 8">
            <a:extLst>
              <a:ext uri="{FF2B5EF4-FFF2-40B4-BE49-F238E27FC236}">
                <a16:creationId xmlns:a16="http://schemas.microsoft.com/office/drawing/2014/main" id="{97B89164-F6FC-4776-9922-C18A23844828}"/>
              </a:ext>
            </a:extLst>
          </p:cNvPr>
          <p:cNvSpPr txBox="1"/>
          <p:nvPr/>
        </p:nvSpPr>
        <p:spPr>
          <a:xfrm>
            <a:off x="5708311" y="1321167"/>
            <a:ext cx="259347" cy="338554"/>
          </a:xfrm>
          <a:prstGeom prst="rect">
            <a:avLst/>
          </a:prstGeom>
          <a:noFill/>
        </p:spPr>
        <p:txBody>
          <a:bodyPr wrap="square" rtlCol="0">
            <a:spAutoFit/>
          </a:bodyPr>
          <a:lstStyle/>
          <a:p>
            <a:r>
              <a:rPr lang="en-US" sz="1600" b="1" dirty="0"/>
              <a:t>=</a:t>
            </a:r>
          </a:p>
        </p:txBody>
      </p:sp>
      <p:sp>
        <p:nvSpPr>
          <p:cNvPr id="10" name="Rectangle 9">
            <a:extLst>
              <a:ext uri="{FF2B5EF4-FFF2-40B4-BE49-F238E27FC236}">
                <a16:creationId xmlns:a16="http://schemas.microsoft.com/office/drawing/2014/main" id="{2E19BC96-8408-4A9E-9F0C-02EBBECD40B7}"/>
              </a:ext>
            </a:extLst>
          </p:cNvPr>
          <p:cNvSpPr/>
          <p:nvPr/>
        </p:nvSpPr>
        <p:spPr>
          <a:xfrm>
            <a:off x="3308141" y="1248737"/>
            <a:ext cx="2385731" cy="365760"/>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50" dirty="0" err="1">
                <a:solidFill>
                  <a:schemeClr val="bg1"/>
                </a:solidFill>
              </a:rPr>
              <a:t>Risque</a:t>
            </a:r>
            <a:r>
              <a:rPr lang="en-US" sz="1650" dirty="0">
                <a:solidFill>
                  <a:schemeClr val="bg1"/>
                </a:solidFill>
              </a:rPr>
              <a:t> de </a:t>
            </a:r>
            <a:r>
              <a:rPr lang="en-US" sz="1650" dirty="0" err="1">
                <a:solidFill>
                  <a:schemeClr val="bg1"/>
                </a:solidFill>
              </a:rPr>
              <a:t>quelque</a:t>
            </a:r>
            <a:r>
              <a:rPr lang="en-US" sz="1650" dirty="0">
                <a:solidFill>
                  <a:schemeClr val="bg1"/>
                </a:solidFill>
              </a:rPr>
              <a:t> chose</a:t>
            </a:r>
          </a:p>
        </p:txBody>
      </p:sp>
      <p:sp>
        <p:nvSpPr>
          <p:cNvPr id="13" name="TextBox 12">
            <a:extLst>
              <a:ext uri="{FF2B5EF4-FFF2-40B4-BE49-F238E27FC236}">
                <a16:creationId xmlns:a16="http://schemas.microsoft.com/office/drawing/2014/main" id="{A17B2F75-0B4C-4513-800F-0E9CACADC652}"/>
              </a:ext>
            </a:extLst>
          </p:cNvPr>
          <p:cNvSpPr txBox="1"/>
          <p:nvPr/>
        </p:nvSpPr>
        <p:spPr>
          <a:xfrm>
            <a:off x="7838801" y="1643159"/>
            <a:ext cx="467834" cy="369332"/>
          </a:xfrm>
          <a:prstGeom prst="rect">
            <a:avLst/>
          </a:prstGeom>
          <a:noFill/>
        </p:spPr>
        <p:txBody>
          <a:bodyPr wrap="square" rtlCol="0">
            <a:spAutoFit/>
          </a:bodyPr>
          <a:lstStyle/>
          <a:p>
            <a:r>
              <a:rPr lang="en-US" dirty="0">
                <a:solidFill>
                  <a:schemeClr val="tx2">
                    <a:lumMod val="60000"/>
                    <a:lumOff val="40000"/>
                  </a:schemeClr>
                </a:solidFill>
              </a:rPr>
              <a:t>+4</a:t>
            </a:r>
          </a:p>
        </p:txBody>
      </p:sp>
      <p:sp>
        <p:nvSpPr>
          <p:cNvPr id="14" name="TextBox 13">
            <a:extLst>
              <a:ext uri="{FF2B5EF4-FFF2-40B4-BE49-F238E27FC236}">
                <a16:creationId xmlns:a16="http://schemas.microsoft.com/office/drawing/2014/main" id="{90DC1E0F-0245-4A90-BE19-ED663FCBBE20}"/>
              </a:ext>
            </a:extLst>
          </p:cNvPr>
          <p:cNvSpPr txBox="1"/>
          <p:nvPr/>
        </p:nvSpPr>
        <p:spPr>
          <a:xfrm>
            <a:off x="8628347" y="1046074"/>
            <a:ext cx="515653" cy="369332"/>
          </a:xfrm>
          <a:prstGeom prst="rect">
            <a:avLst/>
          </a:prstGeom>
          <a:noFill/>
        </p:spPr>
        <p:txBody>
          <a:bodyPr wrap="square" rtlCol="0">
            <a:spAutoFit/>
          </a:bodyPr>
          <a:lstStyle/>
          <a:p>
            <a:r>
              <a:rPr lang="en-US" dirty="0">
                <a:solidFill>
                  <a:srgbClr val="FF0000"/>
                </a:solidFill>
              </a:rPr>
              <a:t>-1</a:t>
            </a:r>
          </a:p>
        </p:txBody>
      </p:sp>
      <p:sp>
        <p:nvSpPr>
          <p:cNvPr id="16" name="Star: 5 Points 15">
            <a:extLst>
              <a:ext uri="{FF2B5EF4-FFF2-40B4-BE49-F238E27FC236}">
                <a16:creationId xmlns:a16="http://schemas.microsoft.com/office/drawing/2014/main" id="{2239F086-3138-4C35-9814-1FBE83278319}"/>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
        <p:nvSpPr>
          <p:cNvPr id="17" name="TextBox 16">
            <a:extLst>
              <a:ext uri="{FF2B5EF4-FFF2-40B4-BE49-F238E27FC236}">
                <a16:creationId xmlns:a16="http://schemas.microsoft.com/office/drawing/2014/main" id="{96BBE629-F275-46F4-AB8B-B841D27C1A35}"/>
              </a:ext>
            </a:extLst>
          </p:cNvPr>
          <p:cNvSpPr txBox="1"/>
          <p:nvPr/>
        </p:nvSpPr>
        <p:spPr>
          <a:xfrm>
            <a:off x="2488476" y="4067273"/>
            <a:ext cx="1664016" cy="338554"/>
          </a:xfrm>
          <a:prstGeom prst="rect">
            <a:avLst/>
          </a:prstGeom>
          <a:noFill/>
        </p:spPr>
        <p:txBody>
          <a:bodyPr wrap="square" rtlCol="0">
            <a:spAutoFit/>
          </a:bodyPr>
          <a:lstStyle/>
          <a:p>
            <a:r>
              <a:rPr lang="en-US" sz="1600" dirty="0">
                <a:solidFill>
                  <a:srgbClr val="FF0000"/>
                </a:solidFill>
              </a:rPr>
              <a:t>--------</a:t>
            </a:r>
            <a:r>
              <a:rPr lang="en-US" sz="1600" dirty="0">
                <a:solidFill>
                  <a:schemeClr val="accent4"/>
                </a:solidFill>
              </a:rPr>
              <a:t>  </a:t>
            </a:r>
            <a:r>
              <a:rPr lang="fr-FR" sz="1600" dirty="0">
                <a:solidFill>
                  <a:srgbClr val="FF0000"/>
                </a:solidFill>
              </a:rPr>
              <a:t>en taxi.</a:t>
            </a:r>
            <a:endParaRPr lang="en-US" sz="1600" dirty="0">
              <a:solidFill>
                <a:schemeClr val="accent4"/>
              </a:solidFill>
            </a:endParaRPr>
          </a:p>
        </p:txBody>
      </p:sp>
    </p:spTree>
    <p:extLst>
      <p:ext uri="{BB962C8B-B14F-4D97-AF65-F5344CB8AC3E}">
        <p14:creationId xmlns:p14="http://schemas.microsoft.com/office/powerpoint/2010/main" val="250276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p:bldP spid="14" grpId="0"/>
      <p:bldP spid="17"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64526-823A-4AF6-8717-B97128A084EE}"/>
              </a:ext>
            </a:extLst>
          </p:cNvPr>
          <p:cNvSpPr>
            <a:spLocks noGrp="1"/>
          </p:cNvSpPr>
          <p:nvPr>
            <p:ph type="title"/>
          </p:nvPr>
        </p:nvSpPr>
        <p:spPr/>
        <p:txBody>
          <a:bodyPr/>
          <a:lstStyle/>
          <a:p>
            <a:r>
              <a:rPr lang="en-US" dirty="0"/>
              <a:t>Plan de </a:t>
            </a:r>
            <a:r>
              <a:rPr lang="en-US" dirty="0" err="1"/>
              <a:t>sécurité</a:t>
            </a:r>
            <a:endParaRPr lang="en-US" dirty="0"/>
          </a:p>
        </p:txBody>
      </p:sp>
    </p:spTree>
    <p:extLst>
      <p:ext uri="{BB962C8B-B14F-4D97-AF65-F5344CB8AC3E}">
        <p14:creationId xmlns:p14="http://schemas.microsoft.com/office/powerpoint/2010/main" val="28259084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E6B16-2F06-4992-96D7-6373A90D7CCF}"/>
              </a:ext>
            </a:extLst>
          </p:cNvPr>
          <p:cNvSpPr>
            <a:spLocks noGrp="1"/>
          </p:cNvSpPr>
          <p:nvPr>
            <p:ph type="title"/>
          </p:nvPr>
        </p:nvSpPr>
        <p:spPr/>
        <p:txBody>
          <a:bodyPr/>
          <a:lstStyle/>
          <a:p>
            <a:r>
              <a:rPr lang="en-US" dirty="0" err="1"/>
              <a:t>Objectifs</a:t>
            </a:r>
            <a:r>
              <a:rPr lang="en-US" dirty="0"/>
              <a:t> de la session</a:t>
            </a:r>
          </a:p>
        </p:txBody>
      </p:sp>
      <p:sp>
        <p:nvSpPr>
          <p:cNvPr id="3" name="Text Placeholder 2">
            <a:extLst>
              <a:ext uri="{FF2B5EF4-FFF2-40B4-BE49-F238E27FC236}">
                <a16:creationId xmlns:a16="http://schemas.microsoft.com/office/drawing/2014/main" id="{4FC7E358-E5ED-439A-9A39-50DA1432B958}"/>
              </a:ext>
            </a:extLst>
          </p:cNvPr>
          <p:cNvSpPr>
            <a:spLocks noGrp="1"/>
          </p:cNvSpPr>
          <p:nvPr>
            <p:ph type="body" sz="quarter" idx="10"/>
          </p:nvPr>
        </p:nvSpPr>
        <p:spPr/>
        <p:txBody>
          <a:bodyPr/>
          <a:lstStyle/>
          <a:p>
            <a:pPr lvl="0">
              <a:lnSpc>
                <a:spcPct val="107000"/>
              </a:lnSpc>
              <a:spcBef>
                <a:spcPts val="0"/>
              </a:spcBef>
              <a:buFont typeface="Symbol" panose="05050102010706020507" pitchFamily="18" charset="2"/>
              <a:buChar char=""/>
            </a:pPr>
            <a:r>
              <a:rPr lang="fr-FR" dirty="0">
                <a:latin typeface="Arial" panose="020B0604020202020204" pitchFamily="34" charset="0"/>
                <a:ea typeface="Arial" panose="020B0604020202020204" pitchFamily="34" charset="0"/>
                <a:cs typeface="Times New Roman" panose="02020603050405020304" pitchFamily="18" charset="0"/>
              </a:rPr>
              <a:t>Reconnaissez les éléments d'un plan de sécurité et entraînez-vous à utiliser le modèle pour élaborer le vôtre.</a:t>
            </a:r>
          </a:p>
          <a:p>
            <a:pPr lvl="0">
              <a:lnSpc>
                <a:spcPct val="107000"/>
              </a:lnSpc>
              <a:spcBef>
                <a:spcPts val="0"/>
              </a:spcBef>
              <a:buFont typeface="Symbol" panose="05050102010706020507" pitchFamily="18" charset="2"/>
              <a:buChar char=""/>
            </a:pPr>
            <a:endParaRPr lang="fr-FR" dirty="0">
              <a:latin typeface="Arial" panose="020B0604020202020204" pitchFamily="34" charset="0"/>
              <a:ea typeface="Arial" panose="020B0604020202020204" pitchFamily="34" charset="0"/>
              <a:cs typeface="Times New Roman" panose="02020603050405020304" pitchFamily="18" charset="0"/>
            </a:endParaRPr>
          </a:p>
          <a:p>
            <a:pPr lvl="0">
              <a:lnSpc>
                <a:spcPct val="107000"/>
              </a:lnSpc>
              <a:spcBef>
                <a:spcPts val="0"/>
              </a:spcBef>
              <a:buFont typeface="Symbol" panose="05050102010706020507" pitchFamily="18" charset="2"/>
              <a:buChar char=""/>
            </a:pPr>
            <a:r>
              <a:rPr lang="fr-FR" dirty="0">
                <a:latin typeface="Arial" panose="020B0604020202020204" pitchFamily="34" charset="0"/>
                <a:ea typeface="Arial" panose="020B0604020202020204" pitchFamily="34" charset="0"/>
                <a:cs typeface="Times New Roman" panose="02020603050405020304" pitchFamily="18" charset="0"/>
              </a:rPr>
              <a:t>Identifiez vos trois principaux risques et créez un plan de sécurité pour chacun d'eux en tenant compte des vulnérabilités, des capacités existantes et des capacités nécessaires.</a:t>
            </a:r>
            <a:r>
              <a:rPr lang="en-US" dirty="0">
                <a:effectLst/>
                <a:latin typeface="Arial" panose="020B0604020202020204" pitchFamily="34" charset="0"/>
                <a:ea typeface="Arial" panose="020B0604020202020204" pitchFamily="34" charset="0"/>
                <a:cs typeface="Times New Roman" panose="02020603050405020304" pitchFamily="18" charset="0"/>
              </a:rPr>
              <a:t>. </a:t>
            </a:r>
            <a:r>
              <a:rPr lang="en-US" dirty="0">
                <a:solidFill>
                  <a:schemeClr val="tx1">
                    <a:lumMod val="50000"/>
                  </a:schemeClr>
                </a:solidFill>
              </a:rPr>
              <a:t> </a:t>
            </a:r>
          </a:p>
        </p:txBody>
      </p:sp>
    </p:spTree>
    <p:extLst>
      <p:ext uri="{BB962C8B-B14F-4D97-AF65-F5344CB8AC3E}">
        <p14:creationId xmlns:p14="http://schemas.microsoft.com/office/powerpoint/2010/main" val="309344851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0B5B571D-64FF-4FF0-8FF7-32BDEA6CB061}"/>
              </a:ext>
            </a:extLst>
          </p:cNvPr>
          <p:cNvGraphicFramePr>
            <a:graphicFrameLocks noGrp="1"/>
          </p:cNvGraphicFramePr>
          <p:nvPr>
            <p:extLst>
              <p:ext uri="{D42A27DB-BD31-4B8C-83A1-F6EECF244321}">
                <p14:modId xmlns:p14="http://schemas.microsoft.com/office/powerpoint/2010/main" val="1616494883"/>
              </p:ext>
            </p:extLst>
          </p:nvPr>
        </p:nvGraphicFramePr>
        <p:xfrm>
          <a:off x="151662" y="1360442"/>
          <a:ext cx="8862026" cy="4965779"/>
        </p:xfrm>
        <a:graphic>
          <a:graphicData uri="http://schemas.openxmlformats.org/drawingml/2006/table">
            <a:tbl>
              <a:tblPr>
                <a:tableStyleId>{5940675A-B579-460E-94D1-54222C63F5DA}</a:tableStyleId>
              </a:tblPr>
              <a:tblGrid>
                <a:gridCol w="1572295">
                  <a:extLst>
                    <a:ext uri="{9D8B030D-6E8A-4147-A177-3AD203B41FA5}">
                      <a16:colId xmlns:a16="http://schemas.microsoft.com/office/drawing/2014/main" val="86692934"/>
                    </a:ext>
                  </a:extLst>
                </a:gridCol>
                <a:gridCol w="2141241">
                  <a:extLst>
                    <a:ext uri="{9D8B030D-6E8A-4147-A177-3AD203B41FA5}">
                      <a16:colId xmlns:a16="http://schemas.microsoft.com/office/drawing/2014/main" val="857563883"/>
                    </a:ext>
                  </a:extLst>
                </a:gridCol>
                <a:gridCol w="2447001">
                  <a:extLst>
                    <a:ext uri="{9D8B030D-6E8A-4147-A177-3AD203B41FA5}">
                      <a16:colId xmlns:a16="http://schemas.microsoft.com/office/drawing/2014/main" val="2126083782"/>
                    </a:ext>
                  </a:extLst>
                </a:gridCol>
                <a:gridCol w="2701489">
                  <a:extLst>
                    <a:ext uri="{9D8B030D-6E8A-4147-A177-3AD203B41FA5}">
                      <a16:colId xmlns:a16="http://schemas.microsoft.com/office/drawing/2014/main" val="1530389303"/>
                    </a:ext>
                  </a:extLst>
                </a:gridCol>
              </a:tblGrid>
              <a:tr h="540728">
                <a:tc gridSpan="4">
                  <a:txBody>
                    <a:bodyPr/>
                    <a:lstStyle/>
                    <a:p>
                      <a:pPr algn="l" fontAlgn="b"/>
                      <a:r>
                        <a:rPr lang="fr-FR" sz="2000" u="none" strike="noStrike" noProof="0" dirty="0">
                          <a:effectLst/>
                        </a:rPr>
                        <a:t>  Risque</a:t>
                      </a:r>
                      <a:r>
                        <a:rPr lang="fr-FR" sz="2000" u="none" strike="noStrike" baseline="0" noProof="0" dirty="0">
                          <a:effectLst/>
                        </a:rPr>
                        <a:t> </a:t>
                      </a:r>
                      <a:r>
                        <a:rPr lang="fr-FR" sz="2000" u="none" strike="noStrike" noProof="0" dirty="0">
                          <a:effectLst/>
                        </a:rPr>
                        <a:t>(de</a:t>
                      </a:r>
                      <a:r>
                        <a:rPr lang="fr-FR" sz="2000" u="none" strike="noStrike" baseline="0" noProof="0" dirty="0">
                          <a:effectLst/>
                        </a:rPr>
                        <a:t> quelque chose</a:t>
                      </a:r>
                      <a:r>
                        <a:rPr lang="fr-FR" sz="2000" u="none" strike="noStrike" noProof="0" dirty="0">
                          <a:effectLst/>
                        </a:rPr>
                        <a:t>):</a:t>
                      </a:r>
                      <a:endParaRPr lang="fr-FR" sz="2000" b="0" i="0" u="none" strike="noStrike" noProof="0" dirty="0">
                        <a:solidFill>
                          <a:srgbClr val="000000"/>
                        </a:solidFill>
                        <a:effectLst/>
                        <a:latin typeface="Calibri" panose="020F0502020204030204" pitchFamily="34" charset="0"/>
                      </a:endParaRPr>
                    </a:p>
                  </a:txBody>
                  <a:tcPr marL="6350" marR="6350" marT="635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75530964"/>
                  </a:ext>
                </a:extLst>
              </a:tr>
              <a:tr h="566164">
                <a:tc>
                  <a:txBody>
                    <a:bodyPr/>
                    <a:lstStyle/>
                    <a:p>
                      <a:pPr algn="ctr" fontAlgn="b"/>
                      <a:r>
                        <a:rPr lang="fr-FR" sz="2000" u="none" strike="noStrike" noProof="0" dirty="0">
                          <a:effectLst/>
                        </a:rPr>
                        <a:t>Menaces</a:t>
                      </a:r>
                      <a:endParaRPr lang="fr-FR" sz="2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b"/>
                      <a:r>
                        <a:rPr lang="fr-FR" sz="2000" u="none" strike="noStrike" noProof="0" dirty="0">
                          <a:effectLst/>
                        </a:rPr>
                        <a:t>Vulnérabilités</a:t>
                      </a:r>
                      <a:endParaRPr lang="fr-FR" sz="2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b"/>
                      <a:r>
                        <a:rPr lang="fr-FR" sz="2000" u="none" strike="noStrike" noProof="0" dirty="0">
                          <a:effectLst/>
                        </a:rPr>
                        <a:t>Capacit</a:t>
                      </a:r>
                      <a:r>
                        <a:rPr lang="fr-FR" sz="2000" b="0" i="0" u="none" strike="noStrike" noProof="0" dirty="0">
                          <a:solidFill>
                            <a:srgbClr val="000000"/>
                          </a:solidFill>
                          <a:effectLst/>
                          <a:latin typeface="Calibri" panose="020F0502020204030204" pitchFamily="34" charset="0"/>
                        </a:rPr>
                        <a:t>é</a:t>
                      </a:r>
                      <a:r>
                        <a:rPr lang="en-US" sz="2000" b="0" i="0" u="none" strike="noStrike" baseline="0" dirty="0">
                          <a:solidFill>
                            <a:srgbClr val="000000"/>
                          </a:solidFill>
                          <a:effectLst/>
                          <a:latin typeface="Calibri" panose="020F0502020204030204" pitchFamily="34" charset="0"/>
                        </a:rPr>
                        <a:t> </a:t>
                      </a:r>
                      <a:r>
                        <a:rPr lang="fr-FR" sz="2000" b="0" i="0" u="none" strike="noStrike" baseline="0" noProof="0" dirty="0">
                          <a:solidFill>
                            <a:srgbClr val="000000"/>
                          </a:solidFill>
                          <a:effectLst/>
                          <a:latin typeface="Calibri" panose="020F0502020204030204" pitchFamily="34" charset="0"/>
                        </a:rPr>
                        <a:t>existante</a:t>
                      </a:r>
                      <a:endParaRPr lang="fr-FR" sz="2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b"/>
                      <a:r>
                        <a:rPr lang="fr-FR" sz="2000" u="none" strike="noStrike" noProof="0" dirty="0">
                          <a:effectLst/>
                        </a:rPr>
                        <a:t>Capacité requise</a:t>
                      </a:r>
                      <a:endParaRPr lang="fr-FR" sz="2000" b="0" i="0" u="none" strike="noStrike" noProof="0"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109640733"/>
                  </a:ext>
                </a:extLst>
              </a:tr>
              <a:tr h="3858887">
                <a:tc>
                  <a:txBody>
                    <a:bodyPr/>
                    <a:lstStyle/>
                    <a:p>
                      <a:pPr algn="ctr" fontAlgn="b"/>
                      <a:r>
                        <a:rPr lang="fr-FR" sz="2400" u="none" strike="noStrike" noProof="0" dirty="0">
                          <a:effectLst/>
                        </a:rPr>
                        <a:t> </a:t>
                      </a:r>
                      <a:endParaRPr lang="fr-FR" sz="2400" b="0" i="0" u="none" strike="noStrike" noProof="0"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12668703"/>
                  </a:ext>
                </a:extLst>
              </a:tr>
            </a:tbl>
          </a:graphicData>
        </a:graphic>
      </p:graphicFrame>
      <p:sp>
        <p:nvSpPr>
          <p:cNvPr id="14" name="TextBox 13">
            <a:extLst>
              <a:ext uri="{FF2B5EF4-FFF2-40B4-BE49-F238E27FC236}">
                <a16:creationId xmlns:a16="http://schemas.microsoft.com/office/drawing/2014/main" id="{6D41133E-CDA2-4A63-8138-260B073E695A}"/>
              </a:ext>
            </a:extLst>
          </p:cNvPr>
          <p:cNvSpPr txBox="1"/>
          <p:nvPr/>
        </p:nvSpPr>
        <p:spPr>
          <a:xfrm>
            <a:off x="177103" y="2505090"/>
            <a:ext cx="952500" cy="368300"/>
          </a:xfrm>
          <a:prstGeom prst="rect">
            <a:avLst/>
          </a:prstGeom>
          <a:noFill/>
        </p:spPr>
        <p:txBody>
          <a:bodyPr wrap="square" rtlCol="0">
            <a:spAutoFit/>
          </a:bodyPr>
          <a:lstStyle/>
          <a:p>
            <a:r>
              <a:rPr lang="fr-FR" b="1" dirty="0">
                <a:solidFill>
                  <a:srgbClr val="FF0000"/>
                </a:solidFill>
              </a:rPr>
              <a:t>Elevé</a:t>
            </a:r>
          </a:p>
        </p:txBody>
      </p:sp>
      <p:sp>
        <p:nvSpPr>
          <p:cNvPr id="15" name="TextBox 14">
            <a:extLst>
              <a:ext uri="{FF2B5EF4-FFF2-40B4-BE49-F238E27FC236}">
                <a16:creationId xmlns:a16="http://schemas.microsoft.com/office/drawing/2014/main" id="{D9BDBE69-272A-4CC1-AA85-D2E5595AC1E6}"/>
              </a:ext>
            </a:extLst>
          </p:cNvPr>
          <p:cNvSpPr txBox="1"/>
          <p:nvPr/>
        </p:nvSpPr>
        <p:spPr>
          <a:xfrm>
            <a:off x="3090995" y="1469755"/>
            <a:ext cx="5861050" cy="368300"/>
          </a:xfrm>
          <a:prstGeom prst="rect">
            <a:avLst/>
          </a:prstGeom>
          <a:noFill/>
        </p:spPr>
        <p:txBody>
          <a:bodyPr wrap="square" rtlCol="0">
            <a:spAutoFit/>
          </a:bodyPr>
          <a:lstStyle/>
          <a:p>
            <a:r>
              <a:rPr lang="fr-FR" dirty="0">
                <a:solidFill>
                  <a:srgbClr val="FF0000"/>
                </a:solidFill>
              </a:rPr>
              <a:t>Un cambriolage à la clinique avec vol de dossiers de clients.</a:t>
            </a:r>
            <a:endParaRPr lang="en-US" dirty="0">
              <a:solidFill>
                <a:srgbClr val="FF0000"/>
              </a:solidFill>
            </a:endParaRPr>
          </a:p>
        </p:txBody>
      </p:sp>
      <p:sp>
        <p:nvSpPr>
          <p:cNvPr id="16" name="TextBox 15">
            <a:extLst>
              <a:ext uri="{FF2B5EF4-FFF2-40B4-BE49-F238E27FC236}">
                <a16:creationId xmlns:a16="http://schemas.microsoft.com/office/drawing/2014/main" id="{616DA6A0-EA73-4A00-8603-6E570F043D0B}"/>
              </a:ext>
            </a:extLst>
          </p:cNvPr>
          <p:cNvSpPr txBox="1"/>
          <p:nvPr/>
        </p:nvSpPr>
        <p:spPr>
          <a:xfrm>
            <a:off x="1735198" y="2499485"/>
            <a:ext cx="2114811" cy="3696397"/>
          </a:xfrm>
          <a:prstGeom prst="rect">
            <a:avLst/>
          </a:prstGeom>
          <a:noFill/>
        </p:spPr>
        <p:txBody>
          <a:bodyPr wrap="square" rtlCol="0">
            <a:spAutoFit/>
          </a:bodyPr>
          <a:lstStyle/>
          <a:p>
            <a:pPr marL="120650" indent="-120650">
              <a:lnSpc>
                <a:spcPct val="90000"/>
              </a:lnSpc>
              <a:spcBef>
                <a:spcPts val="600"/>
              </a:spcBef>
              <a:buFont typeface="Arial" panose="020B0604020202020204" pitchFamily="34" charset="0"/>
              <a:buChar char="•"/>
            </a:pPr>
            <a:r>
              <a:rPr lang="fr-FR" sz="1400" dirty="0">
                <a:solidFill>
                  <a:srgbClr val="FF0000"/>
                </a:solidFill>
              </a:rPr>
              <a:t>Nous sommes dans un quartier où il y a peu de circulation le soir.</a:t>
            </a:r>
          </a:p>
          <a:p>
            <a:pPr marL="120650" indent="-120650">
              <a:lnSpc>
                <a:spcPct val="90000"/>
              </a:lnSpc>
              <a:spcBef>
                <a:spcPts val="600"/>
              </a:spcBef>
              <a:buFont typeface="Arial" panose="020B0604020202020204" pitchFamily="34" charset="0"/>
              <a:buChar char="•"/>
            </a:pPr>
            <a:r>
              <a:rPr lang="fr-FR" sz="1400" dirty="0">
                <a:solidFill>
                  <a:srgbClr val="FF0000"/>
                </a:solidFill>
              </a:rPr>
              <a:t>Nous n'avons pas d'agents de sécurité à la clinique après 17 heures.</a:t>
            </a:r>
          </a:p>
          <a:p>
            <a:pPr marL="120650" indent="-120650">
              <a:lnSpc>
                <a:spcPct val="90000"/>
              </a:lnSpc>
              <a:spcBef>
                <a:spcPts val="600"/>
              </a:spcBef>
              <a:buFont typeface="Arial" panose="020B0604020202020204" pitchFamily="34" charset="0"/>
              <a:buChar char="•"/>
            </a:pPr>
            <a:r>
              <a:rPr lang="fr-FR" sz="1400" dirty="0">
                <a:solidFill>
                  <a:srgbClr val="FF0000"/>
                </a:solidFill>
              </a:rPr>
              <a:t>Nous n'avons pas de moyen de contrôler les visiteurs pendant la journée.</a:t>
            </a:r>
          </a:p>
          <a:p>
            <a:pPr marL="120650" indent="-120650">
              <a:lnSpc>
                <a:spcPct val="90000"/>
              </a:lnSpc>
              <a:spcBef>
                <a:spcPts val="600"/>
              </a:spcBef>
              <a:buFont typeface="Arial" panose="020B0604020202020204" pitchFamily="34" charset="0"/>
              <a:buChar char="•"/>
            </a:pPr>
            <a:r>
              <a:rPr lang="fr-FR" sz="1400" dirty="0">
                <a:solidFill>
                  <a:srgbClr val="FF0000"/>
                </a:solidFill>
              </a:rPr>
              <a:t>Le personnel ne verrouille pas toujours les dossiers des patients.</a:t>
            </a:r>
          </a:p>
          <a:p>
            <a:pPr marL="120650" indent="-120650">
              <a:lnSpc>
                <a:spcPct val="90000"/>
              </a:lnSpc>
              <a:spcBef>
                <a:spcPts val="600"/>
              </a:spcBef>
              <a:buFont typeface="Arial" panose="020B0604020202020204" pitchFamily="34" charset="0"/>
              <a:buChar char="•"/>
            </a:pPr>
            <a:r>
              <a:rPr lang="fr-FR" sz="1400" dirty="0">
                <a:solidFill>
                  <a:srgbClr val="FF0000"/>
                </a:solidFill>
              </a:rPr>
              <a:t>Les fenêtres et les portes n'ont pas de barreaux ; elles peuvent être brisées avec des pierres.</a:t>
            </a:r>
            <a:endParaRPr lang="en-US" sz="1400" dirty="0">
              <a:solidFill>
                <a:srgbClr val="FF0000"/>
              </a:solidFill>
            </a:endParaRPr>
          </a:p>
        </p:txBody>
      </p:sp>
      <p:sp>
        <p:nvSpPr>
          <p:cNvPr id="17" name="TextBox 16">
            <a:extLst>
              <a:ext uri="{FF2B5EF4-FFF2-40B4-BE49-F238E27FC236}">
                <a16:creationId xmlns:a16="http://schemas.microsoft.com/office/drawing/2014/main" id="{9FE64F5D-E79A-4230-B559-410EF764E746}"/>
              </a:ext>
            </a:extLst>
          </p:cNvPr>
          <p:cNvSpPr txBox="1"/>
          <p:nvPr/>
        </p:nvSpPr>
        <p:spPr>
          <a:xfrm>
            <a:off x="3865184" y="2499485"/>
            <a:ext cx="2489757" cy="3890296"/>
          </a:xfrm>
          <a:prstGeom prst="rect">
            <a:avLst/>
          </a:prstGeom>
          <a:noFill/>
        </p:spPr>
        <p:txBody>
          <a:bodyPr wrap="square" rtlCol="0">
            <a:spAutoFit/>
          </a:bodyPr>
          <a:lstStyle/>
          <a:p>
            <a:pPr marL="120650" indent="-120650">
              <a:lnSpc>
                <a:spcPct val="90000"/>
              </a:lnSpc>
              <a:spcBef>
                <a:spcPts val="600"/>
              </a:spcBef>
              <a:buFont typeface="Arial" panose="020B0604020202020204" pitchFamily="34" charset="0"/>
              <a:buChar char="•"/>
            </a:pPr>
            <a:r>
              <a:rPr lang="fr-FR" sz="1400" dirty="0">
                <a:solidFill>
                  <a:srgbClr val="FF0000"/>
                </a:solidFill>
              </a:rPr>
              <a:t>Nous disposons d'un agent de sécurité pendant les heures d’ouvertures de la clinique (de 9 h à 17 h).</a:t>
            </a:r>
          </a:p>
          <a:p>
            <a:pPr marL="120650" indent="-120650">
              <a:lnSpc>
                <a:spcPct val="90000"/>
              </a:lnSpc>
              <a:spcBef>
                <a:spcPts val="600"/>
              </a:spcBef>
              <a:buFont typeface="Arial" panose="020B0604020202020204" pitchFamily="34" charset="0"/>
              <a:buChar char="•"/>
            </a:pPr>
            <a:r>
              <a:rPr lang="fr-FR" sz="1400" dirty="0">
                <a:solidFill>
                  <a:srgbClr val="FF0000"/>
                </a:solidFill>
              </a:rPr>
              <a:t>Nous avons le logo de l'USAID et du MS sur notre panneau.</a:t>
            </a:r>
          </a:p>
          <a:p>
            <a:pPr marL="120650" indent="-120650">
              <a:lnSpc>
                <a:spcPct val="90000"/>
              </a:lnSpc>
              <a:spcBef>
                <a:spcPts val="600"/>
              </a:spcBef>
              <a:buFont typeface="Arial" panose="020B0604020202020204" pitchFamily="34" charset="0"/>
              <a:buChar char="•"/>
            </a:pPr>
            <a:r>
              <a:rPr lang="fr-FR" sz="1400" dirty="0">
                <a:solidFill>
                  <a:srgbClr val="FF0000"/>
                </a:solidFill>
              </a:rPr>
              <a:t>Nous nous sommes présentés et avons expliqué notre travail aux officiers de police travaillant dans le district.</a:t>
            </a:r>
          </a:p>
          <a:p>
            <a:pPr marL="120650" indent="-120650">
              <a:lnSpc>
                <a:spcPct val="90000"/>
              </a:lnSpc>
              <a:spcBef>
                <a:spcPts val="600"/>
              </a:spcBef>
              <a:buFont typeface="Arial" panose="020B0604020202020204" pitchFamily="34" charset="0"/>
              <a:buChar char="•"/>
            </a:pPr>
            <a:r>
              <a:rPr lang="fr-FR" sz="1400" dirty="0">
                <a:solidFill>
                  <a:srgbClr val="FF0000"/>
                </a:solidFill>
              </a:rPr>
              <a:t>Nous avons des armoires fermées à clé pour stocker tous les dossiers papier des clients.</a:t>
            </a:r>
          </a:p>
          <a:p>
            <a:pPr marL="120650" indent="-120650">
              <a:lnSpc>
                <a:spcPct val="90000"/>
              </a:lnSpc>
              <a:spcBef>
                <a:spcPts val="600"/>
              </a:spcBef>
              <a:buFont typeface="Arial" panose="020B0604020202020204" pitchFamily="34" charset="0"/>
              <a:buChar char="•"/>
            </a:pPr>
            <a:r>
              <a:rPr lang="fr-FR" sz="1400" dirty="0">
                <a:solidFill>
                  <a:srgbClr val="FF0000"/>
                </a:solidFill>
              </a:rPr>
              <a:t>Nous utilisons des CIU et conservons principalement des informations électroniques cryptées.</a:t>
            </a:r>
            <a:endParaRPr lang="en-US" sz="1400" dirty="0">
              <a:solidFill>
                <a:srgbClr val="FF0000"/>
              </a:solidFill>
            </a:endParaRPr>
          </a:p>
        </p:txBody>
      </p:sp>
      <p:sp>
        <p:nvSpPr>
          <p:cNvPr id="18" name="TextBox 17">
            <a:extLst>
              <a:ext uri="{FF2B5EF4-FFF2-40B4-BE49-F238E27FC236}">
                <a16:creationId xmlns:a16="http://schemas.microsoft.com/office/drawing/2014/main" id="{8CF334DC-61D9-4494-A281-C72187198D28}"/>
              </a:ext>
            </a:extLst>
          </p:cNvPr>
          <p:cNvSpPr txBox="1"/>
          <p:nvPr/>
        </p:nvSpPr>
        <p:spPr>
          <a:xfrm>
            <a:off x="6382749" y="2499485"/>
            <a:ext cx="2569296" cy="3696397"/>
          </a:xfrm>
          <a:prstGeom prst="rect">
            <a:avLst/>
          </a:prstGeom>
          <a:noFill/>
        </p:spPr>
        <p:txBody>
          <a:bodyPr wrap="square" rtlCol="0">
            <a:spAutoFit/>
          </a:bodyPr>
          <a:lstStyle/>
          <a:p>
            <a:pPr marL="120650" indent="-120650">
              <a:lnSpc>
                <a:spcPct val="90000"/>
              </a:lnSpc>
              <a:spcBef>
                <a:spcPts val="600"/>
              </a:spcBef>
              <a:buFont typeface="Arial" panose="020B0604020202020204" pitchFamily="34" charset="0"/>
              <a:buChar char="•"/>
            </a:pPr>
            <a:r>
              <a:rPr lang="fr-FR" sz="1400" dirty="0">
                <a:solidFill>
                  <a:srgbClr val="FF0000"/>
                </a:solidFill>
              </a:rPr>
              <a:t>Journaux de bord des visiteurs</a:t>
            </a:r>
          </a:p>
          <a:p>
            <a:pPr marL="120650" indent="-120650">
              <a:lnSpc>
                <a:spcPct val="90000"/>
              </a:lnSpc>
              <a:spcBef>
                <a:spcPts val="600"/>
              </a:spcBef>
              <a:buFont typeface="Arial" panose="020B0604020202020204" pitchFamily="34" charset="0"/>
              <a:buChar char="•"/>
            </a:pPr>
            <a:r>
              <a:rPr lang="fr-FR" sz="1400" dirty="0">
                <a:solidFill>
                  <a:srgbClr val="FF0000"/>
                </a:solidFill>
              </a:rPr>
              <a:t>Formation de tout le personnel sur le stockage sécurisé des documents (politique de bureau propre). </a:t>
            </a:r>
          </a:p>
          <a:p>
            <a:pPr marL="120650" indent="-120650">
              <a:lnSpc>
                <a:spcPct val="90000"/>
              </a:lnSpc>
              <a:spcBef>
                <a:spcPts val="600"/>
              </a:spcBef>
              <a:buFont typeface="Arial" panose="020B0604020202020204" pitchFamily="34" charset="0"/>
              <a:buChar char="•"/>
            </a:pPr>
            <a:r>
              <a:rPr lang="fr-FR" sz="1400" dirty="0">
                <a:solidFill>
                  <a:srgbClr val="FF0000"/>
                </a:solidFill>
              </a:rPr>
              <a:t>Discuter avec le propriétaire de la nature de notre travail.</a:t>
            </a:r>
          </a:p>
          <a:p>
            <a:pPr marL="120650" indent="-120650">
              <a:lnSpc>
                <a:spcPct val="90000"/>
              </a:lnSpc>
              <a:spcBef>
                <a:spcPts val="600"/>
              </a:spcBef>
              <a:buFont typeface="Arial" panose="020B0604020202020204" pitchFamily="34" charset="0"/>
              <a:buChar char="•"/>
            </a:pPr>
            <a:r>
              <a:rPr lang="fr-FR" sz="1400" dirty="0">
                <a:solidFill>
                  <a:srgbClr val="FF0000"/>
                </a:solidFill>
              </a:rPr>
              <a:t>Installer des mesures de sécurité physique pour les fenêtres et les portes.</a:t>
            </a:r>
          </a:p>
          <a:p>
            <a:pPr marL="120650" indent="-120650">
              <a:lnSpc>
                <a:spcPct val="90000"/>
              </a:lnSpc>
              <a:spcBef>
                <a:spcPts val="600"/>
              </a:spcBef>
              <a:buFont typeface="Arial" panose="020B0604020202020204" pitchFamily="34" charset="0"/>
              <a:buChar char="•"/>
            </a:pPr>
            <a:r>
              <a:rPr lang="fr-FR" sz="1400" dirty="0">
                <a:solidFill>
                  <a:srgbClr val="FF0000"/>
                </a:solidFill>
              </a:rPr>
              <a:t>Créer un journal des incidents de sécurité pour suivre les tendances ; envisager d'utiliser ce journal pour plaider auprès du donateur en faveur de fonds pour une présence de sécurité accrue. </a:t>
            </a:r>
            <a:endParaRPr lang="en-US" sz="1400" dirty="0">
              <a:solidFill>
                <a:srgbClr val="FF0000"/>
              </a:solidFill>
            </a:endParaRPr>
          </a:p>
        </p:txBody>
      </p:sp>
      <p:sp>
        <p:nvSpPr>
          <p:cNvPr id="19" name="TextBox 18">
            <a:extLst>
              <a:ext uri="{FF2B5EF4-FFF2-40B4-BE49-F238E27FC236}">
                <a16:creationId xmlns:a16="http://schemas.microsoft.com/office/drawing/2014/main" id="{8696605E-5A30-4926-9F8E-AAFA6CC10D8F}"/>
              </a:ext>
            </a:extLst>
          </p:cNvPr>
          <p:cNvSpPr txBox="1"/>
          <p:nvPr/>
        </p:nvSpPr>
        <p:spPr>
          <a:xfrm>
            <a:off x="169352" y="2873390"/>
            <a:ext cx="1506940" cy="2893100"/>
          </a:xfrm>
          <a:prstGeom prst="rect">
            <a:avLst/>
          </a:prstGeom>
          <a:noFill/>
        </p:spPr>
        <p:txBody>
          <a:bodyPr wrap="square" rtlCol="0">
            <a:spAutoFit/>
          </a:bodyPr>
          <a:lstStyle/>
          <a:p>
            <a:pPr marL="120650" indent="-120650">
              <a:lnSpc>
                <a:spcPct val="90000"/>
              </a:lnSpc>
              <a:spcBef>
                <a:spcPts val="600"/>
              </a:spcBef>
              <a:buFont typeface="Arial" panose="020B0604020202020204" pitchFamily="34" charset="0"/>
              <a:buChar char="•"/>
            </a:pPr>
            <a:r>
              <a:rPr lang="fr-FR" sz="1400" dirty="0">
                <a:solidFill>
                  <a:srgbClr val="FF0000"/>
                </a:solidFill>
              </a:rPr>
              <a:t>Des travailleurs de proximité ont été suivis jusqu'à la clinique par des groupes de hurleurs qui disent que nous encourageons l'homosexualité.</a:t>
            </a:r>
          </a:p>
          <a:p>
            <a:pPr marL="120650" indent="-120650">
              <a:lnSpc>
                <a:spcPct val="90000"/>
              </a:lnSpc>
              <a:spcBef>
                <a:spcPts val="600"/>
              </a:spcBef>
              <a:buFont typeface="Arial" panose="020B0604020202020204" pitchFamily="34" charset="0"/>
              <a:buChar char="•"/>
            </a:pPr>
            <a:r>
              <a:rPr lang="fr-FR" sz="1400" dirty="0">
                <a:solidFill>
                  <a:srgbClr val="FF0000"/>
                </a:solidFill>
              </a:rPr>
              <a:t>Des messages menaçants ont été graffités sur la clinique.</a:t>
            </a:r>
          </a:p>
        </p:txBody>
      </p:sp>
      <p:sp>
        <p:nvSpPr>
          <p:cNvPr id="7" name="Title 6">
            <a:extLst>
              <a:ext uri="{FF2B5EF4-FFF2-40B4-BE49-F238E27FC236}">
                <a16:creationId xmlns:a16="http://schemas.microsoft.com/office/drawing/2014/main" id="{BFD476DB-DCCB-4A25-90D4-2E3964443210}"/>
              </a:ext>
            </a:extLst>
          </p:cNvPr>
          <p:cNvSpPr>
            <a:spLocks noGrp="1"/>
          </p:cNvSpPr>
          <p:nvPr>
            <p:ph type="title"/>
          </p:nvPr>
        </p:nvSpPr>
        <p:spPr>
          <a:xfrm>
            <a:off x="167704" y="434124"/>
            <a:ext cx="8219440" cy="972441"/>
          </a:xfrm>
        </p:spPr>
        <p:txBody>
          <a:bodyPr>
            <a:normAutofit/>
          </a:bodyPr>
          <a:lstStyle/>
          <a:p>
            <a:r>
              <a:rPr lang="fr-FR" sz="3600" dirty="0"/>
              <a:t>Plan de sécurité</a:t>
            </a:r>
            <a:endParaRPr lang="en-US" dirty="0"/>
          </a:p>
        </p:txBody>
      </p:sp>
    </p:spTree>
    <p:extLst>
      <p:ext uri="{BB962C8B-B14F-4D97-AF65-F5344CB8AC3E}">
        <p14:creationId xmlns:p14="http://schemas.microsoft.com/office/powerpoint/2010/main" val="258799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8" grpId="0"/>
      <p:bldP spid="19"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Left 6">
            <a:extLst>
              <a:ext uri="{FF2B5EF4-FFF2-40B4-BE49-F238E27FC236}">
                <a16:creationId xmlns:a16="http://schemas.microsoft.com/office/drawing/2014/main" id="{8FDDD728-FD1B-4A52-8823-E17ED4785E12}"/>
              </a:ext>
            </a:extLst>
          </p:cNvPr>
          <p:cNvSpPr/>
          <p:nvPr/>
        </p:nvSpPr>
        <p:spPr>
          <a:xfrm>
            <a:off x="8210122" y="757978"/>
            <a:ext cx="609600" cy="371683"/>
          </a:xfrm>
          <a:prstGeom prst="leftArrow">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7" name="Arrow: Left 16">
            <a:extLst>
              <a:ext uri="{FF2B5EF4-FFF2-40B4-BE49-F238E27FC236}">
                <a16:creationId xmlns:a16="http://schemas.microsoft.com/office/drawing/2014/main" id="{7A8A3DEF-64D7-4D81-885A-9A4153539BEF}"/>
              </a:ext>
            </a:extLst>
          </p:cNvPr>
          <p:cNvSpPr/>
          <p:nvPr/>
        </p:nvSpPr>
        <p:spPr>
          <a:xfrm>
            <a:off x="8848759" y="2669646"/>
            <a:ext cx="246576" cy="290774"/>
          </a:xfrm>
          <a:prstGeom prst="leftArrow">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8" name="Arrow: Left 17">
            <a:extLst>
              <a:ext uri="{FF2B5EF4-FFF2-40B4-BE49-F238E27FC236}">
                <a16:creationId xmlns:a16="http://schemas.microsoft.com/office/drawing/2014/main" id="{F33AB384-35E3-4645-970C-6CCE6CCB7B5E}"/>
              </a:ext>
            </a:extLst>
          </p:cNvPr>
          <p:cNvSpPr/>
          <p:nvPr/>
        </p:nvSpPr>
        <p:spPr>
          <a:xfrm>
            <a:off x="8857711" y="3094817"/>
            <a:ext cx="246576" cy="290774"/>
          </a:xfrm>
          <a:prstGeom prst="leftArrow">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9" name="Arrow: Left 18">
            <a:extLst>
              <a:ext uri="{FF2B5EF4-FFF2-40B4-BE49-F238E27FC236}">
                <a16:creationId xmlns:a16="http://schemas.microsoft.com/office/drawing/2014/main" id="{9B79FC48-57BA-452B-9682-40558A0BE9D1}"/>
              </a:ext>
            </a:extLst>
          </p:cNvPr>
          <p:cNvSpPr/>
          <p:nvPr/>
        </p:nvSpPr>
        <p:spPr>
          <a:xfrm>
            <a:off x="8876872" y="3894363"/>
            <a:ext cx="246576" cy="290774"/>
          </a:xfrm>
          <a:prstGeom prst="leftArrow">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20" name="Arrow: Left 19">
            <a:extLst>
              <a:ext uri="{FF2B5EF4-FFF2-40B4-BE49-F238E27FC236}">
                <a16:creationId xmlns:a16="http://schemas.microsoft.com/office/drawing/2014/main" id="{4829BC41-9A76-4D32-8C21-C77A12E63C16}"/>
              </a:ext>
            </a:extLst>
          </p:cNvPr>
          <p:cNvSpPr/>
          <p:nvPr/>
        </p:nvSpPr>
        <p:spPr>
          <a:xfrm>
            <a:off x="8819722" y="5070884"/>
            <a:ext cx="246576" cy="290774"/>
          </a:xfrm>
          <a:prstGeom prst="leftArrow">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aphicFrame>
        <p:nvGraphicFramePr>
          <p:cNvPr id="26" name="Table 25">
            <a:extLst>
              <a:ext uri="{FF2B5EF4-FFF2-40B4-BE49-F238E27FC236}">
                <a16:creationId xmlns:a16="http://schemas.microsoft.com/office/drawing/2014/main" id="{0167AD33-94D2-4F1C-8702-E58EC7AA755A}"/>
              </a:ext>
            </a:extLst>
          </p:cNvPr>
          <p:cNvGraphicFramePr>
            <a:graphicFrameLocks noGrp="1"/>
          </p:cNvGraphicFramePr>
          <p:nvPr>
            <p:extLst>
              <p:ext uri="{D42A27DB-BD31-4B8C-83A1-F6EECF244321}">
                <p14:modId xmlns:p14="http://schemas.microsoft.com/office/powerpoint/2010/main" val="1667110581"/>
              </p:ext>
            </p:extLst>
          </p:nvPr>
        </p:nvGraphicFramePr>
        <p:xfrm>
          <a:off x="167704" y="1536904"/>
          <a:ext cx="8862026" cy="4965779"/>
        </p:xfrm>
        <a:graphic>
          <a:graphicData uri="http://schemas.openxmlformats.org/drawingml/2006/table">
            <a:tbl>
              <a:tblPr>
                <a:tableStyleId>{5940675A-B579-460E-94D1-54222C63F5DA}</a:tableStyleId>
              </a:tblPr>
              <a:tblGrid>
                <a:gridCol w="1572295">
                  <a:extLst>
                    <a:ext uri="{9D8B030D-6E8A-4147-A177-3AD203B41FA5}">
                      <a16:colId xmlns:a16="http://schemas.microsoft.com/office/drawing/2014/main" val="86692934"/>
                    </a:ext>
                  </a:extLst>
                </a:gridCol>
                <a:gridCol w="2141241">
                  <a:extLst>
                    <a:ext uri="{9D8B030D-6E8A-4147-A177-3AD203B41FA5}">
                      <a16:colId xmlns:a16="http://schemas.microsoft.com/office/drawing/2014/main" val="857563883"/>
                    </a:ext>
                  </a:extLst>
                </a:gridCol>
                <a:gridCol w="2447001">
                  <a:extLst>
                    <a:ext uri="{9D8B030D-6E8A-4147-A177-3AD203B41FA5}">
                      <a16:colId xmlns:a16="http://schemas.microsoft.com/office/drawing/2014/main" val="2126083782"/>
                    </a:ext>
                  </a:extLst>
                </a:gridCol>
                <a:gridCol w="2701489">
                  <a:extLst>
                    <a:ext uri="{9D8B030D-6E8A-4147-A177-3AD203B41FA5}">
                      <a16:colId xmlns:a16="http://schemas.microsoft.com/office/drawing/2014/main" val="1530389303"/>
                    </a:ext>
                  </a:extLst>
                </a:gridCol>
              </a:tblGrid>
              <a:tr h="540728">
                <a:tc gridSpan="4">
                  <a:txBody>
                    <a:bodyPr/>
                    <a:lstStyle/>
                    <a:p>
                      <a:pPr algn="l" fontAlgn="b"/>
                      <a:r>
                        <a:rPr lang="fr-FR" sz="2000" u="none" strike="noStrike" noProof="0" dirty="0">
                          <a:effectLst/>
                        </a:rPr>
                        <a:t>  Risque</a:t>
                      </a:r>
                      <a:r>
                        <a:rPr lang="fr-FR" sz="2000" u="none" strike="noStrike" baseline="0" noProof="0" dirty="0">
                          <a:effectLst/>
                        </a:rPr>
                        <a:t> </a:t>
                      </a:r>
                      <a:r>
                        <a:rPr lang="fr-FR" sz="2000" u="none" strike="noStrike" noProof="0" dirty="0">
                          <a:effectLst/>
                        </a:rPr>
                        <a:t>(de</a:t>
                      </a:r>
                      <a:r>
                        <a:rPr lang="fr-FR" sz="2000" u="none" strike="noStrike" baseline="0" noProof="0" dirty="0">
                          <a:effectLst/>
                        </a:rPr>
                        <a:t> quelque chose</a:t>
                      </a:r>
                      <a:r>
                        <a:rPr lang="fr-FR" sz="2000" u="none" strike="noStrike" noProof="0" dirty="0">
                          <a:effectLst/>
                        </a:rPr>
                        <a:t>):</a:t>
                      </a:r>
                      <a:endParaRPr lang="fr-FR" sz="2000" b="0" i="0" u="none" strike="noStrike" noProof="0" dirty="0">
                        <a:solidFill>
                          <a:srgbClr val="000000"/>
                        </a:solidFill>
                        <a:effectLst/>
                        <a:latin typeface="Calibri" panose="020F0502020204030204" pitchFamily="34" charset="0"/>
                      </a:endParaRPr>
                    </a:p>
                  </a:txBody>
                  <a:tcPr marL="6350" marR="6350" marT="635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75530964"/>
                  </a:ext>
                </a:extLst>
              </a:tr>
              <a:tr h="566164">
                <a:tc>
                  <a:txBody>
                    <a:bodyPr/>
                    <a:lstStyle/>
                    <a:p>
                      <a:pPr algn="ctr" fontAlgn="b"/>
                      <a:r>
                        <a:rPr lang="fr-FR" sz="2000" u="none" strike="noStrike" noProof="0" dirty="0">
                          <a:effectLst/>
                        </a:rPr>
                        <a:t>Menaces</a:t>
                      </a:r>
                      <a:endParaRPr lang="fr-FR" sz="2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b"/>
                      <a:r>
                        <a:rPr lang="fr-FR" sz="2000" u="none" strike="noStrike" noProof="0" dirty="0">
                          <a:effectLst/>
                        </a:rPr>
                        <a:t>Vulnérabilités</a:t>
                      </a:r>
                      <a:endParaRPr lang="fr-FR" sz="2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b"/>
                      <a:r>
                        <a:rPr lang="fr-FR" sz="2000" u="none" strike="noStrike" noProof="0" dirty="0">
                          <a:effectLst/>
                        </a:rPr>
                        <a:t>Capacit</a:t>
                      </a:r>
                      <a:r>
                        <a:rPr lang="fr-FR" sz="2000" b="0" i="0" u="none" strike="noStrike" noProof="0" dirty="0">
                          <a:solidFill>
                            <a:srgbClr val="000000"/>
                          </a:solidFill>
                          <a:effectLst/>
                          <a:latin typeface="Calibri" panose="020F0502020204030204" pitchFamily="34" charset="0"/>
                        </a:rPr>
                        <a:t>é</a:t>
                      </a:r>
                      <a:r>
                        <a:rPr lang="en-US" sz="2000" b="0" i="0" u="none" strike="noStrike" baseline="0" dirty="0">
                          <a:solidFill>
                            <a:srgbClr val="000000"/>
                          </a:solidFill>
                          <a:effectLst/>
                          <a:latin typeface="Calibri" panose="020F0502020204030204" pitchFamily="34" charset="0"/>
                        </a:rPr>
                        <a:t> </a:t>
                      </a:r>
                      <a:r>
                        <a:rPr lang="fr-FR" sz="2000" b="0" i="0" u="none" strike="noStrike" baseline="0" noProof="0" dirty="0">
                          <a:solidFill>
                            <a:srgbClr val="000000"/>
                          </a:solidFill>
                          <a:effectLst/>
                          <a:latin typeface="Calibri" panose="020F0502020204030204" pitchFamily="34" charset="0"/>
                        </a:rPr>
                        <a:t>existante</a:t>
                      </a:r>
                      <a:endParaRPr lang="fr-FR" sz="2000" b="0" i="0" u="none" strike="noStrike" noProof="0" dirty="0">
                        <a:solidFill>
                          <a:srgbClr val="000000"/>
                        </a:solidFill>
                        <a:effectLst/>
                        <a:latin typeface="Calibri" panose="020F0502020204030204" pitchFamily="34" charset="0"/>
                      </a:endParaRPr>
                    </a:p>
                  </a:txBody>
                  <a:tcPr marL="6350" marR="6350" marT="6350" marB="0" anchor="ctr"/>
                </a:tc>
                <a:tc>
                  <a:txBody>
                    <a:bodyPr/>
                    <a:lstStyle/>
                    <a:p>
                      <a:pPr algn="ctr" fontAlgn="b"/>
                      <a:r>
                        <a:rPr lang="fr-FR" sz="2000" u="none" strike="noStrike" noProof="0" dirty="0">
                          <a:effectLst/>
                        </a:rPr>
                        <a:t>Capacité requise</a:t>
                      </a:r>
                      <a:endParaRPr lang="fr-FR" sz="2000" b="0" i="0" u="none" strike="noStrike" noProof="0"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109640733"/>
                  </a:ext>
                </a:extLst>
              </a:tr>
              <a:tr h="3858887">
                <a:tc>
                  <a:txBody>
                    <a:bodyPr/>
                    <a:lstStyle/>
                    <a:p>
                      <a:pPr algn="ctr" fontAlgn="b"/>
                      <a:r>
                        <a:rPr lang="fr-FR" sz="2400" u="none" strike="noStrike" noProof="0" dirty="0">
                          <a:effectLst/>
                        </a:rPr>
                        <a:t> </a:t>
                      </a:r>
                      <a:endParaRPr lang="fr-FR" sz="2400" b="0" i="0" u="none" strike="noStrike" noProof="0"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12668703"/>
                  </a:ext>
                </a:extLst>
              </a:tr>
            </a:tbl>
          </a:graphicData>
        </a:graphic>
      </p:graphicFrame>
      <p:sp>
        <p:nvSpPr>
          <p:cNvPr id="27" name="TextBox 26">
            <a:extLst>
              <a:ext uri="{FF2B5EF4-FFF2-40B4-BE49-F238E27FC236}">
                <a16:creationId xmlns:a16="http://schemas.microsoft.com/office/drawing/2014/main" id="{D7A61424-D6CA-43A9-B67D-B79B760417E4}"/>
              </a:ext>
            </a:extLst>
          </p:cNvPr>
          <p:cNvSpPr txBox="1"/>
          <p:nvPr/>
        </p:nvSpPr>
        <p:spPr>
          <a:xfrm>
            <a:off x="193145" y="2681552"/>
            <a:ext cx="952500" cy="368300"/>
          </a:xfrm>
          <a:prstGeom prst="rect">
            <a:avLst/>
          </a:prstGeom>
          <a:noFill/>
        </p:spPr>
        <p:txBody>
          <a:bodyPr wrap="square" rtlCol="0">
            <a:spAutoFit/>
          </a:bodyPr>
          <a:lstStyle/>
          <a:p>
            <a:r>
              <a:rPr lang="fr-FR" b="1" dirty="0">
                <a:solidFill>
                  <a:srgbClr val="FF0000"/>
                </a:solidFill>
              </a:rPr>
              <a:t>Elevé</a:t>
            </a:r>
          </a:p>
        </p:txBody>
      </p:sp>
      <p:sp>
        <p:nvSpPr>
          <p:cNvPr id="28" name="TextBox 27">
            <a:extLst>
              <a:ext uri="{FF2B5EF4-FFF2-40B4-BE49-F238E27FC236}">
                <a16:creationId xmlns:a16="http://schemas.microsoft.com/office/drawing/2014/main" id="{0D8F7860-5B66-4021-8899-F1264620A4FF}"/>
              </a:ext>
            </a:extLst>
          </p:cNvPr>
          <p:cNvSpPr txBox="1"/>
          <p:nvPr/>
        </p:nvSpPr>
        <p:spPr>
          <a:xfrm>
            <a:off x="3107037" y="1646217"/>
            <a:ext cx="5861050" cy="368300"/>
          </a:xfrm>
          <a:prstGeom prst="rect">
            <a:avLst/>
          </a:prstGeom>
          <a:noFill/>
        </p:spPr>
        <p:txBody>
          <a:bodyPr wrap="square" rtlCol="0">
            <a:spAutoFit/>
          </a:bodyPr>
          <a:lstStyle/>
          <a:p>
            <a:r>
              <a:rPr lang="fr-FR" dirty="0">
                <a:solidFill>
                  <a:srgbClr val="FF0000"/>
                </a:solidFill>
              </a:rPr>
              <a:t>Un cambriolage à la clinique avec vol de dossiers de clients.</a:t>
            </a:r>
            <a:endParaRPr lang="en-US" dirty="0">
              <a:solidFill>
                <a:srgbClr val="FF0000"/>
              </a:solidFill>
            </a:endParaRPr>
          </a:p>
        </p:txBody>
      </p:sp>
      <p:sp>
        <p:nvSpPr>
          <p:cNvPr id="29" name="TextBox 28">
            <a:extLst>
              <a:ext uri="{FF2B5EF4-FFF2-40B4-BE49-F238E27FC236}">
                <a16:creationId xmlns:a16="http://schemas.microsoft.com/office/drawing/2014/main" id="{926D8CD2-3A8F-4553-9618-BDF42EF3499F}"/>
              </a:ext>
            </a:extLst>
          </p:cNvPr>
          <p:cNvSpPr txBox="1"/>
          <p:nvPr/>
        </p:nvSpPr>
        <p:spPr>
          <a:xfrm>
            <a:off x="1751240" y="2675947"/>
            <a:ext cx="2114811" cy="3696397"/>
          </a:xfrm>
          <a:prstGeom prst="rect">
            <a:avLst/>
          </a:prstGeom>
          <a:noFill/>
        </p:spPr>
        <p:txBody>
          <a:bodyPr wrap="square" rtlCol="0">
            <a:spAutoFit/>
          </a:bodyPr>
          <a:lstStyle/>
          <a:p>
            <a:pPr marL="120650" indent="-120650">
              <a:lnSpc>
                <a:spcPct val="90000"/>
              </a:lnSpc>
              <a:spcBef>
                <a:spcPts val="600"/>
              </a:spcBef>
              <a:buFont typeface="Arial" panose="020B0604020202020204" pitchFamily="34" charset="0"/>
              <a:buChar char="•"/>
            </a:pPr>
            <a:r>
              <a:rPr lang="fr-FR" sz="1400" dirty="0">
                <a:solidFill>
                  <a:srgbClr val="FF0000"/>
                </a:solidFill>
              </a:rPr>
              <a:t>Nous sommes dans un quartier où il y a peu de circulation le soir.</a:t>
            </a:r>
          </a:p>
          <a:p>
            <a:pPr marL="120650" indent="-120650">
              <a:lnSpc>
                <a:spcPct val="90000"/>
              </a:lnSpc>
              <a:spcBef>
                <a:spcPts val="600"/>
              </a:spcBef>
              <a:buFont typeface="Arial" panose="020B0604020202020204" pitchFamily="34" charset="0"/>
              <a:buChar char="•"/>
            </a:pPr>
            <a:r>
              <a:rPr lang="fr-FR" sz="1400" dirty="0">
                <a:solidFill>
                  <a:srgbClr val="FF0000"/>
                </a:solidFill>
              </a:rPr>
              <a:t>Nous n'avons pas d'agents de sécurité à la clinique après 17 heures.</a:t>
            </a:r>
          </a:p>
          <a:p>
            <a:pPr marL="120650" indent="-120650">
              <a:lnSpc>
                <a:spcPct val="90000"/>
              </a:lnSpc>
              <a:spcBef>
                <a:spcPts val="600"/>
              </a:spcBef>
              <a:buFont typeface="Arial" panose="020B0604020202020204" pitchFamily="34" charset="0"/>
              <a:buChar char="•"/>
            </a:pPr>
            <a:r>
              <a:rPr lang="fr-FR" sz="1400" dirty="0">
                <a:solidFill>
                  <a:srgbClr val="FF0000"/>
                </a:solidFill>
              </a:rPr>
              <a:t>Nous n'avons pas de moyen de contrôler les visiteurs pendant la journée.</a:t>
            </a:r>
          </a:p>
          <a:p>
            <a:pPr marL="120650" indent="-120650">
              <a:lnSpc>
                <a:spcPct val="90000"/>
              </a:lnSpc>
              <a:spcBef>
                <a:spcPts val="600"/>
              </a:spcBef>
              <a:buFont typeface="Arial" panose="020B0604020202020204" pitchFamily="34" charset="0"/>
              <a:buChar char="•"/>
            </a:pPr>
            <a:r>
              <a:rPr lang="fr-FR" sz="1400" dirty="0">
                <a:solidFill>
                  <a:srgbClr val="FF0000"/>
                </a:solidFill>
              </a:rPr>
              <a:t>Le personnel ne verrouille pas toujours les dossiers des patients.</a:t>
            </a:r>
          </a:p>
          <a:p>
            <a:pPr marL="120650" indent="-120650">
              <a:lnSpc>
                <a:spcPct val="90000"/>
              </a:lnSpc>
              <a:spcBef>
                <a:spcPts val="600"/>
              </a:spcBef>
              <a:buFont typeface="Arial" panose="020B0604020202020204" pitchFamily="34" charset="0"/>
              <a:buChar char="•"/>
            </a:pPr>
            <a:r>
              <a:rPr lang="fr-FR" sz="1400" dirty="0">
                <a:solidFill>
                  <a:srgbClr val="FF0000"/>
                </a:solidFill>
              </a:rPr>
              <a:t>Les fenêtres et les portes n'ont pas de barreaux ; elles peuvent être brisées avec des pierres.</a:t>
            </a:r>
            <a:endParaRPr lang="en-US" sz="1400" dirty="0">
              <a:solidFill>
                <a:srgbClr val="FF0000"/>
              </a:solidFill>
            </a:endParaRPr>
          </a:p>
        </p:txBody>
      </p:sp>
      <p:sp>
        <p:nvSpPr>
          <p:cNvPr id="30" name="TextBox 29">
            <a:extLst>
              <a:ext uri="{FF2B5EF4-FFF2-40B4-BE49-F238E27FC236}">
                <a16:creationId xmlns:a16="http://schemas.microsoft.com/office/drawing/2014/main" id="{B6C7ABF2-38FB-4F3D-9B16-F648BD3126C1}"/>
              </a:ext>
            </a:extLst>
          </p:cNvPr>
          <p:cNvSpPr txBox="1"/>
          <p:nvPr/>
        </p:nvSpPr>
        <p:spPr>
          <a:xfrm>
            <a:off x="3881226" y="2675947"/>
            <a:ext cx="2489757" cy="3890296"/>
          </a:xfrm>
          <a:prstGeom prst="rect">
            <a:avLst/>
          </a:prstGeom>
          <a:noFill/>
        </p:spPr>
        <p:txBody>
          <a:bodyPr wrap="square" rtlCol="0">
            <a:spAutoFit/>
          </a:bodyPr>
          <a:lstStyle/>
          <a:p>
            <a:pPr marL="120650" indent="-120650">
              <a:lnSpc>
                <a:spcPct val="90000"/>
              </a:lnSpc>
              <a:spcBef>
                <a:spcPts val="600"/>
              </a:spcBef>
              <a:buFont typeface="Arial" panose="020B0604020202020204" pitchFamily="34" charset="0"/>
              <a:buChar char="•"/>
            </a:pPr>
            <a:r>
              <a:rPr lang="fr-FR" sz="1400" dirty="0">
                <a:solidFill>
                  <a:srgbClr val="FF0000"/>
                </a:solidFill>
              </a:rPr>
              <a:t>Nous disposons d'un agent de sécurité pendant les heures d’ouvertures de la clinique (de 9 h à 17 h).</a:t>
            </a:r>
          </a:p>
          <a:p>
            <a:pPr marL="120650" indent="-120650">
              <a:lnSpc>
                <a:spcPct val="90000"/>
              </a:lnSpc>
              <a:spcBef>
                <a:spcPts val="600"/>
              </a:spcBef>
              <a:buFont typeface="Arial" panose="020B0604020202020204" pitchFamily="34" charset="0"/>
              <a:buChar char="•"/>
            </a:pPr>
            <a:r>
              <a:rPr lang="fr-FR" sz="1400" dirty="0">
                <a:solidFill>
                  <a:srgbClr val="FF0000"/>
                </a:solidFill>
              </a:rPr>
              <a:t>Nous avons le logo de l'USAID et du MS sur notre panneau.</a:t>
            </a:r>
          </a:p>
          <a:p>
            <a:pPr marL="120650" indent="-120650">
              <a:lnSpc>
                <a:spcPct val="90000"/>
              </a:lnSpc>
              <a:spcBef>
                <a:spcPts val="600"/>
              </a:spcBef>
              <a:buFont typeface="Arial" panose="020B0604020202020204" pitchFamily="34" charset="0"/>
              <a:buChar char="•"/>
            </a:pPr>
            <a:r>
              <a:rPr lang="fr-FR" sz="1400" dirty="0">
                <a:solidFill>
                  <a:srgbClr val="FF0000"/>
                </a:solidFill>
              </a:rPr>
              <a:t>Nous nous sommes présentés et avons expliqué notre travail aux officiers de police travaillant dans le district.</a:t>
            </a:r>
          </a:p>
          <a:p>
            <a:pPr marL="120650" indent="-120650">
              <a:lnSpc>
                <a:spcPct val="90000"/>
              </a:lnSpc>
              <a:spcBef>
                <a:spcPts val="600"/>
              </a:spcBef>
              <a:buFont typeface="Arial" panose="020B0604020202020204" pitchFamily="34" charset="0"/>
              <a:buChar char="•"/>
            </a:pPr>
            <a:r>
              <a:rPr lang="fr-FR" sz="1400" dirty="0">
                <a:solidFill>
                  <a:srgbClr val="FF0000"/>
                </a:solidFill>
              </a:rPr>
              <a:t>Nous avons des armoires fermées à clé pour stocker tous les dossiers papier des clients.</a:t>
            </a:r>
          </a:p>
          <a:p>
            <a:pPr marL="120650" indent="-120650">
              <a:lnSpc>
                <a:spcPct val="90000"/>
              </a:lnSpc>
              <a:spcBef>
                <a:spcPts val="600"/>
              </a:spcBef>
              <a:buFont typeface="Arial" panose="020B0604020202020204" pitchFamily="34" charset="0"/>
              <a:buChar char="•"/>
            </a:pPr>
            <a:r>
              <a:rPr lang="fr-FR" sz="1400" dirty="0">
                <a:solidFill>
                  <a:srgbClr val="FF0000"/>
                </a:solidFill>
              </a:rPr>
              <a:t>Nous utilisons </a:t>
            </a:r>
            <a:r>
              <a:rPr lang="fr-FR" sz="1400">
                <a:solidFill>
                  <a:srgbClr val="FF0000"/>
                </a:solidFill>
              </a:rPr>
              <a:t>des CIU </a:t>
            </a:r>
            <a:r>
              <a:rPr lang="fr-FR" sz="1400" dirty="0">
                <a:solidFill>
                  <a:srgbClr val="FF0000"/>
                </a:solidFill>
              </a:rPr>
              <a:t>et conservons principalement des informations électroniques cryptées.</a:t>
            </a:r>
            <a:endParaRPr lang="en-US" sz="1400" dirty="0">
              <a:solidFill>
                <a:srgbClr val="FF0000"/>
              </a:solidFill>
            </a:endParaRPr>
          </a:p>
        </p:txBody>
      </p:sp>
      <p:sp>
        <p:nvSpPr>
          <p:cNvPr id="31" name="TextBox 30">
            <a:extLst>
              <a:ext uri="{FF2B5EF4-FFF2-40B4-BE49-F238E27FC236}">
                <a16:creationId xmlns:a16="http://schemas.microsoft.com/office/drawing/2014/main" id="{F5E8F3A8-6876-4BE1-841A-0B523AD1931A}"/>
              </a:ext>
            </a:extLst>
          </p:cNvPr>
          <p:cNvSpPr txBox="1"/>
          <p:nvPr/>
        </p:nvSpPr>
        <p:spPr>
          <a:xfrm>
            <a:off x="6398791" y="2675947"/>
            <a:ext cx="2569296" cy="3696397"/>
          </a:xfrm>
          <a:prstGeom prst="rect">
            <a:avLst/>
          </a:prstGeom>
          <a:noFill/>
        </p:spPr>
        <p:txBody>
          <a:bodyPr wrap="square" rtlCol="0">
            <a:spAutoFit/>
          </a:bodyPr>
          <a:lstStyle/>
          <a:p>
            <a:pPr marL="120650" indent="-120650">
              <a:lnSpc>
                <a:spcPct val="90000"/>
              </a:lnSpc>
              <a:spcBef>
                <a:spcPts val="600"/>
              </a:spcBef>
              <a:buFont typeface="Arial" panose="020B0604020202020204" pitchFamily="34" charset="0"/>
              <a:buChar char="•"/>
            </a:pPr>
            <a:r>
              <a:rPr lang="fr-FR" sz="1400" dirty="0">
                <a:solidFill>
                  <a:srgbClr val="FF0000"/>
                </a:solidFill>
              </a:rPr>
              <a:t>Journaux de bord des visiteurs</a:t>
            </a:r>
          </a:p>
          <a:p>
            <a:pPr marL="120650" indent="-120650">
              <a:lnSpc>
                <a:spcPct val="90000"/>
              </a:lnSpc>
              <a:spcBef>
                <a:spcPts val="600"/>
              </a:spcBef>
              <a:buFont typeface="Arial" panose="020B0604020202020204" pitchFamily="34" charset="0"/>
              <a:buChar char="•"/>
            </a:pPr>
            <a:r>
              <a:rPr lang="fr-FR" sz="1400" dirty="0">
                <a:solidFill>
                  <a:srgbClr val="FF0000"/>
                </a:solidFill>
              </a:rPr>
              <a:t>Formation de tout le personnel sur le stockage sécurisé des documents (politique de bureau propre). </a:t>
            </a:r>
          </a:p>
          <a:p>
            <a:pPr marL="120650" indent="-120650">
              <a:lnSpc>
                <a:spcPct val="90000"/>
              </a:lnSpc>
              <a:spcBef>
                <a:spcPts val="600"/>
              </a:spcBef>
              <a:buFont typeface="Arial" panose="020B0604020202020204" pitchFamily="34" charset="0"/>
              <a:buChar char="•"/>
            </a:pPr>
            <a:r>
              <a:rPr lang="fr-FR" sz="1400" dirty="0">
                <a:solidFill>
                  <a:srgbClr val="FF0000"/>
                </a:solidFill>
              </a:rPr>
              <a:t>Discuter avec le propriétaire de la nature de notre travail.</a:t>
            </a:r>
          </a:p>
          <a:p>
            <a:pPr marL="120650" indent="-120650">
              <a:lnSpc>
                <a:spcPct val="90000"/>
              </a:lnSpc>
              <a:spcBef>
                <a:spcPts val="600"/>
              </a:spcBef>
              <a:buFont typeface="Arial" panose="020B0604020202020204" pitchFamily="34" charset="0"/>
              <a:buChar char="•"/>
            </a:pPr>
            <a:r>
              <a:rPr lang="fr-FR" sz="1400" dirty="0">
                <a:solidFill>
                  <a:srgbClr val="FF0000"/>
                </a:solidFill>
              </a:rPr>
              <a:t>Installer des mesures de sécurité physique pour les fenêtres et les portes.</a:t>
            </a:r>
          </a:p>
          <a:p>
            <a:pPr marL="120650" indent="-120650">
              <a:lnSpc>
                <a:spcPct val="90000"/>
              </a:lnSpc>
              <a:spcBef>
                <a:spcPts val="600"/>
              </a:spcBef>
              <a:buFont typeface="Arial" panose="020B0604020202020204" pitchFamily="34" charset="0"/>
              <a:buChar char="•"/>
            </a:pPr>
            <a:r>
              <a:rPr lang="fr-FR" sz="1400" dirty="0">
                <a:solidFill>
                  <a:srgbClr val="FF0000"/>
                </a:solidFill>
              </a:rPr>
              <a:t>Créer un journal des incidents de sécurité pour suivre les tendances ; envisager d'utiliser ce journal pour plaider auprès du donateur en faveur de fonds pour une présence de sécurité accrue. </a:t>
            </a:r>
            <a:endParaRPr lang="en-US" sz="1400" dirty="0">
              <a:solidFill>
                <a:srgbClr val="FF0000"/>
              </a:solidFill>
            </a:endParaRPr>
          </a:p>
        </p:txBody>
      </p:sp>
      <p:sp>
        <p:nvSpPr>
          <p:cNvPr id="32" name="TextBox 31">
            <a:extLst>
              <a:ext uri="{FF2B5EF4-FFF2-40B4-BE49-F238E27FC236}">
                <a16:creationId xmlns:a16="http://schemas.microsoft.com/office/drawing/2014/main" id="{802B11D3-4528-450C-910C-F4C88C362F39}"/>
              </a:ext>
            </a:extLst>
          </p:cNvPr>
          <p:cNvSpPr txBox="1"/>
          <p:nvPr/>
        </p:nvSpPr>
        <p:spPr>
          <a:xfrm>
            <a:off x="185394" y="3049852"/>
            <a:ext cx="1506940" cy="2893100"/>
          </a:xfrm>
          <a:prstGeom prst="rect">
            <a:avLst/>
          </a:prstGeom>
          <a:noFill/>
        </p:spPr>
        <p:txBody>
          <a:bodyPr wrap="square" rtlCol="0">
            <a:spAutoFit/>
          </a:bodyPr>
          <a:lstStyle/>
          <a:p>
            <a:pPr marL="120650" indent="-120650">
              <a:lnSpc>
                <a:spcPct val="90000"/>
              </a:lnSpc>
              <a:spcBef>
                <a:spcPts val="600"/>
              </a:spcBef>
              <a:buFont typeface="Arial" panose="020B0604020202020204" pitchFamily="34" charset="0"/>
              <a:buChar char="•"/>
            </a:pPr>
            <a:r>
              <a:rPr lang="fr-FR" sz="1400" dirty="0">
                <a:solidFill>
                  <a:srgbClr val="FF0000"/>
                </a:solidFill>
              </a:rPr>
              <a:t>Des travailleurs de proximité ont été suivis jusqu'à la clinique par des groupes de hurleurs qui disent que nous encourageons l'homosexualité.</a:t>
            </a:r>
          </a:p>
          <a:p>
            <a:pPr marL="120650" indent="-120650">
              <a:lnSpc>
                <a:spcPct val="90000"/>
              </a:lnSpc>
              <a:spcBef>
                <a:spcPts val="600"/>
              </a:spcBef>
              <a:buFont typeface="Arial" panose="020B0604020202020204" pitchFamily="34" charset="0"/>
              <a:buChar char="•"/>
            </a:pPr>
            <a:r>
              <a:rPr lang="fr-FR" sz="1400" dirty="0">
                <a:solidFill>
                  <a:srgbClr val="FF0000"/>
                </a:solidFill>
              </a:rPr>
              <a:t>Des messages menaçants ont été graffités sur la clinique.</a:t>
            </a:r>
          </a:p>
        </p:txBody>
      </p:sp>
      <p:sp>
        <p:nvSpPr>
          <p:cNvPr id="34" name="Title 6">
            <a:extLst>
              <a:ext uri="{FF2B5EF4-FFF2-40B4-BE49-F238E27FC236}">
                <a16:creationId xmlns:a16="http://schemas.microsoft.com/office/drawing/2014/main" id="{487EBFF8-975B-492D-99EC-C60E768FD399}"/>
              </a:ext>
            </a:extLst>
          </p:cNvPr>
          <p:cNvSpPr>
            <a:spLocks noGrp="1"/>
          </p:cNvSpPr>
          <p:nvPr>
            <p:ph type="title"/>
          </p:nvPr>
        </p:nvSpPr>
        <p:spPr>
          <a:xfrm>
            <a:off x="193145" y="444500"/>
            <a:ext cx="8220075" cy="973138"/>
          </a:xfrm>
        </p:spPr>
        <p:txBody>
          <a:bodyPr>
            <a:normAutofit/>
          </a:bodyPr>
          <a:lstStyle/>
          <a:p>
            <a:r>
              <a:rPr lang="fr-FR" sz="3600" dirty="0"/>
              <a:t>Plan de sécurité </a:t>
            </a:r>
            <a:r>
              <a:rPr lang="fr-FR" sz="3600" dirty="0">
                <a:solidFill>
                  <a:schemeClr val="accent1">
                    <a:lumMod val="75000"/>
                  </a:schemeClr>
                </a:solidFill>
              </a:rPr>
              <a:t>à faible coût ou sans coût</a:t>
            </a:r>
            <a:endParaRPr lang="en-US" dirty="0"/>
          </a:p>
        </p:txBody>
      </p:sp>
    </p:spTree>
    <p:extLst>
      <p:ext uri="{BB962C8B-B14F-4D97-AF65-F5344CB8AC3E}">
        <p14:creationId xmlns:p14="http://schemas.microsoft.com/office/powerpoint/2010/main" val="24426373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1BB81-4E16-4F6E-A76F-D0007FB91004}"/>
              </a:ext>
            </a:extLst>
          </p:cNvPr>
          <p:cNvSpPr>
            <a:spLocks noGrp="1"/>
          </p:cNvSpPr>
          <p:nvPr>
            <p:ph type="title"/>
          </p:nvPr>
        </p:nvSpPr>
        <p:spPr>
          <a:xfrm>
            <a:off x="436228" y="174658"/>
            <a:ext cx="8219440" cy="972441"/>
          </a:xfrm>
        </p:spPr>
        <p:txBody>
          <a:bodyPr/>
          <a:lstStyle/>
          <a:p>
            <a:r>
              <a:rPr lang="en-US" dirty="0" err="1"/>
              <a:t>Activité</a:t>
            </a:r>
            <a:r>
              <a:rPr lang="en-US" dirty="0"/>
              <a:t> BB. </a:t>
            </a:r>
            <a:r>
              <a:rPr lang="en-US" dirty="0" err="1"/>
              <a:t>Exemple</a:t>
            </a:r>
            <a:r>
              <a:rPr lang="en-US" dirty="0"/>
              <a:t> local</a:t>
            </a:r>
          </a:p>
        </p:txBody>
      </p:sp>
      <p:graphicFrame>
        <p:nvGraphicFramePr>
          <p:cNvPr id="11" name="Table 10">
            <a:extLst>
              <a:ext uri="{FF2B5EF4-FFF2-40B4-BE49-F238E27FC236}">
                <a16:creationId xmlns:a16="http://schemas.microsoft.com/office/drawing/2014/main" id="{4CB8F604-0B5E-4B99-926E-28E7137A814F}"/>
              </a:ext>
            </a:extLst>
          </p:cNvPr>
          <p:cNvGraphicFramePr>
            <a:graphicFrameLocks noGrp="1"/>
          </p:cNvGraphicFramePr>
          <p:nvPr>
            <p:extLst>
              <p:ext uri="{D42A27DB-BD31-4B8C-83A1-F6EECF244321}">
                <p14:modId xmlns:p14="http://schemas.microsoft.com/office/powerpoint/2010/main" val="1049052051"/>
              </p:ext>
            </p:extLst>
          </p:nvPr>
        </p:nvGraphicFramePr>
        <p:xfrm>
          <a:off x="436228" y="1045515"/>
          <a:ext cx="8250572" cy="5434366"/>
        </p:xfrm>
        <a:graphic>
          <a:graphicData uri="http://schemas.openxmlformats.org/drawingml/2006/table">
            <a:tbl>
              <a:tblPr>
                <a:tableStyleId>{5940675A-B579-460E-94D1-54222C63F5DA}</a:tableStyleId>
              </a:tblPr>
              <a:tblGrid>
                <a:gridCol w="1488979">
                  <a:extLst>
                    <a:ext uri="{9D8B030D-6E8A-4147-A177-3AD203B41FA5}">
                      <a16:colId xmlns:a16="http://schemas.microsoft.com/office/drawing/2014/main" val="86692934"/>
                    </a:ext>
                  </a:extLst>
                </a:gridCol>
                <a:gridCol w="1932690">
                  <a:extLst>
                    <a:ext uri="{9D8B030D-6E8A-4147-A177-3AD203B41FA5}">
                      <a16:colId xmlns:a16="http://schemas.microsoft.com/office/drawing/2014/main" val="857563883"/>
                    </a:ext>
                  </a:extLst>
                </a:gridCol>
                <a:gridCol w="2813344">
                  <a:extLst>
                    <a:ext uri="{9D8B030D-6E8A-4147-A177-3AD203B41FA5}">
                      <a16:colId xmlns:a16="http://schemas.microsoft.com/office/drawing/2014/main" val="2126083782"/>
                    </a:ext>
                  </a:extLst>
                </a:gridCol>
                <a:gridCol w="2015559">
                  <a:extLst>
                    <a:ext uri="{9D8B030D-6E8A-4147-A177-3AD203B41FA5}">
                      <a16:colId xmlns:a16="http://schemas.microsoft.com/office/drawing/2014/main" val="1530389303"/>
                    </a:ext>
                  </a:extLst>
                </a:gridCol>
              </a:tblGrid>
              <a:tr h="505098">
                <a:tc gridSpan="4">
                  <a:txBody>
                    <a:bodyPr/>
                    <a:lstStyle/>
                    <a:p>
                      <a:pPr algn="l" fontAlgn="b"/>
                      <a:r>
                        <a:rPr lang="en-US" sz="2400" u="none" strike="noStrike" dirty="0" err="1">
                          <a:effectLst/>
                        </a:rPr>
                        <a:t>Risque</a:t>
                      </a:r>
                      <a:r>
                        <a:rPr lang="en-US" sz="2400" u="none" strike="noStrike" dirty="0">
                          <a:effectLst/>
                        </a:rPr>
                        <a:t> (de </a:t>
                      </a:r>
                      <a:r>
                        <a:rPr lang="en-US" sz="2400" u="none" strike="noStrike" dirty="0" err="1">
                          <a:effectLst/>
                        </a:rPr>
                        <a:t>quelque</a:t>
                      </a:r>
                      <a:r>
                        <a:rPr lang="en-US" sz="2400" u="none" strike="noStrike" dirty="0">
                          <a:effectLst/>
                        </a:rPr>
                        <a:t> chose):</a:t>
                      </a:r>
                      <a:endParaRPr lang="en-US" sz="2400" b="0"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75530964"/>
                  </a:ext>
                </a:extLst>
              </a:tr>
              <a:tr h="641372">
                <a:tc>
                  <a:txBody>
                    <a:bodyPr/>
                    <a:lstStyle/>
                    <a:p>
                      <a:pPr algn="ctr" fontAlgn="b"/>
                      <a:r>
                        <a:rPr lang="en-US" sz="2000" u="none" strike="noStrike" dirty="0">
                          <a:effectLst/>
                        </a:rPr>
                        <a:t>Menaces</a:t>
                      </a:r>
                      <a:endParaRPr lang="en-US" sz="20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US" sz="2000" u="none" strike="noStrike" dirty="0" err="1">
                          <a:effectLst/>
                        </a:rPr>
                        <a:t>Vulnérabilités</a:t>
                      </a:r>
                      <a:endParaRPr lang="en-US" sz="20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US" sz="2000" b="0" i="0" u="none" strike="noStrike" dirty="0" err="1">
                          <a:solidFill>
                            <a:schemeClr val="tx1"/>
                          </a:solidFill>
                          <a:effectLst/>
                          <a:latin typeface="+mn-lt"/>
                        </a:rPr>
                        <a:t>Capacité</a:t>
                      </a:r>
                      <a:r>
                        <a:rPr lang="en-US" sz="2000" b="0" i="0" u="none" strike="noStrike" baseline="0" dirty="0">
                          <a:solidFill>
                            <a:schemeClr val="tx1"/>
                          </a:solidFill>
                          <a:effectLst/>
                          <a:latin typeface="+mn-lt"/>
                        </a:rPr>
                        <a:t> </a:t>
                      </a:r>
                      <a:r>
                        <a:rPr lang="en-US" sz="2000" b="0" i="0" u="none" strike="noStrike" baseline="0" dirty="0" err="1">
                          <a:solidFill>
                            <a:schemeClr val="tx1"/>
                          </a:solidFill>
                          <a:effectLst/>
                          <a:latin typeface="+mn-lt"/>
                        </a:rPr>
                        <a:t>existante</a:t>
                      </a:r>
                      <a:endParaRPr lang="en-US" sz="20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US" sz="2000" u="none" strike="noStrike" dirty="0" err="1">
                          <a:effectLst/>
                        </a:rPr>
                        <a:t>Capacité</a:t>
                      </a:r>
                      <a:r>
                        <a:rPr lang="en-US" sz="2000" u="none" strike="noStrike" dirty="0">
                          <a:effectLst/>
                        </a:rPr>
                        <a:t> </a:t>
                      </a:r>
                      <a:r>
                        <a:rPr lang="en-US" sz="2000" u="none" strike="noStrike" dirty="0" err="1">
                          <a:effectLst/>
                        </a:rPr>
                        <a:t>requise</a:t>
                      </a:r>
                      <a:endParaRPr lang="en-US" sz="20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109640733"/>
                  </a:ext>
                </a:extLst>
              </a:tr>
              <a:tr h="4287896">
                <a:tc>
                  <a:txBody>
                    <a:bodyPr/>
                    <a:lstStyle/>
                    <a:p>
                      <a:pPr algn="ctr"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12668703"/>
                  </a:ext>
                </a:extLst>
              </a:tr>
            </a:tbl>
          </a:graphicData>
        </a:graphic>
      </p:graphicFrame>
      <p:sp>
        <p:nvSpPr>
          <p:cNvPr id="12" name="TextBox 11">
            <a:extLst>
              <a:ext uri="{FF2B5EF4-FFF2-40B4-BE49-F238E27FC236}">
                <a16:creationId xmlns:a16="http://schemas.microsoft.com/office/drawing/2014/main" id="{80441B43-4E38-4A98-A700-EACE20688B9E}"/>
              </a:ext>
            </a:extLst>
          </p:cNvPr>
          <p:cNvSpPr txBox="1"/>
          <p:nvPr/>
        </p:nvSpPr>
        <p:spPr>
          <a:xfrm>
            <a:off x="3869752" y="1147099"/>
            <a:ext cx="4785916" cy="369332"/>
          </a:xfrm>
          <a:prstGeom prst="rect">
            <a:avLst/>
          </a:prstGeom>
          <a:noFill/>
        </p:spPr>
        <p:txBody>
          <a:bodyPr wrap="square" rtlCol="0">
            <a:spAutoFit/>
          </a:bodyPr>
          <a:lstStyle/>
          <a:p>
            <a:r>
              <a:rPr lang="en-US" dirty="0">
                <a:solidFill>
                  <a:srgbClr val="FF0000"/>
                </a:solidFill>
              </a:rPr>
              <a:t>XXXX</a:t>
            </a:r>
          </a:p>
        </p:txBody>
      </p:sp>
      <p:sp>
        <p:nvSpPr>
          <p:cNvPr id="18" name="Star: 5 Points 17">
            <a:extLst>
              <a:ext uri="{FF2B5EF4-FFF2-40B4-BE49-F238E27FC236}">
                <a16:creationId xmlns:a16="http://schemas.microsoft.com/office/drawing/2014/main" id="{54BB2DAC-5A99-492D-AC48-1F5E7C00AF8C}"/>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
        <p:nvSpPr>
          <p:cNvPr id="17" name="TextBox 16">
            <a:extLst>
              <a:ext uri="{FF2B5EF4-FFF2-40B4-BE49-F238E27FC236}">
                <a16:creationId xmlns:a16="http://schemas.microsoft.com/office/drawing/2014/main" id="{68DE7E50-9C9D-49C0-AB85-85153732DC29}"/>
              </a:ext>
            </a:extLst>
          </p:cNvPr>
          <p:cNvSpPr txBox="1"/>
          <p:nvPr/>
        </p:nvSpPr>
        <p:spPr>
          <a:xfrm>
            <a:off x="1953377" y="2203525"/>
            <a:ext cx="1149420" cy="646331"/>
          </a:xfrm>
          <a:prstGeom prst="rect">
            <a:avLst/>
          </a:prstGeom>
          <a:noFill/>
        </p:spPr>
        <p:txBody>
          <a:bodyPr wrap="square">
            <a:spAutoFit/>
          </a:bodyPr>
          <a:lstStyle/>
          <a:p>
            <a:pPr marL="173038" indent="-173038">
              <a:buFont typeface="Arial" panose="020B0604020202020204" pitchFamily="34" charset="0"/>
              <a:buChar char="•"/>
            </a:pPr>
            <a:r>
              <a:rPr lang="en-US" sz="1800" dirty="0">
                <a:solidFill>
                  <a:srgbClr val="FF0000"/>
                </a:solidFill>
              </a:rPr>
              <a:t>XXXX</a:t>
            </a:r>
          </a:p>
          <a:p>
            <a:pPr marL="173038" indent="-173038">
              <a:buFont typeface="Arial" panose="020B0604020202020204" pitchFamily="34" charset="0"/>
              <a:buChar char="•"/>
            </a:pPr>
            <a:r>
              <a:rPr lang="en-US" sz="1800" dirty="0">
                <a:solidFill>
                  <a:srgbClr val="FF0000"/>
                </a:solidFill>
              </a:rPr>
              <a:t>XXXX</a:t>
            </a:r>
          </a:p>
        </p:txBody>
      </p:sp>
      <p:sp>
        <p:nvSpPr>
          <p:cNvPr id="19" name="TextBox 18">
            <a:extLst>
              <a:ext uri="{FF2B5EF4-FFF2-40B4-BE49-F238E27FC236}">
                <a16:creationId xmlns:a16="http://schemas.microsoft.com/office/drawing/2014/main" id="{6CAA7F8F-8958-4CB3-BC6F-5C2270A82209}"/>
              </a:ext>
            </a:extLst>
          </p:cNvPr>
          <p:cNvSpPr txBox="1"/>
          <p:nvPr/>
        </p:nvSpPr>
        <p:spPr>
          <a:xfrm>
            <a:off x="3929598" y="2203525"/>
            <a:ext cx="1149420" cy="646331"/>
          </a:xfrm>
          <a:prstGeom prst="rect">
            <a:avLst/>
          </a:prstGeom>
          <a:noFill/>
        </p:spPr>
        <p:txBody>
          <a:bodyPr wrap="square">
            <a:spAutoFit/>
          </a:bodyPr>
          <a:lstStyle/>
          <a:p>
            <a:pPr marL="173038" indent="-173038">
              <a:buFont typeface="Arial" panose="020B0604020202020204" pitchFamily="34" charset="0"/>
              <a:buChar char="•"/>
            </a:pPr>
            <a:r>
              <a:rPr lang="en-US" sz="1800" dirty="0">
                <a:solidFill>
                  <a:srgbClr val="FF0000"/>
                </a:solidFill>
              </a:rPr>
              <a:t>XXXX</a:t>
            </a:r>
          </a:p>
          <a:p>
            <a:pPr marL="173038" indent="-173038">
              <a:buFont typeface="Arial" panose="020B0604020202020204" pitchFamily="34" charset="0"/>
              <a:buChar char="•"/>
            </a:pPr>
            <a:r>
              <a:rPr lang="en-US" sz="1800" dirty="0">
                <a:solidFill>
                  <a:srgbClr val="FF0000"/>
                </a:solidFill>
              </a:rPr>
              <a:t>XXXX</a:t>
            </a:r>
          </a:p>
        </p:txBody>
      </p:sp>
      <p:sp>
        <p:nvSpPr>
          <p:cNvPr id="20" name="TextBox 19">
            <a:extLst>
              <a:ext uri="{FF2B5EF4-FFF2-40B4-BE49-F238E27FC236}">
                <a16:creationId xmlns:a16="http://schemas.microsoft.com/office/drawing/2014/main" id="{488ACE83-6AC8-40BF-A5D3-3383A35A67B1}"/>
              </a:ext>
            </a:extLst>
          </p:cNvPr>
          <p:cNvSpPr txBox="1"/>
          <p:nvPr/>
        </p:nvSpPr>
        <p:spPr>
          <a:xfrm>
            <a:off x="6718873" y="2203525"/>
            <a:ext cx="1149420" cy="646331"/>
          </a:xfrm>
          <a:prstGeom prst="rect">
            <a:avLst/>
          </a:prstGeom>
          <a:noFill/>
        </p:spPr>
        <p:txBody>
          <a:bodyPr wrap="square">
            <a:spAutoFit/>
          </a:bodyPr>
          <a:lstStyle/>
          <a:p>
            <a:pPr marL="173038" indent="-173038">
              <a:buFont typeface="Arial" panose="020B0604020202020204" pitchFamily="34" charset="0"/>
              <a:buChar char="•"/>
            </a:pPr>
            <a:r>
              <a:rPr lang="en-US" sz="1800" dirty="0">
                <a:solidFill>
                  <a:srgbClr val="FF0000"/>
                </a:solidFill>
              </a:rPr>
              <a:t>XXXX</a:t>
            </a:r>
          </a:p>
          <a:p>
            <a:pPr marL="173038" indent="-173038">
              <a:buFont typeface="Arial" panose="020B0604020202020204" pitchFamily="34" charset="0"/>
              <a:buChar char="•"/>
            </a:pPr>
            <a:r>
              <a:rPr lang="en-US" sz="1800" dirty="0">
                <a:solidFill>
                  <a:srgbClr val="FF0000"/>
                </a:solidFill>
              </a:rPr>
              <a:t>XXXX</a:t>
            </a:r>
          </a:p>
        </p:txBody>
      </p:sp>
      <p:sp>
        <p:nvSpPr>
          <p:cNvPr id="21" name="TextBox 20">
            <a:extLst>
              <a:ext uri="{FF2B5EF4-FFF2-40B4-BE49-F238E27FC236}">
                <a16:creationId xmlns:a16="http://schemas.microsoft.com/office/drawing/2014/main" id="{4AE76CBA-5F4E-40C3-9199-C5069C01A39A}"/>
              </a:ext>
            </a:extLst>
          </p:cNvPr>
          <p:cNvSpPr txBox="1"/>
          <p:nvPr/>
        </p:nvSpPr>
        <p:spPr>
          <a:xfrm>
            <a:off x="470553" y="2203525"/>
            <a:ext cx="1149420" cy="646331"/>
          </a:xfrm>
          <a:prstGeom prst="rect">
            <a:avLst/>
          </a:prstGeom>
          <a:noFill/>
        </p:spPr>
        <p:txBody>
          <a:bodyPr wrap="square">
            <a:spAutoFit/>
          </a:bodyPr>
          <a:lstStyle/>
          <a:p>
            <a:pPr marL="173038" indent="-173038">
              <a:buFont typeface="Arial" panose="020B0604020202020204" pitchFamily="34" charset="0"/>
              <a:buChar char="•"/>
            </a:pPr>
            <a:r>
              <a:rPr lang="en-US" sz="1800" dirty="0">
                <a:solidFill>
                  <a:srgbClr val="FF0000"/>
                </a:solidFill>
              </a:rPr>
              <a:t>XXXX</a:t>
            </a:r>
          </a:p>
          <a:p>
            <a:pPr marL="173038" indent="-173038">
              <a:buFont typeface="Arial" panose="020B0604020202020204" pitchFamily="34" charset="0"/>
              <a:buChar char="•"/>
            </a:pPr>
            <a:r>
              <a:rPr lang="en-US" sz="1800" dirty="0">
                <a:solidFill>
                  <a:srgbClr val="FF0000"/>
                </a:solidFill>
              </a:rPr>
              <a:t>XXXX</a:t>
            </a:r>
          </a:p>
        </p:txBody>
      </p:sp>
    </p:spTree>
    <p:extLst>
      <p:ext uri="{BB962C8B-B14F-4D97-AF65-F5344CB8AC3E}">
        <p14:creationId xmlns:p14="http://schemas.microsoft.com/office/powerpoint/2010/main" val="352404259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330B-2F6E-4DB4-8167-4275DC5F67CA}"/>
              </a:ext>
            </a:extLst>
          </p:cNvPr>
          <p:cNvSpPr>
            <a:spLocks noGrp="1"/>
          </p:cNvSpPr>
          <p:nvPr>
            <p:ph type="title"/>
          </p:nvPr>
        </p:nvSpPr>
        <p:spPr/>
        <p:txBody>
          <a:bodyPr/>
          <a:lstStyle/>
          <a:p>
            <a:r>
              <a:rPr lang="en-US" dirty="0" err="1"/>
              <a:t>Activité</a:t>
            </a:r>
            <a:r>
              <a:rPr lang="en-US" dirty="0"/>
              <a:t> CC. </a:t>
            </a:r>
            <a:r>
              <a:rPr lang="en-US" dirty="0" err="1"/>
              <a:t>Vos</a:t>
            </a:r>
            <a:r>
              <a:rPr lang="en-US" dirty="0"/>
              <a:t> </a:t>
            </a:r>
            <a:r>
              <a:rPr lang="en-US" dirty="0" err="1"/>
              <a:t>risques</a:t>
            </a:r>
            <a:r>
              <a:rPr lang="en-US" dirty="0"/>
              <a:t> </a:t>
            </a:r>
            <a:r>
              <a:rPr lang="en-US" dirty="0" err="1"/>
              <a:t>prioritaires</a:t>
            </a:r>
            <a:endParaRPr lang="en-US" dirty="0"/>
          </a:p>
        </p:txBody>
      </p:sp>
      <p:sp>
        <p:nvSpPr>
          <p:cNvPr id="3" name="Text Placeholder 2">
            <a:extLst>
              <a:ext uri="{FF2B5EF4-FFF2-40B4-BE49-F238E27FC236}">
                <a16:creationId xmlns:a16="http://schemas.microsoft.com/office/drawing/2014/main" id="{439F2D69-219E-4C77-8EE0-6803F1F3EB5E}"/>
              </a:ext>
            </a:extLst>
          </p:cNvPr>
          <p:cNvSpPr>
            <a:spLocks noGrp="1"/>
          </p:cNvSpPr>
          <p:nvPr>
            <p:ph type="body" sz="quarter" idx="10"/>
          </p:nvPr>
        </p:nvSpPr>
        <p:spPr>
          <a:xfrm>
            <a:off x="486093" y="1552082"/>
            <a:ext cx="8219440" cy="4176851"/>
          </a:xfrm>
        </p:spPr>
        <p:txBody>
          <a:bodyPr/>
          <a:lstStyle/>
          <a:p>
            <a:pPr marL="514350" indent="-514350">
              <a:buFont typeface="+mj-lt"/>
              <a:buAutoNum type="arabicPeriod"/>
            </a:pPr>
            <a:r>
              <a:rPr lang="fr-FR" sz="2400" dirty="0"/>
              <a:t>Faites un brainstorming sur les plus grands risques de sécurité de votre organisation</a:t>
            </a:r>
          </a:p>
          <a:p>
            <a:pPr marL="514350" indent="-514350">
              <a:buFont typeface="+mj-lt"/>
              <a:buAutoNum type="arabicPeriod"/>
            </a:pPr>
            <a:r>
              <a:rPr lang="fr-FR" sz="2400" dirty="0"/>
              <a:t>Sélectionnez vos trois principaux risques</a:t>
            </a:r>
          </a:p>
          <a:p>
            <a:pPr marL="514350" indent="-514350">
              <a:buFont typeface="+mj-lt"/>
              <a:buAutoNum type="arabicPeriod"/>
            </a:pPr>
            <a:r>
              <a:rPr lang="fr-FR" sz="2400" dirty="0"/>
              <a:t>Élaborez un plan de sécurité pour chacun de vos trois principaux risques. </a:t>
            </a:r>
          </a:p>
          <a:p>
            <a:pPr marL="400050" lvl="1" indent="0">
              <a:buNone/>
            </a:pPr>
            <a:r>
              <a:rPr lang="fr-FR" sz="2400" dirty="0"/>
              <a:t>- Consultez la liste de vérification que vous avez remplie pour comprendre vos capacités actuelles et trouver des idées sur ce qui peut être fait de plus.</a:t>
            </a:r>
          </a:p>
          <a:p>
            <a:pPr marL="514350" indent="-514350">
              <a:buFont typeface="+mj-lt"/>
              <a:buAutoNum type="arabicPeriod"/>
            </a:pPr>
            <a:r>
              <a:rPr lang="fr-FR" sz="2400" dirty="0"/>
              <a:t>Terminez les plans de sécurité et envoyez-les à </a:t>
            </a:r>
            <a:r>
              <a:rPr lang="fr-FR" sz="2400" dirty="0">
                <a:solidFill>
                  <a:srgbClr val="00B050"/>
                </a:solidFill>
              </a:rPr>
              <a:t>XXXX avant XXXX pour obtenir un retour d'information.</a:t>
            </a:r>
            <a:endParaRPr lang="en-US" sz="2400" dirty="0">
              <a:solidFill>
                <a:srgbClr val="00B050"/>
              </a:solidFill>
            </a:endParaRPr>
          </a:p>
        </p:txBody>
      </p:sp>
      <p:sp>
        <p:nvSpPr>
          <p:cNvPr id="5" name="Star: 5 Points 4">
            <a:extLst>
              <a:ext uri="{FF2B5EF4-FFF2-40B4-BE49-F238E27FC236}">
                <a16:creationId xmlns:a16="http://schemas.microsoft.com/office/drawing/2014/main" id="{D5877919-79F4-4ECE-81FB-AFED40E3842E}"/>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828297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DF267-51A4-432C-AFF8-20F4F54414F9}"/>
              </a:ext>
            </a:extLst>
          </p:cNvPr>
          <p:cNvSpPr>
            <a:spLocks noGrp="1"/>
          </p:cNvSpPr>
          <p:nvPr>
            <p:ph type="title"/>
          </p:nvPr>
        </p:nvSpPr>
        <p:spPr/>
        <p:txBody>
          <a:bodyPr/>
          <a:lstStyle/>
          <a:p>
            <a:r>
              <a:rPr lang="fr-FR" dirty="0">
                <a:solidFill>
                  <a:srgbClr val="00B050"/>
                </a:solidFill>
              </a:rPr>
              <a:t>Activité C. Quoi, qui, pourquoi ?</a:t>
            </a:r>
            <a:endParaRPr lang="en-US" dirty="0">
              <a:solidFill>
                <a:srgbClr val="00B050"/>
              </a:solidFill>
            </a:endParaRPr>
          </a:p>
        </p:txBody>
      </p:sp>
      <p:pic>
        <p:nvPicPr>
          <p:cNvPr id="5" name="Picture 4">
            <a:extLst>
              <a:ext uri="{FF2B5EF4-FFF2-40B4-BE49-F238E27FC236}">
                <a16:creationId xmlns:a16="http://schemas.microsoft.com/office/drawing/2014/main" id="{82863F74-B09C-4D00-84BE-454FBBFEC053}"/>
              </a:ext>
            </a:extLst>
          </p:cNvPr>
          <p:cNvPicPr>
            <a:picLocks noChangeAspect="1"/>
          </p:cNvPicPr>
          <p:nvPr/>
        </p:nvPicPr>
        <p:blipFill rotWithShape="1">
          <a:blip r:embed="rId3"/>
          <a:srcRect r="14011"/>
          <a:stretch/>
        </p:blipFill>
        <p:spPr>
          <a:xfrm>
            <a:off x="556591" y="1629153"/>
            <a:ext cx="4693503" cy="305065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074B524-D55E-4E59-A917-213D29955266}"/>
              </a:ext>
            </a:extLst>
          </p:cNvPr>
          <p:cNvPicPr>
            <a:picLocks noChangeAspect="1"/>
          </p:cNvPicPr>
          <p:nvPr/>
        </p:nvPicPr>
        <p:blipFill>
          <a:blip r:embed="rId4"/>
          <a:stretch>
            <a:fillRect/>
          </a:stretch>
        </p:blipFill>
        <p:spPr>
          <a:xfrm>
            <a:off x="3760342" y="3836669"/>
            <a:ext cx="4926458" cy="2487862"/>
          </a:xfrm>
          <a:prstGeom prst="rect">
            <a:avLst/>
          </a:prstGeom>
          <a:ln>
            <a:noFill/>
          </a:ln>
          <a:effectLst>
            <a:outerShdw blurRad="292100" dist="139700" dir="2700000" algn="tl" rotWithShape="0">
              <a:srgbClr val="333333">
                <a:alpha val="65000"/>
              </a:srgbClr>
            </a:outerShdw>
          </a:effectLst>
        </p:spPr>
      </p:pic>
      <p:sp>
        <p:nvSpPr>
          <p:cNvPr id="8" name="Star: 5 Points 7">
            <a:extLst>
              <a:ext uri="{FF2B5EF4-FFF2-40B4-BE49-F238E27FC236}">
                <a16:creationId xmlns:a16="http://schemas.microsoft.com/office/drawing/2014/main" id="{97BD3F83-D870-4F8D-8BDE-028A3932FA4C}"/>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
        <p:nvSpPr>
          <p:cNvPr id="9" name="TextBox 8">
            <a:extLst>
              <a:ext uri="{FF2B5EF4-FFF2-40B4-BE49-F238E27FC236}">
                <a16:creationId xmlns:a16="http://schemas.microsoft.com/office/drawing/2014/main" id="{7380ACEB-779C-4DD8-8714-D1A0B1A20040}"/>
              </a:ext>
            </a:extLst>
          </p:cNvPr>
          <p:cNvSpPr txBox="1"/>
          <p:nvPr/>
        </p:nvSpPr>
        <p:spPr>
          <a:xfrm>
            <a:off x="545813" y="1934655"/>
            <a:ext cx="4693503" cy="523220"/>
          </a:xfrm>
          <a:prstGeom prst="rect">
            <a:avLst/>
          </a:prstGeom>
          <a:solidFill>
            <a:schemeClr val="bg1"/>
          </a:solidFill>
        </p:spPr>
        <p:txBody>
          <a:bodyPr wrap="square" lIns="182880" rtlCol="0">
            <a:spAutoFit/>
          </a:bodyPr>
          <a:lstStyle/>
          <a:p>
            <a:r>
              <a:rPr kumimoji="0" lang="fr-FR" altLang="en-US" sz="1400" b="1" i="0" u="none" strike="noStrike" cap="none" normalizeH="0" baseline="0" dirty="0">
                <a:ln>
                  <a:noFill/>
                </a:ln>
                <a:solidFill>
                  <a:srgbClr val="202124"/>
                </a:solidFill>
                <a:effectLst/>
              </a:rPr>
              <a:t>En pensant à votre programme PC, quelle est la fréquence de chacun de ces incidents de sécurité ?</a:t>
            </a:r>
            <a:r>
              <a:rPr kumimoji="0" lang="fr-FR" altLang="en-US" sz="1400" b="1" i="0" u="none" strike="noStrike" cap="none" normalizeH="0" baseline="0" dirty="0">
                <a:ln>
                  <a:noFill/>
                </a:ln>
                <a:solidFill>
                  <a:schemeClr val="tx1"/>
                </a:solidFill>
                <a:effectLst/>
              </a:rPr>
              <a:t> </a:t>
            </a:r>
          </a:p>
        </p:txBody>
      </p:sp>
      <p:sp>
        <p:nvSpPr>
          <p:cNvPr id="10" name="TextBox 9">
            <a:extLst>
              <a:ext uri="{FF2B5EF4-FFF2-40B4-BE49-F238E27FC236}">
                <a16:creationId xmlns:a16="http://schemas.microsoft.com/office/drawing/2014/main" id="{D19DF4B6-FC9E-4F7D-B6AD-58AAAEF500D6}"/>
              </a:ext>
            </a:extLst>
          </p:cNvPr>
          <p:cNvSpPr txBox="1"/>
          <p:nvPr/>
        </p:nvSpPr>
        <p:spPr>
          <a:xfrm>
            <a:off x="3760342" y="3944374"/>
            <a:ext cx="4926458" cy="523220"/>
          </a:xfrm>
          <a:prstGeom prst="rect">
            <a:avLst/>
          </a:prstGeom>
          <a:solidFill>
            <a:schemeClr val="bg1"/>
          </a:solidFill>
        </p:spPr>
        <p:txBody>
          <a:bodyPr wrap="square" lIns="182880" rtlCol="0">
            <a:spAutoFit/>
          </a:bodyPr>
          <a:lstStyle/>
          <a:p>
            <a:r>
              <a:rPr kumimoji="0" lang="fr-FR" altLang="en-US" sz="1400" b="1" i="0" u="none" strike="noStrike" cap="none" normalizeH="0" baseline="0" dirty="0">
                <a:ln>
                  <a:noFill/>
                </a:ln>
                <a:solidFill>
                  <a:srgbClr val="202124"/>
                </a:solidFill>
                <a:effectLst/>
              </a:rPr>
              <a:t>Qui commet des violences à l'encontre des exécutants du programme PC ?</a:t>
            </a:r>
            <a:endParaRPr kumimoji="0" lang="fr-FR" altLang="en-US" sz="1400" b="1"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49054894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68D67-0B7D-45D1-861B-2869CA1D9347}"/>
              </a:ext>
            </a:extLst>
          </p:cNvPr>
          <p:cNvSpPr>
            <a:spLocks noGrp="1"/>
          </p:cNvSpPr>
          <p:nvPr>
            <p:ph type="title"/>
          </p:nvPr>
        </p:nvSpPr>
        <p:spPr/>
        <p:txBody>
          <a:bodyPr/>
          <a:lstStyle/>
          <a:p>
            <a:r>
              <a:rPr lang="en-US" dirty="0" err="1"/>
              <a:t>Prochaines</a:t>
            </a:r>
            <a:r>
              <a:rPr lang="en-US" dirty="0"/>
              <a:t> </a:t>
            </a:r>
            <a:r>
              <a:rPr lang="en-US" dirty="0" err="1"/>
              <a:t>étapes</a:t>
            </a:r>
            <a:endParaRPr lang="en-US" dirty="0"/>
          </a:p>
        </p:txBody>
      </p:sp>
    </p:spTree>
    <p:extLst>
      <p:ext uri="{BB962C8B-B14F-4D97-AF65-F5344CB8AC3E}">
        <p14:creationId xmlns:p14="http://schemas.microsoft.com/office/powerpoint/2010/main" val="17372111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77299-358A-4752-A52B-9375EE04D629}"/>
              </a:ext>
            </a:extLst>
          </p:cNvPr>
          <p:cNvSpPr>
            <a:spLocks noGrp="1"/>
          </p:cNvSpPr>
          <p:nvPr>
            <p:ph type="title"/>
          </p:nvPr>
        </p:nvSpPr>
        <p:spPr/>
        <p:txBody>
          <a:bodyPr/>
          <a:lstStyle/>
          <a:p>
            <a:r>
              <a:rPr lang="en-US" dirty="0" err="1"/>
              <a:t>Objectifs</a:t>
            </a:r>
            <a:r>
              <a:rPr lang="en-US" dirty="0"/>
              <a:t> de la session</a:t>
            </a:r>
          </a:p>
        </p:txBody>
      </p:sp>
      <p:sp>
        <p:nvSpPr>
          <p:cNvPr id="3" name="Text Placeholder 2">
            <a:extLst>
              <a:ext uri="{FF2B5EF4-FFF2-40B4-BE49-F238E27FC236}">
                <a16:creationId xmlns:a16="http://schemas.microsoft.com/office/drawing/2014/main" id="{A3E5DA47-E767-45CC-A7A5-E08EB782578D}"/>
              </a:ext>
            </a:extLst>
          </p:cNvPr>
          <p:cNvSpPr>
            <a:spLocks noGrp="1"/>
          </p:cNvSpPr>
          <p:nvPr>
            <p:ph type="body" sz="quarter" idx="10"/>
          </p:nvPr>
        </p:nvSpPr>
        <p:spPr/>
        <p:txBody>
          <a:bodyPr/>
          <a:lstStyle/>
          <a:p>
            <a:r>
              <a:rPr lang="fr-FR" dirty="0"/>
              <a:t>Discutez des possibilités d'action immédiate sans frais ou à faible coût, de la poursuite de l'apprentissage inter-OSC, du lien entre les activités de sécurité et la prévention et la réponse à la violence en cours, et de la recherche d'un soutien international. </a:t>
            </a:r>
          </a:p>
          <a:p>
            <a:r>
              <a:rPr lang="fr-FR" dirty="0"/>
              <a:t>Identifiez les mesures à prendre pour finaliser et faire accepter les plans de sécurité par chaque OSC. </a:t>
            </a:r>
            <a:endParaRPr lang="en-US" dirty="0"/>
          </a:p>
        </p:txBody>
      </p:sp>
    </p:spTree>
    <p:extLst>
      <p:ext uri="{BB962C8B-B14F-4D97-AF65-F5344CB8AC3E}">
        <p14:creationId xmlns:p14="http://schemas.microsoft.com/office/powerpoint/2010/main" val="382148579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FF447-0618-47E6-BA9A-635E84EB08CC}"/>
              </a:ext>
            </a:extLst>
          </p:cNvPr>
          <p:cNvSpPr>
            <a:spLocks noGrp="1"/>
          </p:cNvSpPr>
          <p:nvPr>
            <p:ph type="title"/>
          </p:nvPr>
        </p:nvSpPr>
        <p:spPr/>
        <p:txBody>
          <a:bodyPr/>
          <a:lstStyle/>
          <a:p>
            <a:r>
              <a:rPr lang="fr-FR" dirty="0"/>
              <a:t>Finalisation et financement des plans</a:t>
            </a:r>
            <a:endParaRPr lang="en-US" dirty="0"/>
          </a:p>
        </p:txBody>
      </p:sp>
      <p:sp>
        <p:nvSpPr>
          <p:cNvPr id="3" name="Text Placeholder 2">
            <a:extLst>
              <a:ext uri="{FF2B5EF4-FFF2-40B4-BE49-F238E27FC236}">
                <a16:creationId xmlns:a16="http://schemas.microsoft.com/office/drawing/2014/main" id="{C0E8AA4B-F3AE-4A34-8562-F50E71E43AB8}"/>
              </a:ext>
            </a:extLst>
          </p:cNvPr>
          <p:cNvSpPr>
            <a:spLocks noGrp="1"/>
          </p:cNvSpPr>
          <p:nvPr>
            <p:ph type="body" sz="quarter" idx="10"/>
          </p:nvPr>
        </p:nvSpPr>
        <p:spPr>
          <a:xfrm>
            <a:off x="467360" y="1460862"/>
            <a:ext cx="8219440" cy="4951942"/>
          </a:xfrm>
        </p:spPr>
        <p:txBody>
          <a:bodyPr/>
          <a:lstStyle/>
          <a:p>
            <a:r>
              <a:rPr lang="fr-FR" sz="2400" dirty="0"/>
              <a:t>La finalisation des plans de sécurité peut inclure</a:t>
            </a:r>
          </a:p>
          <a:p>
            <a:pPr lvl="1"/>
            <a:r>
              <a:rPr lang="fr-FR" sz="2400" dirty="0"/>
              <a:t>Obtenir l'adhésion des autres membres de votre organisation</a:t>
            </a:r>
          </a:p>
          <a:p>
            <a:pPr lvl="1"/>
            <a:r>
              <a:rPr lang="fr-FR" sz="2400" dirty="0"/>
              <a:t>demander aux autres parties prenantes quels engagements spécifiques elles prendront (propriétaires, LINKAGES/</a:t>
            </a:r>
            <a:r>
              <a:rPr lang="fr-FR" sz="2400" dirty="0" err="1"/>
              <a:t>EpiC</a:t>
            </a:r>
            <a:r>
              <a:rPr lang="fr-FR" sz="2400" dirty="0"/>
              <a:t>, ministère de la Santé, etc.).</a:t>
            </a:r>
          </a:p>
          <a:p>
            <a:r>
              <a:rPr lang="fr-FR" sz="2400" dirty="0"/>
              <a:t>De nombreuses actions seront gratuites ou très peu coûteuses.</a:t>
            </a:r>
          </a:p>
          <a:p>
            <a:pPr lvl="1"/>
            <a:r>
              <a:rPr lang="fr-FR" sz="2400" dirty="0"/>
              <a:t>Celles qui nécessitent un financement doivent être documentées afin d'aider à la planification de futurs conférences des parties et opportunités d'autres financements.</a:t>
            </a:r>
            <a:endParaRPr lang="en-US" sz="2400" dirty="0"/>
          </a:p>
        </p:txBody>
      </p:sp>
    </p:spTree>
    <p:extLst>
      <p:ext uri="{BB962C8B-B14F-4D97-AF65-F5344CB8AC3E}">
        <p14:creationId xmlns:p14="http://schemas.microsoft.com/office/powerpoint/2010/main" val="86507670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3D21E-D6D5-4FB8-B81A-10C3A5DA0A6A}"/>
              </a:ext>
            </a:extLst>
          </p:cNvPr>
          <p:cNvSpPr>
            <a:spLocks noGrp="1"/>
          </p:cNvSpPr>
          <p:nvPr>
            <p:ph type="title"/>
          </p:nvPr>
        </p:nvSpPr>
        <p:spPr/>
        <p:txBody>
          <a:bodyPr/>
          <a:lstStyle/>
          <a:p>
            <a:r>
              <a:rPr lang="en-US" dirty="0" err="1"/>
              <a:t>Activité</a:t>
            </a:r>
            <a:r>
              <a:rPr lang="en-US" dirty="0"/>
              <a:t> DD. </a:t>
            </a:r>
            <a:r>
              <a:rPr lang="fr-FR" dirty="0"/>
              <a:t>Planification</a:t>
            </a:r>
            <a:r>
              <a:rPr lang="en-US" dirty="0"/>
              <a:t> des actions</a:t>
            </a:r>
          </a:p>
        </p:txBody>
      </p:sp>
      <p:sp>
        <p:nvSpPr>
          <p:cNvPr id="3" name="Text Placeholder 2">
            <a:extLst>
              <a:ext uri="{FF2B5EF4-FFF2-40B4-BE49-F238E27FC236}">
                <a16:creationId xmlns:a16="http://schemas.microsoft.com/office/drawing/2014/main" id="{0690ABE1-CE96-40CA-97D3-9AEC77A5518E}"/>
              </a:ext>
            </a:extLst>
          </p:cNvPr>
          <p:cNvSpPr>
            <a:spLocks noGrp="1"/>
          </p:cNvSpPr>
          <p:nvPr>
            <p:ph type="body" sz="quarter" idx="10"/>
          </p:nvPr>
        </p:nvSpPr>
        <p:spPr>
          <a:xfrm>
            <a:off x="457200" y="1342210"/>
            <a:ext cx="8219440" cy="1778691"/>
          </a:xfrm>
        </p:spPr>
        <p:txBody>
          <a:bodyPr/>
          <a:lstStyle/>
          <a:p>
            <a:r>
              <a:rPr lang="fr-FR" sz="2400" dirty="0"/>
              <a:t>Après avoir complété vos plans de sécurité, choisissez parmi les capacités que vous devez construire</a:t>
            </a:r>
          </a:p>
          <a:p>
            <a:r>
              <a:rPr lang="fr-FR" sz="2400" dirty="0"/>
              <a:t>Choisissez 10 </a:t>
            </a:r>
          </a:p>
          <a:p>
            <a:r>
              <a:rPr lang="fr-FR" sz="2400" dirty="0"/>
              <a:t>Remplissez le plan d'action et renvoyez-le à XXXXXX</a:t>
            </a:r>
          </a:p>
        </p:txBody>
      </p:sp>
      <p:pic>
        <p:nvPicPr>
          <p:cNvPr id="4" name="Picture 3">
            <a:extLst>
              <a:ext uri="{FF2B5EF4-FFF2-40B4-BE49-F238E27FC236}">
                <a16:creationId xmlns:a16="http://schemas.microsoft.com/office/drawing/2014/main" id="{90E85B28-6A84-407C-AF34-EDD909D5A0F8}"/>
              </a:ext>
            </a:extLst>
          </p:cNvPr>
          <p:cNvPicPr>
            <a:picLocks noChangeAspect="1"/>
          </p:cNvPicPr>
          <p:nvPr/>
        </p:nvPicPr>
        <p:blipFill>
          <a:blip r:embed="rId3"/>
          <a:stretch>
            <a:fillRect/>
          </a:stretch>
        </p:blipFill>
        <p:spPr>
          <a:xfrm>
            <a:off x="4228465" y="3737099"/>
            <a:ext cx="4448175" cy="2721742"/>
          </a:xfrm>
          <a:prstGeom prst="rect">
            <a:avLst/>
          </a:prstGeom>
        </p:spPr>
      </p:pic>
      <p:sp>
        <p:nvSpPr>
          <p:cNvPr id="5" name="Text Placeholder 2">
            <a:extLst>
              <a:ext uri="{FF2B5EF4-FFF2-40B4-BE49-F238E27FC236}">
                <a16:creationId xmlns:a16="http://schemas.microsoft.com/office/drawing/2014/main" id="{F1495A3D-1DA9-4B35-98B8-E22A6B72E4AA}"/>
              </a:ext>
            </a:extLst>
          </p:cNvPr>
          <p:cNvSpPr txBox="1">
            <a:spLocks/>
          </p:cNvSpPr>
          <p:nvPr/>
        </p:nvSpPr>
        <p:spPr>
          <a:xfrm>
            <a:off x="457200" y="3452055"/>
            <a:ext cx="3685822" cy="4176851"/>
          </a:xfrm>
          <a:prstGeom prst="rect">
            <a:avLst/>
          </a:prstGeom>
        </p:spPr>
        <p:txBody>
          <a:bodyPr vert="horz"/>
          <a:lstStyle>
            <a:lvl1pPr marL="342900" indent="-342900" algn="l" defTabSz="457200" rtl="0" eaLnBrk="1" latinLnBrk="0" hangingPunct="1">
              <a:spcBef>
                <a:spcPct val="20000"/>
              </a:spcBef>
              <a:buClr>
                <a:schemeClr val="accent6"/>
              </a:buClr>
              <a:buSzPct val="100000"/>
              <a:buFont typeface="Arial"/>
              <a:buChar char="•"/>
              <a:defRPr sz="2800" b="0" kern="1200" spc="0">
                <a:solidFill>
                  <a:srgbClr val="535352"/>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rgbClr val="535352"/>
                </a:solidFill>
                <a:latin typeface="Calibri"/>
                <a:ea typeface="+mn-ea"/>
                <a:cs typeface="Calibri"/>
              </a:defRPr>
            </a:lvl2pPr>
            <a:lvl3pPr marL="1143000" indent="-228600" algn="l" defTabSz="457200" rtl="0" eaLnBrk="1" latinLnBrk="0" hangingPunct="1">
              <a:spcBef>
                <a:spcPct val="20000"/>
              </a:spcBef>
              <a:buSzPct val="83000"/>
              <a:buFont typeface="Courier New"/>
              <a:buChar char="o"/>
              <a:defRPr sz="2400" kern="1200">
                <a:solidFill>
                  <a:srgbClr val="535352"/>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400" dirty="0"/>
          </a:p>
        </p:txBody>
      </p:sp>
      <p:sp>
        <p:nvSpPr>
          <p:cNvPr id="7" name="TextBox 6">
            <a:extLst>
              <a:ext uri="{FF2B5EF4-FFF2-40B4-BE49-F238E27FC236}">
                <a16:creationId xmlns:a16="http://schemas.microsoft.com/office/drawing/2014/main" id="{36B40F1F-F9B4-4D12-828F-AF816A3EBBE5}"/>
              </a:ext>
            </a:extLst>
          </p:cNvPr>
          <p:cNvSpPr txBox="1"/>
          <p:nvPr/>
        </p:nvSpPr>
        <p:spPr>
          <a:xfrm>
            <a:off x="467360" y="2965301"/>
            <a:ext cx="3685822" cy="3785652"/>
          </a:xfrm>
          <a:prstGeom prst="rect">
            <a:avLst/>
          </a:prstGeom>
          <a:noFill/>
        </p:spPr>
        <p:txBody>
          <a:bodyPr wrap="square">
            <a:spAutoFit/>
          </a:bodyPr>
          <a:lstStyle/>
          <a:p>
            <a:pPr marL="342900" indent="-342900">
              <a:buClr>
                <a:schemeClr val="accent6"/>
              </a:buClr>
              <a:buFont typeface="Arial" panose="020B0604020202020204" pitchFamily="34" charset="0"/>
              <a:buChar char="•"/>
            </a:pPr>
            <a:r>
              <a:rPr lang="fr-FR" sz="2400" dirty="0">
                <a:solidFill>
                  <a:srgbClr val="535352"/>
                </a:solidFill>
                <a:cs typeface="Calibri"/>
              </a:rPr>
              <a:t>Si l'un de vos projets est de déployer cette formation à un groupe plus large au sein de votre organisation, élaborez vos propres politiques et procédures opérationnelles standard en matière de sécurité </a:t>
            </a:r>
            <a:r>
              <a:rPr lang="fr-FR" sz="2400" u="sng" dirty="0">
                <a:solidFill>
                  <a:srgbClr val="535352"/>
                </a:solidFill>
                <a:cs typeface="Calibri"/>
              </a:rPr>
              <a:t>avant</a:t>
            </a:r>
            <a:r>
              <a:rPr lang="fr-FR" sz="2400" dirty="0">
                <a:solidFill>
                  <a:srgbClr val="535352"/>
                </a:solidFill>
                <a:cs typeface="Calibri"/>
              </a:rPr>
              <a:t> cette formation.</a:t>
            </a:r>
            <a:endParaRPr lang="en-US" sz="1800" dirty="0"/>
          </a:p>
        </p:txBody>
      </p:sp>
      <p:sp>
        <p:nvSpPr>
          <p:cNvPr id="8" name="Star: 5 Points 7">
            <a:extLst>
              <a:ext uri="{FF2B5EF4-FFF2-40B4-BE49-F238E27FC236}">
                <a16:creationId xmlns:a16="http://schemas.microsoft.com/office/drawing/2014/main" id="{59927749-0168-4F99-A9B2-89891FB3C7E1}"/>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416551095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62013-922D-425E-891F-6755842895B1}"/>
              </a:ext>
            </a:extLst>
          </p:cNvPr>
          <p:cNvSpPr>
            <a:spLocks noGrp="1"/>
          </p:cNvSpPr>
          <p:nvPr>
            <p:ph type="title"/>
          </p:nvPr>
        </p:nvSpPr>
        <p:spPr/>
        <p:txBody>
          <a:bodyPr/>
          <a:lstStyle/>
          <a:p>
            <a:r>
              <a:rPr lang="en-US" dirty="0" err="1"/>
              <a:t>Possibilités</a:t>
            </a:r>
            <a:r>
              <a:rPr lang="en-US" dirty="0"/>
              <a:t> de </a:t>
            </a:r>
            <a:r>
              <a:rPr lang="en-US" dirty="0" err="1"/>
              <a:t>soutien</a:t>
            </a:r>
            <a:r>
              <a:rPr lang="en-US" dirty="0"/>
              <a:t> (</a:t>
            </a:r>
            <a:r>
              <a:rPr lang="en-US" dirty="0" err="1"/>
              <a:t>financement</a:t>
            </a:r>
            <a:r>
              <a:rPr lang="en-US" dirty="0"/>
              <a:t>)</a:t>
            </a:r>
          </a:p>
        </p:txBody>
      </p:sp>
      <p:pic>
        <p:nvPicPr>
          <p:cNvPr id="8" name="Picture 7">
            <a:extLst>
              <a:ext uri="{FF2B5EF4-FFF2-40B4-BE49-F238E27FC236}">
                <a16:creationId xmlns:a16="http://schemas.microsoft.com/office/drawing/2014/main" id="{151FCEF7-C951-4785-AC0F-0205048E3B9B}"/>
              </a:ext>
            </a:extLst>
          </p:cNvPr>
          <p:cNvPicPr>
            <a:picLocks noChangeAspect="1"/>
          </p:cNvPicPr>
          <p:nvPr/>
        </p:nvPicPr>
        <p:blipFill>
          <a:blip r:embed="rId3"/>
          <a:stretch>
            <a:fillRect/>
          </a:stretch>
        </p:blipFill>
        <p:spPr>
          <a:xfrm>
            <a:off x="5132830" y="2388720"/>
            <a:ext cx="3435319" cy="1976247"/>
          </a:xfrm>
          <a:prstGeom prst="rect">
            <a:avLst/>
          </a:prstGeom>
        </p:spPr>
      </p:pic>
      <p:pic>
        <p:nvPicPr>
          <p:cNvPr id="4" name="Picture 3">
            <a:extLst>
              <a:ext uri="{FF2B5EF4-FFF2-40B4-BE49-F238E27FC236}">
                <a16:creationId xmlns:a16="http://schemas.microsoft.com/office/drawing/2014/main" id="{C8F1E0FC-A118-4EF6-8388-53CECDFBBF5A}"/>
              </a:ext>
            </a:extLst>
          </p:cNvPr>
          <p:cNvPicPr/>
          <p:nvPr/>
        </p:nvPicPr>
        <p:blipFill rotWithShape="1">
          <a:blip r:embed="rId4"/>
          <a:srcRect t="4927" b="5012"/>
          <a:stretch/>
        </p:blipFill>
        <p:spPr bwMode="auto">
          <a:xfrm>
            <a:off x="4812599" y="1438774"/>
            <a:ext cx="2052523" cy="1279418"/>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40A197A5-CC3C-43A3-A7B2-58D0E5FD9C0A}"/>
              </a:ext>
            </a:extLst>
          </p:cNvPr>
          <p:cNvPicPr/>
          <p:nvPr/>
        </p:nvPicPr>
        <p:blipFill rotWithShape="1">
          <a:blip r:embed="rId5"/>
          <a:srcRect b="22271"/>
          <a:stretch/>
        </p:blipFill>
        <p:spPr bwMode="auto">
          <a:xfrm>
            <a:off x="776177" y="2388721"/>
            <a:ext cx="3099997" cy="1467544"/>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389004CC-F500-4D23-A92A-0CE9AD7ED1E2}"/>
              </a:ext>
            </a:extLst>
          </p:cNvPr>
          <p:cNvPicPr/>
          <p:nvPr/>
        </p:nvPicPr>
        <p:blipFill>
          <a:blip r:embed="rId6"/>
          <a:stretch>
            <a:fillRect/>
          </a:stretch>
        </p:blipFill>
        <p:spPr>
          <a:xfrm>
            <a:off x="4337828" y="4877322"/>
            <a:ext cx="4095333" cy="743120"/>
          </a:xfrm>
          <a:prstGeom prst="rect">
            <a:avLst/>
          </a:prstGeom>
        </p:spPr>
      </p:pic>
      <p:pic>
        <p:nvPicPr>
          <p:cNvPr id="7" name="Picture 6">
            <a:extLst>
              <a:ext uri="{FF2B5EF4-FFF2-40B4-BE49-F238E27FC236}">
                <a16:creationId xmlns:a16="http://schemas.microsoft.com/office/drawing/2014/main" id="{B9C3B43A-AAC8-4989-B1B7-B3497331FF00}"/>
              </a:ext>
            </a:extLst>
          </p:cNvPr>
          <p:cNvPicPr/>
          <p:nvPr/>
        </p:nvPicPr>
        <p:blipFill>
          <a:blip r:embed="rId7"/>
          <a:stretch>
            <a:fillRect/>
          </a:stretch>
        </p:blipFill>
        <p:spPr>
          <a:xfrm>
            <a:off x="613227" y="4477147"/>
            <a:ext cx="3099997" cy="1312423"/>
          </a:xfrm>
          <a:prstGeom prst="rect">
            <a:avLst/>
          </a:prstGeom>
        </p:spPr>
      </p:pic>
    </p:spTree>
    <p:extLst>
      <p:ext uri="{BB962C8B-B14F-4D97-AF65-F5344CB8AC3E}">
        <p14:creationId xmlns:p14="http://schemas.microsoft.com/office/powerpoint/2010/main" val="407002348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9971F-43F3-401B-87A4-5CDCF04EED2B}"/>
              </a:ext>
            </a:extLst>
          </p:cNvPr>
          <p:cNvSpPr>
            <a:spLocks noGrp="1"/>
          </p:cNvSpPr>
          <p:nvPr>
            <p:ph type="title"/>
          </p:nvPr>
        </p:nvSpPr>
        <p:spPr>
          <a:xfrm>
            <a:off x="326727" y="257301"/>
            <a:ext cx="8219440" cy="972441"/>
          </a:xfrm>
        </p:spPr>
        <p:txBody>
          <a:bodyPr>
            <a:normAutofit fontScale="90000"/>
          </a:bodyPr>
          <a:lstStyle/>
          <a:p>
            <a:r>
              <a:rPr lang="fr-FR" dirty="0"/>
              <a:t>Nouvelles opportunités pendant le COVID-19 </a:t>
            </a:r>
            <a:r>
              <a:rPr lang="en-US" dirty="0"/>
              <a:t>	</a:t>
            </a:r>
          </a:p>
        </p:txBody>
      </p:sp>
      <p:sp>
        <p:nvSpPr>
          <p:cNvPr id="3" name="Text Placeholder 2">
            <a:extLst>
              <a:ext uri="{FF2B5EF4-FFF2-40B4-BE49-F238E27FC236}">
                <a16:creationId xmlns:a16="http://schemas.microsoft.com/office/drawing/2014/main" id="{34D167B1-1EA9-4291-91C7-3908DC231ED2}"/>
              </a:ext>
            </a:extLst>
          </p:cNvPr>
          <p:cNvSpPr>
            <a:spLocks noGrp="1"/>
          </p:cNvSpPr>
          <p:nvPr>
            <p:ph type="body" sz="quarter" idx="10"/>
          </p:nvPr>
        </p:nvSpPr>
        <p:spPr>
          <a:xfrm>
            <a:off x="3130826" y="4843449"/>
            <a:ext cx="5715632" cy="643223"/>
          </a:xfrm>
        </p:spPr>
        <p:txBody>
          <a:bodyPr/>
          <a:lstStyle/>
          <a:p>
            <a:pPr marL="0" indent="0">
              <a:buNone/>
            </a:pPr>
            <a:r>
              <a:rPr lang="en-US" sz="1300" dirty="0">
                <a:hlinkClick r:id="rId3"/>
              </a:rPr>
              <a:t>https://outrightinternational.org/outright-covid-19-global-lgbtiq-emergency-fund</a:t>
            </a:r>
            <a:r>
              <a:rPr lang="en-US" sz="1300" dirty="0"/>
              <a:t> </a:t>
            </a:r>
          </a:p>
        </p:txBody>
      </p:sp>
      <p:pic>
        <p:nvPicPr>
          <p:cNvPr id="5" name="Picture 4">
            <a:extLst>
              <a:ext uri="{FF2B5EF4-FFF2-40B4-BE49-F238E27FC236}">
                <a16:creationId xmlns:a16="http://schemas.microsoft.com/office/drawing/2014/main" id="{C69D33FE-9141-4644-915D-31161CD22703}"/>
              </a:ext>
            </a:extLst>
          </p:cNvPr>
          <p:cNvPicPr>
            <a:picLocks noChangeAspect="1"/>
          </p:cNvPicPr>
          <p:nvPr/>
        </p:nvPicPr>
        <p:blipFill>
          <a:blip r:embed="rId4"/>
          <a:stretch>
            <a:fillRect/>
          </a:stretch>
        </p:blipFill>
        <p:spPr>
          <a:xfrm>
            <a:off x="3130826" y="1589900"/>
            <a:ext cx="5715632" cy="2893391"/>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5B462411-166E-4D77-A1A3-4000FC08080C}"/>
              </a:ext>
            </a:extLst>
          </p:cNvPr>
          <p:cNvSpPr txBox="1"/>
          <p:nvPr/>
        </p:nvSpPr>
        <p:spPr>
          <a:xfrm>
            <a:off x="326727" y="1069866"/>
            <a:ext cx="2544417" cy="5355312"/>
          </a:xfrm>
          <a:prstGeom prst="rect">
            <a:avLst/>
          </a:prstGeom>
          <a:noFill/>
        </p:spPr>
        <p:txBody>
          <a:bodyPr wrap="square" rtlCol="0">
            <a:spAutoFit/>
          </a:bodyPr>
          <a:lstStyle/>
          <a:p>
            <a:r>
              <a:rPr lang="fr-FR" dirty="0">
                <a:solidFill>
                  <a:srgbClr val="333333"/>
                </a:solidFill>
                <a:latin typeface="Source Sans Pro" panose="020B0503030403020204" pitchFamily="34" charset="0"/>
              </a:rPr>
              <a:t>Le financement peut couvrir :</a:t>
            </a:r>
          </a:p>
          <a:p>
            <a:pPr marL="287338" indent="-280988">
              <a:buClr>
                <a:schemeClr val="accent6"/>
              </a:buClr>
              <a:buFont typeface="Arial" panose="020B0604020202020204" pitchFamily="34" charset="0"/>
              <a:buChar char="•"/>
            </a:pPr>
            <a:r>
              <a:rPr lang="fr-FR" dirty="0">
                <a:solidFill>
                  <a:srgbClr val="333333"/>
                </a:solidFill>
                <a:latin typeface="Source Sans Pro" panose="020B0503030403020204" pitchFamily="34" charset="0"/>
              </a:rPr>
              <a:t>Pénurie alimentaire, création de moyens de subsistance à moyen et long terme</a:t>
            </a:r>
          </a:p>
          <a:p>
            <a:pPr marL="287338" indent="-280988">
              <a:buClr>
                <a:schemeClr val="accent6"/>
              </a:buClr>
              <a:buFont typeface="Arial" panose="020B0604020202020204" pitchFamily="34" charset="0"/>
              <a:buChar char="•"/>
            </a:pPr>
            <a:r>
              <a:rPr lang="fr-FR" dirty="0">
                <a:solidFill>
                  <a:srgbClr val="333333"/>
                </a:solidFill>
                <a:latin typeface="Source Sans Pro" panose="020B0503030403020204" pitchFamily="34" charset="0"/>
              </a:rPr>
              <a:t>Résilience des mouvements</a:t>
            </a:r>
          </a:p>
          <a:p>
            <a:pPr marL="287338" indent="-280988">
              <a:buClr>
                <a:schemeClr val="accent6"/>
              </a:buClr>
              <a:buFont typeface="Arial" panose="020B0604020202020204" pitchFamily="34" charset="0"/>
              <a:buChar char="•"/>
            </a:pPr>
            <a:r>
              <a:rPr lang="fr-FR" dirty="0">
                <a:solidFill>
                  <a:srgbClr val="333333"/>
                </a:solidFill>
                <a:latin typeface="Source Sans Pro" panose="020B0503030403020204" pitchFamily="34" charset="0"/>
              </a:rPr>
              <a:t>la lutte contre la violence : (violence liée au sexe, violence domestique et violence familiale), peut inclure un soutien en matière de santé mentale.</a:t>
            </a:r>
          </a:p>
          <a:p>
            <a:pPr marL="287338" indent="-280988">
              <a:buClr>
                <a:schemeClr val="accent6"/>
              </a:buClr>
              <a:buFont typeface="Arial" panose="020B0604020202020204" pitchFamily="34" charset="0"/>
              <a:buChar char="•"/>
            </a:pPr>
            <a:r>
              <a:rPr lang="fr-FR" dirty="0">
                <a:solidFill>
                  <a:srgbClr val="333333"/>
                </a:solidFill>
                <a:latin typeface="Source Sans Pro" panose="020B0503030403020204" pitchFamily="34" charset="0"/>
              </a:rPr>
              <a:t>Documentation des violations des droits de l'homme</a:t>
            </a:r>
            <a:endParaRPr lang="en-US" dirty="0"/>
          </a:p>
        </p:txBody>
      </p:sp>
    </p:spTree>
    <p:extLst>
      <p:ext uri="{BB962C8B-B14F-4D97-AF65-F5344CB8AC3E}">
        <p14:creationId xmlns:p14="http://schemas.microsoft.com/office/powerpoint/2010/main" val="171963710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B979C-3504-4FC9-A946-C4CF1B5A9500}"/>
              </a:ext>
            </a:extLst>
          </p:cNvPr>
          <p:cNvSpPr>
            <a:spLocks noGrp="1"/>
          </p:cNvSpPr>
          <p:nvPr>
            <p:ph type="title"/>
          </p:nvPr>
        </p:nvSpPr>
        <p:spPr/>
        <p:txBody>
          <a:bodyPr/>
          <a:lstStyle/>
          <a:p>
            <a:r>
              <a:rPr lang="en-US" dirty="0" err="1"/>
              <a:t>Réflexions</a:t>
            </a:r>
            <a:r>
              <a:rPr lang="en-US" dirty="0"/>
              <a:t> et </a:t>
            </a:r>
            <a:r>
              <a:rPr lang="en-US" dirty="0" err="1"/>
              <a:t>clôture</a:t>
            </a:r>
            <a:endParaRPr lang="en-US" dirty="0"/>
          </a:p>
        </p:txBody>
      </p:sp>
    </p:spTree>
    <p:extLst>
      <p:ext uri="{BB962C8B-B14F-4D97-AF65-F5344CB8AC3E}">
        <p14:creationId xmlns:p14="http://schemas.microsoft.com/office/powerpoint/2010/main" val="190294023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4B4CD-F503-403C-A547-FA12C66981A3}"/>
              </a:ext>
            </a:extLst>
          </p:cNvPr>
          <p:cNvSpPr>
            <a:spLocks noGrp="1"/>
          </p:cNvSpPr>
          <p:nvPr>
            <p:ph type="title"/>
          </p:nvPr>
        </p:nvSpPr>
        <p:spPr/>
        <p:txBody>
          <a:bodyPr/>
          <a:lstStyle/>
          <a:p>
            <a:r>
              <a:rPr lang="en-US" dirty="0" err="1"/>
              <a:t>Objectif</a:t>
            </a:r>
            <a:r>
              <a:rPr lang="en-US" dirty="0"/>
              <a:t> de la session</a:t>
            </a:r>
          </a:p>
        </p:txBody>
      </p:sp>
      <p:sp>
        <p:nvSpPr>
          <p:cNvPr id="3" name="Text Placeholder 2">
            <a:extLst>
              <a:ext uri="{FF2B5EF4-FFF2-40B4-BE49-F238E27FC236}">
                <a16:creationId xmlns:a16="http://schemas.microsoft.com/office/drawing/2014/main" id="{FD655E6C-B2AA-42D9-8A53-D6AE3A88AE11}"/>
              </a:ext>
            </a:extLst>
          </p:cNvPr>
          <p:cNvSpPr>
            <a:spLocks noGrp="1"/>
          </p:cNvSpPr>
          <p:nvPr>
            <p:ph type="body" sz="quarter" idx="10"/>
          </p:nvPr>
        </p:nvSpPr>
        <p:spPr/>
        <p:txBody>
          <a:bodyPr/>
          <a:lstStyle/>
          <a:p>
            <a:pPr marL="0" indent="0">
              <a:buNone/>
            </a:pPr>
            <a:r>
              <a:rPr lang="fr-FR" dirty="0"/>
              <a:t>Partagez vos réflexions sur l'atelier et évaluez-le ; formulez des réflexions de clôture.</a:t>
            </a:r>
          </a:p>
          <a:p>
            <a:pPr marL="0" indent="0">
              <a:buNone/>
            </a:pPr>
            <a:endParaRPr lang="en-US" dirty="0"/>
          </a:p>
        </p:txBody>
      </p:sp>
    </p:spTree>
    <p:extLst>
      <p:ext uri="{BB962C8B-B14F-4D97-AF65-F5344CB8AC3E}">
        <p14:creationId xmlns:p14="http://schemas.microsoft.com/office/powerpoint/2010/main" val="223662513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72A12-5F15-4C41-A811-17E67A98F9A6}"/>
              </a:ext>
            </a:extLst>
          </p:cNvPr>
          <p:cNvSpPr>
            <a:spLocks noGrp="1"/>
          </p:cNvSpPr>
          <p:nvPr>
            <p:ph type="title"/>
          </p:nvPr>
        </p:nvSpPr>
        <p:spPr/>
        <p:txBody>
          <a:bodyPr/>
          <a:lstStyle/>
          <a:p>
            <a:r>
              <a:rPr lang="en-US" dirty="0" err="1"/>
              <a:t>Activité</a:t>
            </a:r>
            <a:r>
              <a:rPr lang="en-US" dirty="0"/>
              <a:t> EE. </a:t>
            </a:r>
            <a:r>
              <a:rPr lang="en-US" dirty="0" err="1"/>
              <a:t>Évaluation</a:t>
            </a:r>
            <a:r>
              <a:rPr lang="en-US" dirty="0"/>
              <a:t> et post-test</a:t>
            </a:r>
          </a:p>
        </p:txBody>
      </p:sp>
      <p:sp>
        <p:nvSpPr>
          <p:cNvPr id="3" name="Text Placeholder 2">
            <a:extLst>
              <a:ext uri="{FF2B5EF4-FFF2-40B4-BE49-F238E27FC236}">
                <a16:creationId xmlns:a16="http://schemas.microsoft.com/office/drawing/2014/main" id="{2DE29482-5F1E-4A24-B563-F7A551D1299D}"/>
              </a:ext>
            </a:extLst>
          </p:cNvPr>
          <p:cNvSpPr>
            <a:spLocks noGrp="1"/>
          </p:cNvSpPr>
          <p:nvPr>
            <p:ph type="body" sz="quarter" idx="10"/>
          </p:nvPr>
        </p:nvSpPr>
        <p:spPr/>
        <p:txBody>
          <a:bodyPr/>
          <a:lstStyle/>
          <a:p>
            <a:r>
              <a:rPr lang="en-US" dirty="0" err="1"/>
              <a:t>Une</a:t>
            </a:r>
            <a:r>
              <a:rPr lang="en-US" dirty="0"/>
              <a:t> </a:t>
            </a:r>
            <a:r>
              <a:rPr lang="en-US" dirty="0" err="1"/>
              <a:t>évaluation</a:t>
            </a:r>
            <a:r>
              <a:rPr lang="en-US" dirty="0"/>
              <a:t> pour </a:t>
            </a:r>
            <a:r>
              <a:rPr lang="en-US" dirty="0" err="1"/>
              <a:t>noter</a:t>
            </a:r>
            <a:r>
              <a:rPr lang="en-US" dirty="0"/>
              <a:t> la formation </a:t>
            </a:r>
            <a:r>
              <a:rPr lang="en-US" dirty="0" err="1"/>
              <a:t>peut</a:t>
            </a:r>
            <a:r>
              <a:rPr lang="en-US" dirty="0"/>
              <a:t> </a:t>
            </a:r>
            <a:r>
              <a:rPr lang="en-US" dirty="0" err="1"/>
              <a:t>être</a:t>
            </a:r>
            <a:r>
              <a:rPr lang="en-US" dirty="0"/>
              <a:t> </a:t>
            </a:r>
            <a:r>
              <a:rPr lang="en-US" dirty="0" err="1"/>
              <a:t>trouvée</a:t>
            </a:r>
            <a:r>
              <a:rPr lang="en-US" dirty="0"/>
              <a:t> </a:t>
            </a:r>
            <a:r>
              <a:rPr lang="en-US" dirty="0" err="1"/>
              <a:t>ici</a:t>
            </a:r>
            <a:r>
              <a:rPr lang="en-US" dirty="0"/>
              <a:t> : </a:t>
            </a:r>
            <a:r>
              <a:rPr lang="en-US" dirty="0">
                <a:solidFill>
                  <a:srgbClr val="00B050"/>
                </a:solidFill>
                <a:highlight>
                  <a:srgbClr val="FFFF00"/>
                </a:highlight>
              </a:rPr>
              <a:t>XXXXXX</a:t>
            </a:r>
          </a:p>
          <a:p>
            <a:r>
              <a:rPr lang="en-US" dirty="0"/>
              <a:t>Le post-test </a:t>
            </a:r>
            <a:r>
              <a:rPr lang="en-US" dirty="0" err="1"/>
              <a:t>peut</a:t>
            </a:r>
            <a:r>
              <a:rPr lang="en-US" dirty="0"/>
              <a:t> </a:t>
            </a:r>
            <a:r>
              <a:rPr lang="en-US" dirty="0" err="1"/>
              <a:t>êter</a:t>
            </a:r>
            <a:r>
              <a:rPr lang="en-US" dirty="0"/>
              <a:t> </a:t>
            </a:r>
            <a:r>
              <a:rPr lang="en-US" dirty="0" err="1"/>
              <a:t>trouvé</a:t>
            </a:r>
            <a:r>
              <a:rPr lang="en-US" dirty="0"/>
              <a:t> </a:t>
            </a:r>
            <a:r>
              <a:rPr lang="en-US" dirty="0" err="1"/>
              <a:t>ici</a:t>
            </a:r>
            <a:r>
              <a:rPr lang="en-US" dirty="0"/>
              <a:t> : </a:t>
            </a:r>
            <a:r>
              <a:rPr lang="en-US" dirty="0">
                <a:solidFill>
                  <a:srgbClr val="00B050"/>
                </a:solidFill>
                <a:highlight>
                  <a:srgbClr val="FFFF00"/>
                </a:highlight>
              </a:rPr>
              <a:t>XXXXXX</a:t>
            </a:r>
          </a:p>
          <a:p>
            <a:endParaRPr lang="en-US" dirty="0">
              <a:solidFill>
                <a:srgbClr val="00B050"/>
              </a:solidFill>
              <a:highlight>
                <a:srgbClr val="FFFF00"/>
              </a:highlight>
            </a:endParaRPr>
          </a:p>
        </p:txBody>
      </p:sp>
      <p:sp>
        <p:nvSpPr>
          <p:cNvPr id="4" name="Star: 5 Points 3">
            <a:extLst>
              <a:ext uri="{FF2B5EF4-FFF2-40B4-BE49-F238E27FC236}">
                <a16:creationId xmlns:a16="http://schemas.microsoft.com/office/drawing/2014/main" id="{11ED700A-1DBF-45EC-BB09-0828504E6CA2}"/>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21281149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6DDBF-52BA-4D9D-84AC-639E9B311469}"/>
              </a:ext>
            </a:extLst>
          </p:cNvPr>
          <p:cNvSpPr>
            <a:spLocks noGrp="1"/>
          </p:cNvSpPr>
          <p:nvPr>
            <p:ph type="title"/>
          </p:nvPr>
        </p:nvSpPr>
        <p:spPr/>
        <p:txBody>
          <a:bodyPr/>
          <a:lstStyle/>
          <a:p>
            <a:r>
              <a:rPr lang="en-US" dirty="0" err="1"/>
              <a:t>Activité</a:t>
            </a:r>
            <a:r>
              <a:rPr lang="en-US" dirty="0"/>
              <a:t> FF. </a:t>
            </a:r>
            <a:r>
              <a:rPr lang="en-US" dirty="0" err="1"/>
              <a:t>Dans</a:t>
            </a:r>
            <a:r>
              <a:rPr lang="en-US" dirty="0"/>
              <a:t> </a:t>
            </a:r>
            <a:r>
              <a:rPr lang="en-US" dirty="0" err="1"/>
              <a:t>vos</a:t>
            </a:r>
            <a:r>
              <a:rPr lang="en-US" dirty="0"/>
              <a:t> </a:t>
            </a:r>
            <a:r>
              <a:rPr lang="en-US" dirty="0" err="1"/>
              <a:t>propres</a:t>
            </a:r>
            <a:r>
              <a:rPr lang="en-US" dirty="0"/>
              <a:t> mots</a:t>
            </a:r>
          </a:p>
        </p:txBody>
      </p:sp>
      <p:pic>
        <p:nvPicPr>
          <p:cNvPr id="4" name="Picture 3">
            <a:extLst>
              <a:ext uri="{FF2B5EF4-FFF2-40B4-BE49-F238E27FC236}">
                <a16:creationId xmlns:a16="http://schemas.microsoft.com/office/drawing/2014/main" id="{B6A5C227-C26B-4BC2-A760-85EBCC8AAEEA}"/>
              </a:ext>
            </a:extLst>
          </p:cNvPr>
          <p:cNvPicPr>
            <a:picLocks noChangeAspect="1"/>
          </p:cNvPicPr>
          <p:nvPr/>
        </p:nvPicPr>
        <p:blipFill>
          <a:blip r:embed="rId3"/>
          <a:stretch>
            <a:fillRect/>
          </a:stretch>
        </p:blipFill>
        <p:spPr>
          <a:xfrm>
            <a:off x="642121" y="1767839"/>
            <a:ext cx="7621633" cy="4247205"/>
          </a:xfrm>
          <a:prstGeom prst="rect">
            <a:avLst/>
          </a:prstGeom>
          <a:ln>
            <a:noFill/>
          </a:ln>
          <a:effectLst>
            <a:outerShdw blurRad="292100" dist="139700" dir="2700000" algn="tl" rotWithShape="0">
              <a:srgbClr val="333333">
                <a:alpha val="65000"/>
              </a:srgbClr>
            </a:outerShdw>
          </a:effectLst>
        </p:spPr>
      </p:pic>
      <p:sp>
        <p:nvSpPr>
          <p:cNvPr id="5" name="Star: 5 Points 4">
            <a:extLst>
              <a:ext uri="{FF2B5EF4-FFF2-40B4-BE49-F238E27FC236}">
                <a16:creationId xmlns:a16="http://schemas.microsoft.com/office/drawing/2014/main" id="{0E37027B-CB5E-414D-BCBF-A7017DD51B45}"/>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
        <p:nvSpPr>
          <p:cNvPr id="6" name="TextBox 5">
            <a:extLst>
              <a:ext uri="{FF2B5EF4-FFF2-40B4-BE49-F238E27FC236}">
                <a16:creationId xmlns:a16="http://schemas.microsoft.com/office/drawing/2014/main" id="{36EF458C-EDC1-499C-85A9-D0A0BAA6CAF3}"/>
              </a:ext>
            </a:extLst>
          </p:cNvPr>
          <p:cNvSpPr txBox="1"/>
          <p:nvPr/>
        </p:nvSpPr>
        <p:spPr>
          <a:xfrm>
            <a:off x="642121" y="2006321"/>
            <a:ext cx="6897668" cy="954107"/>
          </a:xfrm>
          <a:prstGeom prst="rect">
            <a:avLst/>
          </a:prstGeom>
          <a:solidFill>
            <a:schemeClr val="bg1"/>
          </a:solidFill>
        </p:spPr>
        <p:txBody>
          <a:bodyPr wrap="square" lIns="365760" rtlCol="0">
            <a:spAutoFit/>
          </a:bodyPr>
          <a:lstStyle/>
          <a:p>
            <a:r>
              <a:rPr lang="fr-FR" sz="2800" b="1"/>
              <a:t>Tapez quelques mots pour décrire ce que vous ressentez à la fin de la formation. </a:t>
            </a:r>
            <a:endParaRPr lang="fr-FR" sz="2800" b="1" dirty="0"/>
          </a:p>
        </p:txBody>
      </p:sp>
    </p:spTree>
    <p:extLst>
      <p:ext uri="{BB962C8B-B14F-4D97-AF65-F5344CB8AC3E}">
        <p14:creationId xmlns:p14="http://schemas.microsoft.com/office/powerpoint/2010/main" val="858300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tree with green leaves&#10;&#10;Description automatically generated with medium confidence">
            <a:extLst>
              <a:ext uri="{FF2B5EF4-FFF2-40B4-BE49-F238E27FC236}">
                <a16:creationId xmlns:a16="http://schemas.microsoft.com/office/drawing/2014/main" id="{6F4081BF-1696-4EE0-8B7B-9BEA1F4306F5}"/>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6932" t="12477" r="16685" b="4224"/>
          <a:stretch/>
        </p:blipFill>
        <p:spPr>
          <a:xfrm>
            <a:off x="1975026" y="378667"/>
            <a:ext cx="4985305" cy="6255770"/>
          </a:xfrm>
          <a:prstGeom prst="rect">
            <a:avLst/>
          </a:prstGeom>
        </p:spPr>
      </p:pic>
      <p:sp>
        <p:nvSpPr>
          <p:cNvPr id="5" name="TextBox 4">
            <a:extLst>
              <a:ext uri="{FF2B5EF4-FFF2-40B4-BE49-F238E27FC236}">
                <a16:creationId xmlns:a16="http://schemas.microsoft.com/office/drawing/2014/main" id="{B2BB77CA-997E-4D1F-AA17-DD02FA820B5B}"/>
              </a:ext>
            </a:extLst>
          </p:cNvPr>
          <p:cNvSpPr txBox="1"/>
          <p:nvPr/>
        </p:nvSpPr>
        <p:spPr>
          <a:xfrm>
            <a:off x="2607200" y="3774112"/>
            <a:ext cx="1737360" cy="590931"/>
          </a:xfrm>
          <a:prstGeom prst="rect">
            <a:avLst/>
          </a:prstGeom>
          <a:noFill/>
        </p:spPr>
        <p:txBody>
          <a:bodyPr wrap="square" rtlCol="0">
            <a:spAutoFit/>
          </a:bodyPr>
          <a:lstStyle/>
          <a:p>
            <a:pPr algn="ctr">
              <a:lnSpc>
                <a:spcPct val="90000"/>
              </a:lnSpc>
            </a:pPr>
            <a:r>
              <a:rPr lang="fr-FR" b="1" dirty="0"/>
              <a:t>Vandalisme</a:t>
            </a:r>
            <a:r>
              <a:rPr lang="en-US" b="1" dirty="0"/>
              <a:t> des </a:t>
            </a:r>
            <a:r>
              <a:rPr lang="en-US" b="1" dirty="0" err="1"/>
              <a:t>bureaux</a:t>
            </a:r>
            <a:endParaRPr lang="en-US" b="1" dirty="0"/>
          </a:p>
        </p:txBody>
      </p:sp>
      <p:sp>
        <p:nvSpPr>
          <p:cNvPr id="6" name="TextBox 5">
            <a:extLst>
              <a:ext uri="{FF2B5EF4-FFF2-40B4-BE49-F238E27FC236}">
                <a16:creationId xmlns:a16="http://schemas.microsoft.com/office/drawing/2014/main" id="{60501BE7-1256-45BB-B7AB-207483CC4760}"/>
              </a:ext>
            </a:extLst>
          </p:cNvPr>
          <p:cNvSpPr txBox="1"/>
          <p:nvPr/>
        </p:nvSpPr>
        <p:spPr>
          <a:xfrm>
            <a:off x="1183569" y="2654057"/>
            <a:ext cx="1710910" cy="590931"/>
          </a:xfrm>
          <a:prstGeom prst="rect">
            <a:avLst/>
          </a:prstGeom>
          <a:noFill/>
        </p:spPr>
        <p:txBody>
          <a:bodyPr wrap="square" rtlCol="0">
            <a:spAutoFit/>
          </a:bodyPr>
          <a:lstStyle/>
          <a:p>
            <a:pPr algn="ctr">
              <a:lnSpc>
                <a:spcPct val="90000"/>
              </a:lnSpc>
            </a:pPr>
            <a:r>
              <a:rPr lang="en-US" b="1" dirty="0"/>
              <a:t>PC members being outed</a:t>
            </a:r>
          </a:p>
        </p:txBody>
      </p:sp>
      <p:sp>
        <p:nvSpPr>
          <p:cNvPr id="8" name="TextBox 7">
            <a:extLst>
              <a:ext uri="{FF2B5EF4-FFF2-40B4-BE49-F238E27FC236}">
                <a16:creationId xmlns:a16="http://schemas.microsoft.com/office/drawing/2014/main" id="{7A5A7170-3EA9-4CEA-942D-0B4CB9642BB9}"/>
              </a:ext>
            </a:extLst>
          </p:cNvPr>
          <p:cNvSpPr txBox="1"/>
          <p:nvPr/>
        </p:nvSpPr>
        <p:spPr>
          <a:xfrm>
            <a:off x="2921551" y="627126"/>
            <a:ext cx="1531635" cy="590931"/>
          </a:xfrm>
          <a:prstGeom prst="rect">
            <a:avLst/>
          </a:prstGeom>
          <a:noFill/>
        </p:spPr>
        <p:txBody>
          <a:bodyPr wrap="square" rtlCol="0">
            <a:spAutoFit/>
          </a:bodyPr>
          <a:lstStyle/>
          <a:p>
            <a:pPr algn="ctr">
              <a:lnSpc>
                <a:spcPct val="90000"/>
              </a:lnSpc>
            </a:pPr>
            <a:r>
              <a:rPr lang="en-US" b="1" dirty="0" err="1"/>
              <a:t>Atteinte</a:t>
            </a:r>
            <a:r>
              <a:rPr lang="en-US" b="1" dirty="0"/>
              <a:t> à la </a:t>
            </a:r>
            <a:r>
              <a:rPr lang="en-US" b="1" dirty="0" err="1"/>
              <a:t>réputation</a:t>
            </a:r>
            <a:endParaRPr lang="en-US" b="1" dirty="0"/>
          </a:p>
        </p:txBody>
      </p:sp>
      <p:sp>
        <p:nvSpPr>
          <p:cNvPr id="9" name="TextBox 8">
            <a:extLst>
              <a:ext uri="{FF2B5EF4-FFF2-40B4-BE49-F238E27FC236}">
                <a16:creationId xmlns:a16="http://schemas.microsoft.com/office/drawing/2014/main" id="{487261AD-F52C-4038-87AA-26058E96A203}"/>
              </a:ext>
            </a:extLst>
          </p:cNvPr>
          <p:cNvSpPr txBox="1"/>
          <p:nvPr/>
        </p:nvSpPr>
        <p:spPr>
          <a:xfrm>
            <a:off x="6075788" y="2358591"/>
            <a:ext cx="2238866" cy="590931"/>
          </a:xfrm>
          <a:prstGeom prst="rect">
            <a:avLst/>
          </a:prstGeom>
          <a:noFill/>
        </p:spPr>
        <p:txBody>
          <a:bodyPr wrap="square" rtlCol="0">
            <a:spAutoFit/>
          </a:bodyPr>
          <a:lstStyle/>
          <a:p>
            <a:pPr algn="ctr">
              <a:lnSpc>
                <a:spcPct val="90000"/>
              </a:lnSpc>
            </a:pPr>
            <a:r>
              <a:rPr lang="en-US" b="1" dirty="0"/>
              <a:t>Vol et </a:t>
            </a:r>
            <a:r>
              <a:rPr lang="en-US" b="1" dirty="0" err="1"/>
              <a:t>piratage</a:t>
            </a:r>
            <a:r>
              <a:rPr lang="en-US" b="1" dirty="0"/>
              <a:t> </a:t>
            </a:r>
            <a:r>
              <a:rPr lang="en-US" b="1" dirty="0" err="1"/>
              <a:t>d’enregistrements</a:t>
            </a:r>
            <a:endParaRPr lang="en-US" b="1" dirty="0"/>
          </a:p>
        </p:txBody>
      </p:sp>
      <p:sp>
        <p:nvSpPr>
          <p:cNvPr id="10" name="TextBox 9">
            <a:extLst>
              <a:ext uri="{FF2B5EF4-FFF2-40B4-BE49-F238E27FC236}">
                <a16:creationId xmlns:a16="http://schemas.microsoft.com/office/drawing/2014/main" id="{664DADD0-521E-47F7-AEB8-66DF23BF1D10}"/>
              </a:ext>
            </a:extLst>
          </p:cNvPr>
          <p:cNvSpPr txBox="1"/>
          <p:nvPr/>
        </p:nvSpPr>
        <p:spPr>
          <a:xfrm>
            <a:off x="5736046" y="3590106"/>
            <a:ext cx="1479790" cy="590931"/>
          </a:xfrm>
          <a:prstGeom prst="rect">
            <a:avLst/>
          </a:prstGeom>
          <a:noFill/>
        </p:spPr>
        <p:txBody>
          <a:bodyPr wrap="square" rtlCol="0">
            <a:spAutoFit/>
          </a:bodyPr>
          <a:lstStyle/>
          <a:p>
            <a:pPr algn="ctr">
              <a:lnSpc>
                <a:spcPct val="90000"/>
              </a:lnSpc>
            </a:pPr>
            <a:r>
              <a:rPr lang="en-US" b="1" dirty="0" err="1"/>
              <a:t>Arrestations</a:t>
            </a:r>
            <a:r>
              <a:rPr lang="en-US" b="1" dirty="0"/>
              <a:t>/</a:t>
            </a:r>
            <a:r>
              <a:rPr lang="en-US" b="1" dirty="0" err="1"/>
              <a:t>détentions</a:t>
            </a:r>
            <a:endParaRPr lang="en-US" b="1" dirty="0"/>
          </a:p>
        </p:txBody>
      </p:sp>
      <p:sp>
        <p:nvSpPr>
          <p:cNvPr id="11" name="TextBox 10">
            <a:extLst>
              <a:ext uri="{FF2B5EF4-FFF2-40B4-BE49-F238E27FC236}">
                <a16:creationId xmlns:a16="http://schemas.microsoft.com/office/drawing/2014/main" id="{4F8E5204-22F8-439B-A3C2-F1CC83946C26}"/>
              </a:ext>
            </a:extLst>
          </p:cNvPr>
          <p:cNvSpPr txBox="1"/>
          <p:nvPr/>
        </p:nvSpPr>
        <p:spPr>
          <a:xfrm>
            <a:off x="4322806" y="547570"/>
            <a:ext cx="2238866" cy="590931"/>
          </a:xfrm>
          <a:prstGeom prst="rect">
            <a:avLst/>
          </a:prstGeom>
          <a:noFill/>
        </p:spPr>
        <p:txBody>
          <a:bodyPr wrap="square" rtlCol="0">
            <a:spAutoFit/>
          </a:bodyPr>
          <a:lstStyle/>
          <a:p>
            <a:pPr algn="ctr">
              <a:lnSpc>
                <a:spcPct val="90000"/>
              </a:lnSpc>
            </a:pPr>
            <a:r>
              <a:rPr lang="en-US" b="1" dirty="0" err="1"/>
              <a:t>Renvoyé</a:t>
            </a:r>
            <a:r>
              <a:rPr lang="en-US" b="1" dirty="0"/>
              <a:t> de la </a:t>
            </a:r>
            <a:r>
              <a:rPr lang="en-US" b="1" dirty="0" err="1"/>
              <a:t>maison</a:t>
            </a:r>
            <a:r>
              <a:rPr lang="en-US" b="1" dirty="0"/>
              <a:t>/de </a:t>
            </a:r>
            <a:r>
              <a:rPr lang="en-US" b="1" dirty="0" err="1"/>
              <a:t>l’école</a:t>
            </a:r>
            <a:endParaRPr lang="en-US" b="1" dirty="0"/>
          </a:p>
        </p:txBody>
      </p:sp>
      <p:sp>
        <p:nvSpPr>
          <p:cNvPr id="12" name="TextBox 11">
            <a:extLst>
              <a:ext uri="{FF2B5EF4-FFF2-40B4-BE49-F238E27FC236}">
                <a16:creationId xmlns:a16="http://schemas.microsoft.com/office/drawing/2014/main" id="{BB68DC3F-068B-4C82-B03E-339122B88E67}"/>
              </a:ext>
            </a:extLst>
          </p:cNvPr>
          <p:cNvSpPr txBox="1"/>
          <p:nvPr/>
        </p:nvSpPr>
        <p:spPr>
          <a:xfrm>
            <a:off x="2766933" y="2186903"/>
            <a:ext cx="1399443" cy="341632"/>
          </a:xfrm>
          <a:prstGeom prst="rect">
            <a:avLst/>
          </a:prstGeom>
          <a:noFill/>
        </p:spPr>
        <p:txBody>
          <a:bodyPr wrap="square" rtlCol="0">
            <a:spAutoFit/>
          </a:bodyPr>
          <a:lstStyle/>
          <a:p>
            <a:pPr algn="ctr">
              <a:lnSpc>
                <a:spcPct val="90000"/>
              </a:lnSpc>
            </a:pPr>
            <a:r>
              <a:rPr lang="en-US" b="1" dirty="0"/>
              <a:t>Vol</a:t>
            </a:r>
          </a:p>
        </p:txBody>
      </p:sp>
      <p:sp>
        <p:nvSpPr>
          <p:cNvPr id="13" name="TextBox 12">
            <a:extLst>
              <a:ext uri="{FF2B5EF4-FFF2-40B4-BE49-F238E27FC236}">
                <a16:creationId xmlns:a16="http://schemas.microsoft.com/office/drawing/2014/main" id="{08B109C6-FD8D-4262-9C74-6426DDFB0B66}"/>
              </a:ext>
            </a:extLst>
          </p:cNvPr>
          <p:cNvSpPr txBox="1"/>
          <p:nvPr/>
        </p:nvSpPr>
        <p:spPr>
          <a:xfrm>
            <a:off x="4316476" y="4051985"/>
            <a:ext cx="1479790" cy="341632"/>
          </a:xfrm>
          <a:prstGeom prst="rect">
            <a:avLst/>
          </a:prstGeom>
          <a:noFill/>
        </p:spPr>
        <p:txBody>
          <a:bodyPr wrap="square" rtlCol="0">
            <a:spAutoFit/>
          </a:bodyPr>
          <a:lstStyle/>
          <a:p>
            <a:pPr algn="ctr">
              <a:lnSpc>
                <a:spcPct val="90000"/>
              </a:lnSpc>
            </a:pPr>
            <a:r>
              <a:rPr lang="en-US" b="1" dirty="0" err="1"/>
              <a:t>Traque</a:t>
            </a:r>
            <a:endParaRPr lang="en-US" b="1" dirty="0"/>
          </a:p>
        </p:txBody>
      </p:sp>
      <p:sp>
        <p:nvSpPr>
          <p:cNvPr id="14" name="TextBox 13">
            <a:extLst>
              <a:ext uri="{FF2B5EF4-FFF2-40B4-BE49-F238E27FC236}">
                <a16:creationId xmlns:a16="http://schemas.microsoft.com/office/drawing/2014/main" id="{D6316D9D-C4AC-4B57-B168-706D1585FC90}"/>
              </a:ext>
            </a:extLst>
          </p:cNvPr>
          <p:cNvSpPr txBox="1"/>
          <p:nvPr/>
        </p:nvSpPr>
        <p:spPr>
          <a:xfrm>
            <a:off x="5717329" y="5623428"/>
            <a:ext cx="2238866" cy="646331"/>
          </a:xfrm>
          <a:prstGeom prst="rect">
            <a:avLst/>
          </a:prstGeom>
          <a:noFill/>
        </p:spPr>
        <p:txBody>
          <a:bodyPr wrap="square" rtlCol="0">
            <a:spAutoFit/>
          </a:bodyPr>
          <a:lstStyle/>
          <a:p>
            <a:pPr algn="ctr"/>
            <a:r>
              <a:rPr lang="en-US" b="1" dirty="0" err="1"/>
              <a:t>Croyances</a:t>
            </a:r>
            <a:r>
              <a:rPr lang="en-US" b="1" dirty="0"/>
              <a:t> </a:t>
            </a:r>
            <a:r>
              <a:rPr lang="en-US" b="1" dirty="0" err="1"/>
              <a:t>religieuses</a:t>
            </a:r>
            <a:r>
              <a:rPr lang="en-US" b="1" dirty="0"/>
              <a:t> /</a:t>
            </a:r>
            <a:r>
              <a:rPr lang="en-US" b="1" dirty="0" err="1"/>
              <a:t>culturelles</a:t>
            </a:r>
            <a:endParaRPr lang="en-US" b="1" dirty="0"/>
          </a:p>
        </p:txBody>
      </p:sp>
      <p:sp>
        <p:nvSpPr>
          <p:cNvPr id="15" name="TextBox 14">
            <a:extLst>
              <a:ext uri="{FF2B5EF4-FFF2-40B4-BE49-F238E27FC236}">
                <a16:creationId xmlns:a16="http://schemas.microsoft.com/office/drawing/2014/main" id="{7FE086EB-4E27-4A69-9619-DA5E35F59D77}"/>
              </a:ext>
            </a:extLst>
          </p:cNvPr>
          <p:cNvSpPr txBox="1"/>
          <p:nvPr/>
        </p:nvSpPr>
        <p:spPr>
          <a:xfrm>
            <a:off x="2119288" y="6109935"/>
            <a:ext cx="2238866" cy="369332"/>
          </a:xfrm>
          <a:prstGeom prst="rect">
            <a:avLst/>
          </a:prstGeom>
          <a:noFill/>
        </p:spPr>
        <p:txBody>
          <a:bodyPr wrap="square" rtlCol="0">
            <a:spAutoFit/>
          </a:bodyPr>
          <a:lstStyle/>
          <a:p>
            <a:pPr algn="ctr"/>
            <a:r>
              <a:rPr lang="en-US" b="1" dirty="0" err="1"/>
              <a:t>Criminalisation</a:t>
            </a:r>
            <a:endParaRPr lang="en-US" b="1" dirty="0"/>
          </a:p>
        </p:txBody>
      </p:sp>
      <p:sp>
        <p:nvSpPr>
          <p:cNvPr id="16" name="TextBox 15">
            <a:extLst>
              <a:ext uri="{FF2B5EF4-FFF2-40B4-BE49-F238E27FC236}">
                <a16:creationId xmlns:a16="http://schemas.microsoft.com/office/drawing/2014/main" id="{2FE32F9B-5D22-4D17-8A47-D77B1935AA5D}"/>
              </a:ext>
            </a:extLst>
          </p:cNvPr>
          <p:cNvSpPr txBox="1"/>
          <p:nvPr/>
        </p:nvSpPr>
        <p:spPr>
          <a:xfrm>
            <a:off x="1022477" y="5254096"/>
            <a:ext cx="2238866" cy="369332"/>
          </a:xfrm>
          <a:prstGeom prst="rect">
            <a:avLst/>
          </a:prstGeom>
          <a:noFill/>
        </p:spPr>
        <p:txBody>
          <a:bodyPr wrap="square" rtlCol="0">
            <a:spAutoFit/>
          </a:bodyPr>
          <a:lstStyle/>
          <a:p>
            <a:pPr algn="ctr"/>
            <a:r>
              <a:rPr lang="en-US" b="1" dirty="0" err="1"/>
              <a:t>Stigmatisation</a:t>
            </a:r>
            <a:endParaRPr lang="en-US" b="1" dirty="0"/>
          </a:p>
        </p:txBody>
      </p:sp>
      <p:sp>
        <p:nvSpPr>
          <p:cNvPr id="17" name="TextBox 16">
            <a:extLst>
              <a:ext uri="{FF2B5EF4-FFF2-40B4-BE49-F238E27FC236}">
                <a16:creationId xmlns:a16="http://schemas.microsoft.com/office/drawing/2014/main" id="{3E26AA6C-038B-492D-BC5C-C8CBA33CC1E7}"/>
              </a:ext>
            </a:extLst>
          </p:cNvPr>
          <p:cNvSpPr txBox="1"/>
          <p:nvPr/>
        </p:nvSpPr>
        <p:spPr>
          <a:xfrm>
            <a:off x="4930108" y="4783251"/>
            <a:ext cx="2238866" cy="369332"/>
          </a:xfrm>
          <a:prstGeom prst="rect">
            <a:avLst/>
          </a:prstGeom>
          <a:noFill/>
        </p:spPr>
        <p:txBody>
          <a:bodyPr wrap="square" rtlCol="0">
            <a:spAutoFit/>
          </a:bodyPr>
          <a:lstStyle/>
          <a:p>
            <a:pPr algn="ctr"/>
            <a:r>
              <a:rPr lang="en-US" b="1" dirty="0" err="1"/>
              <a:t>Normes</a:t>
            </a:r>
            <a:r>
              <a:rPr lang="en-US" b="1" dirty="0"/>
              <a:t> genre</a:t>
            </a:r>
          </a:p>
        </p:txBody>
      </p:sp>
      <p:sp>
        <p:nvSpPr>
          <p:cNvPr id="18" name="TextBox 17">
            <a:extLst>
              <a:ext uri="{FF2B5EF4-FFF2-40B4-BE49-F238E27FC236}">
                <a16:creationId xmlns:a16="http://schemas.microsoft.com/office/drawing/2014/main" id="{68A1A049-F40D-4477-8E87-90CFAAA5AE5A}"/>
              </a:ext>
            </a:extLst>
          </p:cNvPr>
          <p:cNvSpPr txBox="1"/>
          <p:nvPr/>
        </p:nvSpPr>
        <p:spPr>
          <a:xfrm>
            <a:off x="1337884" y="4747823"/>
            <a:ext cx="2510164" cy="369332"/>
          </a:xfrm>
          <a:prstGeom prst="rect">
            <a:avLst/>
          </a:prstGeom>
          <a:noFill/>
        </p:spPr>
        <p:txBody>
          <a:bodyPr wrap="square" rtlCol="0">
            <a:spAutoFit/>
          </a:bodyPr>
          <a:lstStyle/>
          <a:p>
            <a:pPr algn="ctr"/>
            <a:r>
              <a:rPr lang="en-US" b="1" dirty="0" err="1">
                <a:solidFill>
                  <a:srgbClr val="C00000"/>
                </a:solidFill>
              </a:rPr>
              <a:t>Peur</a:t>
            </a:r>
            <a:r>
              <a:rPr lang="en-US" b="1" dirty="0">
                <a:solidFill>
                  <a:srgbClr val="C00000"/>
                </a:solidFill>
              </a:rPr>
              <a:t>/ignorance/</a:t>
            </a:r>
            <a:r>
              <a:rPr lang="en-US" b="1" dirty="0" err="1">
                <a:solidFill>
                  <a:srgbClr val="C00000"/>
                </a:solidFill>
              </a:rPr>
              <a:t>colère</a:t>
            </a:r>
            <a:endParaRPr lang="en-US" b="1" dirty="0">
              <a:solidFill>
                <a:srgbClr val="C00000"/>
              </a:solidFill>
            </a:endParaRPr>
          </a:p>
        </p:txBody>
      </p:sp>
      <p:sp>
        <p:nvSpPr>
          <p:cNvPr id="20" name="TextBox 19">
            <a:extLst>
              <a:ext uri="{FF2B5EF4-FFF2-40B4-BE49-F238E27FC236}">
                <a16:creationId xmlns:a16="http://schemas.microsoft.com/office/drawing/2014/main" id="{1C618A8E-EA6A-4242-9046-7262CB539334}"/>
              </a:ext>
            </a:extLst>
          </p:cNvPr>
          <p:cNvSpPr txBox="1"/>
          <p:nvPr/>
        </p:nvSpPr>
        <p:spPr>
          <a:xfrm>
            <a:off x="5987291" y="3111428"/>
            <a:ext cx="2238866" cy="341632"/>
          </a:xfrm>
          <a:prstGeom prst="rect">
            <a:avLst/>
          </a:prstGeom>
          <a:noFill/>
        </p:spPr>
        <p:txBody>
          <a:bodyPr wrap="square" rtlCol="0">
            <a:spAutoFit/>
          </a:bodyPr>
          <a:lstStyle/>
          <a:p>
            <a:pPr algn="ctr">
              <a:lnSpc>
                <a:spcPct val="90000"/>
              </a:lnSpc>
            </a:pPr>
            <a:r>
              <a:rPr lang="en-US" b="1" dirty="0"/>
              <a:t>Violence physique</a:t>
            </a:r>
          </a:p>
        </p:txBody>
      </p:sp>
      <p:sp>
        <p:nvSpPr>
          <p:cNvPr id="21" name="TextBox 20">
            <a:extLst>
              <a:ext uri="{FF2B5EF4-FFF2-40B4-BE49-F238E27FC236}">
                <a16:creationId xmlns:a16="http://schemas.microsoft.com/office/drawing/2014/main" id="{BF1EF641-7268-43AA-88EA-F6B3FFCD5BD5}"/>
              </a:ext>
            </a:extLst>
          </p:cNvPr>
          <p:cNvSpPr txBox="1"/>
          <p:nvPr/>
        </p:nvSpPr>
        <p:spPr>
          <a:xfrm>
            <a:off x="5881428" y="1358213"/>
            <a:ext cx="1199784" cy="341632"/>
          </a:xfrm>
          <a:prstGeom prst="rect">
            <a:avLst/>
          </a:prstGeom>
          <a:noFill/>
        </p:spPr>
        <p:txBody>
          <a:bodyPr wrap="square" rtlCol="0">
            <a:spAutoFit/>
          </a:bodyPr>
          <a:lstStyle/>
          <a:p>
            <a:pPr algn="ctr">
              <a:lnSpc>
                <a:spcPct val="90000"/>
              </a:lnSpc>
            </a:pPr>
            <a:r>
              <a:rPr lang="en-US" b="1" dirty="0" err="1"/>
              <a:t>Chantage</a:t>
            </a:r>
            <a:endParaRPr lang="en-US" b="1" dirty="0"/>
          </a:p>
        </p:txBody>
      </p:sp>
      <p:sp>
        <p:nvSpPr>
          <p:cNvPr id="22" name="Oval 21">
            <a:extLst>
              <a:ext uri="{FF2B5EF4-FFF2-40B4-BE49-F238E27FC236}">
                <a16:creationId xmlns:a16="http://schemas.microsoft.com/office/drawing/2014/main" id="{813D171C-7D84-4FC7-8B32-3A095FCA5592}"/>
              </a:ext>
            </a:extLst>
          </p:cNvPr>
          <p:cNvSpPr/>
          <p:nvPr/>
        </p:nvSpPr>
        <p:spPr>
          <a:xfrm>
            <a:off x="917843" y="378667"/>
            <a:ext cx="7484035" cy="4204256"/>
          </a:xfrm>
          <a:prstGeom prst="ellipse">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3" name="TextBox 22">
            <a:extLst>
              <a:ext uri="{FF2B5EF4-FFF2-40B4-BE49-F238E27FC236}">
                <a16:creationId xmlns:a16="http://schemas.microsoft.com/office/drawing/2014/main" id="{75D391EC-E9CE-4979-A368-376A1A74CA82}"/>
              </a:ext>
            </a:extLst>
          </p:cNvPr>
          <p:cNvSpPr txBox="1"/>
          <p:nvPr/>
        </p:nvSpPr>
        <p:spPr>
          <a:xfrm>
            <a:off x="6354881" y="1739367"/>
            <a:ext cx="1531635" cy="341632"/>
          </a:xfrm>
          <a:prstGeom prst="rect">
            <a:avLst/>
          </a:prstGeom>
          <a:noFill/>
        </p:spPr>
        <p:txBody>
          <a:bodyPr wrap="square" rtlCol="0">
            <a:spAutoFit/>
          </a:bodyPr>
          <a:lstStyle/>
          <a:p>
            <a:pPr algn="ctr">
              <a:lnSpc>
                <a:spcPct val="90000"/>
              </a:lnSpc>
            </a:pPr>
            <a:r>
              <a:rPr lang="en-US" b="1" dirty="0" err="1"/>
              <a:t>Commérages</a:t>
            </a:r>
            <a:r>
              <a:rPr lang="en-US" b="1" dirty="0"/>
              <a:t> </a:t>
            </a:r>
          </a:p>
        </p:txBody>
      </p:sp>
      <p:sp>
        <p:nvSpPr>
          <p:cNvPr id="24" name="TextBox 23">
            <a:extLst>
              <a:ext uri="{FF2B5EF4-FFF2-40B4-BE49-F238E27FC236}">
                <a16:creationId xmlns:a16="http://schemas.microsoft.com/office/drawing/2014/main" id="{F734A5D8-6EF9-4F17-A812-BE93DDA4C77E}"/>
              </a:ext>
            </a:extLst>
          </p:cNvPr>
          <p:cNvSpPr txBox="1"/>
          <p:nvPr/>
        </p:nvSpPr>
        <p:spPr>
          <a:xfrm>
            <a:off x="1147052" y="1535331"/>
            <a:ext cx="2238866" cy="590931"/>
          </a:xfrm>
          <a:prstGeom prst="rect">
            <a:avLst/>
          </a:prstGeom>
          <a:noFill/>
        </p:spPr>
        <p:txBody>
          <a:bodyPr wrap="square" rtlCol="0">
            <a:spAutoFit/>
          </a:bodyPr>
          <a:lstStyle/>
          <a:p>
            <a:pPr algn="ctr">
              <a:lnSpc>
                <a:spcPct val="90000"/>
              </a:lnSpc>
            </a:pPr>
            <a:r>
              <a:rPr lang="en-US" b="1" dirty="0" err="1"/>
              <a:t>Harcèlement</a:t>
            </a:r>
            <a:r>
              <a:rPr lang="en-US" b="1" dirty="0"/>
              <a:t> et </a:t>
            </a:r>
            <a:r>
              <a:rPr lang="en-US" b="1" dirty="0" err="1"/>
              <a:t>agressions</a:t>
            </a:r>
            <a:r>
              <a:rPr lang="en-US" b="1" dirty="0"/>
              <a:t> </a:t>
            </a:r>
            <a:r>
              <a:rPr lang="en-US" b="1" dirty="0" err="1"/>
              <a:t>sexuels</a:t>
            </a:r>
            <a:endParaRPr lang="en-US" b="1" dirty="0"/>
          </a:p>
        </p:txBody>
      </p:sp>
      <p:cxnSp>
        <p:nvCxnSpPr>
          <p:cNvPr id="26" name="Straight Connector 25">
            <a:extLst>
              <a:ext uri="{FF2B5EF4-FFF2-40B4-BE49-F238E27FC236}">
                <a16:creationId xmlns:a16="http://schemas.microsoft.com/office/drawing/2014/main" id="{77A88174-DAEB-4089-B1AA-B8C5C549472D}"/>
              </a:ext>
            </a:extLst>
          </p:cNvPr>
          <p:cNvCxnSpPr>
            <a:cxnSpLocks/>
          </p:cNvCxnSpPr>
          <p:nvPr/>
        </p:nvCxnSpPr>
        <p:spPr>
          <a:xfrm>
            <a:off x="4635284" y="4704205"/>
            <a:ext cx="2836056" cy="0"/>
          </a:xfrm>
          <a:prstGeom prst="line">
            <a:avLst/>
          </a:prstGeom>
          <a:ln w="76200">
            <a:solidFill>
              <a:schemeClr val="accent5">
                <a:lumMod val="75000"/>
              </a:schemeClr>
            </a:solidFill>
          </a:ln>
          <a:effectLst>
            <a:outerShdw blurRad="50800" dist="38100" dir="2700000" algn="tl" rotWithShape="0">
              <a:prstClr val="black">
                <a:alpha val="40000"/>
              </a:prstClr>
            </a:outerShdw>
            <a:softEdge rad="31750"/>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59F1B65-6317-430F-9AF3-F35BFA5D64F6}"/>
              </a:ext>
            </a:extLst>
          </p:cNvPr>
          <p:cNvCxnSpPr>
            <a:cxnSpLocks/>
          </p:cNvCxnSpPr>
          <p:nvPr/>
        </p:nvCxnSpPr>
        <p:spPr>
          <a:xfrm>
            <a:off x="1215189" y="4704205"/>
            <a:ext cx="2988837" cy="0"/>
          </a:xfrm>
          <a:prstGeom prst="line">
            <a:avLst/>
          </a:prstGeom>
          <a:ln w="76200">
            <a:solidFill>
              <a:schemeClr val="accent5">
                <a:lumMod val="75000"/>
              </a:schemeClr>
            </a:solidFill>
          </a:ln>
          <a:effectLst>
            <a:outerShdw blurRad="50800" dist="38100" dir="2700000" algn="tl" rotWithShape="0">
              <a:prstClr val="black">
                <a:alpha val="40000"/>
              </a:prstClr>
            </a:outerShdw>
            <a:softEdge rad="31750"/>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45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NKAGES_Logo_v7.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9433" y="2456969"/>
            <a:ext cx="1600200" cy="566737"/>
          </a:xfrm>
          <a:prstGeom prst="rect">
            <a:avLst/>
          </a:prstGeom>
        </p:spPr>
      </p:pic>
      <p:grpSp>
        <p:nvGrpSpPr>
          <p:cNvPr id="2" name="Group 1"/>
          <p:cNvGrpSpPr/>
          <p:nvPr/>
        </p:nvGrpSpPr>
        <p:grpSpPr>
          <a:xfrm>
            <a:off x="1254089" y="3791886"/>
            <a:ext cx="6706742" cy="762426"/>
            <a:chOff x="1412006" y="5087849"/>
            <a:chExt cx="6706742" cy="762426"/>
          </a:xfrm>
        </p:grpSpPr>
        <p:pic>
          <p:nvPicPr>
            <p:cNvPr id="6" name="Picture 5"/>
            <p:cNvPicPr>
              <a:picLocks noChangeAspect="1"/>
            </p:cNvPicPr>
            <p:nvPr/>
          </p:nvPicPr>
          <p:blipFill>
            <a:blip r:embed="rId4"/>
            <a:stretch>
              <a:fillRect/>
            </a:stretch>
          </p:blipFill>
          <p:spPr>
            <a:xfrm>
              <a:off x="3188054" y="5162982"/>
              <a:ext cx="963112" cy="574488"/>
            </a:xfrm>
            <a:prstGeom prst="rect">
              <a:avLst/>
            </a:prstGeom>
          </p:spPr>
        </p:pic>
        <p:pic>
          <p:nvPicPr>
            <p:cNvPr id="7" name="Picture 6"/>
            <p:cNvPicPr>
              <a:picLocks noChangeAspect="1"/>
            </p:cNvPicPr>
            <p:nvPr/>
          </p:nvPicPr>
          <p:blipFill>
            <a:blip r:embed="rId5"/>
            <a:stretch>
              <a:fillRect/>
            </a:stretch>
          </p:blipFill>
          <p:spPr>
            <a:xfrm>
              <a:off x="4610127" y="5087849"/>
              <a:ext cx="908423" cy="762426"/>
            </a:xfrm>
            <a:prstGeom prst="rect">
              <a:avLst/>
            </a:prstGeom>
          </p:spPr>
        </p:pic>
        <p:pic>
          <p:nvPicPr>
            <p:cNvPr id="8" name="Picture 7" descr="UNC_GILLINGS_542_transp_blu.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4941" y="5235509"/>
              <a:ext cx="2023807" cy="513586"/>
            </a:xfrm>
            <a:prstGeom prst="rect">
              <a:avLst/>
            </a:prstGeom>
          </p:spPr>
        </p:pic>
        <p:pic>
          <p:nvPicPr>
            <p:cNvPr id="10" name="Picture 9" descr="FHI360_Logo_NewTag_Horiz_rgb.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2006" y="5212587"/>
              <a:ext cx="1153262" cy="513586"/>
            </a:xfrm>
            <a:prstGeom prst="rect">
              <a:avLst/>
            </a:prstGeom>
          </p:spPr>
        </p:pic>
      </p:grpSp>
      <p:sp>
        <p:nvSpPr>
          <p:cNvPr id="11" name="Title 10"/>
          <p:cNvSpPr>
            <a:spLocks noGrp="1"/>
          </p:cNvSpPr>
          <p:nvPr>
            <p:ph type="title"/>
          </p:nvPr>
        </p:nvSpPr>
        <p:spPr>
          <a:xfrm>
            <a:off x="467360" y="241996"/>
            <a:ext cx="8219440" cy="972441"/>
          </a:xfrm>
        </p:spPr>
        <p:txBody>
          <a:bodyPr/>
          <a:lstStyle/>
          <a:p>
            <a:pPr algn="ctr"/>
            <a:r>
              <a:rPr lang="en-US" dirty="0" err="1"/>
              <a:t>Remerciements</a:t>
            </a:r>
            <a:endParaRPr lang="en-US" dirty="0"/>
          </a:p>
        </p:txBody>
      </p:sp>
      <p:cxnSp>
        <p:nvCxnSpPr>
          <p:cNvPr id="13" name="Straight Connector 12"/>
          <p:cNvCxnSpPr/>
          <p:nvPr/>
        </p:nvCxnSpPr>
        <p:spPr>
          <a:xfrm>
            <a:off x="2353855" y="1219780"/>
            <a:ext cx="4544785" cy="0"/>
          </a:xfrm>
          <a:prstGeom prst="line">
            <a:avLst/>
          </a:prstGeom>
          <a:ln w="76200"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2" name="Picture 11" descr="USAID logo.jpg"/>
          <p:cNvPicPr>
            <a:picLocks noChangeAspect="1"/>
          </p:cNvPicPr>
          <p:nvPr/>
        </p:nvPicPr>
        <p:blipFill rotWithShape="1">
          <a:blip r:embed="rId8">
            <a:extLst>
              <a:ext uri="{28A0092B-C50C-407E-A947-70E740481C1C}">
                <a14:useLocalDpi xmlns:a14="http://schemas.microsoft.com/office/drawing/2010/main" val="0"/>
              </a:ext>
            </a:extLst>
          </a:blip>
          <a:srcRect l="8088" t="17658" r="7877" b="12882"/>
          <a:stretch/>
        </p:blipFill>
        <p:spPr>
          <a:xfrm>
            <a:off x="2601194" y="2374763"/>
            <a:ext cx="2161033" cy="694847"/>
          </a:xfrm>
          <a:prstGeom prst="rect">
            <a:avLst/>
          </a:prstGeom>
        </p:spPr>
      </p:pic>
      <p:pic>
        <p:nvPicPr>
          <p:cNvPr id="9" name="Picture 8">
            <a:extLst>
              <a:ext uri="{FF2B5EF4-FFF2-40B4-BE49-F238E27FC236}">
                <a16:creationId xmlns:a16="http://schemas.microsoft.com/office/drawing/2014/main" id="{513D3760-9A2D-4DB1-897D-B5126E80D310}"/>
              </a:ext>
            </a:extLst>
          </p:cNvPr>
          <p:cNvPicPr>
            <a:picLocks noChangeAspect="1"/>
          </p:cNvPicPr>
          <p:nvPr/>
        </p:nvPicPr>
        <p:blipFill>
          <a:blip r:embed="rId9"/>
          <a:stretch>
            <a:fillRect/>
          </a:stretch>
        </p:blipFill>
        <p:spPr>
          <a:xfrm>
            <a:off x="847388" y="2278453"/>
            <a:ext cx="1292726" cy="817426"/>
          </a:xfrm>
          <a:prstGeom prst="rect">
            <a:avLst/>
          </a:prstGeom>
        </p:spPr>
      </p:pic>
      <p:pic>
        <p:nvPicPr>
          <p:cNvPr id="14" name="Picture 13">
            <a:extLst>
              <a:ext uri="{FF2B5EF4-FFF2-40B4-BE49-F238E27FC236}">
                <a16:creationId xmlns:a16="http://schemas.microsoft.com/office/drawing/2014/main" id="{CDD25043-AB11-4A16-AD47-160C30BED150}"/>
              </a:ext>
            </a:extLst>
          </p:cNvPr>
          <p:cNvPicPr>
            <a:picLocks noChangeAspect="1"/>
          </p:cNvPicPr>
          <p:nvPr/>
        </p:nvPicPr>
        <p:blipFill>
          <a:blip r:embed="rId10"/>
          <a:stretch>
            <a:fillRect/>
          </a:stretch>
        </p:blipFill>
        <p:spPr>
          <a:xfrm>
            <a:off x="5223307" y="2397737"/>
            <a:ext cx="1015045" cy="678384"/>
          </a:xfrm>
          <a:prstGeom prst="rect">
            <a:avLst/>
          </a:prstGeom>
        </p:spPr>
      </p:pic>
    </p:spTree>
    <p:extLst>
      <p:ext uri="{BB962C8B-B14F-4D97-AF65-F5344CB8AC3E}">
        <p14:creationId xmlns:p14="http://schemas.microsoft.com/office/powerpoint/2010/main" val="2102350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C6ABA-E076-4E4B-BEF5-C26CC62020D1}"/>
              </a:ext>
            </a:extLst>
          </p:cNvPr>
          <p:cNvSpPr>
            <a:spLocks noGrp="1"/>
          </p:cNvSpPr>
          <p:nvPr>
            <p:ph type="title"/>
          </p:nvPr>
        </p:nvSpPr>
        <p:spPr>
          <a:xfrm>
            <a:off x="333749" y="342568"/>
            <a:ext cx="7406003" cy="972441"/>
          </a:xfrm>
        </p:spPr>
        <p:txBody>
          <a:bodyPr>
            <a:normAutofit fontScale="90000"/>
          </a:bodyPr>
          <a:lstStyle/>
          <a:p>
            <a:r>
              <a:rPr lang="fr-FR" dirty="0"/>
              <a:t>Comment les problèmes de sécurité affectent-ils les programmes des PC ?</a:t>
            </a:r>
            <a:endParaRPr lang="en-US" dirty="0"/>
          </a:p>
        </p:txBody>
      </p:sp>
      <p:sp>
        <p:nvSpPr>
          <p:cNvPr id="3" name="Text Placeholder 2">
            <a:extLst>
              <a:ext uri="{FF2B5EF4-FFF2-40B4-BE49-F238E27FC236}">
                <a16:creationId xmlns:a16="http://schemas.microsoft.com/office/drawing/2014/main" id="{8A9E6258-5C53-48C6-B4DA-56748CF4A331}"/>
              </a:ext>
            </a:extLst>
          </p:cNvPr>
          <p:cNvSpPr>
            <a:spLocks noGrp="1"/>
          </p:cNvSpPr>
          <p:nvPr>
            <p:ph type="body" sz="quarter" idx="10"/>
          </p:nvPr>
        </p:nvSpPr>
        <p:spPr>
          <a:xfrm>
            <a:off x="4572000" y="1417637"/>
            <a:ext cx="4114800" cy="5104187"/>
          </a:xfrm>
        </p:spPr>
        <p:txBody>
          <a:bodyPr/>
          <a:lstStyle/>
          <a:p>
            <a:pPr lvl="0">
              <a:buFont typeface="+mj-lt"/>
              <a:buAutoNum type="arabicPeriod"/>
            </a:pPr>
            <a:r>
              <a:rPr lang="fr-FR" sz="1400" dirty="0"/>
              <a:t>Il peut être difficile d'entreprendre des enquêtes comportementales ou biomédicales limitant les données fiables.</a:t>
            </a:r>
          </a:p>
          <a:p>
            <a:pPr lvl="0">
              <a:buFont typeface="+mj-lt"/>
              <a:buAutoNum type="arabicPeriod"/>
            </a:pPr>
            <a:r>
              <a:rPr lang="fr-FR" sz="1400" dirty="0"/>
              <a:t>Il est plus difficile d'embaucher des membres du groupe de pression ou d'engager des organisations de la société civile (OSC) dirigées par des membres du groupe de pression.</a:t>
            </a:r>
          </a:p>
          <a:p>
            <a:pPr lvl="0">
              <a:buFont typeface="+mj-lt"/>
              <a:buAutoNum type="arabicPeriod"/>
            </a:pPr>
            <a:r>
              <a:rPr lang="fr-FR" sz="1400" dirty="0"/>
              <a:t>Nécessité de formations intensives sur la réduction de la stigmatisation pour les travailleurs de santé, en particulier si le travail avec les membres des PC entraîne une stigmatisation et des abus secondaires.</a:t>
            </a:r>
          </a:p>
          <a:p>
            <a:pPr lvl="0">
              <a:buFont typeface="+mj-lt"/>
              <a:buAutoNum type="arabicPeriod"/>
            </a:pPr>
            <a:r>
              <a:rPr lang="fr-FR" sz="1400" dirty="0"/>
              <a:t>Le harcèlement limite le travail de proximité.</a:t>
            </a:r>
          </a:p>
          <a:p>
            <a:pPr lvl="0">
              <a:buFont typeface="+mj-lt"/>
              <a:buAutoNum type="arabicPeriod"/>
            </a:pPr>
            <a:r>
              <a:rPr lang="fr-FR" sz="1400" dirty="0"/>
              <a:t>L'épuisement du personnel clinique augmente.</a:t>
            </a:r>
          </a:p>
          <a:p>
            <a:pPr lvl="0">
              <a:buFont typeface="+mj-lt"/>
              <a:buAutoNum type="arabicPeriod"/>
            </a:pPr>
            <a:r>
              <a:rPr lang="fr-FR" sz="1400" dirty="0"/>
              <a:t>Les changements d'orientation de la direction rendent difficile la réalisation des objectifs du programme.</a:t>
            </a:r>
          </a:p>
          <a:p>
            <a:pPr lvl="0">
              <a:buFont typeface="+mj-lt"/>
              <a:buAutoNum type="arabicPeriod"/>
            </a:pPr>
            <a:r>
              <a:rPr lang="fr-FR" sz="1400" dirty="0"/>
              <a:t>Si les données ne peuvent pas être sécurisées, ce qui peut être collecté est sévèrement limité.</a:t>
            </a:r>
          </a:p>
          <a:p>
            <a:pPr lvl="0">
              <a:buFont typeface="+mj-lt"/>
              <a:buAutoNum type="arabicPeriod"/>
            </a:pPr>
            <a:endParaRPr lang="en-US" sz="1400" dirty="0"/>
          </a:p>
          <a:p>
            <a:pPr lvl="0">
              <a:buFont typeface="+mj-lt"/>
              <a:buAutoNum type="arabicPeriod"/>
            </a:pPr>
            <a:endParaRPr lang="en-US" sz="1600" dirty="0"/>
          </a:p>
          <a:p>
            <a:pPr>
              <a:buFont typeface="+mj-lt"/>
              <a:buAutoNum type="arabicPeriod"/>
            </a:pPr>
            <a:endParaRPr lang="en-US" sz="1600" dirty="0"/>
          </a:p>
        </p:txBody>
      </p:sp>
      <p:pic>
        <p:nvPicPr>
          <p:cNvPr id="4" name="Picture 3">
            <a:extLst>
              <a:ext uri="{FF2B5EF4-FFF2-40B4-BE49-F238E27FC236}">
                <a16:creationId xmlns:a16="http://schemas.microsoft.com/office/drawing/2014/main" id="{07BEF3CC-D244-415F-859A-4983A26AE358}"/>
              </a:ext>
            </a:extLst>
          </p:cNvPr>
          <p:cNvPicPr/>
          <p:nvPr/>
        </p:nvPicPr>
        <p:blipFill rotWithShape="1">
          <a:blip r:embed="rId3"/>
          <a:srcRect l="4916"/>
          <a:stretch/>
        </p:blipFill>
        <p:spPr>
          <a:xfrm>
            <a:off x="333749" y="2230782"/>
            <a:ext cx="4114800" cy="347789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4C825204-C4CD-4C29-B8BF-94B6E8CA2A0B}"/>
              </a:ext>
            </a:extLst>
          </p:cNvPr>
          <p:cNvSpPr txBox="1"/>
          <p:nvPr/>
        </p:nvSpPr>
        <p:spPr>
          <a:xfrm>
            <a:off x="213360" y="1528124"/>
            <a:ext cx="4235189" cy="646331"/>
          </a:xfrm>
          <a:prstGeom prst="rect">
            <a:avLst/>
          </a:prstGeom>
          <a:noFill/>
        </p:spPr>
        <p:txBody>
          <a:bodyPr wrap="square" rtlCol="0">
            <a:spAutoFit/>
          </a:bodyPr>
          <a:lstStyle/>
          <a:p>
            <a:r>
              <a:rPr lang="fr-FR" dirty="0"/>
              <a:t>Sept domaines de programmes destinés aux populations clés</a:t>
            </a:r>
            <a:r>
              <a:rPr lang="en-US" baseline="30000" dirty="0"/>
              <a:t>1</a:t>
            </a:r>
            <a:endParaRPr lang="en-US" dirty="0"/>
          </a:p>
        </p:txBody>
      </p:sp>
      <p:sp>
        <p:nvSpPr>
          <p:cNvPr id="6" name="TextBox 5">
            <a:extLst>
              <a:ext uri="{FF2B5EF4-FFF2-40B4-BE49-F238E27FC236}">
                <a16:creationId xmlns:a16="http://schemas.microsoft.com/office/drawing/2014/main" id="{C098E4DE-09AD-43FB-884A-8B3287810BA6}"/>
              </a:ext>
            </a:extLst>
          </p:cNvPr>
          <p:cNvSpPr txBox="1"/>
          <p:nvPr/>
        </p:nvSpPr>
        <p:spPr>
          <a:xfrm>
            <a:off x="213360" y="6334544"/>
            <a:ext cx="4572000" cy="215444"/>
          </a:xfrm>
          <a:prstGeom prst="rect">
            <a:avLst/>
          </a:prstGeom>
          <a:noFill/>
        </p:spPr>
        <p:txBody>
          <a:bodyPr wrap="square" rtlCol="0">
            <a:spAutoFit/>
          </a:bodyPr>
          <a:lstStyle/>
          <a:p>
            <a:r>
              <a:rPr lang="en-US" sz="800" dirty="0"/>
              <a:t>1. Key Population Program Implementation Guide. Washington (DC): FHI 360/LINKAGES; March 2016.</a:t>
            </a:r>
          </a:p>
        </p:txBody>
      </p:sp>
    </p:spTree>
    <p:extLst>
      <p:ext uri="{BB962C8B-B14F-4D97-AF65-F5344CB8AC3E}">
        <p14:creationId xmlns:p14="http://schemas.microsoft.com/office/powerpoint/2010/main" val="374112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62025-A929-413D-BA9E-A1793422C849}"/>
              </a:ext>
            </a:extLst>
          </p:cNvPr>
          <p:cNvSpPr>
            <a:spLocks noGrp="1"/>
          </p:cNvSpPr>
          <p:nvPr>
            <p:ph type="title"/>
          </p:nvPr>
        </p:nvSpPr>
        <p:spPr/>
        <p:txBody>
          <a:bodyPr>
            <a:normAutofit/>
          </a:bodyPr>
          <a:lstStyle/>
          <a:p>
            <a:r>
              <a:rPr lang="fr-FR" dirty="0"/>
              <a:t>Termes clés et recommandations majeures</a:t>
            </a:r>
            <a:endParaRPr lang="en-US" dirty="0"/>
          </a:p>
        </p:txBody>
      </p:sp>
    </p:spTree>
    <p:extLst>
      <p:ext uri="{BB962C8B-B14F-4D97-AF65-F5344CB8AC3E}">
        <p14:creationId xmlns:p14="http://schemas.microsoft.com/office/powerpoint/2010/main" val="2624971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E2EAC-1537-4933-ACD2-6CF34374FB64}"/>
              </a:ext>
            </a:extLst>
          </p:cNvPr>
          <p:cNvSpPr>
            <a:spLocks noGrp="1"/>
          </p:cNvSpPr>
          <p:nvPr>
            <p:ph type="title"/>
          </p:nvPr>
        </p:nvSpPr>
        <p:spPr/>
        <p:txBody>
          <a:bodyPr/>
          <a:lstStyle/>
          <a:p>
            <a:r>
              <a:rPr lang="en-US" dirty="0" err="1"/>
              <a:t>Objectif</a:t>
            </a:r>
            <a:r>
              <a:rPr lang="en-US" dirty="0"/>
              <a:t> de la session</a:t>
            </a:r>
          </a:p>
        </p:txBody>
      </p:sp>
      <p:sp>
        <p:nvSpPr>
          <p:cNvPr id="3" name="Text Placeholder 2">
            <a:extLst>
              <a:ext uri="{FF2B5EF4-FFF2-40B4-BE49-F238E27FC236}">
                <a16:creationId xmlns:a16="http://schemas.microsoft.com/office/drawing/2014/main" id="{6D18E8CD-839B-4672-BFA2-1FEC68B6B04D}"/>
              </a:ext>
            </a:extLst>
          </p:cNvPr>
          <p:cNvSpPr>
            <a:spLocks noGrp="1"/>
          </p:cNvSpPr>
          <p:nvPr>
            <p:ph type="body" sz="quarter" idx="10"/>
          </p:nvPr>
        </p:nvSpPr>
        <p:spPr/>
        <p:txBody>
          <a:bodyPr/>
          <a:lstStyle/>
          <a:p>
            <a:pPr marL="0" indent="0">
              <a:buNone/>
            </a:pPr>
            <a:r>
              <a:rPr lang="fr-FR" dirty="0"/>
              <a:t>Définissez les termes "sécurité", "risque", "menace", "capacité" et "vulnérabilité", et discutez des principales recommandations relatives à la sécurité des exécutants des programmes des PC. </a:t>
            </a:r>
            <a:endParaRPr lang="en-US" dirty="0">
              <a:solidFill>
                <a:srgbClr val="FF0000"/>
              </a:solidFill>
            </a:endParaRPr>
          </a:p>
        </p:txBody>
      </p:sp>
    </p:spTree>
    <p:extLst>
      <p:ext uri="{BB962C8B-B14F-4D97-AF65-F5344CB8AC3E}">
        <p14:creationId xmlns:p14="http://schemas.microsoft.com/office/powerpoint/2010/main" val="138830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3F38A-DEBE-445E-99ED-C3F90FF35F1D}"/>
              </a:ext>
            </a:extLst>
          </p:cNvPr>
          <p:cNvSpPr>
            <a:spLocks noGrp="1"/>
          </p:cNvSpPr>
          <p:nvPr>
            <p:ph type="title"/>
          </p:nvPr>
        </p:nvSpPr>
        <p:spPr/>
        <p:txBody>
          <a:bodyPr/>
          <a:lstStyle/>
          <a:p>
            <a:r>
              <a:rPr lang="en-US" dirty="0" err="1"/>
              <a:t>Activité</a:t>
            </a:r>
            <a:r>
              <a:rPr lang="en-US" dirty="0"/>
              <a:t> D. </a:t>
            </a:r>
            <a:r>
              <a:rPr lang="en-US" dirty="0" err="1"/>
              <a:t>Définition</a:t>
            </a:r>
            <a:r>
              <a:rPr lang="en-US" dirty="0"/>
              <a:t>: </a:t>
            </a:r>
            <a:r>
              <a:rPr lang="en-US" dirty="0" err="1"/>
              <a:t>Sécurité</a:t>
            </a:r>
            <a:endParaRPr lang="en-US" dirty="0"/>
          </a:p>
        </p:txBody>
      </p:sp>
      <p:sp>
        <p:nvSpPr>
          <p:cNvPr id="3" name="Text Placeholder 2">
            <a:extLst>
              <a:ext uri="{FF2B5EF4-FFF2-40B4-BE49-F238E27FC236}">
                <a16:creationId xmlns:a16="http://schemas.microsoft.com/office/drawing/2014/main" id="{9A3DD8A3-37E6-470E-895F-E5143502B5AC}"/>
              </a:ext>
            </a:extLst>
          </p:cNvPr>
          <p:cNvSpPr>
            <a:spLocks noGrp="1"/>
          </p:cNvSpPr>
          <p:nvPr>
            <p:ph type="body" sz="quarter" idx="10"/>
          </p:nvPr>
        </p:nvSpPr>
        <p:spPr/>
        <p:txBody>
          <a:bodyPr/>
          <a:lstStyle/>
          <a:p>
            <a:pPr marL="0" indent="0">
              <a:buNone/>
            </a:pPr>
            <a:r>
              <a:rPr lang="fr-FR" dirty="0"/>
              <a:t>Que signifie le terme "sécurité" ?</a:t>
            </a:r>
          </a:p>
          <a:p>
            <a:pPr marL="0" indent="0">
              <a:buNone/>
            </a:pPr>
            <a:endParaRPr lang="en-US" dirty="0"/>
          </a:p>
          <a:p>
            <a:pPr marL="514350" indent="-514350">
              <a:buFont typeface="+mj-lt"/>
              <a:buAutoNum type="alphaUcPeriod"/>
            </a:pPr>
            <a:r>
              <a:rPr lang="fr-FR" dirty="0"/>
              <a:t>Être sûr d'être en totale sécurité.</a:t>
            </a:r>
          </a:p>
          <a:p>
            <a:pPr marL="514350" indent="-514350">
              <a:buFont typeface="+mj-lt"/>
              <a:buAutoNum type="alphaUcPeriod"/>
            </a:pPr>
            <a:r>
              <a:rPr lang="fr-FR" dirty="0"/>
              <a:t>Être à l'abri de toute violence </a:t>
            </a:r>
            <a:r>
              <a:rPr lang="fr-FR" u="sng" dirty="0"/>
              <a:t>intentionnelle</a:t>
            </a:r>
            <a:r>
              <a:rPr lang="fr-FR" dirty="0"/>
              <a:t>.</a:t>
            </a:r>
          </a:p>
          <a:p>
            <a:pPr marL="514350" indent="-514350">
              <a:buFont typeface="+mj-lt"/>
              <a:buAutoNum type="alphaUcPeriod"/>
            </a:pPr>
            <a:r>
              <a:rPr lang="fr-FR" dirty="0"/>
              <a:t>Avoir une trousse de premiers soins.</a:t>
            </a:r>
            <a:endParaRPr lang="en-US" dirty="0"/>
          </a:p>
        </p:txBody>
      </p:sp>
      <p:sp>
        <p:nvSpPr>
          <p:cNvPr id="4" name="Oval 3">
            <a:extLst>
              <a:ext uri="{FF2B5EF4-FFF2-40B4-BE49-F238E27FC236}">
                <a16:creationId xmlns:a16="http://schemas.microsoft.com/office/drawing/2014/main" id="{DAA0CBC8-77C6-4A39-BC4F-D67B5539869D}"/>
              </a:ext>
            </a:extLst>
          </p:cNvPr>
          <p:cNvSpPr/>
          <p:nvPr/>
        </p:nvSpPr>
        <p:spPr>
          <a:xfrm>
            <a:off x="285065" y="3259551"/>
            <a:ext cx="7557674" cy="659058"/>
          </a:xfrm>
          <a:custGeom>
            <a:avLst/>
            <a:gdLst>
              <a:gd name="connsiteX0" fmla="*/ 0 w 8175812"/>
              <a:gd name="connsiteY0" fmla="*/ 294551 h 589102"/>
              <a:gd name="connsiteX1" fmla="*/ 4087906 w 8175812"/>
              <a:gd name="connsiteY1" fmla="*/ 0 h 589102"/>
              <a:gd name="connsiteX2" fmla="*/ 8175812 w 8175812"/>
              <a:gd name="connsiteY2" fmla="*/ 294551 h 589102"/>
              <a:gd name="connsiteX3" fmla="*/ 4087906 w 8175812"/>
              <a:gd name="connsiteY3" fmla="*/ 589102 h 589102"/>
              <a:gd name="connsiteX4" fmla="*/ 0 w 8175812"/>
              <a:gd name="connsiteY4" fmla="*/ 294551 h 589102"/>
              <a:gd name="connsiteX0" fmla="*/ 0 w 8175812"/>
              <a:gd name="connsiteY0" fmla="*/ 301557 h 596108"/>
              <a:gd name="connsiteX1" fmla="*/ 4087906 w 8175812"/>
              <a:gd name="connsiteY1" fmla="*/ 7006 h 596108"/>
              <a:gd name="connsiteX2" fmla="*/ 8175812 w 8175812"/>
              <a:gd name="connsiteY2" fmla="*/ 301557 h 596108"/>
              <a:gd name="connsiteX3" fmla="*/ 4087906 w 8175812"/>
              <a:gd name="connsiteY3" fmla="*/ 596108 h 596108"/>
              <a:gd name="connsiteX4" fmla="*/ 0 w 8175812"/>
              <a:gd name="connsiteY4" fmla="*/ 301557 h 596108"/>
              <a:gd name="connsiteX0" fmla="*/ 0 w 8175936"/>
              <a:gd name="connsiteY0" fmla="*/ 301557 h 600170"/>
              <a:gd name="connsiteX1" fmla="*/ 4087906 w 8175936"/>
              <a:gd name="connsiteY1" fmla="*/ 7006 h 600170"/>
              <a:gd name="connsiteX2" fmla="*/ 8175812 w 8175936"/>
              <a:gd name="connsiteY2" fmla="*/ 301557 h 600170"/>
              <a:gd name="connsiteX3" fmla="*/ 4087906 w 8175936"/>
              <a:gd name="connsiteY3" fmla="*/ 596108 h 600170"/>
              <a:gd name="connsiteX4" fmla="*/ 0 w 8175936"/>
              <a:gd name="connsiteY4" fmla="*/ 301557 h 600170"/>
              <a:gd name="connsiteX0" fmla="*/ 489 w 8176425"/>
              <a:gd name="connsiteY0" fmla="*/ 329529 h 659058"/>
              <a:gd name="connsiteX1" fmla="*/ 4088395 w 8176425"/>
              <a:gd name="connsiteY1" fmla="*/ 34978 h 659058"/>
              <a:gd name="connsiteX2" fmla="*/ 8176301 w 8176425"/>
              <a:gd name="connsiteY2" fmla="*/ 329529 h 659058"/>
              <a:gd name="connsiteX3" fmla="*/ 4088395 w 8176425"/>
              <a:gd name="connsiteY3" fmla="*/ 624080 h 659058"/>
              <a:gd name="connsiteX4" fmla="*/ 489 w 8176425"/>
              <a:gd name="connsiteY4" fmla="*/ 329529 h 65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6425" h="659058">
                <a:moveTo>
                  <a:pt x="489" y="329529"/>
                </a:moveTo>
                <a:cubicBezTo>
                  <a:pt x="-34680" y="-149670"/>
                  <a:pt x="1830707" y="34978"/>
                  <a:pt x="4088395" y="34978"/>
                </a:cubicBezTo>
                <a:cubicBezTo>
                  <a:pt x="6346083" y="34978"/>
                  <a:pt x="8176301" y="-44163"/>
                  <a:pt x="8176301" y="329529"/>
                </a:cubicBezTo>
                <a:cubicBezTo>
                  <a:pt x="8193885" y="685636"/>
                  <a:pt x="6346083" y="624080"/>
                  <a:pt x="4088395" y="624080"/>
                </a:cubicBezTo>
                <a:cubicBezTo>
                  <a:pt x="1830707" y="624080"/>
                  <a:pt x="35658" y="808728"/>
                  <a:pt x="489" y="329529"/>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TextBox 5">
            <a:extLst>
              <a:ext uri="{FF2B5EF4-FFF2-40B4-BE49-F238E27FC236}">
                <a16:creationId xmlns:a16="http://schemas.microsoft.com/office/drawing/2014/main" id="{16F5A506-BB1C-4437-A11B-882F915047B2}"/>
              </a:ext>
            </a:extLst>
          </p:cNvPr>
          <p:cNvSpPr txBox="1"/>
          <p:nvPr/>
        </p:nvSpPr>
        <p:spPr>
          <a:xfrm>
            <a:off x="285064" y="5237868"/>
            <a:ext cx="8573872" cy="1200329"/>
          </a:xfrm>
          <a:prstGeom prst="rect">
            <a:avLst/>
          </a:prstGeom>
          <a:noFill/>
        </p:spPr>
        <p:txBody>
          <a:bodyPr wrap="square" rtlCol="0">
            <a:spAutoFit/>
          </a:bodyPr>
          <a:lstStyle/>
          <a:p>
            <a:r>
              <a:rPr lang="fr-FR" dirty="0"/>
              <a:t>Bien que le terme "sécurité" soit parfois utilisé de manière interchangeable avec celui de sûreté, la sécurité est axée sur l'absence de dommages intentionnels. La sûreté comprend l'absence de dommages tels que la maladie et les catastrophes naturelles, qui ne seront pas abordés dans cette formation.</a:t>
            </a:r>
            <a:endParaRPr lang="en-US" dirty="0"/>
          </a:p>
        </p:txBody>
      </p:sp>
      <p:sp>
        <p:nvSpPr>
          <p:cNvPr id="7" name="Star: 5 Points 6">
            <a:extLst>
              <a:ext uri="{FF2B5EF4-FFF2-40B4-BE49-F238E27FC236}">
                <a16:creationId xmlns:a16="http://schemas.microsoft.com/office/drawing/2014/main" id="{17EE00CB-8514-4053-BB80-C27F912F8BCC}"/>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95107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3F38A-DEBE-445E-99ED-C3F90FF35F1D}"/>
              </a:ext>
            </a:extLst>
          </p:cNvPr>
          <p:cNvSpPr>
            <a:spLocks noGrp="1"/>
          </p:cNvSpPr>
          <p:nvPr>
            <p:ph type="title"/>
          </p:nvPr>
        </p:nvSpPr>
        <p:spPr/>
        <p:txBody>
          <a:bodyPr/>
          <a:lstStyle/>
          <a:p>
            <a:r>
              <a:rPr lang="en-US" dirty="0" err="1"/>
              <a:t>Activité</a:t>
            </a:r>
            <a:r>
              <a:rPr lang="en-US" dirty="0"/>
              <a:t> D. </a:t>
            </a:r>
            <a:r>
              <a:rPr lang="en-US" dirty="0" err="1"/>
              <a:t>Définition</a:t>
            </a:r>
            <a:r>
              <a:rPr lang="en-US" dirty="0"/>
              <a:t>: </a:t>
            </a:r>
            <a:r>
              <a:rPr lang="en-US" dirty="0" err="1"/>
              <a:t>Risque</a:t>
            </a:r>
            <a:endParaRPr lang="en-US" dirty="0"/>
          </a:p>
        </p:txBody>
      </p:sp>
      <p:sp>
        <p:nvSpPr>
          <p:cNvPr id="3" name="Text Placeholder 2">
            <a:extLst>
              <a:ext uri="{FF2B5EF4-FFF2-40B4-BE49-F238E27FC236}">
                <a16:creationId xmlns:a16="http://schemas.microsoft.com/office/drawing/2014/main" id="{9A3DD8A3-37E6-470E-895F-E5143502B5AC}"/>
              </a:ext>
            </a:extLst>
          </p:cNvPr>
          <p:cNvSpPr>
            <a:spLocks noGrp="1"/>
          </p:cNvSpPr>
          <p:nvPr>
            <p:ph type="body" sz="quarter" idx="10"/>
          </p:nvPr>
        </p:nvSpPr>
        <p:spPr>
          <a:xfrm>
            <a:off x="467360" y="1767839"/>
            <a:ext cx="7434249" cy="4176851"/>
          </a:xfrm>
        </p:spPr>
        <p:txBody>
          <a:bodyPr/>
          <a:lstStyle/>
          <a:p>
            <a:pPr marL="0" indent="0">
              <a:buNone/>
            </a:pPr>
            <a:r>
              <a:rPr lang="fr-FR" dirty="0"/>
              <a:t>Que signifie le terme "risque" ?</a:t>
            </a:r>
          </a:p>
          <a:p>
            <a:pPr marL="0" indent="0">
              <a:buNone/>
            </a:pPr>
            <a:endParaRPr lang="en-US" dirty="0"/>
          </a:p>
          <a:p>
            <a:pPr marL="514350" indent="-514350">
              <a:buFont typeface="+mj-lt"/>
              <a:buAutoNum type="alphaUcPeriod"/>
            </a:pPr>
            <a:r>
              <a:rPr lang="fr-FR" dirty="0"/>
              <a:t>La probabilité que quelque chose de nuisible se produise.</a:t>
            </a:r>
          </a:p>
          <a:p>
            <a:pPr marL="514350" indent="-514350">
              <a:buFont typeface="+mj-lt"/>
              <a:buAutoNum type="alphaUcPeriod"/>
            </a:pPr>
            <a:r>
              <a:rPr lang="fr-FR" dirty="0"/>
              <a:t>Être prudent.</a:t>
            </a:r>
          </a:p>
          <a:p>
            <a:pPr marL="514350" indent="-514350">
              <a:buFont typeface="+mj-lt"/>
              <a:buAutoNum type="alphaUcPeriod"/>
            </a:pPr>
            <a:r>
              <a:rPr lang="fr-FR" dirty="0"/>
              <a:t>Planifier à l'avance pour éviter le danger.</a:t>
            </a:r>
            <a:endParaRPr lang="en-US" dirty="0"/>
          </a:p>
        </p:txBody>
      </p:sp>
      <p:sp>
        <p:nvSpPr>
          <p:cNvPr id="4" name="Oval 3">
            <a:extLst>
              <a:ext uri="{FF2B5EF4-FFF2-40B4-BE49-F238E27FC236}">
                <a16:creationId xmlns:a16="http://schemas.microsoft.com/office/drawing/2014/main" id="{DAA0CBC8-77C6-4A39-BC4F-D67B5539869D}"/>
              </a:ext>
            </a:extLst>
          </p:cNvPr>
          <p:cNvSpPr/>
          <p:nvPr/>
        </p:nvSpPr>
        <p:spPr>
          <a:xfrm>
            <a:off x="264050" y="2524540"/>
            <a:ext cx="7840737" cy="1371600"/>
          </a:xfrm>
          <a:custGeom>
            <a:avLst/>
            <a:gdLst>
              <a:gd name="connsiteX0" fmla="*/ 0 w 7840608"/>
              <a:gd name="connsiteY0" fmla="*/ 685800 h 1371599"/>
              <a:gd name="connsiteX1" fmla="*/ 3920304 w 7840608"/>
              <a:gd name="connsiteY1" fmla="*/ 0 h 1371599"/>
              <a:gd name="connsiteX2" fmla="*/ 7840608 w 7840608"/>
              <a:gd name="connsiteY2" fmla="*/ 685800 h 1371599"/>
              <a:gd name="connsiteX3" fmla="*/ 3920304 w 7840608"/>
              <a:gd name="connsiteY3" fmla="*/ 1371600 h 1371599"/>
              <a:gd name="connsiteX4" fmla="*/ 0 w 7840608"/>
              <a:gd name="connsiteY4" fmla="*/ 685800 h 1371599"/>
              <a:gd name="connsiteX0" fmla="*/ 0 w 7840608"/>
              <a:gd name="connsiteY0" fmla="*/ 685800 h 1371600"/>
              <a:gd name="connsiteX1" fmla="*/ 3920304 w 7840608"/>
              <a:gd name="connsiteY1" fmla="*/ 0 h 1371600"/>
              <a:gd name="connsiteX2" fmla="*/ 7840608 w 7840608"/>
              <a:gd name="connsiteY2" fmla="*/ 685800 h 1371600"/>
              <a:gd name="connsiteX3" fmla="*/ 3920304 w 7840608"/>
              <a:gd name="connsiteY3" fmla="*/ 1371600 h 1371600"/>
              <a:gd name="connsiteX4" fmla="*/ 0 w 7840608"/>
              <a:gd name="connsiteY4" fmla="*/ 685800 h 1371600"/>
              <a:gd name="connsiteX0" fmla="*/ 129 w 7840737"/>
              <a:gd name="connsiteY0" fmla="*/ 685800 h 1371600"/>
              <a:gd name="connsiteX1" fmla="*/ 3920433 w 7840737"/>
              <a:gd name="connsiteY1" fmla="*/ 0 h 1371600"/>
              <a:gd name="connsiteX2" fmla="*/ 7840737 w 7840737"/>
              <a:gd name="connsiteY2" fmla="*/ 685800 h 1371600"/>
              <a:gd name="connsiteX3" fmla="*/ 3920433 w 7840737"/>
              <a:gd name="connsiteY3" fmla="*/ 1371600 h 1371600"/>
              <a:gd name="connsiteX4" fmla="*/ 129 w 7840737"/>
              <a:gd name="connsiteY4" fmla="*/ 68580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0737" h="1371600">
                <a:moveTo>
                  <a:pt x="129" y="685800"/>
                </a:moveTo>
                <a:cubicBezTo>
                  <a:pt x="17714" y="43274"/>
                  <a:pt x="1755309" y="0"/>
                  <a:pt x="3920433" y="0"/>
                </a:cubicBezTo>
                <a:cubicBezTo>
                  <a:pt x="6085557" y="0"/>
                  <a:pt x="7823152" y="43274"/>
                  <a:pt x="7840737" y="685800"/>
                </a:cubicBezTo>
                <a:cubicBezTo>
                  <a:pt x="7840737" y="1064557"/>
                  <a:pt x="6085557" y="1371600"/>
                  <a:pt x="3920433" y="1371600"/>
                </a:cubicBezTo>
                <a:cubicBezTo>
                  <a:pt x="1755309" y="1371600"/>
                  <a:pt x="-17456" y="1328326"/>
                  <a:pt x="129" y="685800"/>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TextBox 5">
            <a:extLst>
              <a:ext uri="{FF2B5EF4-FFF2-40B4-BE49-F238E27FC236}">
                <a16:creationId xmlns:a16="http://schemas.microsoft.com/office/drawing/2014/main" id="{DC2B70EB-9148-4E98-AC3C-EA312975DBC1}"/>
              </a:ext>
            </a:extLst>
          </p:cNvPr>
          <p:cNvSpPr txBox="1"/>
          <p:nvPr/>
        </p:nvSpPr>
        <p:spPr>
          <a:xfrm>
            <a:off x="456606" y="5501168"/>
            <a:ext cx="8393303" cy="923330"/>
          </a:xfrm>
          <a:prstGeom prst="rect">
            <a:avLst/>
          </a:prstGeom>
          <a:noFill/>
        </p:spPr>
        <p:txBody>
          <a:bodyPr wrap="square" rtlCol="0">
            <a:spAutoFit/>
          </a:bodyPr>
          <a:lstStyle/>
          <a:p>
            <a:r>
              <a:rPr lang="fr-FR" dirty="0"/>
              <a:t>Bien que le terme "risque" puisse faire référence à la fois à la possibilité d'un dommage et à quelqu'un/quelque chose qui crée un danger, dans cette formation, nous parlerons du risque comme de la probabilité que quelque chose de dangereux se produise.</a:t>
            </a:r>
          </a:p>
        </p:txBody>
      </p:sp>
      <p:sp>
        <p:nvSpPr>
          <p:cNvPr id="7" name="Star: 5 Points 6">
            <a:extLst>
              <a:ext uri="{FF2B5EF4-FFF2-40B4-BE49-F238E27FC236}">
                <a16:creationId xmlns:a16="http://schemas.microsoft.com/office/drawing/2014/main" id="{70499C38-2CDB-4015-BB23-609B073F68CD}"/>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88481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A694-DA8C-42A9-BCC1-E4440D4ED378}"/>
              </a:ext>
            </a:extLst>
          </p:cNvPr>
          <p:cNvSpPr>
            <a:spLocks noGrp="1"/>
          </p:cNvSpPr>
          <p:nvPr>
            <p:ph type="title"/>
          </p:nvPr>
        </p:nvSpPr>
        <p:spPr/>
        <p:txBody>
          <a:bodyPr/>
          <a:lstStyle/>
          <a:p>
            <a:r>
              <a:rPr lang="en-US" dirty="0" err="1"/>
              <a:t>Bienvenue</a:t>
            </a:r>
            <a:r>
              <a:rPr lang="en-US" dirty="0"/>
              <a:t>, introductions et </a:t>
            </a:r>
            <a:r>
              <a:rPr lang="en-US" dirty="0" err="1"/>
              <a:t>contexte</a:t>
            </a:r>
            <a:endParaRPr lang="en-US" dirty="0"/>
          </a:p>
        </p:txBody>
      </p:sp>
    </p:spTree>
    <p:extLst>
      <p:ext uri="{BB962C8B-B14F-4D97-AF65-F5344CB8AC3E}">
        <p14:creationId xmlns:p14="http://schemas.microsoft.com/office/powerpoint/2010/main" val="1288387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3F38A-DEBE-445E-99ED-C3F90FF35F1D}"/>
              </a:ext>
            </a:extLst>
          </p:cNvPr>
          <p:cNvSpPr>
            <a:spLocks noGrp="1"/>
          </p:cNvSpPr>
          <p:nvPr>
            <p:ph type="title"/>
          </p:nvPr>
        </p:nvSpPr>
        <p:spPr/>
        <p:txBody>
          <a:bodyPr/>
          <a:lstStyle/>
          <a:p>
            <a:r>
              <a:rPr lang="en-US" dirty="0" err="1"/>
              <a:t>Activité</a:t>
            </a:r>
            <a:r>
              <a:rPr lang="en-US" dirty="0"/>
              <a:t> D. </a:t>
            </a:r>
            <a:r>
              <a:rPr lang="en-US" dirty="0" err="1"/>
              <a:t>Définition</a:t>
            </a:r>
            <a:r>
              <a:rPr lang="en-US" dirty="0"/>
              <a:t>: Menace</a:t>
            </a:r>
          </a:p>
        </p:txBody>
      </p:sp>
      <p:sp>
        <p:nvSpPr>
          <p:cNvPr id="3" name="Text Placeholder 2">
            <a:extLst>
              <a:ext uri="{FF2B5EF4-FFF2-40B4-BE49-F238E27FC236}">
                <a16:creationId xmlns:a16="http://schemas.microsoft.com/office/drawing/2014/main" id="{9A3DD8A3-37E6-470E-895F-E5143502B5AC}"/>
              </a:ext>
            </a:extLst>
          </p:cNvPr>
          <p:cNvSpPr>
            <a:spLocks noGrp="1"/>
          </p:cNvSpPr>
          <p:nvPr>
            <p:ph type="body" sz="quarter" idx="10"/>
          </p:nvPr>
        </p:nvSpPr>
        <p:spPr>
          <a:xfrm>
            <a:off x="467360" y="1767839"/>
            <a:ext cx="7662255" cy="4176851"/>
          </a:xfrm>
        </p:spPr>
        <p:txBody>
          <a:bodyPr/>
          <a:lstStyle/>
          <a:p>
            <a:pPr marL="0" indent="0">
              <a:buNone/>
            </a:pPr>
            <a:r>
              <a:rPr lang="fr-FR" dirty="0"/>
              <a:t>Que signifie le mot "menace" ?</a:t>
            </a:r>
          </a:p>
          <a:p>
            <a:pPr marL="0" indent="0">
              <a:buNone/>
            </a:pPr>
            <a:endParaRPr lang="en-US" dirty="0"/>
          </a:p>
          <a:p>
            <a:pPr marL="514350" indent="-514350">
              <a:buFont typeface="+mj-lt"/>
              <a:buAutoNum type="alphaUcPeriod"/>
            </a:pPr>
            <a:r>
              <a:rPr lang="fr-FR" sz="2600" dirty="0"/>
              <a:t>Une indication/signe que quelqu'un veut nous faire du mal, nous nuire ou nous punir.</a:t>
            </a:r>
          </a:p>
          <a:p>
            <a:pPr marL="514350" indent="-514350">
              <a:buFont typeface="+mj-lt"/>
              <a:buAutoNum type="alphaUcPeriod"/>
            </a:pPr>
            <a:r>
              <a:rPr lang="fr-FR" sz="2600" dirty="0"/>
              <a:t>Une déclaration de soutien.</a:t>
            </a:r>
          </a:p>
          <a:p>
            <a:pPr marL="514350" indent="-514350">
              <a:buFont typeface="+mj-lt"/>
              <a:buAutoNum type="alphaUcPeriod"/>
            </a:pPr>
            <a:r>
              <a:rPr lang="fr-FR" sz="2600" dirty="0"/>
              <a:t>Un mauvais présage.</a:t>
            </a:r>
            <a:endParaRPr lang="en-US" sz="2600" dirty="0"/>
          </a:p>
        </p:txBody>
      </p:sp>
      <p:sp>
        <p:nvSpPr>
          <p:cNvPr id="4" name="Oval 3">
            <a:extLst>
              <a:ext uri="{FF2B5EF4-FFF2-40B4-BE49-F238E27FC236}">
                <a16:creationId xmlns:a16="http://schemas.microsoft.com/office/drawing/2014/main" id="{DAA0CBC8-77C6-4A39-BC4F-D67B5539869D}"/>
              </a:ext>
            </a:extLst>
          </p:cNvPr>
          <p:cNvSpPr/>
          <p:nvPr/>
        </p:nvSpPr>
        <p:spPr>
          <a:xfrm>
            <a:off x="278178" y="2600188"/>
            <a:ext cx="8056930" cy="1133612"/>
          </a:xfrm>
          <a:custGeom>
            <a:avLst/>
            <a:gdLst>
              <a:gd name="connsiteX0" fmla="*/ 0 w 8512792"/>
              <a:gd name="connsiteY0" fmla="*/ 600165 h 1200329"/>
              <a:gd name="connsiteX1" fmla="*/ 4256396 w 8512792"/>
              <a:gd name="connsiteY1" fmla="*/ 0 h 1200329"/>
              <a:gd name="connsiteX2" fmla="*/ 8512792 w 8512792"/>
              <a:gd name="connsiteY2" fmla="*/ 600165 h 1200329"/>
              <a:gd name="connsiteX3" fmla="*/ 4256396 w 8512792"/>
              <a:gd name="connsiteY3" fmla="*/ 1200330 h 1200329"/>
              <a:gd name="connsiteX4" fmla="*/ 0 w 8512792"/>
              <a:gd name="connsiteY4" fmla="*/ 600165 h 1200329"/>
              <a:gd name="connsiteX0" fmla="*/ 119 w 8512911"/>
              <a:gd name="connsiteY0" fmla="*/ 600165 h 1200330"/>
              <a:gd name="connsiteX1" fmla="*/ 4256515 w 8512911"/>
              <a:gd name="connsiteY1" fmla="*/ 0 h 1200330"/>
              <a:gd name="connsiteX2" fmla="*/ 8512911 w 8512911"/>
              <a:gd name="connsiteY2" fmla="*/ 600165 h 1200330"/>
              <a:gd name="connsiteX3" fmla="*/ 4256515 w 8512911"/>
              <a:gd name="connsiteY3" fmla="*/ 1200330 h 1200330"/>
              <a:gd name="connsiteX4" fmla="*/ 119 w 8512911"/>
              <a:gd name="connsiteY4" fmla="*/ 600165 h 1200330"/>
              <a:gd name="connsiteX0" fmla="*/ 119 w 8513030"/>
              <a:gd name="connsiteY0" fmla="*/ 605167 h 1205332"/>
              <a:gd name="connsiteX1" fmla="*/ 4256515 w 8513030"/>
              <a:gd name="connsiteY1" fmla="*/ 5002 h 1205332"/>
              <a:gd name="connsiteX2" fmla="*/ 8512911 w 8513030"/>
              <a:gd name="connsiteY2" fmla="*/ 605167 h 1205332"/>
              <a:gd name="connsiteX3" fmla="*/ 4256515 w 8513030"/>
              <a:gd name="connsiteY3" fmla="*/ 1205332 h 1205332"/>
              <a:gd name="connsiteX4" fmla="*/ 119 w 8513030"/>
              <a:gd name="connsiteY4" fmla="*/ 605167 h 1205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3030" h="1205332">
                <a:moveTo>
                  <a:pt x="119" y="605167"/>
                </a:moveTo>
                <a:cubicBezTo>
                  <a:pt x="-17465" y="80274"/>
                  <a:pt x="1905772" y="5002"/>
                  <a:pt x="4256515" y="5002"/>
                </a:cubicBezTo>
                <a:cubicBezTo>
                  <a:pt x="6607258" y="5002"/>
                  <a:pt x="8530496" y="-95572"/>
                  <a:pt x="8512911" y="605167"/>
                </a:cubicBezTo>
                <a:cubicBezTo>
                  <a:pt x="8512911" y="936629"/>
                  <a:pt x="6607258" y="1205332"/>
                  <a:pt x="4256515" y="1205332"/>
                </a:cubicBezTo>
                <a:cubicBezTo>
                  <a:pt x="1905772" y="1205332"/>
                  <a:pt x="17703" y="1130060"/>
                  <a:pt x="119" y="605167"/>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TextBox 5">
            <a:extLst>
              <a:ext uri="{FF2B5EF4-FFF2-40B4-BE49-F238E27FC236}">
                <a16:creationId xmlns:a16="http://schemas.microsoft.com/office/drawing/2014/main" id="{DC2B70EB-9148-4E98-AC3C-EA312975DBC1}"/>
              </a:ext>
            </a:extLst>
          </p:cNvPr>
          <p:cNvSpPr txBox="1"/>
          <p:nvPr/>
        </p:nvSpPr>
        <p:spPr>
          <a:xfrm>
            <a:off x="433948" y="5212475"/>
            <a:ext cx="8323729" cy="1200329"/>
          </a:xfrm>
          <a:prstGeom prst="rect">
            <a:avLst/>
          </a:prstGeom>
          <a:noFill/>
        </p:spPr>
        <p:txBody>
          <a:bodyPr wrap="square" rtlCol="0">
            <a:spAutoFit/>
          </a:bodyPr>
          <a:lstStyle/>
          <a:p>
            <a:r>
              <a:rPr lang="fr-FR" dirty="0"/>
              <a:t>Les menaces peuvent être verbales, par exemple : "Je vais te faire du mal". Cependant, les menaces peuvent aussi être des actions. Dans cette formation, nous parlerons des menaces comme venant de l'extérieur de nous-mêmes (c'est-à-dire que nous n'aborderons pas des idées telles que l'automutilation).</a:t>
            </a:r>
            <a:endParaRPr lang="en-US" dirty="0"/>
          </a:p>
        </p:txBody>
      </p:sp>
      <p:sp>
        <p:nvSpPr>
          <p:cNvPr id="7" name="Star: 5 Points 6">
            <a:extLst>
              <a:ext uri="{FF2B5EF4-FFF2-40B4-BE49-F238E27FC236}">
                <a16:creationId xmlns:a16="http://schemas.microsoft.com/office/drawing/2014/main" id="{E773A9DA-CAD6-4AA2-B42E-B1EF06BBD100}"/>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72572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3F38A-DEBE-445E-99ED-C3F90FF35F1D}"/>
              </a:ext>
            </a:extLst>
          </p:cNvPr>
          <p:cNvSpPr>
            <a:spLocks noGrp="1"/>
          </p:cNvSpPr>
          <p:nvPr>
            <p:ph type="title"/>
          </p:nvPr>
        </p:nvSpPr>
        <p:spPr/>
        <p:txBody>
          <a:bodyPr/>
          <a:lstStyle/>
          <a:p>
            <a:r>
              <a:rPr lang="en-US" dirty="0" err="1"/>
              <a:t>Activité</a:t>
            </a:r>
            <a:r>
              <a:rPr lang="en-US" dirty="0"/>
              <a:t> D. </a:t>
            </a:r>
            <a:r>
              <a:rPr lang="en-US" dirty="0" err="1"/>
              <a:t>Définition</a:t>
            </a:r>
            <a:r>
              <a:rPr lang="en-US" dirty="0"/>
              <a:t> : </a:t>
            </a:r>
            <a:r>
              <a:rPr lang="en-US" dirty="0" err="1"/>
              <a:t>Capacité</a:t>
            </a:r>
            <a:endParaRPr lang="en-US" dirty="0"/>
          </a:p>
        </p:txBody>
      </p:sp>
      <p:sp>
        <p:nvSpPr>
          <p:cNvPr id="3" name="Text Placeholder 2">
            <a:extLst>
              <a:ext uri="{FF2B5EF4-FFF2-40B4-BE49-F238E27FC236}">
                <a16:creationId xmlns:a16="http://schemas.microsoft.com/office/drawing/2014/main" id="{9A3DD8A3-37E6-470E-895F-E5143502B5AC}"/>
              </a:ext>
            </a:extLst>
          </p:cNvPr>
          <p:cNvSpPr>
            <a:spLocks noGrp="1"/>
          </p:cNvSpPr>
          <p:nvPr>
            <p:ph type="body" sz="quarter" idx="10"/>
          </p:nvPr>
        </p:nvSpPr>
        <p:spPr>
          <a:xfrm>
            <a:off x="457200" y="1256972"/>
            <a:ext cx="8219440" cy="4176851"/>
          </a:xfrm>
        </p:spPr>
        <p:txBody>
          <a:bodyPr/>
          <a:lstStyle/>
          <a:p>
            <a:pPr marL="0" indent="0">
              <a:buNone/>
            </a:pPr>
            <a:r>
              <a:rPr lang="fr-FR" dirty="0"/>
              <a:t>Que signifie le terme "capacité" ?</a:t>
            </a:r>
          </a:p>
          <a:p>
            <a:pPr marL="0" indent="0">
              <a:buNone/>
            </a:pPr>
            <a:endParaRPr lang="en-US" dirty="0"/>
          </a:p>
          <a:p>
            <a:pPr marL="514350" indent="-514350">
              <a:buFont typeface="+mj-lt"/>
              <a:buAutoNum type="alphaUcPeriod"/>
            </a:pPr>
            <a:r>
              <a:rPr lang="fr-FR" dirty="0"/>
              <a:t>Un signe que quelqu'un veut nous faire du mal, nous nuire ou nous punir.</a:t>
            </a:r>
          </a:p>
          <a:p>
            <a:pPr marL="514350" indent="-514350">
              <a:buFont typeface="+mj-lt"/>
              <a:buAutoNum type="alphaUcPeriod"/>
            </a:pPr>
            <a:r>
              <a:rPr lang="fr-FR" dirty="0"/>
              <a:t>Toute ressource (financière, capacité, contacts, infrastructure, personnalité, etc.) que nous pouvons utiliser pour améliorer notre sécurité. </a:t>
            </a:r>
          </a:p>
          <a:p>
            <a:pPr marL="514350" indent="-514350">
              <a:buFont typeface="+mj-lt"/>
              <a:buAutoNum type="alphaUcPeriod"/>
            </a:pPr>
            <a:r>
              <a:rPr lang="fr-FR" dirty="0"/>
              <a:t>Le degré de dangerosité de quelque chose.</a:t>
            </a:r>
            <a:endParaRPr lang="en-US" dirty="0"/>
          </a:p>
        </p:txBody>
      </p:sp>
      <p:sp>
        <p:nvSpPr>
          <p:cNvPr id="4" name="Oval 3">
            <a:extLst>
              <a:ext uri="{FF2B5EF4-FFF2-40B4-BE49-F238E27FC236}">
                <a16:creationId xmlns:a16="http://schemas.microsoft.com/office/drawing/2014/main" id="{DAA0CBC8-77C6-4A39-BC4F-D67B5539869D}"/>
              </a:ext>
            </a:extLst>
          </p:cNvPr>
          <p:cNvSpPr/>
          <p:nvPr/>
        </p:nvSpPr>
        <p:spPr>
          <a:xfrm>
            <a:off x="135463" y="3182561"/>
            <a:ext cx="8551340" cy="1514362"/>
          </a:xfrm>
          <a:custGeom>
            <a:avLst/>
            <a:gdLst>
              <a:gd name="connsiteX0" fmla="*/ 0 w 8686801"/>
              <a:gd name="connsiteY0" fmla="*/ 744707 h 1489413"/>
              <a:gd name="connsiteX1" fmla="*/ 4343401 w 8686801"/>
              <a:gd name="connsiteY1" fmla="*/ 0 h 1489413"/>
              <a:gd name="connsiteX2" fmla="*/ 8686802 w 8686801"/>
              <a:gd name="connsiteY2" fmla="*/ 744707 h 1489413"/>
              <a:gd name="connsiteX3" fmla="*/ 4343401 w 8686801"/>
              <a:gd name="connsiteY3" fmla="*/ 1489414 h 1489413"/>
              <a:gd name="connsiteX4" fmla="*/ 0 w 8686801"/>
              <a:gd name="connsiteY4" fmla="*/ 744707 h 1489413"/>
              <a:gd name="connsiteX0" fmla="*/ 0 w 8686802"/>
              <a:gd name="connsiteY0" fmla="*/ 744707 h 1489414"/>
              <a:gd name="connsiteX1" fmla="*/ 4343401 w 8686802"/>
              <a:gd name="connsiteY1" fmla="*/ 0 h 1489414"/>
              <a:gd name="connsiteX2" fmla="*/ 8686802 w 8686802"/>
              <a:gd name="connsiteY2" fmla="*/ 744707 h 1489414"/>
              <a:gd name="connsiteX3" fmla="*/ 4343401 w 8686802"/>
              <a:gd name="connsiteY3" fmla="*/ 1489414 h 1489414"/>
              <a:gd name="connsiteX4" fmla="*/ 0 w 8686802"/>
              <a:gd name="connsiteY4" fmla="*/ 744707 h 1489414"/>
              <a:gd name="connsiteX0" fmla="*/ 461 w 8687263"/>
              <a:gd name="connsiteY0" fmla="*/ 744745 h 1489490"/>
              <a:gd name="connsiteX1" fmla="*/ 4343862 w 8687263"/>
              <a:gd name="connsiteY1" fmla="*/ 38 h 1489490"/>
              <a:gd name="connsiteX2" fmla="*/ 8687263 w 8687263"/>
              <a:gd name="connsiteY2" fmla="*/ 744745 h 1489490"/>
              <a:gd name="connsiteX3" fmla="*/ 4343862 w 8687263"/>
              <a:gd name="connsiteY3" fmla="*/ 1489452 h 1489490"/>
              <a:gd name="connsiteX4" fmla="*/ 461 w 8687263"/>
              <a:gd name="connsiteY4" fmla="*/ 744745 h 1489490"/>
              <a:gd name="connsiteX0" fmla="*/ 118 w 8686920"/>
              <a:gd name="connsiteY0" fmla="*/ 750797 h 1501594"/>
              <a:gd name="connsiteX1" fmla="*/ 4343519 w 8686920"/>
              <a:gd name="connsiteY1" fmla="*/ 6090 h 1501594"/>
              <a:gd name="connsiteX2" fmla="*/ 8686920 w 8686920"/>
              <a:gd name="connsiteY2" fmla="*/ 750797 h 1501594"/>
              <a:gd name="connsiteX3" fmla="*/ 4343519 w 8686920"/>
              <a:gd name="connsiteY3" fmla="*/ 1495504 h 1501594"/>
              <a:gd name="connsiteX4" fmla="*/ 118 w 8686920"/>
              <a:gd name="connsiteY4" fmla="*/ 750797 h 1501594"/>
              <a:gd name="connsiteX0" fmla="*/ 118 w 8686920"/>
              <a:gd name="connsiteY0" fmla="*/ 766277 h 1532554"/>
              <a:gd name="connsiteX1" fmla="*/ 4343519 w 8686920"/>
              <a:gd name="connsiteY1" fmla="*/ 21570 h 1532554"/>
              <a:gd name="connsiteX2" fmla="*/ 8686920 w 8686920"/>
              <a:gd name="connsiteY2" fmla="*/ 766277 h 1532554"/>
              <a:gd name="connsiteX3" fmla="*/ 4343519 w 8686920"/>
              <a:gd name="connsiteY3" fmla="*/ 1510984 h 1532554"/>
              <a:gd name="connsiteX4" fmla="*/ 118 w 8686920"/>
              <a:gd name="connsiteY4" fmla="*/ 766277 h 1532554"/>
              <a:gd name="connsiteX0" fmla="*/ 118 w 8686920"/>
              <a:gd name="connsiteY0" fmla="*/ 821973 h 1643946"/>
              <a:gd name="connsiteX1" fmla="*/ 4343519 w 8686920"/>
              <a:gd name="connsiteY1" fmla="*/ 77266 h 1643946"/>
              <a:gd name="connsiteX2" fmla="*/ 8686920 w 8686920"/>
              <a:gd name="connsiteY2" fmla="*/ 821973 h 1643946"/>
              <a:gd name="connsiteX3" fmla="*/ 4343519 w 8686920"/>
              <a:gd name="connsiteY3" fmla="*/ 1566680 h 1643946"/>
              <a:gd name="connsiteX4" fmla="*/ 118 w 8686920"/>
              <a:gd name="connsiteY4" fmla="*/ 821973 h 1643946"/>
              <a:gd name="connsiteX0" fmla="*/ 8683 w 8695485"/>
              <a:gd name="connsiteY0" fmla="*/ 770300 h 1540599"/>
              <a:gd name="connsiteX1" fmla="*/ 4352084 w 8695485"/>
              <a:gd name="connsiteY1" fmla="*/ 25593 h 1540599"/>
              <a:gd name="connsiteX2" fmla="*/ 8695485 w 8695485"/>
              <a:gd name="connsiteY2" fmla="*/ 770300 h 1540599"/>
              <a:gd name="connsiteX3" fmla="*/ 4352084 w 8695485"/>
              <a:gd name="connsiteY3" fmla="*/ 1515007 h 1540599"/>
              <a:gd name="connsiteX4" fmla="*/ 8683 w 8695485"/>
              <a:gd name="connsiteY4" fmla="*/ 770300 h 1540599"/>
              <a:gd name="connsiteX0" fmla="*/ 5418 w 8692220"/>
              <a:gd name="connsiteY0" fmla="*/ 827992 h 1655984"/>
              <a:gd name="connsiteX1" fmla="*/ 4348819 w 8692220"/>
              <a:gd name="connsiteY1" fmla="*/ 83285 h 1655984"/>
              <a:gd name="connsiteX2" fmla="*/ 8692220 w 8692220"/>
              <a:gd name="connsiteY2" fmla="*/ 827992 h 1655984"/>
              <a:gd name="connsiteX3" fmla="*/ 4348819 w 8692220"/>
              <a:gd name="connsiteY3" fmla="*/ 1572699 h 1655984"/>
              <a:gd name="connsiteX4" fmla="*/ 5418 w 8692220"/>
              <a:gd name="connsiteY4" fmla="*/ 827992 h 165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2220" h="1655984">
                <a:moveTo>
                  <a:pt x="5418" y="827992"/>
                </a:moveTo>
                <a:cubicBezTo>
                  <a:pt x="-119993" y="-367393"/>
                  <a:pt x="1950025" y="83285"/>
                  <a:pt x="4348819" y="83285"/>
                </a:cubicBezTo>
                <a:cubicBezTo>
                  <a:pt x="6747613" y="83285"/>
                  <a:pt x="8621882" y="82595"/>
                  <a:pt x="8692220" y="827992"/>
                </a:cubicBezTo>
                <a:cubicBezTo>
                  <a:pt x="8692220" y="1239282"/>
                  <a:pt x="6747613" y="1572699"/>
                  <a:pt x="4348819" y="1572699"/>
                </a:cubicBezTo>
                <a:cubicBezTo>
                  <a:pt x="1950025" y="1572699"/>
                  <a:pt x="130829" y="2023377"/>
                  <a:pt x="5418" y="827992"/>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Star: 5 Points 5">
            <a:extLst>
              <a:ext uri="{FF2B5EF4-FFF2-40B4-BE49-F238E27FC236}">
                <a16:creationId xmlns:a16="http://schemas.microsoft.com/office/drawing/2014/main" id="{7E92F155-5248-43F1-86B6-8761B7737B47}"/>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a16="http://schemas.microsoft.com/office/drawing/2014/main" id="{18896C02-631E-4020-844D-35ABDBF07F73}"/>
              </a:ext>
            </a:extLst>
          </p:cNvPr>
          <p:cNvSpPr txBox="1"/>
          <p:nvPr/>
        </p:nvSpPr>
        <p:spPr>
          <a:xfrm>
            <a:off x="394033" y="5411063"/>
            <a:ext cx="8219440" cy="1200329"/>
          </a:xfrm>
          <a:prstGeom prst="rect">
            <a:avLst/>
          </a:prstGeom>
          <a:noFill/>
        </p:spPr>
        <p:txBody>
          <a:bodyPr wrap="square" rtlCol="0">
            <a:spAutoFit/>
          </a:bodyPr>
          <a:lstStyle/>
          <a:p>
            <a:r>
              <a:rPr lang="fr-FR" dirty="0"/>
              <a:t>Les capacités peuvent inclure presque tout. Un grand sens de l'humour peut aider à désamorcer une situation tendue. Être relié à quelqu'un du programme national de lutte contre le sida peut empêcher les autres de vous importuner. Une voiture avec des serrures solides peut vous protéger contre le vol</a:t>
            </a:r>
            <a:r>
              <a:rPr lang="en-US" dirty="0"/>
              <a:t>.</a:t>
            </a:r>
          </a:p>
        </p:txBody>
      </p:sp>
    </p:spTree>
    <p:extLst>
      <p:ext uri="{BB962C8B-B14F-4D97-AF65-F5344CB8AC3E}">
        <p14:creationId xmlns:p14="http://schemas.microsoft.com/office/powerpoint/2010/main" val="54622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3F38A-DEBE-445E-99ED-C3F90FF35F1D}"/>
              </a:ext>
            </a:extLst>
          </p:cNvPr>
          <p:cNvSpPr>
            <a:spLocks noGrp="1"/>
          </p:cNvSpPr>
          <p:nvPr>
            <p:ph type="title"/>
          </p:nvPr>
        </p:nvSpPr>
        <p:spPr>
          <a:xfrm>
            <a:off x="467360" y="432670"/>
            <a:ext cx="8219440" cy="972441"/>
          </a:xfrm>
        </p:spPr>
        <p:txBody>
          <a:bodyPr/>
          <a:lstStyle/>
          <a:p>
            <a:r>
              <a:rPr lang="fr-FR" dirty="0"/>
              <a:t>Activité D. Définition : Vulnérabilité</a:t>
            </a:r>
          </a:p>
        </p:txBody>
      </p:sp>
      <p:sp>
        <p:nvSpPr>
          <p:cNvPr id="3" name="Text Placeholder 2">
            <a:extLst>
              <a:ext uri="{FF2B5EF4-FFF2-40B4-BE49-F238E27FC236}">
                <a16:creationId xmlns:a16="http://schemas.microsoft.com/office/drawing/2014/main" id="{9A3DD8A3-37E6-470E-895F-E5143502B5AC}"/>
              </a:ext>
            </a:extLst>
          </p:cNvPr>
          <p:cNvSpPr>
            <a:spLocks noGrp="1"/>
          </p:cNvSpPr>
          <p:nvPr>
            <p:ph type="body" sz="quarter" idx="10"/>
          </p:nvPr>
        </p:nvSpPr>
        <p:spPr>
          <a:xfrm>
            <a:off x="467360" y="1767839"/>
            <a:ext cx="7662255" cy="4176851"/>
          </a:xfrm>
        </p:spPr>
        <p:txBody>
          <a:bodyPr/>
          <a:lstStyle/>
          <a:p>
            <a:pPr marL="0" indent="0">
              <a:buNone/>
            </a:pPr>
            <a:r>
              <a:rPr lang="fr-FR" dirty="0"/>
              <a:t>Que signifie le terme "vulnérabilité" ?</a:t>
            </a:r>
          </a:p>
          <a:p>
            <a:pPr marL="0" indent="0">
              <a:buNone/>
            </a:pPr>
            <a:endParaRPr lang="en-US" dirty="0"/>
          </a:p>
          <a:p>
            <a:pPr marL="514350" indent="-514350">
              <a:buFont typeface="+mj-lt"/>
              <a:buAutoNum type="alphaUcPeriod"/>
            </a:pPr>
            <a:r>
              <a:rPr lang="fr-FR" dirty="0"/>
              <a:t>Tout ce qui augmente notre exposition à ceux qui veulent nous faire du mal.</a:t>
            </a:r>
          </a:p>
          <a:p>
            <a:pPr marL="514350" indent="-514350">
              <a:buFont typeface="+mj-lt"/>
              <a:buAutoNum type="alphaUcPeriod"/>
            </a:pPr>
            <a:r>
              <a:rPr lang="fr-FR" dirty="0"/>
              <a:t>Tout ce que nous faisons pour nous protéger.</a:t>
            </a:r>
          </a:p>
          <a:p>
            <a:pPr marL="514350" indent="-514350">
              <a:buFont typeface="+mj-lt"/>
              <a:buAutoNum type="alphaUcPeriod"/>
            </a:pPr>
            <a:r>
              <a:rPr lang="fr-FR" dirty="0"/>
              <a:t>Un signe que quelqu'un veut nous faire du mal.</a:t>
            </a:r>
            <a:endParaRPr lang="en-US" sz="2600" dirty="0"/>
          </a:p>
        </p:txBody>
      </p:sp>
      <p:sp>
        <p:nvSpPr>
          <p:cNvPr id="4" name="Oval 3">
            <a:extLst>
              <a:ext uri="{FF2B5EF4-FFF2-40B4-BE49-F238E27FC236}">
                <a16:creationId xmlns:a16="http://schemas.microsoft.com/office/drawing/2014/main" id="{DAA0CBC8-77C6-4A39-BC4F-D67B5539869D}"/>
              </a:ext>
            </a:extLst>
          </p:cNvPr>
          <p:cNvSpPr/>
          <p:nvPr/>
        </p:nvSpPr>
        <p:spPr>
          <a:xfrm>
            <a:off x="218534" y="2655276"/>
            <a:ext cx="8009533" cy="1165818"/>
          </a:xfrm>
          <a:custGeom>
            <a:avLst/>
            <a:gdLst>
              <a:gd name="connsiteX0" fmla="*/ 0 w 8009405"/>
              <a:gd name="connsiteY0" fmla="*/ 658265 h 1316530"/>
              <a:gd name="connsiteX1" fmla="*/ 4004703 w 8009405"/>
              <a:gd name="connsiteY1" fmla="*/ 0 h 1316530"/>
              <a:gd name="connsiteX2" fmla="*/ 8009406 w 8009405"/>
              <a:gd name="connsiteY2" fmla="*/ 658265 h 1316530"/>
              <a:gd name="connsiteX3" fmla="*/ 4004703 w 8009405"/>
              <a:gd name="connsiteY3" fmla="*/ 1316530 h 1316530"/>
              <a:gd name="connsiteX4" fmla="*/ 0 w 8009405"/>
              <a:gd name="connsiteY4" fmla="*/ 658265 h 1316530"/>
              <a:gd name="connsiteX0" fmla="*/ 127 w 8009533"/>
              <a:gd name="connsiteY0" fmla="*/ 658265 h 1316530"/>
              <a:gd name="connsiteX1" fmla="*/ 4004830 w 8009533"/>
              <a:gd name="connsiteY1" fmla="*/ 0 h 1316530"/>
              <a:gd name="connsiteX2" fmla="*/ 8009533 w 8009533"/>
              <a:gd name="connsiteY2" fmla="*/ 658265 h 1316530"/>
              <a:gd name="connsiteX3" fmla="*/ 4004830 w 8009533"/>
              <a:gd name="connsiteY3" fmla="*/ 1316530 h 1316530"/>
              <a:gd name="connsiteX4" fmla="*/ 127 w 8009533"/>
              <a:gd name="connsiteY4" fmla="*/ 658265 h 1316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9533" h="1316530">
                <a:moveTo>
                  <a:pt x="127" y="658265"/>
                </a:moveTo>
                <a:cubicBezTo>
                  <a:pt x="-17457" y="66115"/>
                  <a:pt x="1793094" y="0"/>
                  <a:pt x="4004830" y="0"/>
                </a:cubicBezTo>
                <a:cubicBezTo>
                  <a:pt x="6216566" y="0"/>
                  <a:pt x="8009533" y="294715"/>
                  <a:pt x="8009533" y="658265"/>
                </a:cubicBezTo>
                <a:cubicBezTo>
                  <a:pt x="8009533" y="1021815"/>
                  <a:pt x="6216566" y="1316530"/>
                  <a:pt x="4004830" y="1316530"/>
                </a:cubicBezTo>
                <a:cubicBezTo>
                  <a:pt x="1793094" y="1316530"/>
                  <a:pt x="17711" y="1250415"/>
                  <a:pt x="127" y="658265"/>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8" name="Star: 5 Points 7">
            <a:extLst>
              <a:ext uri="{FF2B5EF4-FFF2-40B4-BE49-F238E27FC236}">
                <a16:creationId xmlns:a16="http://schemas.microsoft.com/office/drawing/2014/main" id="{317A23B7-9222-4D46-87F3-1A51EEFF83D2}"/>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
        <p:nvSpPr>
          <p:cNvPr id="6" name="TextBox 5">
            <a:extLst>
              <a:ext uri="{FF2B5EF4-FFF2-40B4-BE49-F238E27FC236}">
                <a16:creationId xmlns:a16="http://schemas.microsoft.com/office/drawing/2014/main" id="{346A7F1F-B68A-425A-BCB2-17EEE71EF32D}"/>
              </a:ext>
            </a:extLst>
          </p:cNvPr>
          <p:cNvSpPr txBox="1"/>
          <p:nvPr/>
        </p:nvSpPr>
        <p:spPr>
          <a:xfrm>
            <a:off x="591111" y="5481952"/>
            <a:ext cx="8009404" cy="923330"/>
          </a:xfrm>
          <a:prstGeom prst="rect">
            <a:avLst/>
          </a:prstGeom>
          <a:noFill/>
        </p:spPr>
        <p:txBody>
          <a:bodyPr wrap="square" rtlCol="0">
            <a:spAutoFit/>
          </a:bodyPr>
          <a:lstStyle/>
          <a:p>
            <a:r>
              <a:rPr lang="fr-FR" dirty="0"/>
              <a:t>Not objectif n’est pas de nous rendre complétement non vulnérables. Être vivant c’est être vulnérable. Cependant, nous pouvons identifier  nos vulnérabilités et déterminer si certaines d’entre elles peuvent être réduites. </a:t>
            </a:r>
          </a:p>
        </p:txBody>
      </p:sp>
    </p:spTree>
    <p:extLst>
      <p:ext uri="{BB962C8B-B14F-4D97-AF65-F5344CB8AC3E}">
        <p14:creationId xmlns:p14="http://schemas.microsoft.com/office/powerpoint/2010/main" val="25139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91271-8688-4E00-9C2B-3A1808D7579A}"/>
              </a:ext>
            </a:extLst>
          </p:cNvPr>
          <p:cNvSpPr>
            <a:spLocks noGrp="1"/>
          </p:cNvSpPr>
          <p:nvPr>
            <p:ph type="title"/>
          </p:nvPr>
        </p:nvSpPr>
        <p:spPr/>
        <p:txBody>
          <a:bodyPr/>
          <a:lstStyle/>
          <a:p>
            <a:r>
              <a:rPr lang="fr-FR" dirty="0"/>
              <a:t>La vulnérabilité est un concept délicat</a:t>
            </a:r>
            <a:endParaRPr lang="en-US" dirty="0"/>
          </a:p>
        </p:txBody>
      </p:sp>
      <p:sp>
        <p:nvSpPr>
          <p:cNvPr id="3" name="Text Placeholder 2">
            <a:extLst>
              <a:ext uri="{FF2B5EF4-FFF2-40B4-BE49-F238E27FC236}">
                <a16:creationId xmlns:a16="http://schemas.microsoft.com/office/drawing/2014/main" id="{A994F277-BE13-454D-B1E2-31F47B15797D}"/>
              </a:ext>
            </a:extLst>
          </p:cNvPr>
          <p:cNvSpPr>
            <a:spLocks noGrp="1"/>
          </p:cNvSpPr>
          <p:nvPr>
            <p:ph type="body" sz="quarter" idx="10"/>
          </p:nvPr>
        </p:nvSpPr>
        <p:spPr>
          <a:xfrm>
            <a:off x="467360" y="1767839"/>
            <a:ext cx="4587526" cy="4176851"/>
          </a:xfrm>
        </p:spPr>
        <p:txBody>
          <a:bodyPr/>
          <a:lstStyle/>
          <a:p>
            <a:r>
              <a:rPr lang="fr-FR" sz="2200" dirty="0"/>
              <a:t>Une "vulnérabilité" n'est pas la même chose qu'une "faiblesse".</a:t>
            </a:r>
          </a:p>
          <a:p>
            <a:r>
              <a:rPr lang="fr-FR" sz="2200" dirty="0"/>
              <a:t>Une capacité dans un contexte donné peut être une vulnérabilité dans le contexte suivant. </a:t>
            </a:r>
          </a:p>
          <a:p>
            <a:r>
              <a:rPr lang="fr-FR" sz="2200" dirty="0"/>
              <a:t>Certaines capacités/vulnérabilités ne peuvent être modifiées.</a:t>
            </a:r>
          </a:p>
          <a:p>
            <a:r>
              <a:rPr lang="fr-FR" sz="2200" dirty="0"/>
              <a:t>L'objectif est de prendre conscience de vos vulnérabilités et de vos capacités et d'agir de manière à en tenir compte, chaque personne décidant de ce qui lui convient.</a:t>
            </a:r>
            <a:endParaRPr lang="en-US" sz="2200" u="sng" dirty="0"/>
          </a:p>
        </p:txBody>
      </p:sp>
      <p:pic>
        <p:nvPicPr>
          <p:cNvPr id="1026" name="Picture 2" descr="Image result for passport">
            <a:extLst>
              <a:ext uri="{FF2B5EF4-FFF2-40B4-BE49-F238E27FC236}">
                <a16:creationId xmlns:a16="http://schemas.microsoft.com/office/drawing/2014/main" id="{2BFB6874-2FC7-4E52-A612-0167BB9F7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886" y="2624828"/>
            <a:ext cx="3852809" cy="19082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107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45FE6-C9F3-48CE-9680-BBDB5ACB1D34}"/>
              </a:ext>
            </a:extLst>
          </p:cNvPr>
          <p:cNvSpPr>
            <a:spLocks noGrp="1"/>
          </p:cNvSpPr>
          <p:nvPr>
            <p:ph type="title"/>
          </p:nvPr>
        </p:nvSpPr>
        <p:spPr>
          <a:xfrm>
            <a:off x="149469" y="173297"/>
            <a:ext cx="8686800" cy="972441"/>
          </a:xfrm>
        </p:spPr>
        <p:txBody>
          <a:bodyPr>
            <a:normAutofit/>
          </a:bodyPr>
          <a:lstStyle/>
          <a:p>
            <a:r>
              <a:rPr lang="en-US" sz="3000" dirty="0" err="1"/>
              <a:t>Activité</a:t>
            </a:r>
            <a:r>
              <a:rPr lang="en-US" sz="3000" dirty="0"/>
              <a:t> E. Devoirs : </a:t>
            </a:r>
            <a:r>
              <a:rPr lang="en-US" sz="3000" dirty="0" err="1"/>
              <a:t>Recommandations</a:t>
            </a:r>
            <a:r>
              <a:rPr lang="en-US" sz="3000" dirty="0"/>
              <a:t> majeures</a:t>
            </a:r>
          </a:p>
        </p:txBody>
      </p:sp>
      <p:sp>
        <p:nvSpPr>
          <p:cNvPr id="3" name="Text Placeholder 2">
            <a:extLst>
              <a:ext uri="{FF2B5EF4-FFF2-40B4-BE49-F238E27FC236}">
                <a16:creationId xmlns:a16="http://schemas.microsoft.com/office/drawing/2014/main" id="{7B36E275-1EE7-46CF-9FBA-9D7E3FF1B8A5}"/>
              </a:ext>
            </a:extLst>
          </p:cNvPr>
          <p:cNvSpPr>
            <a:spLocks noGrp="1"/>
          </p:cNvSpPr>
          <p:nvPr>
            <p:ph type="body" sz="quarter" idx="10"/>
          </p:nvPr>
        </p:nvSpPr>
        <p:spPr>
          <a:xfrm>
            <a:off x="462280" y="937016"/>
            <a:ext cx="8219440" cy="4176851"/>
          </a:xfrm>
        </p:spPr>
        <p:txBody>
          <a:bodyPr/>
          <a:lstStyle/>
          <a:p>
            <a:pPr marL="514350" indent="-514350">
              <a:buFont typeface="+mj-lt"/>
              <a:buAutoNum type="arabicPeriod"/>
            </a:pPr>
            <a:r>
              <a:rPr lang="fr-FR" sz="1400" b="1" dirty="0"/>
              <a:t>Faire des principes et des approches du programme VIH le fondement des efforts de sécurité. </a:t>
            </a:r>
          </a:p>
          <a:p>
            <a:pPr marL="514350" indent="-514350">
              <a:buFont typeface="+mj-lt"/>
              <a:buAutoNum type="arabicPeriod"/>
            </a:pPr>
            <a:r>
              <a:rPr lang="fr-FR" sz="1400" b="1" dirty="0"/>
              <a:t>Faites de la sécurité une priorité et attribuez-lui des ressources de manière explicite.</a:t>
            </a:r>
          </a:p>
          <a:p>
            <a:pPr marL="514350" indent="-514350">
              <a:buFont typeface="+mj-lt"/>
              <a:buAutoNum type="arabicPeriod"/>
            </a:pPr>
            <a:r>
              <a:rPr lang="fr-FR" sz="1400" b="1" dirty="0"/>
              <a:t>Faites de la sécurité du lieu de travail la responsabilité de l'employeur. </a:t>
            </a:r>
          </a:p>
          <a:p>
            <a:pPr marL="514350" indent="-514350">
              <a:buFont typeface="+mj-lt"/>
              <a:buAutoNum type="arabicPeriod"/>
            </a:pPr>
            <a:r>
              <a:rPr lang="fr-FR" sz="1400" b="1" dirty="0"/>
              <a:t>Planifiez à l'avance et assurez-vous que tout le monde connaît le plan (tout en restant flexible). </a:t>
            </a:r>
          </a:p>
          <a:p>
            <a:pPr marL="514350" indent="-514350">
              <a:buFont typeface="+mj-lt"/>
              <a:buAutoNum type="arabicPeriod"/>
            </a:pPr>
            <a:r>
              <a:rPr lang="fr-FR" sz="1400" b="1" dirty="0"/>
              <a:t>Discutez explicitement du niveau de risque acceptable pour l'organisation et les individus.</a:t>
            </a:r>
          </a:p>
          <a:p>
            <a:pPr marL="514350" indent="-514350">
              <a:buFont typeface="+mj-lt"/>
              <a:buAutoNum type="arabicPeriod"/>
            </a:pPr>
            <a:r>
              <a:rPr lang="fr-FR" sz="1400" b="1" dirty="0"/>
              <a:t>Agissez en connaissant à la fois les risques réels et leurs causes sous-jacentes (y compris les cadres juridiques).</a:t>
            </a:r>
          </a:p>
          <a:p>
            <a:pPr marL="514350" indent="-514350">
              <a:buFont typeface="+mj-lt"/>
              <a:buAutoNum type="arabicPeriod"/>
            </a:pPr>
            <a:r>
              <a:rPr lang="fr-FR" sz="1400" b="1" dirty="0"/>
              <a:t>Reconnaissez les différentes vulnérabilités et capacités de chaque travailleur dans la planification de la sécurité.</a:t>
            </a:r>
          </a:p>
          <a:p>
            <a:pPr marL="514350" indent="-514350">
              <a:buFont typeface="+mj-lt"/>
              <a:buAutoNum type="arabicPeriod"/>
            </a:pPr>
            <a:r>
              <a:rPr lang="fr-FR" sz="1400" b="1" dirty="0"/>
              <a:t>Apprenez à connaître toutes les parties prenantes, et pas seulement les alliés évidents. </a:t>
            </a:r>
          </a:p>
          <a:p>
            <a:pPr marL="514350" indent="-514350">
              <a:buFont typeface="+mj-lt"/>
              <a:buAutoNum type="arabicPeriod"/>
            </a:pPr>
            <a:r>
              <a:rPr lang="fr-FR" sz="1400" b="1" dirty="0"/>
              <a:t>Identifiez les menaces (physiques, numériques, psychologiques) et les stratégies de sécurité de manière holistique. </a:t>
            </a:r>
          </a:p>
          <a:p>
            <a:pPr marL="514350" indent="-514350">
              <a:buFont typeface="+mj-lt"/>
              <a:buAutoNum type="arabicPeriod"/>
            </a:pPr>
            <a:r>
              <a:rPr lang="fr-FR" sz="1400" b="1" dirty="0"/>
              <a:t>Être ensemble, travailler en coalition et apprendre les uns des autres.</a:t>
            </a:r>
            <a:endParaRPr lang="en-US" sz="1400" b="1" dirty="0"/>
          </a:p>
          <a:p>
            <a:pPr marL="514350" indent="-514350">
              <a:buFont typeface="+mj-lt"/>
              <a:buAutoNum type="arabicPeriod"/>
            </a:pPr>
            <a:endParaRPr lang="en-US" sz="1400" b="1" dirty="0"/>
          </a:p>
          <a:p>
            <a:pPr marL="0" indent="0">
              <a:buNone/>
            </a:pPr>
            <a:endParaRPr lang="en-US" sz="1400" dirty="0"/>
          </a:p>
        </p:txBody>
      </p:sp>
      <p:sp>
        <p:nvSpPr>
          <p:cNvPr id="5" name="TextBox 4">
            <a:extLst>
              <a:ext uri="{FF2B5EF4-FFF2-40B4-BE49-F238E27FC236}">
                <a16:creationId xmlns:a16="http://schemas.microsoft.com/office/drawing/2014/main" id="{758B3305-002B-4497-A676-F11FE701DE20}"/>
              </a:ext>
            </a:extLst>
          </p:cNvPr>
          <p:cNvSpPr txBox="1"/>
          <p:nvPr/>
        </p:nvSpPr>
        <p:spPr>
          <a:xfrm>
            <a:off x="560714" y="4461509"/>
            <a:ext cx="7784448" cy="2123658"/>
          </a:xfrm>
          <a:prstGeom prst="rect">
            <a:avLst/>
          </a:prstGeom>
          <a:noFill/>
        </p:spPr>
        <p:txBody>
          <a:bodyPr wrap="square" rtlCol="0">
            <a:spAutoFit/>
          </a:bodyPr>
          <a:lstStyle/>
          <a:p>
            <a:r>
              <a:rPr lang="en-US" sz="2000" b="1" dirty="0">
                <a:solidFill>
                  <a:srgbClr val="00B050"/>
                </a:solidFill>
              </a:rPr>
              <a:t>Devoir #1: </a:t>
            </a:r>
            <a:r>
              <a:rPr lang="en-US" sz="2000" b="1" dirty="0" err="1">
                <a:solidFill>
                  <a:srgbClr val="00B050"/>
                </a:solidFill>
              </a:rPr>
              <a:t>Réflexions</a:t>
            </a:r>
            <a:r>
              <a:rPr lang="en-US" sz="2000" b="1" dirty="0">
                <a:solidFill>
                  <a:srgbClr val="00B050"/>
                </a:solidFill>
              </a:rPr>
              <a:t> sur les </a:t>
            </a:r>
            <a:r>
              <a:rPr lang="en-US" sz="2000" b="1" dirty="0" err="1">
                <a:solidFill>
                  <a:srgbClr val="00B050"/>
                </a:solidFill>
              </a:rPr>
              <a:t>recommandations</a:t>
            </a:r>
            <a:endParaRPr lang="en-US" sz="2000" b="1" dirty="0">
              <a:solidFill>
                <a:srgbClr val="00B050"/>
              </a:solidFill>
            </a:endParaRPr>
          </a:p>
          <a:p>
            <a:pPr marL="285750" indent="-285750">
              <a:buFont typeface="Arial" panose="020B0604020202020204" pitchFamily="34" charset="0"/>
              <a:buChar char="•"/>
            </a:pPr>
            <a:r>
              <a:rPr lang="fr-FR" dirty="0">
                <a:solidFill>
                  <a:srgbClr val="00B050"/>
                </a:solidFill>
              </a:rPr>
              <a:t>Après cette session, chaque groupe se verra attribuer une recommandation. </a:t>
            </a:r>
          </a:p>
          <a:p>
            <a:pPr marL="285750" indent="-285750">
              <a:buFont typeface="Arial" panose="020B0604020202020204" pitchFamily="34" charset="0"/>
              <a:buChar char="•"/>
            </a:pPr>
            <a:r>
              <a:rPr lang="fr-FR" dirty="0">
                <a:solidFill>
                  <a:srgbClr val="00B050"/>
                </a:solidFill>
              </a:rPr>
              <a:t>Vous trouverez plus d'informations sur votre recommandation dans « l'aide-mémoire » de la formation.</a:t>
            </a:r>
          </a:p>
          <a:p>
            <a:pPr marL="285750" indent="-285750">
              <a:buFont typeface="Arial" panose="020B0604020202020204" pitchFamily="34" charset="0"/>
              <a:buChar char="•"/>
            </a:pPr>
            <a:r>
              <a:rPr lang="fr-FR" dirty="0">
                <a:solidFill>
                  <a:srgbClr val="00B050"/>
                </a:solidFill>
              </a:rPr>
              <a:t>Soyez prêt, lors de la prochaine session, à (1) décrire cette recommandation, (2) partager comment votre programme utilise déjà cette recommandation, et (3) comment il pourrait utiliser cette recommandation.</a:t>
            </a:r>
            <a:endParaRPr lang="en-US" dirty="0">
              <a:solidFill>
                <a:srgbClr val="00B050"/>
              </a:solidFill>
            </a:endParaRPr>
          </a:p>
        </p:txBody>
      </p:sp>
      <p:sp>
        <p:nvSpPr>
          <p:cNvPr id="4" name="TextBox 3">
            <a:extLst>
              <a:ext uri="{FF2B5EF4-FFF2-40B4-BE49-F238E27FC236}">
                <a16:creationId xmlns:a16="http://schemas.microsoft.com/office/drawing/2014/main" id="{5F9D1BB5-6A54-4502-82BA-6CE821BD4CE5}"/>
              </a:ext>
            </a:extLst>
          </p:cNvPr>
          <p:cNvSpPr txBox="1"/>
          <p:nvPr/>
        </p:nvSpPr>
        <p:spPr>
          <a:xfrm>
            <a:off x="167054" y="972186"/>
            <a:ext cx="312811" cy="3270639"/>
          </a:xfrm>
          <a:prstGeom prst="rect">
            <a:avLst/>
          </a:prstGeom>
          <a:noFill/>
        </p:spPr>
        <p:txBody>
          <a:bodyPr wrap="square" rtlCol="0">
            <a:spAutoFit/>
          </a:bodyPr>
          <a:lstStyle/>
          <a:p>
            <a:pPr>
              <a:lnSpc>
                <a:spcPct val="95000"/>
              </a:lnSpc>
              <a:spcBef>
                <a:spcPts val="600"/>
              </a:spcBef>
            </a:pPr>
            <a:r>
              <a:rPr lang="en-US" sz="1200" dirty="0"/>
              <a:t>A</a:t>
            </a:r>
          </a:p>
          <a:p>
            <a:pPr>
              <a:lnSpc>
                <a:spcPct val="95000"/>
              </a:lnSpc>
              <a:spcBef>
                <a:spcPts val="600"/>
              </a:spcBef>
            </a:pPr>
            <a:r>
              <a:rPr lang="en-US" sz="1200" dirty="0"/>
              <a:t>B</a:t>
            </a:r>
          </a:p>
          <a:p>
            <a:pPr>
              <a:lnSpc>
                <a:spcPct val="95000"/>
              </a:lnSpc>
              <a:spcBef>
                <a:spcPts val="600"/>
              </a:spcBef>
            </a:pPr>
            <a:r>
              <a:rPr lang="en-US" sz="1200" dirty="0"/>
              <a:t>C</a:t>
            </a:r>
          </a:p>
          <a:p>
            <a:pPr>
              <a:lnSpc>
                <a:spcPct val="95000"/>
              </a:lnSpc>
              <a:spcBef>
                <a:spcPts val="600"/>
              </a:spcBef>
            </a:pPr>
            <a:r>
              <a:rPr lang="en-US" sz="1200" dirty="0"/>
              <a:t>D</a:t>
            </a:r>
          </a:p>
          <a:p>
            <a:pPr>
              <a:lnSpc>
                <a:spcPct val="95000"/>
              </a:lnSpc>
              <a:spcBef>
                <a:spcPts val="600"/>
              </a:spcBef>
            </a:pPr>
            <a:r>
              <a:rPr lang="en-US" sz="1200" dirty="0"/>
              <a:t>E</a:t>
            </a:r>
          </a:p>
          <a:p>
            <a:pPr>
              <a:lnSpc>
                <a:spcPct val="95000"/>
              </a:lnSpc>
              <a:spcBef>
                <a:spcPts val="600"/>
              </a:spcBef>
            </a:pPr>
            <a:r>
              <a:rPr lang="en-US" sz="1200" dirty="0"/>
              <a:t>F</a:t>
            </a:r>
          </a:p>
          <a:p>
            <a:pPr>
              <a:lnSpc>
                <a:spcPct val="95000"/>
              </a:lnSpc>
              <a:spcBef>
                <a:spcPts val="600"/>
              </a:spcBef>
            </a:pPr>
            <a:endParaRPr lang="en-US" sz="1200" dirty="0"/>
          </a:p>
          <a:p>
            <a:pPr>
              <a:lnSpc>
                <a:spcPct val="95000"/>
              </a:lnSpc>
              <a:spcBef>
                <a:spcPts val="600"/>
              </a:spcBef>
            </a:pPr>
            <a:r>
              <a:rPr lang="en-US" sz="1200" dirty="0"/>
              <a:t>G</a:t>
            </a:r>
          </a:p>
          <a:p>
            <a:pPr>
              <a:lnSpc>
                <a:spcPct val="95000"/>
              </a:lnSpc>
              <a:spcBef>
                <a:spcPts val="600"/>
              </a:spcBef>
            </a:pPr>
            <a:endParaRPr lang="en-US" sz="1200" dirty="0"/>
          </a:p>
          <a:p>
            <a:pPr>
              <a:lnSpc>
                <a:spcPct val="95000"/>
              </a:lnSpc>
              <a:spcBef>
                <a:spcPts val="300"/>
              </a:spcBef>
            </a:pPr>
            <a:r>
              <a:rPr lang="en-US" sz="1200" dirty="0"/>
              <a:t>H</a:t>
            </a:r>
          </a:p>
          <a:p>
            <a:pPr>
              <a:lnSpc>
                <a:spcPct val="95000"/>
              </a:lnSpc>
              <a:spcBef>
                <a:spcPts val="700"/>
              </a:spcBef>
            </a:pPr>
            <a:r>
              <a:rPr lang="en-US" sz="1200" dirty="0"/>
              <a:t>I</a:t>
            </a:r>
          </a:p>
          <a:p>
            <a:pPr>
              <a:lnSpc>
                <a:spcPct val="95000"/>
              </a:lnSpc>
              <a:spcBef>
                <a:spcPts val="600"/>
              </a:spcBef>
            </a:pPr>
            <a:endParaRPr lang="en-US" sz="1200" dirty="0"/>
          </a:p>
          <a:p>
            <a:pPr>
              <a:lnSpc>
                <a:spcPct val="95000"/>
              </a:lnSpc>
              <a:spcBef>
                <a:spcPts val="300"/>
              </a:spcBef>
            </a:pPr>
            <a:r>
              <a:rPr lang="en-US" sz="1200" dirty="0"/>
              <a:t>J</a:t>
            </a:r>
          </a:p>
        </p:txBody>
      </p:sp>
      <p:sp>
        <p:nvSpPr>
          <p:cNvPr id="7" name="Star: 5 Points 6">
            <a:extLst>
              <a:ext uri="{FF2B5EF4-FFF2-40B4-BE49-F238E27FC236}">
                <a16:creationId xmlns:a16="http://schemas.microsoft.com/office/drawing/2014/main" id="{11AE1D5C-FFAA-4837-B13C-4B976ED12EDA}"/>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801410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25561-1957-4C61-9116-3898094133A5}"/>
              </a:ext>
            </a:extLst>
          </p:cNvPr>
          <p:cNvSpPr>
            <a:spLocks noGrp="1"/>
          </p:cNvSpPr>
          <p:nvPr>
            <p:ph type="title"/>
          </p:nvPr>
        </p:nvSpPr>
        <p:spPr/>
        <p:txBody>
          <a:bodyPr/>
          <a:lstStyle/>
          <a:p>
            <a:r>
              <a:rPr lang="fr-FR" dirty="0"/>
              <a:t>Identification et évaluation des menaces </a:t>
            </a:r>
            <a:endParaRPr lang="en-US" dirty="0"/>
          </a:p>
        </p:txBody>
      </p:sp>
    </p:spTree>
    <p:extLst>
      <p:ext uri="{BB962C8B-B14F-4D97-AF65-F5344CB8AC3E}">
        <p14:creationId xmlns:p14="http://schemas.microsoft.com/office/powerpoint/2010/main" val="2933072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F649E-5148-48AF-9598-5C44FD72AFF0}"/>
              </a:ext>
            </a:extLst>
          </p:cNvPr>
          <p:cNvSpPr>
            <a:spLocks noGrp="1"/>
          </p:cNvSpPr>
          <p:nvPr>
            <p:ph type="title"/>
          </p:nvPr>
        </p:nvSpPr>
        <p:spPr/>
        <p:txBody>
          <a:bodyPr/>
          <a:lstStyle/>
          <a:p>
            <a:r>
              <a:rPr lang="en-US" dirty="0" err="1"/>
              <a:t>Objectif</a:t>
            </a:r>
            <a:r>
              <a:rPr lang="en-US" dirty="0"/>
              <a:t> de la session</a:t>
            </a:r>
          </a:p>
        </p:txBody>
      </p:sp>
      <p:sp>
        <p:nvSpPr>
          <p:cNvPr id="3" name="Text Placeholder 2">
            <a:extLst>
              <a:ext uri="{FF2B5EF4-FFF2-40B4-BE49-F238E27FC236}">
                <a16:creationId xmlns:a16="http://schemas.microsoft.com/office/drawing/2014/main" id="{9F4FF6F6-019E-4E75-8A1E-1B8F6720EF67}"/>
              </a:ext>
            </a:extLst>
          </p:cNvPr>
          <p:cNvSpPr>
            <a:spLocks noGrp="1"/>
          </p:cNvSpPr>
          <p:nvPr>
            <p:ph type="body" sz="quarter" idx="10"/>
          </p:nvPr>
        </p:nvSpPr>
        <p:spPr/>
        <p:txBody>
          <a:bodyPr/>
          <a:lstStyle/>
          <a:p>
            <a:r>
              <a:rPr lang="fr-FR" dirty="0"/>
              <a:t>Identifier les menaces et déterminer leur gravité.</a:t>
            </a:r>
            <a:endParaRPr lang="en-US" dirty="0"/>
          </a:p>
        </p:txBody>
      </p:sp>
    </p:spTree>
    <p:extLst>
      <p:ext uri="{BB962C8B-B14F-4D97-AF65-F5344CB8AC3E}">
        <p14:creationId xmlns:p14="http://schemas.microsoft.com/office/powerpoint/2010/main" val="2149774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C71F7-67E0-4A7C-9ABD-937F3CDDB713}"/>
              </a:ext>
            </a:extLst>
          </p:cNvPr>
          <p:cNvSpPr>
            <a:spLocks noGrp="1"/>
          </p:cNvSpPr>
          <p:nvPr>
            <p:ph type="title"/>
          </p:nvPr>
        </p:nvSpPr>
        <p:spPr/>
        <p:txBody>
          <a:bodyPr/>
          <a:lstStyle/>
          <a:p>
            <a:r>
              <a:rPr lang="en-US" dirty="0"/>
              <a:t>Types de menaces</a:t>
            </a:r>
          </a:p>
        </p:txBody>
      </p:sp>
      <p:sp>
        <p:nvSpPr>
          <p:cNvPr id="3" name="Text Placeholder 2">
            <a:extLst>
              <a:ext uri="{FF2B5EF4-FFF2-40B4-BE49-F238E27FC236}">
                <a16:creationId xmlns:a16="http://schemas.microsoft.com/office/drawing/2014/main" id="{2C2D28EE-00FA-4F4C-9F7A-F8F96DA3F483}"/>
              </a:ext>
            </a:extLst>
          </p:cNvPr>
          <p:cNvSpPr>
            <a:spLocks noGrp="1"/>
          </p:cNvSpPr>
          <p:nvPr>
            <p:ph type="body" sz="quarter" idx="10"/>
          </p:nvPr>
        </p:nvSpPr>
        <p:spPr>
          <a:xfrm>
            <a:off x="467360" y="1517318"/>
            <a:ext cx="7841753" cy="4176851"/>
          </a:xfrm>
        </p:spPr>
        <p:txBody>
          <a:bodyPr/>
          <a:lstStyle/>
          <a:p>
            <a:pPr>
              <a:spcBef>
                <a:spcPts val="1800"/>
              </a:spcBef>
            </a:pPr>
            <a:r>
              <a:rPr lang="fr-FR" sz="2400" b="1" dirty="0"/>
              <a:t>Menace directe - </a:t>
            </a:r>
            <a:r>
              <a:rPr lang="fr-FR" sz="2400" dirty="0"/>
              <a:t>Indication que quelqu'un veut me faire souffrir ou nuire à mon organisation en particulier. </a:t>
            </a:r>
          </a:p>
          <a:p>
            <a:pPr>
              <a:spcBef>
                <a:spcPts val="1800"/>
              </a:spcBef>
            </a:pPr>
            <a:r>
              <a:rPr lang="fr-FR" sz="2400" b="1" dirty="0"/>
              <a:t>Menace indirecte </a:t>
            </a:r>
            <a:r>
              <a:rPr lang="fr-FR" sz="2400" dirty="0"/>
              <a:t>- Indication que quelqu'un veut me faire souffrir ou nuire à un groupe plus large de personnes dont je fais partie, </a:t>
            </a:r>
            <a:r>
              <a:rPr lang="fr-FR" sz="2400" u="sng" dirty="0"/>
              <a:t>mais pas à moi ou à mon organisation en particulier. </a:t>
            </a:r>
          </a:p>
          <a:p>
            <a:pPr>
              <a:spcBef>
                <a:spcPts val="1800"/>
              </a:spcBef>
            </a:pPr>
            <a:r>
              <a:rPr lang="fr-FR" sz="2400" b="1" dirty="0"/>
              <a:t>Incident de sécurité </a:t>
            </a:r>
            <a:r>
              <a:rPr lang="fr-FR" sz="2400" dirty="0"/>
              <a:t>- Situations dans lesquelles un dommage se produit, mais nous ne savons pas si l'incident est une menace ou plutôt une coïncidence. </a:t>
            </a:r>
            <a:endParaRPr lang="en-US" sz="2400" dirty="0"/>
          </a:p>
        </p:txBody>
      </p:sp>
    </p:spTree>
    <p:extLst>
      <p:ext uri="{BB962C8B-B14F-4D97-AF65-F5344CB8AC3E}">
        <p14:creationId xmlns:p14="http://schemas.microsoft.com/office/powerpoint/2010/main" val="14080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9A60A-F833-4B65-883F-2DD7CAF76976}"/>
              </a:ext>
            </a:extLst>
          </p:cNvPr>
          <p:cNvSpPr>
            <a:spLocks noGrp="1"/>
          </p:cNvSpPr>
          <p:nvPr>
            <p:ph type="title"/>
          </p:nvPr>
        </p:nvSpPr>
        <p:spPr>
          <a:xfrm>
            <a:off x="343218" y="281656"/>
            <a:ext cx="8219440" cy="972441"/>
          </a:xfrm>
        </p:spPr>
        <p:txBody>
          <a:bodyPr/>
          <a:lstStyle/>
          <a:p>
            <a:r>
              <a:rPr lang="en-US" dirty="0" err="1"/>
              <a:t>Activité</a:t>
            </a:r>
            <a:r>
              <a:rPr lang="en-US" dirty="0"/>
              <a:t> F. </a:t>
            </a:r>
            <a:r>
              <a:rPr lang="fr-FR" dirty="0"/>
              <a:t>Étiqueter</a:t>
            </a:r>
            <a:r>
              <a:rPr lang="en-US" dirty="0"/>
              <a:t> </a:t>
            </a:r>
            <a:r>
              <a:rPr lang="en-US" dirty="0" err="1"/>
              <a:t>chaque</a:t>
            </a:r>
            <a:r>
              <a:rPr lang="en-US" dirty="0"/>
              <a:t> menace</a:t>
            </a:r>
          </a:p>
        </p:txBody>
      </p:sp>
      <p:sp>
        <p:nvSpPr>
          <p:cNvPr id="3" name="Text Placeholder 2">
            <a:extLst>
              <a:ext uri="{FF2B5EF4-FFF2-40B4-BE49-F238E27FC236}">
                <a16:creationId xmlns:a16="http://schemas.microsoft.com/office/drawing/2014/main" id="{6AAEAA4C-080A-4CE3-9411-802E2664F190}"/>
              </a:ext>
            </a:extLst>
          </p:cNvPr>
          <p:cNvSpPr>
            <a:spLocks noGrp="1"/>
          </p:cNvSpPr>
          <p:nvPr>
            <p:ph type="body" sz="quarter" idx="10"/>
          </p:nvPr>
        </p:nvSpPr>
        <p:spPr/>
        <p:txBody>
          <a:bodyPr/>
          <a:lstStyle/>
          <a:p>
            <a:endParaRPr lang="en-US"/>
          </a:p>
        </p:txBody>
      </p:sp>
      <p:graphicFrame>
        <p:nvGraphicFramePr>
          <p:cNvPr id="4" name="Table 4">
            <a:extLst>
              <a:ext uri="{FF2B5EF4-FFF2-40B4-BE49-F238E27FC236}">
                <a16:creationId xmlns:a16="http://schemas.microsoft.com/office/drawing/2014/main" id="{9CD2FEB9-35AF-432A-8161-F25028EFE3F6}"/>
              </a:ext>
            </a:extLst>
          </p:cNvPr>
          <p:cNvGraphicFramePr>
            <a:graphicFrameLocks noGrp="1"/>
          </p:cNvGraphicFramePr>
          <p:nvPr>
            <p:extLst>
              <p:ext uri="{D42A27DB-BD31-4B8C-83A1-F6EECF244321}">
                <p14:modId xmlns:p14="http://schemas.microsoft.com/office/powerpoint/2010/main" val="3165308442"/>
              </p:ext>
            </p:extLst>
          </p:nvPr>
        </p:nvGraphicFramePr>
        <p:xfrm>
          <a:off x="323636" y="1219217"/>
          <a:ext cx="8573784" cy="5303520"/>
        </p:xfrm>
        <a:graphic>
          <a:graphicData uri="http://schemas.openxmlformats.org/drawingml/2006/table">
            <a:tbl>
              <a:tblPr firstRow="1" bandRow="1">
                <a:tableStyleId>{5C22544A-7EE6-4342-B048-85BDC9FD1C3A}</a:tableStyleId>
              </a:tblPr>
              <a:tblGrid>
                <a:gridCol w="5503221">
                  <a:extLst>
                    <a:ext uri="{9D8B030D-6E8A-4147-A177-3AD203B41FA5}">
                      <a16:colId xmlns:a16="http://schemas.microsoft.com/office/drawing/2014/main" val="855273064"/>
                    </a:ext>
                  </a:extLst>
                </a:gridCol>
                <a:gridCol w="3070563">
                  <a:extLst>
                    <a:ext uri="{9D8B030D-6E8A-4147-A177-3AD203B41FA5}">
                      <a16:colId xmlns:a16="http://schemas.microsoft.com/office/drawing/2014/main" val="3760805285"/>
                    </a:ext>
                  </a:extLst>
                </a:gridCol>
              </a:tblGrid>
              <a:tr h="522106">
                <a:tc>
                  <a:txBody>
                    <a:bodyPr/>
                    <a:lstStyle/>
                    <a:p>
                      <a:pPr algn="ctr"/>
                      <a:r>
                        <a:rPr lang="en-US" dirty="0"/>
                        <a:t>Incident</a:t>
                      </a:r>
                    </a:p>
                  </a:txBody>
                  <a:tcPr anchor="ctr"/>
                </a:tc>
                <a:tc>
                  <a:txBody>
                    <a:bodyPr/>
                    <a:lstStyle/>
                    <a:p>
                      <a:r>
                        <a:rPr lang="fr-FR" dirty="0"/>
                        <a:t>Type de menace qui pèse sur vous (menace directe, menace indirecte, incident de sécurité)</a:t>
                      </a:r>
                      <a:endParaRPr lang="en-US" dirty="0"/>
                    </a:p>
                  </a:txBody>
                  <a:tcPr/>
                </a:tc>
                <a:extLst>
                  <a:ext uri="{0D108BD9-81ED-4DB2-BD59-A6C34878D82A}">
                    <a16:rowId xmlns:a16="http://schemas.microsoft.com/office/drawing/2014/main" val="1516086324"/>
                  </a:ext>
                </a:extLst>
              </a:tr>
              <a:tr h="522106">
                <a:tc>
                  <a:txBody>
                    <a:bodyPr/>
                    <a:lstStyle/>
                    <a:p>
                      <a:r>
                        <a:rPr lang="en-US" b="1" dirty="0"/>
                        <a:t>A. </a:t>
                      </a:r>
                      <a:r>
                        <a:rPr lang="fr-FR" dirty="0"/>
                        <a:t>Vous êtes le directeur de l'OSC 1, une organisation qui fournit des services VIH aux HSH. Un leader local influent accuse l'OSC 2 de promouvoir l'homosexualité. L'OSC 2 offre les mêmes services aux HSH que votre organisation. Quelqu'un casse les fenêtres de l'OSC 2 et fait des graffitis sur le domicile du directeur de l'OSC 2.</a:t>
                      </a:r>
                      <a:endParaRPr lang="en-US" dirty="0"/>
                    </a:p>
                  </a:txBody>
                  <a:tcPr/>
                </a:tc>
                <a:tc>
                  <a:txBody>
                    <a:bodyPr/>
                    <a:lstStyle/>
                    <a:p>
                      <a:endParaRPr lang="en-US"/>
                    </a:p>
                  </a:txBody>
                  <a:tcPr/>
                </a:tc>
                <a:extLst>
                  <a:ext uri="{0D108BD9-81ED-4DB2-BD59-A6C34878D82A}">
                    <a16:rowId xmlns:a16="http://schemas.microsoft.com/office/drawing/2014/main" val="481069466"/>
                  </a:ext>
                </a:extLst>
              </a:tr>
              <a:tr h="522106">
                <a:tc>
                  <a:txBody>
                    <a:bodyPr/>
                    <a:lstStyle/>
                    <a:p>
                      <a:r>
                        <a:rPr lang="en-US" b="1" dirty="0"/>
                        <a:t>B. </a:t>
                      </a:r>
                      <a:r>
                        <a:rPr lang="fr-FR" dirty="0"/>
                        <a:t>Vous êtes un travailleur de proximité pour les pairs qui distribue des préservatifs. Un policier vous arrête et vous dit que s'il vous revoit, il vous fera arrêter.</a:t>
                      </a:r>
                    </a:p>
                  </a:txBody>
                  <a:tcPr/>
                </a:tc>
                <a:tc>
                  <a:txBody>
                    <a:bodyPr/>
                    <a:lstStyle/>
                    <a:p>
                      <a:endParaRPr lang="en-US" dirty="0"/>
                    </a:p>
                  </a:txBody>
                  <a:tcPr/>
                </a:tc>
                <a:extLst>
                  <a:ext uri="{0D108BD9-81ED-4DB2-BD59-A6C34878D82A}">
                    <a16:rowId xmlns:a16="http://schemas.microsoft.com/office/drawing/2014/main" val="4266423416"/>
                  </a:ext>
                </a:extLst>
              </a:tr>
              <a:tr h="978908">
                <a:tc>
                  <a:txBody>
                    <a:bodyPr/>
                    <a:lstStyle/>
                    <a:p>
                      <a:r>
                        <a:rPr lang="en-US" b="1" dirty="0"/>
                        <a:t>C. </a:t>
                      </a:r>
                      <a:r>
                        <a:rPr lang="fr-FR" dirty="0"/>
                        <a:t>Vous êtes infirmière. Une cliente vous donne le nom et l'adresse de son partenaire sexuel. Lorsque vous vous rendez au domicile du partenaire nommé, il refuse de vous parler. Plus tard dans la journée, vous recevez trois appels d'un numéro inconnu. L'appelant ne dit jamais rien, mais respire fort dans le téléphone.</a:t>
                      </a:r>
                      <a:endParaRPr lang="en-US" dirty="0"/>
                    </a:p>
                  </a:txBody>
                  <a:tcPr/>
                </a:tc>
                <a:tc>
                  <a:txBody>
                    <a:bodyPr/>
                    <a:lstStyle/>
                    <a:p>
                      <a:endParaRPr lang="en-US" dirty="0"/>
                    </a:p>
                  </a:txBody>
                  <a:tcPr/>
                </a:tc>
                <a:extLst>
                  <a:ext uri="{0D108BD9-81ED-4DB2-BD59-A6C34878D82A}">
                    <a16:rowId xmlns:a16="http://schemas.microsoft.com/office/drawing/2014/main" val="3322248695"/>
                  </a:ext>
                </a:extLst>
              </a:tr>
            </a:tbl>
          </a:graphicData>
        </a:graphic>
      </p:graphicFrame>
      <p:sp>
        <p:nvSpPr>
          <p:cNvPr id="5" name="TextBox 4">
            <a:extLst>
              <a:ext uri="{FF2B5EF4-FFF2-40B4-BE49-F238E27FC236}">
                <a16:creationId xmlns:a16="http://schemas.microsoft.com/office/drawing/2014/main" id="{150FEB93-D1B6-499C-97A5-0F3A31EA4BB1}"/>
              </a:ext>
            </a:extLst>
          </p:cNvPr>
          <p:cNvSpPr txBox="1"/>
          <p:nvPr/>
        </p:nvSpPr>
        <p:spPr>
          <a:xfrm>
            <a:off x="5881610" y="2141359"/>
            <a:ext cx="3085985" cy="1754326"/>
          </a:xfrm>
          <a:prstGeom prst="rect">
            <a:avLst/>
          </a:prstGeom>
          <a:noFill/>
        </p:spPr>
        <p:txBody>
          <a:bodyPr wrap="square" rtlCol="0">
            <a:spAutoFit/>
          </a:bodyPr>
          <a:lstStyle/>
          <a:p>
            <a:r>
              <a:rPr lang="fr-FR" b="1" dirty="0">
                <a:solidFill>
                  <a:srgbClr val="FF0000"/>
                </a:solidFill>
              </a:rPr>
              <a:t>Menace indirecte : </a:t>
            </a:r>
            <a:r>
              <a:rPr lang="fr-FR" dirty="0">
                <a:solidFill>
                  <a:srgbClr val="FF0000"/>
                </a:solidFill>
              </a:rPr>
              <a:t>Ce n'est pas une menace directe pour vous mais elle vise un groupe dont vous faites partie (personnes fournissant des services VIH aux HSH).</a:t>
            </a:r>
            <a:endParaRPr lang="en-US" dirty="0">
              <a:solidFill>
                <a:srgbClr val="FF0000"/>
              </a:solidFill>
            </a:endParaRPr>
          </a:p>
        </p:txBody>
      </p:sp>
      <p:sp>
        <p:nvSpPr>
          <p:cNvPr id="6" name="TextBox 5">
            <a:extLst>
              <a:ext uri="{FF2B5EF4-FFF2-40B4-BE49-F238E27FC236}">
                <a16:creationId xmlns:a16="http://schemas.microsoft.com/office/drawing/2014/main" id="{F73E41B1-EB21-4519-B0C0-27A69F7130E9}"/>
              </a:ext>
            </a:extLst>
          </p:cNvPr>
          <p:cNvSpPr txBox="1"/>
          <p:nvPr/>
        </p:nvSpPr>
        <p:spPr>
          <a:xfrm>
            <a:off x="5845057" y="3877430"/>
            <a:ext cx="2902449" cy="923330"/>
          </a:xfrm>
          <a:prstGeom prst="rect">
            <a:avLst/>
          </a:prstGeom>
          <a:noFill/>
        </p:spPr>
        <p:txBody>
          <a:bodyPr wrap="square" rtlCol="0">
            <a:spAutoFit/>
          </a:bodyPr>
          <a:lstStyle/>
          <a:p>
            <a:r>
              <a:rPr lang="fr-FR" b="1" dirty="0">
                <a:solidFill>
                  <a:srgbClr val="FF0000"/>
                </a:solidFill>
              </a:rPr>
              <a:t>La menace directe : </a:t>
            </a:r>
            <a:r>
              <a:rPr lang="fr-FR" dirty="0">
                <a:solidFill>
                  <a:srgbClr val="FF0000"/>
                </a:solidFill>
              </a:rPr>
              <a:t>Cette menace vous concerne et est dirigée contre vous</a:t>
            </a:r>
            <a:endParaRPr lang="en-US" dirty="0">
              <a:solidFill>
                <a:srgbClr val="FF0000"/>
              </a:solidFill>
            </a:endParaRPr>
          </a:p>
        </p:txBody>
      </p:sp>
      <p:sp>
        <p:nvSpPr>
          <p:cNvPr id="7" name="TextBox 6">
            <a:extLst>
              <a:ext uri="{FF2B5EF4-FFF2-40B4-BE49-F238E27FC236}">
                <a16:creationId xmlns:a16="http://schemas.microsoft.com/office/drawing/2014/main" id="{95A0F20A-5C3F-488D-9DAB-969269BB784C}"/>
              </a:ext>
            </a:extLst>
          </p:cNvPr>
          <p:cNvSpPr txBox="1"/>
          <p:nvPr/>
        </p:nvSpPr>
        <p:spPr>
          <a:xfrm>
            <a:off x="5840106" y="4836961"/>
            <a:ext cx="2902449" cy="1200329"/>
          </a:xfrm>
          <a:prstGeom prst="rect">
            <a:avLst/>
          </a:prstGeom>
          <a:noFill/>
        </p:spPr>
        <p:txBody>
          <a:bodyPr wrap="square" rtlCol="0">
            <a:spAutoFit/>
          </a:bodyPr>
          <a:lstStyle/>
          <a:p>
            <a:r>
              <a:rPr lang="fr-FR" b="1" dirty="0">
                <a:solidFill>
                  <a:srgbClr val="FF0000"/>
                </a:solidFill>
              </a:rPr>
              <a:t>Incident de sécurité : </a:t>
            </a:r>
            <a:r>
              <a:rPr lang="fr-FR" dirty="0">
                <a:solidFill>
                  <a:srgbClr val="FF0000"/>
                </a:solidFill>
              </a:rPr>
              <a:t>Vous ne savez pas qui appelle et si vous êtes visé pour une raison précise.</a:t>
            </a:r>
          </a:p>
        </p:txBody>
      </p:sp>
      <p:sp>
        <p:nvSpPr>
          <p:cNvPr id="9" name="Star: 5 Points 8">
            <a:extLst>
              <a:ext uri="{FF2B5EF4-FFF2-40B4-BE49-F238E27FC236}">
                <a16:creationId xmlns:a16="http://schemas.microsoft.com/office/drawing/2014/main" id="{91DBDAD1-16E1-4E9D-8BE1-B7E6B9790B88}"/>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02669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187F4-8639-4E21-B48B-255524E0BDEA}"/>
              </a:ext>
            </a:extLst>
          </p:cNvPr>
          <p:cNvSpPr>
            <a:spLocks noGrp="1"/>
          </p:cNvSpPr>
          <p:nvPr>
            <p:ph type="title"/>
          </p:nvPr>
        </p:nvSpPr>
        <p:spPr>
          <a:xfrm>
            <a:off x="462280" y="189662"/>
            <a:ext cx="8219440" cy="734677"/>
          </a:xfrm>
        </p:spPr>
        <p:txBody>
          <a:bodyPr/>
          <a:lstStyle/>
          <a:p>
            <a:r>
              <a:rPr lang="en-US" dirty="0" err="1"/>
              <a:t>Enregistrement</a:t>
            </a:r>
            <a:r>
              <a:rPr lang="en-US" dirty="0"/>
              <a:t> des menaces</a:t>
            </a:r>
          </a:p>
        </p:txBody>
      </p:sp>
      <p:sp>
        <p:nvSpPr>
          <p:cNvPr id="3" name="Text Placeholder 2">
            <a:extLst>
              <a:ext uri="{FF2B5EF4-FFF2-40B4-BE49-F238E27FC236}">
                <a16:creationId xmlns:a16="http://schemas.microsoft.com/office/drawing/2014/main" id="{D8D93EE4-EC66-4B8E-B48C-C534A7AEAB1B}"/>
              </a:ext>
            </a:extLst>
          </p:cNvPr>
          <p:cNvSpPr>
            <a:spLocks noGrp="1"/>
          </p:cNvSpPr>
          <p:nvPr>
            <p:ph type="body" sz="quarter" idx="10"/>
          </p:nvPr>
        </p:nvSpPr>
        <p:spPr>
          <a:xfrm>
            <a:off x="462280" y="1003340"/>
            <a:ext cx="8219440" cy="4176851"/>
          </a:xfrm>
        </p:spPr>
        <p:txBody>
          <a:bodyPr/>
          <a:lstStyle/>
          <a:p>
            <a:pPr marL="0" indent="0">
              <a:buNone/>
            </a:pPr>
            <a:r>
              <a:rPr lang="fr-FR" dirty="0"/>
              <a:t>Il est important de pouvoir répertorier ces trois menaces et cela peut vous aider à fournir des documents, y compris au donateur, et à suivre les tendances</a:t>
            </a:r>
          </a:p>
          <a:p>
            <a:pPr lvl="1"/>
            <a:r>
              <a:rPr lang="fr-FR" sz="2400" dirty="0"/>
              <a:t>Si une menace indirecte pèse sur un groupe plus large</a:t>
            </a:r>
          </a:p>
          <a:p>
            <a:pPr lvl="1"/>
            <a:r>
              <a:rPr lang="fr-FR" sz="2400" dirty="0"/>
              <a:t>Lieux ou activités à risque</a:t>
            </a:r>
          </a:p>
          <a:p>
            <a:pPr lvl="1"/>
            <a:r>
              <a:rPr lang="fr-FR" sz="2400" dirty="0"/>
              <a:t>Les auteurs communs</a:t>
            </a:r>
          </a:p>
          <a:p>
            <a:pPr lvl="1"/>
            <a:r>
              <a:rPr lang="fr-FR" sz="2400" dirty="0"/>
              <a:t>Si la violence s'intensifie</a:t>
            </a:r>
          </a:p>
          <a:p>
            <a:pPr lvl="1"/>
            <a:r>
              <a:rPr lang="fr-FR" sz="2400" dirty="0"/>
              <a:t>Qui est le plus à risque ?</a:t>
            </a:r>
            <a:endParaRPr lang="en-US" sz="2400" dirty="0"/>
          </a:p>
        </p:txBody>
      </p:sp>
      <p:pic>
        <p:nvPicPr>
          <p:cNvPr id="5" name="Picture 4">
            <a:extLst>
              <a:ext uri="{FF2B5EF4-FFF2-40B4-BE49-F238E27FC236}">
                <a16:creationId xmlns:a16="http://schemas.microsoft.com/office/drawing/2014/main" id="{40EB8E60-1338-49A0-A163-ADE1B51FF49F}"/>
              </a:ext>
            </a:extLst>
          </p:cNvPr>
          <p:cNvPicPr>
            <a:picLocks noChangeAspect="1"/>
          </p:cNvPicPr>
          <p:nvPr/>
        </p:nvPicPr>
        <p:blipFill>
          <a:blip r:embed="rId3"/>
          <a:stretch>
            <a:fillRect/>
          </a:stretch>
        </p:blipFill>
        <p:spPr>
          <a:xfrm>
            <a:off x="5456583" y="3525838"/>
            <a:ext cx="3339548" cy="3006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9401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9CF8-91D7-4CBD-AFDB-B82D5B16C4B9}"/>
              </a:ext>
            </a:extLst>
          </p:cNvPr>
          <p:cNvSpPr>
            <a:spLocks noGrp="1"/>
          </p:cNvSpPr>
          <p:nvPr>
            <p:ph type="title"/>
          </p:nvPr>
        </p:nvSpPr>
        <p:spPr/>
        <p:txBody>
          <a:bodyPr/>
          <a:lstStyle/>
          <a:p>
            <a:r>
              <a:rPr lang="fr-FR" dirty="0"/>
              <a:t>Objectif de la session</a:t>
            </a:r>
          </a:p>
        </p:txBody>
      </p:sp>
      <p:sp>
        <p:nvSpPr>
          <p:cNvPr id="3" name="Text Placeholder 2">
            <a:extLst>
              <a:ext uri="{FF2B5EF4-FFF2-40B4-BE49-F238E27FC236}">
                <a16:creationId xmlns:a16="http://schemas.microsoft.com/office/drawing/2014/main" id="{8DEA3FFD-78C6-4BFF-B529-5D54CA8913F0}"/>
              </a:ext>
            </a:extLst>
          </p:cNvPr>
          <p:cNvSpPr>
            <a:spLocks noGrp="1"/>
          </p:cNvSpPr>
          <p:nvPr>
            <p:ph type="body" sz="quarter" idx="10"/>
          </p:nvPr>
        </p:nvSpPr>
        <p:spPr/>
        <p:txBody>
          <a:bodyPr/>
          <a:lstStyle/>
          <a:p>
            <a:r>
              <a:rPr lang="fr-FR" sz="2000" dirty="0"/>
              <a:t>Accueillir tous les participants et les présenter les uns aux autres.</a:t>
            </a:r>
          </a:p>
          <a:p>
            <a:r>
              <a:rPr lang="fr-FR" sz="2000" dirty="0"/>
              <a:t>Parvenez à une compréhension commune du contenu et des objectifs de la formation ainsi que de la participation de chacun à la formation.</a:t>
            </a:r>
          </a:p>
          <a:p>
            <a:r>
              <a:rPr lang="fr-FR" sz="2000" dirty="0"/>
              <a:t>Identifiez la sécurité des exécutants comme un domaine important et nouveau dans la programmation du VIH.</a:t>
            </a:r>
          </a:p>
          <a:p>
            <a:endParaRPr lang="en-US" dirty="0"/>
          </a:p>
          <a:p>
            <a:endParaRPr lang="en-US" dirty="0"/>
          </a:p>
          <a:p>
            <a:endParaRPr lang="en-US" dirty="0"/>
          </a:p>
        </p:txBody>
      </p:sp>
    </p:spTree>
    <p:extLst>
      <p:ext uri="{BB962C8B-B14F-4D97-AF65-F5344CB8AC3E}">
        <p14:creationId xmlns:p14="http://schemas.microsoft.com/office/powerpoint/2010/main" val="4008511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E675D-A22C-41B2-B09A-103BF88D1F58}"/>
              </a:ext>
            </a:extLst>
          </p:cNvPr>
          <p:cNvSpPr>
            <a:spLocks noGrp="1"/>
          </p:cNvSpPr>
          <p:nvPr>
            <p:ph type="title"/>
          </p:nvPr>
        </p:nvSpPr>
        <p:spPr>
          <a:xfrm>
            <a:off x="881063" y="445196"/>
            <a:ext cx="7429500" cy="972441"/>
          </a:xfrm>
        </p:spPr>
        <p:txBody>
          <a:bodyPr/>
          <a:lstStyle/>
          <a:p>
            <a:r>
              <a:rPr lang="en-US" dirty="0"/>
              <a:t>Journal de </a:t>
            </a:r>
            <a:r>
              <a:rPr lang="en-US" dirty="0" err="1"/>
              <a:t>sécurité</a:t>
            </a:r>
            <a:endParaRPr lang="en-US" dirty="0"/>
          </a:p>
        </p:txBody>
      </p:sp>
      <p:pic>
        <p:nvPicPr>
          <p:cNvPr id="4" name="Picture 3">
            <a:extLst>
              <a:ext uri="{FF2B5EF4-FFF2-40B4-BE49-F238E27FC236}">
                <a16:creationId xmlns:a16="http://schemas.microsoft.com/office/drawing/2014/main" id="{EA2E651D-1056-4854-B413-B70716B15BC0}"/>
              </a:ext>
            </a:extLst>
          </p:cNvPr>
          <p:cNvPicPr>
            <a:picLocks noChangeAspect="1"/>
          </p:cNvPicPr>
          <p:nvPr/>
        </p:nvPicPr>
        <p:blipFill>
          <a:blip r:embed="rId3"/>
          <a:stretch>
            <a:fillRect/>
          </a:stretch>
        </p:blipFill>
        <p:spPr>
          <a:xfrm>
            <a:off x="881063" y="1417637"/>
            <a:ext cx="7429500" cy="4857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6082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9077-A640-4EDC-83CF-6AED9CA7D458}"/>
              </a:ext>
            </a:extLst>
          </p:cNvPr>
          <p:cNvSpPr>
            <a:spLocks noGrp="1"/>
          </p:cNvSpPr>
          <p:nvPr>
            <p:ph type="title"/>
          </p:nvPr>
        </p:nvSpPr>
        <p:spPr/>
        <p:txBody>
          <a:bodyPr>
            <a:normAutofit fontScale="90000"/>
          </a:bodyPr>
          <a:lstStyle/>
          <a:p>
            <a:r>
              <a:rPr lang="fr-FR" dirty="0"/>
              <a:t>Évaluer les menaces : Quelle est la gravité réelle de la situation ?</a:t>
            </a:r>
            <a:endParaRPr lang="en-US" dirty="0"/>
          </a:p>
        </p:txBody>
      </p:sp>
      <p:sp>
        <p:nvSpPr>
          <p:cNvPr id="3" name="Text Placeholder 2">
            <a:extLst>
              <a:ext uri="{FF2B5EF4-FFF2-40B4-BE49-F238E27FC236}">
                <a16:creationId xmlns:a16="http://schemas.microsoft.com/office/drawing/2014/main" id="{D8DF082D-BDBD-45D0-A37F-92D1C9483F8F}"/>
              </a:ext>
            </a:extLst>
          </p:cNvPr>
          <p:cNvSpPr>
            <a:spLocks noGrp="1"/>
          </p:cNvSpPr>
          <p:nvPr>
            <p:ph type="body" sz="quarter" idx="10"/>
          </p:nvPr>
        </p:nvSpPr>
        <p:spPr/>
        <p:txBody>
          <a:bodyPr/>
          <a:lstStyle/>
          <a:p>
            <a:pPr marL="514350" lvl="0" indent="-514350">
              <a:buFont typeface="+mj-lt"/>
              <a:buAutoNum type="arabicPeriod"/>
            </a:pPr>
            <a:r>
              <a:rPr lang="fr-FR" dirty="0"/>
              <a:t>Quels sont les faits entourant la menace ? </a:t>
            </a:r>
          </a:p>
          <a:p>
            <a:pPr marL="514350" lvl="0" indent="-514350">
              <a:buFont typeface="+mj-lt"/>
              <a:buAutoNum type="arabicPeriod"/>
            </a:pPr>
            <a:r>
              <a:rPr lang="fr-FR" dirty="0"/>
              <a:t>La menace fait-elle partie d'une série qui est devenue plus systématique ou plus fréquente au fil du temps ? </a:t>
            </a:r>
          </a:p>
          <a:p>
            <a:pPr marL="514350" lvl="0" indent="-514350">
              <a:buFont typeface="+mj-lt"/>
              <a:buAutoNum type="arabicPeriod"/>
            </a:pPr>
            <a:r>
              <a:rPr lang="fr-FR" dirty="0"/>
              <a:t>Qui est la personne qui profère les menaces ? </a:t>
            </a:r>
          </a:p>
          <a:p>
            <a:pPr marL="514350" lvl="0" indent="-514350">
              <a:buFont typeface="+mj-lt"/>
              <a:buAutoNum type="arabicPeriod"/>
            </a:pPr>
            <a:r>
              <a:rPr lang="fr-FR" dirty="0"/>
              <a:t>Quel est l'objectif de la menace ? </a:t>
            </a:r>
          </a:p>
          <a:p>
            <a:pPr marL="514350" lvl="0" indent="-514350">
              <a:buFont typeface="+mj-lt"/>
              <a:buAutoNum type="arabicPeriod"/>
            </a:pPr>
            <a:r>
              <a:rPr lang="fr-FR" dirty="0"/>
              <a:t>Pensez-vous que la menace soit sérieuse ? </a:t>
            </a:r>
            <a:endParaRPr lang="en-US" sz="2200" dirty="0"/>
          </a:p>
        </p:txBody>
      </p:sp>
    </p:spTree>
    <p:extLst>
      <p:ext uri="{BB962C8B-B14F-4D97-AF65-F5344CB8AC3E}">
        <p14:creationId xmlns:p14="http://schemas.microsoft.com/office/powerpoint/2010/main" val="3730616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7C0F2-E7A6-4463-AFE1-36AADD26C1F6}"/>
              </a:ext>
            </a:extLst>
          </p:cNvPr>
          <p:cNvSpPr>
            <a:spLocks noGrp="1"/>
          </p:cNvSpPr>
          <p:nvPr>
            <p:ph type="title"/>
          </p:nvPr>
        </p:nvSpPr>
        <p:spPr>
          <a:xfrm>
            <a:off x="178907" y="324362"/>
            <a:ext cx="8219440" cy="679316"/>
          </a:xfrm>
        </p:spPr>
        <p:txBody>
          <a:bodyPr/>
          <a:lstStyle/>
          <a:p>
            <a:r>
              <a:rPr lang="en-US" dirty="0" err="1"/>
              <a:t>Exemple</a:t>
            </a:r>
            <a:endParaRPr lang="en-US" dirty="0"/>
          </a:p>
        </p:txBody>
      </p:sp>
      <p:graphicFrame>
        <p:nvGraphicFramePr>
          <p:cNvPr id="4" name="Table 4">
            <a:extLst>
              <a:ext uri="{FF2B5EF4-FFF2-40B4-BE49-F238E27FC236}">
                <a16:creationId xmlns:a16="http://schemas.microsoft.com/office/drawing/2014/main" id="{1501D019-E30C-49E1-AC06-5E2ADD1146C6}"/>
              </a:ext>
            </a:extLst>
          </p:cNvPr>
          <p:cNvGraphicFramePr>
            <a:graphicFrameLocks noGrp="1"/>
          </p:cNvGraphicFramePr>
          <p:nvPr>
            <p:extLst>
              <p:ext uri="{D42A27DB-BD31-4B8C-83A1-F6EECF244321}">
                <p14:modId xmlns:p14="http://schemas.microsoft.com/office/powerpoint/2010/main" val="3396654793"/>
              </p:ext>
            </p:extLst>
          </p:nvPr>
        </p:nvGraphicFramePr>
        <p:xfrm>
          <a:off x="222593" y="1063943"/>
          <a:ext cx="8742500" cy="5412245"/>
        </p:xfrm>
        <a:graphic>
          <a:graphicData uri="http://schemas.openxmlformats.org/drawingml/2006/table">
            <a:tbl>
              <a:tblPr firstRow="1" bandRow="1">
                <a:tableStyleId>{5C22544A-7EE6-4342-B048-85BDC9FD1C3A}</a:tableStyleId>
              </a:tblPr>
              <a:tblGrid>
                <a:gridCol w="2908230">
                  <a:extLst>
                    <a:ext uri="{9D8B030D-6E8A-4147-A177-3AD203B41FA5}">
                      <a16:colId xmlns:a16="http://schemas.microsoft.com/office/drawing/2014/main" val="585124534"/>
                    </a:ext>
                  </a:extLst>
                </a:gridCol>
                <a:gridCol w="5834270">
                  <a:extLst>
                    <a:ext uri="{9D8B030D-6E8A-4147-A177-3AD203B41FA5}">
                      <a16:colId xmlns:a16="http://schemas.microsoft.com/office/drawing/2014/main" val="1486875341"/>
                    </a:ext>
                  </a:extLst>
                </a:gridCol>
              </a:tblGrid>
              <a:tr h="407372">
                <a:tc>
                  <a:txBody>
                    <a:bodyPr/>
                    <a:lstStyle/>
                    <a:p>
                      <a:r>
                        <a:rPr lang="en-US" dirty="0"/>
                        <a:t>Question</a:t>
                      </a:r>
                    </a:p>
                  </a:txBody>
                  <a:tcPr/>
                </a:tc>
                <a:tc>
                  <a:txBody>
                    <a:bodyPr/>
                    <a:lstStyle/>
                    <a:p>
                      <a:r>
                        <a:rPr lang="en-US" dirty="0" err="1"/>
                        <a:t>Réponse</a:t>
                      </a:r>
                      <a:endParaRPr lang="en-US" dirty="0"/>
                    </a:p>
                  </a:txBody>
                  <a:tcPr/>
                </a:tc>
                <a:extLst>
                  <a:ext uri="{0D108BD9-81ED-4DB2-BD59-A6C34878D82A}">
                    <a16:rowId xmlns:a16="http://schemas.microsoft.com/office/drawing/2014/main" val="365403561"/>
                  </a:ext>
                </a:extLst>
              </a:tr>
              <a:tr h="949708">
                <a:tc>
                  <a:txBody>
                    <a:bodyPr/>
                    <a:lstStyle/>
                    <a:p>
                      <a:pPr marL="0" lvl="0" indent="0">
                        <a:buFont typeface="+mj-lt"/>
                        <a:buNone/>
                      </a:pPr>
                      <a:r>
                        <a:rPr lang="fr-FR" dirty="0"/>
                        <a:t>Quels sont les faits entourant la menace ? </a:t>
                      </a:r>
                      <a:endParaRPr lang="en-US" dirty="0"/>
                    </a:p>
                  </a:txBody>
                  <a:tcPr/>
                </a:tc>
                <a:tc>
                  <a:txBody>
                    <a:bodyPr/>
                    <a:lstStyle/>
                    <a:p>
                      <a:endParaRPr lang="en-US" dirty="0"/>
                    </a:p>
                  </a:txBody>
                  <a:tcPr/>
                </a:tc>
                <a:extLst>
                  <a:ext uri="{0D108BD9-81ED-4DB2-BD59-A6C34878D82A}">
                    <a16:rowId xmlns:a16="http://schemas.microsoft.com/office/drawing/2014/main" val="1365590808"/>
                  </a:ext>
                </a:extLst>
              </a:tr>
              <a:tr h="121743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Les menaces font-elles partie d'une série qui est devenue plus systématique ou plus fréquente au fil du temps ? </a:t>
                      </a:r>
                      <a:endParaRPr lang="en-US" dirty="0"/>
                    </a:p>
                  </a:txBody>
                  <a:tcPr/>
                </a:tc>
                <a:tc>
                  <a:txBody>
                    <a:bodyPr/>
                    <a:lstStyle/>
                    <a:p>
                      <a:endParaRPr lang="en-US" dirty="0"/>
                    </a:p>
                  </a:txBody>
                  <a:tcPr/>
                </a:tc>
                <a:extLst>
                  <a:ext uri="{0D108BD9-81ED-4DB2-BD59-A6C34878D82A}">
                    <a16:rowId xmlns:a16="http://schemas.microsoft.com/office/drawing/2014/main" val="2197117244"/>
                  </a:ext>
                </a:extLst>
              </a:tr>
              <a:tr h="115801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Qui est la ou les personnes qui profèrent les menaces ? </a:t>
                      </a:r>
                      <a:endParaRPr lang="en-US" dirty="0"/>
                    </a:p>
                  </a:txBody>
                  <a:tcPr/>
                </a:tc>
                <a:tc>
                  <a:txBody>
                    <a:bodyPr/>
                    <a:lstStyle/>
                    <a:p>
                      <a:endParaRPr lang="en-US" dirty="0"/>
                    </a:p>
                    <a:p>
                      <a:endParaRPr lang="en-US" dirty="0"/>
                    </a:p>
                    <a:p>
                      <a:endParaRPr lang="en-US" dirty="0"/>
                    </a:p>
                    <a:p>
                      <a:endParaRPr lang="en-US" dirty="0"/>
                    </a:p>
                  </a:txBody>
                  <a:tcPr/>
                </a:tc>
                <a:extLst>
                  <a:ext uri="{0D108BD9-81ED-4DB2-BD59-A6C34878D82A}">
                    <a16:rowId xmlns:a16="http://schemas.microsoft.com/office/drawing/2014/main" val="3770185756"/>
                  </a:ext>
                </a:extLst>
              </a:tr>
              <a:tr h="70313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Quel est l'objectif de la menace ? </a:t>
                      </a:r>
                      <a:endParaRPr lang="en-US" dirty="0"/>
                    </a:p>
                  </a:txBody>
                  <a:tcPr/>
                </a:tc>
                <a:tc>
                  <a:txBody>
                    <a:bodyPr/>
                    <a:lstStyle/>
                    <a:p>
                      <a:endParaRPr lang="en-US" dirty="0"/>
                    </a:p>
                  </a:txBody>
                  <a:tcPr/>
                </a:tc>
                <a:extLst>
                  <a:ext uri="{0D108BD9-81ED-4DB2-BD59-A6C34878D82A}">
                    <a16:rowId xmlns:a16="http://schemas.microsoft.com/office/drawing/2014/main" val="1889731611"/>
                  </a:ext>
                </a:extLst>
              </a:tr>
              <a:tr h="94587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Pensez-vous que la menace soit sérieuse ? </a:t>
                      </a:r>
                      <a:endParaRPr lang="en-US" dirty="0"/>
                    </a:p>
                  </a:txBody>
                  <a:tcPr/>
                </a:tc>
                <a:tc>
                  <a:txBody>
                    <a:bodyPr/>
                    <a:lstStyle/>
                    <a:p>
                      <a:endParaRPr lang="en-US" dirty="0"/>
                    </a:p>
                  </a:txBody>
                  <a:tcPr/>
                </a:tc>
                <a:extLst>
                  <a:ext uri="{0D108BD9-81ED-4DB2-BD59-A6C34878D82A}">
                    <a16:rowId xmlns:a16="http://schemas.microsoft.com/office/drawing/2014/main" val="1509911135"/>
                  </a:ext>
                </a:extLst>
              </a:tr>
            </a:tbl>
          </a:graphicData>
        </a:graphic>
      </p:graphicFrame>
      <p:sp>
        <p:nvSpPr>
          <p:cNvPr id="5" name="TextBox 4">
            <a:extLst>
              <a:ext uri="{FF2B5EF4-FFF2-40B4-BE49-F238E27FC236}">
                <a16:creationId xmlns:a16="http://schemas.microsoft.com/office/drawing/2014/main" id="{D80EBF63-8478-4E86-9D17-F90FD0A1A109}"/>
              </a:ext>
            </a:extLst>
          </p:cNvPr>
          <p:cNvSpPr txBox="1"/>
          <p:nvPr/>
        </p:nvSpPr>
        <p:spPr>
          <a:xfrm>
            <a:off x="3122006" y="1486957"/>
            <a:ext cx="5843088" cy="923330"/>
          </a:xfrm>
          <a:prstGeom prst="rect">
            <a:avLst/>
          </a:prstGeom>
          <a:noFill/>
        </p:spPr>
        <p:txBody>
          <a:bodyPr wrap="square" rtlCol="0">
            <a:spAutoFit/>
          </a:bodyPr>
          <a:lstStyle/>
          <a:p>
            <a:r>
              <a:rPr lang="fr-FR" dirty="0"/>
              <a:t>Un groupe a suivi deux éducateurs pairs dans trois points chauds différents. Le groupe a crié sur les éducateurs en disant qu'ils encourageaient l'immoralité.</a:t>
            </a:r>
            <a:endParaRPr lang="en-US" dirty="0"/>
          </a:p>
        </p:txBody>
      </p:sp>
      <p:sp>
        <p:nvSpPr>
          <p:cNvPr id="6" name="TextBox 5">
            <a:extLst>
              <a:ext uri="{FF2B5EF4-FFF2-40B4-BE49-F238E27FC236}">
                <a16:creationId xmlns:a16="http://schemas.microsoft.com/office/drawing/2014/main" id="{E3DBD807-E2EE-438C-A112-5A0D7F4FC26C}"/>
              </a:ext>
            </a:extLst>
          </p:cNvPr>
          <p:cNvSpPr txBox="1"/>
          <p:nvPr/>
        </p:nvSpPr>
        <p:spPr>
          <a:xfrm>
            <a:off x="3112796" y="2429806"/>
            <a:ext cx="5808611" cy="1200329"/>
          </a:xfrm>
          <a:prstGeom prst="rect">
            <a:avLst/>
          </a:prstGeom>
          <a:noFill/>
        </p:spPr>
        <p:txBody>
          <a:bodyPr wrap="square" rtlCol="0">
            <a:spAutoFit/>
          </a:bodyPr>
          <a:lstStyle/>
          <a:p>
            <a:r>
              <a:rPr lang="fr-FR" dirty="0"/>
              <a:t>Oui, c'est la troisième fois que ces camarades sont la cible d'agressions verbales. La première fois, c'était il y a un mois, dans un seul point chaud. Maintenant, ils suivent les pairs entre les points chauds.</a:t>
            </a:r>
            <a:endParaRPr lang="en-US" dirty="0"/>
          </a:p>
        </p:txBody>
      </p:sp>
      <p:sp>
        <p:nvSpPr>
          <p:cNvPr id="7" name="TextBox 6">
            <a:extLst>
              <a:ext uri="{FF2B5EF4-FFF2-40B4-BE49-F238E27FC236}">
                <a16:creationId xmlns:a16="http://schemas.microsoft.com/office/drawing/2014/main" id="{18BD43BB-9FC9-4F15-88AF-ECBF4CD4D560}"/>
              </a:ext>
            </a:extLst>
          </p:cNvPr>
          <p:cNvSpPr txBox="1"/>
          <p:nvPr/>
        </p:nvSpPr>
        <p:spPr>
          <a:xfrm>
            <a:off x="3112796" y="3638113"/>
            <a:ext cx="5843088" cy="1200329"/>
          </a:xfrm>
          <a:prstGeom prst="rect">
            <a:avLst/>
          </a:prstGeom>
          <a:noFill/>
        </p:spPr>
        <p:txBody>
          <a:bodyPr wrap="square" rtlCol="0">
            <a:spAutoFit/>
          </a:bodyPr>
          <a:lstStyle/>
          <a:p>
            <a:r>
              <a:rPr lang="fr-FR" dirty="0"/>
              <a:t>Il semble s'agir de membres de la communauté locale qui vivent près du point chaud. Plusieurs d'entre eux sont connus pour être membres d'une église qui prêche constamment contre l'homosexualité.</a:t>
            </a:r>
            <a:r>
              <a:rPr lang="en-US" dirty="0"/>
              <a:t> </a:t>
            </a:r>
          </a:p>
        </p:txBody>
      </p:sp>
      <p:sp>
        <p:nvSpPr>
          <p:cNvPr id="8" name="TextBox 7">
            <a:extLst>
              <a:ext uri="{FF2B5EF4-FFF2-40B4-BE49-F238E27FC236}">
                <a16:creationId xmlns:a16="http://schemas.microsoft.com/office/drawing/2014/main" id="{DEADE115-2279-4DB8-ABA8-C91460464C15}"/>
              </a:ext>
            </a:extLst>
          </p:cNvPr>
          <p:cNvSpPr txBox="1"/>
          <p:nvPr/>
        </p:nvSpPr>
        <p:spPr>
          <a:xfrm>
            <a:off x="3112796" y="4844552"/>
            <a:ext cx="5808611" cy="646331"/>
          </a:xfrm>
          <a:prstGeom prst="rect">
            <a:avLst/>
          </a:prstGeom>
          <a:noFill/>
        </p:spPr>
        <p:txBody>
          <a:bodyPr wrap="square" rtlCol="0">
            <a:spAutoFit/>
          </a:bodyPr>
          <a:lstStyle/>
          <a:p>
            <a:r>
              <a:rPr lang="fr-FR" dirty="0"/>
              <a:t>Pour prévenir la sensibilisation et suivre l'enseignement du ministère.</a:t>
            </a:r>
            <a:endParaRPr lang="en-US" dirty="0"/>
          </a:p>
        </p:txBody>
      </p:sp>
      <p:sp>
        <p:nvSpPr>
          <p:cNvPr id="9" name="TextBox 8">
            <a:extLst>
              <a:ext uri="{FF2B5EF4-FFF2-40B4-BE49-F238E27FC236}">
                <a16:creationId xmlns:a16="http://schemas.microsoft.com/office/drawing/2014/main" id="{06DF4578-DB47-4582-826E-C52BDB2A8E3D}"/>
              </a:ext>
            </a:extLst>
          </p:cNvPr>
          <p:cNvSpPr txBox="1"/>
          <p:nvPr/>
        </p:nvSpPr>
        <p:spPr>
          <a:xfrm>
            <a:off x="3122005" y="5515133"/>
            <a:ext cx="5843088" cy="923330"/>
          </a:xfrm>
          <a:prstGeom prst="rect">
            <a:avLst/>
          </a:prstGeom>
          <a:noFill/>
        </p:spPr>
        <p:txBody>
          <a:bodyPr wrap="square" rtlCol="0">
            <a:spAutoFit/>
          </a:bodyPr>
          <a:lstStyle/>
          <a:p>
            <a:r>
              <a:rPr lang="fr-FR" dirty="0"/>
              <a:t>Un peu. La santé mentale de nos pairs éducateurs est affectée, ce qui est une grande préoccupation. Nous ne pensons pas que le groupe deviendra physiquement violent.</a:t>
            </a:r>
            <a:endParaRPr lang="en-US" dirty="0"/>
          </a:p>
        </p:txBody>
      </p:sp>
    </p:spTree>
    <p:extLst>
      <p:ext uri="{BB962C8B-B14F-4D97-AF65-F5344CB8AC3E}">
        <p14:creationId xmlns:p14="http://schemas.microsoft.com/office/powerpoint/2010/main" val="154792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22C9C-3F9D-4A60-A30E-B648D061116E}"/>
              </a:ext>
            </a:extLst>
          </p:cNvPr>
          <p:cNvSpPr>
            <a:spLocks noGrp="1"/>
          </p:cNvSpPr>
          <p:nvPr>
            <p:ph type="title"/>
          </p:nvPr>
        </p:nvSpPr>
        <p:spPr>
          <a:xfrm>
            <a:off x="306863" y="418505"/>
            <a:ext cx="7526969" cy="972441"/>
          </a:xfrm>
        </p:spPr>
        <p:txBody>
          <a:bodyPr>
            <a:normAutofit fontScale="90000"/>
          </a:bodyPr>
          <a:lstStyle/>
          <a:p>
            <a:r>
              <a:rPr lang="en-US" dirty="0" err="1"/>
              <a:t>Activité</a:t>
            </a:r>
            <a:r>
              <a:rPr lang="en-US" dirty="0"/>
              <a:t> G. </a:t>
            </a:r>
            <a:r>
              <a:rPr lang="fr-FR" dirty="0"/>
              <a:t>Évaluer les menaces en fonction de leur impact</a:t>
            </a:r>
            <a:endParaRPr lang="en-US" dirty="0"/>
          </a:p>
        </p:txBody>
      </p:sp>
      <p:sp>
        <p:nvSpPr>
          <p:cNvPr id="3" name="Text Placeholder 2">
            <a:extLst>
              <a:ext uri="{FF2B5EF4-FFF2-40B4-BE49-F238E27FC236}">
                <a16:creationId xmlns:a16="http://schemas.microsoft.com/office/drawing/2014/main" id="{C81B86A8-AF0B-4246-BEBF-E661A0890948}"/>
              </a:ext>
            </a:extLst>
          </p:cNvPr>
          <p:cNvSpPr>
            <a:spLocks noGrp="1"/>
          </p:cNvSpPr>
          <p:nvPr>
            <p:ph type="body" sz="quarter" idx="10"/>
          </p:nvPr>
        </p:nvSpPr>
        <p:spPr>
          <a:xfrm>
            <a:off x="306863" y="1390419"/>
            <a:ext cx="8219440" cy="3517852"/>
          </a:xfrm>
        </p:spPr>
        <p:txBody>
          <a:bodyPr/>
          <a:lstStyle/>
          <a:p>
            <a:r>
              <a:rPr lang="fr-FR" sz="2400" dirty="0"/>
              <a:t>Après avoir déterminé la gravité d'une menace (c'est-à-dire la probabilité qu'elle se produise), n'oubliez pas de tenir compte de son impact lorsque vous évaluez son potentiel de nuisance. </a:t>
            </a:r>
          </a:p>
          <a:p>
            <a:r>
              <a:rPr lang="fr-FR" sz="2400" dirty="0"/>
              <a:t>Par exemple, une menace qui pourrait entraîner la fermeture de votre organisation est plus dangereuse qu'une menace qui pourrait perturber quelques jours de services. </a:t>
            </a:r>
          </a:p>
          <a:p>
            <a:r>
              <a:rPr lang="fr-FR" sz="2400" dirty="0"/>
              <a:t>À votre avis, quel était le degré de dangerosité de l'exemple de menace ? (tapez votre réponse dans le chat)</a:t>
            </a:r>
            <a:endParaRPr lang="en-US" sz="2400" dirty="0"/>
          </a:p>
        </p:txBody>
      </p:sp>
      <p:grpSp>
        <p:nvGrpSpPr>
          <p:cNvPr id="11" name="Group 10">
            <a:extLst>
              <a:ext uri="{FF2B5EF4-FFF2-40B4-BE49-F238E27FC236}">
                <a16:creationId xmlns:a16="http://schemas.microsoft.com/office/drawing/2014/main" id="{E831249C-7B2F-47FF-8783-D357DABB0DAF}"/>
              </a:ext>
            </a:extLst>
          </p:cNvPr>
          <p:cNvGrpSpPr/>
          <p:nvPr/>
        </p:nvGrpSpPr>
        <p:grpSpPr>
          <a:xfrm>
            <a:off x="295127" y="5029205"/>
            <a:ext cx="8563906" cy="1611342"/>
            <a:chOff x="295127" y="5029205"/>
            <a:chExt cx="8563906" cy="1611342"/>
          </a:xfrm>
        </p:grpSpPr>
        <p:cxnSp>
          <p:nvCxnSpPr>
            <p:cNvPr id="5" name="Straight Arrow Connector 4">
              <a:extLst>
                <a:ext uri="{FF2B5EF4-FFF2-40B4-BE49-F238E27FC236}">
                  <a16:creationId xmlns:a16="http://schemas.microsoft.com/office/drawing/2014/main" id="{822F4947-2F63-49E4-884E-B8F1DB0B27EA}"/>
                </a:ext>
              </a:extLst>
            </p:cNvPr>
            <p:cNvCxnSpPr/>
            <p:nvPr/>
          </p:nvCxnSpPr>
          <p:spPr>
            <a:xfrm>
              <a:off x="941783" y="6100585"/>
              <a:ext cx="7427934" cy="0"/>
            </a:xfrm>
            <a:prstGeom prst="straightConnector1">
              <a:avLst/>
            </a:prstGeom>
            <a:ln w="76200" cap="flat" cmpd="sng" algn="ctr">
              <a:solidFill>
                <a:schemeClr val="accent1"/>
              </a:solidFill>
              <a:prstDash val="solid"/>
              <a:round/>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9D3525D-D08E-4615-B9E7-38267B9B85C4}"/>
                </a:ext>
              </a:extLst>
            </p:cNvPr>
            <p:cNvSpPr/>
            <p:nvPr/>
          </p:nvSpPr>
          <p:spPr>
            <a:xfrm>
              <a:off x="7565721" y="6294891"/>
              <a:ext cx="1293312" cy="321982"/>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bg1"/>
                  </a:solidFill>
                </a:rPr>
                <a:t>Elevé</a:t>
              </a:r>
              <a:endParaRPr lang="en-US" dirty="0">
                <a:solidFill>
                  <a:schemeClr val="bg1"/>
                </a:solidFill>
              </a:endParaRPr>
            </a:p>
          </p:txBody>
        </p:sp>
        <p:sp>
          <p:nvSpPr>
            <p:cNvPr id="7" name="Rectangle 6">
              <a:extLst>
                <a:ext uri="{FF2B5EF4-FFF2-40B4-BE49-F238E27FC236}">
                  <a16:creationId xmlns:a16="http://schemas.microsoft.com/office/drawing/2014/main" id="{DBC047E4-4D24-43FA-A971-46ACBF6A9BC3}"/>
                </a:ext>
              </a:extLst>
            </p:cNvPr>
            <p:cNvSpPr/>
            <p:nvPr/>
          </p:nvSpPr>
          <p:spPr>
            <a:xfrm>
              <a:off x="295127" y="6294891"/>
              <a:ext cx="1293312" cy="321981"/>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bg1"/>
                  </a:solidFill>
                </a:rPr>
                <a:t>Faible</a:t>
              </a:r>
              <a:endParaRPr lang="en-US" dirty="0">
                <a:solidFill>
                  <a:schemeClr val="bg1"/>
                </a:solidFill>
              </a:endParaRPr>
            </a:p>
          </p:txBody>
        </p:sp>
        <p:sp>
          <p:nvSpPr>
            <p:cNvPr id="8" name="Rectangle 7">
              <a:extLst>
                <a:ext uri="{FF2B5EF4-FFF2-40B4-BE49-F238E27FC236}">
                  <a16:creationId xmlns:a16="http://schemas.microsoft.com/office/drawing/2014/main" id="{976E4274-37C7-4941-938F-98A64F90A28E}"/>
                </a:ext>
              </a:extLst>
            </p:cNvPr>
            <p:cNvSpPr/>
            <p:nvPr/>
          </p:nvSpPr>
          <p:spPr>
            <a:xfrm>
              <a:off x="2825663" y="5029205"/>
              <a:ext cx="3492674" cy="915485"/>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200" dirty="0">
                  <a:solidFill>
                    <a:schemeClr val="bg1"/>
                  </a:solidFill>
                </a:rPr>
                <a:t>A quel point l'exemple de menace était-il dangereux ? </a:t>
              </a:r>
              <a:endParaRPr lang="en-US" sz="2200" dirty="0">
                <a:solidFill>
                  <a:schemeClr val="bg1"/>
                </a:solidFill>
              </a:endParaRPr>
            </a:p>
          </p:txBody>
        </p:sp>
        <p:sp>
          <p:nvSpPr>
            <p:cNvPr id="4" name="TextBox 3">
              <a:extLst>
                <a:ext uri="{FF2B5EF4-FFF2-40B4-BE49-F238E27FC236}">
                  <a16:creationId xmlns:a16="http://schemas.microsoft.com/office/drawing/2014/main" id="{3EBC8795-4082-4C0F-B27E-E5731CCB298F}"/>
                </a:ext>
              </a:extLst>
            </p:cNvPr>
            <p:cNvSpPr txBox="1"/>
            <p:nvPr/>
          </p:nvSpPr>
          <p:spPr>
            <a:xfrm>
              <a:off x="1669337" y="6271215"/>
              <a:ext cx="6543040" cy="369332"/>
            </a:xfrm>
            <a:prstGeom prst="rect">
              <a:avLst/>
            </a:prstGeom>
            <a:noFill/>
          </p:spPr>
          <p:txBody>
            <a:bodyPr wrap="square" rtlCol="0">
              <a:spAutoFit/>
            </a:bodyPr>
            <a:lstStyle/>
            <a:p>
              <a:r>
                <a:rPr lang="en-US" dirty="0"/>
                <a:t>1			2			3			4			5</a:t>
              </a:r>
            </a:p>
          </p:txBody>
        </p:sp>
      </p:grpSp>
      <p:sp>
        <p:nvSpPr>
          <p:cNvPr id="10" name="Star: 5 Points 9">
            <a:extLst>
              <a:ext uri="{FF2B5EF4-FFF2-40B4-BE49-F238E27FC236}">
                <a16:creationId xmlns:a16="http://schemas.microsoft.com/office/drawing/2014/main" id="{71747C1F-F7C8-4775-A84C-32817007270A}"/>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845824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7C0F2-E7A6-4463-AFE1-36AADD26C1F6}"/>
              </a:ext>
            </a:extLst>
          </p:cNvPr>
          <p:cNvSpPr>
            <a:spLocks noGrp="1"/>
          </p:cNvSpPr>
          <p:nvPr>
            <p:ph type="title"/>
          </p:nvPr>
        </p:nvSpPr>
        <p:spPr/>
        <p:txBody>
          <a:bodyPr>
            <a:normAutofit fontScale="90000"/>
          </a:bodyPr>
          <a:lstStyle/>
          <a:p>
            <a:r>
              <a:rPr lang="en-US" dirty="0" err="1"/>
              <a:t>Activité</a:t>
            </a:r>
            <a:r>
              <a:rPr lang="en-US" dirty="0"/>
              <a:t> H. </a:t>
            </a:r>
            <a:r>
              <a:rPr lang="en-US" dirty="0" err="1"/>
              <a:t>Considérer</a:t>
            </a:r>
            <a:r>
              <a:rPr lang="en-US" dirty="0"/>
              <a:t> </a:t>
            </a:r>
            <a:r>
              <a:rPr lang="en-US" dirty="0" err="1"/>
              <a:t>nos</a:t>
            </a:r>
            <a:r>
              <a:rPr lang="en-US" dirty="0"/>
              <a:t> </a:t>
            </a:r>
            <a:r>
              <a:rPr lang="en-US" dirty="0" err="1"/>
              <a:t>propres</a:t>
            </a:r>
            <a:r>
              <a:rPr lang="en-US" dirty="0"/>
              <a:t> menaces</a:t>
            </a:r>
          </a:p>
        </p:txBody>
      </p:sp>
      <p:sp>
        <p:nvSpPr>
          <p:cNvPr id="3" name="Text Placeholder 2">
            <a:extLst>
              <a:ext uri="{FF2B5EF4-FFF2-40B4-BE49-F238E27FC236}">
                <a16:creationId xmlns:a16="http://schemas.microsoft.com/office/drawing/2014/main" id="{5444C902-07DB-4238-A1E3-0EADB7BBFE27}"/>
              </a:ext>
            </a:extLst>
          </p:cNvPr>
          <p:cNvSpPr>
            <a:spLocks noGrp="1"/>
          </p:cNvSpPr>
          <p:nvPr>
            <p:ph type="body" sz="quarter" idx="10"/>
          </p:nvPr>
        </p:nvSpPr>
        <p:spPr>
          <a:xfrm>
            <a:off x="467360" y="1767839"/>
            <a:ext cx="8219440" cy="2850289"/>
          </a:xfrm>
        </p:spPr>
        <p:txBody>
          <a:bodyPr/>
          <a:lstStyle/>
          <a:p>
            <a:endParaRPr lang="en-US" dirty="0"/>
          </a:p>
        </p:txBody>
      </p:sp>
      <p:graphicFrame>
        <p:nvGraphicFramePr>
          <p:cNvPr id="4" name="Table 4">
            <a:extLst>
              <a:ext uri="{FF2B5EF4-FFF2-40B4-BE49-F238E27FC236}">
                <a16:creationId xmlns:a16="http://schemas.microsoft.com/office/drawing/2014/main" id="{1501D019-E30C-49E1-AC06-5E2ADD1146C6}"/>
              </a:ext>
            </a:extLst>
          </p:cNvPr>
          <p:cNvGraphicFramePr>
            <a:graphicFrameLocks noGrp="1"/>
          </p:cNvGraphicFramePr>
          <p:nvPr>
            <p:extLst>
              <p:ext uri="{D42A27DB-BD31-4B8C-83A1-F6EECF244321}">
                <p14:modId xmlns:p14="http://schemas.microsoft.com/office/powerpoint/2010/main" val="3812389998"/>
              </p:ext>
            </p:extLst>
          </p:nvPr>
        </p:nvGraphicFramePr>
        <p:xfrm>
          <a:off x="457199" y="1397000"/>
          <a:ext cx="8219440" cy="3037840"/>
        </p:xfrm>
        <a:graphic>
          <a:graphicData uri="http://schemas.openxmlformats.org/drawingml/2006/table">
            <a:tbl>
              <a:tblPr firstRow="1" bandRow="1">
                <a:tableStyleId>{5C22544A-7EE6-4342-B048-85BDC9FD1C3A}</a:tableStyleId>
              </a:tblPr>
              <a:tblGrid>
                <a:gridCol w="4170557">
                  <a:extLst>
                    <a:ext uri="{9D8B030D-6E8A-4147-A177-3AD203B41FA5}">
                      <a16:colId xmlns:a16="http://schemas.microsoft.com/office/drawing/2014/main" val="585124534"/>
                    </a:ext>
                  </a:extLst>
                </a:gridCol>
                <a:gridCol w="4048883">
                  <a:extLst>
                    <a:ext uri="{9D8B030D-6E8A-4147-A177-3AD203B41FA5}">
                      <a16:colId xmlns:a16="http://schemas.microsoft.com/office/drawing/2014/main" val="1486875341"/>
                    </a:ext>
                  </a:extLst>
                </a:gridCol>
              </a:tblGrid>
              <a:tr h="370840">
                <a:tc>
                  <a:txBody>
                    <a:bodyPr/>
                    <a:lstStyle/>
                    <a:p>
                      <a:r>
                        <a:rPr lang="en-US" dirty="0"/>
                        <a:t>Question</a:t>
                      </a:r>
                    </a:p>
                  </a:txBody>
                  <a:tcPr/>
                </a:tc>
                <a:tc>
                  <a:txBody>
                    <a:bodyPr/>
                    <a:lstStyle/>
                    <a:p>
                      <a:r>
                        <a:rPr lang="en-US" dirty="0" err="1"/>
                        <a:t>Réponse</a:t>
                      </a:r>
                      <a:endParaRPr lang="en-US" dirty="0"/>
                    </a:p>
                  </a:txBody>
                  <a:tcPr/>
                </a:tc>
                <a:extLst>
                  <a:ext uri="{0D108BD9-81ED-4DB2-BD59-A6C34878D82A}">
                    <a16:rowId xmlns:a16="http://schemas.microsoft.com/office/drawing/2014/main" val="365403561"/>
                  </a:ext>
                </a:extLst>
              </a:tr>
              <a:tr h="370840">
                <a:tc>
                  <a:txBody>
                    <a:bodyPr/>
                    <a:lstStyle/>
                    <a:p>
                      <a:pPr marL="0" lvl="0" indent="0">
                        <a:buFont typeface="+mj-lt"/>
                        <a:buNone/>
                      </a:pPr>
                      <a:r>
                        <a:rPr lang="fr-FR" dirty="0"/>
                        <a:t>Quels sont les faits entourant la menace ? </a:t>
                      </a:r>
                      <a:endParaRPr lang="en-US" dirty="0"/>
                    </a:p>
                  </a:txBody>
                  <a:tcPr/>
                </a:tc>
                <a:tc>
                  <a:txBody>
                    <a:bodyPr/>
                    <a:lstStyle/>
                    <a:p>
                      <a:endParaRPr lang="en-US" dirty="0"/>
                    </a:p>
                  </a:txBody>
                  <a:tcPr/>
                </a:tc>
                <a:extLst>
                  <a:ext uri="{0D108BD9-81ED-4DB2-BD59-A6C34878D82A}">
                    <a16:rowId xmlns:a16="http://schemas.microsoft.com/office/drawing/2014/main" val="136559080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Les menaces font-elles partie d'une série qui est devenue plus systématique ou plus fréquente au fil du temps ? </a:t>
                      </a:r>
                      <a:endParaRPr lang="en-US" dirty="0"/>
                    </a:p>
                  </a:txBody>
                  <a:tcPr/>
                </a:tc>
                <a:tc>
                  <a:txBody>
                    <a:bodyPr/>
                    <a:lstStyle/>
                    <a:p>
                      <a:endParaRPr lang="en-US" dirty="0"/>
                    </a:p>
                  </a:txBody>
                  <a:tcPr/>
                </a:tc>
                <a:extLst>
                  <a:ext uri="{0D108BD9-81ED-4DB2-BD59-A6C34878D82A}">
                    <a16:rowId xmlns:a16="http://schemas.microsoft.com/office/drawing/2014/main" val="2197117244"/>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Qui est la ou les personnes qui profèrent les menaces ?</a:t>
                      </a:r>
                      <a:endParaRPr lang="en-US" dirty="0"/>
                    </a:p>
                  </a:txBody>
                  <a:tcPr/>
                </a:tc>
                <a:tc>
                  <a:txBody>
                    <a:bodyPr/>
                    <a:lstStyle/>
                    <a:p>
                      <a:endParaRPr lang="en-US" dirty="0"/>
                    </a:p>
                    <a:p>
                      <a:endParaRPr lang="en-US" dirty="0"/>
                    </a:p>
                  </a:txBody>
                  <a:tcPr/>
                </a:tc>
                <a:extLst>
                  <a:ext uri="{0D108BD9-81ED-4DB2-BD59-A6C34878D82A}">
                    <a16:rowId xmlns:a16="http://schemas.microsoft.com/office/drawing/2014/main" val="3770185756"/>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Quel est l'objectif de la menace ? </a:t>
                      </a:r>
                      <a:endParaRPr lang="en-US" dirty="0"/>
                    </a:p>
                  </a:txBody>
                  <a:tcPr/>
                </a:tc>
                <a:tc>
                  <a:txBody>
                    <a:bodyPr/>
                    <a:lstStyle/>
                    <a:p>
                      <a:endParaRPr lang="en-US" dirty="0"/>
                    </a:p>
                  </a:txBody>
                  <a:tcPr/>
                </a:tc>
                <a:extLst>
                  <a:ext uri="{0D108BD9-81ED-4DB2-BD59-A6C34878D82A}">
                    <a16:rowId xmlns:a16="http://schemas.microsoft.com/office/drawing/2014/main" val="1889731611"/>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Pensez-vous que la menace soit sérieuse ? </a:t>
                      </a:r>
                      <a:endParaRPr lang="en-US" dirty="0"/>
                    </a:p>
                  </a:txBody>
                  <a:tcPr/>
                </a:tc>
                <a:tc>
                  <a:txBody>
                    <a:bodyPr/>
                    <a:lstStyle/>
                    <a:p>
                      <a:endParaRPr lang="en-US" dirty="0"/>
                    </a:p>
                  </a:txBody>
                  <a:tcPr/>
                </a:tc>
                <a:extLst>
                  <a:ext uri="{0D108BD9-81ED-4DB2-BD59-A6C34878D82A}">
                    <a16:rowId xmlns:a16="http://schemas.microsoft.com/office/drawing/2014/main" val="1509911135"/>
                  </a:ext>
                </a:extLst>
              </a:tr>
            </a:tbl>
          </a:graphicData>
        </a:graphic>
      </p:graphicFrame>
      <p:sp>
        <p:nvSpPr>
          <p:cNvPr id="6" name="Star: 5 Points 5">
            <a:extLst>
              <a:ext uri="{FF2B5EF4-FFF2-40B4-BE49-F238E27FC236}">
                <a16:creationId xmlns:a16="http://schemas.microsoft.com/office/drawing/2014/main" id="{71D91F4E-33CA-4C24-BA54-ECBDABAB4B11}"/>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grpSp>
        <p:nvGrpSpPr>
          <p:cNvPr id="7" name="Group 6">
            <a:extLst>
              <a:ext uri="{FF2B5EF4-FFF2-40B4-BE49-F238E27FC236}">
                <a16:creationId xmlns:a16="http://schemas.microsoft.com/office/drawing/2014/main" id="{924D4AD7-925E-4E31-8EAF-5BB51A5EFE38}"/>
              </a:ext>
            </a:extLst>
          </p:cNvPr>
          <p:cNvGrpSpPr/>
          <p:nvPr/>
        </p:nvGrpSpPr>
        <p:grpSpPr>
          <a:xfrm>
            <a:off x="295127" y="5200369"/>
            <a:ext cx="8563906" cy="1339819"/>
            <a:chOff x="295127" y="5300728"/>
            <a:chExt cx="8563906" cy="1339819"/>
          </a:xfrm>
        </p:grpSpPr>
        <p:cxnSp>
          <p:nvCxnSpPr>
            <p:cNvPr id="8" name="Straight Arrow Connector 7">
              <a:extLst>
                <a:ext uri="{FF2B5EF4-FFF2-40B4-BE49-F238E27FC236}">
                  <a16:creationId xmlns:a16="http://schemas.microsoft.com/office/drawing/2014/main" id="{6B25808A-4726-4805-B0B6-702E99AA6179}"/>
                </a:ext>
              </a:extLst>
            </p:cNvPr>
            <p:cNvCxnSpPr/>
            <p:nvPr/>
          </p:nvCxnSpPr>
          <p:spPr>
            <a:xfrm>
              <a:off x="941783" y="6127978"/>
              <a:ext cx="7427934" cy="0"/>
            </a:xfrm>
            <a:prstGeom prst="straightConnector1">
              <a:avLst/>
            </a:prstGeom>
            <a:ln w="76200" cap="flat" cmpd="sng" algn="ctr">
              <a:solidFill>
                <a:schemeClr val="accent1"/>
              </a:solidFill>
              <a:prstDash val="solid"/>
              <a:round/>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C11AAC6-91C4-45DB-936C-26FB2316EC58}"/>
                </a:ext>
              </a:extLst>
            </p:cNvPr>
            <p:cNvSpPr/>
            <p:nvPr/>
          </p:nvSpPr>
          <p:spPr>
            <a:xfrm>
              <a:off x="7565721" y="6294891"/>
              <a:ext cx="1293312" cy="321982"/>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bg1"/>
                  </a:solidFill>
                </a:rPr>
                <a:t>Elevé</a:t>
              </a:r>
              <a:endParaRPr lang="en-US" dirty="0">
                <a:solidFill>
                  <a:schemeClr val="bg1"/>
                </a:solidFill>
              </a:endParaRPr>
            </a:p>
          </p:txBody>
        </p:sp>
        <p:sp>
          <p:nvSpPr>
            <p:cNvPr id="11" name="Rectangle 10">
              <a:extLst>
                <a:ext uri="{FF2B5EF4-FFF2-40B4-BE49-F238E27FC236}">
                  <a16:creationId xmlns:a16="http://schemas.microsoft.com/office/drawing/2014/main" id="{EA445134-7009-460B-B0ED-23233EB518F7}"/>
                </a:ext>
              </a:extLst>
            </p:cNvPr>
            <p:cNvSpPr/>
            <p:nvPr/>
          </p:nvSpPr>
          <p:spPr>
            <a:xfrm>
              <a:off x="295127" y="6294891"/>
              <a:ext cx="1293312" cy="321981"/>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bg1"/>
                  </a:solidFill>
                </a:rPr>
                <a:t>Faible</a:t>
              </a:r>
              <a:endParaRPr lang="en-US" dirty="0">
                <a:solidFill>
                  <a:schemeClr val="bg1"/>
                </a:solidFill>
              </a:endParaRPr>
            </a:p>
          </p:txBody>
        </p:sp>
        <p:sp>
          <p:nvSpPr>
            <p:cNvPr id="12" name="Rectangle 11">
              <a:extLst>
                <a:ext uri="{FF2B5EF4-FFF2-40B4-BE49-F238E27FC236}">
                  <a16:creationId xmlns:a16="http://schemas.microsoft.com/office/drawing/2014/main" id="{7E088DFF-A785-418E-8FFA-4D02750232DF}"/>
                </a:ext>
              </a:extLst>
            </p:cNvPr>
            <p:cNvSpPr/>
            <p:nvPr/>
          </p:nvSpPr>
          <p:spPr>
            <a:xfrm>
              <a:off x="2825663" y="5300728"/>
              <a:ext cx="3492674" cy="643962"/>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fr-FR" sz="2200" dirty="0">
                  <a:solidFill>
                    <a:schemeClr val="bg1"/>
                  </a:solidFill>
                </a:rPr>
                <a:t>A quel point cette menace est-elle dangereuse ?</a:t>
              </a:r>
              <a:endParaRPr lang="en-US" sz="2200" dirty="0">
                <a:solidFill>
                  <a:schemeClr val="bg1"/>
                </a:solidFill>
              </a:endParaRPr>
            </a:p>
          </p:txBody>
        </p:sp>
        <p:sp>
          <p:nvSpPr>
            <p:cNvPr id="13" name="TextBox 12">
              <a:extLst>
                <a:ext uri="{FF2B5EF4-FFF2-40B4-BE49-F238E27FC236}">
                  <a16:creationId xmlns:a16="http://schemas.microsoft.com/office/drawing/2014/main" id="{5BB76AD3-5BCE-49D2-8437-267A9F280E8D}"/>
                </a:ext>
              </a:extLst>
            </p:cNvPr>
            <p:cNvSpPr txBox="1"/>
            <p:nvPr/>
          </p:nvSpPr>
          <p:spPr>
            <a:xfrm>
              <a:off x="1669337" y="6271215"/>
              <a:ext cx="6543040" cy="369332"/>
            </a:xfrm>
            <a:prstGeom prst="rect">
              <a:avLst/>
            </a:prstGeom>
            <a:noFill/>
          </p:spPr>
          <p:txBody>
            <a:bodyPr wrap="square" rtlCol="0">
              <a:spAutoFit/>
            </a:bodyPr>
            <a:lstStyle/>
            <a:p>
              <a:r>
                <a:rPr lang="en-US" dirty="0"/>
                <a:t>1			2			3			4			5</a:t>
              </a:r>
            </a:p>
          </p:txBody>
        </p:sp>
      </p:grpSp>
    </p:spTree>
    <p:extLst>
      <p:ext uri="{BB962C8B-B14F-4D97-AF65-F5344CB8AC3E}">
        <p14:creationId xmlns:p14="http://schemas.microsoft.com/office/powerpoint/2010/main" val="1478371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F130A-45AD-4FEB-9ACE-7443BA8934BA}"/>
              </a:ext>
            </a:extLst>
          </p:cNvPr>
          <p:cNvSpPr>
            <a:spLocks noGrp="1"/>
          </p:cNvSpPr>
          <p:nvPr>
            <p:ph type="title"/>
          </p:nvPr>
        </p:nvSpPr>
        <p:spPr/>
        <p:txBody>
          <a:bodyPr/>
          <a:lstStyle/>
          <a:p>
            <a:r>
              <a:rPr lang="en-US" dirty="0" err="1"/>
              <a:t>Clôture</a:t>
            </a:r>
            <a:r>
              <a:rPr lang="en-US" dirty="0"/>
              <a:t> du premier jour</a:t>
            </a:r>
          </a:p>
        </p:txBody>
      </p:sp>
    </p:spTree>
    <p:extLst>
      <p:ext uri="{BB962C8B-B14F-4D97-AF65-F5344CB8AC3E}">
        <p14:creationId xmlns:p14="http://schemas.microsoft.com/office/powerpoint/2010/main" val="4020326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D90A-C46F-4DED-99FE-C022892D8D82}"/>
              </a:ext>
            </a:extLst>
          </p:cNvPr>
          <p:cNvSpPr>
            <a:spLocks noGrp="1"/>
          </p:cNvSpPr>
          <p:nvPr>
            <p:ph type="title"/>
          </p:nvPr>
        </p:nvSpPr>
        <p:spPr/>
        <p:txBody>
          <a:bodyPr/>
          <a:lstStyle/>
          <a:p>
            <a:r>
              <a:rPr lang="en-US" dirty="0" err="1"/>
              <a:t>Objectifs</a:t>
            </a:r>
            <a:r>
              <a:rPr lang="en-US" dirty="0"/>
              <a:t> de la session</a:t>
            </a:r>
          </a:p>
        </p:txBody>
      </p:sp>
      <p:sp>
        <p:nvSpPr>
          <p:cNvPr id="3" name="Text Placeholder 2">
            <a:extLst>
              <a:ext uri="{FF2B5EF4-FFF2-40B4-BE49-F238E27FC236}">
                <a16:creationId xmlns:a16="http://schemas.microsoft.com/office/drawing/2014/main" id="{D97A43B8-9114-4DA8-BA21-B12EB8F61F9A}"/>
              </a:ext>
            </a:extLst>
          </p:cNvPr>
          <p:cNvSpPr>
            <a:spLocks noGrp="1"/>
          </p:cNvSpPr>
          <p:nvPr>
            <p:ph type="body" sz="quarter" idx="10"/>
          </p:nvPr>
        </p:nvSpPr>
        <p:spPr/>
        <p:txBody>
          <a:bodyPr/>
          <a:lstStyle/>
          <a:p>
            <a:r>
              <a:rPr lang="en-US" dirty="0" err="1"/>
              <a:t>Évaluer</a:t>
            </a:r>
            <a:r>
              <a:rPr lang="en-US" dirty="0"/>
              <a:t> la </a:t>
            </a:r>
            <a:r>
              <a:rPr lang="en-US" dirty="0" err="1"/>
              <a:t>journée</a:t>
            </a:r>
            <a:endParaRPr lang="en-US" dirty="0"/>
          </a:p>
        </p:txBody>
      </p:sp>
    </p:spTree>
    <p:extLst>
      <p:ext uri="{BB962C8B-B14F-4D97-AF65-F5344CB8AC3E}">
        <p14:creationId xmlns:p14="http://schemas.microsoft.com/office/powerpoint/2010/main" val="21659706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99100-3BDD-40DB-AE5C-62293031F055}"/>
              </a:ext>
            </a:extLst>
          </p:cNvPr>
          <p:cNvSpPr>
            <a:spLocks noGrp="1"/>
          </p:cNvSpPr>
          <p:nvPr>
            <p:ph type="title"/>
          </p:nvPr>
        </p:nvSpPr>
        <p:spPr/>
        <p:txBody>
          <a:bodyPr/>
          <a:lstStyle/>
          <a:p>
            <a:r>
              <a:rPr lang="en-US" dirty="0" err="1">
                <a:solidFill>
                  <a:srgbClr val="00B050"/>
                </a:solidFill>
              </a:rPr>
              <a:t>Activité</a:t>
            </a:r>
            <a:r>
              <a:rPr lang="en-US" dirty="0">
                <a:solidFill>
                  <a:srgbClr val="00B050"/>
                </a:solidFill>
              </a:rPr>
              <a:t> I. </a:t>
            </a:r>
            <a:r>
              <a:rPr lang="en-US" dirty="0" err="1">
                <a:solidFill>
                  <a:srgbClr val="00B050"/>
                </a:solidFill>
              </a:rPr>
              <a:t>Menti</a:t>
            </a:r>
            <a:r>
              <a:rPr lang="en-US" dirty="0">
                <a:solidFill>
                  <a:srgbClr val="00B050"/>
                </a:solidFill>
              </a:rPr>
              <a:t>, </a:t>
            </a:r>
            <a:r>
              <a:rPr lang="en-US" dirty="0" err="1">
                <a:solidFill>
                  <a:srgbClr val="00B050"/>
                </a:solidFill>
              </a:rPr>
              <a:t>Clôture</a:t>
            </a:r>
            <a:r>
              <a:rPr lang="en-US" dirty="0">
                <a:solidFill>
                  <a:srgbClr val="00B050"/>
                </a:solidFill>
              </a:rPr>
              <a:t> du premier jour</a:t>
            </a:r>
          </a:p>
        </p:txBody>
      </p:sp>
      <p:sp>
        <p:nvSpPr>
          <p:cNvPr id="3" name="Text Placeholder 2">
            <a:extLst>
              <a:ext uri="{FF2B5EF4-FFF2-40B4-BE49-F238E27FC236}">
                <a16:creationId xmlns:a16="http://schemas.microsoft.com/office/drawing/2014/main" id="{584FDAD2-0192-422A-87DF-9135C77E51C6}"/>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496D4772-939B-4B50-AD46-41F58FA03810}"/>
              </a:ext>
            </a:extLst>
          </p:cNvPr>
          <p:cNvPicPr>
            <a:picLocks noChangeAspect="1"/>
          </p:cNvPicPr>
          <p:nvPr/>
        </p:nvPicPr>
        <p:blipFill rotWithShape="1">
          <a:blip r:embed="rId3"/>
          <a:srcRect r="2022"/>
          <a:stretch/>
        </p:blipFill>
        <p:spPr>
          <a:xfrm>
            <a:off x="92467" y="1232899"/>
            <a:ext cx="8959066" cy="5417854"/>
          </a:xfrm>
          <a:prstGeom prst="rect">
            <a:avLst/>
          </a:prstGeom>
        </p:spPr>
      </p:pic>
      <p:sp>
        <p:nvSpPr>
          <p:cNvPr id="7" name="Star: 5 Points 6">
            <a:extLst>
              <a:ext uri="{FF2B5EF4-FFF2-40B4-BE49-F238E27FC236}">
                <a16:creationId xmlns:a16="http://schemas.microsoft.com/office/drawing/2014/main" id="{49BF9613-3B1D-4F26-9E6A-F3557BDD8119}"/>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
        <p:nvSpPr>
          <p:cNvPr id="4" name="TextBox 3">
            <a:extLst>
              <a:ext uri="{FF2B5EF4-FFF2-40B4-BE49-F238E27FC236}">
                <a16:creationId xmlns:a16="http://schemas.microsoft.com/office/drawing/2014/main" id="{BC75794E-E598-4525-8E8C-427A304A30B8}"/>
              </a:ext>
            </a:extLst>
          </p:cNvPr>
          <p:cNvSpPr txBox="1"/>
          <p:nvPr/>
        </p:nvSpPr>
        <p:spPr>
          <a:xfrm>
            <a:off x="177179" y="1949171"/>
            <a:ext cx="8745812" cy="954107"/>
          </a:xfrm>
          <a:prstGeom prst="rect">
            <a:avLst/>
          </a:prstGeom>
          <a:solidFill>
            <a:schemeClr val="bg1"/>
          </a:solidFill>
        </p:spPr>
        <p:txBody>
          <a:bodyPr wrap="square" lIns="365760" rtlCol="0">
            <a:spAutoFit/>
          </a:bodyPr>
          <a:lstStyle/>
          <a:p>
            <a:r>
              <a:rPr lang="fr-FR" sz="2800" b="1" dirty="0"/>
              <a:t>Veuillez vous rendre sur Menti.com et utiliser le code pour partager vos opinions sur la journée.</a:t>
            </a:r>
          </a:p>
        </p:txBody>
      </p:sp>
    </p:spTree>
    <p:extLst>
      <p:ext uri="{BB962C8B-B14F-4D97-AF65-F5344CB8AC3E}">
        <p14:creationId xmlns:p14="http://schemas.microsoft.com/office/powerpoint/2010/main" val="921419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10096"/>
            <a:ext cx="7333989" cy="1560960"/>
          </a:xfrm>
        </p:spPr>
        <p:txBody>
          <a:bodyPr>
            <a:normAutofit/>
          </a:bodyPr>
          <a:lstStyle/>
          <a:p>
            <a:r>
              <a:rPr lang="en-US" b="1" dirty="0"/>
              <a:t>Jour 2</a:t>
            </a:r>
            <a:endParaRPr lang="en-US" sz="5400" b="1" dirty="0"/>
          </a:p>
        </p:txBody>
      </p:sp>
      <p:cxnSp>
        <p:nvCxnSpPr>
          <p:cNvPr id="6" name="Straight Connector 5"/>
          <p:cNvCxnSpPr/>
          <p:nvPr/>
        </p:nvCxnSpPr>
        <p:spPr>
          <a:xfrm>
            <a:off x="561459" y="4003742"/>
            <a:ext cx="749300" cy="1588"/>
          </a:xfrm>
          <a:prstGeom prst="line">
            <a:avLst/>
          </a:prstGeom>
          <a:ln w="76200" cap="flat" cmpd="sng" algn="ctr">
            <a:solidFill>
              <a:srgbClr val="00486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297B8B3-A511-4273-9358-2692100729F7}"/>
              </a:ext>
            </a:extLst>
          </p:cNvPr>
          <p:cNvSpPr txBox="1"/>
          <p:nvPr/>
        </p:nvSpPr>
        <p:spPr>
          <a:xfrm>
            <a:off x="561459" y="4003742"/>
            <a:ext cx="5003320" cy="646331"/>
          </a:xfrm>
          <a:prstGeom prst="rect">
            <a:avLst/>
          </a:prstGeom>
          <a:noFill/>
        </p:spPr>
        <p:txBody>
          <a:bodyPr wrap="square" rtlCol="0">
            <a:spAutoFit/>
          </a:bodyPr>
          <a:lstStyle/>
          <a:p>
            <a:r>
              <a:rPr lang="en-US" dirty="0">
                <a:solidFill>
                  <a:schemeClr val="bg1"/>
                </a:solidFill>
              </a:rPr>
              <a:t>Nom</a:t>
            </a:r>
          </a:p>
          <a:p>
            <a:r>
              <a:rPr lang="en-US" dirty="0" err="1">
                <a:solidFill>
                  <a:schemeClr val="bg1"/>
                </a:solidFill>
              </a:rPr>
              <a:t>Organisation</a:t>
            </a:r>
            <a:endParaRPr lang="en-US" dirty="0">
              <a:solidFill>
                <a:schemeClr val="bg1"/>
              </a:solidFill>
            </a:endParaRPr>
          </a:p>
        </p:txBody>
      </p:sp>
      <p:sp>
        <p:nvSpPr>
          <p:cNvPr id="3" name="Rectangle 2">
            <a:extLst>
              <a:ext uri="{FF2B5EF4-FFF2-40B4-BE49-F238E27FC236}">
                <a16:creationId xmlns:a16="http://schemas.microsoft.com/office/drawing/2014/main" id="{2ED78B92-41B1-4AC4-AAD4-8139D00EA4D6}"/>
              </a:ext>
            </a:extLst>
          </p:cNvPr>
          <p:cNvSpPr/>
          <p:nvPr/>
        </p:nvSpPr>
        <p:spPr>
          <a:xfrm>
            <a:off x="0" y="5898995"/>
            <a:ext cx="9144000" cy="9463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265377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424D8-3B40-44C5-A431-576B9E83EBF9}"/>
              </a:ext>
            </a:extLst>
          </p:cNvPr>
          <p:cNvSpPr>
            <a:spLocks noGrp="1"/>
          </p:cNvSpPr>
          <p:nvPr>
            <p:ph type="title"/>
          </p:nvPr>
        </p:nvSpPr>
        <p:spPr/>
        <p:txBody>
          <a:bodyPr/>
          <a:lstStyle/>
          <a:p>
            <a:r>
              <a:rPr lang="fr-FR" dirty="0"/>
              <a:t>Récapitulation du premier jour et du devoir # 1</a:t>
            </a:r>
            <a:endParaRPr lang="en-US" dirty="0"/>
          </a:p>
        </p:txBody>
      </p:sp>
    </p:spTree>
    <p:extLst>
      <p:ext uri="{BB962C8B-B14F-4D97-AF65-F5344CB8AC3E}">
        <p14:creationId xmlns:p14="http://schemas.microsoft.com/office/powerpoint/2010/main" val="238659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7474-DA72-4CF0-BF8C-E053123BC95F}"/>
              </a:ext>
            </a:extLst>
          </p:cNvPr>
          <p:cNvSpPr>
            <a:spLocks noGrp="1"/>
          </p:cNvSpPr>
          <p:nvPr>
            <p:ph type="title"/>
          </p:nvPr>
        </p:nvSpPr>
        <p:spPr/>
        <p:txBody>
          <a:bodyPr/>
          <a:lstStyle/>
          <a:p>
            <a:r>
              <a:rPr lang="en-US" dirty="0" err="1"/>
              <a:t>Activité</a:t>
            </a:r>
            <a:r>
              <a:rPr lang="en-US" dirty="0"/>
              <a:t> A. Introductions</a:t>
            </a:r>
          </a:p>
        </p:txBody>
      </p:sp>
      <p:sp>
        <p:nvSpPr>
          <p:cNvPr id="3" name="Text Placeholder 2">
            <a:extLst>
              <a:ext uri="{FF2B5EF4-FFF2-40B4-BE49-F238E27FC236}">
                <a16:creationId xmlns:a16="http://schemas.microsoft.com/office/drawing/2014/main" id="{0298D309-ABB9-4078-A641-9B6EA44EA2AC}"/>
              </a:ext>
            </a:extLst>
          </p:cNvPr>
          <p:cNvSpPr>
            <a:spLocks noGrp="1"/>
          </p:cNvSpPr>
          <p:nvPr>
            <p:ph type="body" sz="quarter" idx="10"/>
          </p:nvPr>
        </p:nvSpPr>
        <p:spPr>
          <a:xfrm>
            <a:off x="467360" y="1340574"/>
            <a:ext cx="8376603" cy="4176851"/>
          </a:xfrm>
        </p:spPr>
        <p:txBody>
          <a:bodyPr/>
          <a:lstStyle/>
          <a:p>
            <a:r>
              <a:rPr lang="fr-FR" dirty="0"/>
              <a:t>Nom et titre </a:t>
            </a:r>
          </a:p>
          <a:p>
            <a:r>
              <a:rPr lang="fr-FR" dirty="0"/>
              <a:t>Expériences en matière de formation à la sécurité</a:t>
            </a:r>
          </a:p>
          <a:p>
            <a:r>
              <a:rPr lang="fr-FR" dirty="0"/>
              <a:t>Un espoir/une attente de cette formation</a:t>
            </a:r>
          </a:p>
          <a:p>
            <a:endParaRPr lang="en-US" dirty="0"/>
          </a:p>
        </p:txBody>
      </p:sp>
      <p:graphicFrame>
        <p:nvGraphicFramePr>
          <p:cNvPr id="4" name="Table 4">
            <a:extLst>
              <a:ext uri="{FF2B5EF4-FFF2-40B4-BE49-F238E27FC236}">
                <a16:creationId xmlns:a16="http://schemas.microsoft.com/office/drawing/2014/main" id="{505F67F2-2E73-4D62-BFC8-02CDEB476790}"/>
              </a:ext>
            </a:extLst>
          </p:cNvPr>
          <p:cNvGraphicFramePr>
            <a:graphicFrameLocks noGrp="1"/>
          </p:cNvGraphicFramePr>
          <p:nvPr>
            <p:extLst>
              <p:ext uri="{D42A27DB-BD31-4B8C-83A1-F6EECF244321}">
                <p14:modId xmlns:p14="http://schemas.microsoft.com/office/powerpoint/2010/main" val="2426255446"/>
              </p:ext>
            </p:extLst>
          </p:nvPr>
        </p:nvGraphicFramePr>
        <p:xfrm>
          <a:off x="498817" y="2971002"/>
          <a:ext cx="8168102" cy="3657600"/>
        </p:xfrm>
        <a:graphic>
          <a:graphicData uri="http://schemas.openxmlformats.org/drawingml/2006/table">
            <a:tbl>
              <a:tblPr firstRow="1" bandRow="1">
                <a:tableStyleId>{5C22544A-7EE6-4342-B048-85BDC9FD1C3A}</a:tableStyleId>
              </a:tblPr>
              <a:tblGrid>
                <a:gridCol w="1228677">
                  <a:extLst>
                    <a:ext uri="{9D8B030D-6E8A-4147-A177-3AD203B41FA5}">
                      <a16:colId xmlns:a16="http://schemas.microsoft.com/office/drawing/2014/main" val="3421507233"/>
                    </a:ext>
                  </a:extLst>
                </a:gridCol>
                <a:gridCol w="2884260">
                  <a:extLst>
                    <a:ext uri="{9D8B030D-6E8A-4147-A177-3AD203B41FA5}">
                      <a16:colId xmlns:a16="http://schemas.microsoft.com/office/drawing/2014/main" val="2524311676"/>
                    </a:ext>
                  </a:extLst>
                </a:gridCol>
                <a:gridCol w="4055165">
                  <a:extLst>
                    <a:ext uri="{9D8B030D-6E8A-4147-A177-3AD203B41FA5}">
                      <a16:colId xmlns:a16="http://schemas.microsoft.com/office/drawing/2014/main" val="2878800717"/>
                    </a:ext>
                  </a:extLst>
                </a:gridCol>
              </a:tblGrid>
              <a:tr h="356616">
                <a:tc>
                  <a:txBody>
                    <a:bodyPr/>
                    <a:lstStyle/>
                    <a:p>
                      <a:r>
                        <a:rPr lang="en-US" dirty="0" err="1"/>
                        <a:t>Groupe</a:t>
                      </a:r>
                      <a:endParaRPr lang="en-US" dirty="0"/>
                    </a:p>
                  </a:txBody>
                  <a:tcPr/>
                </a:tc>
                <a:tc>
                  <a:txBody>
                    <a:bodyPr/>
                    <a:lstStyle/>
                    <a:p>
                      <a:pPr algn="ctr"/>
                      <a:r>
                        <a:rPr lang="en-US" dirty="0" err="1"/>
                        <a:t>Personne</a:t>
                      </a:r>
                      <a:r>
                        <a:rPr lang="en-US" dirty="0"/>
                        <a:t> 1</a:t>
                      </a:r>
                    </a:p>
                  </a:txBody>
                  <a:tcPr/>
                </a:tc>
                <a:tc>
                  <a:txBody>
                    <a:bodyPr/>
                    <a:lstStyle/>
                    <a:p>
                      <a:pPr algn="ctr"/>
                      <a:r>
                        <a:rPr lang="en-US" dirty="0" err="1"/>
                        <a:t>Personne</a:t>
                      </a:r>
                      <a:r>
                        <a:rPr lang="en-US" dirty="0"/>
                        <a:t> 2</a:t>
                      </a:r>
                    </a:p>
                  </a:txBody>
                  <a:tcPr/>
                </a:tc>
                <a:extLst>
                  <a:ext uri="{0D108BD9-81ED-4DB2-BD59-A6C34878D82A}">
                    <a16:rowId xmlns:a16="http://schemas.microsoft.com/office/drawing/2014/main" val="1420022866"/>
                  </a:ext>
                </a:extLst>
              </a:tr>
              <a:tr h="356616">
                <a:tc>
                  <a:txBody>
                    <a:bodyPr/>
                    <a:lstStyle/>
                    <a:p>
                      <a:pPr algn="ctr"/>
                      <a:r>
                        <a:rPr lang="en-US" b="1" dirty="0"/>
                        <a:t>A</a:t>
                      </a:r>
                    </a:p>
                  </a:txBody>
                  <a:tcPr/>
                </a:tc>
                <a:tc>
                  <a:txBody>
                    <a:bodyPr/>
                    <a:lstStyle/>
                    <a:p>
                      <a:endParaRPr lang="en-US" dirty="0">
                        <a:solidFill>
                          <a:srgbClr val="00B050"/>
                        </a:solidFill>
                      </a:endParaRPr>
                    </a:p>
                  </a:txBody>
                  <a:tcPr/>
                </a:tc>
                <a:tc>
                  <a:txBody>
                    <a:bodyPr/>
                    <a:lstStyle/>
                    <a:p>
                      <a:endParaRPr lang="en-US" dirty="0">
                        <a:solidFill>
                          <a:srgbClr val="00B050"/>
                        </a:solidFill>
                      </a:endParaRPr>
                    </a:p>
                  </a:txBody>
                  <a:tcPr/>
                </a:tc>
                <a:extLst>
                  <a:ext uri="{0D108BD9-81ED-4DB2-BD59-A6C34878D82A}">
                    <a16:rowId xmlns:a16="http://schemas.microsoft.com/office/drawing/2014/main" val="617676798"/>
                  </a:ext>
                </a:extLst>
              </a:tr>
              <a:tr h="356616">
                <a:tc>
                  <a:txBody>
                    <a:bodyPr/>
                    <a:lstStyle/>
                    <a:p>
                      <a:pPr algn="ctr"/>
                      <a:r>
                        <a:rPr lang="en-US" b="1" dirty="0"/>
                        <a:t>B</a:t>
                      </a:r>
                    </a:p>
                  </a:txBody>
                  <a:tcPr/>
                </a:tc>
                <a:tc>
                  <a:txBody>
                    <a:bodyPr/>
                    <a:lstStyle/>
                    <a:p>
                      <a:endParaRPr lang="en-US" dirty="0">
                        <a:solidFill>
                          <a:srgbClr val="00B050"/>
                        </a:solidFill>
                      </a:endParaRPr>
                    </a:p>
                  </a:txBody>
                  <a:tcPr/>
                </a:tc>
                <a:tc>
                  <a:txBody>
                    <a:bodyPr/>
                    <a:lstStyle/>
                    <a:p>
                      <a:endParaRPr lang="en-US" dirty="0">
                        <a:solidFill>
                          <a:srgbClr val="00B050"/>
                        </a:solidFill>
                      </a:endParaRPr>
                    </a:p>
                  </a:txBody>
                  <a:tcPr/>
                </a:tc>
                <a:extLst>
                  <a:ext uri="{0D108BD9-81ED-4DB2-BD59-A6C34878D82A}">
                    <a16:rowId xmlns:a16="http://schemas.microsoft.com/office/drawing/2014/main" val="347824539"/>
                  </a:ext>
                </a:extLst>
              </a:tr>
              <a:tr h="356616">
                <a:tc>
                  <a:txBody>
                    <a:bodyPr/>
                    <a:lstStyle/>
                    <a:p>
                      <a:pPr algn="ctr"/>
                      <a:r>
                        <a:rPr lang="en-US" b="1" dirty="0"/>
                        <a:t>C</a:t>
                      </a:r>
                    </a:p>
                  </a:txBody>
                  <a:tcPr/>
                </a:tc>
                <a:tc>
                  <a:txBody>
                    <a:bodyPr/>
                    <a:lstStyle/>
                    <a:p>
                      <a:endParaRPr lang="en-US" dirty="0">
                        <a:solidFill>
                          <a:srgbClr val="00B050"/>
                        </a:solidFill>
                      </a:endParaRPr>
                    </a:p>
                  </a:txBody>
                  <a:tcPr/>
                </a:tc>
                <a:tc>
                  <a:txBody>
                    <a:bodyPr/>
                    <a:lstStyle/>
                    <a:p>
                      <a:endParaRPr lang="en-US" dirty="0">
                        <a:solidFill>
                          <a:srgbClr val="00B050"/>
                        </a:solidFill>
                      </a:endParaRPr>
                    </a:p>
                  </a:txBody>
                  <a:tcPr/>
                </a:tc>
                <a:extLst>
                  <a:ext uri="{0D108BD9-81ED-4DB2-BD59-A6C34878D82A}">
                    <a16:rowId xmlns:a16="http://schemas.microsoft.com/office/drawing/2014/main" val="839867824"/>
                  </a:ext>
                </a:extLst>
              </a:tr>
              <a:tr h="356616">
                <a:tc>
                  <a:txBody>
                    <a:bodyPr/>
                    <a:lstStyle/>
                    <a:p>
                      <a:pPr algn="ctr"/>
                      <a:r>
                        <a:rPr lang="en-US" b="1" dirty="0"/>
                        <a:t>D</a:t>
                      </a:r>
                    </a:p>
                  </a:txBody>
                  <a:tcPr/>
                </a:tc>
                <a:tc>
                  <a:txBody>
                    <a:bodyPr/>
                    <a:lstStyle/>
                    <a:p>
                      <a:endParaRPr lang="en-US" dirty="0">
                        <a:solidFill>
                          <a:srgbClr val="00B050"/>
                        </a:solidFill>
                      </a:endParaRPr>
                    </a:p>
                  </a:txBody>
                  <a:tcPr/>
                </a:tc>
                <a:tc>
                  <a:txBody>
                    <a:bodyPr/>
                    <a:lstStyle/>
                    <a:p>
                      <a:endParaRPr lang="en-US" dirty="0">
                        <a:solidFill>
                          <a:srgbClr val="00B050"/>
                        </a:solidFill>
                      </a:endParaRPr>
                    </a:p>
                  </a:txBody>
                  <a:tcPr/>
                </a:tc>
                <a:extLst>
                  <a:ext uri="{0D108BD9-81ED-4DB2-BD59-A6C34878D82A}">
                    <a16:rowId xmlns:a16="http://schemas.microsoft.com/office/drawing/2014/main" val="2355219294"/>
                  </a:ext>
                </a:extLst>
              </a:tr>
              <a:tr h="356616">
                <a:tc>
                  <a:txBody>
                    <a:bodyPr/>
                    <a:lstStyle/>
                    <a:p>
                      <a:pPr algn="ctr"/>
                      <a:r>
                        <a:rPr lang="en-US" b="1" dirty="0"/>
                        <a:t>E</a:t>
                      </a:r>
                    </a:p>
                  </a:txBody>
                  <a:tcPr/>
                </a:tc>
                <a:tc>
                  <a:txBody>
                    <a:bodyPr/>
                    <a:lstStyle/>
                    <a:p>
                      <a:endParaRPr lang="en-US" dirty="0">
                        <a:solidFill>
                          <a:srgbClr val="00B050"/>
                        </a:solidFill>
                      </a:endParaRPr>
                    </a:p>
                  </a:txBody>
                  <a:tcPr/>
                </a:tc>
                <a:tc>
                  <a:txBody>
                    <a:bodyPr/>
                    <a:lstStyle/>
                    <a:p>
                      <a:endParaRPr lang="en-US" dirty="0">
                        <a:solidFill>
                          <a:srgbClr val="00B050"/>
                        </a:solidFill>
                      </a:endParaRPr>
                    </a:p>
                  </a:txBody>
                  <a:tcPr/>
                </a:tc>
                <a:extLst>
                  <a:ext uri="{0D108BD9-81ED-4DB2-BD59-A6C34878D82A}">
                    <a16:rowId xmlns:a16="http://schemas.microsoft.com/office/drawing/2014/main" val="934361071"/>
                  </a:ext>
                </a:extLst>
              </a:tr>
              <a:tr h="356616">
                <a:tc>
                  <a:txBody>
                    <a:bodyPr/>
                    <a:lstStyle/>
                    <a:p>
                      <a:pPr algn="ctr"/>
                      <a:r>
                        <a:rPr lang="en-US" b="1" dirty="0"/>
                        <a:t>F</a:t>
                      </a:r>
                    </a:p>
                  </a:txBody>
                  <a:tcPr/>
                </a:tc>
                <a:tc>
                  <a:txBody>
                    <a:bodyPr/>
                    <a:lstStyle/>
                    <a:p>
                      <a:endParaRPr lang="en-US" dirty="0">
                        <a:solidFill>
                          <a:srgbClr val="00B050"/>
                        </a:solidFill>
                      </a:endParaRPr>
                    </a:p>
                  </a:txBody>
                  <a:tcPr/>
                </a:tc>
                <a:tc>
                  <a:txBody>
                    <a:bodyPr/>
                    <a:lstStyle/>
                    <a:p>
                      <a:endParaRPr lang="en-US" dirty="0">
                        <a:solidFill>
                          <a:srgbClr val="00B050"/>
                        </a:solidFill>
                      </a:endParaRPr>
                    </a:p>
                  </a:txBody>
                  <a:tcPr/>
                </a:tc>
                <a:extLst>
                  <a:ext uri="{0D108BD9-81ED-4DB2-BD59-A6C34878D82A}">
                    <a16:rowId xmlns:a16="http://schemas.microsoft.com/office/drawing/2014/main" val="689505944"/>
                  </a:ext>
                </a:extLst>
              </a:tr>
              <a:tr h="356616">
                <a:tc>
                  <a:txBody>
                    <a:bodyPr/>
                    <a:lstStyle/>
                    <a:p>
                      <a:pPr algn="ctr"/>
                      <a:r>
                        <a:rPr lang="en-US" b="1" dirty="0"/>
                        <a:t>G</a:t>
                      </a:r>
                    </a:p>
                  </a:txBody>
                  <a:tcPr/>
                </a:tc>
                <a:tc>
                  <a:txBody>
                    <a:bodyPr/>
                    <a:lstStyle/>
                    <a:p>
                      <a:endParaRPr lang="en-US" dirty="0">
                        <a:solidFill>
                          <a:srgbClr val="00B050"/>
                        </a:solidFill>
                      </a:endParaRPr>
                    </a:p>
                  </a:txBody>
                  <a:tcPr/>
                </a:tc>
                <a:tc>
                  <a:txBody>
                    <a:bodyPr/>
                    <a:lstStyle/>
                    <a:p>
                      <a:endParaRPr lang="en-US" dirty="0">
                        <a:solidFill>
                          <a:srgbClr val="00B050"/>
                        </a:solidFill>
                      </a:endParaRPr>
                    </a:p>
                  </a:txBody>
                  <a:tcPr/>
                </a:tc>
                <a:extLst>
                  <a:ext uri="{0D108BD9-81ED-4DB2-BD59-A6C34878D82A}">
                    <a16:rowId xmlns:a16="http://schemas.microsoft.com/office/drawing/2014/main" val="324640084"/>
                  </a:ext>
                </a:extLst>
              </a:tr>
              <a:tr h="356616">
                <a:tc>
                  <a:txBody>
                    <a:bodyPr/>
                    <a:lstStyle/>
                    <a:p>
                      <a:pPr algn="ctr"/>
                      <a:r>
                        <a:rPr lang="en-US" b="1" dirty="0"/>
                        <a:t>H</a:t>
                      </a:r>
                    </a:p>
                  </a:txBody>
                  <a:tcPr/>
                </a:tc>
                <a:tc>
                  <a:txBody>
                    <a:bodyPr/>
                    <a:lstStyle/>
                    <a:p>
                      <a:endParaRPr lang="en-US" dirty="0">
                        <a:solidFill>
                          <a:srgbClr val="00B050"/>
                        </a:solidFill>
                      </a:endParaRPr>
                    </a:p>
                  </a:txBody>
                  <a:tcPr/>
                </a:tc>
                <a:tc>
                  <a:txBody>
                    <a:bodyPr/>
                    <a:lstStyle/>
                    <a:p>
                      <a:endParaRPr lang="en-US" dirty="0">
                        <a:solidFill>
                          <a:srgbClr val="00B050"/>
                        </a:solidFill>
                      </a:endParaRPr>
                    </a:p>
                  </a:txBody>
                  <a:tcPr/>
                </a:tc>
                <a:extLst>
                  <a:ext uri="{0D108BD9-81ED-4DB2-BD59-A6C34878D82A}">
                    <a16:rowId xmlns:a16="http://schemas.microsoft.com/office/drawing/2014/main" val="279826772"/>
                  </a:ext>
                </a:extLst>
              </a:tr>
              <a:tr h="356616">
                <a:tc>
                  <a:txBody>
                    <a:bodyPr/>
                    <a:lstStyle/>
                    <a:p>
                      <a:pPr algn="ctr"/>
                      <a:r>
                        <a:rPr lang="en-US" b="1" dirty="0"/>
                        <a:t>I</a:t>
                      </a:r>
                    </a:p>
                  </a:txBody>
                  <a:tcPr/>
                </a:tc>
                <a:tc>
                  <a:txBody>
                    <a:bodyPr/>
                    <a:lstStyle/>
                    <a:p>
                      <a:endParaRPr lang="en-US" dirty="0">
                        <a:solidFill>
                          <a:srgbClr val="00B050"/>
                        </a:solidFill>
                      </a:endParaRPr>
                    </a:p>
                  </a:txBody>
                  <a:tcPr/>
                </a:tc>
                <a:tc>
                  <a:txBody>
                    <a:bodyPr/>
                    <a:lstStyle/>
                    <a:p>
                      <a:endParaRPr lang="en-US" dirty="0">
                        <a:solidFill>
                          <a:srgbClr val="00B050"/>
                        </a:solidFill>
                      </a:endParaRPr>
                    </a:p>
                  </a:txBody>
                  <a:tcPr/>
                </a:tc>
                <a:extLst>
                  <a:ext uri="{0D108BD9-81ED-4DB2-BD59-A6C34878D82A}">
                    <a16:rowId xmlns:a16="http://schemas.microsoft.com/office/drawing/2014/main" val="3858224930"/>
                  </a:ext>
                </a:extLst>
              </a:tr>
            </a:tbl>
          </a:graphicData>
        </a:graphic>
      </p:graphicFrame>
      <p:sp>
        <p:nvSpPr>
          <p:cNvPr id="5" name="Star: 5 Points 4">
            <a:extLst>
              <a:ext uri="{FF2B5EF4-FFF2-40B4-BE49-F238E27FC236}">
                <a16:creationId xmlns:a16="http://schemas.microsoft.com/office/drawing/2014/main" id="{FF71E177-C4EE-4D34-A39D-C948B858816A}"/>
              </a:ext>
            </a:extLst>
          </p:cNvPr>
          <p:cNvSpPr/>
          <p:nvPr/>
        </p:nvSpPr>
        <p:spPr>
          <a:xfrm>
            <a:off x="8206774" y="91440"/>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1566969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A391E-305F-4B0E-A2F7-1C0D39000284}"/>
              </a:ext>
            </a:extLst>
          </p:cNvPr>
          <p:cNvSpPr>
            <a:spLocks noGrp="1"/>
          </p:cNvSpPr>
          <p:nvPr>
            <p:ph type="title"/>
          </p:nvPr>
        </p:nvSpPr>
        <p:spPr/>
        <p:txBody>
          <a:bodyPr/>
          <a:lstStyle/>
          <a:p>
            <a:r>
              <a:rPr lang="en-US" dirty="0" err="1"/>
              <a:t>Objectifs</a:t>
            </a:r>
            <a:r>
              <a:rPr lang="en-US" dirty="0"/>
              <a:t> de la session</a:t>
            </a:r>
          </a:p>
        </p:txBody>
      </p:sp>
      <p:sp>
        <p:nvSpPr>
          <p:cNvPr id="3" name="Text Placeholder 2">
            <a:extLst>
              <a:ext uri="{FF2B5EF4-FFF2-40B4-BE49-F238E27FC236}">
                <a16:creationId xmlns:a16="http://schemas.microsoft.com/office/drawing/2014/main" id="{51832514-4A32-4FDE-9FB1-31CB2904C450}"/>
              </a:ext>
            </a:extLst>
          </p:cNvPr>
          <p:cNvSpPr>
            <a:spLocks noGrp="1"/>
          </p:cNvSpPr>
          <p:nvPr>
            <p:ph type="body" sz="quarter" idx="10"/>
          </p:nvPr>
        </p:nvSpPr>
        <p:spPr/>
        <p:txBody>
          <a:bodyPr/>
          <a:lstStyle/>
          <a:p>
            <a:r>
              <a:rPr lang="fr-FR" dirty="0"/>
              <a:t>Partagez les réponses du devoir #1.</a:t>
            </a:r>
          </a:p>
          <a:p>
            <a:r>
              <a:rPr lang="fr-FR" dirty="0"/>
              <a:t>Rappelez-vous les sujets abordés le premier jour.</a:t>
            </a:r>
            <a:endParaRPr lang="en-US" dirty="0"/>
          </a:p>
          <a:p>
            <a:pPr marL="0" indent="0">
              <a:buNone/>
            </a:pPr>
            <a:endParaRPr lang="en-US" dirty="0"/>
          </a:p>
        </p:txBody>
      </p:sp>
    </p:spTree>
    <p:extLst>
      <p:ext uri="{BB962C8B-B14F-4D97-AF65-F5344CB8AC3E}">
        <p14:creationId xmlns:p14="http://schemas.microsoft.com/office/powerpoint/2010/main" val="5495778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45FE6-C9F3-48CE-9680-BBDB5ACB1D34}"/>
              </a:ext>
            </a:extLst>
          </p:cNvPr>
          <p:cNvSpPr>
            <a:spLocks noGrp="1"/>
          </p:cNvSpPr>
          <p:nvPr>
            <p:ph type="title"/>
          </p:nvPr>
        </p:nvSpPr>
        <p:spPr>
          <a:xfrm>
            <a:off x="306863" y="142681"/>
            <a:ext cx="8219440" cy="972441"/>
          </a:xfrm>
        </p:spPr>
        <p:txBody>
          <a:bodyPr>
            <a:normAutofit fontScale="90000"/>
          </a:bodyPr>
          <a:lstStyle/>
          <a:p>
            <a:r>
              <a:rPr lang="en-US" dirty="0" err="1"/>
              <a:t>Activité</a:t>
            </a:r>
            <a:r>
              <a:rPr lang="en-US" dirty="0"/>
              <a:t> J. </a:t>
            </a:r>
            <a:r>
              <a:rPr lang="en-US" dirty="0" err="1"/>
              <a:t>Réflexions</a:t>
            </a:r>
            <a:r>
              <a:rPr lang="en-US" dirty="0"/>
              <a:t> sur les </a:t>
            </a:r>
            <a:r>
              <a:rPr lang="en-US" dirty="0" err="1"/>
              <a:t>recommandations</a:t>
            </a:r>
            <a:endParaRPr lang="en-US" dirty="0"/>
          </a:p>
        </p:txBody>
      </p:sp>
      <p:sp>
        <p:nvSpPr>
          <p:cNvPr id="3" name="Text Placeholder 2">
            <a:extLst>
              <a:ext uri="{FF2B5EF4-FFF2-40B4-BE49-F238E27FC236}">
                <a16:creationId xmlns:a16="http://schemas.microsoft.com/office/drawing/2014/main" id="{7B36E275-1EE7-46CF-9FBA-9D7E3FF1B8A5}"/>
              </a:ext>
            </a:extLst>
          </p:cNvPr>
          <p:cNvSpPr>
            <a:spLocks noGrp="1"/>
          </p:cNvSpPr>
          <p:nvPr>
            <p:ph type="body" sz="quarter" idx="10"/>
          </p:nvPr>
        </p:nvSpPr>
        <p:spPr>
          <a:xfrm>
            <a:off x="387189" y="1013088"/>
            <a:ext cx="7795694" cy="4729790"/>
          </a:xfrm>
        </p:spPr>
        <p:txBody>
          <a:bodyPr/>
          <a:lstStyle/>
          <a:p>
            <a:pPr marL="347663" indent="-347663">
              <a:spcBef>
                <a:spcPts val="600"/>
              </a:spcBef>
              <a:buFont typeface="+mj-lt"/>
              <a:buAutoNum type="arabicPeriod"/>
            </a:pPr>
            <a:r>
              <a:rPr lang="fr-FR" sz="1600" dirty="0"/>
              <a:t>Faire des principes et des approches du programme VIH le fondement des efforts de sécurité. </a:t>
            </a:r>
          </a:p>
          <a:p>
            <a:pPr marL="347663" indent="-347663">
              <a:spcBef>
                <a:spcPts val="600"/>
              </a:spcBef>
              <a:buFont typeface="+mj-lt"/>
              <a:buAutoNum type="arabicPeriod"/>
            </a:pPr>
            <a:r>
              <a:rPr lang="fr-FR" sz="1600" dirty="0"/>
              <a:t>Faites de la sécurité une priorité et attribuez-lui des ressources de manière explicite.</a:t>
            </a:r>
          </a:p>
          <a:p>
            <a:pPr marL="347663" indent="-347663">
              <a:spcBef>
                <a:spcPts val="600"/>
              </a:spcBef>
              <a:buFont typeface="+mj-lt"/>
              <a:buAutoNum type="arabicPeriod"/>
            </a:pPr>
            <a:r>
              <a:rPr lang="fr-FR" sz="1600" dirty="0"/>
              <a:t>Faites de la sécurité du lieu de travail la responsabilité de l'employeur. </a:t>
            </a:r>
          </a:p>
          <a:p>
            <a:pPr marL="347663" indent="-347663">
              <a:spcBef>
                <a:spcPts val="600"/>
              </a:spcBef>
              <a:buFont typeface="+mj-lt"/>
              <a:buAutoNum type="arabicPeriod"/>
            </a:pPr>
            <a:r>
              <a:rPr lang="fr-FR" sz="1600" dirty="0"/>
              <a:t>Planifiez à l'avance et assurez-vous que tout le monde connaît le plan (tout en restant flexible). </a:t>
            </a:r>
          </a:p>
          <a:p>
            <a:pPr marL="347663" indent="-347663">
              <a:spcBef>
                <a:spcPts val="600"/>
              </a:spcBef>
              <a:buFont typeface="+mj-lt"/>
              <a:buAutoNum type="arabicPeriod"/>
            </a:pPr>
            <a:r>
              <a:rPr lang="fr-FR" sz="1600" dirty="0"/>
              <a:t>Discutez explicitement du niveau de risque acceptable pour l'organisation et les individus.</a:t>
            </a:r>
          </a:p>
          <a:p>
            <a:pPr marL="347663" indent="-347663">
              <a:spcBef>
                <a:spcPts val="600"/>
              </a:spcBef>
              <a:buFont typeface="+mj-lt"/>
              <a:buAutoNum type="arabicPeriod"/>
            </a:pPr>
            <a:r>
              <a:rPr lang="fr-FR" sz="1600" dirty="0"/>
              <a:t>Agissez en connaissant à la fois les risques réels et leurs causes sous-jacentes (y compris les cadres juridiques).</a:t>
            </a:r>
          </a:p>
          <a:p>
            <a:pPr marL="347663" indent="-347663">
              <a:spcBef>
                <a:spcPts val="600"/>
              </a:spcBef>
              <a:buFont typeface="+mj-lt"/>
              <a:buAutoNum type="arabicPeriod"/>
            </a:pPr>
            <a:r>
              <a:rPr lang="fr-FR" sz="1600" dirty="0"/>
              <a:t>Reconnaissez les différentes vulnérabilités et capacités de chaque travailleur dans la planification de la sécurité.</a:t>
            </a:r>
          </a:p>
          <a:p>
            <a:pPr marL="347663" indent="-347663">
              <a:spcBef>
                <a:spcPts val="600"/>
              </a:spcBef>
              <a:buFont typeface="+mj-lt"/>
              <a:buAutoNum type="arabicPeriod"/>
            </a:pPr>
            <a:r>
              <a:rPr lang="fr-FR" sz="1600" dirty="0"/>
              <a:t>Apprenez à connaître toutes les parties prenantes, et pas seulement les alliés évidents. </a:t>
            </a:r>
          </a:p>
          <a:p>
            <a:pPr marL="347663" indent="-347663">
              <a:spcBef>
                <a:spcPts val="600"/>
              </a:spcBef>
              <a:buFont typeface="+mj-lt"/>
              <a:buAutoNum type="arabicPeriod"/>
            </a:pPr>
            <a:r>
              <a:rPr lang="fr-FR" sz="1600" dirty="0"/>
              <a:t>Identifiez les menaces (physiques, numériques, psychologiques) et les stratégies de sécurité de manière holistique. </a:t>
            </a:r>
          </a:p>
          <a:p>
            <a:pPr marL="347663" indent="-347663">
              <a:spcBef>
                <a:spcPts val="600"/>
              </a:spcBef>
              <a:buFont typeface="+mj-lt"/>
              <a:buAutoNum type="arabicPeriod"/>
            </a:pPr>
            <a:r>
              <a:rPr lang="fr-FR" sz="1600" dirty="0"/>
              <a:t>Être ensemble, travailler en coalition et apprendre les uns des autres.</a:t>
            </a:r>
            <a:endParaRPr lang="en-US" sz="1400" dirty="0"/>
          </a:p>
        </p:txBody>
      </p:sp>
      <p:sp>
        <p:nvSpPr>
          <p:cNvPr id="5" name="TextBox 4">
            <a:extLst>
              <a:ext uri="{FF2B5EF4-FFF2-40B4-BE49-F238E27FC236}">
                <a16:creationId xmlns:a16="http://schemas.microsoft.com/office/drawing/2014/main" id="{758B3305-002B-4497-A676-F11FE701DE20}"/>
              </a:ext>
            </a:extLst>
          </p:cNvPr>
          <p:cNvSpPr txBox="1"/>
          <p:nvPr/>
        </p:nvSpPr>
        <p:spPr>
          <a:xfrm>
            <a:off x="387189" y="5706865"/>
            <a:ext cx="8535802" cy="954107"/>
          </a:xfrm>
          <a:prstGeom prst="rect">
            <a:avLst/>
          </a:prstGeom>
          <a:noFill/>
        </p:spPr>
        <p:txBody>
          <a:bodyPr wrap="square" rtlCol="0">
            <a:spAutoFit/>
          </a:bodyPr>
          <a:lstStyle/>
          <a:p>
            <a:r>
              <a:rPr lang="en-US" sz="2000" b="1" dirty="0">
                <a:solidFill>
                  <a:srgbClr val="00B050"/>
                </a:solidFill>
              </a:rPr>
              <a:t>Devoir #1</a:t>
            </a:r>
          </a:p>
          <a:p>
            <a:r>
              <a:rPr lang="fr-FR" dirty="0">
                <a:solidFill>
                  <a:srgbClr val="00B050"/>
                </a:solidFill>
              </a:rPr>
              <a:t>Décrivez : (1) la recommandation, (2) comment votre programme utilise déjà cette recommandation, ET (3) comment le programme pourrait utiliser cette recommandation.</a:t>
            </a:r>
            <a:endParaRPr lang="en-US" dirty="0">
              <a:solidFill>
                <a:srgbClr val="00B050"/>
              </a:solidFill>
            </a:endParaRPr>
          </a:p>
        </p:txBody>
      </p:sp>
      <p:sp>
        <p:nvSpPr>
          <p:cNvPr id="7" name="Star: 5 Points 6">
            <a:extLst>
              <a:ext uri="{FF2B5EF4-FFF2-40B4-BE49-F238E27FC236}">
                <a16:creationId xmlns:a16="http://schemas.microsoft.com/office/drawing/2014/main" id="{31A3254D-604A-436D-8A4E-9381DD271F61}"/>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2652723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6EBD6-8EDB-488F-927D-58E43D972101}"/>
              </a:ext>
            </a:extLst>
          </p:cNvPr>
          <p:cNvSpPr>
            <a:spLocks noGrp="1"/>
          </p:cNvSpPr>
          <p:nvPr>
            <p:ph type="title"/>
          </p:nvPr>
        </p:nvSpPr>
        <p:spPr/>
        <p:txBody>
          <a:bodyPr>
            <a:normAutofit/>
          </a:bodyPr>
          <a:lstStyle/>
          <a:p>
            <a:r>
              <a:rPr lang="en-US" dirty="0" err="1"/>
              <a:t>Activité</a:t>
            </a:r>
            <a:r>
              <a:rPr lang="en-US" dirty="0"/>
              <a:t> K. </a:t>
            </a:r>
            <a:r>
              <a:rPr lang="en-US" dirty="0" err="1"/>
              <a:t>Menti</a:t>
            </a:r>
            <a:r>
              <a:rPr lang="en-US" dirty="0"/>
              <a:t> </a:t>
            </a:r>
            <a:r>
              <a:rPr lang="en-US" dirty="0" err="1"/>
              <a:t>Récapitulatif</a:t>
            </a:r>
            <a:r>
              <a:rPr lang="en-US" dirty="0"/>
              <a:t> du Jour 1 </a:t>
            </a:r>
          </a:p>
        </p:txBody>
      </p:sp>
      <p:sp>
        <p:nvSpPr>
          <p:cNvPr id="3" name="Text Placeholder 2">
            <a:extLst>
              <a:ext uri="{FF2B5EF4-FFF2-40B4-BE49-F238E27FC236}">
                <a16:creationId xmlns:a16="http://schemas.microsoft.com/office/drawing/2014/main" id="{83930937-A87B-449E-B73A-BCD208E5372D}"/>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F2392381-6D2D-4EE7-B057-E70F8F62EE1C}"/>
              </a:ext>
            </a:extLst>
          </p:cNvPr>
          <p:cNvPicPr>
            <a:picLocks noChangeAspect="1"/>
          </p:cNvPicPr>
          <p:nvPr/>
        </p:nvPicPr>
        <p:blipFill>
          <a:blip r:embed="rId3"/>
          <a:stretch>
            <a:fillRect/>
          </a:stretch>
        </p:blipFill>
        <p:spPr>
          <a:xfrm>
            <a:off x="457200" y="1767839"/>
            <a:ext cx="8219440" cy="4594166"/>
          </a:xfrm>
          <a:prstGeom prst="rect">
            <a:avLst/>
          </a:prstGeom>
          <a:ln>
            <a:noFill/>
          </a:ln>
          <a:effectLst>
            <a:outerShdw blurRad="292100" dist="139700" dir="2700000" algn="tl" rotWithShape="0">
              <a:srgbClr val="333333">
                <a:alpha val="65000"/>
              </a:srgbClr>
            </a:outerShdw>
          </a:effectLst>
        </p:spPr>
      </p:pic>
      <p:sp>
        <p:nvSpPr>
          <p:cNvPr id="7" name="Star: 5 Points 6">
            <a:extLst>
              <a:ext uri="{FF2B5EF4-FFF2-40B4-BE49-F238E27FC236}">
                <a16:creationId xmlns:a16="http://schemas.microsoft.com/office/drawing/2014/main" id="{DEA0451B-394B-470F-A7AD-749BBFFD48EA}"/>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
        <p:nvSpPr>
          <p:cNvPr id="4" name="TextBox 3">
            <a:extLst>
              <a:ext uri="{FF2B5EF4-FFF2-40B4-BE49-F238E27FC236}">
                <a16:creationId xmlns:a16="http://schemas.microsoft.com/office/drawing/2014/main" id="{A05E7962-919D-4743-A7CB-9EA31BF93559}"/>
              </a:ext>
            </a:extLst>
          </p:cNvPr>
          <p:cNvSpPr txBox="1"/>
          <p:nvPr/>
        </p:nvSpPr>
        <p:spPr>
          <a:xfrm>
            <a:off x="466090" y="2247900"/>
            <a:ext cx="7520015" cy="1015663"/>
          </a:xfrm>
          <a:prstGeom prst="rect">
            <a:avLst/>
          </a:prstGeom>
          <a:solidFill>
            <a:schemeClr val="bg1"/>
          </a:solidFill>
        </p:spPr>
        <p:txBody>
          <a:bodyPr wrap="square" lIns="182880" rtlCol="0">
            <a:spAutoFit/>
          </a:bodyPr>
          <a:lstStyle/>
          <a:p>
            <a:r>
              <a:rPr lang="fr-FR" sz="2000" b="1" dirty="0"/>
              <a:t>Vous êtes un pair éducateur. Vous apprenez que deux autres pairs éducateurs de votre province ont été arrêtés lors d'une action de sensibilisation. Quel type de menace cela représente-t-il pour vous ?</a:t>
            </a:r>
            <a:endParaRPr lang="en-US" sz="2000" b="1" dirty="0"/>
          </a:p>
        </p:txBody>
      </p:sp>
      <p:sp>
        <p:nvSpPr>
          <p:cNvPr id="8" name="TextBox 7">
            <a:extLst>
              <a:ext uri="{FF2B5EF4-FFF2-40B4-BE49-F238E27FC236}">
                <a16:creationId xmlns:a16="http://schemas.microsoft.com/office/drawing/2014/main" id="{70B9C9FA-3883-4120-B6EB-A297174AA66F}"/>
              </a:ext>
            </a:extLst>
          </p:cNvPr>
          <p:cNvSpPr txBox="1"/>
          <p:nvPr/>
        </p:nvSpPr>
        <p:spPr>
          <a:xfrm>
            <a:off x="3122706" y="5274411"/>
            <a:ext cx="857249" cy="387798"/>
          </a:xfrm>
          <a:prstGeom prst="rect">
            <a:avLst/>
          </a:prstGeom>
          <a:solidFill>
            <a:schemeClr val="bg1"/>
          </a:solidFill>
        </p:spPr>
        <p:txBody>
          <a:bodyPr wrap="square" lIns="0" tIns="0" rIns="0" bIns="0" rtlCol="0">
            <a:spAutoFit/>
          </a:bodyPr>
          <a:lstStyle/>
          <a:p>
            <a:pPr algn="ctr">
              <a:lnSpc>
                <a:spcPct val="90000"/>
              </a:lnSpc>
            </a:pPr>
            <a:r>
              <a:rPr lang="fr-FR" sz="1400" dirty="0"/>
              <a:t>Menace directe</a:t>
            </a:r>
            <a:endParaRPr lang="en-US" sz="1400" dirty="0"/>
          </a:p>
        </p:txBody>
      </p:sp>
      <p:sp>
        <p:nvSpPr>
          <p:cNvPr id="9" name="TextBox 8">
            <a:extLst>
              <a:ext uri="{FF2B5EF4-FFF2-40B4-BE49-F238E27FC236}">
                <a16:creationId xmlns:a16="http://schemas.microsoft.com/office/drawing/2014/main" id="{2D3E0D27-B574-44A1-B1A9-94DD508AB773}"/>
              </a:ext>
            </a:extLst>
          </p:cNvPr>
          <p:cNvSpPr txBox="1"/>
          <p:nvPr/>
        </p:nvSpPr>
        <p:spPr>
          <a:xfrm>
            <a:off x="4132355" y="5274411"/>
            <a:ext cx="857249" cy="387798"/>
          </a:xfrm>
          <a:prstGeom prst="rect">
            <a:avLst/>
          </a:prstGeom>
          <a:solidFill>
            <a:schemeClr val="bg1"/>
          </a:solidFill>
        </p:spPr>
        <p:txBody>
          <a:bodyPr wrap="square" lIns="0" tIns="0" rIns="0" bIns="0" rtlCol="0">
            <a:spAutoFit/>
          </a:bodyPr>
          <a:lstStyle/>
          <a:p>
            <a:pPr algn="ctr">
              <a:lnSpc>
                <a:spcPct val="90000"/>
              </a:lnSpc>
            </a:pPr>
            <a:r>
              <a:rPr lang="fr-FR" sz="1400" b="1" dirty="0"/>
              <a:t>Menace indirecte</a:t>
            </a:r>
            <a:endParaRPr lang="en-US" sz="1400" b="1" dirty="0"/>
          </a:p>
        </p:txBody>
      </p:sp>
      <p:sp>
        <p:nvSpPr>
          <p:cNvPr id="10" name="TextBox 9">
            <a:extLst>
              <a:ext uri="{FF2B5EF4-FFF2-40B4-BE49-F238E27FC236}">
                <a16:creationId xmlns:a16="http://schemas.microsoft.com/office/drawing/2014/main" id="{96DA40E8-EA98-465E-A27C-CFB34F8876E7}"/>
              </a:ext>
            </a:extLst>
          </p:cNvPr>
          <p:cNvSpPr txBox="1"/>
          <p:nvPr/>
        </p:nvSpPr>
        <p:spPr>
          <a:xfrm>
            <a:off x="5164047" y="5275837"/>
            <a:ext cx="814856" cy="387798"/>
          </a:xfrm>
          <a:prstGeom prst="rect">
            <a:avLst/>
          </a:prstGeom>
          <a:solidFill>
            <a:schemeClr val="bg1"/>
          </a:solidFill>
        </p:spPr>
        <p:txBody>
          <a:bodyPr wrap="square" lIns="0" tIns="0" rIns="0" bIns="0" rtlCol="0">
            <a:spAutoFit/>
          </a:bodyPr>
          <a:lstStyle/>
          <a:p>
            <a:pPr algn="ctr">
              <a:lnSpc>
                <a:spcPct val="90000"/>
              </a:lnSpc>
            </a:pPr>
            <a:r>
              <a:rPr lang="fr-FR" sz="1400" dirty="0"/>
              <a:t>Incident de sécurité</a:t>
            </a:r>
            <a:endParaRPr lang="en-US" sz="1400" dirty="0"/>
          </a:p>
        </p:txBody>
      </p:sp>
    </p:spTree>
    <p:extLst>
      <p:ext uri="{BB962C8B-B14F-4D97-AF65-F5344CB8AC3E}">
        <p14:creationId xmlns:p14="http://schemas.microsoft.com/office/powerpoint/2010/main" val="4290126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7E81B-32DC-42B1-9583-CD0402BC4FB9}"/>
              </a:ext>
            </a:extLst>
          </p:cNvPr>
          <p:cNvSpPr>
            <a:spLocks noGrp="1"/>
          </p:cNvSpPr>
          <p:nvPr>
            <p:ph type="title"/>
          </p:nvPr>
        </p:nvSpPr>
        <p:spPr/>
        <p:txBody>
          <a:bodyPr/>
          <a:lstStyle/>
          <a:p>
            <a:r>
              <a:rPr lang="fr-FR" dirty="0"/>
              <a:t>Limiter la capacité de nuire d'un agresseur</a:t>
            </a:r>
            <a:endParaRPr lang="en-US" dirty="0"/>
          </a:p>
        </p:txBody>
      </p:sp>
    </p:spTree>
    <p:extLst>
      <p:ext uri="{BB962C8B-B14F-4D97-AF65-F5344CB8AC3E}">
        <p14:creationId xmlns:p14="http://schemas.microsoft.com/office/powerpoint/2010/main" val="16521013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6CC7F-8D70-4683-9ECA-D6509953DA2C}"/>
              </a:ext>
            </a:extLst>
          </p:cNvPr>
          <p:cNvSpPr>
            <a:spLocks noGrp="1"/>
          </p:cNvSpPr>
          <p:nvPr>
            <p:ph type="title"/>
          </p:nvPr>
        </p:nvSpPr>
        <p:spPr/>
        <p:txBody>
          <a:bodyPr/>
          <a:lstStyle/>
          <a:p>
            <a:r>
              <a:rPr lang="en-US" dirty="0" err="1"/>
              <a:t>Objectif</a:t>
            </a:r>
            <a:r>
              <a:rPr lang="en-US" dirty="0"/>
              <a:t> de la session</a:t>
            </a:r>
          </a:p>
        </p:txBody>
      </p:sp>
      <p:sp>
        <p:nvSpPr>
          <p:cNvPr id="3" name="Text Placeholder 2">
            <a:extLst>
              <a:ext uri="{FF2B5EF4-FFF2-40B4-BE49-F238E27FC236}">
                <a16:creationId xmlns:a16="http://schemas.microsoft.com/office/drawing/2014/main" id="{D8B01F7E-F3C1-4275-B003-276E0C1AF836}"/>
              </a:ext>
            </a:extLst>
          </p:cNvPr>
          <p:cNvSpPr>
            <a:spLocks noGrp="1"/>
          </p:cNvSpPr>
          <p:nvPr>
            <p:ph type="body" sz="quarter" idx="10"/>
          </p:nvPr>
        </p:nvSpPr>
        <p:spPr>
          <a:xfrm>
            <a:off x="467360" y="1767839"/>
            <a:ext cx="7628425" cy="4176851"/>
          </a:xfrm>
        </p:spPr>
        <p:txBody>
          <a:bodyPr/>
          <a:lstStyle/>
          <a:p>
            <a:pPr marL="0" indent="0">
              <a:buNone/>
            </a:pPr>
            <a:r>
              <a:rPr lang="fr-FR" sz="3200" dirty="0">
                <a:latin typeface="Calibri" panose="020F0502020204030204" pitchFamily="34" charset="0"/>
                <a:ea typeface="Calibri" panose="020F0502020204030204" pitchFamily="34" charset="0"/>
                <a:cs typeface="Times New Roman" panose="02020603050405020304" pitchFamily="18" charset="0"/>
              </a:rPr>
              <a:t>Décrivez ce qui peut être fait, et par qui, pour limiter la capacité d'un agresseur à causer du tort.</a:t>
            </a:r>
            <a:endParaRPr lang="en-US" sz="3200" dirty="0"/>
          </a:p>
        </p:txBody>
      </p:sp>
    </p:spTree>
    <p:extLst>
      <p:ext uri="{BB962C8B-B14F-4D97-AF65-F5344CB8AC3E}">
        <p14:creationId xmlns:p14="http://schemas.microsoft.com/office/powerpoint/2010/main" val="24046303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19900-8A33-41CB-8B34-6ECA06A58E88}"/>
              </a:ext>
            </a:extLst>
          </p:cNvPr>
          <p:cNvSpPr>
            <a:spLocks noGrp="1"/>
          </p:cNvSpPr>
          <p:nvPr>
            <p:ph type="title"/>
          </p:nvPr>
        </p:nvSpPr>
        <p:spPr>
          <a:xfrm>
            <a:off x="201932" y="167912"/>
            <a:ext cx="8942068" cy="972441"/>
          </a:xfrm>
        </p:spPr>
        <p:txBody>
          <a:bodyPr>
            <a:normAutofit/>
          </a:bodyPr>
          <a:lstStyle/>
          <a:p>
            <a:r>
              <a:rPr lang="en-US" sz="3000" dirty="0" err="1"/>
              <a:t>Activité</a:t>
            </a:r>
            <a:r>
              <a:rPr lang="en-US" sz="3000" dirty="0"/>
              <a:t> L. </a:t>
            </a:r>
            <a:r>
              <a:rPr lang="fr-FR" sz="3000" dirty="0"/>
              <a:t>De quoi a besoin un attaquant potentiel ?</a:t>
            </a:r>
            <a:endParaRPr lang="en-US" sz="3000" dirty="0"/>
          </a:p>
        </p:txBody>
      </p:sp>
      <p:sp>
        <p:nvSpPr>
          <p:cNvPr id="3" name="Text Placeholder 2">
            <a:extLst>
              <a:ext uri="{FF2B5EF4-FFF2-40B4-BE49-F238E27FC236}">
                <a16:creationId xmlns:a16="http://schemas.microsoft.com/office/drawing/2014/main" id="{2A579BA6-D401-4D05-AA43-BD63BB6F259F}"/>
              </a:ext>
            </a:extLst>
          </p:cNvPr>
          <p:cNvSpPr>
            <a:spLocks noGrp="1"/>
          </p:cNvSpPr>
          <p:nvPr>
            <p:ph type="body" sz="quarter" idx="10"/>
          </p:nvPr>
        </p:nvSpPr>
        <p:spPr>
          <a:xfrm>
            <a:off x="467360" y="1140353"/>
            <a:ext cx="8560526" cy="5293901"/>
          </a:xfrm>
        </p:spPr>
        <p:txBody>
          <a:bodyPr/>
          <a:lstStyle/>
          <a:p>
            <a:pPr marL="0" indent="0">
              <a:buNone/>
            </a:pPr>
            <a:r>
              <a:rPr lang="fr-FR" b="1" dirty="0"/>
              <a:t>Un attaquant a besoin :</a:t>
            </a:r>
          </a:p>
          <a:p>
            <a:r>
              <a:rPr lang="fr-FR" dirty="0"/>
              <a:t>D'un accès : à la victime physiquement ou virtuellement.</a:t>
            </a:r>
          </a:p>
          <a:p>
            <a:r>
              <a:rPr lang="fr-FR" dirty="0"/>
              <a:t>Ressources : tout ce qui peut être utilisé pour mener à bien l'attaque - informations sur l'emplacement ou les faiblesses de la victime ; arme ; transport ; argent ; etc.</a:t>
            </a:r>
          </a:p>
          <a:p>
            <a:r>
              <a:rPr lang="fr-FR" dirty="0"/>
              <a:t>Impunité : légale et/ou sociale</a:t>
            </a:r>
          </a:p>
          <a:p>
            <a:r>
              <a:rPr lang="fr-FR" dirty="0"/>
              <a:t>Motif : raison d'agir</a:t>
            </a:r>
            <a:endParaRPr lang="en-US" sz="2200" dirty="0"/>
          </a:p>
          <a:p>
            <a:pPr marL="0" indent="0">
              <a:buNone/>
            </a:pPr>
            <a:r>
              <a:rPr lang="fr-FR" sz="2600" dirty="0"/>
              <a:t>Tapez dans le chat : de quoi un attaquant a-t-il besoin </a:t>
            </a:r>
            <a:br>
              <a:rPr lang="fr-FR" sz="2600" dirty="0"/>
            </a:br>
            <a:r>
              <a:rPr lang="fr-FR" sz="2600" dirty="0"/>
              <a:t>pour pouvoir mener une attaque (dans un espace physique </a:t>
            </a:r>
            <a:br>
              <a:rPr lang="fr-FR" sz="2600" dirty="0"/>
            </a:br>
            <a:r>
              <a:rPr lang="fr-FR" sz="2600" dirty="0"/>
              <a:t>ou virtuel) ?</a:t>
            </a:r>
            <a:endParaRPr lang="en-US" dirty="0"/>
          </a:p>
        </p:txBody>
      </p:sp>
      <p:sp>
        <p:nvSpPr>
          <p:cNvPr id="5" name="Star: 5 Points 4">
            <a:extLst>
              <a:ext uri="{FF2B5EF4-FFF2-40B4-BE49-F238E27FC236}">
                <a16:creationId xmlns:a16="http://schemas.microsoft.com/office/drawing/2014/main" id="{C42B65AB-5318-407F-B2CF-16F4B6990001}"/>
              </a:ext>
            </a:extLst>
          </p:cNvPr>
          <p:cNvSpPr/>
          <p:nvPr/>
        </p:nvSpPr>
        <p:spPr>
          <a:xfrm>
            <a:off x="8234510"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54449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2AB87-00F0-4755-A554-35FCD91A473B}"/>
              </a:ext>
            </a:extLst>
          </p:cNvPr>
          <p:cNvSpPr>
            <a:spLocks noGrp="1"/>
          </p:cNvSpPr>
          <p:nvPr>
            <p:ph type="title"/>
          </p:nvPr>
        </p:nvSpPr>
        <p:spPr>
          <a:xfrm>
            <a:off x="435553" y="55452"/>
            <a:ext cx="8219440" cy="972441"/>
          </a:xfrm>
        </p:spPr>
        <p:txBody>
          <a:bodyPr>
            <a:normAutofit/>
          </a:bodyPr>
          <a:lstStyle/>
          <a:p>
            <a:r>
              <a:rPr lang="en-US" dirty="0" err="1"/>
              <a:t>Activité</a:t>
            </a:r>
            <a:r>
              <a:rPr lang="en-US" dirty="0"/>
              <a:t> M. </a:t>
            </a:r>
            <a:r>
              <a:rPr lang="en-US" dirty="0" err="1"/>
              <a:t>Scénario</a:t>
            </a:r>
            <a:r>
              <a:rPr lang="en-US" dirty="0"/>
              <a:t> 1 : </a:t>
            </a:r>
            <a:r>
              <a:rPr lang="en-US" dirty="0" err="1"/>
              <a:t>Sensibilisation</a:t>
            </a:r>
            <a:r>
              <a:rPr lang="en-US" dirty="0"/>
              <a:t> </a:t>
            </a:r>
          </a:p>
        </p:txBody>
      </p:sp>
      <p:sp>
        <p:nvSpPr>
          <p:cNvPr id="3" name="Text Placeholder 2">
            <a:extLst>
              <a:ext uri="{FF2B5EF4-FFF2-40B4-BE49-F238E27FC236}">
                <a16:creationId xmlns:a16="http://schemas.microsoft.com/office/drawing/2014/main" id="{F1751FCC-04D2-4EEB-9ECE-5D5CE5D01287}"/>
              </a:ext>
            </a:extLst>
          </p:cNvPr>
          <p:cNvSpPr>
            <a:spLocks noGrp="1"/>
          </p:cNvSpPr>
          <p:nvPr>
            <p:ph type="body" sz="quarter" idx="10"/>
          </p:nvPr>
        </p:nvSpPr>
        <p:spPr>
          <a:xfrm>
            <a:off x="435553" y="1027893"/>
            <a:ext cx="8351607" cy="5406361"/>
          </a:xfrm>
        </p:spPr>
        <p:txBody>
          <a:bodyPr/>
          <a:lstStyle/>
          <a:p>
            <a:pPr marL="0" indent="0">
              <a:buNone/>
            </a:pPr>
            <a:r>
              <a:rPr lang="fr-FR" sz="2400" dirty="0"/>
              <a:t>Marvin est un travailleur de proximité pour une organisation qui distribue des préservatifs et des lubrifiants. Il se rend seul dans des lieux, tels que des boîtes de nuit, où les hommes homosexuels se rencontrent. Sur place, il fournit trois préservatifs et trois lubrifiants à chaque personne (dans des sacs pré-emballés, conformément à la politique de l'organisation). Plusieurs semaines de suite, différents hommes dans un bar spécifique ont exigé de manière agressive plus de préservatifs. À chaque fois, Marvin a refusé, expliquant la politique de l'OSC. Un soir, un homme qui avait crié sur Marvin à plusieurs reprises lui jette une bouteille de bière pleine, le frappant durement à la tête.</a:t>
            </a:r>
            <a:endParaRPr lang="en-US" sz="1500" dirty="0"/>
          </a:p>
          <a:p>
            <a:pPr marL="0" indent="0">
              <a:buNone/>
            </a:pPr>
            <a:r>
              <a:rPr lang="fr-FR" sz="2400" b="1" dirty="0"/>
              <a:t>Que pourrait-on faire pour limiter l'accès, les ressources, le mobile et l'impunité afin d'éviter que cette situation ne se reproduise ?</a:t>
            </a:r>
            <a:endParaRPr lang="en-US" sz="2400" b="1" dirty="0"/>
          </a:p>
        </p:txBody>
      </p:sp>
      <p:sp>
        <p:nvSpPr>
          <p:cNvPr id="5" name="Star: 5 Points 4">
            <a:extLst>
              <a:ext uri="{FF2B5EF4-FFF2-40B4-BE49-F238E27FC236}">
                <a16:creationId xmlns:a16="http://schemas.microsoft.com/office/drawing/2014/main" id="{9F70889C-6A4F-47D2-B3B3-A7438FF9C3DB}"/>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1028097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4FF22-9B63-4A72-9E8B-042DF0D2907D}"/>
              </a:ext>
            </a:extLst>
          </p:cNvPr>
          <p:cNvSpPr>
            <a:spLocks noGrp="1"/>
          </p:cNvSpPr>
          <p:nvPr>
            <p:ph type="title"/>
          </p:nvPr>
        </p:nvSpPr>
        <p:spPr>
          <a:xfrm>
            <a:off x="347438" y="100422"/>
            <a:ext cx="8219440" cy="972441"/>
          </a:xfrm>
        </p:spPr>
        <p:txBody>
          <a:bodyPr/>
          <a:lstStyle/>
          <a:p>
            <a:r>
              <a:rPr lang="en-US" dirty="0" err="1"/>
              <a:t>Scénario</a:t>
            </a:r>
            <a:r>
              <a:rPr lang="en-US" dirty="0"/>
              <a:t> 1 </a:t>
            </a:r>
            <a:r>
              <a:rPr lang="en-US" dirty="0" err="1"/>
              <a:t>réponses</a:t>
            </a:r>
            <a:r>
              <a:rPr lang="en-US" dirty="0"/>
              <a:t> </a:t>
            </a:r>
            <a:r>
              <a:rPr lang="en-US" dirty="0" err="1"/>
              <a:t>possibles</a:t>
            </a:r>
            <a:endParaRPr lang="en-US" dirty="0"/>
          </a:p>
        </p:txBody>
      </p:sp>
      <p:sp>
        <p:nvSpPr>
          <p:cNvPr id="3" name="Text Placeholder 2">
            <a:extLst>
              <a:ext uri="{FF2B5EF4-FFF2-40B4-BE49-F238E27FC236}">
                <a16:creationId xmlns:a16="http://schemas.microsoft.com/office/drawing/2014/main" id="{B72857F3-F937-47FF-8858-9F763C03D6F0}"/>
              </a:ext>
            </a:extLst>
          </p:cNvPr>
          <p:cNvSpPr>
            <a:spLocks noGrp="1"/>
          </p:cNvSpPr>
          <p:nvPr>
            <p:ph type="body" sz="quarter" idx="10"/>
          </p:nvPr>
        </p:nvSpPr>
        <p:spPr>
          <a:xfrm>
            <a:off x="134911" y="990331"/>
            <a:ext cx="8769245" cy="5655735"/>
          </a:xfrm>
        </p:spPr>
        <p:txBody>
          <a:bodyPr/>
          <a:lstStyle/>
          <a:p>
            <a:r>
              <a:rPr lang="fr-FR" sz="2200" dirty="0"/>
              <a:t>L'organisation de Marvin pourrait :</a:t>
            </a:r>
          </a:p>
          <a:p>
            <a:pPr lvl="1"/>
            <a:r>
              <a:rPr lang="fr-FR" sz="2200" dirty="0"/>
              <a:t>changer sa politique de distribution de préservatifs (motif)</a:t>
            </a:r>
          </a:p>
          <a:p>
            <a:pPr lvl="1"/>
            <a:r>
              <a:rPr lang="fr-FR" sz="2200" dirty="0"/>
              <a:t>Envoyer des pairs par groupes de deux ou plus (accès/impunité).</a:t>
            </a:r>
          </a:p>
          <a:p>
            <a:pPr lvl="1"/>
            <a:r>
              <a:rPr lang="fr-FR" sz="2200" dirty="0"/>
              <a:t>Cesser de fournir des services à ce point chaud OU ne fournir des services que si les propriétaires du point chaud offrent une meilleure protection au personnel de proximité OU laisser les préservatifs/lubrifiants dans une salle de bain ou un autre endroit (accès/impunité).</a:t>
            </a:r>
          </a:p>
          <a:p>
            <a:pPr lvl="1"/>
            <a:r>
              <a:rPr lang="fr-FR" sz="2200" dirty="0"/>
              <a:t>Engager un champion local au point chaud qui peut distribuer les préservatifs ou expliquer la politique (accès/motivation).</a:t>
            </a:r>
          </a:p>
          <a:p>
            <a:r>
              <a:rPr lang="fr-FR" sz="2200" dirty="0"/>
              <a:t>Marvin pourrait :</a:t>
            </a:r>
          </a:p>
          <a:p>
            <a:pPr lvl="1"/>
            <a:r>
              <a:rPr lang="fr-FR" sz="2200" dirty="0"/>
              <a:t>Signaler les incidents à son organisation pour qu'elle puisse réagir (tous)</a:t>
            </a:r>
          </a:p>
          <a:p>
            <a:pPr lvl="1"/>
            <a:r>
              <a:rPr lang="fr-FR" sz="2200" dirty="0"/>
              <a:t>rencontrer les gens à l'extérieur avant qu'ils n'entrent dans le bar (ressources).</a:t>
            </a:r>
          </a:p>
          <a:p>
            <a:pPr lvl="1"/>
            <a:endParaRPr lang="en-US" dirty="0"/>
          </a:p>
        </p:txBody>
      </p:sp>
    </p:spTree>
    <p:extLst>
      <p:ext uri="{BB962C8B-B14F-4D97-AF65-F5344CB8AC3E}">
        <p14:creationId xmlns:p14="http://schemas.microsoft.com/office/powerpoint/2010/main" val="21214458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5966A-8287-4586-9D9A-BC8DE848D5C5}"/>
              </a:ext>
            </a:extLst>
          </p:cNvPr>
          <p:cNvSpPr>
            <a:spLocks noGrp="1"/>
          </p:cNvSpPr>
          <p:nvPr>
            <p:ph type="title"/>
          </p:nvPr>
        </p:nvSpPr>
        <p:spPr>
          <a:xfrm>
            <a:off x="467360" y="320377"/>
            <a:ext cx="8219440" cy="895378"/>
          </a:xfrm>
        </p:spPr>
        <p:txBody>
          <a:bodyPr>
            <a:normAutofit/>
          </a:bodyPr>
          <a:lstStyle/>
          <a:p>
            <a:r>
              <a:rPr lang="en-US" dirty="0" err="1"/>
              <a:t>Activité</a:t>
            </a:r>
            <a:r>
              <a:rPr lang="en-US" dirty="0"/>
              <a:t> M. </a:t>
            </a:r>
            <a:r>
              <a:rPr lang="en-US" dirty="0" err="1"/>
              <a:t>Scénario</a:t>
            </a:r>
            <a:r>
              <a:rPr lang="en-US" dirty="0"/>
              <a:t> 2 : Clinique</a:t>
            </a:r>
          </a:p>
        </p:txBody>
      </p:sp>
      <p:sp>
        <p:nvSpPr>
          <p:cNvPr id="3" name="Text Placeholder 2">
            <a:extLst>
              <a:ext uri="{FF2B5EF4-FFF2-40B4-BE49-F238E27FC236}">
                <a16:creationId xmlns:a16="http://schemas.microsoft.com/office/drawing/2014/main" id="{8642A914-A7A4-4661-A992-DB5CB5111ABB}"/>
              </a:ext>
            </a:extLst>
          </p:cNvPr>
          <p:cNvSpPr>
            <a:spLocks noGrp="1"/>
          </p:cNvSpPr>
          <p:nvPr>
            <p:ph type="body" sz="quarter" idx="10"/>
          </p:nvPr>
        </p:nvSpPr>
        <p:spPr>
          <a:xfrm>
            <a:off x="462280" y="1215755"/>
            <a:ext cx="8219440" cy="5330011"/>
          </a:xfrm>
        </p:spPr>
        <p:txBody>
          <a:bodyPr/>
          <a:lstStyle/>
          <a:p>
            <a:pPr marL="0" indent="0">
              <a:buNone/>
            </a:pPr>
            <a:r>
              <a:rPr lang="fr-FR" sz="2400" dirty="0"/>
              <a:t>Crystal est une infirmière dans une clinique soutenue par une OSC. Elle fournit des services de santé sexuelle et reproductive aux travailleurs du sexe. Elle a aidé plusieurs d'entre eux à obtenir des conseils pour faire face à des relations violentes. Un matin, un inconnu se présente à la clinique et demande à voir Crystal. La réceptionniste le laisse entrer. Il trouve Crystal et la menace avec un couteau, lui disant qu'elle ferait mieux de "rester en dehors de ma vie privée". Crystal découvre plus tard que l'inconnu est le petit ami violent de l'une des travailleuses du sexe qu'elle a aidées.</a:t>
            </a:r>
          </a:p>
          <a:p>
            <a:pPr marL="0" indent="0">
              <a:buNone/>
            </a:pPr>
            <a:endParaRPr lang="en-US" sz="2400" dirty="0"/>
          </a:p>
          <a:p>
            <a:pPr marL="0" indent="0">
              <a:buNone/>
            </a:pPr>
            <a:r>
              <a:rPr lang="fr-FR" sz="2400" b="1" dirty="0"/>
              <a:t>Que pourrait-on faire pour limiter l'accès, les ressources, le mobile et l'impunité afin d'éviter que cette situation ne se reproduise ?</a:t>
            </a:r>
            <a:endParaRPr lang="en-US" dirty="0"/>
          </a:p>
        </p:txBody>
      </p:sp>
      <p:sp>
        <p:nvSpPr>
          <p:cNvPr id="5" name="Star: 5 Points 4">
            <a:extLst>
              <a:ext uri="{FF2B5EF4-FFF2-40B4-BE49-F238E27FC236}">
                <a16:creationId xmlns:a16="http://schemas.microsoft.com/office/drawing/2014/main" id="{01205D60-89D5-4012-9438-48DFB5550AFA}"/>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8313132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3A31-1AAF-455F-A322-D9AF4EC794F8}"/>
              </a:ext>
            </a:extLst>
          </p:cNvPr>
          <p:cNvSpPr>
            <a:spLocks noGrp="1"/>
          </p:cNvSpPr>
          <p:nvPr>
            <p:ph type="title"/>
          </p:nvPr>
        </p:nvSpPr>
        <p:spPr>
          <a:xfrm>
            <a:off x="467360" y="145393"/>
            <a:ext cx="8219440" cy="972441"/>
          </a:xfrm>
        </p:spPr>
        <p:txBody>
          <a:bodyPr/>
          <a:lstStyle/>
          <a:p>
            <a:r>
              <a:rPr lang="en-US" dirty="0" err="1"/>
              <a:t>Scénario</a:t>
            </a:r>
            <a:r>
              <a:rPr lang="en-US" dirty="0"/>
              <a:t> 2 </a:t>
            </a:r>
            <a:r>
              <a:rPr lang="en-US" dirty="0" err="1"/>
              <a:t>réponses</a:t>
            </a:r>
            <a:r>
              <a:rPr lang="en-US" dirty="0"/>
              <a:t> </a:t>
            </a:r>
            <a:r>
              <a:rPr lang="en-US" dirty="0" err="1"/>
              <a:t>possibles</a:t>
            </a:r>
            <a:endParaRPr lang="en-US" dirty="0"/>
          </a:p>
        </p:txBody>
      </p:sp>
      <p:sp>
        <p:nvSpPr>
          <p:cNvPr id="3" name="Text Placeholder 2">
            <a:extLst>
              <a:ext uri="{FF2B5EF4-FFF2-40B4-BE49-F238E27FC236}">
                <a16:creationId xmlns:a16="http://schemas.microsoft.com/office/drawing/2014/main" id="{A123A769-BCD2-4190-9E3C-5AC7EA5581AF}"/>
              </a:ext>
            </a:extLst>
          </p:cNvPr>
          <p:cNvSpPr>
            <a:spLocks noGrp="1"/>
          </p:cNvSpPr>
          <p:nvPr>
            <p:ph type="body" sz="quarter" idx="10"/>
          </p:nvPr>
        </p:nvSpPr>
        <p:spPr>
          <a:xfrm>
            <a:off x="467360" y="1126396"/>
            <a:ext cx="8219440" cy="5259414"/>
          </a:xfrm>
        </p:spPr>
        <p:txBody>
          <a:bodyPr/>
          <a:lstStyle/>
          <a:p>
            <a:r>
              <a:rPr lang="fr-FR" sz="1800" dirty="0"/>
              <a:t>L'organisation de Crystal pourrait :</a:t>
            </a:r>
          </a:p>
          <a:p>
            <a:pPr lvl="1"/>
            <a:r>
              <a:rPr lang="fr-FR" sz="1800" dirty="0"/>
              <a:t>Développer et mettre en place une politique d'admission qui inclut le fait de</a:t>
            </a:r>
          </a:p>
          <a:p>
            <a:pPr lvl="2"/>
            <a:r>
              <a:rPr lang="fr-FR" sz="1800" dirty="0"/>
              <a:t>Noter le nom de chaque visiteur et la raison de sa visite (impunité/accès),</a:t>
            </a:r>
          </a:p>
          <a:p>
            <a:pPr lvl="2"/>
            <a:r>
              <a:rPr lang="fr-FR" sz="1800" dirty="0"/>
              <a:t>Rappeler le personnel concerné pour demander si le visiteur est attendu avant de l'admettre (accès),</a:t>
            </a:r>
          </a:p>
          <a:p>
            <a:pPr lvl="2"/>
            <a:r>
              <a:rPr lang="fr-FR" sz="1800" dirty="0"/>
              <a:t>Avoir des zones publiques bien marquées où le personnel vient rencontrer les visiteurs qui ne sont pas des clients (accès/impunité).</a:t>
            </a:r>
          </a:p>
          <a:p>
            <a:pPr lvl="2"/>
            <a:r>
              <a:rPr lang="fr-FR" sz="1800" dirty="0"/>
              <a:t>Vérifier que chaque visiteur n'est pas armé (ressources)</a:t>
            </a:r>
          </a:p>
          <a:p>
            <a:pPr lvl="1"/>
            <a:r>
              <a:rPr lang="fr-FR" sz="1800" dirty="0"/>
              <a:t>Rappelez à tout le personnel de parler aux clients des circonstances dans lesquelles il peut être préférable de ne pas partager des informations avec un partenaire violent (motif).</a:t>
            </a:r>
          </a:p>
          <a:p>
            <a:r>
              <a:rPr lang="fr-FR" sz="1800" dirty="0"/>
              <a:t>Crystal pourrait :</a:t>
            </a:r>
          </a:p>
          <a:p>
            <a:pPr lvl="1"/>
            <a:r>
              <a:rPr lang="fr-FR" sz="1800" dirty="0"/>
              <a:t>Rappeler à ses clients qu'il n'est peut-être pas approprié de partager la nature du soutien qu'ils reçoivent à la clinique avec des partenaires violents (motif).</a:t>
            </a:r>
          </a:p>
          <a:p>
            <a:pPr lvl="1"/>
            <a:r>
              <a:rPr lang="fr-FR" sz="1800" dirty="0"/>
              <a:t>Rappeler à ses clients de ne pas ramener chez eux des documents sur la violence que leur partenaire pourrait voir et auxquels il pourrait réagir négativement (motif).</a:t>
            </a:r>
            <a:endParaRPr lang="en-US" sz="1800" dirty="0"/>
          </a:p>
          <a:p>
            <a:pPr lvl="1"/>
            <a:endParaRPr lang="en-US" dirty="0"/>
          </a:p>
        </p:txBody>
      </p:sp>
    </p:spTree>
    <p:extLst>
      <p:ext uri="{BB962C8B-B14F-4D97-AF65-F5344CB8AC3E}">
        <p14:creationId xmlns:p14="http://schemas.microsoft.com/office/powerpoint/2010/main" val="3129721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956CD-B521-4B27-8F98-184DDD6A199F}"/>
              </a:ext>
            </a:extLst>
          </p:cNvPr>
          <p:cNvSpPr>
            <a:spLocks noGrp="1"/>
          </p:cNvSpPr>
          <p:nvPr>
            <p:ph type="title"/>
          </p:nvPr>
        </p:nvSpPr>
        <p:spPr/>
        <p:txBody>
          <a:bodyPr/>
          <a:lstStyle/>
          <a:p>
            <a:r>
              <a:rPr lang="en-US" dirty="0" err="1"/>
              <a:t>Activité</a:t>
            </a:r>
            <a:r>
              <a:rPr lang="en-US" dirty="0"/>
              <a:t> B. </a:t>
            </a:r>
            <a:r>
              <a:rPr lang="en-US" dirty="0" err="1"/>
              <a:t>Normes</a:t>
            </a:r>
            <a:r>
              <a:rPr lang="en-US" dirty="0"/>
              <a:t> du </a:t>
            </a:r>
            <a:r>
              <a:rPr lang="en-US" dirty="0" err="1"/>
              <a:t>groupe</a:t>
            </a:r>
            <a:endParaRPr lang="en-US" dirty="0"/>
          </a:p>
        </p:txBody>
      </p:sp>
      <p:sp>
        <p:nvSpPr>
          <p:cNvPr id="3" name="Text Placeholder 2">
            <a:extLst>
              <a:ext uri="{FF2B5EF4-FFF2-40B4-BE49-F238E27FC236}">
                <a16:creationId xmlns:a16="http://schemas.microsoft.com/office/drawing/2014/main" id="{A6C1F137-FD45-4A17-BF37-249B60195AC9}"/>
              </a:ext>
            </a:extLst>
          </p:cNvPr>
          <p:cNvSpPr>
            <a:spLocks noGrp="1"/>
          </p:cNvSpPr>
          <p:nvPr>
            <p:ph type="body" sz="quarter" idx="10"/>
          </p:nvPr>
        </p:nvSpPr>
        <p:spPr>
          <a:xfrm>
            <a:off x="467360" y="1645374"/>
            <a:ext cx="8219440" cy="4176851"/>
          </a:xfrm>
        </p:spPr>
        <p:txBody>
          <a:bodyPr/>
          <a:lstStyle/>
          <a:p>
            <a:r>
              <a:rPr lang="fr-FR" dirty="0">
                <a:solidFill>
                  <a:srgbClr val="00B050"/>
                </a:solidFill>
              </a:rPr>
              <a:t>Ces sessions seront enregistrées</a:t>
            </a:r>
            <a:r>
              <a:rPr lang="fr-FR" dirty="0"/>
              <a:t>.</a:t>
            </a:r>
          </a:p>
          <a:p>
            <a:r>
              <a:rPr lang="fr-FR" dirty="0"/>
              <a:t>Ne communiquez pas d'informations permettant d'identifier d'autres personnes lorsque vous racontez des incidents de sécurité.</a:t>
            </a:r>
          </a:p>
          <a:p>
            <a:r>
              <a:rPr lang="fr-FR" dirty="0"/>
              <a:t>Participez pleinement.</a:t>
            </a:r>
          </a:p>
          <a:p>
            <a:r>
              <a:rPr lang="fr-FR" dirty="0"/>
              <a:t>Arrivez à l'heure et restez pendant toute la durée de chaque session.</a:t>
            </a:r>
          </a:p>
          <a:p>
            <a:r>
              <a:rPr lang="fr-FR" dirty="0"/>
              <a:t>Ne partagez pas ce que vous entendez dans ce webinaire en dehors de cet espace.</a:t>
            </a:r>
            <a:endParaRPr lang="en-US" dirty="0"/>
          </a:p>
        </p:txBody>
      </p:sp>
      <p:sp>
        <p:nvSpPr>
          <p:cNvPr id="4" name="Star: 5 Points 3">
            <a:extLst>
              <a:ext uri="{FF2B5EF4-FFF2-40B4-BE49-F238E27FC236}">
                <a16:creationId xmlns:a16="http://schemas.microsoft.com/office/drawing/2014/main" id="{DD5A2BA8-14B3-42BB-AADF-87DACE240D55}"/>
              </a:ext>
            </a:extLst>
          </p:cNvPr>
          <p:cNvSpPr/>
          <p:nvPr/>
        </p:nvSpPr>
        <p:spPr>
          <a:xfrm>
            <a:off x="8206774" y="91440"/>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40366142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3FA13-2D64-42C2-9D44-DC26336C8563}"/>
              </a:ext>
            </a:extLst>
          </p:cNvPr>
          <p:cNvSpPr>
            <a:spLocks noGrp="1"/>
          </p:cNvSpPr>
          <p:nvPr>
            <p:ph type="title"/>
          </p:nvPr>
        </p:nvSpPr>
        <p:spPr>
          <a:xfrm>
            <a:off x="467360" y="302675"/>
            <a:ext cx="7043443" cy="972441"/>
          </a:xfrm>
        </p:spPr>
        <p:txBody>
          <a:bodyPr>
            <a:normAutofit fontScale="90000"/>
          </a:bodyPr>
          <a:lstStyle/>
          <a:p>
            <a:r>
              <a:rPr lang="en-US" dirty="0" err="1"/>
              <a:t>Activité</a:t>
            </a:r>
            <a:r>
              <a:rPr lang="en-US" dirty="0"/>
              <a:t> M. </a:t>
            </a:r>
            <a:r>
              <a:rPr lang="en-US" dirty="0" err="1"/>
              <a:t>Scénario</a:t>
            </a:r>
            <a:r>
              <a:rPr lang="en-US" dirty="0"/>
              <a:t> 3 : </a:t>
            </a:r>
            <a:r>
              <a:rPr lang="fr-FR" dirty="0"/>
              <a:t>Passer de la connexion  au hors-ligne</a:t>
            </a:r>
            <a:endParaRPr lang="en-US" dirty="0"/>
          </a:p>
        </p:txBody>
      </p:sp>
      <p:sp>
        <p:nvSpPr>
          <p:cNvPr id="3" name="Text Placeholder 2">
            <a:extLst>
              <a:ext uri="{FF2B5EF4-FFF2-40B4-BE49-F238E27FC236}">
                <a16:creationId xmlns:a16="http://schemas.microsoft.com/office/drawing/2014/main" id="{1D5FAA81-F0D0-47B4-942D-7B80EF6090E7}"/>
              </a:ext>
            </a:extLst>
          </p:cNvPr>
          <p:cNvSpPr>
            <a:spLocks noGrp="1"/>
          </p:cNvSpPr>
          <p:nvPr>
            <p:ph type="body" sz="quarter" idx="10"/>
          </p:nvPr>
        </p:nvSpPr>
        <p:spPr>
          <a:xfrm>
            <a:off x="467360" y="1417637"/>
            <a:ext cx="8219440" cy="5345369"/>
          </a:xfrm>
        </p:spPr>
        <p:txBody>
          <a:bodyPr/>
          <a:lstStyle/>
          <a:p>
            <a:pPr marL="0" indent="0">
              <a:buNone/>
            </a:pPr>
            <a:r>
              <a:rPr lang="fr-FR" sz="2200" dirty="0"/>
              <a:t>Un travailleur de proximité en ligne, Patrick, rencontre de nouveaux utilisateurs potentiels du service sur </a:t>
            </a:r>
            <a:r>
              <a:rPr lang="fr-FR" sz="2200" dirty="0" err="1"/>
              <a:t>Grindr</a:t>
            </a:r>
            <a:r>
              <a:rPr lang="fr-FR" sz="2200" dirty="0"/>
              <a:t> et les encourage à se faire dépister. Les hommes qu'il rencontre sur </a:t>
            </a:r>
            <a:r>
              <a:rPr lang="fr-FR" sz="2200" dirty="0" err="1"/>
              <a:t>Grindr</a:t>
            </a:r>
            <a:r>
              <a:rPr lang="fr-FR" sz="2200" dirty="0"/>
              <a:t> veulent souvent le rencontrer hors site avant d'accepter de se rendre dans un établissement clinique. Plusieurs fois, lorsque Patrick a rencontré des utilisateurs potentiels en personne, ils ont voulu avoir des relations sexuelles avec lui. Un homme, Andrew, a été incroyablement insistant. Après que Patrick ait dit qu'il ne souhaitait pas avoir de relations sexuelles, Andrew est venu au bureau de l'OSC à la recherche de Patrick à plusieurs reprises et s'est même présenté à l'autre emploi de Patrick (serveur dans un restaurant) après avoir trouvé des informations sur lui en ligne.</a:t>
            </a:r>
          </a:p>
          <a:p>
            <a:pPr marL="0" indent="0">
              <a:buNone/>
            </a:pPr>
            <a:r>
              <a:rPr lang="fr-FR" sz="2400" b="1" dirty="0"/>
              <a:t>Que pourrait-on faire pour limiter l'accès, les ressources, le mobile et l'impunité afin d'éviter que cette situation ne se reproduise ?</a:t>
            </a:r>
            <a:endParaRPr lang="en-US" sz="2600" dirty="0"/>
          </a:p>
        </p:txBody>
      </p:sp>
      <p:sp>
        <p:nvSpPr>
          <p:cNvPr id="5" name="Star: 5 Points 4">
            <a:extLst>
              <a:ext uri="{FF2B5EF4-FFF2-40B4-BE49-F238E27FC236}">
                <a16:creationId xmlns:a16="http://schemas.microsoft.com/office/drawing/2014/main" id="{92251D24-1339-493D-8C6C-486C151184BE}"/>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4458023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982E3-99A5-4AC5-A2B1-E1E4A968DBBB}"/>
              </a:ext>
            </a:extLst>
          </p:cNvPr>
          <p:cNvSpPr>
            <a:spLocks noGrp="1"/>
          </p:cNvSpPr>
          <p:nvPr>
            <p:ph type="title"/>
          </p:nvPr>
        </p:nvSpPr>
        <p:spPr/>
        <p:txBody>
          <a:bodyPr/>
          <a:lstStyle/>
          <a:p>
            <a:r>
              <a:rPr lang="en-US" dirty="0" err="1"/>
              <a:t>Scénario</a:t>
            </a:r>
            <a:r>
              <a:rPr lang="en-US" dirty="0"/>
              <a:t> 3 </a:t>
            </a:r>
            <a:r>
              <a:rPr lang="en-US" dirty="0" err="1"/>
              <a:t>réponses</a:t>
            </a:r>
            <a:r>
              <a:rPr lang="en-US" dirty="0"/>
              <a:t> </a:t>
            </a:r>
            <a:r>
              <a:rPr lang="en-US" dirty="0" err="1"/>
              <a:t>possibles</a:t>
            </a:r>
            <a:endParaRPr lang="en-US" dirty="0"/>
          </a:p>
        </p:txBody>
      </p:sp>
      <p:sp>
        <p:nvSpPr>
          <p:cNvPr id="3" name="Text Placeholder 2">
            <a:extLst>
              <a:ext uri="{FF2B5EF4-FFF2-40B4-BE49-F238E27FC236}">
                <a16:creationId xmlns:a16="http://schemas.microsoft.com/office/drawing/2014/main" id="{F23C8D63-3856-4F41-A182-8B57798053E4}"/>
              </a:ext>
            </a:extLst>
          </p:cNvPr>
          <p:cNvSpPr>
            <a:spLocks noGrp="1"/>
          </p:cNvSpPr>
          <p:nvPr>
            <p:ph type="body" sz="quarter" idx="10"/>
          </p:nvPr>
        </p:nvSpPr>
        <p:spPr>
          <a:xfrm>
            <a:off x="467360" y="1417636"/>
            <a:ext cx="8219440" cy="5161583"/>
          </a:xfrm>
        </p:spPr>
        <p:txBody>
          <a:bodyPr/>
          <a:lstStyle/>
          <a:p>
            <a:r>
              <a:rPr lang="fr-FR" sz="1600" dirty="0"/>
              <a:t>L'organisation de Patrick pourrait</a:t>
            </a:r>
          </a:p>
          <a:p>
            <a:pPr lvl="1"/>
            <a:r>
              <a:rPr lang="fr-FR" sz="1600" dirty="0"/>
              <a:t>Avoir des politiques et des formations claires concernant les informations que chaque travailleur de proximité/sensibilisation en ligne peut partager ; par exemple, pas de photos, pas de noms de famille, pas d'informations personnelles (accès, ressources).</a:t>
            </a:r>
          </a:p>
          <a:p>
            <a:pPr lvl="1"/>
            <a:r>
              <a:rPr lang="fr-FR" sz="1600" dirty="0"/>
              <a:t>Avoir des politiques claires stipulant que les travailleurs de proximité ne peuvent pas avoir de relations avec les clients ; les politiques pourraient être accompagnées de scripts à utiliser si les clients leur demandent d'être impliqués dans une relation (motif)</a:t>
            </a:r>
          </a:p>
          <a:p>
            <a:pPr lvl="1"/>
            <a:r>
              <a:rPr lang="fr-FR" sz="1600" dirty="0"/>
              <a:t>Disposer d'une politique stipulant que les travailleurs de proximité en ligne ne doivent jamais rencontrer hors site les clients qui passent d'une relation en ligne à une relation hors ligne ou qu'un nouvel que le travailleur de proximité doit être la personne chargée de la transition (accès).</a:t>
            </a:r>
          </a:p>
          <a:p>
            <a:pPr lvl="1"/>
            <a:r>
              <a:rPr lang="fr-FR" sz="1600" dirty="0"/>
              <a:t>Avoir une politique sur la façon de protéger le personnel qui pourrait être en danger, y compris des fonds pour la relocalisation (accès).</a:t>
            </a:r>
          </a:p>
          <a:p>
            <a:r>
              <a:rPr lang="fr-FR" sz="1600" dirty="0"/>
              <a:t>Patrick pourrait :</a:t>
            </a:r>
          </a:p>
          <a:p>
            <a:pPr lvl="1"/>
            <a:r>
              <a:rPr lang="fr-FR" sz="1600" dirty="0"/>
              <a:t>Limiter les informations disponibles sur lui-même en ligne (par exemple, ne pas créer un profil LinkedIn comprenant son organisation, son nom complet et sa photo).</a:t>
            </a:r>
          </a:p>
          <a:p>
            <a:pPr lvl="1"/>
            <a:r>
              <a:rPr lang="fr-FR" sz="1600" dirty="0"/>
              <a:t>Signaler immédiatement à l'organisation les clients inquiétants et demander conseil.</a:t>
            </a:r>
            <a:r>
              <a:rPr lang="en-US" sz="1600" dirty="0"/>
              <a:t>  </a:t>
            </a:r>
          </a:p>
          <a:p>
            <a:pPr lvl="1"/>
            <a:endParaRPr lang="en-US" sz="1800" dirty="0"/>
          </a:p>
          <a:p>
            <a:endParaRPr lang="en-US" dirty="0"/>
          </a:p>
        </p:txBody>
      </p:sp>
    </p:spTree>
    <p:extLst>
      <p:ext uri="{BB962C8B-B14F-4D97-AF65-F5344CB8AC3E}">
        <p14:creationId xmlns:p14="http://schemas.microsoft.com/office/powerpoint/2010/main" val="10865703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5FC14-19D4-425D-AF77-1B8B83F0E9BB}"/>
              </a:ext>
            </a:extLst>
          </p:cNvPr>
          <p:cNvSpPr>
            <a:spLocks noGrp="1"/>
          </p:cNvSpPr>
          <p:nvPr>
            <p:ph type="title"/>
          </p:nvPr>
        </p:nvSpPr>
        <p:spPr/>
        <p:txBody>
          <a:bodyPr/>
          <a:lstStyle/>
          <a:p>
            <a:r>
              <a:rPr lang="en-US" dirty="0" err="1"/>
              <a:t>Activité</a:t>
            </a:r>
            <a:r>
              <a:rPr lang="en-US" dirty="0"/>
              <a:t> M. </a:t>
            </a:r>
            <a:r>
              <a:rPr lang="en-US" dirty="0" err="1"/>
              <a:t>Scénario</a:t>
            </a:r>
            <a:r>
              <a:rPr lang="en-US" dirty="0"/>
              <a:t> 4 : Test </a:t>
            </a:r>
            <a:r>
              <a:rPr lang="fr-FR" dirty="0"/>
              <a:t>d’indexation</a:t>
            </a:r>
          </a:p>
        </p:txBody>
      </p:sp>
      <p:sp>
        <p:nvSpPr>
          <p:cNvPr id="3" name="Text Placeholder 2">
            <a:extLst>
              <a:ext uri="{FF2B5EF4-FFF2-40B4-BE49-F238E27FC236}">
                <a16:creationId xmlns:a16="http://schemas.microsoft.com/office/drawing/2014/main" id="{F355BD63-8B5E-4DAB-9B0D-94ADBF8765EC}"/>
              </a:ext>
            </a:extLst>
          </p:cNvPr>
          <p:cNvSpPr>
            <a:spLocks noGrp="1"/>
          </p:cNvSpPr>
          <p:nvPr>
            <p:ph type="body" sz="quarter" idx="10"/>
          </p:nvPr>
        </p:nvSpPr>
        <p:spPr>
          <a:xfrm>
            <a:off x="467360" y="1506578"/>
            <a:ext cx="8219440" cy="4176851"/>
          </a:xfrm>
        </p:spPr>
        <p:txBody>
          <a:bodyPr/>
          <a:lstStyle/>
          <a:p>
            <a:pPr marL="0" indent="0">
              <a:buNone/>
            </a:pPr>
            <a:r>
              <a:rPr lang="fr-FR" sz="2200" dirty="0"/>
              <a:t>Un client indexé partage les noms de trois partenaires sexuels. Mary, un agent de santé, réussit à mettre en relation les partenaires nommés #1 et #3 avec les services mais ne peut pas joindre le partenaire #2 par téléphone. Mary essaie de trouver le partenaire n°2 à domicile. Elle utilise les transports publics, conformément à la politique du programme. Lorsque Marie explique au partenaire n°2 la raison de sa venue, le partenaire n°2 menace Marie avec une casserole d'eau bouillante. Mary part immédiatement. Pendant que Mary doit attendre les transports en commun pour retourner au bureau, elle est extrêmement effrayée. </a:t>
            </a:r>
          </a:p>
          <a:p>
            <a:pPr marL="0" indent="0">
              <a:buNone/>
            </a:pPr>
            <a:endParaRPr lang="fr-FR" sz="2200" dirty="0"/>
          </a:p>
          <a:p>
            <a:pPr marL="0" indent="0">
              <a:buNone/>
            </a:pPr>
            <a:r>
              <a:rPr lang="fr-FR" sz="2400" b="1" dirty="0"/>
              <a:t>Que pourrait-on faire pour limiter l'accès, les ressources, le mobile et l'impunité afin d'éviter que cette situation ne se reproduise ?</a:t>
            </a:r>
            <a:endParaRPr lang="en-US" sz="2400" dirty="0"/>
          </a:p>
        </p:txBody>
      </p:sp>
      <p:sp>
        <p:nvSpPr>
          <p:cNvPr id="5" name="Star: 5 Points 4">
            <a:extLst>
              <a:ext uri="{FF2B5EF4-FFF2-40B4-BE49-F238E27FC236}">
                <a16:creationId xmlns:a16="http://schemas.microsoft.com/office/drawing/2014/main" id="{D3EBDE60-5470-48A7-9938-19FC24983F9F}"/>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2318873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6DFCD-C8BA-4F1D-BE6C-8FC9229985FC}"/>
              </a:ext>
            </a:extLst>
          </p:cNvPr>
          <p:cNvSpPr>
            <a:spLocks noGrp="1"/>
          </p:cNvSpPr>
          <p:nvPr>
            <p:ph type="title"/>
          </p:nvPr>
        </p:nvSpPr>
        <p:spPr/>
        <p:txBody>
          <a:bodyPr/>
          <a:lstStyle/>
          <a:p>
            <a:r>
              <a:rPr lang="en-US" dirty="0" err="1"/>
              <a:t>Scénario</a:t>
            </a:r>
            <a:r>
              <a:rPr lang="en-US" dirty="0"/>
              <a:t> 4 </a:t>
            </a:r>
            <a:r>
              <a:rPr lang="en-US" dirty="0" err="1"/>
              <a:t>réponses</a:t>
            </a:r>
            <a:r>
              <a:rPr lang="en-US" dirty="0"/>
              <a:t> </a:t>
            </a:r>
            <a:r>
              <a:rPr lang="en-US" dirty="0" err="1"/>
              <a:t>possibles</a:t>
            </a:r>
            <a:endParaRPr lang="en-US" dirty="0"/>
          </a:p>
        </p:txBody>
      </p:sp>
      <p:sp>
        <p:nvSpPr>
          <p:cNvPr id="3" name="Text Placeholder 2">
            <a:extLst>
              <a:ext uri="{FF2B5EF4-FFF2-40B4-BE49-F238E27FC236}">
                <a16:creationId xmlns:a16="http://schemas.microsoft.com/office/drawing/2014/main" id="{DF0120EC-D93C-41D2-8EC7-4B92228EBE2D}"/>
              </a:ext>
            </a:extLst>
          </p:cNvPr>
          <p:cNvSpPr>
            <a:spLocks noGrp="1"/>
          </p:cNvSpPr>
          <p:nvPr>
            <p:ph type="body" sz="quarter" idx="10"/>
          </p:nvPr>
        </p:nvSpPr>
        <p:spPr>
          <a:xfrm>
            <a:off x="467360" y="1417637"/>
            <a:ext cx="8219440" cy="4995167"/>
          </a:xfrm>
        </p:spPr>
        <p:txBody>
          <a:bodyPr/>
          <a:lstStyle/>
          <a:p>
            <a:r>
              <a:rPr lang="fr-FR" sz="1800" dirty="0"/>
              <a:t>L'organisation de Mary pourrait :</a:t>
            </a:r>
          </a:p>
          <a:p>
            <a:pPr lvl="1"/>
            <a:r>
              <a:rPr lang="fr-FR" sz="1800" dirty="0"/>
              <a:t>S'assurer que tous les clients indexés font l'objet d'un dépistage de la violence du partenaire intime (VPI) afin que les travailleurs de proximité ne se rendent pas au domicile de clients violents (accès).</a:t>
            </a:r>
          </a:p>
          <a:p>
            <a:pPr lvl="1"/>
            <a:r>
              <a:rPr lang="fr-FR" sz="1800" dirty="0"/>
              <a:t>Avoir des politiques qui interdisent les visites au domicile des clients sans autorisation/volontariat (accès)</a:t>
            </a:r>
          </a:p>
          <a:p>
            <a:pPr lvl="1"/>
            <a:r>
              <a:rPr lang="fr-FR" sz="1800" dirty="0"/>
              <a:t>Avoir des politiques qui autorisent le transport privé lors des visites communautaires ou dans des circonstances particulières (accès).</a:t>
            </a:r>
          </a:p>
          <a:p>
            <a:pPr lvl="1"/>
            <a:r>
              <a:rPr lang="fr-FR" sz="1800" dirty="0"/>
              <a:t>Disposer de lignes directrices claires pour les tests d'indexation qui dictent les modalités appropriées dans différentes circonstances (accès, motif).</a:t>
            </a:r>
          </a:p>
          <a:p>
            <a:pPr lvl="1"/>
            <a:r>
              <a:rPr lang="fr-FR" sz="1800" dirty="0"/>
              <a:t>Avoir des politiques qui stipulent que personne ne doit faire de la sensibilisation seul (accès/impunité).</a:t>
            </a:r>
          </a:p>
          <a:p>
            <a:r>
              <a:rPr lang="fr-FR" sz="1800" dirty="0"/>
              <a:t>Mary pourrait : </a:t>
            </a:r>
          </a:p>
          <a:p>
            <a:pPr lvl="1"/>
            <a:r>
              <a:rPr lang="fr-FR" sz="1800" dirty="0"/>
              <a:t>Suggérer qu'un événement de sensibilisation ait lieu dans la communauté du partenaire n°2 ; plusieurs personnes peuvent être invitées à y assister, y compris le partenaire n°2 (motif).</a:t>
            </a:r>
            <a:endParaRPr lang="en-US" sz="1800" dirty="0"/>
          </a:p>
        </p:txBody>
      </p:sp>
    </p:spTree>
    <p:extLst>
      <p:ext uri="{BB962C8B-B14F-4D97-AF65-F5344CB8AC3E}">
        <p14:creationId xmlns:p14="http://schemas.microsoft.com/office/powerpoint/2010/main" val="10879703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5DCB48A-AB74-4EB3-9385-7A3F4FAAC0F4}"/>
              </a:ext>
            </a:extLst>
          </p:cNvPr>
          <p:cNvPicPr>
            <a:picLocks noChangeAspect="1"/>
          </p:cNvPicPr>
          <p:nvPr/>
        </p:nvPicPr>
        <p:blipFill>
          <a:blip r:embed="rId3"/>
          <a:srcRect/>
          <a:stretch/>
        </p:blipFill>
        <p:spPr>
          <a:xfrm>
            <a:off x="5977780" y="4090394"/>
            <a:ext cx="2983369" cy="2237526"/>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E5571501-5F8F-4427-87CE-B2F2270322BC}"/>
              </a:ext>
            </a:extLst>
          </p:cNvPr>
          <p:cNvPicPr>
            <a:picLocks noChangeAspect="1"/>
          </p:cNvPicPr>
          <p:nvPr/>
        </p:nvPicPr>
        <p:blipFill>
          <a:blip r:embed="rId4"/>
          <a:srcRect/>
          <a:stretch/>
        </p:blipFill>
        <p:spPr>
          <a:xfrm>
            <a:off x="2765859" y="4073854"/>
            <a:ext cx="3038670" cy="2279002"/>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D088BA20-584E-4C6B-93F7-DE972C7BC058}"/>
              </a:ext>
            </a:extLst>
          </p:cNvPr>
          <p:cNvPicPr>
            <a:picLocks noChangeAspect="1"/>
          </p:cNvPicPr>
          <p:nvPr/>
        </p:nvPicPr>
        <p:blipFill>
          <a:blip r:embed="rId5"/>
          <a:srcRect/>
          <a:stretch/>
        </p:blipFill>
        <p:spPr>
          <a:xfrm>
            <a:off x="5982103" y="1696476"/>
            <a:ext cx="2916013" cy="2187009"/>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37211123-2DE7-4468-A36C-46260C9E7241}"/>
              </a:ext>
            </a:extLst>
          </p:cNvPr>
          <p:cNvSpPr>
            <a:spLocks noGrp="1"/>
          </p:cNvSpPr>
          <p:nvPr>
            <p:ph type="title"/>
          </p:nvPr>
        </p:nvSpPr>
        <p:spPr>
          <a:xfrm>
            <a:off x="168922" y="445196"/>
            <a:ext cx="7358549" cy="972441"/>
          </a:xfrm>
        </p:spPr>
        <p:txBody>
          <a:bodyPr>
            <a:normAutofit fontScale="90000"/>
          </a:bodyPr>
          <a:lstStyle/>
          <a:p>
            <a:r>
              <a:rPr lang="en-US" dirty="0" err="1"/>
              <a:t>Activité</a:t>
            </a:r>
            <a:r>
              <a:rPr lang="en-US" dirty="0"/>
              <a:t> N. </a:t>
            </a:r>
            <a:r>
              <a:rPr lang="fr-FR" dirty="0"/>
              <a:t>Qu'est-ce que ces solutions ont en commun ?</a:t>
            </a:r>
            <a:endParaRPr lang="en-US" dirty="0"/>
          </a:p>
        </p:txBody>
      </p:sp>
      <p:pic>
        <p:nvPicPr>
          <p:cNvPr id="8" name="Picture 7">
            <a:extLst>
              <a:ext uri="{FF2B5EF4-FFF2-40B4-BE49-F238E27FC236}">
                <a16:creationId xmlns:a16="http://schemas.microsoft.com/office/drawing/2014/main" id="{D9665903-E0B6-446C-9B08-114F556B7336}"/>
              </a:ext>
            </a:extLst>
          </p:cNvPr>
          <p:cNvPicPr>
            <a:picLocks noChangeAspect="1"/>
          </p:cNvPicPr>
          <p:nvPr/>
        </p:nvPicPr>
        <p:blipFill>
          <a:blip r:embed="rId6"/>
          <a:srcRect/>
          <a:stretch/>
        </p:blipFill>
        <p:spPr>
          <a:xfrm>
            <a:off x="2858192" y="1701446"/>
            <a:ext cx="2947987" cy="221099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6000758E-0B57-4EF4-A8D2-C665DE3FDF82}"/>
              </a:ext>
            </a:extLst>
          </p:cNvPr>
          <p:cNvSpPr>
            <a:spLocks noGrp="1"/>
          </p:cNvSpPr>
          <p:nvPr>
            <p:ph type="body" sz="quarter" idx="10"/>
          </p:nvPr>
        </p:nvSpPr>
        <p:spPr>
          <a:xfrm>
            <a:off x="168922" y="1556112"/>
            <a:ext cx="2499418" cy="5003714"/>
          </a:xfrm>
        </p:spPr>
        <p:txBody>
          <a:bodyPr/>
          <a:lstStyle/>
          <a:p>
            <a:pPr marL="0" indent="0">
              <a:buNone/>
            </a:pPr>
            <a:r>
              <a:rPr lang="fr-FR" sz="2000" dirty="0"/>
              <a:t>Dans chaque scénario, les solutions relèvent principalement de la responsabilité de l'organisation et non de l'individu. Les organisations reconnaissent leur responsabilité envers la sécurité de leurs travailleurs. Elles ne se contentent pas de s'en remettre au meilleur jugement du personnel ou des bénévoles.</a:t>
            </a:r>
            <a:endParaRPr lang="en-US" sz="2000" dirty="0"/>
          </a:p>
        </p:txBody>
      </p:sp>
      <p:sp>
        <p:nvSpPr>
          <p:cNvPr id="9" name="Oval 8">
            <a:extLst>
              <a:ext uri="{FF2B5EF4-FFF2-40B4-BE49-F238E27FC236}">
                <a16:creationId xmlns:a16="http://schemas.microsoft.com/office/drawing/2014/main" id="{B9DAFFDE-DFFA-4C9E-A829-F67206A72847}"/>
              </a:ext>
            </a:extLst>
          </p:cNvPr>
          <p:cNvSpPr/>
          <p:nvPr/>
        </p:nvSpPr>
        <p:spPr>
          <a:xfrm>
            <a:off x="2721609" y="2015429"/>
            <a:ext cx="3082920" cy="1326364"/>
          </a:xfrm>
          <a:custGeom>
            <a:avLst/>
            <a:gdLst>
              <a:gd name="connsiteX0" fmla="*/ 0 w 2721165"/>
              <a:gd name="connsiteY0" fmla="*/ 549033 h 1098065"/>
              <a:gd name="connsiteX1" fmla="*/ 1360583 w 2721165"/>
              <a:gd name="connsiteY1" fmla="*/ 0 h 1098065"/>
              <a:gd name="connsiteX2" fmla="*/ 2721166 w 2721165"/>
              <a:gd name="connsiteY2" fmla="*/ 549033 h 1098065"/>
              <a:gd name="connsiteX3" fmla="*/ 1360583 w 2721165"/>
              <a:gd name="connsiteY3" fmla="*/ 1098066 h 1098065"/>
              <a:gd name="connsiteX4" fmla="*/ 0 w 2721165"/>
              <a:gd name="connsiteY4" fmla="*/ 549033 h 1098065"/>
              <a:gd name="connsiteX0" fmla="*/ 0 w 2721166"/>
              <a:gd name="connsiteY0" fmla="*/ 557682 h 1115364"/>
              <a:gd name="connsiteX1" fmla="*/ 1360583 w 2721166"/>
              <a:gd name="connsiteY1" fmla="*/ 8649 h 1115364"/>
              <a:gd name="connsiteX2" fmla="*/ 2721166 w 2721166"/>
              <a:gd name="connsiteY2" fmla="*/ 557682 h 1115364"/>
              <a:gd name="connsiteX3" fmla="*/ 1360583 w 2721166"/>
              <a:gd name="connsiteY3" fmla="*/ 1106715 h 1115364"/>
              <a:gd name="connsiteX4" fmla="*/ 0 w 2721166"/>
              <a:gd name="connsiteY4" fmla="*/ 557682 h 1115364"/>
              <a:gd name="connsiteX0" fmla="*/ 0 w 2721166"/>
              <a:gd name="connsiteY0" fmla="*/ 559210 h 1116892"/>
              <a:gd name="connsiteX1" fmla="*/ 1360583 w 2721166"/>
              <a:gd name="connsiteY1" fmla="*/ 10177 h 1116892"/>
              <a:gd name="connsiteX2" fmla="*/ 2721166 w 2721166"/>
              <a:gd name="connsiteY2" fmla="*/ 559210 h 1116892"/>
              <a:gd name="connsiteX3" fmla="*/ 1360583 w 2721166"/>
              <a:gd name="connsiteY3" fmla="*/ 1108243 h 1116892"/>
              <a:gd name="connsiteX4" fmla="*/ 0 w 2721166"/>
              <a:gd name="connsiteY4" fmla="*/ 559210 h 1116892"/>
              <a:gd name="connsiteX0" fmla="*/ 0 w 2721166"/>
              <a:gd name="connsiteY0" fmla="*/ 559210 h 1116892"/>
              <a:gd name="connsiteX1" fmla="*/ 1360583 w 2721166"/>
              <a:gd name="connsiteY1" fmla="*/ 10177 h 1116892"/>
              <a:gd name="connsiteX2" fmla="*/ 2721166 w 2721166"/>
              <a:gd name="connsiteY2" fmla="*/ 559210 h 1116892"/>
              <a:gd name="connsiteX3" fmla="*/ 1360583 w 2721166"/>
              <a:gd name="connsiteY3" fmla="*/ 1108243 h 1116892"/>
              <a:gd name="connsiteX4" fmla="*/ 0 w 2721166"/>
              <a:gd name="connsiteY4" fmla="*/ 559210 h 1116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166" h="1116892">
                <a:moveTo>
                  <a:pt x="0" y="559210"/>
                </a:moveTo>
                <a:cubicBezTo>
                  <a:pt x="0" y="-111659"/>
                  <a:pt x="609154" y="10177"/>
                  <a:pt x="1360583" y="10177"/>
                </a:cubicBezTo>
                <a:cubicBezTo>
                  <a:pt x="2112012" y="10177"/>
                  <a:pt x="2655179" y="-121085"/>
                  <a:pt x="2721166" y="559210"/>
                </a:cubicBezTo>
                <a:cubicBezTo>
                  <a:pt x="2702313" y="1173517"/>
                  <a:pt x="2112012" y="1108243"/>
                  <a:pt x="1360583" y="1108243"/>
                </a:cubicBezTo>
                <a:cubicBezTo>
                  <a:pt x="609154" y="1108243"/>
                  <a:pt x="0" y="1230079"/>
                  <a:pt x="0" y="559210"/>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0" name="Oval 9">
            <a:extLst>
              <a:ext uri="{FF2B5EF4-FFF2-40B4-BE49-F238E27FC236}">
                <a16:creationId xmlns:a16="http://schemas.microsoft.com/office/drawing/2014/main" id="{FA8A1C49-89D5-4205-BFEC-207ECCA891A5}"/>
              </a:ext>
            </a:extLst>
          </p:cNvPr>
          <p:cNvSpPr/>
          <p:nvPr/>
        </p:nvSpPr>
        <p:spPr>
          <a:xfrm>
            <a:off x="5977780" y="2015429"/>
            <a:ext cx="2916013" cy="1199111"/>
          </a:xfrm>
          <a:custGeom>
            <a:avLst/>
            <a:gdLst>
              <a:gd name="connsiteX0" fmla="*/ 0 w 3038669"/>
              <a:gd name="connsiteY0" fmla="*/ 600892 h 1201783"/>
              <a:gd name="connsiteX1" fmla="*/ 1519335 w 3038669"/>
              <a:gd name="connsiteY1" fmla="*/ 0 h 1201783"/>
              <a:gd name="connsiteX2" fmla="*/ 3038670 w 3038669"/>
              <a:gd name="connsiteY2" fmla="*/ 600892 h 1201783"/>
              <a:gd name="connsiteX3" fmla="*/ 1519335 w 3038669"/>
              <a:gd name="connsiteY3" fmla="*/ 1201784 h 1201783"/>
              <a:gd name="connsiteX4" fmla="*/ 0 w 3038669"/>
              <a:gd name="connsiteY4" fmla="*/ 600892 h 1201783"/>
              <a:gd name="connsiteX0" fmla="*/ 372 w 3039042"/>
              <a:gd name="connsiteY0" fmla="*/ 617610 h 1235220"/>
              <a:gd name="connsiteX1" fmla="*/ 1519707 w 3039042"/>
              <a:gd name="connsiteY1" fmla="*/ 16718 h 1235220"/>
              <a:gd name="connsiteX2" fmla="*/ 3039042 w 3039042"/>
              <a:gd name="connsiteY2" fmla="*/ 617610 h 1235220"/>
              <a:gd name="connsiteX3" fmla="*/ 1519707 w 3039042"/>
              <a:gd name="connsiteY3" fmla="*/ 1218502 h 1235220"/>
              <a:gd name="connsiteX4" fmla="*/ 372 w 3039042"/>
              <a:gd name="connsiteY4" fmla="*/ 617610 h 1235220"/>
              <a:gd name="connsiteX0" fmla="*/ 372 w 3043112"/>
              <a:gd name="connsiteY0" fmla="*/ 627959 h 1245569"/>
              <a:gd name="connsiteX1" fmla="*/ 1519707 w 3043112"/>
              <a:gd name="connsiteY1" fmla="*/ 27067 h 1245569"/>
              <a:gd name="connsiteX2" fmla="*/ 3039042 w 3043112"/>
              <a:gd name="connsiteY2" fmla="*/ 627959 h 1245569"/>
              <a:gd name="connsiteX3" fmla="*/ 1519707 w 3043112"/>
              <a:gd name="connsiteY3" fmla="*/ 1228851 h 1245569"/>
              <a:gd name="connsiteX4" fmla="*/ 372 w 3043112"/>
              <a:gd name="connsiteY4" fmla="*/ 627959 h 1245569"/>
              <a:gd name="connsiteX0" fmla="*/ 372 w 3045493"/>
              <a:gd name="connsiteY0" fmla="*/ 627959 h 1245569"/>
              <a:gd name="connsiteX1" fmla="*/ 1519707 w 3045493"/>
              <a:gd name="connsiteY1" fmla="*/ 27067 h 1245569"/>
              <a:gd name="connsiteX2" fmla="*/ 3039042 w 3045493"/>
              <a:gd name="connsiteY2" fmla="*/ 627959 h 1245569"/>
              <a:gd name="connsiteX3" fmla="*/ 1519707 w 3045493"/>
              <a:gd name="connsiteY3" fmla="*/ 1228851 h 1245569"/>
              <a:gd name="connsiteX4" fmla="*/ 372 w 3045493"/>
              <a:gd name="connsiteY4" fmla="*/ 627959 h 1245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493" h="1245569">
                <a:moveTo>
                  <a:pt x="372" y="627959"/>
                </a:moveTo>
                <a:cubicBezTo>
                  <a:pt x="19225" y="-146964"/>
                  <a:pt x="680601" y="27067"/>
                  <a:pt x="1519707" y="27067"/>
                </a:cubicBezTo>
                <a:cubicBezTo>
                  <a:pt x="2358813" y="27067"/>
                  <a:pt x="3105030" y="-194098"/>
                  <a:pt x="3039042" y="627959"/>
                </a:cubicBezTo>
                <a:cubicBezTo>
                  <a:pt x="3123883" y="1110651"/>
                  <a:pt x="2358813" y="1228851"/>
                  <a:pt x="1519707" y="1228851"/>
                </a:cubicBezTo>
                <a:cubicBezTo>
                  <a:pt x="680601" y="1228851"/>
                  <a:pt x="-18481" y="1402882"/>
                  <a:pt x="372" y="627959"/>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1" name="Oval 10">
            <a:extLst>
              <a:ext uri="{FF2B5EF4-FFF2-40B4-BE49-F238E27FC236}">
                <a16:creationId xmlns:a16="http://schemas.microsoft.com/office/drawing/2014/main" id="{B7005F77-7734-46B7-B2F2-D2621BC9CB12}"/>
              </a:ext>
            </a:extLst>
          </p:cNvPr>
          <p:cNvSpPr/>
          <p:nvPr/>
        </p:nvSpPr>
        <p:spPr>
          <a:xfrm>
            <a:off x="2839238" y="4490642"/>
            <a:ext cx="2955864" cy="1315807"/>
          </a:xfrm>
          <a:custGeom>
            <a:avLst/>
            <a:gdLst>
              <a:gd name="connsiteX0" fmla="*/ 0 w 2848818"/>
              <a:gd name="connsiteY0" fmla="*/ 683249 h 1366498"/>
              <a:gd name="connsiteX1" fmla="*/ 1424409 w 2848818"/>
              <a:gd name="connsiteY1" fmla="*/ 0 h 1366498"/>
              <a:gd name="connsiteX2" fmla="*/ 2848818 w 2848818"/>
              <a:gd name="connsiteY2" fmla="*/ 683249 h 1366498"/>
              <a:gd name="connsiteX3" fmla="*/ 1424409 w 2848818"/>
              <a:gd name="connsiteY3" fmla="*/ 1366498 h 1366498"/>
              <a:gd name="connsiteX4" fmla="*/ 0 w 2848818"/>
              <a:gd name="connsiteY4" fmla="*/ 683249 h 1366498"/>
              <a:gd name="connsiteX0" fmla="*/ 0 w 2848818"/>
              <a:gd name="connsiteY0" fmla="*/ 684497 h 1368994"/>
              <a:gd name="connsiteX1" fmla="*/ 1424409 w 2848818"/>
              <a:gd name="connsiteY1" fmla="*/ 1248 h 1368994"/>
              <a:gd name="connsiteX2" fmla="*/ 2848818 w 2848818"/>
              <a:gd name="connsiteY2" fmla="*/ 684497 h 1368994"/>
              <a:gd name="connsiteX3" fmla="*/ 1424409 w 2848818"/>
              <a:gd name="connsiteY3" fmla="*/ 1367746 h 1368994"/>
              <a:gd name="connsiteX4" fmla="*/ 0 w 2848818"/>
              <a:gd name="connsiteY4" fmla="*/ 684497 h 1368994"/>
              <a:gd name="connsiteX0" fmla="*/ 0 w 2849686"/>
              <a:gd name="connsiteY0" fmla="*/ 684497 h 1368994"/>
              <a:gd name="connsiteX1" fmla="*/ 1424409 w 2849686"/>
              <a:gd name="connsiteY1" fmla="*/ 1248 h 1368994"/>
              <a:gd name="connsiteX2" fmla="*/ 2848818 w 2849686"/>
              <a:gd name="connsiteY2" fmla="*/ 684497 h 1368994"/>
              <a:gd name="connsiteX3" fmla="*/ 1424409 w 2849686"/>
              <a:gd name="connsiteY3" fmla="*/ 1367746 h 1368994"/>
              <a:gd name="connsiteX4" fmla="*/ 0 w 2849686"/>
              <a:gd name="connsiteY4" fmla="*/ 684497 h 1368994"/>
              <a:gd name="connsiteX0" fmla="*/ 0 w 2865547"/>
              <a:gd name="connsiteY0" fmla="*/ 684497 h 1368994"/>
              <a:gd name="connsiteX1" fmla="*/ 1424409 w 2865547"/>
              <a:gd name="connsiteY1" fmla="*/ 1248 h 1368994"/>
              <a:gd name="connsiteX2" fmla="*/ 2848818 w 2865547"/>
              <a:gd name="connsiteY2" fmla="*/ 684497 h 1368994"/>
              <a:gd name="connsiteX3" fmla="*/ 1424409 w 2865547"/>
              <a:gd name="connsiteY3" fmla="*/ 1367746 h 1368994"/>
              <a:gd name="connsiteX4" fmla="*/ 0 w 2865547"/>
              <a:gd name="connsiteY4" fmla="*/ 684497 h 1368994"/>
              <a:gd name="connsiteX0" fmla="*/ 0 w 2865547"/>
              <a:gd name="connsiteY0" fmla="*/ 716233 h 1432465"/>
              <a:gd name="connsiteX1" fmla="*/ 1424409 w 2865547"/>
              <a:gd name="connsiteY1" fmla="*/ 32984 h 1432465"/>
              <a:gd name="connsiteX2" fmla="*/ 2848818 w 2865547"/>
              <a:gd name="connsiteY2" fmla="*/ 716233 h 1432465"/>
              <a:gd name="connsiteX3" fmla="*/ 1424409 w 2865547"/>
              <a:gd name="connsiteY3" fmla="*/ 1399482 h 1432465"/>
              <a:gd name="connsiteX4" fmla="*/ 0 w 2865547"/>
              <a:gd name="connsiteY4" fmla="*/ 716233 h 1432465"/>
              <a:gd name="connsiteX0" fmla="*/ 9266 w 2874813"/>
              <a:gd name="connsiteY0" fmla="*/ 692454 h 1384906"/>
              <a:gd name="connsiteX1" fmla="*/ 1433675 w 2874813"/>
              <a:gd name="connsiteY1" fmla="*/ 9205 h 1384906"/>
              <a:gd name="connsiteX2" fmla="*/ 2858084 w 2874813"/>
              <a:gd name="connsiteY2" fmla="*/ 692454 h 1384906"/>
              <a:gd name="connsiteX3" fmla="*/ 1433675 w 2874813"/>
              <a:gd name="connsiteY3" fmla="*/ 1375703 h 1384906"/>
              <a:gd name="connsiteX4" fmla="*/ 9266 w 2874813"/>
              <a:gd name="connsiteY4" fmla="*/ 692454 h 1384906"/>
              <a:gd name="connsiteX0" fmla="*/ 9266 w 2874813"/>
              <a:gd name="connsiteY0" fmla="*/ 693952 h 1387904"/>
              <a:gd name="connsiteX1" fmla="*/ 1433675 w 2874813"/>
              <a:gd name="connsiteY1" fmla="*/ 10703 h 1387904"/>
              <a:gd name="connsiteX2" fmla="*/ 2858084 w 2874813"/>
              <a:gd name="connsiteY2" fmla="*/ 693952 h 1387904"/>
              <a:gd name="connsiteX3" fmla="*/ 1433675 w 2874813"/>
              <a:gd name="connsiteY3" fmla="*/ 1377201 h 1387904"/>
              <a:gd name="connsiteX4" fmla="*/ 9266 w 2874813"/>
              <a:gd name="connsiteY4" fmla="*/ 693952 h 138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4813" h="1387904">
                <a:moveTo>
                  <a:pt x="9266" y="693952"/>
                </a:moveTo>
                <a:cubicBezTo>
                  <a:pt x="-91585" y="-140530"/>
                  <a:pt x="646996" y="10703"/>
                  <a:pt x="1433675" y="10703"/>
                </a:cubicBezTo>
                <a:cubicBezTo>
                  <a:pt x="2220354" y="10703"/>
                  <a:pt x="2886365" y="-51041"/>
                  <a:pt x="2858084" y="693952"/>
                </a:cubicBezTo>
                <a:cubicBezTo>
                  <a:pt x="2999486" y="1316397"/>
                  <a:pt x="2220354" y="1377201"/>
                  <a:pt x="1433675" y="1377201"/>
                </a:cubicBezTo>
                <a:cubicBezTo>
                  <a:pt x="646996" y="1377201"/>
                  <a:pt x="110117" y="1528434"/>
                  <a:pt x="9266" y="693952"/>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2" name="Oval 11">
            <a:extLst>
              <a:ext uri="{FF2B5EF4-FFF2-40B4-BE49-F238E27FC236}">
                <a16:creationId xmlns:a16="http://schemas.microsoft.com/office/drawing/2014/main" id="{2B8D2166-7B99-4D0C-8059-F03287F583F1}"/>
              </a:ext>
            </a:extLst>
          </p:cNvPr>
          <p:cNvSpPr/>
          <p:nvPr/>
        </p:nvSpPr>
        <p:spPr>
          <a:xfrm>
            <a:off x="5982102" y="4490642"/>
            <a:ext cx="3010069" cy="1291804"/>
          </a:xfrm>
          <a:custGeom>
            <a:avLst/>
            <a:gdLst>
              <a:gd name="connsiteX0" fmla="*/ 0 w 3090124"/>
              <a:gd name="connsiteY0" fmla="*/ 683249 h 1366498"/>
              <a:gd name="connsiteX1" fmla="*/ 1545062 w 3090124"/>
              <a:gd name="connsiteY1" fmla="*/ 0 h 1366498"/>
              <a:gd name="connsiteX2" fmla="*/ 3090124 w 3090124"/>
              <a:gd name="connsiteY2" fmla="*/ 683249 h 1366498"/>
              <a:gd name="connsiteX3" fmla="*/ 1545062 w 3090124"/>
              <a:gd name="connsiteY3" fmla="*/ 1366498 h 1366498"/>
              <a:gd name="connsiteX4" fmla="*/ 0 w 3090124"/>
              <a:gd name="connsiteY4" fmla="*/ 683249 h 1366498"/>
              <a:gd name="connsiteX0" fmla="*/ 0 w 3090124"/>
              <a:gd name="connsiteY0" fmla="*/ 688311 h 1376622"/>
              <a:gd name="connsiteX1" fmla="*/ 1545062 w 3090124"/>
              <a:gd name="connsiteY1" fmla="*/ 5062 h 1376622"/>
              <a:gd name="connsiteX2" fmla="*/ 3090124 w 3090124"/>
              <a:gd name="connsiteY2" fmla="*/ 688311 h 1376622"/>
              <a:gd name="connsiteX3" fmla="*/ 1545062 w 3090124"/>
              <a:gd name="connsiteY3" fmla="*/ 1371560 h 1376622"/>
              <a:gd name="connsiteX4" fmla="*/ 0 w 3090124"/>
              <a:gd name="connsiteY4" fmla="*/ 688311 h 1376622"/>
              <a:gd name="connsiteX0" fmla="*/ 0 w 3090124"/>
              <a:gd name="connsiteY0" fmla="*/ 688311 h 1376622"/>
              <a:gd name="connsiteX1" fmla="*/ 1545062 w 3090124"/>
              <a:gd name="connsiteY1" fmla="*/ 5062 h 1376622"/>
              <a:gd name="connsiteX2" fmla="*/ 3090124 w 3090124"/>
              <a:gd name="connsiteY2" fmla="*/ 688311 h 1376622"/>
              <a:gd name="connsiteX3" fmla="*/ 1545062 w 3090124"/>
              <a:gd name="connsiteY3" fmla="*/ 1371560 h 1376622"/>
              <a:gd name="connsiteX4" fmla="*/ 0 w 3090124"/>
              <a:gd name="connsiteY4" fmla="*/ 688311 h 1376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0124" h="1376622">
                <a:moveTo>
                  <a:pt x="0" y="688311"/>
                </a:moveTo>
                <a:cubicBezTo>
                  <a:pt x="0" y="-103816"/>
                  <a:pt x="691748" y="5062"/>
                  <a:pt x="1545062" y="5062"/>
                </a:cubicBezTo>
                <a:cubicBezTo>
                  <a:pt x="2398376" y="5062"/>
                  <a:pt x="3080698" y="-37829"/>
                  <a:pt x="3090124" y="688311"/>
                </a:cubicBezTo>
                <a:cubicBezTo>
                  <a:pt x="3090124" y="1065659"/>
                  <a:pt x="2398376" y="1371560"/>
                  <a:pt x="1545062" y="1371560"/>
                </a:cubicBezTo>
                <a:cubicBezTo>
                  <a:pt x="691748" y="1371560"/>
                  <a:pt x="0" y="1480438"/>
                  <a:pt x="0" y="688311"/>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3" name="Star: 5 Points 12">
            <a:extLst>
              <a:ext uri="{FF2B5EF4-FFF2-40B4-BE49-F238E27FC236}">
                <a16:creationId xmlns:a16="http://schemas.microsoft.com/office/drawing/2014/main" id="{91098AE9-5948-4B89-9487-C111B7CE8BF1}"/>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32550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P spid="10" grpId="0" animBg="1"/>
      <p:bldP spid="11"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11902-5FAE-458B-931D-520027D1CD1A}"/>
              </a:ext>
            </a:extLst>
          </p:cNvPr>
          <p:cNvSpPr>
            <a:spLocks noGrp="1"/>
          </p:cNvSpPr>
          <p:nvPr>
            <p:ph type="title"/>
          </p:nvPr>
        </p:nvSpPr>
        <p:spPr/>
        <p:txBody>
          <a:bodyPr/>
          <a:lstStyle/>
          <a:p>
            <a:r>
              <a:rPr lang="en-US" dirty="0" err="1"/>
              <a:t>Sécurité</a:t>
            </a:r>
            <a:r>
              <a:rPr lang="en-US" dirty="0"/>
              <a:t> </a:t>
            </a:r>
            <a:r>
              <a:rPr lang="en-US" dirty="0" err="1"/>
              <a:t>numérique</a:t>
            </a:r>
            <a:r>
              <a:rPr lang="en-US" dirty="0"/>
              <a:t> </a:t>
            </a:r>
          </a:p>
        </p:txBody>
      </p:sp>
    </p:spTree>
    <p:extLst>
      <p:ext uri="{BB962C8B-B14F-4D97-AF65-F5344CB8AC3E}">
        <p14:creationId xmlns:p14="http://schemas.microsoft.com/office/powerpoint/2010/main" val="4160250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CB06D-239B-4091-B484-98B5FB5D8BA9}"/>
              </a:ext>
            </a:extLst>
          </p:cNvPr>
          <p:cNvSpPr>
            <a:spLocks noGrp="1"/>
          </p:cNvSpPr>
          <p:nvPr>
            <p:ph type="title"/>
          </p:nvPr>
        </p:nvSpPr>
        <p:spPr/>
        <p:txBody>
          <a:bodyPr/>
          <a:lstStyle/>
          <a:p>
            <a:r>
              <a:rPr lang="en-US" dirty="0" err="1"/>
              <a:t>Objectif</a:t>
            </a:r>
            <a:r>
              <a:rPr lang="en-US" dirty="0"/>
              <a:t> de la session</a:t>
            </a:r>
          </a:p>
        </p:txBody>
      </p:sp>
      <p:sp>
        <p:nvSpPr>
          <p:cNvPr id="3" name="Text Placeholder 2">
            <a:extLst>
              <a:ext uri="{FF2B5EF4-FFF2-40B4-BE49-F238E27FC236}">
                <a16:creationId xmlns:a16="http://schemas.microsoft.com/office/drawing/2014/main" id="{96929656-410A-48E8-9985-325F98F4C8BF}"/>
              </a:ext>
            </a:extLst>
          </p:cNvPr>
          <p:cNvSpPr>
            <a:spLocks noGrp="1"/>
          </p:cNvSpPr>
          <p:nvPr>
            <p:ph type="body" sz="quarter" idx="10"/>
          </p:nvPr>
        </p:nvSpPr>
        <p:spPr>
          <a:xfrm>
            <a:off x="467360" y="1767839"/>
            <a:ext cx="8029869" cy="4176851"/>
          </a:xfrm>
        </p:spPr>
        <p:txBody>
          <a:bodyPr/>
          <a:lstStyle/>
          <a:p>
            <a:pPr marL="0" indent="0">
              <a:buNone/>
            </a:pPr>
            <a:r>
              <a:rPr lang="fr-FR" dirty="0"/>
              <a:t>Décrire les vulnérabilités inhérentes aux plateformes numériques et identifier les stratégies de réduction des risques dans chacune d'elles.</a:t>
            </a:r>
            <a:endParaRPr lang="en-US" dirty="0"/>
          </a:p>
        </p:txBody>
      </p:sp>
    </p:spTree>
    <p:extLst>
      <p:ext uri="{BB962C8B-B14F-4D97-AF65-F5344CB8AC3E}">
        <p14:creationId xmlns:p14="http://schemas.microsoft.com/office/powerpoint/2010/main" val="27735099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55F66-8242-4667-8926-9E3417E8ACA4}"/>
              </a:ext>
            </a:extLst>
          </p:cNvPr>
          <p:cNvSpPr>
            <a:spLocks noGrp="1"/>
          </p:cNvSpPr>
          <p:nvPr>
            <p:ph type="title"/>
          </p:nvPr>
        </p:nvSpPr>
        <p:spPr>
          <a:xfrm>
            <a:off x="467361" y="445196"/>
            <a:ext cx="6959352" cy="972441"/>
          </a:xfrm>
        </p:spPr>
        <p:txBody>
          <a:bodyPr>
            <a:normAutofit fontScale="90000"/>
          </a:bodyPr>
          <a:lstStyle/>
          <a:p>
            <a:r>
              <a:rPr lang="en-US" dirty="0" err="1"/>
              <a:t>Activité</a:t>
            </a:r>
            <a:r>
              <a:rPr lang="en-US" dirty="0"/>
              <a:t> O. </a:t>
            </a:r>
            <a:r>
              <a:rPr lang="en-US" dirty="0" err="1">
                <a:solidFill>
                  <a:srgbClr val="00B050"/>
                </a:solidFill>
              </a:rPr>
              <a:t>Menti</a:t>
            </a:r>
            <a:r>
              <a:rPr lang="en-US" dirty="0">
                <a:solidFill>
                  <a:srgbClr val="00B050"/>
                </a:solidFill>
              </a:rPr>
              <a:t> : </a:t>
            </a:r>
            <a:r>
              <a:rPr lang="fr-FR" dirty="0">
                <a:solidFill>
                  <a:srgbClr val="00B050"/>
                </a:solidFill>
              </a:rPr>
              <a:t>Quels appareils utilisez-vous et que disent-ils de vous ?</a:t>
            </a:r>
            <a:endParaRPr lang="en-US" dirty="0">
              <a:solidFill>
                <a:srgbClr val="00B050"/>
              </a:solidFill>
            </a:endParaRPr>
          </a:p>
        </p:txBody>
      </p:sp>
      <p:sp>
        <p:nvSpPr>
          <p:cNvPr id="3" name="Text Placeholder 2">
            <a:extLst>
              <a:ext uri="{FF2B5EF4-FFF2-40B4-BE49-F238E27FC236}">
                <a16:creationId xmlns:a16="http://schemas.microsoft.com/office/drawing/2014/main" id="{DABCEBC0-A6B0-445E-964C-4675CB1D5A05}"/>
              </a:ext>
            </a:extLst>
          </p:cNvPr>
          <p:cNvSpPr>
            <a:spLocks noGrp="1"/>
          </p:cNvSpPr>
          <p:nvPr>
            <p:ph type="body" sz="quarter" idx="10"/>
          </p:nvPr>
        </p:nvSpPr>
        <p:spPr/>
        <p:txBody>
          <a:bodyPr/>
          <a:lstStyle/>
          <a:p>
            <a:r>
              <a:rPr lang="fr-FR" dirty="0"/>
              <a:t>Quels appareils utilisez-vous dans votre vie quotidienne ?</a:t>
            </a:r>
          </a:p>
          <a:p>
            <a:r>
              <a:rPr lang="fr-FR" dirty="0"/>
              <a:t>Que pourrait-on apprendre sur vous si l'on avait accès à votre téléphone/tablette/ordinateur ?</a:t>
            </a:r>
            <a:endParaRPr lang="en-US" dirty="0"/>
          </a:p>
          <a:p>
            <a:endParaRPr lang="en-US" dirty="0"/>
          </a:p>
        </p:txBody>
      </p:sp>
      <p:sp>
        <p:nvSpPr>
          <p:cNvPr id="5" name="Star: 5 Points 4">
            <a:extLst>
              <a:ext uri="{FF2B5EF4-FFF2-40B4-BE49-F238E27FC236}">
                <a16:creationId xmlns:a16="http://schemas.microsoft.com/office/drawing/2014/main" id="{5A4A7990-EBD5-43FD-94DB-D3FFD0C4C3D3}"/>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845854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1AFDE-44A8-48F1-83DF-37022D051DB5}"/>
              </a:ext>
            </a:extLst>
          </p:cNvPr>
          <p:cNvSpPr>
            <a:spLocks noGrp="1"/>
          </p:cNvSpPr>
          <p:nvPr>
            <p:ph type="title"/>
          </p:nvPr>
        </p:nvSpPr>
        <p:spPr/>
        <p:txBody>
          <a:bodyPr/>
          <a:lstStyle/>
          <a:p>
            <a:r>
              <a:rPr lang="fr-FR" dirty="0"/>
              <a:t>Utilisez des mots de passe et renforcez-les</a:t>
            </a:r>
            <a:endParaRPr lang="en-US" dirty="0"/>
          </a:p>
        </p:txBody>
      </p:sp>
      <p:sp>
        <p:nvSpPr>
          <p:cNvPr id="3" name="Text Placeholder 2">
            <a:extLst>
              <a:ext uri="{FF2B5EF4-FFF2-40B4-BE49-F238E27FC236}">
                <a16:creationId xmlns:a16="http://schemas.microsoft.com/office/drawing/2014/main" id="{F96D54D7-0CA5-49C7-A8A9-35FB8862DA8C}"/>
              </a:ext>
            </a:extLst>
          </p:cNvPr>
          <p:cNvSpPr>
            <a:spLocks noGrp="1"/>
          </p:cNvSpPr>
          <p:nvPr>
            <p:ph type="body" sz="quarter" idx="10"/>
          </p:nvPr>
        </p:nvSpPr>
        <p:spPr>
          <a:xfrm>
            <a:off x="462280" y="1645374"/>
            <a:ext cx="8219440" cy="4176851"/>
          </a:xfrm>
        </p:spPr>
        <p:txBody>
          <a:bodyPr/>
          <a:lstStyle/>
          <a:p>
            <a:r>
              <a:rPr lang="fr-FR" dirty="0"/>
              <a:t>Ayez-en plus d'un. </a:t>
            </a:r>
          </a:p>
          <a:p>
            <a:r>
              <a:rPr lang="fr-FR" dirty="0"/>
              <a:t>Changez régulièrement vos mots de passe (conseil : réinitialisez vos mots de passe, puis programmez un rappel sur votre téléphone trois mois après ce jour pour les changer, et répétez). </a:t>
            </a:r>
          </a:p>
          <a:p>
            <a:r>
              <a:rPr lang="fr-FR" dirty="0"/>
              <a:t>Un mot de passe fort comporte environ 10 caractères ou plus, dont idéalement : des lettres majuscules, des lettres minuscules, des chiffres et des symboles. </a:t>
            </a:r>
            <a:endParaRPr lang="en-US" dirty="0"/>
          </a:p>
        </p:txBody>
      </p:sp>
    </p:spTree>
    <p:extLst>
      <p:ext uri="{BB962C8B-B14F-4D97-AF65-F5344CB8AC3E}">
        <p14:creationId xmlns:p14="http://schemas.microsoft.com/office/powerpoint/2010/main" val="33678062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60847-2189-409C-8C64-6DC6D891C6CC}"/>
              </a:ext>
            </a:extLst>
          </p:cNvPr>
          <p:cNvSpPr>
            <a:spLocks noGrp="1"/>
          </p:cNvSpPr>
          <p:nvPr>
            <p:ph type="title"/>
          </p:nvPr>
        </p:nvSpPr>
        <p:spPr>
          <a:xfrm>
            <a:off x="467360" y="197358"/>
            <a:ext cx="8219440" cy="972441"/>
          </a:xfrm>
        </p:spPr>
        <p:txBody>
          <a:bodyPr>
            <a:normAutofit/>
          </a:bodyPr>
          <a:lstStyle/>
          <a:p>
            <a:r>
              <a:rPr lang="fr-FR" dirty="0"/>
              <a:t>Utilisez la vérification en deux étapes </a:t>
            </a:r>
            <a:endParaRPr lang="en-US" dirty="0"/>
          </a:p>
        </p:txBody>
      </p:sp>
      <p:sp>
        <p:nvSpPr>
          <p:cNvPr id="3" name="Text Placeholder 2">
            <a:extLst>
              <a:ext uri="{FF2B5EF4-FFF2-40B4-BE49-F238E27FC236}">
                <a16:creationId xmlns:a16="http://schemas.microsoft.com/office/drawing/2014/main" id="{5A5E3E31-5BE8-4579-BE75-090D590C03CA}"/>
              </a:ext>
            </a:extLst>
          </p:cNvPr>
          <p:cNvSpPr>
            <a:spLocks noGrp="1"/>
          </p:cNvSpPr>
          <p:nvPr>
            <p:ph type="body" sz="quarter" idx="10"/>
          </p:nvPr>
        </p:nvSpPr>
        <p:spPr>
          <a:xfrm>
            <a:off x="382299" y="1534118"/>
            <a:ext cx="8219440" cy="4176851"/>
          </a:xfrm>
        </p:spPr>
        <p:txBody>
          <a:bodyPr/>
          <a:lstStyle/>
          <a:p>
            <a:r>
              <a:rPr lang="fr-FR" sz="2400" dirty="0"/>
              <a:t>Les courriels, les médias sociaux et d'autres sites vous permettent d'activer la vérification en deux étapes, qui vous demande un code à partir d'une application ou vous envoie par SMS un numéro à saisir lorsque vous ou quelqu'un d'autre tente de se connecter à votre compte depuis un navigateur ou un ordinateur inconnu. </a:t>
            </a:r>
          </a:p>
          <a:p>
            <a:r>
              <a:rPr lang="fr-FR" sz="2400" dirty="0"/>
              <a:t>C'est une petite gêne pour vous, mais une énorme gêne pour quelqu'un qui essaie de s'introduire dans votre compte. </a:t>
            </a:r>
          </a:p>
          <a:p>
            <a:r>
              <a:rPr lang="en-US" sz="2400" u="sng" dirty="0">
                <a:hlinkClick r:id="rId3"/>
              </a:rPr>
              <a:t>https://iheartmob.org/resources/tech</a:t>
            </a:r>
            <a:r>
              <a:rPr lang="en-US" sz="2400" dirty="0"/>
              <a:t>  </a:t>
            </a:r>
            <a:endParaRPr lang="en-US" sz="2400" b="1" dirty="0"/>
          </a:p>
        </p:txBody>
      </p:sp>
      <p:pic>
        <p:nvPicPr>
          <p:cNvPr id="5" name="Picture 4">
            <a:extLst>
              <a:ext uri="{FF2B5EF4-FFF2-40B4-BE49-F238E27FC236}">
                <a16:creationId xmlns:a16="http://schemas.microsoft.com/office/drawing/2014/main" id="{70BF47A1-F5B2-477E-8A83-BE89A43591A5}"/>
              </a:ext>
            </a:extLst>
          </p:cNvPr>
          <p:cNvPicPr>
            <a:picLocks noChangeAspect="1"/>
          </p:cNvPicPr>
          <p:nvPr/>
        </p:nvPicPr>
        <p:blipFill>
          <a:blip r:embed="rId4"/>
          <a:stretch>
            <a:fillRect/>
          </a:stretch>
        </p:blipFill>
        <p:spPr>
          <a:xfrm>
            <a:off x="1647825" y="5262710"/>
            <a:ext cx="5895975" cy="1257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695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D6F9D-7855-4541-BE14-BF5FAF9E76A3}"/>
              </a:ext>
            </a:extLst>
          </p:cNvPr>
          <p:cNvSpPr>
            <a:spLocks noGrp="1"/>
          </p:cNvSpPr>
          <p:nvPr>
            <p:ph type="title"/>
          </p:nvPr>
        </p:nvSpPr>
        <p:spPr>
          <a:xfrm>
            <a:off x="462280" y="427089"/>
            <a:ext cx="3491886" cy="972441"/>
          </a:xfrm>
        </p:spPr>
        <p:txBody>
          <a:bodyPr>
            <a:noAutofit/>
          </a:bodyPr>
          <a:lstStyle/>
          <a:p>
            <a:r>
              <a:rPr lang="fr-FR" sz="3200" dirty="0"/>
              <a:t>Revoir l'ordre du jour et les attentes</a:t>
            </a:r>
            <a:endParaRPr lang="en-US" sz="3200" dirty="0"/>
          </a:p>
        </p:txBody>
      </p:sp>
      <p:sp>
        <p:nvSpPr>
          <p:cNvPr id="3" name="Text Placeholder 2">
            <a:extLst>
              <a:ext uri="{FF2B5EF4-FFF2-40B4-BE49-F238E27FC236}">
                <a16:creationId xmlns:a16="http://schemas.microsoft.com/office/drawing/2014/main" id="{26411283-3B4A-425B-B1DF-6A55A67F700B}"/>
              </a:ext>
            </a:extLst>
          </p:cNvPr>
          <p:cNvSpPr>
            <a:spLocks noGrp="1"/>
          </p:cNvSpPr>
          <p:nvPr>
            <p:ph type="body" sz="quarter" idx="10"/>
          </p:nvPr>
        </p:nvSpPr>
        <p:spPr>
          <a:xfrm>
            <a:off x="462280" y="1521564"/>
            <a:ext cx="3190239" cy="5048744"/>
          </a:xfrm>
        </p:spPr>
        <p:txBody>
          <a:bodyPr/>
          <a:lstStyle/>
          <a:p>
            <a:pPr marL="0" indent="0">
              <a:lnSpc>
                <a:spcPct val="90000"/>
              </a:lnSpc>
              <a:spcBef>
                <a:spcPts val="0"/>
              </a:spcBef>
              <a:buNone/>
            </a:pPr>
            <a:r>
              <a:rPr lang="fr-FR" sz="2000" dirty="0">
                <a:latin typeface="Calibri" panose="020F0502020204030204" pitchFamily="34" charset="0"/>
                <a:ea typeface="Calibri" panose="020F0502020204030204" pitchFamily="34" charset="0"/>
              </a:rPr>
              <a:t>Pour recevoir un certificat attestant que vous avez suivi cette formation :</a:t>
            </a:r>
          </a:p>
          <a:p>
            <a:pPr>
              <a:lnSpc>
                <a:spcPct val="90000"/>
              </a:lnSpc>
              <a:spcBef>
                <a:spcPts val="0"/>
              </a:spcBef>
            </a:pPr>
            <a:r>
              <a:rPr lang="fr-FR" sz="2000" dirty="0">
                <a:latin typeface="Calibri" panose="020F0502020204030204" pitchFamily="34" charset="0"/>
                <a:ea typeface="Calibri" panose="020F0502020204030204" pitchFamily="34" charset="0"/>
              </a:rPr>
              <a:t>Les participants participeront et contribueront à chaque session (au moins deux fois verbalement et 5 fois par chat).</a:t>
            </a:r>
          </a:p>
          <a:p>
            <a:pPr>
              <a:lnSpc>
                <a:spcPct val="90000"/>
              </a:lnSpc>
              <a:spcBef>
                <a:spcPts val="0"/>
              </a:spcBef>
            </a:pPr>
            <a:r>
              <a:rPr lang="fr-FR" sz="2000" dirty="0">
                <a:latin typeface="Calibri" panose="020F0502020204030204" pitchFamily="34" charset="0"/>
                <a:ea typeface="Calibri" panose="020F0502020204030204" pitchFamily="34" charset="0"/>
              </a:rPr>
              <a:t>Les participants effectueront tous les devoirs à la maison.</a:t>
            </a:r>
          </a:p>
          <a:p>
            <a:pPr>
              <a:lnSpc>
                <a:spcPct val="90000"/>
              </a:lnSpc>
              <a:spcBef>
                <a:spcPts val="0"/>
              </a:spcBef>
            </a:pPr>
            <a:r>
              <a:rPr lang="fr-FR" sz="2000" dirty="0">
                <a:latin typeface="Calibri" panose="020F0502020204030204" pitchFamily="34" charset="0"/>
                <a:ea typeface="Calibri" panose="020F0502020204030204" pitchFamily="34" charset="0"/>
              </a:rPr>
              <a:t>Les participants doivent remplir le post-test et obtenir un score d'au moins 85 %. </a:t>
            </a:r>
          </a:p>
          <a:p>
            <a:pPr marL="0" indent="0">
              <a:lnSpc>
                <a:spcPct val="90000"/>
              </a:lnSpc>
              <a:spcBef>
                <a:spcPts val="600"/>
              </a:spcBef>
              <a:buNone/>
            </a:pPr>
            <a:r>
              <a:rPr lang="fr-FR" sz="2000" dirty="0">
                <a:solidFill>
                  <a:srgbClr val="00B050"/>
                </a:solidFill>
                <a:latin typeface="Calibri" panose="020F0502020204030204" pitchFamily="34" charset="0"/>
                <a:ea typeface="Calibri" panose="020F0502020204030204" pitchFamily="34" charset="0"/>
              </a:rPr>
              <a:t>Dates de la formation </a:t>
            </a:r>
            <a:r>
              <a:rPr lang="fr-FR" sz="2000" dirty="0">
                <a:latin typeface="Calibri" panose="020F0502020204030204" pitchFamily="34" charset="0"/>
                <a:ea typeface="Calibri" panose="020F0502020204030204" pitchFamily="34" charset="0"/>
              </a:rPr>
              <a:t>:</a:t>
            </a:r>
            <a:endParaRPr lang="en-US" sz="2000" dirty="0"/>
          </a:p>
        </p:txBody>
      </p:sp>
      <p:sp>
        <p:nvSpPr>
          <p:cNvPr id="4" name="Rectangle 3">
            <a:extLst>
              <a:ext uri="{FF2B5EF4-FFF2-40B4-BE49-F238E27FC236}">
                <a16:creationId xmlns:a16="http://schemas.microsoft.com/office/drawing/2014/main" id="{AFE916FF-BC7B-47BD-8AAF-E1A576085501}"/>
              </a:ext>
            </a:extLst>
          </p:cNvPr>
          <p:cNvSpPr/>
          <p:nvPr/>
        </p:nvSpPr>
        <p:spPr>
          <a:xfrm>
            <a:off x="3954166" y="427089"/>
            <a:ext cx="4840210" cy="5879581"/>
          </a:xfrm>
          <a:prstGeom prst="rect">
            <a:avLst/>
          </a:prstGeom>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Screen shot agenda here</a:t>
            </a:r>
          </a:p>
        </p:txBody>
      </p:sp>
      <p:graphicFrame>
        <p:nvGraphicFramePr>
          <p:cNvPr id="5" name="Table 4">
            <a:extLst>
              <a:ext uri="{FF2B5EF4-FFF2-40B4-BE49-F238E27FC236}">
                <a16:creationId xmlns:a16="http://schemas.microsoft.com/office/drawing/2014/main" id="{4CD27E93-1CE6-4FA7-95E8-4028D6C3B839}"/>
              </a:ext>
            </a:extLst>
          </p:cNvPr>
          <p:cNvGraphicFramePr>
            <a:graphicFrameLocks noGrp="1"/>
          </p:cNvGraphicFramePr>
          <p:nvPr>
            <p:extLst>
              <p:ext uri="{D42A27DB-BD31-4B8C-83A1-F6EECF244321}">
                <p14:modId xmlns:p14="http://schemas.microsoft.com/office/powerpoint/2010/main" val="330253558"/>
              </p:ext>
            </p:extLst>
          </p:nvPr>
        </p:nvGraphicFramePr>
        <p:xfrm>
          <a:off x="3954166" y="269266"/>
          <a:ext cx="4952654" cy="6301042"/>
        </p:xfrm>
        <a:graphic>
          <a:graphicData uri="http://schemas.openxmlformats.org/drawingml/2006/table">
            <a:tbl>
              <a:tblPr firstRow="1" firstCol="1" bandRow="1">
                <a:tableStyleId>{5C22544A-7EE6-4342-B048-85BDC9FD1C3A}</a:tableStyleId>
              </a:tblPr>
              <a:tblGrid>
                <a:gridCol w="915342">
                  <a:extLst>
                    <a:ext uri="{9D8B030D-6E8A-4147-A177-3AD203B41FA5}">
                      <a16:colId xmlns:a16="http://schemas.microsoft.com/office/drawing/2014/main" val="3893774141"/>
                    </a:ext>
                  </a:extLst>
                </a:gridCol>
                <a:gridCol w="4037312">
                  <a:extLst>
                    <a:ext uri="{9D8B030D-6E8A-4147-A177-3AD203B41FA5}">
                      <a16:colId xmlns:a16="http://schemas.microsoft.com/office/drawing/2014/main" val="2419745891"/>
                    </a:ext>
                  </a:extLst>
                </a:gridCol>
              </a:tblGrid>
              <a:tr h="239897">
                <a:tc>
                  <a:txBody>
                    <a:bodyPr/>
                    <a:lstStyle/>
                    <a:p>
                      <a:pPr marL="0" marR="0" algn="ctr">
                        <a:lnSpc>
                          <a:spcPct val="107000"/>
                        </a:lnSpc>
                        <a:spcBef>
                          <a:spcPts val="0"/>
                        </a:spcBef>
                        <a:spcAft>
                          <a:spcPts val="0"/>
                        </a:spcAft>
                      </a:pPr>
                      <a:r>
                        <a:rPr lang="en-US" sz="1600" dirty="0" err="1">
                          <a:effectLst/>
                        </a:rPr>
                        <a:t>Heure</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0" marB="0" anchor="ctr"/>
                </a:tc>
                <a:tc>
                  <a:txBody>
                    <a:bodyPr/>
                    <a:lstStyle/>
                    <a:p>
                      <a:pPr marL="0" marR="0" algn="l">
                        <a:lnSpc>
                          <a:spcPct val="107000"/>
                        </a:lnSpc>
                        <a:spcBef>
                          <a:spcPts val="0"/>
                        </a:spcBef>
                        <a:spcAft>
                          <a:spcPts val="0"/>
                        </a:spcAft>
                      </a:pPr>
                      <a:r>
                        <a:rPr lang="en-US" sz="1600" dirty="0">
                          <a:effectLst/>
                        </a:rPr>
                        <a:t>Session</a:t>
                      </a:r>
                      <a:endParaRPr lang="en-US" sz="80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0" marB="0" anchor="ctr"/>
                </a:tc>
                <a:extLst>
                  <a:ext uri="{0D108BD9-81ED-4DB2-BD59-A6C34878D82A}">
                    <a16:rowId xmlns:a16="http://schemas.microsoft.com/office/drawing/2014/main" val="772709631"/>
                  </a:ext>
                </a:extLst>
              </a:tr>
              <a:tr h="274320">
                <a:tc gridSpan="2">
                  <a:txBody>
                    <a:bodyPr/>
                    <a:lstStyle/>
                    <a:p>
                      <a:pPr marL="0" marR="0" algn="ctr">
                        <a:lnSpc>
                          <a:spcPct val="107000"/>
                        </a:lnSpc>
                        <a:spcBef>
                          <a:spcPts val="0"/>
                        </a:spcBef>
                        <a:spcAft>
                          <a:spcPts val="0"/>
                        </a:spcAft>
                      </a:pPr>
                      <a:r>
                        <a:rPr lang="en-US" sz="1600" dirty="0">
                          <a:effectLst/>
                        </a:rPr>
                        <a:t>JOUR 1</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0" marB="0"/>
                </a:tc>
                <a:tc hMerge="1">
                  <a:txBody>
                    <a:bodyPr/>
                    <a:lstStyle/>
                    <a:p>
                      <a:endParaRPr lang="en-US"/>
                    </a:p>
                  </a:txBody>
                  <a:tcPr/>
                </a:tc>
                <a:extLst>
                  <a:ext uri="{0D108BD9-81ED-4DB2-BD59-A6C34878D82A}">
                    <a16:rowId xmlns:a16="http://schemas.microsoft.com/office/drawing/2014/main" val="3018806202"/>
                  </a:ext>
                </a:extLst>
              </a:tr>
              <a:tr h="274320">
                <a:tc>
                  <a:txBody>
                    <a:bodyPr/>
                    <a:lstStyle/>
                    <a:p>
                      <a:pPr marL="0" marR="0" algn="ctr">
                        <a:lnSpc>
                          <a:spcPct val="107000"/>
                        </a:lnSpc>
                        <a:spcBef>
                          <a:spcPts val="0"/>
                        </a:spcBef>
                        <a:spcAft>
                          <a:spcPts val="0"/>
                        </a:spcAft>
                      </a:pPr>
                      <a:r>
                        <a:rPr lang="en-US" sz="1600" b="1" dirty="0">
                          <a:effectLst/>
                          <a:latin typeface="+mn-lt"/>
                        </a:rPr>
                        <a:t>8:00</a:t>
                      </a:r>
                      <a:endParaRPr lang="en-US" sz="1600" b="1" dirty="0">
                        <a:effectLst/>
                        <a:latin typeface="+mn-lt"/>
                        <a:ea typeface="Arial" panose="020B0604020202020204" pitchFamily="34" charset="0"/>
                        <a:cs typeface="Times New Roman" panose="02020603050405020304" pitchFamily="18" charset="0"/>
                      </a:endParaRPr>
                    </a:p>
                  </a:txBody>
                  <a:tcPr marL="29798" marR="29798" marT="0" marB="0" anchor="ctr"/>
                </a:tc>
                <a:tc>
                  <a:txBody>
                    <a:bodyPr/>
                    <a:lstStyle/>
                    <a:p>
                      <a:pPr marL="0" marR="0" algn="l">
                        <a:lnSpc>
                          <a:spcPct val="95000"/>
                        </a:lnSpc>
                        <a:spcBef>
                          <a:spcPts val="0"/>
                        </a:spcBef>
                        <a:spcAft>
                          <a:spcPts val="0"/>
                        </a:spcAft>
                      </a:pPr>
                      <a:r>
                        <a:rPr lang="fr-FR" sz="1600" b="0" noProof="0" dirty="0">
                          <a:effectLst/>
                        </a:rPr>
                        <a:t>Bienvenue, introductions et contexte</a:t>
                      </a:r>
                      <a:endParaRPr lang="fr-FR" sz="1600" b="0" noProof="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0" marB="0" anchor="ctr"/>
                </a:tc>
                <a:extLst>
                  <a:ext uri="{0D108BD9-81ED-4DB2-BD59-A6C34878D82A}">
                    <a16:rowId xmlns:a16="http://schemas.microsoft.com/office/drawing/2014/main" val="2054943021"/>
                  </a:ext>
                </a:extLst>
              </a:tr>
              <a:tr h="274320">
                <a:tc>
                  <a:txBody>
                    <a:bodyPr/>
                    <a:lstStyle/>
                    <a:p>
                      <a:pPr marL="0" marR="0" algn="ctr">
                        <a:lnSpc>
                          <a:spcPct val="107000"/>
                        </a:lnSpc>
                        <a:spcBef>
                          <a:spcPts val="0"/>
                        </a:spcBef>
                        <a:spcAft>
                          <a:spcPts val="0"/>
                        </a:spcAft>
                      </a:pPr>
                      <a:r>
                        <a:rPr lang="en-US" sz="1600" b="1" dirty="0">
                          <a:effectLst/>
                          <a:latin typeface="+mn-lt"/>
                        </a:rPr>
                        <a:t>8:45</a:t>
                      </a:r>
                      <a:endParaRPr lang="en-US" sz="1600" b="1" dirty="0">
                        <a:effectLst/>
                        <a:latin typeface="+mn-lt"/>
                        <a:ea typeface="Arial" panose="020B0604020202020204" pitchFamily="34" charset="0"/>
                        <a:cs typeface="Times New Roman" panose="02020603050405020304" pitchFamily="18" charset="0"/>
                      </a:endParaRPr>
                    </a:p>
                  </a:txBody>
                  <a:tcPr marL="29798" marR="29798" marT="0" marB="0" anchor="ctr"/>
                </a:tc>
                <a:tc>
                  <a:txBody>
                    <a:bodyPr/>
                    <a:lstStyle/>
                    <a:p>
                      <a:pPr marL="0" marR="0" algn="l">
                        <a:lnSpc>
                          <a:spcPct val="95000"/>
                        </a:lnSpc>
                        <a:spcBef>
                          <a:spcPts val="0"/>
                        </a:spcBef>
                        <a:spcAft>
                          <a:spcPts val="0"/>
                        </a:spcAft>
                      </a:pPr>
                      <a:r>
                        <a:rPr lang="fr-FR" sz="1600" b="0" noProof="0" dirty="0">
                          <a:effectLst/>
                        </a:rPr>
                        <a:t>Termes clés</a:t>
                      </a:r>
                      <a:r>
                        <a:rPr lang="fr-FR" sz="1600" b="0" baseline="0" noProof="0" dirty="0">
                          <a:effectLst/>
                        </a:rPr>
                        <a:t> et recommandations majeures</a:t>
                      </a:r>
                      <a:endParaRPr lang="fr-FR" sz="1600" b="0" noProof="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0" marB="0" anchor="ctr"/>
                </a:tc>
                <a:extLst>
                  <a:ext uri="{0D108BD9-81ED-4DB2-BD59-A6C34878D82A}">
                    <a16:rowId xmlns:a16="http://schemas.microsoft.com/office/drawing/2014/main" val="2307021838"/>
                  </a:ext>
                </a:extLst>
              </a:tr>
              <a:tr h="274320">
                <a:tc>
                  <a:txBody>
                    <a:bodyPr/>
                    <a:lstStyle/>
                    <a:p>
                      <a:pPr marL="0" marR="0" algn="ctr">
                        <a:lnSpc>
                          <a:spcPct val="107000"/>
                        </a:lnSpc>
                        <a:spcBef>
                          <a:spcPts val="0"/>
                        </a:spcBef>
                        <a:spcAft>
                          <a:spcPts val="0"/>
                        </a:spcAft>
                      </a:pPr>
                      <a:r>
                        <a:rPr lang="en-US" sz="1600" b="1" dirty="0">
                          <a:effectLst/>
                          <a:latin typeface="+mn-lt"/>
                        </a:rPr>
                        <a:t>9:15</a:t>
                      </a:r>
                      <a:endParaRPr lang="en-US" sz="1600" b="1" dirty="0">
                        <a:effectLst/>
                        <a:latin typeface="+mn-lt"/>
                        <a:ea typeface="Arial" panose="020B0604020202020204" pitchFamily="34" charset="0"/>
                        <a:cs typeface="Times New Roman" panose="02020603050405020304" pitchFamily="18" charset="0"/>
                      </a:endParaRPr>
                    </a:p>
                  </a:txBody>
                  <a:tcPr marL="29798" marR="29798" marT="0" marB="0" anchor="ctr"/>
                </a:tc>
                <a:tc>
                  <a:txBody>
                    <a:bodyPr/>
                    <a:lstStyle/>
                    <a:p>
                      <a:pPr marL="0" marR="0" algn="l">
                        <a:lnSpc>
                          <a:spcPct val="95000"/>
                        </a:lnSpc>
                        <a:spcBef>
                          <a:spcPts val="0"/>
                        </a:spcBef>
                        <a:spcAft>
                          <a:spcPts val="0"/>
                        </a:spcAft>
                      </a:pPr>
                      <a:r>
                        <a:rPr lang="fr-FR" sz="1600" b="0" noProof="0" dirty="0">
                          <a:effectLst/>
                        </a:rPr>
                        <a:t>Identification et</a:t>
                      </a:r>
                      <a:r>
                        <a:rPr lang="fr-FR" sz="1600" b="0" baseline="0" noProof="0" dirty="0">
                          <a:effectLst/>
                        </a:rPr>
                        <a:t> évaluation de la menace</a:t>
                      </a:r>
                      <a:endParaRPr lang="fr-FR" sz="1600" b="0" noProof="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0" marB="0" anchor="ctr"/>
                </a:tc>
                <a:extLst>
                  <a:ext uri="{0D108BD9-81ED-4DB2-BD59-A6C34878D82A}">
                    <a16:rowId xmlns:a16="http://schemas.microsoft.com/office/drawing/2014/main" val="3685797940"/>
                  </a:ext>
                </a:extLst>
              </a:tr>
              <a:tr h="274320">
                <a:tc>
                  <a:txBody>
                    <a:bodyPr/>
                    <a:lstStyle/>
                    <a:p>
                      <a:pPr marL="0" marR="0" algn="ctr">
                        <a:lnSpc>
                          <a:spcPct val="107000"/>
                        </a:lnSpc>
                        <a:spcBef>
                          <a:spcPts val="0"/>
                        </a:spcBef>
                        <a:spcAft>
                          <a:spcPts val="0"/>
                        </a:spcAft>
                      </a:pPr>
                      <a:r>
                        <a:rPr lang="en-US" sz="1600" b="1" dirty="0">
                          <a:effectLst/>
                          <a:latin typeface="+mn-lt"/>
                          <a:ea typeface="Arial" panose="020B0604020202020204" pitchFamily="34" charset="0"/>
                          <a:cs typeface="Times New Roman" panose="02020603050405020304" pitchFamily="18" charset="0"/>
                        </a:rPr>
                        <a:t>9:55</a:t>
                      </a:r>
                    </a:p>
                  </a:txBody>
                  <a:tcPr marL="29798" marR="29798" marT="0" marB="0" anchor="ctr"/>
                </a:tc>
                <a:tc>
                  <a:txBody>
                    <a:bodyPr/>
                    <a:lstStyle/>
                    <a:p>
                      <a:pPr marL="0" marR="0" algn="l">
                        <a:lnSpc>
                          <a:spcPct val="95000"/>
                        </a:lnSpc>
                        <a:spcBef>
                          <a:spcPts val="0"/>
                        </a:spcBef>
                        <a:spcAft>
                          <a:spcPts val="0"/>
                        </a:spcAft>
                      </a:pPr>
                      <a:r>
                        <a:rPr lang="fr-FR" sz="1600" b="0" noProof="0" dirty="0">
                          <a:effectLst/>
                          <a:latin typeface="+mn-lt"/>
                          <a:ea typeface="+mn-ea"/>
                          <a:cs typeface="+mn-cs"/>
                        </a:rPr>
                        <a:t>Clôture</a:t>
                      </a:r>
                      <a:r>
                        <a:rPr lang="fr-FR" sz="1600" b="0" baseline="0" noProof="0" dirty="0">
                          <a:effectLst/>
                          <a:latin typeface="+mn-lt"/>
                          <a:ea typeface="+mn-ea"/>
                          <a:cs typeface="+mn-cs"/>
                        </a:rPr>
                        <a:t> du Jour 1</a:t>
                      </a:r>
                      <a:endParaRPr lang="fr-FR" sz="1600" b="0" noProof="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0" marB="0" anchor="ctr"/>
                </a:tc>
                <a:extLst>
                  <a:ext uri="{0D108BD9-81ED-4DB2-BD59-A6C34878D82A}">
                    <a16:rowId xmlns:a16="http://schemas.microsoft.com/office/drawing/2014/main" val="396191671"/>
                  </a:ext>
                </a:extLst>
              </a:tr>
              <a:tr h="274320">
                <a:tc gridSpan="2">
                  <a:txBody>
                    <a:bodyPr/>
                    <a:lstStyle/>
                    <a:p>
                      <a:pPr marL="0" marR="0" algn="ctr">
                        <a:lnSpc>
                          <a:spcPct val="95000"/>
                        </a:lnSpc>
                        <a:spcBef>
                          <a:spcPts val="0"/>
                        </a:spcBef>
                        <a:spcAft>
                          <a:spcPts val="0"/>
                        </a:spcAft>
                      </a:pPr>
                      <a:r>
                        <a:rPr lang="fr-FR" sz="1600" b="1" noProof="0" dirty="0">
                          <a:effectLst/>
                          <a:latin typeface="+mn-lt"/>
                        </a:rPr>
                        <a:t>JOUR 2</a:t>
                      </a:r>
                      <a:endParaRPr lang="fr-FR" sz="1600" b="1" noProof="0" dirty="0">
                        <a:effectLst/>
                        <a:latin typeface="+mn-lt"/>
                        <a:ea typeface="Arial" panose="020B0604020202020204" pitchFamily="34" charset="0"/>
                        <a:cs typeface="Times New Roman" panose="02020603050405020304" pitchFamily="18" charset="0"/>
                      </a:endParaRPr>
                    </a:p>
                  </a:txBody>
                  <a:tcPr marL="29798" marR="29798" marT="0" marB="0" anchor="ctr"/>
                </a:tc>
                <a:tc hMerge="1">
                  <a:txBody>
                    <a:bodyPr/>
                    <a:lstStyle/>
                    <a:p>
                      <a:endParaRPr lang="en-US"/>
                    </a:p>
                  </a:txBody>
                  <a:tcPr/>
                </a:tc>
                <a:extLst>
                  <a:ext uri="{0D108BD9-81ED-4DB2-BD59-A6C34878D82A}">
                    <a16:rowId xmlns:a16="http://schemas.microsoft.com/office/drawing/2014/main" val="683198939"/>
                  </a:ext>
                </a:extLst>
              </a:tr>
              <a:tr h="274320">
                <a:tc>
                  <a:txBody>
                    <a:bodyPr/>
                    <a:lstStyle/>
                    <a:p>
                      <a:pPr marL="0" marR="0" algn="ctr">
                        <a:lnSpc>
                          <a:spcPct val="107000"/>
                        </a:lnSpc>
                        <a:spcBef>
                          <a:spcPts val="0"/>
                        </a:spcBef>
                        <a:spcAft>
                          <a:spcPts val="0"/>
                        </a:spcAft>
                      </a:pPr>
                      <a:r>
                        <a:rPr lang="en-US" sz="1600" b="1" dirty="0">
                          <a:effectLst/>
                          <a:latin typeface="+mn-lt"/>
                          <a:ea typeface="Arial" panose="020B0604020202020204" pitchFamily="34" charset="0"/>
                          <a:cs typeface="Times New Roman" panose="02020603050405020304" pitchFamily="18" charset="0"/>
                        </a:rPr>
                        <a:t>8:00</a:t>
                      </a:r>
                    </a:p>
                  </a:txBody>
                  <a:tcPr marL="29798" marR="29798" marT="0" marB="0" anchor="ctr"/>
                </a:tc>
                <a:tc>
                  <a:txBody>
                    <a:bodyPr/>
                    <a:lstStyle/>
                    <a:p>
                      <a:pPr marL="0" marR="0" algn="l">
                        <a:lnSpc>
                          <a:spcPct val="95000"/>
                        </a:lnSpc>
                        <a:spcBef>
                          <a:spcPts val="0"/>
                        </a:spcBef>
                        <a:spcAft>
                          <a:spcPts val="0"/>
                        </a:spcAft>
                      </a:pPr>
                      <a:r>
                        <a:rPr lang="fr-FR" sz="1600" b="0" noProof="0" dirty="0">
                          <a:effectLst/>
                        </a:rPr>
                        <a:t>Récapitulatif du Jour 1 et Devoir #1</a:t>
                      </a:r>
                      <a:endParaRPr lang="fr-FR" sz="1600" b="0" noProof="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0" marB="0" anchor="ctr"/>
                </a:tc>
                <a:extLst>
                  <a:ext uri="{0D108BD9-81ED-4DB2-BD59-A6C34878D82A}">
                    <a16:rowId xmlns:a16="http://schemas.microsoft.com/office/drawing/2014/main" val="3334982248"/>
                  </a:ext>
                </a:extLst>
              </a:tr>
              <a:tr h="274320">
                <a:tc>
                  <a:txBody>
                    <a:bodyPr/>
                    <a:lstStyle/>
                    <a:p>
                      <a:pPr marL="0" marR="0" algn="ctr">
                        <a:lnSpc>
                          <a:spcPct val="107000"/>
                        </a:lnSpc>
                        <a:spcBef>
                          <a:spcPts val="0"/>
                        </a:spcBef>
                        <a:spcAft>
                          <a:spcPts val="0"/>
                        </a:spcAft>
                      </a:pPr>
                      <a:r>
                        <a:rPr lang="en-US" sz="1600" b="1" dirty="0">
                          <a:effectLst/>
                          <a:latin typeface="+mn-lt"/>
                        </a:rPr>
                        <a:t>8:25</a:t>
                      </a:r>
                      <a:endParaRPr lang="en-US" sz="1600" b="1" dirty="0">
                        <a:effectLst/>
                        <a:latin typeface="+mn-lt"/>
                        <a:ea typeface="Arial" panose="020B0604020202020204" pitchFamily="34" charset="0"/>
                        <a:cs typeface="Times New Roman" panose="02020603050405020304" pitchFamily="18" charset="0"/>
                      </a:endParaRPr>
                    </a:p>
                  </a:txBody>
                  <a:tcPr marL="29798" marR="29798" marT="0" marB="0" anchor="ctr"/>
                </a:tc>
                <a:tc>
                  <a:txBody>
                    <a:bodyPr/>
                    <a:lstStyle/>
                    <a:p>
                      <a:pPr marL="0" marR="0" algn="l">
                        <a:lnSpc>
                          <a:spcPct val="95000"/>
                        </a:lnSpc>
                        <a:spcBef>
                          <a:spcPts val="0"/>
                        </a:spcBef>
                        <a:spcAft>
                          <a:spcPts val="0"/>
                        </a:spcAft>
                      </a:pPr>
                      <a:r>
                        <a:rPr lang="fr-FR" sz="1600" b="0" noProof="0" dirty="0">
                          <a:effectLst/>
                        </a:rPr>
                        <a:t>Limiter</a:t>
                      </a:r>
                      <a:r>
                        <a:rPr lang="fr-FR" sz="1600" b="0" baseline="0" noProof="0" dirty="0">
                          <a:effectLst/>
                        </a:rPr>
                        <a:t> la capacité de nuire d’un agresseur</a:t>
                      </a:r>
                      <a:endParaRPr lang="fr-FR" sz="1600" b="0" noProof="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0" marB="0" anchor="ctr"/>
                </a:tc>
                <a:extLst>
                  <a:ext uri="{0D108BD9-81ED-4DB2-BD59-A6C34878D82A}">
                    <a16:rowId xmlns:a16="http://schemas.microsoft.com/office/drawing/2014/main" val="1770415636"/>
                  </a:ext>
                </a:extLst>
              </a:tr>
              <a:tr h="274320">
                <a:tc>
                  <a:txBody>
                    <a:bodyPr/>
                    <a:lstStyle/>
                    <a:p>
                      <a:pPr marL="0" marR="0" algn="ctr">
                        <a:lnSpc>
                          <a:spcPct val="107000"/>
                        </a:lnSpc>
                        <a:spcBef>
                          <a:spcPts val="0"/>
                        </a:spcBef>
                        <a:spcAft>
                          <a:spcPts val="0"/>
                        </a:spcAft>
                      </a:pPr>
                      <a:r>
                        <a:rPr lang="en-US" sz="1600" b="1" dirty="0">
                          <a:effectLst/>
                          <a:latin typeface="+mn-lt"/>
                        </a:rPr>
                        <a:t>9:00</a:t>
                      </a:r>
                      <a:endParaRPr lang="en-US" sz="1600" b="1" dirty="0">
                        <a:effectLst/>
                        <a:latin typeface="+mn-lt"/>
                        <a:ea typeface="Arial" panose="020B0604020202020204" pitchFamily="34" charset="0"/>
                        <a:cs typeface="Times New Roman" panose="02020603050405020304" pitchFamily="18" charset="0"/>
                      </a:endParaRPr>
                    </a:p>
                  </a:txBody>
                  <a:tcPr marL="29798" marR="29798" marT="0" marB="0" anchor="ctr"/>
                </a:tc>
                <a:tc>
                  <a:txBody>
                    <a:bodyPr/>
                    <a:lstStyle/>
                    <a:p>
                      <a:pPr marL="0" marR="0" algn="l">
                        <a:lnSpc>
                          <a:spcPct val="95000"/>
                        </a:lnSpc>
                        <a:spcBef>
                          <a:spcPts val="0"/>
                        </a:spcBef>
                        <a:spcAft>
                          <a:spcPts val="0"/>
                        </a:spcAft>
                      </a:pPr>
                      <a:r>
                        <a:rPr lang="fr-FR" sz="1600" b="0" noProof="0" dirty="0">
                          <a:effectLst/>
                        </a:rPr>
                        <a:t>Sécurité</a:t>
                      </a:r>
                      <a:r>
                        <a:rPr lang="fr-FR" sz="1600" b="0" baseline="0" noProof="0" dirty="0">
                          <a:effectLst/>
                        </a:rPr>
                        <a:t> numérique</a:t>
                      </a:r>
                      <a:endParaRPr lang="fr-FR" sz="1600" b="0" noProof="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0" marB="0" anchor="ctr"/>
                </a:tc>
                <a:extLst>
                  <a:ext uri="{0D108BD9-81ED-4DB2-BD59-A6C34878D82A}">
                    <a16:rowId xmlns:a16="http://schemas.microsoft.com/office/drawing/2014/main" val="3189857708"/>
                  </a:ext>
                </a:extLst>
              </a:tr>
              <a:tr h="457200">
                <a:tc>
                  <a:txBody>
                    <a:bodyPr/>
                    <a:lstStyle/>
                    <a:p>
                      <a:pPr marL="0" marR="0" algn="ctr">
                        <a:lnSpc>
                          <a:spcPct val="107000"/>
                        </a:lnSpc>
                        <a:spcBef>
                          <a:spcPts val="0"/>
                        </a:spcBef>
                        <a:spcAft>
                          <a:spcPts val="0"/>
                        </a:spcAft>
                      </a:pPr>
                      <a:r>
                        <a:rPr lang="en-US" sz="1600" b="1" dirty="0">
                          <a:effectLst/>
                          <a:latin typeface="+mn-lt"/>
                          <a:ea typeface="Arial" panose="020B0604020202020204" pitchFamily="34" charset="0"/>
                          <a:cs typeface="Times New Roman" panose="02020603050405020304" pitchFamily="18" charset="0"/>
                        </a:rPr>
                        <a:t>9:40</a:t>
                      </a:r>
                    </a:p>
                  </a:txBody>
                  <a:tcPr marL="29798" marR="29798" marT="0" marB="0"/>
                </a:tc>
                <a:tc>
                  <a:txBody>
                    <a:bodyPr/>
                    <a:lstStyle/>
                    <a:p>
                      <a:pPr marL="0" marR="0" algn="l">
                        <a:lnSpc>
                          <a:spcPct val="95000"/>
                        </a:lnSpc>
                        <a:spcBef>
                          <a:spcPts val="0"/>
                        </a:spcBef>
                        <a:spcAft>
                          <a:spcPts val="0"/>
                        </a:spcAft>
                      </a:pPr>
                      <a:r>
                        <a:rPr lang="fr-FR" sz="1600" b="0" noProof="0" dirty="0">
                          <a:effectLst/>
                        </a:rPr>
                        <a:t>Revoir nos capacités et plan de partage</a:t>
                      </a:r>
                      <a:r>
                        <a:rPr lang="fr-FR" sz="1600" b="0" baseline="0" noProof="0" dirty="0">
                          <a:effectLst/>
                        </a:rPr>
                        <a:t> de</a:t>
                      </a:r>
                      <a:r>
                        <a:rPr lang="fr-FR" sz="1600" b="0" noProof="0" dirty="0">
                          <a:effectLst/>
                        </a:rPr>
                        <a:t> compétences</a:t>
                      </a:r>
                      <a:endParaRPr lang="fr-FR" sz="1600" b="0" noProof="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0" marB="0" anchor="ctr"/>
                </a:tc>
                <a:extLst>
                  <a:ext uri="{0D108BD9-81ED-4DB2-BD59-A6C34878D82A}">
                    <a16:rowId xmlns:a16="http://schemas.microsoft.com/office/drawing/2014/main" val="3121154046"/>
                  </a:ext>
                </a:extLst>
              </a:tr>
              <a:tr h="274320">
                <a:tc>
                  <a:txBody>
                    <a:bodyPr/>
                    <a:lstStyle/>
                    <a:p>
                      <a:pPr marL="0" marR="0" algn="ctr">
                        <a:lnSpc>
                          <a:spcPct val="107000"/>
                        </a:lnSpc>
                        <a:spcBef>
                          <a:spcPts val="0"/>
                        </a:spcBef>
                        <a:spcAft>
                          <a:spcPts val="0"/>
                        </a:spcAft>
                      </a:pPr>
                      <a:r>
                        <a:rPr lang="en-US" sz="1600" b="1" dirty="0">
                          <a:effectLst/>
                          <a:latin typeface="+mn-lt"/>
                          <a:ea typeface="Arial" panose="020B0604020202020204" pitchFamily="34" charset="0"/>
                          <a:cs typeface="Times New Roman" panose="02020603050405020304" pitchFamily="18" charset="0"/>
                        </a:rPr>
                        <a:t>9:55</a:t>
                      </a:r>
                    </a:p>
                  </a:txBody>
                  <a:tcPr marL="29798" marR="29798" marT="0" marB="0" anchor="ctr"/>
                </a:tc>
                <a:tc>
                  <a:txBody>
                    <a:bodyPr/>
                    <a:lstStyle/>
                    <a:p>
                      <a:pPr marL="0" marR="0" algn="l">
                        <a:lnSpc>
                          <a:spcPct val="95000"/>
                        </a:lnSpc>
                        <a:spcBef>
                          <a:spcPts val="0"/>
                        </a:spcBef>
                        <a:spcAft>
                          <a:spcPts val="0"/>
                        </a:spcAft>
                      </a:pPr>
                      <a:r>
                        <a:rPr lang="fr-FR" sz="1600" b="0" noProof="0" dirty="0">
                          <a:effectLst/>
                          <a:latin typeface="+mn-lt"/>
                          <a:ea typeface="+mn-ea"/>
                          <a:cs typeface="+mn-cs"/>
                        </a:rPr>
                        <a:t>Clôture</a:t>
                      </a:r>
                      <a:r>
                        <a:rPr lang="fr-FR" sz="1600" b="0" baseline="0" noProof="0" dirty="0">
                          <a:effectLst/>
                          <a:latin typeface="+mn-lt"/>
                          <a:ea typeface="+mn-ea"/>
                          <a:cs typeface="+mn-cs"/>
                        </a:rPr>
                        <a:t> du Jour 2</a:t>
                      </a:r>
                      <a:endParaRPr lang="fr-FR" sz="1600" b="0" noProof="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0" marB="0" anchor="ctr"/>
                </a:tc>
                <a:extLst>
                  <a:ext uri="{0D108BD9-81ED-4DB2-BD59-A6C34878D82A}">
                    <a16:rowId xmlns:a16="http://schemas.microsoft.com/office/drawing/2014/main" val="437765584"/>
                  </a:ext>
                </a:extLst>
              </a:tr>
              <a:tr h="274320">
                <a:tc gridSpan="2">
                  <a:txBody>
                    <a:bodyPr/>
                    <a:lstStyle/>
                    <a:p>
                      <a:pPr marL="0" marR="0" algn="ctr">
                        <a:lnSpc>
                          <a:spcPct val="95000"/>
                        </a:lnSpc>
                        <a:spcBef>
                          <a:spcPts val="0"/>
                        </a:spcBef>
                        <a:spcAft>
                          <a:spcPts val="0"/>
                        </a:spcAft>
                      </a:pPr>
                      <a:r>
                        <a:rPr lang="fr-FR" sz="1600" b="1" noProof="0" dirty="0">
                          <a:effectLst/>
                          <a:latin typeface="+mn-lt"/>
                        </a:rPr>
                        <a:t>JOUR 3 -  Session spéciale, Présentations du groupe</a:t>
                      </a:r>
                      <a:endParaRPr lang="fr-FR" sz="1600" b="1" noProof="0" dirty="0">
                        <a:effectLst/>
                        <a:latin typeface="+mn-lt"/>
                        <a:ea typeface="Arial" panose="020B0604020202020204" pitchFamily="34" charset="0"/>
                        <a:cs typeface="Times New Roman" panose="02020603050405020304" pitchFamily="18" charset="0"/>
                      </a:endParaRPr>
                    </a:p>
                  </a:txBody>
                  <a:tcPr marL="29798" marR="29798" marT="0" marB="0" anchor="ctr"/>
                </a:tc>
                <a:tc hMerge="1">
                  <a:txBody>
                    <a:bodyPr/>
                    <a:lstStyle/>
                    <a:p>
                      <a:endParaRPr lang="en-US"/>
                    </a:p>
                  </a:txBody>
                  <a:tcPr/>
                </a:tc>
                <a:extLst>
                  <a:ext uri="{0D108BD9-81ED-4DB2-BD59-A6C34878D82A}">
                    <a16:rowId xmlns:a16="http://schemas.microsoft.com/office/drawing/2014/main" val="2842806745"/>
                  </a:ext>
                </a:extLst>
              </a:tr>
              <a:tr h="274320">
                <a:tc>
                  <a:txBody>
                    <a:bodyPr/>
                    <a:lstStyle/>
                    <a:p>
                      <a:pPr marL="0" marR="0" algn="ctr">
                        <a:lnSpc>
                          <a:spcPct val="107000"/>
                        </a:lnSpc>
                        <a:spcBef>
                          <a:spcPts val="0"/>
                        </a:spcBef>
                        <a:spcAft>
                          <a:spcPts val="0"/>
                        </a:spcAft>
                      </a:pPr>
                      <a:r>
                        <a:rPr lang="en-US" sz="1600" b="1" dirty="0">
                          <a:effectLst/>
                          <a:latin typeface="+mn-lt"/>
                        </a:rPr>
                        <a:t> </a:t>
                      </a:r>
                      <a:endParaRPr lang="en-US" sz="1600" b="1" dirty="0">
                        <a:effectLst/>
                        <a:latin typeface="+mn-lt"/>
                        <a:ea typeface="Arial" panose="020B0604020202020204" pitchFamily="34" charset="0"/>
                        <a:cs typeface="Times New Roman" panose="02020603050405020304" pitchFamily="18" charset="0"/>
                      </a:endParaRPr>
                    </a:p>
                  </a:txBody>
                  <a:tcPr marL="29798" marR="29798" marT="0" marB="0" anchor="ctr"/>
                </a:tc>
                <a:tc>
                  <a:txBody>
                    <a:bodyPr/>
                    <a:lstStyle/>
                    <a:p>
                      <a:pPr marL="0" marR="0" algn="l">
                        <a:lnSpc>
                          <a:spcPct val="95000"/>
                        </a:lnSpc>
                        <a:spcBef>
                          <a:spcPts val="0"/>
                        </a:spcBef>
                        <a:spcAft>
                          <a:spcPts val="0"/>
                        </a:spcAft>
                      </a:pPr>
                      <a:r>
                        <a:rPr lang="fr-FR" sz="1600" b="0" noProof="0" dirty="0">
                          <a:effectLst/>
                        </a:rPr>
                        <a:t>Présentations du groupe</a:t>
                      </a:r>
                      <a:endParaRPr lang="fr-FR" sz="1600" b="0" noProof="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0" marB="0" anchor="ctr"/>
                </a:tc>
                <a:extLst>
                  <a:ext uri="{0D108BD9-81ED-4DB2-BD59-A6C34878D82A}">
                    <a16:rowId xmlns:a16="http://schemas.microsoft.com/office/drawing/2014/main" val="3222640520"/>
                  </a:ext>
                </a:extLst>
              </a:tr>
              <a:tr h="274320">
                <a:tc gridSpan="2">
                  <a:txBody>
                    <a:bodyPr/>
                    <a:lstStyle/>
                    <a:p>
                      <a:pPr marL="0" marR="0" algn="ctr">
                        <a:lnSpc>
                          <a:spcPct val="95000"/>
                        </a:lnSpc>
                        <a:spcBef>
                          <a:spcPts val="0"/>
                        </a:spcBef>
                        <a:spcAft>
                          <a:spcPts val="0"/>
                        </a:spcAft>
                      </a:pPr>
                      <a:r>
                        <a:rPr lang="fr-FR" sz="1600" b="1" noProof="0" dirty="0">
                          <a:effectLst/>
                          <a:latin typeface="+mn-lt"/>
                        </a:rPr>
                        <a:t>JOUR 4</a:t>
                      </a:r>
                      <a:endParaRPr lang="fr-FR" sz="1600" b="1" noProof="0" dirty="0">
                        <a:effectLst/>
                        <a:latin typeface="+mn-lt"/>
                        <a:ea typeface="Arial" panose="020B0604020202020204" pitchFamily="34" charset="0"/>
                        <a:cs typeface="Times New Roman" panose="02020603050405020304" pitchFamily="18" charset="0"/>
                      </a:endParaRPr>
                    </a:p>
                  </a:txBody>
                  <a:tcPr marL="29798" marR="29798" marT="0" marB="0" anchor="ctr"/>
                </a:tc>
                <a:tc hMerge="1">
                  <a:txBody>
                    <a:bodyPr/>
                    <a:lstStyle/>
                    <a:p>
                      <a:endParaRPr lang="en-US"/>
                    </a:p>
                  </a:txBody>
                  <a:tcPr/>
                </a:tc>
                <a:extLst>
                  <a:ext uri="{0D108BD9-81ED-4DB2-BD59-A6C34878D82A}">
                    <a16:rowId xmlns:a16="http://schemas.microsoft.com/office/drawing/2014/main" val="2563785912"/>
                  </a:ext>
                </a:extLst>
              </a:tr>
              <a:tr h="388575">
                <a:tc>
                  <a:txBody>
                    <a:bodyPr/>
                    <a:lstStyle/>
                    <a:p>
                      <a:pPr marL="0" marR="0" algn="ctr">
                        <a:lnSpc>
                          <a:spcPct val="107000"/>
                        </a:lnSpc>
                        <a:spcBef>
                          <a:spcPts val="0"/>
                        </a:spcBef>
                        <a:spcAft>
                          <a:spcPts val="0"/>
                        </a:spcAft>
                      </a:pPr>
                      <a:r>
                        <a:rPr lang="en-US" sz="1600" b="1" dirty="0">
                          <a:effectLst/>
                          <a:latin typeface="+mn-lt"/>
                          <a:ea typeface="Arial" panose="020B0604020202020204" pitchFamily="34" charset="0"/>
                          <a:cs typeface="Times New Roman" panose="02020603050405020304" pitchFamily="18" charset="0"/>
                        </a:rPr>
                        <a:t>8:00</a:t>
                      </a:r>
                    </a:p>
                  </a:txBody>
                  <a:tcPr marL="29798" marR="29798" marT="0" marB="0"/>
                </a:tc>
                <a:tc>
                  <a:txBody>
                    <a:bodyPr/>
                    <a:lstStyle/>
                    <a:p>
                      <a:pPr marL="0" marR="0" algn="l">
                        <a:lnSpc>
                          <a:spcPct val="95000"/>
                        </a:lnSpc>
                        <a:spcBef>
                          <a:spcPts val="0"/>
                        </a:spcBef>
                        <a:spcAft>
                          <a:spcPts val="0"/>
                        </a:spcAft>
                      </a:pPr>
                      <a:r>
                        <a:rPr lang="fr-FR" sz="1600" b="0" noProof="0" dirty="0">
                          <a:effectLst/>
                        </a:rPr>
                        <a:t>Jour 2 récapitulatif et réflexions sur la session spéciale</a:t>
                      </a:r>
                      <a:endParaRPr lang="fr-FR" sz="1600" b="0" noProof="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0" marB="0" anchor="ctr"/>
                </a:tc>
                <a:extLst>
                  <a:ext uri="{0D108BD9-81ED-4DB2-BD59-A6C34878D82A}">
                    <a16:rowId xmlns:a16="http://schemas.microsoft.com/office/drawing/2014/main" val="3858551378"/>
                  </a:ext>
                </a:extLst>
              </a:tr>
              <a:tr h="365760">
                <a:tc>
                  <a:txBody>
                    <a:bodyPr/>
                    <a:lstStyle/>
                    <a:p>
                      <a:pPr marL="0" marR="0" algn="ctr">
                        <a:lnSpc>
                          <a:spcPct val="107000"/>
                        </a:lnSpc>
                        <a:spcBef>
                          <a:spcPts val="0"/>
                        </a:spcBef>
                        <a:spcAft>
                          <a:spcPts val="0"/>
                        </a:spcAft>
                      </a:pPr>
                      <a:r>
                        <a:rPr lang="en-US" sz="1600" b="1" dirty="0">
                          <a:effectLst/>
                          <a:latin typeface="+mn-lt"/>
                        </a:rPr>
                        <a:t>8:10</a:t>
                      </a:r>
                      <a:endParaRPr lang="en-US" sz="1600" b="1" dirty="0">
                        <a:effectLst/>
                        <a:latin typeface="+mn-lt"/>
                        <a:ea typeface="Arial" panose="020B0604020202020204" pitchFamily="34" charset="0"/>
                        <a:cs typeface="Times New Roman" panose="02020603050405020304" pitchFamily="18" charset="0"/>
                      </a:endParaRPr>
                    </a:p>
                  </a:txBody>
                  <a:tcPr marL="29798" marR="29798" marT="0" marB="0"/>
                </a:tc>
                <a:tc>
                  <a:txBody>
                    <a:bodyPr/>
                    <a:lstStyle/>
                    <a:p>
                      <a:pPr marL="0" marR="0" algn="l">
                        <a:lnSpc>
                          <a:spcPct val="95000"/>
                        </a:lnSpc>
                        <a:spcBef>
                          <a:spcPts val="0"/>
                        </a:spcBef>
                        <a:spcAft>
                          <a:spcPts val="0"/>
                        </a:spcAft>
                      </a:pPr>
                      <a:r>
                        <a:rPr lang="fr-FR" sz="1600" b="0" noProof="0" dirty="0">
                          <a:effectLst/>
                        </a:rPr>
                        <a:t>Utiliser ce que vous avez appris : défi sécuritaire  Etudes de cas</a:t>
                      </a:r>
                      <a:endParaRPr lang="fr-FR" sz="1600" b="0" noProof="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0" marB="0" anchor="ctr"/>
                </a:tc>
                <a:extLst>
                  <a:ext uri="{0D108BD9-81ED-4DB2-BD59-A6C34878D82A}">
                    <a16:rowId xmlns:a16="http://schemas.microsoft.com/office/drawing/2014/main" val="1028325236"/>
                  </a:ext>
                </a:extLst>
              </a:tr>
              <a:tr h="274320">
                <a:tc>
                  <a:txBody>
                    <a:bodyPr/>
                    <a:lstStyle/>
                    <a:p>
                      <a:pPr marL="0" marR="0" algn="ctr">
                        <a:lnSpc>
                          <a:spcPct val="107000"/>
                        </a:lnSpc>
                        <a:spcBef>
                          <a:spcPts val="0"/>
                        </a:spcBef>
                        <a:spcAft>
                          <a:spcPts val="0"/>
                        </a:spcAft>
                      </a:pPr>
                      <a:r>
                        <a:rPr lang="en-US" sz="1600" b="1" dirty="0">
                          <a:effectLst/>
                          <a:latin typeface="+mn-lt"/>
                        </a:rPr>
                        <a:t>8:45</a:t>
                      </a:r>
                      <a:endParaRPr lang="en-US" sz="1600" b="1" dirty="0">
                        <a:effectLst/>
                        <a:latin typeface="+mn-lt"/>
                        <a:ea typeface="Arial" panose="020B0604020202020204" pitchFamily="34" charset="0"/>
                        <a:cs typeface="Times New Roman" panose="02020603050405020304" pitchFamily="18" charset="0"/>
                      </a:endParaRPr>
                    </a:p>
                  </a:txBody>
                  <a:tcPr marL="29798" marR="29798" marT="0" marB="0"/>
                </a:tc>
                <a:tc>
                  <a:txBody>
                    <a:bodyPr/>
                    <a:lstStyle/>
                    <a:p>
                      <a:pPr marL="0" marR="0" algn="l">
                        <a:lnSpc>
                          <a:spcPct val="95000"/>
                        </a:lnSpc>
                        <a:spcBef>
                          <a:spcPts val="0"/>
                        </a:spcBef>
                        <a:spcAft>
                          <a:spcPts val="0"/>
                        </a:spcAft>
                      </a:pPr>
                      <a:r>
                        <a:rPr lang="fr-FR" sz="1600" b="0" noProof="0" dirty="0">
                          <a:effectLst/>
                        </a:rPr>
                        <a:t>Formule d’évaluation</a:t>
                      </a:r>
                      <a:r>
                        <a:rPr lang="fr-FR" sz="1600" b="0" baseline="0" noProof="0" dirty="0">
                          <a:effectLst/>
                        </a:rPr>
                        <a:t> des risques</a:t>
                      </a:r>
                      <a:endParaRPr lang="fr-FR" sz="1600" b="0" noProof="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0" marB="0" anchor="ctr"/>
                </a:tc>
                <a:extLst>
                  <a:ext uri="{0D108BD9-81ED-4DB2-BD59-A6C34878D82A}">
                    <a16:rowId xmlns:a16="http://schemas.microsoft.com/office/drawing/2014/main" val="1292689021"/>
                  </a:ext>
                </a:extLst>
              </a:tr>
              <a:tr h="274320">
                <a:tc>
                  <a:txBody>
                    <a:bodyPr/>
                    <a:lstStyle/>
                    <a:p>
                      <a:pPr marL="0" marR="0" algn="ctr">
                        <a:lnSpc>
                          <a:spcPct val="107000"/>
                        </a:lnSpc>
                        <a:spcBef>
                          <a:spcPts val="0"/>
                        </a:spcBef>
                        <a:spcAft>
                          <a:spcPts val="0"/>
                        </a:spcAft>
                      </a:pPr>
                      <a:r>
                        <a:rPr lang="en-US" sz="1600" b="1" dirty="0">
                          <a:effectLst/>
                          <a:latin typeface="+mn-lt"/>
                          <a:ea typeface="Arial" panose="020B0604020202020204" pitchFamily="34" charset="0"/>
                          <a:cs typeface="Times New Roman" panose="02020603050405020304" pitchFamily="18" charset="0"/>
                        </a:rPr>
                        <a:t>9:05</a:t>
                      </a:r>
                    </a:p>
                  </a:txBody>
                  <a:tcPr marL="29798" marR="29798" marT="0" marB="0"/>
                </a:tc>
                <a:tc>
                  <a:txBody>
                    <a:bodyPr/>
                    <a:lstStyle/>
                    <a:p>
                      <a:pPr marL="0" marR="0" algn="l">
                        <a:lnSpc>
                          <a:spcPct val="95000"/>
                        </a:lnSpc>
                        <a:spcBef>
                          <a:spcPts val="0"/>
                        </a:spcBef>
                        <a:spcAft>
                          <a:spcPts val="0"/>
                        </a:spcAft>
                      </a:pPr>
                      <a:r>
                        <a:rPr lang="fr-FR" sz="1600" b="0" noProof="0" dirty="0">
                          <a:effectLst/>
                        </a:rPr>
                        <a:t>Plan de sécurité</a:t>
                      </a:r>
                      <a:endParaRPr lang="fr-FR" sz="1600" b="0" noProof="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0" marB="0" anchor="ctr"/>
                </a:tc>
                <a:extLst>
                  <a:ext uri="{0D108BD9-81ED-4DB2-BD59-A6C34878D82A}">
                    <a16:rowId xmlns:a16="http://schemas.microsoft.com/office/drawing/2014/main" val="2049379909"/>
                  </a:ext>
                </a:extLst>
              </a:tr>
              <a:tr h="274320">
                <a:tc>
                  <a:txBody>
                    <a:bodyPr/>
                    <a:lstStyle/>
                    <a:p>
                      <a:pPr marL="0" marR="0" algn="ctr">
                        <a:lnSpc>
                          <a:spcPct val="107000"/>
                        </a:lnSpc>
                        <a:spcBef>
                          <a:spcPts val="0"/>
                        </a:spcBef>
                        <a:spcAft>
                          <a:spcPts val="0"/>
                        </a:spcAft>
                      </a:pPr>
                      <a:r>
                        <a:rPr lang="en-US" sz="1600" b="1" dirty="0">
                          <a:effectLst/>
                          <a:latin typeface="+mn-lt"/>
                          <a:ea typeface="Arial" panose="020B0604020202020204" pitchFamily="34" charset="0"/>
                          <a:cs typeface="Times New Roman" panose="02020603050405020304" pitchFamily="18" charset="0"/>
                        </a:rPr>
                        <a:t>9:35</a:t>
                      </a:r>
                    </a:p>
                  </a:txBody>
                  <a:tcPr marL="29798" marR="29798" marT="0" marB="0"/>
                </a:tc>
                <a:tc>
                  <a:txBody>
                    <a:bodyPr/>
                    <a:lstStyle/>
                    <a:p>
                      <a:pPr marL="0" marR="0" algn="l">
                        <a:lnSpc>
                          <a:spcPct val="95000"/>
                        </a:lnSpc>
                        <a:spcBef>
                          <a:spcPts val="0"/>
                        </a:spcBef>
                        <a:spcAft>
                          <a:spcPts val="0"/>
                        </a:spcAft>
                      </a:pPr>
                      <a:r>
                        <a:rPr lang="fr-FR" sz="1600" b="0" noProof="0" dirty="0">
                          <a:effectLst/>
                        </a:rPr>
                        <a:t>Prochaines étapes</a:t>
                      </a:r>
                      <a:endParaRPr lang="fr-FR" sz="1600" b="0" noProof="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0" marB="0" anchor="ctr"/>
                </a:tc>
                <a:extLst>
                  <a:ext uri="{0D108BD9-81ED-4DB2-BD59-A6C34878D82A}">
                    <a16:rowId xmlns:a16="http://schemas.microsoft.com/office/drawing/2014/main" val="3303869976"/>
                  </a:ext>
                </a:extLst>
              </a:tr>
              <a:tr h="274320">
                <a:tc>
                  <a:txBody>
                    <a:bodyPr/>
                    <a:lstStyle/>
                    <a:p>
                      <a:pPr marL="0" marR="0" algn="ctr">
                        <a:lnSpc>
                          <a:spcPct val="107000"/>
                        </a:lnSpc>
                        <a:spcBef>
                          <a:spcPts val="0"/>
                        </a:spcBef>
                        <a:spcAft>
                          <a:spcPts val="0"/>
                        </a:spcAft>
                      </a:pPr>
                      <a:r>
                        <a:rPr lang="en-US" sz="1600" b="1" dirty="0">
                          <a:effectLst/>
                          <a:latin typeface="+mn-lt"/>
                          <a:ea typeface="Arial" panose="020B0604020202020204" pitchFamily="34" charset="0"/>
                          <a:cs typeface="Times New Roman" panose="02020603050405020304" pitchFamily="18" charset="0"/>
                        </a:rPr>
                        <a:t>9:50</a:t>
                      </a:r>
                    </a:p>
                  </a:txBody>
                  <a:tcPr marL="29798" marR="29798" marT="0" marB="0"/>
                </a:tc>
                <a:tc>
                  <a:txBody>
                    <a:bodyPr/>
                    <a:lstStyle/>
                    <a:p>
                      <a:pPr marL="0" marR="0" algn="l">
                        <a:lnSpc>
                          <a:spcPct val="95000"/>
                        </a:lnSpc>
                        <a:spcBef>
                          <a:spcPts val="0"/>
                        </a:spcBef>
                        <a:spcAft>
                          <a:spcPts val="0"/>
                        </a:spcAft>
                      </a:pPr>
                      <a:r>
                        <a:rPr lang="fr-FR" sz="1600" b="0" noProof="0" dirty="0">
                          <a:effectLst/>
                        </a:rPr>
                        <a:t>Réflexions et clôture</a:t>
                      </a:r>
                      <a:endParaRPr lang="fr-FR" sz="1600" b="0" noProof="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0" marB="0" anchor="ctr"/>
                </a:tc>
                <a:extLst>
                  <a:ext uri="{0D108BD9-81ED-4DB2-BD59-A6C34878D82A}">
                    <a16:rowId xmlns:a16="http://schemas.microsoft.com/office/drawing/2014/main" val="1328740911"/>
                  </a:ext>
                </a:extLst>
              </a:tr>
            </a:tbl>
          </a:graphicData>
        </a:graphic>
      </p:graphicFrame>
    </p:spTree>
    <p:extLst>
      <p:ext uri="{BB962C8B-B14F-4D97-AF65-F5344CB8AC3E}">
        <p14:creationId xmlns:p14="http://schemas.microsoft.com/office/powerpoint/2010/main" val="26021140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3E6F6-11C5-438E-BDEE-A2D349B42F59}"/>
              </a:ext>
            </a:extLst>
          </p:cNvPr>
          <p:cNvSpPr>
            <a:spLocks noGrp="1"/>
          </p:cNvSpPr>
          <p:nvPr>
            <p:ph type="title"/>
          </p:nvPr>
        </p:nvSpPr>
        <p:spPr/>
        <p:txBody>
          <a:bodyPr/>
          <a:lstStyle/>
          <a:p>
            <a:r>
              <a:rPr lang="en-US" dirty="0"/>
              <a:t>KeePass</a:t>
            </a:r>
          </a:p>
        </p:txBody>
      </p:sp>
      <p:sp>
        <p:nvSpPr>
          <p:cNvPr id="3" name="Text Placeholder 2">
            <a:extLst>
              <a:ext uri="{FF2B5EF4-FFF2-40B4-BE49-F238E27FC236}">
                <a16:creationId xmlns:a16="http://schemas.microsoft.com/office/drawing/2014/main" id="{0122C807-FA67-4A67-9E8A-7CCF0F290D88}"/>
              </a:ext>
            </a:extLst>
          </p:cNvPr>
          <p:cNvSpPr>
            <a:spLocks noGrp="1"/>
          </p:cNvSpPr>
          <p:nvPr>
            <p:ph type="body" sz="quarter" idx="10"/>
          </p:nvPr>
        </p:nvSpPr>
        <p:spPr>
          <a:xfrm>
            <a:off x="467360" y="1645374"/>
            <a:ext cx="5409333" cy="4417936"/>
          </a:xfrm>
        </p:spPr>
        <p:txBody>
          <a:bodyPr/>
          <a:lstStyle/>
          <a:p>
            <a:r>
              <a:rPr lang="fr-FR" dirty="0"/>
              <a:t>Gestionnaire de mots de passe gratuit et libre (open source)</a:t>
            </a:r>
          </a:p>
          <a:p>
            <a:r>
              <a:rPr lang="fr-FR" dirty="0"/>
              <a:t>Maintien de la sécurité des mots de passe</a:t>
            </a:r>
          </a:p>
          <a:p>
            <a:r>
              <a:rPr lang="fr-FR" dirty="0"/>
              <a:t>Vous n'avez qu'à vous souvenir d'un seul passe-partout pour déverrouiller toute la base de données de vos mots de passe.</a:t>
            </a:r>
          </a:p>
          <a:p>
            <a:r>
              <a:rPr lang="en-US" dirty="0">
                <a:hlinkClick r:id="rId3"/>
              </a:rPr>
              <a:t>https://keepass.info/</a:t>
            </a:r>
            <a:endParaRPr lang="en-US" dirty="0"/>
          </a:p>
        </p:txBody>
      </p:sp>
      <p:pic>
        <p:nvPicPr>
          <p:cNvPr id="4" name="Picture 3">
            <a:extLst>
              <a:ext uri="{FF2B5EF4-FFF2-40B4-BE49-F238E27FC236}">
                <a16:creationId xmlns:a16="http://schemas.microsoft.com/office/drawing/2014/main" id="{14A57E35-F1F8-4B5B-B5C0-4BD82DE8CD37}"/>
              </a:ext>
            </a:extLst>
          </p:cNvPr>
          <p:cNvPicPr>
            <a:picLocks noChangeAspect="1"/>
          </p:cNvPicPr>
          <p:nvPr/>
        </p:nvPicPr>
        <p:blipFill>
          <a:blip r:embed="rId4"/>
          <a:stretch>
            <a:fillRect/>
          </a:stretch>
        </p:blipFill>
        <p:spPr>
          <a:xfrm>
            <a:off x="6265334" y="2752742"/>
            <a:ext cx="2658004" cy="3310568"/>
          </a:xfrm>
          <a:prstGeom prst="rect">
            <a:avLst/>
          </a:prstGeom>
        </p:spPr>
      </p:pic>
    </p:spTree>
    <p:extLst>
      <p:ext uri="{BB962C8B-B14F-4D97-AF65-F5344CB8AC3E}">
        <p14:creationId xmlns:p14="http://schemas.microsoft.com/office/powerpoint/2010/main" val="23331403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319D2-5BE7-415C-930C-FA1035637920}"/>
              </a:ext>
            </a:extLst>
          </p:cNvPr>
          <p:cNvSpPr>
            <a:spLocks noGrp="1"/>
          </p:cNvSpPr>
          <p:nvPr>
            <p:ph type="title"/>
          </p:nvPr>
        </p:nvSpPr>
        <p:spPr>
          <a:xfrm>
            <a:off x="467360" y="569505"/>
            <a:ext cx="8219440" cy="748320"/>
          </a:xfrm>
        </p:spPr>
        <p:txBody>
          <a:bodyPr/>
          <a:lstStyle/>
          <a:p>
            <a:r>
              <a:rPr lang="en-US" dirty="0" err="1"/>
              <a:t>Recherchez</a:t>
            </a:r>
            <a:r>
              <a:rPr lang="en-US" dirty="0"/>
              <a:t> </a:t>
            </a:r>
            <a:r>
              <a:rPr lang="en-US" dirty="0" err="1"/>
              <a:t>vous</a:t>
            </a:r>
            <a:endParaRPr lang="en-US" dirty="0"/>
          </a:p>
        </p:txBody>
      </p:sp>
      <p:sp>
        <p:nvSpPr>
          <p:cNvPr id="3" name="Text Placeholder 2">
            <a:extLst>
              <a:ext uri="{FF2B5EF4-FFF2-40B4-BE49-F238E27FC236}">
                <a16:creationId xmlns:a16="http://schemas.microsoft.com/office/drawing/2014/main" id="{895F39BF-BD62-4109-A412-7AEFA6D53856}"/>
              </a:ext>
            </a:extLst>
          </p:cNvPr>
          <p:cNvSpPr>
            <a:spLocks noGrp="1"/>
          </p:cNvSpPr>
          <p:nvPr>
            <p:ph type="body" sz="quarter" idx="10"/>
          </p:nvPr>
        </p:nvSpPr>
        <p:spPr>
          <a:xfrm>
            <a:off x="467360" y="1317825"/>
            <a:ext cx="8219440" cy="4176851"/>
          </a:xfrm>
        </p:spPr>
        <p:txBody>
          <a:bodyPr/>
          <a:lstStyle/>
          <a:p>
            <a:r>
              <a:rPr lang="fr-FR" dirty="0"/>
              <a:t>Tout, depuis notre nom et notre adresse électronique jusqu'à notre adresse personnelle et nos informations bancaires, est en ligne.</a:t>
            </a:r>
          </a:p>
          <a:p>
            <a:r>
              <a:rPr lang="fr-FR" dirty="0"/>
              <a:t>Une fois que vous avez </a:t>
            </a:r>
            <a:br>
              <a:rPr lang="fr-FR" dirty="0"/>
            </a:br>
            <a:r>
              <a:rPr lang="fr-FR" dirty="0"/>
              <a:t>trouvé des informations </a:t>
            </a:r>
            <a:br>
              <a:rPr lang="fr-FR" dirty="0"/>
            </a:br>
            <a:r>
              <a:rPr lang="fr-FR" dirty="0"/>
              <a:t>vous concernant en ligne, </a:t>
            </a:r>
            <a:br>
              <a:rPr lang="fr-FR" dirty="0"/>
            </a:br>
            <a:r>
              <a:rPr lang="fr-FR" dirty="0"/>
              <a:t>faites en sorte de les </a:t>
            </a:r>
            <a:br>
              <a:rPr lang="fr-FR" dirty="0"/>
            </a:br>
            <a:r>
              <a:rPr lang="fr-FR" dirty="0"/>
              <a:t>supprimer.</a:t>
            </a:r>
          </a:p>
          <a:p>
            <a:endParaRPr lang="en-US" dirty="0"/>
          </a:p>
        </p:txBody>
      </p:sp>
      <p:pic>
        <p:nvPicPr>
          <p:cNvPr id="5" name="Picture 4">
            <a:extLst>
              <a:ext uri="{FF2B5EF4-FFF2-40B4-BE49-F238E27FC236}">
                <a16:creationId xmlns:a16="http://schemas.microsoft.com/office/drawing/2014/main" id="{8561FE9F-CC95-470E-BC86-6C75BD23AED2}"/>
              </a:ext>
            </a:extLst>
          </p:cNvPr>
          <p:cNvPicPr>
            <a:picLocks noChangeAspect="1"/>
          </p:cNvPicPr>
          <p:nvPr/>
        </p:nvPicPr>
        <p:blipFill>
          <a:blip r:embed="rId3"/>
          <a:stretch>
            <a:fillRect/>
          </a:stretch>
        </p:blipFill>
        <p:spPr>
          <a:xfrm>
            <a:off x="4890875" y="2813306"/>
            <a:ext cx="3942472" cy="31509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35255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A70EB-CBCF-429C-9F4B-7BBFD1D082AB}"/>
              </a:ext>
            </a:extLst>
          </p:cNvPr>
          <p:cNvSpPr>
            <a:spLocks noGrp="1"/>
          </p:cNvSpPr>
          <p:nvPr>
            <p:ph type="title"/>
          </p:nvPr>
        </p:nvSpPr>
        <p:spPr>
          <a:xfrm>
            <a:off x="398984" y="366356"/>
            <a:ext cx="8219440" cy="748936"/>
          </a:xfrm>
        </p:spPr>
        <p:txBody>
          <a:bodyPr>
            <a:normAutofit fontScale="90000"/>
          </a:bodyPr>
          <a:lstStyle/>
          <a:p>
            <a:r>
              <a:rPr lang="fr-FR" dirty="0"/>
              <a:t>Limitez ce que vous partagez sur vous-même</a:t>
            </a:r>
            <a:endParaRPr lang="en-US" dirty="0"/>
          </a:p>
        </p:txBody>
      </p:sp>
      <p:sp>
        <p:nvSpPr>
          <p:cNvPr id="3" name="Text Placeholder 2">
            <a:extLst>
              <a:ext uri="{FF2B5EF4-FFF2-40B4-BE49-F238E27FC236}">
                <a16:creationId xmlns:a16="http://schemas.microsoft.com/office/drawing/2014/main" id="{354EB436-3295-4A8D-9943-6BB610EAEDE5}"/>
              </a:ext>
            </a:extLst>
          </p:cNvPr>
          <p:cNvSpPr>
            <a:spLocks noGrp="1"/>
          </p:cNvSpPr>
          <p:nvPr>
            <p:ph type="body" sz="quarter" idx="10"/>
          </p:nvPr>
        </p:nvSpPr>
        <p:spPr>
          <a:xfrm>
            <a:off x="340363" y="1299573"/>
            <a:ext cx="4596476" cy="4176851"/>
          </a:xfrm>
        </p:spPr>
        <p:txBody>
          <a:bodyPr/>
          <a:lstStyle/>
          <a:p>
            <a:r>
              <a:rPr lang="fr-FR" sz="2400" dirty="0"/>
              <a:t>Ne donnez pas de détails sur votre lieu de résidence ou sur les endroits que vous aimez fréquenter.</a:t>
            </a:r>
          </a:p>
          <a:p>
            <a:r>
              <a:rPr lang="fr-FR" sz="2400" dirty="0"/>
              <a:t>Ne marquez pas l'endroit où vous vous trouvez et ne publiez pas de photos permettant aux gens de vous localiser. </a:t>
            </a:r>
          </a:p>
          <a:p>
            <a:r>
              <a:rPr lang="fr-FR" sz="2400" dirty="0"/>
              <a:t>Méfiez-vous du partage automatique de l'emplacement sur les médias sociaux (appareils équipés d'un GPS).</a:t>
            </a:r>
            <a:endParaRPr lang="en-US" sz="2600" dirty="0"/>
          </a:p>
        </p:txBody>
      </p:sp>
      <p:pic>
        <p:nvPicPr>
          <p:cNvPr id="1026" name="Picture 2" descr="man and woman holding umbrella standing beside railing">
            <a:extLst>
              <a:ext uri="{FF2B5EF4-FFF2-40B4-BE49-F238E27FC236}">
                <a16:creationId xmlns:a16="http://schemas.microsoft.com/office/drawing/2014/main" id="{BC2FAB64-9049-40A3-B273-384222E1F4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6982" y="3180408"/>
            <a:ext cx="2207491" cy="33112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C0115E2-B3C3-49B0-9021-F7C05B8A4EA6}"/>
              </a:ext>
            </a:extLst>
          </p:cNvPr>
          <p:cNvSpPr txBox="1"/>
          <p:nvPr/>
        </p:nvSpPr>
        <p:spPr>
          <a:xfrm>
            <a:off x="5085956" y="6460867"/>
            <a:ext cx="1759527" cy="246221"/>
          </a:xfrm>
          <a:prstGeom prst="rect">
            <a:avLst/>
          </a:prstGeom>
          <a:noFill/>
        </p:spPr>
        <p:txBody>
          <a:bodyPr wrap="square" rtlCol="0">
            <a:spAutoFit/>
          </a:bodyPr>
          <a:lstStyle/>
          <a:p>
            <a:r>
              <a:rPr lang="en-US" sz="1000" dirty="0" err="1"/>
              <a:t>Crédit</a:t>
            </a:r>
            <a:r>
              <a:rPr lang="en-US" sz="1000" dirty="0"/>
              <a:t> Photo : </a:t>
            </a:r>
            <a:r>
              <a:rPr lang="en-US" sz="1000" dirty="0" err="1"/>
              <a:t>Loly</a:t>
            </a:r>
            <a:r>
              <a:rPr lang="en-US" sz="1000" dirty="0"/>
              <a:t> Galina </a:t>
            </a:r>
          </a:p>
        </p:txBody>
      </p:sp>
      <p:pic>
        <p:nvPicPr>
          <p:cNvPr id="1029" name="Picture 5" descr="cars travelling on road heading towards Eiffel Tower">
            <a:extLst>
              <a:ext uri="{FF2B5EF4-FFF2-40B4-BE49-F238E27FC236}">
                <a16:creationId xmlns:a16="http://schemas.microsoft.com/office/drawing/2014/main" id="{F9D473B9-E980-441F-98E5-BB4AB7EAA3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7954" y="1255603"/>
            <a:ext cx="2648989" cy="33112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34D7901-8E69-4C47-83B5-95C858083FB2}"/>
              </a:ext>
            </a:extLst>
          </p:cNvPr>
          <p:cNvSpPr txBox="1"/>
          <p:nvPr/>
        </p:nvSpPr>
        <p:spPr>
          <a:xfrm>
            <a:off x="7341384" y="4528883"/>
            <a:ext cx="1759527" cy="246221"/>
          </a:xfrm>
          <a:prstGeom prst="rect">
            <a:avLst/>
          </a:prstGeom>
          <a:noFill/>
        </p:spPr>
        <p:txBody>
          <a:bodyPr wrap="square" rtlCol="0">
            <a:spAutoFit/>
          </a:bodyPr>
          <a:lstStyle/>
          <a:p>
            <a:r>
              <a:rPr lang="en-US" sz="1000" dirty="0" err="1"/>
              <a:t>Crédit</a:t>
            </a:r>
            <a:r>
              <a:rPr lang="en-US" sz="1000" dirty="0"/>
              <a:t> Photo: Tomas </a:t>
            </a:r>
            <a:r>
              <a:rPr lang="en-US" sz="1000" dirty="0" err="1"/>
              <a:t>Nozina</a:t>
            </a:r>
            <a:endParaRPr lang="en-US" sz="1000" dirty="0"/>
          </a:p>
        </p:txBody>
      </p:sp>
      <p:sp>
        <p:nvSpPr>
          <p:cNvPr id="7" name="TextBox 6">
            <a:extLst>
              <a:ext uri="{FF2B5EF4-FFF2-40B4-BE49-F238E27FC236}">
                <a16:creationId xmlns:a16="http://schemas.microsoft.com/office/drawing/2014/main" id="{FA132153-4C62-49A1-9693-34108BB35AAE}"/>
              </a:ext>
            </a:extLst>
          </p:cNvPr>
          <p:cNvSpPr txBox="1"/>
          <p:nvPr/>
        </p:nvSpPr>
        <p:spPr>
          <a:xfrm>
            <a:off x="551818" y="6110226"/>
            <a:ext cx="2933700" cy="369332"/>
          </a:xfrm>
          <a:prstGeom prst="rect">
            <a:avLst/>
          </a:prstGeom>
          <a:noFill/>
        </p:spPr>
        <p:txBody>
          <a:bodyPr wrap="square" rtlCol="0">
            <a:spAutoFit/>
          </a:bodyPr>
          <a:lstStyle/>
          <a:p>
            <a:r>
              <a:rPr lang="en-US" dirty="0" err="1"/>
              <a:t>Où</a:t>
            </a:r>
            <a:r>
              <a:rPr lang="en-US" dirty="0"/>
              <a:t> </a:t>
            </a:r>
            <a:r>
              <a:rPr lang="en-US" dirty="0" err="1"/>
              <a:t>sont</a:t>
            </a:r>
            <a:r>
              <a:rPr lang="en-US" dirty="0"/>
              <a:t> </a:t>
            </a:r>
            <a:r>
              <a:rPr lang="en-US" dirty="0" err="1"/>
              <a:t>ces</a:t>
            </a:r>
            <a:r>
              <a:rPr lang="en-US" dirty="0"/>
              <a:t> gens ?</a:t>
            </a:r>
          </a:p>
        </p:txBody>
      </p:sp>
      <p:cxnSp>
        <p:nvCxnSpPr>
          <p:cNvPr id="11" name="Straight Arrow Connector 10">
            <a:extLst>
              <a:ext uri="{FF2B5EF4-FFF2-40B4-BE49-F238E27FC236}">
                <a16:creationId xmlns:a16="http://schemas.microsoft.com/office/drawing/2014/main" id="{4EFCC713-BB8C-429E-B792-2C790F37ABB0}"/>
              </a:ext>
            </a:extLst>
          </p:cNvPr>
          <p:cNvCxnSpPr>
            <a:cxnSpLocks/>
          </p:cNvCxnSpPr>
          <p:nvPr/>
        </p:nvCxnSpPr>
        <p:spPr>
          <a:xfrm flipV="1">
            <a:off x="2530398" y="6294892"/>
            <a:ext cx="2624282" cy="12086"/>
          </a:xfrm>
          <a:prstGeom prst="straightConnector1">
            <a:avLst/>
          </a:prstGeom>
          <a:ln w="76200" cap="flat" cmpd="sng" algn="ctr">
            <a:solidFill>
              <a:schemeClr val="accent1"/>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108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E6C97-70CE-42B3-B787-A5BAD0A82473}"/>
              </a:ext>
            </a:extLst>
          </p:cNvPr>
          <p:cNvSpPr>
            <a:spLocks noGrp="1"/>
          </p:cNvSpPr>
          <p:nvPr>
            <p:ph type="title"/>
          </p:nvPr>
        </p:nvSpPr>
        <p:spPr>
          <a:xfrm>
            <a:off x="304801" y="398397"/>
            <a:ext cx="8219440" cy="972441"/>
          </a:xfrm>
        </p:spPr>
        <p:txBody>
          <a:bodyPr>
            <a:normAutofit fontScale="90000"/>
          </a:bodyPr>
          <a:lstStyle/>
          <a:p>
            <a:r>
              <a:rPr lang="fr-FR" dirty="0"/>
              <a:t>Limitez ce que vous partagez sur vous-même (suite)</a:t>
            </a:r>
            <a:endParaRPr lang="en-US" dirty="0"/>
          </a:p>
        </p:txBody>
      </p:sp>
      <p:sp>
        <p:nvSpPr>
          <p:cNvPr id="3" name="Text Placeholder 2">
            <a:extLst>
              <a:ext uri="{FF2B5EF4-FFF2-40B4-BE49-F238E27FC236}">
                <a16:creationId xmlns:a16="http://schemas.microsoft.com/office/drawing/2014/main" id="{13A23627-1571-441A-858E-5A7623F63D86}"/>
              </a:ext>
            </a:extLst>
          </p:cNvPr>
          <p:cNvSpPr>
            <a:spLocks noGrp="1"/>
          </p:cNvSpPr>
          <p:nvPr>
            <p:ph type="body" sz="quarter" idx="10"/>
          </p:nvPr>
        </p:nvSpPr>
        <p:spPr>
          <a:xfrm>
            <a:off x="4034972" y="1557977"/>
            <a:ext cx="4861690" cy="4176851"/>
          </a:xfrm>
        </p:spPr>
        <p:txBody>
          <a:bodyPr/>
          <a:lstStyle/>
          <a:p>
            <a:r>
              <a:rPr lang="fr-FR" sz="2000" dirty="0"/>
              <a:t>Évitez de partager des informations qui permettraient à d'autres de connaître votre emploi du temps quotidien.</a:t>
            </a:r>
          </a:p>
          <a:p>
            <a:r>
              <a:rPr lang="fr-FR" sz="2000" dirty="0"/>
              <a:t>Évitez de publier des informations qui pourraient être utilisées pour connaître les réponses à vos questions de sécurité : </a:t>
            </a:r>
          </a:p>
          <a:p>
            <a:pPr lvl="1"/>
            <a:r>
              <a:rPr lang="fr-FR" sz="2000" dirty="0"/>
              <a:t>le nom d'un animal de compagnie de votre enfance</a:t>
            </a:r>
          </a:p>
          <a:p>
            <a:pPr lvl="1"/>
            <a:r>
              <a:rPr lang="fr-FR" sz="2000" dirty="0"/>
              <a:t>votre date de naissance complète</a:t>
            </a:r>
          </a:p>
          <a:p>
            <a:r>
              <a:rPr lang="en-US" sz="2000" dirty="0">
                <a:hlinkClick r:id="rId3"/>
              </a:rPr>
              <a:t>https://safequeers.org/</a:t>
            </a:r>
            <a:r>
              <a:rPr lang="en-US" sz="2000" dirty="0"/>
              <a:t> </a:t>
            </a:r>
            <a:r>
              <a:rPr lang="fr-FR" sz="2000" dirty="0"/>
              <a:t>a plus d'informations sur l'utilisation sûre des sites de rencontre, etc.</a:t>
            </a:r>
            <a:endParaRPr lang="en-US" sz="2000" dirty="0"/>
          </a:p>
          <a:p>
            <a:pPr marL="0" indent="0">
              <a:buNone/>
            </a:pPr>
            <a:endParaRPr lang="en-US" sz="2500" dirty="0"/>
          </a:p>
          <a:p>
            <a:pPr marL="0" indent="0">
              <a:buNone/>
            </a:pPr>
            <a:endParaRPr lang="en-US" sz="2500" dirty="0"/>
          </a:p>
        </p:txBody>
      </p:sp>
      <p:pic>
        <p:nvPicPr>
          <p:cNvPr id="5" name="Picture 4">
            <a:extLst>
              <a:ext uri="{FF2B5EF4-FFF2-40B4-BE49-F238E27FC236}">
                <a16:creationId xmlns:a16="http://schemas.microsoft.com/office/drawing/2014/main" id="{DE8BAAC7-8A04-4CB5-A54D-BD164AD7CED8}"/>
              </a:ext>
            </a:extLst>
          </p:cNvPr>
          <p:cNvPicPr>
            <a:picLocks noChangeAspect="1"/>
          </p:cNvPicPr>
          <p:nvPr/>
        </p:nvPicPr>
        <p:blipFill>
          <a:blip r:embed="rId4"/>
          <a:stretch>
            <a:fillRect/>
          </a:stretch>
        </p:blipFill>
        <p:spPr>
          <a:xfrm>
            <a:off x="304801" y="1718056"/>
            <a:ext cx="3563052" cy="32505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46555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319D2-5BE7-415C-930C-FA1035637920}"/>
              </a:ext>
            </a:extLst>
          </p:cNvPr>
          <p:cNvSpPr>
            <a:spLocks noGrp="1"/>
          </p:cNvSpPr>
          <p:nvPr>
            <p:ph type="title"/>
          </p:nvPr>
        </p:nvSpPr>
        <p:spPr>
          <a:xfrm>
            <a:off x="467360" y="445196"/>
            <a:ext cx="4868548" cy="1200724"/>
          </a:xfrm>
        </p:spPr>
        <p:txBody>
          <a:bodyPr>
            <a:normAutofit fontScale="90000"/>
          </a:bodyPr>
          <a:lstStyle/>
          <a:p>
            <a:r>
              <a:rPr lang="fr-FR" dirty="0"/>
              <a:t>Lorsque les informations sont utilisées contre nous</a:t>
            </a:r>
            <a:endParaRPr lang="en-US" dirty="0"/>
          </a:p>
        </p:txBody>
      </p:sp>
      <p:sp>
        <p:nvSpPr>
          <p:cNvPr id="3" name="Text Placeholder 2">
            <a:extLst>
              <a:ext uri="{FF2B5EF4-FFF2-40B4-BE49-F238E27FC236}">
                <a16:creationId xmlns:a16="http://schemas.microsoft.com/office/drawing/2014/main" id="{895F39BF-BD62-4109-A412-7AEFA6D53856}"/>
              </a:ext>
            </a:extLst>
          </p:cNvPr>
          <p:cNvSpPr>
            <a:spLocks noGrp="1"/>
          </p:cNvSpPr>
          <p:nvPr>
            <p:ph type="body" sz="quarter" idx="10"/>
          </p:nvPr>
        </p:nvSpPr>
        <p:spPr>
          <a:xfrm>
            <a:off x="467360" y="4800669"/>
            <a:ext cx="7904480" cy="1840763"/>
          </a:xfrm>
        </p:spPr>
        <p:txBody>
          <a:bodyPr/>
          <a:lstStyle/>
          <a:p>
            <a:r>
              <a:rPr lang="fr-FR" sz="2600" dirty="0"/>
              <a:t>Il s'agit d'une tactique utilisée pour que les individus se sentent en danger.</a:t>
            </a:r>
          </a:p>
          <a:p>
            <a:r>
              <a:rPr lang="fr-FR" sz="2600" dirty="0"/>
              <a:t>Le </a:t>
            </a:r>
            <a:r>
              <a:rPr lang="fr-FR" sz="2600" dirty="0" err="1"/>
              <a:t>doxxing</a:t>
            </a:r>
            <a:r>
              <a:rPr lang="fr-FR" sz="2600" dirty="0"/>
              <a:t> est plus facile que jamais car la plupart de nos informations sont en ligne. </a:t>
            </a:r>
            <a:endParaRPr lang="en-US" sz="2600" dirty="0"/>
          </a:p>
        </p:txBody>
      </p:sp>
      <p:pic>
        <p:nvPicPr>
          <p:cNvPr id="5" name="Picture 4">
            <a:extLst>
              <a:ext uri="{FF2B5EF4-FFF2-40B4-BE49-F238E27FC236}">
                <a16:creationId xmlns:a16="http://schemas.microsoft.com/office/drawing/2014/main" id="{DEEA004F-618F-494A-8D22-E2EA4F757316}"/>
              </a:ext>
            </a:extLst>
          </p:cNvPr>
          <p:cNvPicPr>
            <a:picLocks noChangeAspect="1"/>
          </p:cNvPicPr>
          <p:nvPr/>
        </p:nvPicPr>
        <p:blipFill>
          <a:blip r:embed="rId3"/>
          <a:stretch>
            <a:fillRect/>
          </a:stretch>
        </p:blipFill>
        <p:spPr>
          <a:xfrm>
            <a:off x="5223000" y="344835"/>
            <a:ext cx="3453640" cy="4337820"/>
          </a:xfrm>
          <a:prstGeom prst="rect">
            <a:avLst/>
          </a:prstGeom>
          <a:ln>
            <a:noFill/>
          </a:ln>
          <a:effectLst>
            <a:outerShdw blurRad="292100" dist="139700" dir="2700000" algn="tl" rotWithShape="0">
              <a:srgbClr val="333333">
                <a:alpha val="65000"/>
              </a:srgbClr>
            </a:outerShdw>
          </a:effectLst>
        </p:spPr>
      </p:pic>
      <p:sp>
        <p:nvSpPr>
          <p:cNvPr id="6" name="Text Placeholder 2">
            <a:extLst>
              <a:ext uri="{FF2B5EF4-FFF2-40B4-BE49-F238E27FC236}">
                <a16:creationId xmlns:a16="http://schemas.microsoft.com/office/drawing/2014/main" id="{18900645-01CB-479D-BA0D-1852EFE85CB4}"/>
              </a:ext>
            </a:extLst>
          </p:cNvPr>
          <p:cNvSpPr txBox="1">
            <a:spLocks/>
          </p:cNvSpPr>
          <p:nvPr/>
        </p:nvSpPr>
        <p:spPr>
          <a:xfrm>
            <a:off x="467360" y="1870723"/>
            <a:ext cx="4456332" cy="4176851"/>
          </a:xfrm>
          <a:prstGeom prst="rect">
            <a:avLst/>
          </a:prstGeom>
        </p:spPr>
        <p:txBody>
          <a:bodyPr vert="horz"/>
          <a:lstStyle>
            <a:lvl1pPr marL="342900" indent="-342900" algn="l" defTabSz="457200" rtl="0" eaLnBrk="1" latinLnBrk="0" hangingPunct="1">
              <a:spcBef>
                <a:spcPct val="20000"/>
              </a:spcBef>
              <a:buClr>
                <a:schemeClr val="accent6"/>
              </a:buClr>
              <a:buSzPct val="100000"/>
              <a:buFont typeface="Arial"/>
              <a:buChar char="•"/>
              <a:defRPr sz="2800" b="0" kern="1200" spc="0">
                <a:solidFill>
                  <a:srgbClr val="535352"/>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rgbClr val="535352"/>
                </a:solidFill>
                <a:latin typeface="Calibri"/>
                <a:ea typeface="+mn-ea"/>
                <a:cs typeface="Calibri"/>
              </a:defRPr>
            </a:lvl2pPr>
            <a:lvl3pPr marL="1143000" indent="-228600" algn="l" defTabSz="457200" rtl="0" eaLnBrk="1" latinLnBrk="0" hangingPunct="1">
              <a:spcBef>
                <a:spcPct val="20000"/>
              </a:spcBef>
              <a:buSzPct val="83000"/>
              <a:buFont typeface="Courier New"/>
              <a:buChar char="o"/>
              <a:defRPr sz="2400" kern="1200">
                <a:solidFill>
                  <a:srgbClr val="535352"/>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600" dirty="0"/>
              <a:t>On parle de "</a:t>
            </a:r>
            <a:r>
              <a:rPr lang="fr-FR" sz="2600" dirty="0" err="1"/>
              <a:t>doxxing</a:t>
            </a:r>
            <a:r>
              <a:rPr lang="fr-FR" sz="2600" dirty="0"/>
              <a:t>" lorsque des personnes recherchent et publient sur internet des informations privées sur une autre personne à laquelle elles souhaitent nuire.</a:t>
            </a:r>
            <a:endParaRPr lang="en-US" dirty="0"/>
          </a:p>
        </p:txBody>
      </p:sp>
    </p:spTree>
    <p:extLst>
      <p:ext uri="{BB962C8B-B14F-4D97-AF65-F5344CB8AC3E}">
        <p14:creationId xmlns:p14="http://schemas.microsoft.com/office/powerpoint/2010/main" val="35236128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B5905-74F1-422D-8D5D-CFEF24458851}"/>
              </a:ext>
            </a:extLst>
          </p:cNvPr>
          <p:cNvSpPr>
            <a:spLocks noGrp="1"/>
          </p:cNvSpPr>
          <p:nvPr>
            <p:ph type="title"/>
          </p:nvPr>
        </p:nvSpPr>
        <p:spPr>
          <a:xfrm>
            <a:off x="467361" y="445196"/>
            <a:ext cx="5753826" cy="972441"/>
          </a:xfrm>
        </p:spPr>
        <p:txBody>
          <a:bodyPr>
            <a:normAutofit fontScale="90000"/>
          </a:bodyPr>
          <a:lstStyle/>
          <a:p>
            <a:r>
              <a:rPr lang="en-US" dirty="0" err="1"/>
              <a:t>Activité</a:t>
            </a:r>
            <a:r>
              <a:rPr lang="en-US" dirty="0"/>
              <a:t> P : </a:t>
            </a:r>
            <a:r>
              <a:rPr lang="fr-FR" dirty="0"/>
              <a:t>Que partageons-nous sur les médias sociaux ?</a:t>
            </a:r>
            <a:endParaRPr lang="en-US" dirty="0"/>
          </a:p>
        </p:txBody>
      </p:sp>
      <p:sp>
        <p:nvSpPr>
          <p:cNvPr id="3" name="Text Placeholder 2">
            <a:extLst>
              <a:ext uri="{FF2B5EF4-FFF2-40B4-BE49-F238E27FC236}">
                <a16:creationId xmlns:a16="http://schemas.microsoft.com/office/drawing/2014/main" id="{08BC9488-2FD5-4295-9CCB-769F4385A138}"/>
              </a:ext>
            </a:extLst>
          </p:cNvPr>
          <p:cNvSpPr>
            <a:spLocks noGrp="1"/>
          </p:cNvSpPr>
          <p:nvPr>
            <p:ph type="body" sz="quarter" idx="10"/>
          </p:nvPr>
        </p:nvSpPr>
        <p:spPr/>
        <p:txBody>
          <a:bodyPr/>
          <a:lstStyle/>
          <a:p>
            <a:r>
              <a:rPr lang="fr-FR" dirty="0"/>
              <a:t>Quels sont les médias sociaux que vous utilisez ?</a:t>
            </a:r>
          </a:p>
          <a:p>
            <a:r>
              <a:rPr lang="fr-FR" dirty="0"/>
              <a:t>Que pourrait-on y apprendre sur vous ?</a:t>
            </a:r>
            <a:endParaRPr lang="en-US" dirty="0"/>
          </a:p>
        </p:txBody>
      </p:sp>
      <p:pic>
        <p:nvPicPr>
          <p:cNvPr id="1026" name="Picture 2" descr="Image result for images instagram">
            <a:extLst>
              <a:ext uri="{FF2B5EF4-FFF2-40B4-BE49-F238E27FC236}">
                <a16:creationId xmlns:a16="http://schemas.microsoft.com/office/drawing/2014/main" id="{DE59BE0D-4D69-4CF2-A032-367F80D4C8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580" y="450079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mages tiktok">
            <a:extLst>
              <a:ext uri="{FF2B5EF4-FFF2-40B4-BE49-F238E27FC236}">
                <a16:creationId xmlns:a16="http://schemas.microsoft.com/office/drawing/2014/main" id="{B4C4C75F-B95B-46A8-82DF-76D54A4505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1149" y="2948223"/>
            <a:ext cx="295275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images twitter">
            <a:extLst>
              <a:ext uri="{FF2B5EF4-FFF2-40B4-BE49-F238E27FC236}">
                <a16:creationId xmlns:a16="http://schemas.microsoft.com/office/drawing/2014/main" id="{8FDB4898-7B16-4EC8-80B6-6CFDFD81E9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40" y="2870939"/>
            <a:ext cx="2962275" cy="15430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images pinterest">
            <a:extLst>
              <a:ext uri="{FF2B5EF4-FFF2-40B4-BE49-F238E27FC236}">
                <a16:creationId xmlns:a16="http://schemas.microsoft.com/office/drawing/2014/main" id="{57B62674-432A-4009-9743-41B6D940A4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4735" y="3041690"/>
            <a:ext cx="1944461" cy="194446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images youtube">
            <a:extLst>
              <a:ext uri="{FF2B5EF4-FFF2-40B4-BE49-F238E27FC236}">
                <a16:creationId xmlns:a16="http://schemas.microsoft.com/office/drawing/2014/main" id="{2A9AE4DC-0A07-4C9A-8D1A-4C916C8C1A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2418" y="258755"/>
            <a:ext cx="1940225" cy="13487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648862C-4B19-4E07-B424-9D66546B6919}"/>
              </a:ext>
            </a:extLst>
          </p:cNvPr>
          <p:cNvPicPr>
            <a:picLocks noChangeAspect="1"/>
          </p:cNvPicPr>
          <p:nvPr/>
        </p:nvPicPr>
        <p:blipFill>
          <a:blip r:embed="rId8"/>
          <a:stretch>
            <a:fillRect/>
          </a:stretch>
        </p:blipFill>
        <p:spPr>
          <a:xfrm>
            <a:off x="4893511" y="5264967"/>
            <a:ext cx="3874210" cy="1378956"/>
          </a:xfrm>
          <a:prstGeom prst="rect">
            <a:avLst/>
          </a:prstGeom>
        </p:spPr>
      </p:pic>
      <p:sp>
        <p:nvSpPr>
          <p:cNvPr id="11" name="Star: 5 Points 10">
            <a:extLst>
              <a:ext uri="{FF2B5EF4-FFF2-40B4-BE49-F238E27FC236}">
                <a16:creationId xmlns:a16="http://schemas.microsoft.com/office/drawing/2014/main" id="{6258999C-402D-4191-804A-AEEAF2756A87}"/>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42223191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AD51C-6683-4ECB-A5F8-D4DB1FBEF620}"/>
              </a:ext>
            </a:extLst>
          </p:cNvPr>
          <p:cNvSpPr>
            <a:spLocks noGrp="1"/>
          </p:cNvSpPr>
          <p:nvPr>
            <p:ph type="title"/>
          </p:nvPr>
        </p:nvSpPr>
        <p:spPr/>
        <p:txBody>
          <a:bodyPr>
            <a:normAutofit fontScale="90000"/>
          </a:bodyPr>
          <a:lstStyle/>
          <a:p>
            <a:r>
              <a:rPr lang="en-US" dirty="0"/>
              <a:t>Question Q. </a:t>
            </a:r>
            <a:r>
              <a:rPr lang="fr-FR" dirty="0"/>
              <a:t>Qu'est-ce que quelqu'un pourrait apprendre sur moi à partir de ces publications sur les médias sociaux ?</a:t>
            </a:r>
            <a:endParaRPr lang="en-US" dirty="0"/>
          </a:p>
        </p:txBody>
      </p:sp>
      <p:sp>
        <p:nvSpPr>
          <p:cNvPr id="4" name="Star: 5 Points 3">
            <a:extLst>
              <a:ext uri="{FF2B5EF4-FFF2-40B4-BE49-F238E27FC236}">
                <a16:creationId xmlns:a16="http://schemas.microsoft.com/office/drawing/2014/main" id="{E51B196C-DCCB-4D32-89B6-333B3B1E572E}"/>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pic>
        <p:nvPicPr>
          <p:cNvPr id="6" name="Picture 5">
            <a:extLst>
              <a:ext uri="{FF2B5EF4-FFF2-40B4-BE49-F238E27FC236}">
                <a16:creationId xmlns:a16="http://schemas.microsoft.com/office/drawing/2014/main" id="{97BB612D-9FB4-4462-967F-AEF34D490D11}"/>
              </a:ext>
            </a:extLst>
          </p:cNvPr>
          <p:cNvPicPr>
            <a:picLocks noChangeAspect="1"/>
          </p:cNvPicPr>
          <p:nvPr/>
        </p:nvPicPr>
        <p:blipFill>
          <a:blip r:embed="rId3"/>
          <a:stretch>
            <a:fillRect/>
          </a:stretch>
        </p:blipFill>
        <p:spPr>
          <a:xfrm>
            <a:off x="5077511" y="1837111"/>
            <a:ext cx="3806982" cy="4569509"/>
          </a:xfrm>
          <a:prstGeom prst="rect">
            <a:avLst/>
          </a:prstGeom>
        </p:spPr>
      </p:pic>
      <p:pic>
        <p:nvPicPr>
          <p:cNvPr id="8" name="Picture 7">
            <a:extLst>
              <a:ext uri="{FF2B5EF4-FFF2-40B4-BE49-F238E27FC236}">
                <a16:creationId xmlns:a16="http://schemas.microsoft.com/office/drawing/2014/main" id="{A49BD749-177D-46B0-8688-8A706284F790}"/>
              </a:ext>
            </a:extLst>
          </p:cNvPr>
          <p:cNvPicPr>
            <a:picLocks noChangeAspect="1"/>
          </p:cNvPicPr>
          <p:nvPr/>
        </p:nvPicPr>
        <p:blipFill>
          <a:blip r:embed="rId4"/>
          <a:stretch>
            <a:fillRect/>
          </a:stretch>
        </p:blipFill>
        <p:spPr>
          <a:xfrm>
            <a:off x="259507" y="1837111"/>
            <a:ext cx="4312493" cy="3585313"/>
          </a:xfrm>
          <a:prstGeom prst="rect">
            <a:avLst/>
          </a:prstGeom>
        </p:spPr>
      </p:pic>
      <p:sp>
        <p:nvSpPr>
          <p:cNvPr id="7" name="Text Placeholder 6">
            <a:extLst>
              <a:ext uri="{FF2B5EF4-FFF2-40B4-BE49-F238E27FC236}">
                <a16:creationId xmlns:a16="http://schemas.microsoft.com/office/drawing/2014/main" id="{8ADCE2BA-D4B5-4788-916D-61C4FEFF2233}"/>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170346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24B9E-8F2A-4C90-BFE1-3E0D01DD8D22}"/>
              </a:ext>
            </a:extLst>
          </p:cNvPr>
          <p:cNvSpPr>
            <a:spLocks noGrp="1"/>
          </p:cNvSpPr>
          <p:nvPr>
            <p:ph type="title"/>
          </p:nvPr>
        </p:nvSpPr>
        <p:spPr>
          <a:xfrm>
            <a:off x="486214" y="397699"/>
            <a:ext cx="5618391" cy="972441"/>
          </a:xfrm>
        </p:spPr>
        <p:txBody>
          <a:bodyPr>
            <a:normAutofit fontScale="90000"/>
          </a:bodyPr>
          <a:lstStyle/>
          <a:p>
            <a:r>
              <a:rPr lang="fr-FR" dirty="0"/>
              <a:t>Limitez ce que vous partagez sur les autres</a:t>
            </a:r>
            <a:endParaRPr lang="en-US" dirty="0"/>
          </a:p>
        </p:txBody>
      </p:sp>
      <p:sp>
        <p:nvSpPr>
          <p:cNvPr id="3" name="Text Placeholder 2">
            <a:extLst>
              <a:ext uri="{FF2B5EF4-FFF2-40B4-BE49-F238E27FC236}">
                <a16:creationId xmlns:a16="http://schemas.microsoft.com/office/drawing/2014/main" id="{B41D16B3-B7A8-4E65-9930-AB4A50F93260}"/>
              </a:ext>
            </a:extLst>
          </p:cNvPr>
          <p:cNvSpPr>
            <a:spLocks noGrp="1"/>
          </p:cNvSpPr>
          <p:nvPr>
            <p:ph type="body" sz="quarter" idx="10"/>
          </p:nvPr>
        </p:nvSpPr>
        <p:spPr>
          <a:xfrm>
            <a:off x="467360" y="1767839"/>
            <a:ext cx="8219440" cy="4176851"/>
          </a:xfrm>
        </p:spPr>
        <p:txBody>
          <a:bodyPr/>
          <a:lstStyle/>
          <a:p>
            <a:r>
              <a:rPr lang="fr-FR" dirty="0"/>
              <a:t>Les photos et les vidéos révèlent rapidement des identités, des lieux et des informations personnelles.</a:t>
            </a:r>
          </a:p>
          <a:p>
            <a:r>
              <a:rPr lang="fr-FR" dirty="0"/>
              <a:t>Obtenez un consentement avant de prendre et de publier des photos.</a:t>
            </a:r>
          </a:p>
          <a:p>
            <a:r>
              <a:rPr lang="fr-FR" dirty="0"/>
              <a:t>Les appareils photo intègrent des données cachées. Les sites de partage de photos peuvent inclure ce contenu lorsque vous téléchargez la photo. Faites attention !</a:t>
            </a:r>
          </a:p>
          <a:p>
            <a:r>
              <a:rPr lang="fr-FR" dirty="0"/>
              <a:t>Si les photos sont interdites dans certains espaces, diffusez largement cette information.</a:t>
            </a:r>
            <a:endParaRPr lang="en-US" dirty="0"/>
          </a:p>
        </p:txBody>
      </p:sp>
      <p:pic>
        <p:nvPicPr>
          <p:cNvPr id="5" name="Picture 4">
            <a:extLst>
              <a:ext uri="{FF2B5EF4-FFF2-40B4-BE49-F238E27FC236}">
                <a16:creationId xmlns:a16="http://schemas.microsoft.com/office/drawing/2014/main" id="{BB861E13-080B-45AE-9764-88F430D954CF}"/>
              </a:ext>
            </a:extLst>
          </p:cNvPr>
          <p:cNvPicPr>
            <a:picLocks noChangeAspect="1"/>
          </p:cNvPicPr>
          <p:nvPr/>
        </p:nvPicPr>
        <p:blipFill rotWithShape="1">
          <a:blip r:embed="rId3"/>
          <a:srcRect t="5308"/>
          <a:stretch/>
        </p:blipFill>
        <p:spPr>
          <a:xfrm>
            <a:off x="7141028" y="0"/>
            <a:ext cx="1886857" cy="1814942"/>
          </a:xfrm>
          <a:prstGeom prst="rect">
            <a:avLst/>
          </a:prstGeom>
        </p:spPr>
      </p:pic>
    </p:spTree>
    <p:extLst>
      <p:ext uri="{BB962C8B-B14F-4D97-AF65-F5344CB8AC3E}">
        <p14:creationId xmlns:p14="http://schemas.microsoft.com/office/powerpoint/2010/main" val="1396605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00CBE-C59B-4D77-88E4-535A1053B03D}"/>
              </a:ext>
            </a:extLst>
          </p:cNvPr>
          <p:cNvSpPr>
            <a:spLocks noGrp="1"/>
          </p:cNvSpPr>
          <p:nvPr>
            <p:ph type="title"/>
          </p:nvPr>
        </p:nvSpPr>
        <p:spPr>
          <a:xfrm>
            <a:off x="384022" y="101921"/>
            <a:ext cx="8219440" cy="972441"/>
          </a:xfrm>
        </p:spPr>
        <p:txBody>
          <a:bodyPr>
            <a:normAutofit fontScale="90000"/>
          </a:bodyPr>
          <a:lstStyle/>
          <a:p>
            <a:r>
              <a:rPr lang="fr-FR" dirty="0"/>
              <a:t>Si vous êtes harcelé en ligne, vous pouvez agir</a:t>
            </a:r>
            <a:endParaRPr lang="en-US" dirty="0"/>
          </a:p>
        </p:txBody>
      </p:sp>
      <p:sp>
        <p:nvSpPr>
          <p:cNvPr id="3" name="Text Placeholder 2">
            <a:extLst>
              <a:ext uri="{FF2B5EF4-FFF2-40B4-BE49-F238E27FC236}">
                <a16:creationId xmlns:a16="http://schemas.microsoft.com/office/drawing/2014/main" id="{D97C61CB-D98B-4E66-870A-2BD71A498B9F}"/>
              </a:ext>
            </a:extLst>
          </p:cNvPr>
          <p:cNvSpPr>
            <a:spLocks noGrp="1"/>
          </p:cNvSpPr>
          <p:nvPr>
            <p:ph type="body" sz="quarter" idx="10"/>
          </p:nvPr>
        </p:nvSpPr>
        <p:spPr>
          <a:xfrm>
            <a:off x="384022" y="958201"/>
            <a:ext cx="8219440" cy="4176851"/>
          </a:xfrm>
        </p:spPr>
        <p:txBody>
          <a:bodyPr/>
          <a:lstStyle/>
          <a:p>
            <a:r>
              <a:rPr lang="fr-FR" sz="1800" b="1" dirty="0"/>
              <a:t>Ignorez-les ou bloquez-les - </a:t>
            </a:r>
            <a:r>
              <a:rPr lang="fr-FR" sz="1800" dirty="0"/>
              <a:t>s'engager peut devenir accablant.</a:t>
            </a:r>
          </a:p>
          <a:p>
            <a:r>
              <a:rPr lang="fr-FR" sz="1800" b="1" dirty="0"/>
              <a:t>Signalez-les -</a:t>
            </a:r>
            <a:r>
              <a:rPr lang="fr-FR" sz="1800" dirty="0"/>
              <a:t> et demandez à vos amis de les signaler ! Utilisez </a:t>
            </a:r>
            <a:r>
              <a:rPr lang="fr-FR" sz="1800" dirty="0">
                <a:hlinkClick r:id="rId3"/>
              </a:rPr>
              <a:t>les guides de sécurité des médias sociaux</a:t>
            </a:r>
            <a:r>
              <a:rPr lang="fr-FR" sz="1800" dirty="0"/>
              <a:t> pour en savoir plus sur la manière de signaler un cas sur Facebook, Instagram, etc.</a:t>
            </a:r>
          </a:p>
          <a:p>
            <a:r>
              <a:rPr lang="fr-FR" sz="1800" b="1" dirty="0"/>
              <a:t>Dénoncez-les</a:t>
            </a:r>
            <a:r>
              <a:rPr lang="fr-FR" sz="1800" dirty="0"/>
              <a:t> - vous pouvez prendre des photos du harcèlement et les tenir pour responsables en partageant la preuve de leur harcèlement.</a:t>
            </a:r>
          </a:p>
          <a:p>
            <a:r>
              <a:rPr lang="fr-FR" sz="1800" b="1" dirty="0"/>
              <a:t>Engagez-le</a:t>
            </a:r>
            <a:r>
              <a:rPr lang="fr-FR" sz="1800" dirty="0"/>
              <a:t>s - en expliquant la position que vous avez adoptée. </a:t>
            </a:r>
          </a:p>
          <a:p>
            <a:r>
              <a:rPr lang="fr-FR" sz="1800" b="1" dirty="0"/>
              <a:t>Cherchez du soutien</a:t>
            </a:r>
            <a:r>
              <a:rPr lang="fr-FR" sz="1800" dirty="0"/>
              <a:t> - cela peut être traumatisant ; parlez-en à quelqu'un qui vous soutient.</a:t>
            </a:r>
          </a:p>
          <a:p>
            <a:r>
              <a:rPr lang="fr-FR" sz="1800" b="1" dirty="0"/>
              <a:t>Restez anonyme </a:t>
            </a:r>
            <a:r>
              <a:rPr lang="fr-FR" sz="1800" dirty="0"/>
              <a:t>- par exemple, joignez un autre courriel à votre compte </a:t>
            </a:r>
            <a:r>
              <a:rPr lang="fr-FR" sz="2000" dirty="0"/>
              <a:t>de médias sociaux.</a:t>
            </a:r>
          </a:p>
        </p:txBody>
      </p:sp>
      <p:pic>
        <p:nvPicPr>
          <p:cNvPr id="8" name="Picture 7">
            <a:extLst>
              <a:ext uri="{FF2B5EF4-FFF2-40B4-BE49-F238E27FC236}">
                <a16:creationId xmlns:a16="http://schemas.microsoft.com/office/drawing/2014/main" id="{40E20A17-EAA9-437C-AA85-06CB88E85A93}"/>
              </a:ext>
            </a:extLst>
          </p:cNvPr>
          <p:cNvPicPr>
            <a:picLocks noChangeAspect="1"/>
          </p:cNvPicPr>
          <p:nvPr/>
        </p:nvPicPr>
        <p:blipFill>
          <a:blip r:embed="rId4"/>
          <a:stretch>
            <a:fillRect/>
          </a:stretch>
        </p:blipFill>
        <p:spPr>
          <a:xfrm>
            <a:off x="0" y="4706911"/>
            <a:ext cx="9144000" cy="2059648"/>
          </a:xfrm>
          <a:prstGeom prst="rect">
            <a:avLst/>
          </a:prstGeom>
          <a:ln>
            <a:noFill/>
          </a:ln>
          <a:effectLst>
            <a:outerShdw blurRad="292100" dist="139700" dir="2700000" algn="tl" rotWithShape="0">
              <a:srgbClr val="333333">
                <a:alpha val="65000"/>
              </a:srgbClr>
            </a:outerShdw>
          </a:effectLst>
        </p:spPr>
      </p:pic>
      <p:sp>
        <p:nvSpPr>
          <p:cNvPr id="9" name="Speech Bubble: Oval 8">
            <a:extLst>
              <a:ext uri="{FF2B5EF4-FFF2-40B4-BE49-F238E27FC236}">
                <a16:creationId xmlns:a16="http://schemas.microsoft.com/office/drawing/2014/main" id="{10521285-DE5C-4D36-B7F0-25758E422D91}"/>
              </a:ext>
            </a:extLst>
          </p:cNvPr>
          <p:cNvSpPr/>
          <p:nvPr/>
        </p:nvSpPr>
        <p:spPr>
          <a:xfrm>
            <a:off x="4572000" y="4166278"/>
            <a:ext cx="4200993" cy="1623902"/>
          </a:xfrm>
          <a:prstGeom prst="wedgeEllipseCallou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bg1"/>
                </a:solidFill>
              </a:rPr>
              <a:t>Activité</a:t>
            </a:r>
            <a:r>
              <a:rPr lang="en-US" dirty="0">
                <a:solidFill>
                  <a:schemeClr val="bg1"/>
                </a:solidFill>
              </a:rPr>
              <a:t> R. </a:t>
            </a:r>
            <a:r>
              <a:rPr lang="fr-FR" dirty="0">
                <a:solidFill>
                  <a:schemeClr val="bg1"/>
                </a:solidFill>
              </a:rPr>
              <a:t>Avez-vous utilisé l'une de ces méthodes ? Quel a été le résultat ?</a:t>
            </a:r>
            <a:endParaRPr lang="en-US" dirty="0">
              <a:solidFill>
                <a:schemeClr val="bg1"/>
              </a:solidFill>
            </a:endParaRPr>
          </a:p>
        </p:txBody>
      </p:sp>
      <p:sp>
        <p:nvSpPr>
          <p:cNvPr id="6" name="Star: 5 Points 5">
            <a:extLst>
              <a:ext uri="{FF2B5EF4-FFF2-40B4-BE49-F238E27FC236}">
                <a16:creationId xmlns:a16="http://schemas.microsoft.com/office/drawing/2014/main" id="{67236056-EE45-4E31-ABC4-696A49C01BB5}"/>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7078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7747-7E92-4877-AFBC-6F3F7F72D6F7}"/>
              </a:ext>
            </a:extLst>
          </p:cNvPr>
          <p:cNvSpPr>
            <a:spLocks noGrp="1"/>
          </p:cNvSpPr>
          <p:nvPr>
            <p:ph type="title"/>
          </p:nvPr>
        </p:nvSpPr>
        <p:spPr>
          <a:xfrm>
            <a:off x="354344" y="-41025"/>
            <a:ext cx="8219440" cy="972441"/>
          </a:xfrm>
        </p:spPr>
        <p:txBody>
          <a:bodyPr/>
          <a:lstStyle/>
          <a:p>
            <a:r>
              <a:rPr lang="en-US" dirty="0"/>
              <a:t>Options de messages</a:t>
            </a:r>
          </a:p>
        </p:txBody>
      </p:sp>
      <p:sp>
        <p:nvSpPr>
          <p:cNvPr id="3" name="Text Placeholder 2">
            <a:extLst>
              <a:ext uri="{FF2B5EF4-FFF2-40B4-BE49-F238E27FC236}">
                <a16:creationId xmlns:a16="http://schemas.microsoft.com/office/drawing/2014/main" id="{5A54D2C7-2379-47B4-AFF8-C51F1DCE9FF2}"/>
              </a:ext>
            </a:extLst>
          </p:cNvPr>
          <p:cNvSpPr>
            <a:spLocks noGrp="1"/>
          </p:cNvSpPr>
          <p:nvPr>
            <p:ph type="body" sz="quarter" idx="10"/>
          </p:nvPr>
        </p:nvSpPr>
        <p:spPr>
          <a:xfrm>
            <a:off x="324278" y="931416"/>
            <a:ext cx="4990538" cy="2710849"/>
          </a:xfrm>
        </p:spPr>
        <p:txBody>
          <a:bodyPr/>
          <a:lstStyle/>
          <a:p>
            <a:r>
              <a:rPr lang="fr-FR" sz="2200" dirty="0"/>
              <a:t>WhatsApp est une option de communication populaire (2 milliards d'utilisateurs mensuels) appartenant à Facebook.</a:t>
            </a:r>
          </a:p>
          <a:p>
            <a:r>
              <a:rPr lang="fr-FR" sz="2200" dirty="0"/>
              <a:t>La communication est cryptée de bout en bout, mais de grandes lacunes en matière de sécurité subsistent :</a:t>
            </a:r>
          </a:p>
          <a:p>
            <a:endParaRPr lang="en-US" sz="2200" dirty="0"/>
          </a:p>
        </p:txBody>
      </p:sp>
      <p:pic>
        <p:nvPicPr>
          <p:cNvPr id="1026" name="Picture 2" descr="Image result for images whatsapp">
            <a:extLst>
              <a:ext uri="{FF2B5EF4-FFF2-40B4-BE49-F238E27FC236}">
                <a16:creationId xmlns:a16="http://schemas.microsoft.com/office/drawing/2014/main" id="{23872545-AD79-437C-8411-92922137B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8192" y="0"/>
            <a:ext cx="3620130" cy="23355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mages whatsapp">
            <a:extLst>
              <a:ext uri="{FF2B5EF4-FFF2-40B4-BE49-F238E27FC236}">
                <a16:creationId xmlns:a16="http://schemas.microsoft.com/office/drawing/2014/main" id="{EDB307CC-42BD-467D-AD77-DFC1442953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7025" y="1531322"/>
            <a:ext cx="2466975" cy="184785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B634D306-EBD7-4212-900A-8EEC7B064AA7}"/>
              </a:ext>
            </a:extLst>
          </p:cNvPr>
          <p:cNvSpPr txBox="1">
            <a:spLocks/>
          </p:cNvSpPr>
          <p:nvPr/>
        </p:nvSpPr>
        <p:spPr>
          <a:xfrm>
            <a:off x="140469" y="3513394"/>
            <a:ext cx="8904157" cy="4176851"/>
          </a:xfrm>
          <a:prstGeom prst="rect">
            <a:avLst/>
          </a:prstGeom>
        </p:spPr>
        <p:txBody>
          <a:bodyPr vert="horz"/>
          <a:lstStyle>
            <a:lvl1pPr marL="342900" indent="-342900" algn="l" defTabSz="457200" rtl="0" eaLnBrk="1" latinLnBrk="0" hangingPunct="1">
              <a:spcBef>
                <a:spcPct val="20000"/>
              </a:spcBef>
              <a:buClr>
                <a:schemeClr val="accent6"/>
              </a:buClr>
              <a:buSzPct val="100000"/>
              <a:buFont typeface="Arial"/>
              <a:buChar char="•"/>
              <a:defRPr sz="2800" b="0" kern="1200" spc="0">
                <a:solidFill>
                  <a:srgbClr val="535352"/>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rgbClr val="535352"/>
                </a:solidFill>
                <a:latin typeface="Calibri"/>
                <a:ea typeface="+mn-ea"/>
                <a:cs typeface="Calibri"/>
              </a:defRPr>
            </a:lvl2pPr>
            <a:lvl3pPr marL="1143000" indent="-228600" algn="l" defTabSz="457200" rtl="0" eaLnBrk="1" latinLnBrk="0" hangingPunct="1">
              <a:spcBef>
                <a:spcPct val="20000"/>
              </a:spcBef>
              <a:buSzPct val="83000"/>
              <a:buFont typeface="Courier New"/>
              <a:buChar char="o"/>
              <a:defRPr sz="2400" kern="1200">
                <a:solidFill>
                  <a:srgbClr val="535352"/>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fr-FR" sz="1800" dirty="0"/>
              <a:t>Toute personne disposant de votre numéro de téléphone peut voir : votre texte de présentation et votre photo, la date de votre dernière connexion et si vous avez lu un message (vérifiez les paramètres de confidentialité pour les modifier). </a:t>
            </a:r>
          </a:p>
          <a:p>
            <a:pPr lvl="1"/>
            <a:r>
              <a:rPr lang="fr-FR" sz="1800" dirty="0"/>
              <a:t>Facebook peut accéder aux informations suivantes : qui vous contactez, quand, à quelle fréquence et à partir de quel endroit (ces informations ne peuvent pas être désactivées). </a:t>
            </a:r>
          </a:p>
          <a:p>
            <a:pPr lvl="1"/>
            <a:r>
              <a:rPr lang="fr-FR" sz="1800" dirty="0"/>
              <a:t>Les policiers munis d'un mandat peuvent demander à Facebook : vos appels et messages entrants et sortants.</a:t>
            </a:r>
          </a:p>
          <a:p>
            <a:pPr lvl="1"/>
            <a:r>
              <a:rPr lang="fr-FR" sz="1800" dirty="0"/>
              <a:t>Si vous choisissez de sauvegarder vos données WhatsApp sur </a:t>
            </a:r>
            <a:r>
              <a:rPr lang="fr-FR" sz="1800" dirty="0" err="1"/>
              <a:t>iCloud</a:t>
            </a:r>
            <a:r>
              <a:rPr lang="fr-FR" sz="1800" dirty="0"/>
              <a:t> ou Google Drive, les messages n'y sont pas cryptés.</a:t>
            </a:r>
            <a:endParaRPr lang="en-US" sz="2200" dirty="0"/>
          </a:p>
        </p:txBody>
      </p:sp>
      <p:sp>
        <p:nvSpPr>
          <p:cNvPr id="4" name="TextBox 3">
            <a:extLst>
              <a:ext uri="{FF2B5EF4-FFF2-40B4-BE49-F238E27FC236}">
                <a16:creationId xmlns:a16="http://schemas.microsoft.com/office/drawing/2014/main" id="{35150A3E-29D9-44CF-A650-42CFC3EC5EA2}"/>
              </a:ext>
            </a:extLst>
          </p:cNvPr>
          <p:cNvSpPr txBox="1"/>
          <p:nvPr/>
        </p:nvSpPr>
        <p:spPr>
          <a:xfrm>
            <a:off x="498296" y="6432132"/>
            <a:ext cx="8188504" cy="215444"/>
          </a:xfrm>
          <a:prstGeom prst="rect">
            <a:avLst/>
          </a:prstGeom>
          <a:noFill/>
        </p:spPr>
        <p:txBody>
          <a:bodyPr wrap="square" rtlCol="0">
            <a:spAutoFit/>
          </a:bodyPr>
          <a:lstStyle/>
          <a:p>
            <a:r>
              <a:rPr lang="en-US" sz="800" dirty="0">
                <a:hlinkClick r:id="rId5"/>
              </a:rPr>
              <a:t>https://www.consumerreports.org/privacy/how-to-use-whatsapp-privacy-settings/?EXTKEY=YSOCIAL_FB&amp;fbclid=IwAR2du8xBV9DPWCBUyELt5kxQdd41glfDyzhe0_tRe7TXbC8n3ScqZ7m1kCY</a:t>
            </a:r>
            <a:r>
              <a:rPr lang="en-US" sz="800" dirty="0"/>
              <a:t> </a:t>
            </a:r>
          </a:p>
        </p:txBody>
      </p:sp>
    </p:spTree>
    <p:extLst>
      <p:ext uri="{BB962C8B-B14F-4D97-AF65-F5344CB8AC3E}">
        <p14:creationId xmlns:p14="http://schemas.microsoft.com/office/powerpoint/2010/main" val="45747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8C81-AC3A-477D-AD53-53E083BC89EA}"/>
              </a:ext>
            </a:extLst>
          </p:cNvPr>
          <p:cNvSpPr>
            <a:spLocks noGrp="1"/>
          </p:cNvSpPr>
          <p:nvPr>
            <p:ph type="title"/>
          </p:nvPr>
        </p:nvSpPr>
        <p:spPr/>
        <p:txBody>
          <a:bodyPr/>
          <a:lstStyle/>
          <a:p>
            <a:r>
              <a:rPr lang="en-US" dirty="0" err="1"/>
              <a:t>Aperçu</a:t>
            </a:r>
            <a:r>
              <a:rPr lang="en-US" dirty="0"/>
              <a:t> du </a:t>
            </a:r>
            <a:r>
              <a:rPr lang="en-US" dirty="0" err="1"/>
              <a:t>processus</a:t>
            </a:r>
            <a:endParaRPr lang="en-US" dirty="0"/>
          </a:p>
        </p:txBody>
      </p:sp>
      <p:graphicFrame>
        <p:nvGraphicFramePr>
          <p:cNvPr id="4" name="Diagram 3">
            <a:extLst>
              <a:ext uri="{FF2B5EF4-FFF2-40B4-BE49-F238E27FC236}">
                <a16:creationId xmlns:a16="http://schemas.microsoft.com/office/drawing/2014/main" id="{1BEB741A-3A37-48B0-888C-52C1E1B6DB86}"/>
              </a:ext>
            </a:extLst>
          </p:cNvPr>
          <p:cNvGraphicFramePr/>
          <p:nvPr>
            <p:extLst>
              <p:ext uri="{D42A27DB-BD31-4B8C-83A1-F6EECF244321}">
                <p14:modId xmlns:p14="http://schemas.microsoft.com/office/powerpoint/2010/main" val="4048960759"/>
              </p:ext>
            </p:extLst>
          </p:nvPr>
        </p:nvGraphicFramePr>
        <p:xfrm>
          <a:off x="758283" y="1315843"/>
          <a:ext cx="7660888" cy="4560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3754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390D9-FC3E-4596-BF0D-98D6DE238876}"/>
              </a:ext>
            </a:extLst>
          </p:cNvPr>
          <p:cNvSpPr>
            <a:spLocks noGrp="1"/>
          </p:cNvSpPr>
          <p:nvPr>
            <p:ph type="title"/>
          </p:nvPr>
        </p:nvSpPr>
        <p:spPr/>
        <p:txBody>
          <a:bodyPr/>
          <a:lstStyle/>
          <a:p>
            <a:r>
              <a:rPr lang="fr-FR" dirty="0"/>
              <a:t>Si ce n'est pas WhatsApp, quoi d'autre ? </a:t>
            </a:r>
            <a:endParaRPr lang="en-US" dirty="0"/>
          </a:p>
        </p:txBody>
      </p:sp>
      <p:sp>
        <p:nvSpPr>
          <p:cNvPr id="3" name="Text Placeholder 2">
            <a:extLst>
              <a:ext uri="{FF2B5EF4-FFF2-40B4-BE49-F238E27FC236}">
                <a16:creationId xmlns:a16="http://schemas.microsoft.com/office/drawing/2014/main" id="{0E47BED3-71AE-42CF-9831-38501A112578}"/>
              </a:ext>
            </a:extLst>
          </p:cNvPr>
          <p:cNvSpPr>
            <a:spLocks noGrp="1"/>
          </p:cNvSpPr>
          <p:nvPr>
            <p:ph type="body" sz="quarter" idx="10"/>
          </p:nvPr>
        </p:nvSpPr>
        <p:spPr>
          <a:xfrm>
            <a:off x="321978" y="1340574"/>
            <a:ext cx="4072269" cy="5072230"/>
          </a:xfrm>
        </p:spPr>
        <p:txBody>
          <a:bodyPr/>
          <a:lstStyle/>
          <a:p>
            <a:r>
              <a:rPr lang="fr-FR" dirty="0"/>
              <a:t>Signal (application gratuite) est plus sûr ; il est crypté de bout en bout.</a:t>
            </a:r>
          </a:p>
          <a:p>
            <a:r>
              <a:rPr lang="fr-FR" dirty="0"/>
              <a:t>Possibilité d'effectuer des appels audio de groupe</a:t>
            </a:r>
          </a:p>
          <a:p>
            <a:r>
              <a:rPr lang="fr-FR" dirty="0"/>
              <a:t>Vous pouvez envoyer des messages qui disparaîtront au bout d'un certain temps.</a:t>
            </a:r>
          </a:p>
        </p:txBody>
      </p:sp>
      <p:pic>
        <p:nvPicPr>
          <p:cNvPr id="4" name="Picture 3">
            <a:extLst>
              <a:ext uri="{FF2B5EF4-FFF2-40B4-BE49-F238E27FC236}">
                <a16:creationId xmlns:a16="http://schemas.microsoft.com/office/drawing/2014/main" id="{C0270092-EE87-4BB0-803C-197C459003A1}"/>
              </a:ext>
            </a:extLst>
          </p:cNvPr>
          <p:cNvPicPr>
            <a:picLocks noChangeAspect="1"/>
          </p:cNvPicPr>
          <p:nvPr/>
        </p:nvPicPr>
        <p:blipFill>
          <a:blip r:embed="rId3"/>
          <a:stretch>
            <a:fillRect/>
          </a:stretch>
        </p:blipFill>
        <p:spPr>
          <a:xfrm>
            <a:off x="4072269" y="2978533"/>
            <a:ext cx="4774129" cy="3018850"/>
          </a:xfrm>
          <a:prstGeom prst="rect">
            <a:avLst/>
          </a:prstGeom>
        </p:spPr>
      </p:pic>
      <p:pic>
        <p:nvPicPr>
          <p:cNvPr id="5" name="Picture 4">
            <a:extLst>
              <a:ext uri="{FF2B5EF4-FFF2-40B4-BE49-F238E27FC236}">
                <a16:creationId xmlns:a16="http://schemas.microsoft.com/office/drawing/2014/main" id="{E441F32A-AC06-49AC-AAC5-09B7A5BA4154}"/>
              </a:ext>
            </a:extLst>
          </p:cNvPr>
          <p:cNvPicPr>
            <a:picLocks noChangeAspect="1"/>
          </p:cNvPicPr>
          <p:nvPr/>
        </p:nvPicPr>
        <p:blipFill>
          <a:blip r:embed="rId4"/>
          <a:stretch>
            <a:fillRect/>
          </a:stretch>
        </p:blipFill>
        <p:spPr>
          <a:xfrm>
            <a:off x="7282374" y="1417637"/>
            <a:ext cx="1564024" cy="1560896"/>
          </a:xfrm>
          <a:prstGeom prst="rect">
            <a:avLst/>
          </a:prstGeom>
        </p:spPr>
      </p:pic>
    </p:spTree>
    <p:extLst>
      <p:ext uri="{BB962C8B-B14F-4D97-AF65-F5344CB8AC3E}">
        <p14:creationId xmlns:p14="http://schemas.microsoft.com/office/powerpoint/2010/main" val="29279022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3E7F4-5ACE-4819-B145-9305E1687814}"/>
              </a:ext>
            </a:extLst>
          </p:cNvPr>
          <p:cNvSpPr>
            <a:spLocks noGrp="1"/>
          </p:cNvSpPr>
          <p:nvPr>
            <p:ph type="title"/>
          </p:nvPr>
        </p:nvSpPr>
        <p:spPr>
          <a:xfrm>
            <a:off x="467360" y="344837"/>
            <a:ext cx="8219440" cy="972441"/>
          </a:xfrm>
        </p:spPr>
        <p:txBody>
          <a:bodyPr/>
          <a:lstStyle/>
          <a:p>
            <a:r>
              <a:rPr lang="fr-FR" dirty="0"/>
              <a:t>Cryptage et protection des documents</a:t>
            </a:r>
            <a:endParaRPr lang="en-US" dirty="0"/>
          </a:p>
        </p:txBody>
      </p:sp>
      <p:sp>
        <p:nvSpPr>
          <p:cNvPr id="3" name="Text Placeholder 2">
            <a:extLst>
              <a:ext uri="{FF2B5EF4-FFF2-40B4-BE49-F238E27FC236}">
                <a16:creationId xmlns:a16="http://schemas.microsoft.com/office/drawing/2014/main" id="{4EAC8718-4DC8-49A5-88A7-2263EB3258A3}"/>
              </a:ext>
            </a:extLst>
          </p:cNvPr>
          <p:cNvSpPr>
            <a:spLocks noGrp="1"/>
          </p:cNvSpPr>
          <p:nvPr>
            <p:ph type="body" sz="quarter" idx="10"/>
          </p:nvPr>
        </p:nvSpPr>
        <p:spPr>
          <a:xfrm>
            <a:off x="467360" y="1181462"/>
            <a:ext cx="8219440" cy="4176851"/>
          </a:xfrm>
        </p:spPr>
        <p:txBody>
          <a:bodyPr/>
          <a:lstStyle/>
          <a:p>
            <a:r>
              <a:rPr lang="fr-FR" sz="2400" dirty="0"/>
              <a:t>Envisagez le cryptage (</a:t>
            </a:r>
            <a:r>
              <a:rPr lang="fr-FR" sz="2400" dirty="0" err="1"/>
              <a:t>Veracrypt</a:t>
            </a:r>
            <a:r>
              <a:rPr lang="fr-FR" sz="2400" dirty="0"/>
              <a:t> vous permet de créer un dossier secret qui ne sera visible que si vous savez comment le chercher).</a:t>
            </a:r>
          </a:p>
          <a:p>
            <a:r>
              <a:rPr lang="fr-FR" sz="2400" dirty="0"/>
              <a:t>Envisagez de changer les noms de fichiers sur votre ordinateur</a:t>
            </a:r>
          </a:p>
          <a:p>
            <a:r>
              <a:rPr lang="fr-FR" sz="2400" dirty="0"/>
              <a:t>Au lieu de " HSH proximité </a:t>
            </a:r>
            <a:r>
              <a:rPr lang="fr-FR" sz="2400" dirty="0" err="1"/>
              <a:t>location_X</a:t>
            </a:r>
            <a:r>
              <a:rPr lang="fr-FR" sz="2400" dirty="0"/>
              <a:t> ".</a:t>
            </a:r>
          </a:p>
          <a:p>
            <a:r>
              <a:rPr lang="fr-FR" sz="2400" dirty="0"/>
              <a:t>Utilisez "Activités du </a:t>
            </a:r>
            <a:r>
              <a:rPr lang="fr-FR" sz="2400" dirty="0" err="1"/>
              <a:t>projet_Nom</a:t>
            </a:r>
            <a:r>
              <a:rPr lang="fr-FR" sz="2400" dirty="0"/>
              <a:t> de code pour l'emplacement X".</a:t>
            </a:r>
          </a:p>
          <a:p>
            <a:pPr marL="0" indent="0">
              <a:buNone/>
            </a:pPr>
            <a:endParaRPr lang="en-US" sz="2400" dirty="0"/>
          </a:p>
        </p:txBody>
      </p:sp>
      <p:sp>
        <p:nvSpPr>
          <p:cNvPr id="8" name="TextBox 7">
            <a:extLst>
              <a:ext uri="{FF2B5EF4-FFF2-40B4-BE49-F238E27FC236}">
                <a16:creationId xmlns:a16="http://schemas.microsoft.com/office/drawing/2014/main" id="{1C16552B-72AC-469C-91F5-2C59D6857ACE}"/>
              </a:ext>
            </a:extLst>
          </p:cNvPr>
          <p:cNvSpPr txBox="1"/>
          <p:nvPr/>
        </p:nvSpPr>
        <p:spPr>
          <a:xfrm>
            <a:off x="2638158" y="6436886"/>
            <a:ext cx="4252686" cy="215444"/>
          </a:xfrm>
          <a:prstGeom prst="rect">
            <a:avLst/>
          </a:prstGeom>
          <a:noFill/>
        </p:spPr>
        <p:txBody>
          <a:bodyPr wrap="square" rtlCol="0">
            <a:spAutoFit/>
          </a:bodyPr>
          <a:lstStyle/>
          <a:p>
            <a:r>
              <a:rPr lang="en-US" sz="800" dirty="0">
                <a:hlinkClick r:id="rId3"/>
              </a:rPr>
              <a:t>https://medium.com/searchencrypt/what-is-encryption-how-does-it-work-e8f20e340537</a:t>
            </a:r>
            <a:endParaRPr lang="en-US" sz="800" dirty="0"/>
          </a:p>
        </p:txBody>
      </p:sp>
      <p:sp>
        <p:nvSpPr>
          <p:cNvPr id="4" name="ZoneTexte 3"/>
          <p:cNvSpPr txBox="1"/>
          <p:nvPr/>
        </p:nvSpPr>
        <p:spPr>
          <a:xfrm>
            <a:off x="3258555" y="4013983"/>
            <a:ext cx="2841162" cy="369332"/>
          </a:xfrm>
          <a:prstGeom prst="rect">
            <a:avLst/>
          </a:prstGeom>
          <a:noFill/>
          <a:ln>
            <a:solidFill>
              <a:schemeClr val="bg1"/>
            </a:solidFill>
          </a:ln>
        </p:spPr>
        <p:txBody>
          <a:bodyPr wrap="square" rtlCol="0">
            <a:spAutoFit/>
          </a:bodyPr>
          <a:lstStyle/>
          <a:p>
            <a:r>
              <a:rPr lang="fr-FR" b="1" dirty="0"/>
              <a:t>Qu’est ce que le cryptage ?</a:t>
            </a:r>
          </a:p>
        </p:txBody>
      </p:sp>
      <p:pic>
        <p:nvPicPr>
          <p:cNvPr id="9" name="Picture 8">
            <a:extLst>
              <a:ext uri="{FF2B5EF4-FFF2-40B4-BE49-F238E27FC236}">
                <a16:creationId xmlns:a16="http://schemas.microsoft.com/office/drawing/2014/main" id="{878225F0-D9D1-45A2-AAEF-17863DB1028D}"/>
              </a:ext>
            </a:extLst>
          </p:cNvPr>
          <p:cNvPicPr>
            <a:picLocks noChangeAspect="1"/>
          </p:cNvPicPr>
          <p:nvPr/>
        </p:nvPicPr>
        <p:blipFill rotWithShape="1">
          <a:blip r:embed="rId4"/>
          <a:srcRect l="3123" t="5828" r="1153" b="2917"/>
          <a:stretch/>
        </p:blipFill>
        <p:spPr>
          <a:xfrm>
            <a:off x="2007780" y="4437431"/>
            <a:ext cx="5193554" cy="18520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09670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A5ED4-249C-4CA1-A8E2-2B0254B7633B}"/>
              </a:ext>
            </a:extLst>
          </p:cNvPr>
          <p:cNvSpPr>
            <a:spLocks noGrp="1"/>
          </p:cNvSpPr>
          <p:nvPr>
            <p:ph type="title"/>
          </p:nvPr>
        </p:nvSpPr>
        <p:spPr>
          <a:xfrm>
            <a:off x="315123" y="79854"/>
            <a:ext cx="8219440" cy="972441"/>
          </a:xfrm>
        </p:spPr>
        <p:txBody>
          <a:bodyPr>
            <a:normAutofit fontScale="90000"/>
          </a:bodyPr>
          <a:lstStyle/>
          <a:p>
            <a:r>
              <a:rPr lang="en-US" dirty="0" err="1"/>
              <a:t>Activité</a:t>
            </a:r>
            <a:r>
              <a:rPr lang="en-US" dirty="0"/>
              <a:t> S. </a:t>
            </a:r>
            <a:r>
              <a:rPr lang="fr-FR" dirty="0"/>
              <a:t>Relier les problèmes aux solutions </a:t>
            </a:r>
            <a:endParaRPr lang="en-US" dirty="0"/>
          </a:p>
        </p:txBody>
      </p:sp>
      <p:sp>
        <p:nvSpPr>
          <p:cNvPr id="4" name="Star: 5 Points 3">
            <a:extLst>
              <a:ext uri="{FF2B5EF4-FFF2-40B4-BE49-F238E27FC236}">
                <a16:creationId xmlns:a16="http://schemas.microsoft.com/office/drawing/2014/main" id="{95886A53-DA34-4C01-BBF0-F4A75934AA47}"/>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graphicFrame>
        <p:nvGraphicFramePr>
          <p:cNvPr id="5" name="Table 5">
            <a:extLst>
              <a:ext uri="{FF2B5EF4-FFF2-40B4-BE49-F238E27FC236}">
                <a16:creationId xmlns:a16="http://schemas.microsoft.com/office/drawing/2014/main" id="{7E8CE2E8-359A-4FE1-9214-B2CC8EFA5F0B}"/>
              </a:ext>
            </a:extLst>
          </p:cNvPr>
          <p:cNvGraphicFramePr>
            <a:graphicFrameLocks noGrp="1"/>
          </p:cNvGraphicFramePr>
          <p:nvPr>
            <p:extLst>
              <p:ext uri="{D42A27DB-BD31-4B8C-83A1-F6EECF244321}">
                <p14:modId xmlns:p14="http://schemas.microsoft.com/office/powerpoint/2010/main" val="793801638"/>
              </p:ext>
            </p:extLst>
          </p:nvPr>
        </p:nvGraphicFramePr>
        <p:xfrm>
          <a:off x="315123" y="978745"/>
          <a:ext cx="8685028" cy="5567019"/>
        </p:xfrm>
        <a:graphic>
          <a:graphicData uri="http://schemas.openxmlformats.org/drawingml/2006/table">
            <a:tbl>
              <a:tblPr firstRow="1" bandRow="1">
                <a:tableStyleId>{5C22544A-7EE6-4342-B048-85BDC9FD1C3A}</a:tableStyleId>
              </a:tblPr>
              <a:tblGrid>
                <a:gridCol w="2963336">
                  <a:extLst>
                    <a:ext uri="{9D8B030D-6E8A-4147-A177-3AD203B41FA5}">
                      <a16:colId xmlns:a16="http://schemas.microsoft.com/office/drawing/2014/main" val="1852071379"/>
                    </a:ext>
                  </a:extLst>
                </a:gridCol>
                <a:gridCol w="1072379">
                  <a:extLst>
                    <a:ext uri="{9D8B030D-6E8A-4147-A177-3AD203B41FA5}">
                      <a16:colId xmlns:a16="http://schemas.microsoft.com/office/drawing/2014/main" val="3643686591"/>
                    </a:ext>
                  </a:extLst>
                </a:gridCol>
                <a:gridCol w="4649313">
                  <a:extLst>
                    <a:ext uri="{9D8B030D-6E8A-4147-A177-3AD203B41FA5}">
                      <a16:colId xmlns:a16="http://schemas.microsoft.com/office/drawing/2014/main" val="300355543"/>
                    </a:ext>
                  </a:extLst>
                </a:gridCol>
              </a:tblGrid>
              <a:tr h="370840">
                <a:tc>
                  <a:txBody>
                    <a:bodyPr/>
                    <a:lstStyle/>
                    <a:p>
                      <a:r>
                        <a:rPr lang="en-US" dirty="0" err="1"/>
                        <a:t>Problème</a:t>
                      </a:r>
                      <a:endParaRPr lang="en-US" dirty="0"/>
                    </a:p>
                  </a:txBody>
                  <a:tcPr/>
                </a:tc>
                <a:tc>
                  <a:txBody>
                    <a:bodyPr/>
                    <a:lstStyle/>
                    <a:p>
                      <a:r>
                        <a:rPr lang="en-US" dirty="0" err="1"/>
                        <a:t>Réponse</a:t>
                      </a:r>
                      <a:endParaRPr lang="en-US" dirty="0"/>
                    </a:p>
                  </a:txBody>
                  <a:tcPr/>
                </a:tc>
                <a:tc>
                  <a:txBody>
                    <a:bodyPr/>
                    <a:lstStyle/>
                    <a:p>
                      <a:r>
                        <a:rPr lang="en-US" dirty="0"/>
                        <a:t>Options de solution</a:t>
                      </a:r>
                    </a:p>
                  </a:txBody>
                  <a:tcPr/>
                </a:tc>
                <a:extLst>
                  <a:ext uri="{0D108BD9-81ED-4DB2-BD59-A6C34878D82A}">
                    <a16:rowId xmlns:a16="http://schemas.microsoft.com/office/drawing/2014/main" val="2004852374"/>
                  </a:ext>
                </a:extLst>
              </a:tr>
              <a:tr h="370840">
                <a:tc>
                  <a:txBody>
                    <a:bodyPr/>
                    <a:lstStyle/>
                    <a:p>
                      <a:r>
                        <a:rPr lang="en-US" dirty="0"/>
                        <a:t>1. </a:t>
                      </a:r>
                      <a:r>
                        <a:rPr lang="fr-FR" dirty="0"/>
                        <a:t>Les travailleurs de proximité en ligne reçoivent des avances sexuelles non désirées</a:t>
                      </a:r>
                      <a:endParaRPr lang="en-US" dirty="0"/>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A. </a:t>
                      </a:r>
                      <a:r>
                        <a:rPr lang="fr-FR" sz="1800" dirty="0"/>
                        <a:t>Inclure des conseils sur ce que les travailleurs en ligne peuvent partager, y compris les noms/photos/localisations.</a:t>
                      </a:r>
                      <a:endParaRPr lang="en-US" sz="1800" dirty="0"/>
                    </a:p>
                  </a:txBody>
                  <a:tcPr/>
                </a:tc>
                <a:extLst>
                  <a:ext uri="{0D108BD9-81ED-4DB2-BD59-A6C34878D82A}">
                    <a16:rowId xmlns:a16="http://schemas.microsoft.com/office/drawing/2014/main" val="2538037642"/>
                  </a:ext>
                </a:extLst>
              </a:tr>
              <a:tr h="370840">
                <a:tc>
                  <a:txBody>
                    <a:bodyPr/>
                    <a:lstStyle/>
                    <a:p>
                      <a:r>
                        <a:rPr lang="en-US" dirty="0"/>
                        <a:t>2. </a:t>
                      </a:r>
                      <a:r>
                        <a:rPr lang="fr-FR" dirty="0"/>
                        <a:t>Les travailleurs de proximité en ligne sont harcelés par des clients</a:t>
                      </a:r>
                      <a:endParaRPr lang="en-US" dirty="0"/>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B. </a:t>
                      </a:r>
                      <a:r>
                        <a:rPr lang="fr-FR" sz="1800" dirty="0"/>
                        <a:t>Fournir des scripts pour guider les conversations en ligne et répondre aux avances sexuelles</a:t>
                      </a:r>
                      <a:endParaRPr lang="en-US" sz="1800" dirty="0"/>
                    </a:p>
                  </a:txBody>
                  <a:tcPr/>
                </a:tc>
                <a:extLst>
                  <a:ext uri="{0D108BD9-81ED-4DB2-BD59-A6C34878D82A}">
                    <a16:rowId xmlns:a16="http://schemas.microsoft.com/office/drawing/2014/main" val="390059283"/>
                  </a:ext>
                </a:extLst>
              </a:tr>
              <a:tr h="1264259">
                <a:tc>
                  <a:txBody>
                    <a:bodyPr/>
                    <a:lstStyle/>
                    <a:p>
                      <a:r>
                        <a:rPr lang="en-US" dirty="0"/>
                        <a:t>3. </a:t>
                      </a:r>
                      <a:r>
                        <a:rPr lang="fr-FR" dirty="0"/>
                        <a:t>Des clients font du chantage à leurs pairs en utilisant des captures d'écran de conversations en ligne.</a:t>
                      </a:r>
                      <a:endParaRPr lang="en-US" dirty="0"/>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C. </a:t>
                      </a:r>
                      <a:r>
                        <a:rPr lang="fr-FR" sz="1800" dirty="0"/>
                        <a:t>Utilisez des groupes fermés sur Facebook (ou une autre plateforme) et mettez en place un processus de vérification de l'identité des personnes avant qu'elles n'y adhèrent.</a:t>
                      </a:r>
                      <a:endParaRPr lang="en-US" sz="1800" dirty="0"/>
                    </a:p>
                  </a:txBody>
                  <a:tcPr/>
                </a:tc>
                <a:extLst>
                  <a:ext uri="{0D108BD9-81ED-4DB2-BD59-A6C34878D82A}">
                    <a16:rowId xmlns:a16="http://schemas.microsoft.com/office/drawing/2014/main" val="4093350728"/>
                  </a:ext>
                </a:extLst>
              </a:tr>
              <a:tr h="370840">
                <a:tc>
                  <a:txBody>
                    <a:bodyPr/>
                    <a:lstStyle/>
                    <a:p>
                      <a:endParaRPr lang="en-US"/>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D. </a:t>
                      </a:r>
                      <a:r>
                        <a:rPr lang="fr-FR" sz="1800" dirty="0"/>
                        <a:t>Partagez les noms/photos des harceleurs habituels afin qu'ils ne participent pas à des programmes en ligne.</a:t>
                      </a:r>
                    </a:p>
                  </a:txBody>
                  <a:tcPr/>
                </a:tc>
                <a:extLst>
                  <a:ext uri="{0D108BD9-81ED-4DB2-BD59-A6C34878D82A}">
                    <a16:rowId xmlns:a16="http://schemas.microsoft.com/office/drawing/2014/main" val="2749222784"/>
                  </a:ext>
                </a:extLst>
              </a:tr>
              <a:tr h="370840">
                <a:tc>
                  <a:txBody>
                    <a:bodyPr/>
                    <a:lstStyle/>
                    <a:p>
                      <a:endParaRPr lang="en-US" dirty="0"/>
                    </a:p>
                  </a:txBody>
                  <a:tcPr/>
                </a:tc>
                <a:tc>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t>E. </a:t>
                      </a:r>
                      <a:r>
                        <a:rPr lang="fr-FR" sz="1800" dirty="0"/>
                        <a:t>Avoir des politiques qui empêchent les travailleurs d'avoir des relations amoureuses avec les clients</a:t>
                      </a:r>
                      <a:endParaRPr lang="en-US" sz="1800" dirty="0"/>
                    </a:p>
                  </a:txBody>
                  <a:tcPr/>
                </a:tc>
                <a:extLst>
                  <a:ext uri="{0D108BD9-81ED-4DB2-BD59-A6C34878D82A}">
                    <a16:rowId xmlns:a16="http://schemas.microsoft.com/office/drawing/2014/main" val="3235136904"/>
                  </a:ext>
                </a:extLst>
              </a:tr>
            </a:tbl>
          </a:graphicData>
        </a:graphic>
      </p:graphicFrame>
      <p:sp>
        <p:nvSpPr>
          <p:cNvPr id="32" name="TextBox 31">
            <a:extLst>
              <a:ext uri="{FF2B5EF4-FFF2-40B4-BE49-F238E27FC236}">
                <a16:creationId xmlns:a16="http://schemas.microsoft.com/office/drawing/2014/main" id="{39EC7B89-A3F7-4C67-A130-9C83CE46E0BE}"/>
              </a:ext>
            </a:extLst>
          </p:cNvPr>
          <p:cNvSpPr txBox="1"/>
          <p:nvPr/>
        </p:nvSpPr>
        <p:spPr>
          <a:xfrm>
            <a:off x="3322750" y="1597243"/>
            <a:ext cx="785611" cy="707886"/>
          </a:xfrm>
          <a:prstGeom prst="rect">
            <a:avLst/>
          </a:prstGeom>
          <a:noFill/>
        </p:spPr>
        <p:txBody>
          <a:bodyPr wrap="square" rtlCol="0">
            <a:spAutoFit/>
          </a:bodyPr>
          <a:lstStyle/>
          <a:p>
            <a:r>
              <a:rPr lang="en-US" sz="2000" b="1" dirty="0">
                <a:solidFill>
                  <a:srgbClr val="FF0000"/>
                </a:solidFill>
              </a:rPr>
              <a:t>A, B, C D, E</a:t>
            </a:r>
          </a:p>
        </p:txBody>
      </p:sp>
      <p:sp>
        <p:nvSpPr>
          <p:cNvPr id="33" name="TextBox 32">
            <a:extLst>
              <a:ext uri="{FF2B5EF4-FFF2-40B4-BE49-F238E27FC236}">
                <a16:creationId xmlns:a16="http://schemas.microsoft.com/office/drawing/2014/main" id="{1653EF98-1B27-4A5B-8CF0-286849673B9C}"/>
              </a:ext>
            </a:extLst>
          </p:cNvPr>
          <p:cNvSpPr txBox="1"/>
          <p:nvPr/>
        </p:nvSpPr>
        <p:spPr>
          <a:xfrm>
            <a:off x="3277673" y="2686868"/>
            <a:ext cx="875764" cy="707886"/>
          </a:xfrm>
          <a:prstGeom prst="rect">
            <a:avLst/>
          </a:prstGeom>
          <a:noFill/>
        </p:spPr>
        <p:txBody>
          <a:bodyPr wrap="square" rtlCol="0">
            <a:spAutoFit/>
          </a:bodyPr>
          <a:lstStyle/>
          <a:p>
            <a:r>
              <a:rPr lang="en-US" sz="2000" b="1" dirty="0">
                <a:solidFill>
                  <a:srgbClr val="FF0000"/>
                </a:solidFill>
              </a:rPr>
              <a:t>A, B, C, D, E</a:t>
            </a:r>
          </a:p>
        </p:txBody>
      </p:sp>
      <p:sp>
        <p:nvSpPr>
          <p:cNvPr id="34" name="TextBox 33">
            <a:extLst>
              <a:ext uri="{FF2B5EF4-FFF2-40B4-BE49-F238E27FC236}">
                <a16:creationId xmlns:a16="http://schemas.microsoft.com/office/drawing/2014/main" id="{34CF8DD8-4578-41D1-A6C7-0868EE27774F}"/>
              </a:ext>
            </a:extLst>
          </p:cNvPr>
          <p:cNvSpPr txBox="1"/>
          <p:nvPr/>
        </p:nvSpPr>
        <p:spPr>
          <a:xfrm>
            <a:off x="3277673" y="3626081"/>
            <a:ext cx="875764" cy="707886"/>
          </a:xfrm>
          <a:prstGeom prst="rect">
            <a:avLst/>
          </a:prstGeom>
          <a:noFill/>
        </p:spPr>
        <p:txBody>
          <a:bodyPr wrap="square" rtlCol="0">
            <a:spAutoFit/>
          </a:bodyPr>
          <a:lstStyle/>
          <a:p>
            <a:r>
              <a:rPr lang="en-US" sz="2000" b="1" dirty="0">
                <a:solidFill>
                  <a:srgbClr val="FF0000"/>
                </a:solidFill>
              </a:rPr>
              <a:t>A, B, C, D, E</a:t>
            </a:r>
          </a:p>
        </p:txBody>
      </p:sp>
    </p:spTree>
    <p:extLst>
      <p:ext uri="{BB962C8B-B14F-4D97-AF65-F5344CB8AC3E}">
        <p14:creationId xmlns:p14="http://schemas.microsoft.com/office/powerpoint/2010/main" val="57446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B6768-E1C8-4073-AFF0-468788962AB5}"/>
              </a:ext>
            </a:extLst>
          </p:cNvPr>
          <p:cNvSpPr>
            <a:spLocks noGrp="1"/>
          </p:cNvSpPr>
          <p:nvPr>
            <p:ph type="title"/>
          </p:nvPr>
        </p:nvSpPr>
        <p:spPr>
          <a:xfrm>
            <a:off x="467360" y="653141"/>
            <a:ext cx="4744504" cy="972441"/>
          </a:xfrm>
        </p:spPr>
        <p:txBody>
          <a:bodyPr>
            <a:normAutofit fontScale="90000"/>
          </a:bodyPr>
          <a:lstStyle/>
          <a:p>
            <a:r>
              <a:rPr lang="fr-FR" dirty="0"/>
              <a:t>Outils et conseils supplémentaires spécifiques à l'information stratégique</a:t>
            </a:r>
            <a:endParaRPr lang="en-US" dirty="0"/>
          </a:p>
        </p:txBody>
      </p:sp>
      <p:sp>
        <p:nvSpPr>
          <p:cNvPr id="3" name="Text Placeholder 2">
            <a:extLst>
              <a:ext uri="{FF2B5EF4-FFF2-40B4-BE49-F238E27FC236}">
                <a16:creationId xmlns:a16="http://schemas.microsoft.com/office/drawing/2014/main" id="{8CAC28E1-FB2E-4DC3-AFF2-60BFA7C2F18D}"/>
              </a:ext>
            </a:extLst>
          </p:cNvPr>
          <p:cNvSpPr>
            <a:spLocks noGrp="1"/>
          </p:cNvSpPr>
          <p:nvPr>
            <p:ph type="body" sz="quarter" idx="10"/>
          </p:nvPr>
        </p:nvSpPr>
        <p:spPr>
          <a:xfrm>
            <a:off x="467360" y="2437413"/>
            <a:ext cx="3333675" cy="736093"/>
          </a:xfrm>
        </p:spPr>
        <p:txBody>
          <a:bodyPr/>
          <a:lstStyle/>
          <a:p>
            <a:pPr marL="0" indent="0">
              <a:buNone/>
            </a:pPr>
            <a:r>
              <a:rPr lang="en-US" sz="1800" dirty="0">
                <a:hlinkClick r:id="rId3"/>
              </a:rPr>
              <a:t>https://www.fhi360.org/resource/implementer-and-data-security</a:t>
            </a:r>
            <a:r>
              <a:rPr lang="en-US" sz="1800" dirty="0"/>
              <a:t> </a:t>
            </a:r>
          </a:p>
        </p:txBody>
      </p:sp>
      <p:pic>
        <p:nvPicPr>
          <p:cNvPr id="6" name="Picture 5">
            <a:extLst>
              <a:ext uri="{FF2B5EF4-FFF2-40B4-BE49-F238E27FC236}">
                <a16:creationId xmlns:a16="http://schemas.microsoft.com/office/drawing/2014/main" id="{1D0552F9-452A-40A4-BCAF-E4F3B56337A4}"/>
              </a:ext>
            </a:extLst>
          </p:cNvPr>
          <p:cNvPicPr>
            <a:picLocks noChangeAspect="1"/>
          </p:cNvPicPr>
          <p:nvPr/>
        </p:nvPicPr>
        <p:blipFill>
          <a:blip r:embed="rId4"/>
          <a:srcRect/>
          <a:stretch/>
        </p:blipFill>
        <p:spPr>
          <a:xfrm>
            <a:off x="5219306" y="445196"/>
            <a:ext cx="3599968" cy="509016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A5D89EA-96CC-42C9-8323-C31DE0FA74BB}"/>
              </a:ext>
            </a:extLst>
          </p:cNvPr>
          <p:cNvPicPr>
            <a:picLocks noChangeAspect="1"/>
          </p:cNvPicPr>
          <p:nvPr/>
        </p:nvPicPr>
        <p:blipFill rotWithShape="1">
          <a:blip r:embed="rId5"/>
          <a:srcRect r="1102"/>
          <a:stretch/>
        </p:blipFill>
        <p:spPr>
          <a:xfrm>
            <a:off x="233218" y="3523192"/>
            <a:ext cx="6348558" cy="30107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10822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B4512-8778-443E-A50C-75FAE7C84E7B}"/>
              </a:ext>
            </a:extLst>
          </p:cNvPr>
          <p:cNvSpPr>
            <a:spLocks noGrp="1"/>
          </p:cNvSpPr>
          <p:nvPr>
            <p:ph type="title"/>
          </p:nvPr>
        </p:nvSpPr>
        <p:spPr>
          <a:xfrm>
            <a:off x="304944" y="157225"/>
            <a:ext cx="8220075" cy="973138"/>
          </a:xfrm>
        </p:spPr>
        <p:txBody>
          <a:bodyPr>
            <a:noAutofit/>
          </a:bodyPr>
          <a:lstStyle/>
          <a:p>
            <a:r>
              <a:rPr lang="fr-FR" dirty="0"/>
              <a:t>Outils et indication supplémentaires :</a:t>
            </a:r>
            <a:br>
              <a:rPr lang="fr-FR" dirty="0"/>
            </a:br>
            <a:r>
              <a:rPr lang="fr-FR" dirty="0"/>
              <a:t>Sécurité en ligne générale</a:t>
            </a:r>
          </a:p>
        </p:txBody>
      </p:sp>
      <p:sp>
        <p:nvSpPr>
          <p:cNvPr id="3" name="Content Placeholder 2">
            <a:extLst>
              <a:ext uri="{FF2B5EF4-FFF2-40B4-BE49-F238E27FC236}">
                <a16:creationId xmlns:a16="http://schemas.microsoft.com/office/drawing/2014/main" id="{173BDF6E-D279-4F56-ACB6-35B94E1BF58E}"/>
              </a:ext>
            </a:extLst>
          </p:cNvPr>
          <p:cNvSpPr>
            <a:spLocks noGrp="1"/>
          </p:cNvSpPr>
          <p:nvPr>
            <p:ph type="body" sz="quarter" idx="10"/>
          </p:nvPr>
        </p:nvSpPr>
        <p:spPr>
          <a:xfrm>
            <a:off x="466725" y="1768475"/>
            <a:ext cx="3213177" cy="4932300"/>
          </a:xfrm>
        </p:spPr>
        <p:txBody>
          <a:bodyPr/>
          <a:lstStyle/>
          <a:p>
            <a:r>
              <a:rPr lang="fr-FR" sz="2000" dirty="0"/>
              <a:t>En collaboration avec  LINKAGES, la </a:t>
            </a:r>
            <a:r>
              <a:rPr lang="fr-FR" sz="2000" dirty="0">
                <a:hlinkClick r:id="rId3"/>
              </a:rPr>
              <a:t>Fondation arabe pour les libertés et l’égalité </a:t>
            </a:r>
            <a:r>
              <a:rPr lang="fr-FR" sz="2000" dirty="0"/>
              <a:t>a développé une formation virtuelle sur la sécurité numérique à la fois pour les exécuteurs et les bénéficiaires de programmes pour une utilisation sure d’internet.</a:t>
            </a:r>
          </a:p>
          <a:p>
            <a:r>
              <a:rPr lang="fr-FR" sz="2000" dirty="0"/>
              <a:t>Les formations en ligne adaptées à votre rythme sont disponibles sur: </a:t>
            </a:r>
            <a:r>
              <a:rPr lang="en-US" sz="2000" dirty="0">
                <a:hlinkClick r:id="rId4"/>
              </a:rPr>
              <a:t>https://afemena.org/digital-security-sessions/</a:t>
            </a:r>
            <a:endParaRPr lang="fr-FR" sz="2000" dirty="0"/>
          </a:p>
        </p:txBody>
      </p:sp>
      <p:pic>
        <p:nvPicPr>
          <p:cNvPr id="5" name="Picture 4">
            <a:extLst>
              <a:ext uri="{FF2B5EF4-FFF2-40B4-BE49-F238E27FC236}">
                <a16:creationId xmlns:a16="http://schemas.microsoft.com/office/drawing/2014/main" id="{EA3161E9-7924-4092-A097-C3FC00D7513E}"/>
              </a:ext>
            </a:extLst>
          </p:cNvPr>
          <p:cNvPicPr>
            <a:picLocks noChangeAspect="1"/>
          </p:cNvPicPr>
          <p:nvPr/>
        </p:nvPicPr>
        <p:blipFill>
          <a:blip r:embed="rId5"/>
          <a:stretch>
            <a:fillRect/>
          </a:stretch>
        </p:blipFill>
        <p:spPr>
          <a:xfrm>
            <a:off x="6457306" y="944981"/>
            <a:ext cx="2497061" cy="5469467"/>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993BC293-4C24-4A3E-8B35-0E6BD9B5DD4E}"/>
              </a:ext>
            </a:extLst>
          </p:cNvPr>
          <p:cNvPicPr>
            <a:picLocks noChangeAspect="1"/>
          </p:cNvPicPr>
          <p:nvPr/>
        </p:nvPicPr>
        <p:blipFill>
          <a:blip r:embed="rId6"/>
          <a:stretch>
            <a:fillRect/>
          </a:stretch>
        </p:blipFill>
        <p:spPr>
          <a:xfrm>
            <a:off x="3789947" y="1636730"/>
            <a:ext cx="2447766" cy="42246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28855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DF31B-8E9A-4ED8-BA4A-CFBED7BAC82A}"/>
              </a:ext>
            </a:extLst>
          </p:cNvPr>
          <p:cNvSpPr>
            <a:spLocks noGrp="1"/>
          </p:cNvSpPr>
          <p:nvPr>
            <p:ph type="title"/>
          </p:nvPr>
        </p:nvSpPr>
        <p:spPr>
          <a:xfrm>
            <a:off x="433494" y="486253"/>
            <a:ext cx="8416592" cy="972441"/>
          </a:xfrm>
        </p:spPr>
        <p:txBody>
          <a:bodyPr>
            <a:noAutofit/>
          </a:bodyPr>
          <a:lstStyle/>
          <a:p>
            <a:r>
              <a:rPr lang="fr-FR" sz="3200" dirty="0"/>
              <a:t>Outils et indication supplémentaires </a:t>
            </a:r>
            <a:r>
              <a:rPr lang="en-US" sz="3200" dirty="0">
                <a:solidFill>
                  <a:srgbClr val="595959"/>
                </a:solidFill>
              </a:rPr>
              <a:t>: </a:t>
            </a:r>
            <a:r>
              <a:rPr lang="fr-FR" sz="3200" dirty="0">
                <a:solidFill>
                  <a:srgbClr val="595959"/>
                </a:solidFill>
              </a:rPr>
              <a:t>Sécuriser</a:t>
            </a:r>
            <a:r>
              <a:rPr lang="en-US" sz="3200" dirty="0">
                <a:solidFill>
                  <a:srgbClr val="595959"/>
                </a:solidFill>
              </a:rPr>
              <a:t> </a:t>
            </a:r>
            <a:r>
              <a:rPr lang="fr-FR" sz="3200" dirty="0">
                <a:solidFill>
                  <a:srgbClr val="595959"/>
                </a:solidFill>
              </a:rPr>
              <a:t>l’utilisation</a:t>
            </a:r>
            <a:r>
              <a:rPr lang="en-US" sz="3200" dirty="0">
                <a:solidFill>
                  <a:srgbClr val="595959"/>
                </a:solidFill>
              </a:rPr>
              <a:t> des </a:t>
            </a:r>
            <a:r>
              <a:rPr lang="fr-FR" sz="3200" dirty="0">
                <a:solidFill>
                  <a:srgbClr val="595959"/>
                </a:solidFill>
              </a:rPr>
              <a:t>appareils</a:t>
            </a:r>
            <a:r>
              <a:rPr lang="en-US" sz="3200" dirty="0">
                <a:solidFill>
                  <a:srgbClr val="595959"/>
                </a:solidFill>
              </a:rPr>
              <a:t> et applications mobiles</a:t>
            </a:r>
          </a:p>
        </p:txBody>
      </p:sp>
      <p:sp>
        <p:nvSpPr>
          <p:cNvPr id="3" name="Content Placeholder 2">
            <a:extLst>
              <a:ext uri="{FF2B5EF4-FFF2-40B4-BE49-F238E27FC236}">
                <a16:creationId xmlns:a16="http://schemas.microsoft.com/office/drawing/2014/main" id="{9850D586-63D3-4372-9A0E-3161A7475B97}"/>
              </a:ext>
            </a:extLst>
          </p:cNvPr>
          <p:cNvSpPr>
            <a:spLocks noGrp="1"/>
          </p:cNvSpPr>
          <p:nvPr>
            <p:ph type="body" sz="quarter" idx="10"/>
          </p:nvPr>
        </p:nvSpPr>
        <p:spPr>
          <a:xfrm>
            <a:off x="433494" y="1573650"/>
            <a:ext cx="4889620" cy="4845903"/>
          </a:xfrm>
        </p:spPr>
        <p:txBody>
          <a:bodyPr/>
          <a:lstStyle/>
          <a:p>
            <a:r>
              <a:rPr lang="fr-FR" dirty="0"/>
              <a:t>Soutenir les organisations à sécuriser les appareils et applications mobiles</a:t>
            </a:r>
          </a:p>
          <a:p>
            <a:r>
              <a:rPr lang="fr-FR" dirty="0"/>
              <a:t>Sujets:</a:t>
            </a:r>
          </a:p>
          <a:p>
            <a:pPr lvl="1"/>
            <a:r>
              <a:rPr lang="fr-FR" sz="2200" dirty="0"/>
              <a:t>Choisir les appareils</a:t>
            </a:r>
          </a:p>
          <a:p>
            <a:pPr lvl="1"/>
            <a:r>
              <a:rPr lang="fr-FR" sz="2200" dirty="0"/>
              <a:t>Déployer/gérer les appareils</a:t>
            </a:r>
          </a:p>
          <a:p>
            <a:pPr lvl="1"/>
            <a:r>
              <a:rPr lang="fr-FR" sz="2200" dirty="0"/>
              <a:t>Gestion de cas virtuelle</a:t>
            </a:r>
          </a:p>
          <a:p>
            <a:pPr lvl="1"/>
            <a:r>
              <a:rPr lang="fr-FR" sz="2200" dirty="0"/>
              <a:t>Protection et vie privée du client </a:t>
            </a:r>
          </a:p>
          <a:p>
            <a:r>
              <a:rPr lang="fr-FR" dirty="0"/>
              <a:t>Site web: </a:t>
            </a:r>
            <a:r>
              <a:rPr lang="en-US" sz="20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https://www.fhi360.org/sites/default/files/media/documents/resource-secure-mobile-devices-apps.pdf</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endParaRPr lang="fr-FR" sz="2000" dirty="0"/>
          </a:p>
          <a:p>
            <a:endParaRPr lang="en-US" dirty="0"/>
          </a:p>
          <a:p>
            <a:endParaRPr lang="en-US" dirty="0"/>
          </a:p>
        </p:txBody>
      </p:sp>
      <p:pic>
        <p:nvPicPr>
          <p:cNvPr id="5" name="Picture 4">
            <a:hlinkClick r:id="rId3"/>
            <a:extLst>
              <a:ext uri="{FF2B5EF4-FFF2-40B4-BE49-F238E27FC236}">
                <a16:creationId xmlns:a16="http://schemas.microsoft.com/office/drawing/2014/main" id="{6B191A1B-8222-4F6C-9D7B-0A2C91D0A4AC}"/>
              </a:ext>
            </a:extLst>
          </p:cNvPr>
          <p:cNvPicPr>
            <a:picLocks noChangeAspect="1"/>
          </p:cNvPicPr>
          <p:nvPr/>
        </p:nvPicPr>
        <p:blipFill>
          <a:blip r:embed="rId4"/>
          <a:srcRect/>
          <a:stretch/>
        </p:blipFill>
        <p:spPr>
          <a:xfrm>
            <a:off x="5506292" y="1898072"/>
            <a:ext cx="3228892" cy="41970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702085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CEA72-2D85-4559-9A34-4093B8D40A31}"/>
              </a:ext>
            </a:extLst>
          </p:cNvPr>
          <p:cNvSpPr>
            <a:spLocks noGrp="1"/>
          </p:cNvSpPr>
          <p:nvPr>
            <p:ph type="title"/>
          </p:nvPr>
        </p:nvSpPr>
        <p:spPr/>
        <p:txBody>
          <a:bodyPr>
            <a:normAutofit fontScale="90000"/>
          </a:bodyPr>
          <a:lstStyle/>
          <a:p>
            <a:r>
              <a:rPr lang="fr-FR" dirty="0"/>
              <a:t>Examiner nos propres capacités et planifier le partage des compétences</a:t>
            </a:r>
            <a:endParaRPr lang="en-US" dirty="0"/>
          </a:p>
        </p:txBody>
      </p:sp>
    </p:spTree>
    <p:extLst>
      <p:ext uri="{BB962C8B-B14F-4D97-AF65-F5344CB8AC3E}">
        <p14:creationId xmlns:p14="http://schemas.microsoft.com/office/powerpoint/2010/main" val="17688503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E554E-3FC3-433A-A2A3-E7F31A1A9CEF}"/>
              </a:ext>
            </a:extLst>
          </p:cNvPr>
          <p:cNvSpPr>
            <a:spLocks noGrp="1"/>
          </p:cNvSpPr>
          <p:nvPr>
            <p:ph type="title"/>
          </p:nvPr>
        </p:nvSpPr>
        <p:spPr/>
        <p:txBody>
          <a:bodyPr/>
          <a:lstStyle/>
          <a:p>
            <a:r>
              <a:rPr lang="en-US" dirty="0" err="1"/>
              <a:t>Objectifs</a:t>
            </a:r>
            <a:r>
              <a:rPr lang="en-US" dirty="0"/>
              <a:t> de la session</a:t>
            </a:r>
          </a:p>
        </p:txBody>
      </p:sp>
      <p:sp>
        <p:nvSpPr>
          <p:cNvPr id="3" name="Text Placeholder 2">
            <a:extLst>
              <a:ext uri="{FF2B5EF4-FFF2-40B4-BE49-F238E27FC236}">
                <a16:creationId xmlns:a16="http://schemas.microsoft.com/office/drawing/2014/main" id="{9A8F29B2-C37F-404C-BE0A-CE67FC5F4C13}"/>
              </a:ext>
            </a:extLst>
          </p:cNvPr>
          <p:cNvSpPr>
            <a:spLocks noGrp="1"/>
          </p:cNvSpPr>
          <p:nvPr>
            <p:ph type="body" sz="quarter" idx="10"/>
          </p:nvPr>
        </p:nvSpPr>
        <p:spPr>
          <a:xfrm>
            <a:off x="467360" y="1767839"/>
            <a:ext cx="4241800" cy="4176851"/>
          </a:xfrm>
        </p:spPr>
        <p:txBody>
          <a:bodyPr/>
          <a:lstStyle/>
          <a:p>
            <a:r>
              <a:rPr lang="fr-FR" dirty="0"/>
              <a:t>Passez en revue les réponses collectives aux évaluations de sécurité (listes de vérification).</a:t>
            </a:r>
          </a:p>
          <a:p>
            <a:r>
              <a:rPr lang="fr-FR" dirty="0"/>
              <a:t>Affectez chaque partenaire de mise en œuvre à une compétence qui sera présentée lors de la prochaine session.</a:t>
            </a:r>
            <a:endParaRPr lang="en-US" dirty="0"/>
          </a:p>
        </p:txBody>
      </p:sp>
      <p:pic>
        <p:nvPicPr>
          <p:cNvPr id="5" name="Picture 4">
            <a:extLst>
              <a:ext uri="{FF2B5EF4-FFF2-40B4-BE49-F238E27FC236}">
                <a16:creationId xmlns:a16="http://schemas.microsoft.com/office/drawing/2014/main" id="{255B8E2B-4289-430F-B5CD-44BB8BE6C88F}"/>
              </a:ext>
            </a:extLst>
          </p:cNvPr>
          <p:cNvPicPr>
            <a:picLocks noChangeAspect="1"/>
          </p:cNvPicPr>
          <p:nvPr/>
        </p:nvPicPr>
        <p:blipFill>
          <a:blip r:embed="rId3"/>
          <a:stretch>
            <a:fillRect/>
          </a:stretch>
        </p:blipFill>
        <p:spPr>
          <a:xfrm>
            <a:off x="4886960" y="384219"/>
            <a:ext cx="2891790" cy="219434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0049D890-B7EA-4339-B8D2-34C04E0A5787}"/>
              </a:ext>
            </a:extLst>
          </p:cNvPr>
          <p:cNvSpPr txBox="1"/>
          <p:nvPr/>
        </p:nvSpPr>
        <p:spPr>
          <a:xfrm>
            <a:off x="4855000" y="5086350"/>
            <a:ext cx="3831800" cy="1384995"/>
          </a:xfrm>
          <a:prstGeom prst="rect">
            <a:avLst/>
          </a:prstGeom>
          <a:noFill/>
        </p:spPr>
        <p:txBody>
          <a:bodyPr wrap="square" rtlCol="0">
            <a:spAutoFit/>
          </a:bodyPr>
          <a:lstStyle/>
          <a:p>
            <a:r>
              <a:rPr lang="fr-FR" sz="1200" dirty="0"/>
              <a:t>La liste de vérification que chaque partenaire doit remplir fait partie de la boîte à outils AMAN MENA (Secure in MENA). Un hyperlien vers la liste de vérification se trouve au début de l'outil 2 de la boîte à outils, disponible en arabe, anglais et français. Les trois boîtes à outils sont disponibles ici : </a:t>
            </a:r>
            <a:r>
              <a:rPr lang="en-US" sz="1200" dirty="0">
                <a:hlinkClick r:id="rId4"/>
              </a:rPr>
              <a:t>https://www.fhi360.org/resource/aman-mena-toolkit</a:t>
            </a:r>
            <a:r>
              <a:rPr lang="en-US" sz="1200" dirty="0"/>
              <a:t> </a:t>
            </a:r>
          </a:p>
        </p:txBody>
      </p:sp>
      <p:pic>
        <p:nvPicPr>
          <p:cNvPr id="8" name="Picture 7">
            <a:extLst>
              <a:ext uri="{FF2B5EF4-FFF2-40B4-BE49-F238E27FC236}">
                <a16:creationId xmlns:a16="http://schemas.microsoft.com/office/drawing/2014/main" id="{B2BB660C-1954-4CA5-88FE-D450AAF8CAD7}"/>
              </a:ext>
            </a:extLst>
          </p:cNvPr>
          <p:cNvPicPr>
            <a:picLocks noChangeAspect="1"/>
          </p:cNvPicPr>
          <p:nvPr/>
        </p:nvPicPr>
        <p:blipFill>
          <a:blip r:embed="rId5"/>
          <a:stretch>
            <a:fillRect/>
          </a:stretch>
        </p:blipFill>
        <p:spPr>
          <a:xfrm>
            <a:off x="5784850" y="2721514"/>
            <a:ext cx="2891790" cy="22095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65220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44DE8-7BA7-40A2-ABE4-6F133F24FE01}"/>
              </a:ext>
            </a:extLst>
          </p:cNvPr>
          <p:cNvSpPr>
            <a:spLocks noGrp="1"/>
          </p:cNvSpPr>
          <p:nvPr>
            <p:ph type="title"/>
          </p:nvPr>
        </p:nvSpPr>
        <p:spPr/>
        <p:txBody>
          <a:bodyPr/>
          <a:lstStyle/>
          <a:p>
            <a:r>
              <a:rPr lang="en-US" dirty="0" err="1"/>
              <a:t>Etape</a:t>
            </a:r>
            <a:r>
              <a:rPr lang="en-US" dirty="0"/>
              <a:t> 1</a:t>
            </a:r>
          </a:p>
        </p:txBody>
      </p:sp>
      <p:sp>
        <p:nvSpPr>
          <p:cNvPr id="3" name="Text Placeholder 2">
            <a:extLst>
              <a:ext uri="{FF2B5EF4-FFF2-40B4-BE49-F238E27FC236}">
                <a16:creationId xmlns:a16="http://schemas.microsoft.com/office/drawing/2014/main" id="{1DC55E4A-3600-457C-9DE4-0556EF5398CA}"/>
              </a:ext>
            </a:extLst>
          </p:cNvPr>
          <p:cNvSpPr>
            <a:spLocks noGrp="1"/>
          </p:cNvSpPr>
          <p:nvPr>
            <p:ph type="body" sz="quarter" idx="10"/>
          </p:nvPr>
        </p:nvSpPr>
        <p:spPr>
          <a:xfrm>
            <a:off x="304100" y="2065468"/>
            <a:ext cx="9143999" cy="2326476"/>
          </a:xfrm>
        </p:spPr>
        <p:txBody>
          <a:bodyPr numCol="2">
            <a:normAutofit lnSpcReduction="10000"/>
          </a:bodyPr>
          <a:lstStyle/>
          <a:p>
            <a:pPr marL="274320" indent="-274320">
              <a:spcBef>
                <a:spcPts val="250"/>
              </a:spcBef>
              <a:buFont typeface="+mj-lt"/>
              <a:buAutoNum type="alphaUcPeriod"/>
            </a:pPr>
            <a:r>
              <a:rPr lang="fr-FR" sz="1600" dirty="0"/>
              <a:t>Cultiver et sensibiliser les alliés externes</a:t>
            </a:r>
          </a:p>
          <a:p>
            <a:pPr marL="274320" indent="-274320">
              <a:spcBef>
                <a:spcPts val="250"/>
              </a:spcBef>
              <a:buFont typeface="+mj-lt"/>
              <a:buAutoNum type="alphaUcPeriod"/>
            </a:pPr>
            <a:r>
              <a:rPr lang="fr-FR" sz="1600" dirty="0"/>
              <a:t>Influencer la perception publique du projet ou </a:t>
            </a:r>
            <a:br>
              <a:rPr lang="fr-FR" sz="1600" dirty="0"/>
            </a:br>
            <a:r>
              <a:rPr lang="fr-FR" sz="1600" dirty="0"/>
              <a:t>de l'organisation</a:t>
            </a:r>
          </a:p>
          <a:p>
            <a:pPr marL="274320" indent="-274320">
              <a:spcBef>
                <a:spcPts val="250"/>
              </a:spcBef>
              <a:buFont typeface="+mj-lt"/>
              <a:buAutoNum type="alphaUcPeriod"/>
            </a:pPr>
            <a:r>
              <a:rPr lang="fr-FR" sz="1600" dirty="0"/>
              <a:t>Documenter les préjudices pour le suivi et le plaidoyer</a:t>
            </a:r>
          </a:p>
          <a:p>
            <a:pPr marL="274320" indent="-274320">
              <a:spcBef>
                <a:spcPts val="250"/>
              </a:spcBef>
              <a:buFont typeface="+mj-lt"/>
              <a:buAutoNum type="alphaUcPeriod"/>
            </a:pPr>
            <a:r>
              <a:rPr lang="fr-FR" sz="1600" dirty="0"/>
              <a:t>Protection des bureaux, des centres d'accueil et d'autres lieux physiques                                                                   </a:t>
            </a:r>
          </a:p>
          <a:p>
            <a:pPr marL="274320" indent="-274320">
              <a:spcBef>
                <a:spcPts val="250"/>
              </a:spcBef>
              <a:buFont typeface="+mj-lt"/>
              <a:buAutoNum type="alphaUcPeriod"/>
            </a:pPr>
            <a:r>
              <a:rPr lang="fr-FR" sz="1600" dirty="0"/>
              <a:t>Assurer la sécurité des travailleurs lors des actions de sensibilisation physiques et numériques</a:t>
            </a:r>
          </a:p>
          <a:p>
            <a:pPr marL="274320" indent="-274320">
              <a:spcBef>
                <a:spcPts val="250"/>
              </a:spcBef>
              <a:buFont typeface="+mj-lt"/>
              <a:buAutoNum type="alphaUcPeriod"/>
            </a:pPr>
            <a:r>
              <a:rPr lang="fr-FR" sz="1600" dirty="0"/>
              <a:t>Développer des protocoles de sécurité fonctionnels et institutionnalisés, y compris </a:t>
            </a:r>
            <a:br>
              <a:rPr lang="fr-FR" sz="1600" dirty="0"/>
            </a:br>
            <a:r>
              <a:rPr lang="fr-FR" sz="1600" dirty="0"/>
              <a:t>pour les urgences.</a:t>
            </a:r>
          </a:p>
          <a:p>
            <a:pPr marL="274320" indent="-274320">
              <a:spcBef>
                <a:spcPts val="250"/>
              </a:spcBef>
              <a:buFont typeface="+mj-lt"/>
              <a:buAutoNum type="alphaUcPeriod"/>
            </a:pPr>
            <a:r>
              <a:rPr lang="fr-FR" sz="1600" dirty="0"/>
              <a:t>Assurer la sécurité des données et des communications</a:t>
            </a:r>
          </a:p>
          <a:p>
            <a:pPr marL="274320" indent="-274320">
              <a:spcBef>
                <a:spcPts val="250"/>
              </a:spcBef>
              <a:buFont typeface="+mj-lt"/>
              <a:buAutoNum type="alphaUcPeriod"/>
            </a:pPr>
            <a:r>
              <a:rPr lang="fr-FR" sz="1600" dirty="0"/>
              <a:t>Questions transversales : préparation aux situations d'urgence, sécurité numérique, </a:t>
            </a:r>
            <a:br>
              <a:rPr lang="fr-FR" sz="1600" dirty="0"/>
            </a:br>
            <a:r>
              <a:rPr lang="fr-FR" sz="1600" dirty="0"/>
              <a:t>COVID-19</a:t>
            </a:r>
            <a:endParaRPr lang="en-US" sz="1600" dirty="0"/>
          </a:p>
        </p:txBody>
      </p:sp>
      <p:pic>
        <p:nvPicPr>
          <p:cNvPr id="7" name="Picture 6">
            <a:extLst>
              <a:ext uri="{FF2B5EF4-FFF2-40B4-BE49-F238E27FC236}">
                <a16:creationId xmlns:a16="http://schemas.microsoft.com/office/drawing/2014/main" id="{C10A69C4-9E82-49EB-9C81-47FF7901F992}"/>
              </a:ext>
            </a:extLst>
          </p:cNvPr>
          <p:cNvPicPr>
            <a:picLocks noChangeAspect="1"/>
          </p:cNvPicPr>
          <p:nvPr/>
        </p:nvPicPr>
        <p:blipFill>
          <a:blip r:embed="rId3"/>
          <a:stretch>
            <a:fillRect/>
          </a:stretch>
        </p:blipFill>
        <p:spPr>
          <a:xfrm>
            <a:off x="800101" y="4391944"/>
            <a:ext cx="7886700" cy="2219325"/>
          </a:xfrm>
          <a:prstGeom prst="rect">
            <a:avLst/>
          </a:prstGeom>
          <a:ln>
            <a:noFill/>
          </a:ln>
          <a:effectLst>
            <a:outerShdw blurRad="190500" algn="tl" rotWithShape="0">
              <a:srgbClr val="000000">
                <a:alpha val="70000"/>
              </a:srgbClr>
            </a:outerShdw>
          </a:effectLst>
        </p:spPr>
      </p:pic>
      <p:sp>
        <p:nvSpPr>
          <p:cNvPr id="8" name="Text Placeholder 2">
            <a:extLst>
              <a:ext uri="{FF2B5EF4-FFF2-40B4-BE49-F238E27FC236}">
                <a16:creationId xmlns:a16="http://schemas.microsoft.com/office/drawing/2014/main" id="{05640AE9-BD51-4B7D-8F68-964BEA933CA7}"/>
              </a:ext>
            </a:extLst>
          </p:cNvPr>
          <p:cNvSpPr txBox="1">
            <a:spLocks/>
          </p:cNvSpPr>
          <p:nvPr/>
        </p:nvSpPr>
        <p:spPr>
          <a:xfrm>
            <a:off x="370887" y="1465468"/>
            <a:ext cx="8315913" cy="1838955"/>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Clr>
                <a:schemeClr val="accent6"/>
              </a:buClr>
              <a:buSzPct val="100000"/>
              <a:buFont typeface="Arial"/>
              <a:buChar char="•"/>
              <a:defRPr sz="2800" b="0" kern="1200" spc="0">
                <a:solidFill>
                  <a:srgbClr val="535352"/>
                </a:solidFill>
                <a:latin typeface="Calibri"/>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35352"/>
                </a:solidFill>
                <a:latin typeface="Calibri"/>
                <a:ea typeface="+mn-ea"/>
                <a:cs typeface="Calibri"/>
              </a:defRPr>
            </a:lvl2pPr>
            <a:lvl3pPr marL="1143000" indent="-228600" algn="l" defTabSz="914400" rtl="0" eaLnBrk="1" latinLnBrk="0" hangingPunct="1">
              <a:lnSpc>
                <a:spcPct val="90000"/>
              </a:lnSpc>
              <a:spcBef>
                <a:spcPts val="500"/>
              </a:spcBef>
              <a:buSzPct val="83000"/>
              <a:buFont typeface="Courier New"/>
              <a:buChar char="o"/>
              <a:defRPr sz="2000" kern="1200">
                <a:solidFill>
                  <a:srgbClr val="535352"/>
                </a:solidFill>
                <a:latin typeface="Calibri"/>
                <a:ea typeface="+mn-ea"/>
                <a:cs typeface="Calibri"/>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352"/>
                </a:solidFill>
                <a:latin typeface="Calibri"/>
                <a:ea typeface="+mn-ea"/>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352"/>
                </a:solidFill>
                <a:latin typeface="Calibri"/>
                <a:ea typeface="+mn-ea"/>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b="1" dirty="0"/>
              <a:t>Domaines de sécurité évalués dans la liste de vérification</a:t>
            </a:r>
            <a:endParaRPr lang="en-US" sz="1600" dirty="0"/>
          </a:p>
        </p:txBody>
      </p:sp>
      <p:graphicFrame>
        <p:nvGraphicFramePr>
          <p:cNvPr id="9" name="Diagram 8">
            <a:extLst>
              <a:ext uri="{FF2B5EF4-FFF2-40B4-BE49-F238E27FC236}">
                <a16:creationId xmlns:a16="http://schemas.microsoft.com/office/drawing/2014/main" id="{405993CE-351F-490A-9144-C8915A1CD605}"/>
              </a:ext>
            </a:extLst>
          </p:cNvPr>
          <p:cNvGraphicFramePr/>
          <p:nvPr>
            <p:extLst>
              <p:ext uri="{D42A27DB-BD31-4B8C-83A1-F6EECF244321}">
                <p14:modId xmlns:p14="http://schemas.microsoft.com/office/powerpoint/2010/main" val="38911794"/>
              </p:ext>
            </p:extLst>
          </p:nvPr>
        </p:nvGraphicFramePr>
        <p:xfrm>
          <a:off x="5302939" y="-11918"/>
          <a:ext cx="3572161" cy="22193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Oval 4">
            <a:extLst>
              <a:ext uri="{FF2B5EF4-FFF2-40B4-BE49-F238E27FC236}">
                <a16:creationId xmlns:a16="http://schemas.microsoft.com/office/drawing/2014/main" id="{4E8AF48C-FC4F-43FF-AF1B-FE28D4F47FD5}"/>
              </a:ext>
            </a:extLst>
          </p:cNvPr>
          <p:cNvSpPr/>
          <p:nvPr/>
        </p:nvSpPr>
        <p:spPr>
          <a:xfrm>
            <a:off x="5307584" y="519516"/>
            <a:ext cx="1366463" cy="1334914"/>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2667981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27445-0FE6-4F8D-A54E-135BD9CF62C1}"/>
              </a:ext>
            </a:extLst>
          </p:cNvPr>
          <p:cNvSpPr>
            <a:spLocks noGrp="1"/>
          </p:cNvSpPr>
          <p:nvPr>
            <p:ph type="title"/>
          </p:nvPr>
        </p:nvSpPr>
        <p:spPr>
          <a:xfrm>
            <a:off x="134511" y="395281"/>
            <a:ext cx="9009489" cy="972441"/>
          </a:xfrm>
        </p:spPr>
        <p:txBody>
          <a:bodyPr>
            <a:normAutofit/>
          </a:bodyPr>
          <a:lstStyle/>
          <a:p>
            <a:r>
              <a:rPr lang="en-US" sz="2800" dirty="0" err="1">
                <a:solidFill>
                  <a:srgbClr val="00B050"/>
                </a:solidFill>
              </a:rPr>
              <a:t>Activité</a:t>
            </a:r>
            <a:r>
              <a:rPr lang="en-US" sz="2800" dirty="0">
                <a:solidFill>
                  <a:srgbClr val="00B050"/>
                </a:solidFill>
              </a:rPr>
              <a:t> T (</a:t>
            </a:r>
            <a:r>
              <a:rPr lang="en-US" sz="2800" dirty="0" err="1">
                <a:solidFill>
                  <a:srgbClr val="00B050"/>
                </a:solidFill>
              </a:rPr>
              <a:t>partie</a:t>
            </a:r>
            <a:r>
              <a:rPr lang="en-US" sz="2800" dirty="0">
                <a:solidFill>
                  <a:srgbClr val="00B050"/>
                </a:solidFill>
              </a:rPr>
              <a:t> 1). Missions </a:t>
            </a:r>
            <a:r>
              <a:rPr lang="en-US" sz="2800" dirty="0" err="1">
                <a:solidFill>
                  <a:srgbClr val="00B050"/>
                </a:solidFill>
              </a:rPr>
              <a:t>d’apprentissage</a:t>
            </a:r>
            <a:r>
              <a:rPr lang="en-US" sz="2800" dirty="0">
                <a:solidFill>
                  <a:srgbClr val="00B050"/>
                </a:solidFill>
              </a:rPr>
              <a:t> de </a:t>
            </a:r>
            <a:r>
              <a:rPr lang="en-US" sz="2800" dirty="0" err="1">
                <a:solidFill>
                  <a:srgbClr val="00B050"/>
                </a:solidFill>
              </a:rPr>
              <a:t>l’exécutant</a:t>
            </a:r>
            <a:r>
              <a:rPr lang="en-US" sz="2800" dirty="0">
                <a:solidFill>
                  <a:srgbClr val="00B050"/>
                </a:solidFill>
              </a:rPr>
              <a:t> </a:t>
            </a:r>
          </a:p>
        </p:txBody>
      </p:sp>
      <p:sp>
        <p:nvSpPr>
          <p:cNvPr id="3" name="Text Placeholder 2">
            <a:extLst>
              <a:ext uri="{FF2B5EF4-FFF2-40B4-BE49-F238E27FC236}">
                <a16:creationId xmlns:a16="http://schemas.microsoft.com/office/drawing/2014/main" id="{8FD4B81F-745F-4A78-A445-310BDE90D24A}"/>
              </a:ext>
            </a:extLst>
          </p:cNvPr>
          <p:cNvSpPr>
            <a:spLocks noGrp="1"/>
          </p:cNvSpPr>
          <p:nvPr>
            <p:ph type="body" sz="quarter" idx="10"/>
          </p:nvPr>
        </p:nvSpPr>
        <p:spPr>
          <a:xfrm>
            <a:off x="566750" y="1539242"/>
            <a:ext cx="8219440" cy="4176851"/>
          </a:xfrm>
        </p:spPr>
        <p:txBody>
          <a:bodyPr/>
          <a:lstStyle/>
          <a:p>
            <a:endParaRPr lang="en-US" dirty="0"/>
          </a:p>
        </p:txBody>
      </p:sp>
      <p:graphicFrame>
        <p:nvGraphicFramePr>
          <p:cNvPr id="5" name="Chart 4">
            <a:extLst>
              <a:ext uri="{FF2B5EF4-FFF2-40B4-BE49-F238E27FC236}">
                <a16:creationId xmlns:a16="http://schemas.microsoft.com/office/drawing/2014/main" id="{C923ADA5-52ED-48D3-9876-6533CE2635BC}"/>
              </a:ext>
            </a:extLst>
          </p:cNvPr>
          <p:cNvGraphicFramePr>
            <a:graphicFrameLocks/>
          </p:cNvGraphicFramePr>
          <p:nvPr>
            <p:extLst>
              <p:ext uri="{D42A27DB-BD31-4B8C-83A1-F6EECF244321}">
                <p14:modId xmlns:p14="http://schemas.microsoft.com/office/powerpoint/2010/main" val="2154666219"/>
              </p:ext>
            </p:extLst>
          </p:nvPr>
        </p:nvGraphicFramePr>
        <p:xfrm>
          <a:off x="343231" y="4022560"/>
          <a:ext cx="8442959" cy="25827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C923ADA5-52ED-48D3-9876-6533CE2635BC}"/>
              </a:ext>
            </a:extLst>
          </p:cNvPr>
          <p:cNvGraphicFramePr>
            <a:graphicFrameLocks/>
          </p:cNvGraphicFramePr>
          <p:nvPr>
            <p:extLst>
              <p:ext uri="{D42A27DB-BD31-4B8C-83A1-F6EECF244321}">
                <p14:modId xmlns:p14="http://schemas.microsoft.com/office/powerpoint/2010/main" val="1654909955"/>
              </p:ext>
            </p:extLst>
          </p:nvPr>
        </p:nvGraphicFramePr>
        <p:xfrm>
          <a:off x="343231" y="1189040"/>
          <a:ext cx="8432799" cy="2708128"/>
        </p:xfrm>
        <a:graphic>
          <a:graphicData uri="http://schemas.openxmlformats.org/drawingml/2006/chart">
            <c:chart xmlns:c="http://schemas.openxmlformats.org/drawingml/2006/chart" xmlns:r="http://schemas.openxmlformats.org/officeDocument/2006/relationships" r:id="rId4"/>
          </a:graphicData>
        </a:graphic>
      </p:graphicFrame>
      <p:cxnSp>
        <p:nvCxnSpPr>
          <p:cNvPr id="6" name="Straight Arrow Connector 5">
            <a:extLst>
              <a:ext uri="{FF2B5EF4-FFF2-40B4-BE49-F238E27FC236}">
                <a16:creationId xmlns:a16="http://schemas.microsoft.com/office/drawing/2014/main" id="{460DB2C4-9734-4D4F-BA8E-3DEDB9F660DA}"/>
              </a:ext>
            </a:extLst>
          </p:cNvPr>
          <p:cNvCxnSpPr/>
          <p:nvPr/>
        </p:nvCxnSpPr>
        <p:spPr>
          <a:xfrm flipH="1">
            <a:off x="7475550" y="2819403"/>
            <a:ext cx="414528" cy="231648"/>
          </a:xfrm>
          <a:prstGeom prst="straightConnector1">
            <a:avLst/>
          </a:prstGeom>
          <a:ln w="76200" cap="flat" cmpd="sng" algn="ctr">
            <a:solidFill>
              <a:schemeClr val="accent3">
                <a:lumMod val="75000"/>
              </a:schemeClr>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EE3C4A0-B42F-4130-8070-3099216706E8}"/>
              </a:ext>
            </a:extLst>
          </p:cNvPr>
          <p:cNvCxnSpPr/>
          <p:nvPr/>
        </p:nvCxnSpPr>
        <p:spPr>
          <a:xfrm flipH="1">
            <a:off x="6750126" y="2045657"/>
            <a:ext cx="414528" cy="231648"/>
          </a:xfrm>
          <a:prstGeom prst="straightConnector1">
            <a:avLst/>
          </a:prstGeom>
          <a:ln w="76200" cap="flat" cmpd="sng" algn="ctr">
            <a:solidFill>
              <a:srgbClr val="FF0000"/>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1A3D730-2D27-4A85-BF7E-5C2D06195796}"/>
              </a:ext>
            </a:extLst>
          </p:cNvPr>
          <p:cNvCxnSpPr/>
          <p:nvPr/>
        </p:nvCxnSpPr>
        <p:spPr>
          <a:xfrm flipH="1">
            <a:off x="7701102" y="5758803"/>
            <a:ext cx="414528" cy="231648"/>
          </a:xfrm>
          <a:prstGeom prst="straightConnector1">
            <a:avLst/>
          </a:prstGeom>
          <a:ln w="76200" cap="flat" cmpd="sng" algn="ctr">
            <a:solidFill>
              <a:schemeClr val="accent1"/>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41B6F81-BF46-4CAA-86B0-A080B50160D3}"/>
              </a:ext>
            </a:extLst>
          </p:cNvPr>
          <p:cNvCxnSpPr/>
          <p:nvPr/>
        </p:nvCxnSpPr>
        <p:spPr>
          <a:xfrm flipH="1">
            <a:off x="5939358" y="5389976"/>
            <a:ext cx="414528" cy="231648"/>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1" name="Straight Arrow Connector 10">
            <a:extLst>
              <a:ext uri="{FF2B5EF4-FFF2-40B4-BE49-F238E27FC236}">
                <a16:creationId xmlns:a16="http://schemas.microsoft.com/office/drawing/2014/main" id="{39D1C71B-B9C6-4517-B9C0-1F065B008795}"/>
              </a:ext>
            </a:extLst>
          </p:cNvPr>
          <p:cNvCxnSpPr/>
          <p:nvPr/>
        </p:nvCxnSpPr>
        <p:spPr>
          <a:xfrm flipH="1">
            <a:off x="4043502" y="2665077"/>
            <a:ext cx="414528" cy="231648"/>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2" name="Straight Arrow Connector 11">
            <a:extLst>
              <a:ext uri="{FF2B5EF4-FFF2-40B4-BE49-F238E27FC236}">
                <a16:creationId xmlns:a16="http://schemas.microsoft.com/office/drawing/2014/main" id="{D1ABBA85-9E09-4400-8C15-9F1BC2F8501B}"/>
              </a:ext>
            </a:extLst>
          </p:cNvPr>
          <p:cNvCxnSpPr/>
          <p:nvPr/>
        </p:nvCxnSpPr>
        <p:spPr>
          <a:xfrm flipH="1">
            <a:off x="4287342" y="3046121"/>
            <a:ext cx="414528" cy="231648"/>
          </a:xfrm>
          <a:prstGeom prst="straightConnector1">
            <a:avLst/>
          </a:prstGeom>
          <a:ln w="76200" cap="flat" cmpd="sng" algn="ctr">
            <a:solidFill>
              <a:schemeClr val="accent1"/>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BB8A31D-5844-4272-9506-0E5FBF05657B}"/>
              </a:ext>
            </a:extLst>
          </p:cNvPr>
          <p:cNvCxnSpPr/>
          <p:nvPr/>
        </p:nvCxnSpPr>
        <p:spPr>
          <a:xfrm flipH="1">
            <a:off x="3299790" y="5600269"/>
            <a:ext cx="414528" cy="231648"/>
          </a:xfrm>
          <a:prstGeom prst="straightConnector1">
            <a:avLst/>
          </a:prstGeom>
          <a:ln w="76200" cap="flat" cmpd="sng" algn="ctr">
            <a:solidFill>
              <a:schemeClr val="accent3">
                <a:lumMod val="75000"/>
              </a:schemeClr>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3D15FD8-E0E9-4508-8E51-411231EE5E62}"/>
              </a:ext>
            </a:extLst>
          </p:cNvPr>
          <p:cNvCxnSpPr/>
          <p:nvPr/>
        </p:nvCxnSpPr>
        <p:spPr>
          <a:xfrm flipH="1">
            <a:off x="4287342" y="4907179"/>
            <a:ext cx="414528" cy="231648"/>
          </a:xfrm>
          <a:prstGeom prst="straightConnector1">
            <a:avLst/>
          </a:prstGeom>
          <a:ln w="76200" cap="flat" cmpd="sng" algn="ctr">
            <a:solidFill>
              <a:srgbClr val="FF0000"/>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5" name="Star: 5 Points 14">
            <a:extLst>
              <a:ext uri="{FF2B5EF4-FFF2-40B4-BE49-F238E27FC236}">
                <a16:creationId xmlns:a16="http://schemas.microsoft.com/office/drawing/2014/main" id="{79BEE97F-0EE1-4660-8A6E-6A3BEED07496}"/>
              </a:ext>
            </a:extLst>
          </p:cNvPr>
          <p:cNvSpPr/>
          <p:nvPr/>
        </p:nvSpPr>
        <p:spPr>
          <a:xfrm>
            <a:off x="8281051" y="66563"/>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057200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44DE8-7BA7-40A2-ABE4-6F133F24FE01}"/>
              </a:ext>
            </a:extLst>
          </p:cNvPr>
          <p:cNvSpPr>
            <a:spLocks noGrp="1"/>
          </p:cNvSpPr>
          <p:nvPr>
            <p:ph type="title"/>
          </p:nvPr>
        </p:nvSpPr>
        <p:spPr/>
        <p:txBody>
          <a:bodyPr/>
          <a:lstStyle/>
          <a:p>
            <a:r>
              <a:rPr lang="en-US" dirty="0" err="1"/>
              <a:t>Etape</a:t>
            </a:r>
            <a:r>
              <a:rPr lang="en-US" dirty="0"/>
              <a:t> 1</a:t>
            </a:r>
          </a:p>
        </p:txBody>
      </p:sp>
      <p:sp>
        <p:nvSpPr>
          <p:cNvPr id="3" name="Text Placeholder 2">
            <a:extLst>
              <a:ext uri="{FF2B5EF4-FFF2-40B4-BE49-F238E27FC236}">
                <a16:creationId xmlns:a16="http://schemas.microsoft.com/office/drawing/2014/main" id="{1DC55E4A-3600-457C-9DE4-0556EF5398CA}"/>
              </a:ext>
            </a:extLst>
          </p:cNvPr>
          <p:cNvSpPr>
            <a:spLocks noGrp="1"/>
          </p:cNvSpPr>
          <p:nvPr>
            <p:ph type="body" sz="quarter" idx="10"/>
          </p:nvPr>
        </p:nvSpPr>
        <p:spPr>
          <a:xfrm>
            <a:off x="467360" y="1887598"/>
            <a:ext cx="8219440" cy="4525206"/>
          </a:xfrm>
        </p:spPr>
        <p:txBody>
          <a:bodyPr/>
          <a:lstStyle/>
          <a:p>
            <a:r>
              <a:rPr lang="fr-FR" sz="2200" dirty="0"/>
              <a:t>Cultiver et sensibiliser les alliés externes</a:t>
            </a:r>
          </a:p>
          <a:p>
            <a:r>
              <a:rPr lang="fr-FR" sz="2200" dirty="0"/>
              <a:t>Influencer la perception publique du projet ou de l'organisation</a:t>
            </a:r>
          </a:p>
          <a:p>
            <a:r>
              <a:rPr lang="fr-FR" sz="2200" dirty="0"/>
              <a:t>Documenter les préjudices pour le suivi et le plaidoyer</a:t>
            </a:r>
          </a:p>
          <a:p>
            <a:r>
              <a:rPr lang="fr-FR" sz="2200" dirty="0"/>
              <a:t>Protection des bureaux, des centres d'accueil et d'autres lieux physiques</a:t>
            </a:r>
          </a:p>
          <a:p>
            <a:r>
              <a:rPr lang="fr-FR" sz="2200" dirty="0"/>
              <a:t>Assurer la sécurité des travailleurs lors des actions de sensibilisation physiques et numériques</a:t>
            </a:r>
          </a:p>
          <a:p>
            <a:r>
              <a:rPr lang="fr-FR" sz="2200" dirty="0"/>
              <a:t>Développer des protocoles de sécurité fonctionnels et institutionnalisés, y compris pour les urgences.</a:t>
            </a:r>
          </a:p>
          <a:p>
            <a:r>
              <a:rPr lang="fr-FR" sz="2200" dirty="0"/>
              <a:t>Assurer la sécurité des données et des communications</a:t>
            </a:r>
          </a:p>
          <a:p>
            <a:r>
              <a:rPr lang="fr-FR" sz="2200" dirty="0"/>
              <a:t>Questions transversales : préparation aux situations d'urgence, sécurité numérique, COVID-19</a:t>
            </a:r>
            <a:endParaRPr lang="en-US" sz="2200" dirty="0"/>
          </a:p>
        </p:txBody>
      </p:sp>
      <p:graphicFrame>
        <p:nvGraphicFramePr>
          <p:cNvPr id="6" name="Diagram 3">
            <a:extLst>
              <a:ext uri="{FF2B5EF4-FFF2-40B4-BE49-F238E27FC236}">
                <a16:creationId xmlns:a16="http://schemas.microsoft.com/office/drawing/2014/main" id="{1BEB741A-3A37-48B0-888C-52C1E1B6DB86}"/>
              </a:ext>
            </a:extLst>
          </p:cNvPr>
          <p:cNvGraphicFramePr/>
          <p:nvPr>
            <p:extLst>
              <p:ext uri="{D42A27DB-BD31-4B8C-83A1-F6EECF244321}">
                <p14:modId xmlns:p14="http://schemas.microsoft.com/office/powerpoint/2010/main" val="2871905811"/>
              </p:ext>
            </p:extLst>
          </p:nvPr>
        </p:nvGraphicFramePr>
        <p:xfrm>
          <a:off x="5021784" y="233390"/>
          <a:ext cx="3781130" cy="1749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a:extLst>
              <a:ext uri="{FF2B5EF4-FFF2-40B4-BE49-F238E27FC236}">
                <a16:creationId xmlns:a16="http://schemas.microsoft.com/office/drawing/2014/main" id="{4E8AF48C-FC4F-43FF-AF1B-FE28D4F47FD5}"/>
              </a:ext>
            </a:extLst>
          </p:cNvPr>
          <p:cNvSpPr/>
          <p:nvPr/>
        </p:nvSpPr>
        <p:spPr>
          <a:xfrm>
            <a:off x="4847613" y="349515"/>
            <a:ext cx="1472828" cy="1467755"/>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0261730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5EEB9-3E23-483A-9C73-662E533F66C4}"/>
              </a:ext>
            </a:extLst>
          </p:cNvPr>
          <p:cNvSpPr>
            <a:spLocks noGrp="1"/>
          </p:cNvSpPr>
          <p:nvPr>
            <p:ph type="title"/>
          </p:nvPr>
        </p:nvSpPr>
        <p:spPr>
          <a:xfrm>
            <a:off x="396826" y="529664"/>
            <a:ext cx="7809948" cy="972441"/>
          </a:xfrm>
        </p:spPr>
        <p:txBody>
          <a:bodyPr>
            <a:normAutofit fontScale="90000"/>
          </a:bodyPr>
          <a:lstStyle/>
          <a:p>
            <a:r>
              <a:rPr lang="en-US" dirty="0" err="1"/>
              <a:t>Activité</a:t>
            </a:r>
            <a:r>
              <a:rPr lang="en-US" dirty="0"/>
              <a:t> T (</a:t>
            </a:r>
            <a:r>
              <a:rPr lang="en-US" dirty="0" err="1"/>
              <a:t>partie</a:t>
            </a:r>
            <a:r>
              <a:rPr lang="en-US" dirty="0"/>
              <a:t> 2). Missions </a:t>
            </a:r>
            <a:r>
              <a:rPr lang="en-US" dirty="0" err="1"/>
              <a:t>d’apprentissage</a:t>
            </a:r>
            <a:r>
              <a:rPr lang="en-US" dirty="0"/>
              <a:t> de </a:t>
            </a:r>
            <a:r>
              <a:rPr lang="en-US" dirty="0" err="1"/>
              <a:t>l’exécutant</a:t>
            </a:r>
            <a:endParaRPr lang="en-US" dirty="0"/>
          </a:p>
        </p:txBody>
      </p:sp>
      <p:sp>
        <p:nvSpPr>
          <p:cNvPr id="3" name="Text Placeholder 2">
            <a:extLst>
              <a:ext uri="{FF2B5EF4-FFF2-40B4-BE49-F238E27FC236}">
                <a16:creationId xmlns:a16="http://schemas.microsoft.com/office/drawing/2014/main" id="{65FB574B-D9BE-44B4-9249-6553A48266CA}"/>
              </a:ext>
            </a:extLst>
          </p:cNvPr>
          <p:cNvSpPr>
            <a:spLocks noGrp="1"/>
          </p:cNvSpPr>
          <p:nvPr>
            <p:ph type="body" sz="quarter" idx="10"/>
          </p:nvPr>
        </p:nvSpPr>
        <p:spPr>
          <a:xfrm>
            <a:off x="467360" y="1767839"/>
            <a:ext cx="5459911" cy="4176851"/>
          </a:xfrm>
        </p:spPr>
        <p:txBody>
          <a:bodyPr/>
          <a:lstStyle/>
          <a:p>
            <a:r>
              <a:rPr lang="fr-FR" sz="1800" dirty="0"/>
              <a:t>Examinez le domaine que vous allez enseigner </a:t>
            </a:r>
          </a:p>
          <a:p>
            <a:r>
              <a:rPr lang="fr-FR" sz="1800" dirty="0"/>
              <a:t>Choisissez au moins une stratégie dans ce domaine que vous aimeriez partager avec les autres.</a:t>
            </a:r>
          </a:p>
          <a:p>
            <a:r>
              <a:rPr lang="fr-FR" sz="1800" dirty="0"/>
              <a:t>Créez quatre diapositives</a:t>
            </a:r>
          </a:p>
          <a:p>
            <a:r>
              <a:rPr lang="fr-FR" sz="1800" dirty="0"/>
              <a:t>Diapositive de titre : Nom de l'organisation et nom du sujet </a:t>
            </a:r>
          </a:p>
          <a:p>
            <a:r>
              <a:rPr lang="fr-FR" sz="1800" dirty="0"/>
              <a:t>Comment mettre en œuvre cette stratégie</a:t>
            </a:r>
          </a:p>
          <a:p>
            <a:r>
              <a:rPr lang="fr-FR" sz="1800" dirty="0"/>
              <a:t>Tout outil pour soutenir la mise en œuvre</a:t>
            </a:r>
          </a:p>
          <a:p>
            <a:r>
              <a:rPr lang="fr-FR" sz="1800" dirty="0"/>
              <a:t>Résultats des preuves anecdotiques sur la façon dont cette stratégie a été utile. </a:t>
            </a:r>
          </a:p>
          <a:p>
            <a:r>
              <a:rPr lang="fr-FR" sz="1800" dirty="0"/>
              <a:t>Vous disposerez de 10 minutes pour votre présentation, puis de 5 minutes pour les questions.</a:t>
            </a:r>
          </a:p>
          <a:p>
            <a:r>
              <a:rPr lang="fr-FR" sz="1800" dirty="0">
                <a:solidFill>
                  <a:srgbClr val="00B050"/>
                </a:solidFill>
              </a:rPr>
              <a:t>Les présentations auront lieu à X heure, à Y date</a:t>
            </a:r>
            <a:r>
              <a:rPr lang="fr-FR" sz="1800" dirty="0"/>
              <a:t>.</a:t>
            </a:r>
            <a:endParaRPr lang="en-US" sz="1800" dirty="0">
              <a:solidFill>
                <a:srgbClr val="00B050"/>
              </a:solidFill>
            </a:endParaRPr>
          </a:p>
        </p:txBody>
      </p:sp>
      <p:sp>
        <p:nvSpPr>
          <p:cNvPr id="4" name="TextBox 3">
            <a:extLst>
              <a:ext uri="{FF2B5EF4-FFF2-40B4-BE49-F238E27FC236}">
                <a16:creationId xmlns:a16="http://schemas.microsoft.com/office/drawing/2014/main" id="{BA6F5F8B-95BE-4DD8-8FA8-B9D0705C8A3B}"/>
              </a:ext>
            </a:extLst>
          </p:cNvPr>
          <p:cNvSpPr txBox="1"/>
          <p:nvPr/>
        </p:nvSpPr>
        <p:spPr>
          <a:xfrm>
            <a:off x="6449786" y="1590683"/>
            <a:ext cx="2694214" cy="4616648"/>
          </a:xfrm>
          <a:prstGeom prst="rect">
            <a:avLst/>
          </a:prstGeom>
          <a:noFill/>
        </p:spPr>
        <p:txBody>
          <a:bodyPr wrap="square" rtlCol="0">
            <a:spAutoFit/>
          </a:bodyPr>
          <a:lstStyle/>
          <a:p>
            <a:r>
              <a:rPr lang="fr-FR" sz="1600" dirty="0">
                <a:solidFill>
                  <a:srgbClr val="00B050"/>
                </a:solidFill>
              </a:rPr>
              <a:t>Devoirs : </a:t>
            </a:r>
          </a:p>
          <a:p>
            <a:pPr>
              <a:lnSpc>
                <a:spcPct val="95000"/>
              </a:lnSpc>
              <a:spcBef>
                <a:spcPts val="600"/>
              </a:spcBef>
            </a:pPr>
            <a:r>
              <a:rPr lang="fr-FR" sz="1600" dirty="0">
                <a:solidFill>
                  <a:srgbClr val="00B050"/>
                </a:solidFill>
              </a:rPr>
              <a:t>? ?? = perception du public (A)</a:t>
            </a:r>
          </a:p>
          <a:p>
            <a:pPr>
              <a:lnSpc>
                <a:spcPct val="95000"/>
              </a:lnSpc>
              <a:spcBef>
                <a:spcPts val="600"/>
              </a:spcBef>
            </a:pPr>
            <a:r>
              <a:rPr lang="fr-FR" sz="1600" dirty="0">
                <a:solidFill>
                  <a:srgbClr val="00B050"/>
                </a:solidFill>
              </a:rPr>
              <a:t>? ?? = alliés extérieurs (B)</a:t>
            </a:r>
          </a:p>
          <a:p>
            <a:pPr>
              <a:lnSpc>
                <a:spcPct val="95000"/>
              </a:lnSpc>
              <a:spcBef>
                <a:spcPts val="600"/>
              </a:spcBef>
            </a:pPr>
            <a:r>
              <a:rPr lang="fr-FR" sz="1600" dirty="0">
                <a:solidFill>
                  <a:srgbClr val="00B050"/>
                </a:solidFill>
              </a:rPr>
              <a:t>? ?? = documentation des préjudices (C)</a:t>
            </a:r>
          </a:p>
          <a:p>
            <a:pPr>
              <a:lnSpc>
                <a:spcPct val="95000"/>
              </a:lnSpc>
              <a:spcBef>
                <a:spcPts val="600"/>
              </a:spcBef>
            </a:pPr>
            <a:r>
              <a:rPr lang="fr-FR" sz="1600" dirty="0">
                <a:solidFill>
                  <a:srgbClr val="00B050"/>
                </a:solidFill>
              </a:rPr>
              <a:t>? ?? = protéger les sites physiques (D)</a:t>
            </a:r>
          </a:p>
          <a:p>
            <a:pPr>
              <a:lnSpc>
                <a:spcPct val="95000"/>
              </a:lnSpc>
              <a:spcBef>
                <a:spcPts val="600"/>
              </a:spcBef>
            </a:pPr>
            <a:r>
              <a:rPr lang="fr-FR" sz="1600" dirty="0">
                <a:solidFill>
                  <a:srgbClr val="00B050"/>
                </a:solidFill>
              </a:rPr>
              <a:t>? ?? = protéger la sensibilisation (E)</a:t>
            </a:r>
          </a:p>
          <a:p>
            <a:pPr>
              <a:lnSpc>
                <a:spcPct val="95000"/>
              </a:lnSpc>
              <a:spcBef>
                <a:spcPts val="600"/>
              </a:spcBef>
            </a:pPr>
            <a:r>
              <a:rPr lang="fr-FR" sz="1600" dirty="0">
                <a:solidFill>
                  <a:srgbClr val="00B050"/>
                </a:solidFill>
              </a:rPr>
              <a:t>? ?? = protocoles (F)</a:t>
            </a:r>
          </a:p>
          <a:p>
            <a:pPr>
              <a:lnSpc>
                <a:spcPct val="95000"/>
              </a:lnSpc>
              <a:spcBef>
                <a:spcPts val="600"/>
              </a:spcBef>
            </a:pPr>
            <a:r>
              <a:rPr lang="fr-FR" sz="1600" dirty="0">
                <a:solidFill>
                  <a:srgbClr val="00B050"/>
                </a:solidFill>
              </a:rPr>
              <a:t>? ?? = données et communication (G)</a:t>
            </a:r>
          </a:p>
          <a:p>
            <a:pPr>
              <a:lnSpc>
                <a:spcPct val="95000"/>
              </a:lnSpc>
              <a:spcBef>
                <a:spcPts val="600"/>
              </a:spcBef>
            </a:pPr>
            <a:r>
              <a:rPr lang="fr-FR" sz="1600" dirty="0">
                <a:solidFill>
                  <a:srgbClr val="00B050"/>
                </a:solidFill>
              </a:rPr>
              <a:t>? ?? = urgences (CC1)</a:t>
            </a:r>
          </a:p>
          <a:p>
            <a:pPr>
              <a:lnSpc>
                <a:spcPct val="95000"/>
              </a:lnSpc>
              <a:spcBef>
                <a:spcPts val="600"/>
              </a:spcBef>
            </a:pPr>
            <a:r>
              <a:rPr lang="fr-FR" sz="1600" dirty="0">
                <a:solidFill>
                  <a:srgbClr val="00B050"/>
                </a:solidFill>
              </a:rPr>
              <a:t>? ?? = sécurité numérique (CC2)</a:t>
            </a:r>
          </a:p>
          <a:p>
            <a:pPr>
              <a:lnSpc>
                <a:spcPct val="95000"/>
              </a:lnSpc>
              <a:spcBef>
                <a:spcPts val="600"/>
              </a:spcBef>
            </a:pPr>
            <a:r>
              <a:rPr lang="fr-FR" sz="1600" dirty="0">
                <a:solidFill>
                  <a:srgbClr val="00B050"/>
                </a:solidFill>
              </a:rPr>
              <a:t>? ?? = COVID-19 (CC3)</a:t>
            </a:r>
            <a:endParaRPr lang="en-US" sz="1600" dirty="0"/>
          </a:p>
        </p:txBody>
      </p:sp>
      <p:sp>
        <p:nvSpPr>
          <p:cNvPr id="5" name="Arrow: Right 4">
            <a:extLst>
              <a:ext uri="{FF2B5EF4-FFF2-40B4-BE49-F238E27FC236}">
                <a16:creationId xmlns:a16="http://schemas.microsoft.com/office/drawing/2014/main" id="{57C75756-A47D-47AB-94E5-29B352A76D67}"/>
              </a:ext>
            </a:extLst>
          </p:cNvPr>
          <p:cNvSpPr/>
          <p:nvPr/>
        </p:nvSpPr>
        <p:spPr>
          <a:xfrm>
            <a:off x="5502729" y="1767839"/>
            <a:ext cx="947057" cy="420190"/>
          </a:xfrm>
          <a:prstGeom prst="rightArrow">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Star: 5 Points 5">
            <a:extLst>
              <a:ext uri="{FF2B5EF4-FFF2-40B4-BE49-F238E27FC236}">
                <a16:creationId xmlns:a16="http://schemas.microsoft.com/office/drawing/2014/main" id="{9F86D52A-497F-4940-8560-6808A9AB2CA3}"/>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931024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0537A-6A00-4A48-9C7C-578383BFE9C1}"/>
              </a:ext>
            </a:extLst>
          </p:cNvPr>
          <p:cNvSpPr>
            <a:spLocks noGrp="1"/>
          </p:cNvSpPr>
          <p:nvPr>
            <p:ph type="title"/>
          </p:nvPr>
        </p:nvSpPr>
        <p:spPr/>
        <p:txBody>
          <a:bodyPr/>
          <a:lstStyle/>
          <a:p>
            <a:r>
              <a:rPr lang="en-US" dirty="0" err="1"/>
              <a:t>Activité</a:t>
            </a:r>
            <a:r>
              <a:rPr lang="en-US" dirty="0"/>
              <a:t> T (</a:t>
            </a:r>
            <a:r>
              <a:rPr lang="en-US" dirty="0" err="1"/>
              <a:t>partie</a:t>
            </a:r>
            <a:r>
              <a:rPr lang="en-US" dirty="0"/>
              <a:t> 3). </a:t>
            </a:r>
            <a:r>
              <a:rPr lang="en-US" dirty="0" err="1"/>
              <a:t>Exemple</a:t>
            </a:r>
            <a:endParaRPr lang="en-US" dirty="0"/>
          </a:p>
        </p:txBody>
      </p:sp>
      <p:sp>
        <p:nvSpPr>
          <p:cNvPr id="3" name="Text Placeholder 2">
            <a:extLst>
              <a:ext uri="{FF2B5EF4-FFF2-40B4-BE49-F238E27FC236}">
                <a16:creationId xmlns:a16="http://schemas.microsoft.com/office/drawing/2014/main" id="{CF7FB521-A489-4062-80AB-3E7620A3C6DD}"/>
              </a:ext>
            </a:extLst>
          </p:cNvPr>
          <p:cNvSpPr>
            <a:spLocks noGrp="1"/>
          </p:cNvSpPr>
          <p:nvPr>
            <p:ph type="body" sz="quarter" idx="10"/>
          </p:nvPr>
        </p:nvSpPr>
        <p:spPr>
          <a:xfrm>
            <a:off x="467360" y="1437412"/>
            <a:ext cx="8219440" cy="4176851"/>
          </a:xfrm>
        </p:spPr>
        <p:txBody>
          <a:bodyPr/>
          <a:lstStyle/>
          <a:p>
            <a:r>
              <a:rPr lang="fr-FR" dirty="0"/>
              <a:t>L’OSC "Santé pour tous et pour chacun" est affectée au domaine C : Documentation des préjudices.</a:t>
            </a:r>
          </a:p>
          <a:p>
            <a:r>
              <a:rPr lang="fr-FR" dirty="0"/>
              <a:t>L’OSC examine les stratégies du domaine C et en choisit au moins une à partager avec l'ensemble de l'équipe.</a:t>
            </a:r>
            <a:endParaRPr lang="en-US" dirty="0"/>
          </a:p>
        </p:txBody>
      </p:sp>
      <p:pic>
        <p:nvPicPr>
          <p:cNvPr id="4" name="Picture 3">
            <a:extLst>
              <a:ext uri="{FF2B5EF4-FFF2-40B4-BE49-F238E27FC236}">
                <a16:creationId xmlns:a16="http://schemas.microsoft.com/office/drawing/2014/main" id="{F9D7836F-6BA2-4F17-A079-A8222608B988}"/>
              </a:ext>
            </a:extLst>
          </p:cNvPr>
          <p:cNvPicPr>
            <a:picLocks noChangeAspect="1"/>
          </p:cNvPicPr>
          <p:nvPr/>
        </p:nvPicPr>
        <p:blipFill>
          <a:blip r:embed="rId3"/>
          <a:stretch>
            <a:fillRect/>
          </a:stretch>
        </p:blipFill>
        <p:spPr>
          <a:xfrm>
            <a:off x="628650" y="4123588"/>
            <a:ext cx="7886700" cy="22193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97818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EB636-4098-4FB8-BC36-DF954F6B690A}"/>
              </a:ext>
            </a:extLst>
          </p:cNvPr>
          <p:cNvSpPr>
            <a:spLocks noGrp="1"/>
          </p:cNvSpPr>
          <p:nvPr>
            <p:ph type="title"/>
          </p:nvPr>
        </p:nvSpPr>
        <p:spPr/>
        <p:txBody>
          <a:bodyPr/>
          <a:lstStyle/>
          <a:p>
            <a:r>
              <a:rPr lang="en-US" dirty="0" err="1"/>
              <a:t>Clôture</a:t>
            </a:r>
            <a:r>
              <a:rPr lang="en-US" dirty="0"/>
              <a:t> du jour 2</a:t>
            </a:r>
          </a:p>
        </p:txBody>
      </p:sp>
    </p:spTree>
    <p:extLst>
      <p:ext uri="{BB962C8B-B14F-4D97-AF65-F5344CB8AC3E}">
        <p14:creationId xmlns:p14="http://schemas.microsoft.com/office/powerpoint/2010/main" val="20080873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73E8B-5116-45C9-9697-FD193BD97B03}"/>
              </a:ext>
            </a:extLst>
          </p:cNvPr>
          <p:cNvSpPr>
            <a:spLocks noGrp="1"/>
          </p:cNvSpPr>
          <p:nvPr>
            <p:ph type="title"/>
          </p:nvPr>
        </p:nvSpPr>
        <p:spPr/>
        <p:txBody>
          <a:bodyPr/>
          <a:lstStyle/>
          <a:p>
            <a:r>
              <a:rPr lang="en-US" dirty="0" err="1"/>
              <a:t>Objectif</a:t>
            </a:r>
            <a:r>
              <a:rPr lang="en-US" dirty="0"/>
              <a:t> de la session</a:t>
            </a:r>
          </a:p>
        </p:txBody>
      </p:sp>
      <p:sp>
        <p:nvSpPr>
          <p:cNvPr id="3" name="Text Placeholder 2">
            <a:extLst>
              <a:ext uri="{FF2B5EF4-FFF2-40B4-BE49-F238E27FC236}">
                <a16:creationId xmlns:a16="http://schemas.microsoft.com/office/drawing/2014/main" id="{23C7D374-D2B8-4612-B9AB-F58486F73603}"/>
              </a:ext>
            </a:extLst>
          </p:cNvPr>
          <p:cNvSpPr>
            <a:spLocks noGrp="1"/>
          </p:cNvSpPr>
          <p:nvPr>
            <p:ph type="body" sz="quarter" idx="10"/>
          </p:nvPr>
        </p:nvSpPr>
        <p:spPr>
          <a:xfrm>
            <a:off x="662432" y="1926335"/>
            <a:ext cx="8219440" cy="4176851"/>
          </a:xfrm>
        </p:spPr>
        <p:txBody>
          <a:bodyPr/>
          <a:lstStyle/>
          <a:p>
            <a:pPr marL="0" indent="0">
              <a:buNone/>
            </a:pPr>
            <a:r>
              <a:rPr lang="fr-FR" dirty="0"/>
              <a:t>Compléter l'évaluation du jour 2 </a:t>
            </a:r>
            <a:endParaRPr lang="en-US" dirty="0"/>
          </a:p>
          <a:p>
            <a:pPr marL="0" indent="0">
              <a:buNone/>
            </a:pPr>
            <a:r>
              <a:rPr lang="en-US" dirty="0"/>
              <a:t> </a:t>
            </a:r>
          </a:p>
        </p:txBody>
      </p:sp>
    </p:spTree>
    <p:extLst>
      <p:ext uri="{BB962C8B-B14F-4D97-AF65-F5344CB8AC3E}">
        <p14:creationId xmlns:p14="http://schemas.microsoft.com/office/powerpoint/2010/main" val="34838166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30B0E-4424-4921-9E23-875BEC7AF27E}"/>
              </a:ext>
            </a:extLst>
          </p:cNvPr>
          <p:cNvSpPr>
            <a:spLocks noGrp="1"/>
          </p:cNvSpPr>
          <p:nvPr>
            <p:ph type="title"/>
          </p:nvPr>
        </p:nvSpPr>
        <p:spPr/>
        <p:txBody>
          <a:bodyPr/>
          <a:lstStyle/>
          <a:p>
            <a:r>
              <a:rPr lang="en-US" dirty="0" err="1"/>
              <a:t>Activité</a:t>
            </a:r>
            <a:r>
              <a:rPr lang="en-US" dirty="0"/>
              <a:t> U. </a:t>
            </a:r>
            <a:r>
              <a:rPr lang="en-US" dirty="0" err="1"/>
              <a:t>Clôture</a:t>
            </a:r>
            <a:r>
              <a:rPr lang="en-US" dirty="0"/>
              <a:t> jour 2</a:t>
            </a:r>
          </a:p>
        </p:txBody>
      </p:sp>
      <p:sp>
        <p:nvSpPr>
          <p:cNvPr id="3" name="Text Placeholder 2">
            <a:extLst>
              <a:ext uri="{FF2B5EF4-FFF2-40B4-BE49-F238E27FC236}">
                <a16:creationId xmlns:a16="http://schemas.microsoft.com/office/drawing/2014/main" id="{C3575CBA-13E1-420D-9AEF-6A31B66D00BD}"/>
              </a:ext>
            </a:extLst>
          </p:cNvPr>
          <p:cNvSpPr>
            <a:spLocks noGrp="1"/>
          </p:cNvSpPr>
          <p:nvPr>
            <p:ph type="body" sz="quarter" idx="10"/>
          </p:nvPr>
        </p:nvSpPr>
        <p:spPr/>
        <p:txBody>
          <a:bodyPr/>
          <a:lstStyle/>
          <a:p>
            <a:endParaRPr lang="en-US"/>
          </a:p>
        </p:txBody>
      </p:sp>
      <p:sp>
        <p:nvSpPr>
          <p:cNvPr id="4" name="Star: 5 Points 3">
            <a:extLst>
              <a:ext uri="{FF2B5EF4-FFF2-40B4-BE49-F238E27FC236}">
                <a16:creationId xmlns:a16="http://schemas.microsoft.com/office/drawing/2014/main" id="{A97D0D3A-A59E-4C34-B69C-333FD0078546}"/>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pic>
        <p:nvPicPr>
          <p:cNvPr id="5" name="Picture 4">
            <a:extLst>
              <a:ext uri="{FF2B5EF4-FFF2-40B4-BE49-F238E27FC236}">
                <a16:creationId xmlns:a16="http://schemas.microsoft.com/office/drawing/2014/main" id="{748B48BD-5864-4E08-B0E6-511FD6765F70}"/>
              </a:ext>
            </a:extLst>
          </p:cNvPr>
          <p:cNvPicPr>
            <a:picLocks noChangeAspect="1"/>
          </p:cNvPicPr>
          <p:nvPr/>
        </p:nvPicPr>
        <p:blipFill>
          <a:blip r:embed="rId3"/>
          <a:stretch>
            <a:fillRect/>
          </a:stretch>
        </p:blipFill>
        <p:spPr>
          <a:xfrm>
            <a:off x="467360" y="1455023"/>
            <a:ext cx="8367510" cy="4957781"/>
          </a:xfrm>
          <a:prstGeom prst="rect">
            <a:avLst/>
          </a:prstGeom>
        </p:spPr>
      </p:pic>
      <p:sp>
        <p:nvSpPr>
          <p:cNvPr id="7" name="TextBox 6">
            <a:extLst>
              <a:ext uri="{FF2B5EF4-FFF2-40B4-BE49-F238E27FC236}">
                <a16:creationId xmlns:a16="http://schemas.microsoft.com/office/drawing/2014/main" id="{12508168-E2E0-413A-9474-EEBDD71C89A7}"/>
              </a:ext>
            </a:extLst>
          </p:cNvPr>
          <p:cNvSpPr txBox="1"/>
          <p:nvPr/>
        </p:nvSpPr>
        <p:spPr>
          <a:xfrm>
            <a:off x="196229" y="2006321"/>
            <a:ext cx="8650562" cy="954107"/>
          </a:xfrm>
          <a:prstGeom prst="rect">
            <a:avLst/>
          </a:prstGeom>
          <a:solidFill>
            <a:schemeClr val="bg1"/>
          </a:solidFill>
        </p:spPr>
        <p:txBody>
          <a:bodyPr wrap="square" lIns="365760" rtlCol="0">
            <a:spAutoFit/>
          </a:bodyPr>
          <a:lstStyle/>
          <a:p>
            <a:r>
              <a:rPr lang="fr-FR" sz="2800" b="1" dirty="0"/>
              <a:t>Veuillez vous rendre sur Menti.com et utiliser le code pour partager vos opinions sur la journée.</a:t>
            </a:r>
          </a:p>
        </p:txBody>
      </p:sp>
    </p:spTree>
    <p:extLst>
      <p:ext uri="{BB962C8B-B14F-4D97-AF65-F5344CB8AC3E}">
        <p14:creationId xmlns:p14="http://schemas.microsoft.com/office/powerpoint/2010/main" val="526540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10096"/>
            <a:ext cx="7333989" cy="1560960"/>
          </a:xfrm>
        </p:spPr>
        <p:txBody>
          <a:bodyPr>
            <a:normAutofit/>
          </a:bodyPr>
          <a:lstStyle/>
          <a:p>
            <a:r>
              <a:rPr lang="en-US" b="1" dirty="0"/>
              <a:t>JOUR 3</a:t>
            </a:r>
            <a:br>
              <a:rPr lang="en-US" b="1" dirty="0"/>
            </a:br>
            <a:r>
              <a:rPr lang="en-US" b="1" dirty="0" err="1"/>
              <a:t>Présentations</a:t>
            </a:r>
            <a:r>
              <a:rPr lang="en-US" b="1" dirty="0"/>
              <a:t> du </a:t>
            </a:r>
            <a:r>
              <a:rPr lang="en-US" b="1" dirty="0" err="1"/>
              <a:t>groupe</a:t>
            </a:r>
            <a:endParaRPr lang="en-US" sz="5400" b="1" dirty="0"/>
          </a:p>
        </p:txBody>
      </p:sp>
      <p:cxnSp>
        <p:nvCxnSpPr>
          <p:cNvPr id="6" name="Straight Connector 5"/>
          <p:cNvCxnSpPr/>
          <p:nvPr/>
        </p:nvCxnSpPr>
        <p:spPr>
          <a:xfrm>
            <a:off x="561459" y="4003742"/>
            <a:ext cx="749300" cy="1588"/>
          </a:xfrm>
          <a:prstGeom prst="line">
            <a:avLst/>
          </a:prstGeom>
          <a:ln w="76200" cap="flat" cmpd="sng" algn="ctr">
            <a:solidFill>
              <a:srgbClr val="00486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297B8B3-A511-4273-9358-2692100729F7}"/>
              </a:ext>
            </a:extLst>
          </p:cNvPr>
          <p:cNvSpPr txBox="1"/>
          <p:nvPr/>
        </p:nvSpPr>
        <p:spPr>
          <a:xfrm>
            <a:off x="457200" y="4191685"/>
            <a:ext cx="5003320" cy="646331"/>
          </a:xfrm>
          <a:prstGeom prst="rect">
            <a:avLst/>
          </a:prstGeom>
          <a:noFill/>
        </p:spPr>
        <p:txBody>
          <a:bodyPr wrap="square" rtlCol="0">
            <a:spAutoFit/>
          </a:bodyPr>
          <a:lstStyle/>
          <a:p>
            <a:r>
              <a:rPr lang="en-US" dirty="0">
                <a:solidFill>
                  <a:schemeClr val="bg1"/>
                </a:solidFill>
              </a:rPr>
              <a:t>Nom</a:t>
            </a:r>
          </a:p>
          <a:p>
            <a:r>
              <a:rPr lang="en-US" dirty="0" err="1">
                <a:solidFill>
                  <a:schemeClr val="bg1"/>
                </a:solidFill>
              </a:rPr>
              <a:t>Organisation</a:t>
            </a:r>
            <a:endParaRPr lang="en-US" dirty="0">
              <a:solidFill>
                <a:schemeClr val="bg1"/>
              </a:solidFill>
            </a:endParaRPr>
          </a:p>
        </p:txBody>
      </p:sp>
      <p:sp>
        <p:nvSpPr>
          <p:cNvPr id="5" name="Rectangle 4">
            <a:extLst>
              <a:ext uri="{FF2B5EF4-FFF2-40B4-BE49-F238E27FC236}">
                <a16:creationId xmlns:a16="http://schemas.microsoft.com/office/drawing/2014/main" id="{61E24265-97B2-4355-B81B-8412FAD9C059}"/>
              </a:ext>
            </a:extLst>
          </p:cNvPr>
          <p:cNvSpPr/>
          <p:nvPr/>
        </p:nvSpPr>
        <p:spPr>
          <a:xfrm>
            <a:off x="0" y="5898995"/>
            <a:ext cx="9144000" cy="9463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4504093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BA48E-03CA-4306-A26E-97557868D335}"/>
              </a:ext>
            </a:extLst>
          </p:cNvPr>
          <p:cNvSpPr>
            <a:spLocks noGrp="1"/>
          </p:cNvSpPr>
          <p:nvPr>
            <p:ph type="title"/>
          </p:nvPr>
        </p:nvSpPr>
        <p:spPr/>
        <p:txBody>
          <a:bodyPr/>
          <a:lstStyle/>
          <a:p>
            <a:r>
              <a:rPr lang="en-US" dirty="0" err="1"/>
              <a:t>Objectifs</a:t>
            </a:r>
            <a:r>
              <a:rPr lang="en-US" dirty="0"/>
              <a:t> de la session</a:t>
            </a:r>
          </a:p>
        </p:txBody>
      </p:sp>
      <p:sp>
        <p:nvSpPr>
          <p:cNvPr id="3" name="Text Placeholder 2">
            <a:extLst>
              <a:ext uri="{FF2B5EF4-FFF2-40B4-BE49-F238E27FC236}">
                <a16:creationId xmlns:a16="http://schemas.microsoft.com/office/drawing/2014/main" id="{97ACD898-C681-4050-B5D5-E3CE96EF62DF}"/>
              </a:ext>
            </a:extLst>
          </p:cNvPr>
          <p:cNvSpPr>
            <a:spLocks noGrp="1"/>
          </p:cNvSpPr>
          <p:nvPr>
            <p:ph type="body" sz="quarter" idx="10"/>
          </p:nvPr>
        </p:nvSpPr>
        <p:spPr>
          <a:xfrm>
            <a:off x="455328" y="1767839"/>
            <a:ext cx="7729667" cy="4176851"/>
          </a:xfrm>
        </p:spPr>
        <p:txBody>
          <a:bodyPr/>
          <a:lstStyle/>
          <a:p>
            <a:r>
              <a:rPr lang="fr-FR" dirty="0"/>
              <a:t>Partagez une stratégie de sécurité attribuée à votre OSC.</a:t>
            </a:r>
          </a:p>
          <a:p>
            <a:r>
              <a:rPr lang="fr-FR" dirty="0"/>
              <a:t>Posez des questions sur toutes les stratégies présentées afin de comprendre la mise en œuvre, ainsi que les avantages et les inconvénients de la stratégie.</a:t>
            </a:r>
            <a:endParaRPr lang="en-US" dirty="0"/>
          </a:p>
        </p:txBody>
      </p:sp>
    </p:spTree>
    <p:extLst>
      <p:ext uri="{BB962C8B-B14F-4D97-AF65-F5344CB8AC3E}">
        <p14:creationId xmlns:p14="http://schemas.microsoft.com/office/powerpoint/2010/main" val="24409293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76002-541E-45F8-8040-8E9A272B7125}"/>
              </a:ext>
            </a:extLst>
          </p:cNvPr>
          <p:cNvSpPr>
            <a:spLocks noGrp="1"/>
          </p:cNvSpPr>
          <p:nvPr>
            <p:ph type="title"/>
          </p:nvPr>
        </p:nvSpPr>
        <p:spPr/>
        <p:txBody>
          <a:bodyPr>
            <a:normAutofit fontScale="90000"/>
          </a:bodyPr>
          <a:lstStyle/>
          <a:p>
            <a:r>
              <a:rPr lang="en-US" dirty="0" err="1">
                <a:solidFill>
                  <a:srgbClr val="00B050"/>
                </a:solidFill>
              </a:rPr>
              <a:t>Activité</a:t>
            </a:r>
            <a:r>
              <a:rPr lang="en-US" dirty="0">
                <a:solidFill>
                  <a:srgbClr val="00B050"/>
                </a:solidFill>
              </a:rPr>
              <a:t> V. </a:t>
            </a:r>
            <a:r>
              <a:rPr lang="en-US" dirty="0" err="1">
                <a:solidFill>
                  <a:srgbClr val="00B050"/>
                </a:solidFill>
              </a:rPr>
              <a:t>Présentations</a:t>
            </a:r>
            <a:r>
              <a:rPr lang="en-US" dirty="0">
                <a:solidFill>
                  <a:srgbClr val="00B050"/>
                </a:solidFill>
              </a:rPr>
              <a:t> des </a:t>
            </a:r>
            <a:r>
              <a:rPr lang="en-US" dirty="0" err="1">
                <a:solidFill>
                  <a:srgbClr val="00B050"/>
                </a:solidFill>
              </a:rPr>
              <a:t>partenaires</a:t>
            </a:r>
            <a:r>
              <a:rPr lang="en-US" dirty="0">
                <a:solidFill>
                  <a:srgbClr val="00B050"/>
                </a:solidFill>
              </a:rPr>
              <a:t> </a:t>
            </a:r>
            <a:r>
              <a:rPr lang="en-US" dirty="0" err="1">
                <a:solidFill>
                  <a:srgbClr val="00B050"/>
                </a:solidFill>
              </a:rPr>
              <a:t>exécutants</a:t>
            </a:r>
            <a:endParaRPr lang="en-US" dirty="0">
              <a:solidFill>
                <a:srgbClr val="00B050"/>
              </a:solidFill>
            </a:endParaRPr>
          </a:p>
        </p:txBody>
      </p:sp>
      <p:sp>
        <p:nvSpPr>
          <p:cNvPr id="3" name="Text Placeholder 2">
            <a:extLst>
              <a:ext uri="{FF2B5EF4-FFF2-40B4-BE49-F238E27FC236}">
                <a16:creationId xmlns:a16="http://schemas.microsoft.com/office/drawing/2014/main" id="{220E7F25-946E-40FB-ACFF-39E576D0524B}"/>
              </a:ext>
            </a:extLst>
          </p:cNvPr>
          <p:cNvSpPr>
            <a:spLocks noGrp="1"/>
          </p:cNvSpPr>
          <p:nvPr>
            <p:ph type="body" sz="quarter" idx="10"/>
          </p:nvPr>
        </p:nvSpPr>
        <p:spPr/>
        <p:txBody>
          <a:bodyPr/>
          <a:lstStyle/>
          <a:p>
            <a:r>
              <a:rPr lang="fr-FR" dirty="0">
                <a:solidFill>
                  <a:srgbClr val="00B050"/>
                </a:solidFill>
              </a:rPr>
              <a:t>Chacune doit comporter</a:t>
            </a:r>
          </a:p>
          <a:p>
            <a:pPr lvl="1"/>
            <a:r>
              <a:rPr lang="fr-FR" dirty="0">
                <a:solidFill>
                  <a:srgbClr val="00B050"/>
                </a:solidFill>
              </a:rPr>
              <a:t>Une diapositive de titre : Nom de l'organisation et nom du sujet </a:t>
            </a:r>
          </a:p>
          <a:p>
            <a:pPr lvl="1"/>
            <a:r>
              <a:rPr lang="fr-FR" dirty="0">
                <a:solidFill>
                  <a:srgbClr val="00B050"/>
                </a:solidFill>
              </a:rPr>
              <a:t>Comment mettre en œuvre cette stratégie</a:t>
            </a:r>
          </a:p>
          <a:p>
            <a:pPr lvl="1"/>
            <a:r>
              <a:rPr lang="fr-FR" dirty="0">
                <a:solidFill>
                  <a:srgbClr val="00B050"/>
                </a:solidFill>
              </a:rPr>
              <a:t>Tout outil pour soutenir la mise en œuvre</a:t>
            </a:r>
          </a:p>
          <a:p>
            <a:pPr lvl="1"/>
            <a:r>
              <a:rPr lang="fr-FR" dirty="0">
                <a:solidFill>
                  <a:srgbClr val="00B050"/>
                </a:solidFill>
              </a:rPr>
              <a:t>Résultats des preuves anecdotiques sur la façon dont cette stratégie a été utilisée. </a:t>
            </a:r>
          </a:p>
          <a:p>
            <a:endParaRPr lang="en-US" dirty="0"/>
          </a:p>
        </p:txBody>
      </p:sp>
      <p:sp>
        <p:nvSpPr>
          <p:cNvPr id="4" name="Star: 5 Points 3">
            <a:extLst>
              <a:ext uri="{FF2B5EF4-FFF2-40B4-BE49-F238E27FC236}">
                <a16:creationId xmlns:a16="http://schemas.microsoft.com/office/drawing/2014/main" id="{3D02272F-806F-44E7-843F-A70E7953D9B7}"/>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6565811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10096"/>
            <a:ext cx="7333989" cy="1560960"/>
          </a:xfrm>
        </p:spPr>
        <p:txBody>
          <a:bodyPr>
            <a:normAutofit fontScale="90000"/>
          </a:bodyPr>
          <a:lstStyle/>
          <a:p>
            <a:r>
              <a:rPr lang="en-US" b="1" dirty="0"/>
              <a:t>JOUR 4 </a:t>
            </a:r>
            <a:br>
              <a:rPr lang="en-US" b="1" dirty="0"/>
            </a:br>
            <a:endParaRPr lang="en-US" sz="5400" b="1" dirty="0"/>
          </a:p>
        </p:txBody>
      </p:sp>
      <p:cxnSp>
        <p:nvCxnSpPr>
          <p:cNvPr id="6" name="Straight Connector 5"/>
          <p:cNvCxnSpPr/>
          <p:nvPr/>
        </p:nvCxnSpPr>
        <p:spPr>
          <a:xfrm>
            <a:off x="561459" y="4003742"/>
            <a:ext cx="749300" cy="1588"/>
          </a:xfrm>
          <a:prstGeom prst="line">
            <a:avLst/>
          </a:prstGeom>
          <a:ln w="76200" cap="flat" cmpd="sng" algn="ctr">
            <a:solidFill>
              <a:srgbClr val="00486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297B8B3-A511-4273-9358-2692100729F7}"/>
              </a:ext>
            </a:extLst>
          </p:cNvPr>
          <p:cNvSpPr txBox="1"/>
          <p:nvPr/>
        </p:nvSpPr>
        <p:spPr>
          <a:xfrm>
            <a:off x="457200" y="4191685"/>
            <a:ext cx="5003320" cy="646331"/>
          </a:xfrm>
          <a:prstGeom prst="rect">
            <a:avLst/>
          </a:prstGeom>
          <a:noFill/>
        </p:spPr>
        <p:txBody>
          <a:bodyPr wrap="square" rtlCol="0">
            <a:spAutoFit/>
          </a:bodyPr>
          <a:lstStyle/>
          <a:p>
            <a:r>
              <a:rPr lang="en-US" dirty="0">
                <a:solidFill>
                  <a:schemeClr val="bg1"/>
                </a:solidFill>
              </a:rPr>
              <a:t>NOM</a:t>
            </a:r>
          </a:p>
          <a:p>
            <a:r>
              <a:rPr lang="en-US" dirty="0" err="1">
                <a:solidFill>
                  <a:schemeClr val="bg1"/>
                </a:solidFill>
              </a:rPr>
              <a:t>OrganiSation</a:t>
            </a:r>
            <a:endParaRPr lang="en-US" dirty="0">
              <a:solidFill>
                <a:schemeClr val="bg1"/>
              </a:solidFill>
            </a:endParaRPr>
          </a:p>
        </p:txBody>
      </p:sp>
      <p:sp>
        <p:nvSpPr>
          <p:cNvPr id="5" name="Rectangle 4">
            <a:extLst>
              <a:ext uri="{FF2B5EF4-FFF2-40B4-BE49-F238E27FC236}">
                <a16:creationId xmlns:a16="http://schemas.microsoft.com/office/drawing/2014/main" id="{3C4970F2-CBE5-46F1-A017-4B006F1EE2E4}"/>
              </a:ext>
            </a:extLst>
          </p:cNvPr>
          <p:cNvSpPr/>
          <p:nvPr/>
        </p:nvSpPr>
        <p:spPr>
          <a:xfrm>
            <a:off x="0" y="5898995"/>
            <a:ext cx="9144000" cy="9463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7421729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0A483-FF0C-4EA9-9995-61585C51F2CD}"/>
              </a:ext>
            </a:extLst>
          </p:cNvPr>
          <p:cNvSpPr>
            <a:spLocks noGrp="1"/>
          </p:cNvSpPr>
          <p:nvPr>
            <p:ph type="title"/>
          </p:nvPr>
        </p:nvSpPr>
        <p:spPr/>
        <p:txBody>
          <a:bodyPr>
            <a:normAutofit fontScale="90000"/>
          </a:bodyPr>
          <a:lstStyle/>
          <a:p>
            <a:r>
              <a:rPr lang="en-US" dirty="0" err="1"/>
              <a:t>Récapitulatif</a:t>
            </a:r>
            <a:r>
              <a:rPr lang="en-US" dirty="0"/>
              <a:t> du jour 2 et </a:t>
            </a:r>
            <a:r>
              <a:rPr lang="en-US" dirty="0" err="1"/>
              <a:t>réflexions</a:t>
            </a:r>
            <a:r>
              <a:rPr lang="en-US" dirty="0"/>
              <a:t> de la session </a:t>
            </a:r>
            <a:r>
              <a:rPr lang="en-US" dirty="0" err="1"/>
              <a:t>spéciale</a:t>
            </a:r>
            <a:r>
              <a:rPr lang="en-US" dirty="0"/>
              <a:t> </a:t>
            </a:r>
          </a:p>
        </p:txBody>
      </p:sp>
    </p:spTree>
    <p:extLst>
      <p:ext uri="{BB962C8B-B14F-4D97-AF65-F5344CB8AC3E}">
        <p14:creationId xmlns:p14="http://schemas.microsoft.com/office/powerpoint/2010/main" val="703056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44DE8-7BA7-40A2-ABE4-6F133F24FE01}"/>
              </a:ext>
            </a:extLst>
          </p:cNvPr>
          <p:cNvSpPr>
            <a:spLocks noGrp="1"/>
          </p:cNvSpPr>
          <p:nvPr>
            <p:ph type="title"/>
          </p:nvPr>
        </p:nvSpPr>
        <p:spPr/>
        <p:txBody>
          <a:bodyPr/>
          <a:lstStyle/>
          <a:p>
            <a:r>
              <a:rPr lang="en-US" dirty="0" err="1"/>
              <a:t>Etape</a:t>
            </a:r>
            <a:r>
              <a:rPr lang="en-US" dirty="0"/>
              <a:t> 2</a:t>
            </a:r>
          </a:p>
        </p:txBody>
      </p:sp>
      <p:sp>
        <p:nvSpPr>
          <p:cNvPr id="3" name="Text Placeholder 2">
            <a:extLst>
              <a:ext uri="{FF2B5EF4-FFF2-40B4-BE49-F238E27FC236}">
                <a16:creationId xmlns:a16="http://schemas.microsoft.com/office/drawing/2014/main" id="{1DC55E4A-3600-457C-9DE4-0556EF5398CA}"/>
              </a:ext>
            </a:extLst>
          </p:cNvPr>
          <p:cNvSpPr>
            <a:spLocks noGrp="1"/>
          </p:cNvSpPr>
          <p:nvPr>
            <p:ph type="body" sz="quarter" idx="10"/>
          </p:nvPr>
        </p:nvSpPr>
        <p:spPr>
          <a:xfrm>
            <a:off x="467360" y="1973816"/>
            <a:ext cx="8219440" cy="4176851"/>
          </a:xfrm>
        </p:spPr>
        <p:txBody>
          <a:bodyPr/>
          <a:lstStyle/>
          <a:p>
            <a:pPr marL="0" lvl="0" indent="0">
              <a:buNone/>
            </a:pPr>
            <a:r>
              <a:rPr lang="fr-FR" dirty="0"/>
              <a:t>Objectifs</a:t>
            </a:r>
            <a:r>
              <a:rPr lang="en-US" dirty="0"/>
              <a:t> de </a:t>
            </a:r>
            <a:r>
              <a:rPr lang="en-US" dirty="0" err="1"/>
              <a:t>l’atelier</a:t>
            </a:r>
            <a:endParaRPr lang="en-US" dirty="0"/>
          </a:p>
          <a:p>
            <a:pPr lvl="0">
              <a:lnSpc>
                <a:spcPct val="107000"/>
              </a:lnSpc>
              <a:spcBef>
                <a:spcPts val="0"/>
              </a:spcBef>
              <a:spcAft>
                <a:spcPts val="800"/>
              </a:spcAft>
              <a:buFont typeface="Arial" panose="020B0604020202020204" pitchFamily="34" charset="0"/>
              <a:buChar char="•"/>
              <a:tabLst>
                <a:tab pos="457200" algn="l"/>
              </a:tabLst>
            </a:pPr>
            <a:r>
              <a:rPr lang="fr-FR" sz="2400" dirty="0">
                <a:latin typeface="Calibri" panose="020F0502020204030204" pitchFamily="34" charset="0"/>
                <a:ea typeface="Calibri" panose="020F0502020204030204" pitchFamily="34" charset="0"/>
                <a:cs typeface="Times New Roman" panose="02020603050405020304" pitchFamily="18" charset="0"/>
              </a:rPr>
              <a:t>Identifier les points forts et les lacunes en matière de sécurité et partager les points forts entre les responsables de la mise en œuvre.</a:t>
            </a:r>
          </a:p>
          <a:p>
            <a:pPr lvl="0">
              <a:lnSpc>
                <a:spcPct val="107000"/>
              </a:lnSpc>
              <a:spcBef>
                <a:spcPts val="0"/>
              </a:spcBef>
              <a:spcAft>
                <a:spcPts val="800"/>
              </a:spcAft>
              <a:buFont typeface="Arial" panose="020B0604020202020204" pitchFamily="34" charset="0"/>
              <a:buChar char="•"/>
              <a:tabLst>
                <a:tab pos="457200" algn="l"/>
              </a:tabLst>
            </a:pPr>
            <a:r>
              <a:rPr lang="fr-FR" sz="2400" dirty="0">
                <a:latin typeface="Calibri" panose="020F0502020204030204" pitchFamily="34" charset="0"/>
                <a:ea typeface="Calibri" panose="020F0502020204030204" pitchFamily="34" charset="0"/>
                <a:cs typeface="Times New Roman" panose="02020603050405020304" pitchFamily="18" charset="0"/>
              </a:rPr>
              <a:t>Classer par ordre de priorité les risques de sécurité auxquels le programme est confronté et déterminer les lacunes les plus importantes à combler pour chaque OSC.</a:t>
            </a:r>
          </a:p>
          <a:p>
            <a:pPr lvl="0">
              <a:lnSpc>
                <a:spcPct val="107000"/>
              </a:lnSpc>
              <a:spcBef>
                <a:spcPts val="0"/>
              </a:spcBef>
              <a:spcAft>
                <a:spcPts val="800"/>
              </a:spcAft>
              <a:buFont typeface="Arial" panose="020B0604020202020204" pitchFamily="34" charset="0"/>
              <a:buChar char="•"/>
              <a:tabLst>
                <a:tab pos="457200" algn="l"/>
              </a:tabLst>
            </a:pPr>
            <a:r>
              <a:rPr lang="fr-FR" sz="2400" dirty="0">
                <a:latin typeface="Calibri" panose="020F0502020204030204" pitchFamily="34" charset="0"/>
                <a:ea typeface="Calibri" panose="020F0502020204030204" pitchFamily="34" charset="0"/>
                <a:cs typeface="Times New Roman" panose="02020603050405020304" pitchFamily="18" charset="0"/>
              </a:rPr>
              <a:t>Rédiger des plans de sécurité spécifiques aux OSC qui traitent des risques prioritaires et de la manière dont les compétences seront développées pour gérer ces risques.</a:t>
            </a:r>
            <a:endParaRPr lang="en-US" dirty="0"/>
          </a:p>
        </p:txBody>
      </p:sp>
      <p:graphicFrame>
        <p:nvGraphicFramePr>
          <p:cNvPr id="8" name="Diagram 3">
            <a:extLst>
              <a:ext uri="{FF2B5EF4-FFF2-40B4-BE49-F238E27FC236}">
                <a16:creationId xmlns:a16="http://schemas.microsoft.com/office/drawing/2014/main" id="{1BEB741A-3A37-48B0-888C-52C1E1B6DB86}"/>
              </a:ext>
            </a:extLst>
          </p:cNvPr>
          <p:cNvGraphicFramePr/>
          <p:nvPr>
            <p:extLst>
              <p:ext uri="{D42A27DB-BD31-4B8C-83A1-F6EECF244321}">
                <p14:modId xmlns:p14="http://schemas.microsoft.com/office/powerpoint/2010/main" val="967039990"/>
              </p:ext>
            </p:extLst>
          </p:nvPr>
        </p:nvGraphicFramePr>
        <p:xfrm>
          <a:off x="5021784" y="233390"/>
          <a:ext cx="3781130" cy="1749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a:extLst>
              <a:ext uri="{FF2B5EF4-FFF2-40B4-BE49-F238E27FC236}">
                <a16:creationId xmlns:a16="http://schemas.microsoft.com/office/drawing/2014/main" id="{4E8AF48C-FC4F-43FF-AF1B-FE28D4F47FD5}"/>
              </a:ext>
            </a:extLst>
          </p:cNvPr>
          <p:cNvSpPr/>
          <p:nvPr/>
        </p:nvSpPr>
        <p:spPr>
          <a:xfrm>
            <a:off x="6175935" y="491389"/>
            <a:ext cx="1472828" cy="1325881"/>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3555785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F329C-D144-40FF-89ED-99E7F6E3BE9E}"/>
              </a:ext>
            </a:extLst>
          </p:cNvPr>
          <p:cNvSpPr>
            <a:spLocks noGrp="1"/>
          </p:cNvSpPr>
          <p:nvPr>
            <p:ph type="title"/>
          </p:nvPr>
        </p:nvSpPr>
        <p:spPr/>
        <p:txBody>
          <a:bodyPr/>
          <a:lstStyle/>
          <a:p>
            <a:r>
              <a:rPr lang="en-US" dirty="0" err="1"/>
              <a:t>Objectifs</a:t>
            </a:r>
            <a:r>
              <a:rPr lang="en-US" dirty="0"/>
              <a:t> de la session</a:t>
            </a:r>
          </a:p>
        </p:txBody>
      </p:sp>
      <p:sp>
        <p:nvSpPr>
          <p:cNvPr id="3" name="Text Placeholder 2">
            <a:extLst>
              <a:ext uri="{FF2B5EF4-FFF2-40B4-BE49-F238E27FC236}">
                <a16:creationId xmlns:a16="http://schemas.microsoft.com/office/drawing/2014/main" id="{368F54D5-E899-41EE-9DBF-1236A6A853BF}"/>
              </a:ext>
            </a:extLst>
          </p:cNvPr>
          <p:cNvSpPr>
            <a:spLocks noGrp="1"/>
          </p:cNvSpPr>
          <p:nvPr>
            <p:ph type="body" sz="quarter" idx="10"/>
          </p:nvPr>
        </p:nvSpPr>
        <p:spPr/>
        <p:txBody>
          <a:bodyPr/>
          <a:lstStyle/>
          <a:p>
            <a:r>
              <a:rPr lang="fr-FR" dirty="0"/>
              <a:t>Réfléchissez aux stratégies présentées lors de la session spéciale. </a:t>
            </a:r>
          </a:p>
          <a:p>
            <a:r>
              <a:rPr lang="fr-FR" dirty="0"/>
              <a:t>Se souvenir des sujets abordés le deuxième jour.</a:t>
            </a:r>
            <a:endParaRPr lang="en-US" dirty="0"/>
          </a:p>
        </p:txBody>
      </p:sp>
    </p:spTree>
    <p:extLst>
      <p:ext uri="{BB962C8B-B14F-4D97-AF65-F5344CB8AC3E}">
        <p14:creationId xmlns:p14="http://schemas.microsoft.com/office/powerpoint/2010/main" val="41101933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59CCC-85E7-4066-8189-A823EA8B0D1F}"/>
              </a:ext>
            </a:extLst>
          </p:cNvPr>
          <p:cNvSpPr>
            <a:spLocks noGrp="1"/>
          </p:cNvSpPr>
          <p:nvPr>
            <p:ph type="title"/>
          </p:nvPr>
        </p:nvSpPr>
        <p:spPr/>
        <p:txBody>
          <a:bodyPr>
            <a:normAutofit/>
          </a:bodyPr>
          <a:lstStyle/>
          <a:p>
            <a:r>
              <a:rPr lang="en-US" dirty="0" err="1"/>
              <a:t>Activité</a:t>
            </a:r>
            <a:r>
              <a:rPr lang="en-US" dirty="0"/>
              <a:t> W. </a:t>
            </a:r>
            <a:r>
              <a:rPr lang="en-US" dirty="0" err="1"/>
              <a:t>Principaux</a:t>
            </a:r>
            <a:r>
              <a:rPr lang="en-US" dirty="0"/>
              <a:t> points à </a:t>
            </a:r>
            <a:r>
              <a:rPr lang="en-US" dirty="0" err="1"/>
              <a:t>retenir</a:t>
            </a:r>
            <a:endParaRPr lang="en-US" dirty="0"/>
          </a:p>
        </p:txBody>
      </p:sp>
      <p:sp>
        <p:nvSpPr>
          <p:cNvPr id="3" name="Text Placeholder 2">
            <a:extLst>
              <a:ext uri="{FF2B5EF4-FFF2-40B4-BE49-F238E27FC236}">
                <a16:creationId xmlns:a16="http://schemas.microsoft.com/office/drawing/2014/main" id="{B4261080-BD7A-4D5F-AE8C-70FD61FDB7CF}"/>
              </a:ext>
            </a:extLst>
          </p:cNvPr>
          <p:cNvSpPr>
            <a:spLocks noGrp="1"/>
          </p:cNvSpPr>
          <p:nvPr>
            <p:ph type="body" sz="quarter" idx="10"/>
          </p:nvPr>
        </p:nvSpPr>
        <p:spPr/>
        <p:txBody>
          <a:bodyPr/>
          <a:lstStyle/>
          <a:p>
            <a:r>
              <a:rPr lang="fr-FR" dirty="0"/>
              <a:t>En pensant aux compétences et aux stratégies que vous avez apprises de vos collègues lors de la dernière session, partagez quelques idées que vous comptez utiliser dans votre organisation.</a:t>
            </a:r>
            <a:endParaRPr lang="en-US" dirty="0"/>
          </a:p>
        </p:txBody>
      </p:sp>
      <p:sp>
        <p:nvSpPr>
          <p:cNvPr id="4" name="Star: 5 Points 3">
            <a:extLst>
              <a:ext uri="{FF2B5EF4-FFF2-40B4-BE49-F238E27FC236}">
                <a16:creationId xmlns:a16="http://schemas.microsoft.com/office/drawing/2014/main" id="{E41DB04C-F5D7-4BED-A385-A97E98E053C0}"/>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7574963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E1FCF-DC94-4B64-800A-28851FDAC45C}"/>
              </a:ext>
            </a:extLst>
          </p:cNvPr>
          <p:cNvSpPr>
            <a:spLocks noGrp="1"/>
          </p:cNvSpPr>
          <p:nvPr>
            <p:ph type="title"/>
          </p:nvPr>
        </p:nvSpPr>
        <p:spPr/>
        <p:txBody>
          <a:bodyPr/>
          <a:lstStyle/>
          <a:p>
            <a:r>
              <a:rPr lang="en-US" dirty="0" err="1"/>
              <a:t>Activité</a:t>
            </a:r>
            <a:r>
              <a:rPr lang="en-US" dirty="0"/>
              <a:t> X. Rappel du Jour 2</a:t>
            </a:r>
          </a:p>
        </p:txBody>
      </p:sp>
      <p:sp>
        <p:nvSpPr>
          <p:cNvPr id="3" name="Text Placeholder 2">
            <a:extLst>
              <a:ext uri="{FF2B5EF4-FFF2-40B4-BE49-F238E27FC236}">
                <a16:creationId xmlns:a16="http://schemas.microsoft.com/office/drawing/2014/main" id="{061AE3B9-F4A1-4804-941F-89FEFE3A7770}"/>
              </a:ext>
            </a:extLst>
          </p:cNvPr>
          <p:cNvSpPr>
            <a:spLocks noGrp="1"/>
          </p:cNvSpPr>
          <p:nvPr>
            <p:ph type="body" sz="quarter" idx="10"/>
          </p:nvPr>
        </p:nvSpPr>
        <p:spPr/>
        <p:txBody>
          <a:bodyPr/>
          <a:lstStyle/>
          <a:p>
            <a:r>
              <a:rPr lang="en-US" dirty="0"/>
              <a:t>Menti.com</a:t>
            </a:r>
          </a:p>
        </p:txBody>
      </p:sp>
      <p:sp>
        <p:nvSpPr>
          <p:cNvPr id="4" name="Star: 5 Points 3">
            <a:extLst>
              <a:ext uri="{FF2B5EF4-FFF2-40B4-BE49-F238E27FC236}">
                <a16:creationId xmlns:a16="http://schemas.microsoft.com/office/drawing/2014/main" id="{DE03C812-EFE1-44CF-A392-BC2F6B632660}"/>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7010728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DE6AC-F6BE-4381-96A7-19D3FEDE24E6}"/>
              </a:ext>
            </a:extLst>
          </p:cNvPr>
          <p:cNvSpPr>
            <a:spLocks noGrp="1"/>
          </p:cNvSpPr>
          <p:nvPr>
            <p:ph type="title"/>
          </p:nvPr>
        </p:nvSpPr>
        <p:spPr/>
        <p:txBody>
          <a:bodyPr>
            <a:normAutofit fontScale="90000"/>
          </a:bodyPr>
          <a:lstStyle/>
          <a:p>
            <a:r>
              <a:rPr lang="fr-FR" dirty="0"/>
              <a:t>Utiliser ce que vous avez appris : Scénarios de défis de sécurité</a:t>
            </a:r>
            <a:endParaRPr lang="en-US" dirty="0"/>
          </a:p>
        </p:txBody>
      </p:sp>
    </p:spTree>
    <p:extLst>
      <p:ext uri="{BB962C8B-B14F-4D97-AF65-F5344CB8AC3E}">
        <p14:creationId xmlns:p14="http://schemas.microsoft.com/office/powerpoint/2010/main" val="36435710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8488B-2C09-4AEF-B12B-4F52EE7EE461}"/>
              </a:ext>
            </a:extLst>
          </p:cNvPr>
          <p:cNvSpPr>
            <a:spLocks noGrp="1"/>
          </p:cNvSpPr>
          <p:nvPr>
            <p:ph type="title"/>
          </p:nvPr>
        </p:nvSpPr>
        <p:spPr/>
        <p:txBody>
          <a:bodyPr/>
          <a:lstStyle/>
          <a:p>
            <a:r>
              <a:rPr lang="en-US" dirty="0" err="1"/>
              <a:t>Objectifs</a:t>
            </a:r>
            <a:r>
              <a:rPr lang="en-US" dirty="0"/>
              <a:t> de la session</a:t>
            </a:r>
          </a:p>
        </p:txBody>
      </p:sp>
      <p:sp>
        <p:nvSpPr>
          <p:cNvPr id="3" name="Text Placeholder 2">
            <a:extLst>
              <a:ext uri="{FF2B5EF4-FFF2-40B4-BE49-F238E27FC236}">
                <a16:creationId xmlns:a16="http://schemas.microsoft.com/office/drawing/2014/main" id="{249137F8-42AB-46C8-A7F1-E4070216C0E5}"/>
              </a:ext>
            </a:extLst>
          </p:cNvPr>
          <p:cNvSpPr>
            <a:spLocks noGrp="1"/>
          </p:cNvSpPr>
          <p:nvPr>
            <p:ph type="body" sz="quarter" idx="10"/>
          </p:nvPr>
        </p:nvSpPr>
        <p:spPr/>
        <p:txBody>
          <a:bodyPr/>
          <a:lstStyle/>
          <a:p>
            <a:r>
              <a:rPr lang="fr-FR" dirty="0"/>
              <a:t>Réfléchissez à ce que votre organisation pourrait faire si elle était confrontée à divers problèmes de sécurité. </a:t>
            </a:r>
          </a:p>
          <a:p>
            <a:r>
              <a:rPr lang="fr-FR" dirty="0"/>
              <a:t>Discutez si les "solutions possibles" après chaque scénario seraient appropriées dans le contexte local. </a:t>
            </a:r>
            <a:endParaRPr lang="en-US" dirty="0"/>
          </a:p>
        </p:txBody>
      </p:sp>
    </p:spTree>
    <p:extLst>
      <p:ext uri="{BB962C8B-B14F-4D97-AF65-F5344CB8AC3E}">
        <p14:creationId xmlns:p14="http://schemas.microsoft.com/office/powerpoint/2010/main" val="39573354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1973C-9BC7-4117-8138-4C3E67277DBC}"/>
              </a:ext>
            </a:extLst>
          </p:cNvPr>
          <p:cNvSpPr>
            <a:spLocks noGrp="1"/>
          </p:cNvSpPr>
          <p:nvPr>
            <p:ph type="title"/>
          </p:nvPr>
        </p:nvSpPr>
        <p:spPr/>
        <p:txBody>
          <a:bodyPr/>
          <a:lstStyle/>
          <a:p>
            <a:r>
              <a:rPr lang="fr-FR" dirty="0"/>
              <a:t>Huit scénarios d'incidents de sécurité</a:t>
            </a:r>
            <a:endParaRPr lang="en-US" dirty="0"/>
          </a:p>
        </p:txBody>
      </p:sp>
      <p:sp>
        <p:nvSpPr>
          <p:cNvPr id="3" name="Text Placeholder 2">
            <a:extLst>
              <a:ext uri="{FF2B5EF4-FFF2-40B4-BE49-F238E27FC236}">
                <a16:creationId xmlns:a16="http://schemas.microsoft.com/office/drawing/2014/main" id="{95EDE55F-BA75-41F0-AC31-7A78CE4CAC6C}"/>
              </a:ext>
            </a:extLst>
          </p:cNvPr>
          <p:cNvSpPr>
            <a:spLocks noGrp="1"/>
          </p:cNvSpPr>
          <p:nvPr>
            <p:ph type="body" sz="quarter" idx="10"/>
          </p:nvPr>
        </p:nvSpPr>
        <p:spPr>
          <a:xfrm>
            <a:off x="538364" y="1417637"/>
            <a:ext cx="7829147" cy="5072230"/>
          </a:xfrm>
        </p:spPr>
        <p:txBody>
          <a:bodyPr/>
          <a:lstStyle/>
          <a:p>
            <a:pPr>
              <a:lnSpc>
                <a:spcPct val="90000"/>
              </a:lnSpc>
              <a:spcBef>
                <a:spcPts val="600"/>
              </a:spcBef>
              <a:buAutoNum type="arabicPeriod"/>
            </a:pPr>
            <a:r>
              <a:rPr lang="fr-FR" sz="1600" dirty="0"/>
              <a:t>Les chefs religieux locaux affirment que votre organisation encourage le péché en distribuant des préservatifs et des lubrifiants. En conséquence, les violences physiques et verbales à l'encontre des éducateurs pour les pairs se multiplient.</a:t>
            </a:r>
          </a:p>
          <a:p>
            <a:pPr>
              <a:lnSpc>
                <a:spcPct val="90000"/>
              </a:lnSpc>
              <a:spcBef>
                <a:spcPts val="600"/>
              </a:spcBef>
              <a:buAutoNum type="arabicPeriod"/>
            </a:pPr>
            <a:r>
              <a:rPr lang="fr-FR" sz="1600" dirty="0"/>
              <a:t>Un travailleur signale qu'il a été harcelé par un autre travailleur.</a:t>
            </a:r>
          </a:p>
          <a:p>
            <a:pPr>
              <a:lnSpc>
                <a:spcPct val="90000"/>
              </a:lnSpc>
              <a:spcBef>
                <a:spcPts val="600"/>
              </a:spcBef>
              <a:buAutoNum type="arabicPeriod"/>
            </a:pPr>
            <a:r>
              <a:rPr lang="fr-FR" sz="1600" dirty="0"/>
              <a:t>Une travailleuse de proximité est arrêtée alors qu'elle distribue des préservatifs ; elle est détenue par la police.</a:t>
            </a:r>
          </a:p>
          <a:p>
            <a:pPr>
              <a:lnSpc>
                <a:spcPct val="90000"/>
              </a:lnSpc>
              <a:spcBef>
                <a:spcPts val="600"/>
              </a:spcBef>
              <a:buAutoNum type="arabicPeriod"/>
            </a:pPr>
            <a:r>
              <a:rPr lang="fr-FR" sz="1600" dirty="0"/>
              <a:t>Après une activité de sensibilisation au VIH dans un point chaud, un bénéficiaire met des photos des travailleurs de proximité et des membres des PC sur Facebook et les étiquette. </a:t>
            </a:r>
          </a:p>
          <a:p>
            <a:pPr>
              <a:lnSpc>
                <a:spcPct val="90000"/>
              </a:lnSpc>
              <a:spcBef>
                <a:spcPts val="600"/>
              </a:spcBef>
              <a:buAutoNum type="arabicPeriod"/>
            </a:pPr>
            <a:r>
              <a:rPr lang="fr-FR" sz="1600" dirty="0"/>
              <a:t>Le bureau de votre organisation fait l'objet d'une descente ; la police prend tous les dossiers et les ordinateurs.</a:t>
            </a:r>
          </a:p>
          <a:p>
            <a:pPr>
              <a:lnSpc>
                <a:spcPct val="90000"/>
              </a:lnSpc>
              <a:spcBef>
                <a:spcPts val="600"/>
              </a:spcBef>
              <a:buAutoNum type="arabicPeriod"/>
            </a:pPr>
            <a:r>
              <a:rPr lang="fr-FR" sz="1600" dirty="0"/>
              <a:t>Un article hostile à votre organisation est publié dans le journal. Il donne l'adresse de votre clinique et comprend des photos de deux de vos cliniciens.</a:t>
            </a:r>
          </a:p>
          <a:p>
            <a:pPr>
              <a:lnSpc>
                <a:spcPct val="90000"/>
              </a:lnSpc>
              <a:spcBef>
                <a:spcPts val="600"/>
              </a:spcBef>
              <a:buAutoNum type="arabicPeriod"/>
            </a:pPr>
            <a:r>
              <a:rPr lang="fr-FR" sz="1600" dirty="0"/>
              <a:t>Un bénéficiaire menace de chantage l'un de vos travailleurs de proximité. Le bénéficiaire dit qu'il dira aux parents du travailleur de proximité que celui-ci est homosexuel.</a:t>
            </a:r>
          </a:p>
          <a:p>
            <a:pPr>
              <a:lnSpc>
                <a:spcPct val="90000"/>
              </a:lnSpc>
              <a:spcBef>
                <a:spcPts val="600"/>
              </a:spcBef>
              <a:buAutoNum type="arabicPeriod"/>
            </a:pPr>
            <a:r>
              <a:rPr lang="fr-FR" sz="1600" dirty="0"/>
              <a:t>Une infirmière se rend au domicile d'un homme nommé par un client indexé. L'homme réagit violemment. Il attaque le travailleur de proximité et lui inflige plusieurs blessures. Il le retient également contre sa volonté pendant trois heures.</a:t>
            </a:r>
            <a:endParaRPr lang="en-US" sz="1600" dirty="0"/>
          </a:p>
        </p:txBody>
      </p:sp>
    </p:spTree>
    <p:extLst>
      <p:ext uri="{BB962C8B-B14F-4D97-AF65-F5344CB8AC3E}">
        <p14:creationId xmlns:p14="http://schemas.microsoft.com/office/powerpoint/2010/main" val="29461937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C74A1-C20B-42A8-B3A5-BAD6E2EC4E55}"/>
              </a:ext>
            </a:extLst>
          </p:cNvPr>
          <p:cNvSpPr>
            <a:spLocks noGrp="1"/>
          </p:cNvSpPr>
          <p:nvPr>
            <p:ph type="title"/>
          </p:nvPr>
        </p:nvSpPr>
        <p:spPr>
          <a:xfrm>
            <a:off x="371108" y="307943"/>
            <a:ext cx="8219440" cy="972441"/>
          </a:xfrm>
        </p:spPr>
        <p:txBody>
          <a:bodyPr/>
          <a:lstStyle/>
          <a:p>
            <a:r>
              <a:rPr lang="en-US" dirty="0" err="1"/>
              <a:t>Activité</a:t>
            </a:r>
            <a:r>
              <a:rPr lang="en-US" dirty="0"/>
              <a:t> Y. </a:t>
            </a:r>
            <a:r>
              <a:rPr lang="fr-FR" dirty="0"/>
              <a:t>Utiliser ce que vous avez appris</a:t>
            </a:r>
            <a:endParaRPr lang="en-US" dirty="0"/>
          </a:p>
        </p:txBody>
      </p:sp>
      <p:sp>
        <p:nvSpPr>
          <p:cNvPr id="3" name="Text Placeholder 2">
            <a:extLst>
              <a:ext uri="{FF2B5EF4-FFF2-40B4-BE49-F238E27FC236}">
                <a16:creationId xmlns:a16="http://schemas.microsoft.com/office/drawing/2014/main" id="{37658B2F-2FEF-4CE7-8BF4-408B4C43BC9A}"/>
              </a:ext>
            </a:extLst>
          </p:cNvPr>
          <p:cNvSpPr>
            <a:spLocks noGrp="1"/>
          </p:cNvSpPr>
          <p:nvPr>
            <p:ph type="body" sz="quarter" idx="10"/>
          </p:nvPr>
        </p:nvSpPr>
        <p:spPr>
          <a:xfrm>
            <a:off x="462280" y="3503536"/>
            <a:ext cx="8219440" cy="3024219"/>
          </a:xfrm>
        </p:spPr>
        <p:txBody>
          <a:bodyPr/>
          <a:lstStyle/>
          <a:p>
            <a:r>
              <a:rPr lang="fr-FR" sz="2200" dirty="0"/>
              <a:t>Que pouvez-vous faire maintenant ?</a:t>
            </a:r>
          </a:p>
          <a:p>
            <a:r>
              <a:rPr lang="fr-FR" sz="2200" dirty="0"/>
              <a:t>Qu'auriez-vous pu faire, avant que ce problème ne se produise, pour atténuer ou prévenir les préjudices causés ?</a:t>
            </a:r>
          </a:p>
          <a:p>
            <a:pPr marL="0" indent="0">
              <a:spcBef>
                <a:spcPts val="1800"/>
              </a:spcBef>
              <a:buNone/>
            </a:pPr>
            <a:r>
              <a:rPr lang="fr-FR" sz="2200" dirty="0"/>
              <a:t>Une fois que le groupe présente ses réponses, quelques solutions possibles seront montrées. Le groupe qui présente ses réponses doit réagir aux solutions possibles, en notant si certaines d'entre elles sont inappropriées ou non pertinentes dans leur contexte ou si elles pourraient être de bons compléments à ce qu'il a déjà présenté.</a:t>
            </a:r>
            <a:endParaRPr lang="en-US" sz="2200" dirty="0"/>
          </a:p>
        </p:txBody>
      </p:sp>
      <p:sp>
        <p:nvSpPr>
          <p:cNvPr id="4" name="Star: 5 Points 3">
            <a:extLst>
              <a:ext uri="{FF2B5EF4-FFF2-40B4-BE49-F238E27FC236}">
                <a16:creationId xmlns:a16="http://schemas.microsoft.com/office/drawing/2014/main" id="{FCF9890F-E376-4797-9FAC-99A35CC0837F}"/>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graphicFrame>
        <p:nvGraphicFramePr>
          <p:cNvPr id="5" name="Table 5">
            <a:extLst>
              <a:ext uri="{FF2B5EF4-FFF2-40B4-BE49-F238E27FC236}">
                <a16:creationId xmlns:a16="http://schemas.microsoft.com/office/drawing/2014/main" id="{9B4AE81B-CEBE-40C0-831E-E1F73591C508}"/>
              </a:ext>
            </a:extLst>
          </p:cNvPr>
          <p:cNvGraphicFramePr>
            <a:graphicFrameLocks noGrp="1"/>
          </p:cNvGraphicFramePr>
          <p:nvPr>
            <p:extLst>
              <p:ext uri="{D42A27DB-BD31-4B8C-83A1-F6EECF244321}">
                <p14:modId xmlns:p14="http://schemas.microsoft.com/office/powerpoint/2010/main" val="1874427166"/>
              </p:ext>
            </p:extLst>
          </p:nvPr>
        </p:nvGraphicFramePr>
        <p:xfrm>
          <a:off x="931393" y="1246360"/>
          <a:ext cx="3373809" cy="2123440"/>
        </p:xfrm>
        <a:graphic>
          <a:graphicData uri="http://schemas.openxmlformats.org/drawingml/2006/table">
            <a:tbl>
              <a:tblPr firstRow="1" bandRow="1">
                <a:tableStyleId>{5C22544A-7EE6-4342-B048-85BDC9FD1C3A}</a:tableStyleId>
              </a:tblPr>
              <a:tblGrid>
                <a:gridCol w="2593225">
                  <a:extLst>
                    <a:ext uri="{9D8B030D-6E8A-4147-A177-3AD203B41FA5}">
                      <a16:colId xmlns:a16="http://schemas.microsoft.com/office/drawing/2014/main" val="117455497"/>
                    </a:ext>
                  </a:extLst>
                </a:gridCol>
                <a:gridCol w="780584">
                  <a:extLst>
                    <a:ext uri="{9D8B030D-6E8A-4147-A177-3AD203B41FA5}">
                      <a16:colId xmlns:a16="http://schemas.microsoft.com/office/drawing/2014/main" val="96658471"/>
                    </a:ext>
                  </a:extLst>
                </a:gridCol>
              </a:tblGrid>
              <a:tr h="370840">
                <a:tc>
                  <a:txBody>
                    <a:bodyPr/>
                    <a:lstStyle/>
                    <a:p>
                      <a:r>
                        <a:rPr lang="en-US" dirty="0"/>
                        <a:t>Nom</a:t>
                      </a:r>
                      <a:r>
                        <a:rPr lang="en-US" baseline="0" dirty="0"/>
                        <a:t> de </a:t>
                      </a:r>
                      <a:r>
                        <a:rPr lang="en-US" baseline="0" dirty="0" err="1"/>
                        <a:t>l’exécutant</a:t>
                      </a:r>
                      <a:r>
                        <a:rPr lang="en-US" baseline="0" dirty="0"/>
                        <a:t> </a:t>
                      </a:r>
                      <a:r>
                        <a:rPr lang="en-US" baseline="0" dirty="0" err="1"/>
                        <a:t>partenaire</a:t>
                      </a:r>
                      <a:endParaRPr lang="en-US" dirty="0"/>
                    </a:p>
                  </a:txBody>
                  <a:tcPr/>
                </a:tc>
                <a:tc>
                  <a:txBody>
                    <a:bodyPr/>
                    <a:lstStyle/>
                    <a:p>
                      <a:r>
                        <a:rPr lang="en-US" dirty="0"/>
                        <a:t>Etude de </a:t>
                      </a:r>
                      <a:r>
                        <a:rPr lang="en-US" dirty="0" err="1"/>
                        <a:t>cas</a:t>
                      </a:r>
                      <a:endParaRPr lang="en-US" dirty="0"/>
                    </a:p>
                  </a:txBody>
                  <a:tcPr/>
                </a:tc>
                <a:extLst>
                  <a:ext uri="{0D108BD9-81ED-4DB2-BD59-A6C34878D82A}">
                    <a16:rowId xmlns:a16="http://schemas.microsoft.com/office/drawing/2014/main" val="2489395052"/>
                  </a:ext>
                </a:extLst>
              </a:tr>
              <a:tr h="370840">
                <a:tc>
                  <a:txBody>
                    <a:bodyPr/>
                    <a:lstStyle/>
                    <a:p>
                      <a:endParaRPr lang="en-US" i="1" dirty="0"/>
                    </a:p>
                  </a:txBody>
                  <a:tcPr/>
                </a:tc>
                <a:tc>
                  <a:txBody>
                    <a:bodyPr/>
                    <a:lstStyle/>
                    <a:p>
                      <a:pPr algn="ctr"/>
                      <a:r>
                        <a:rPr lang="en-US" dirty="0"/>
                        <a:t>1</a:t>
                      </a:r>
                    </a:p>
                  </a:txBody>
                  <a:tcPr/>
                </a:tc>
                <a:extLst>
                  <a:ext uri="{0D108BD9-81ED-4DB2-BD59-A6C34878D82A}">
                    <a16:rowId xmlns:a16="http://schemas.microsoft.com/office/drawing/2014/main" val="248097880"/>
                  </a:ext>
                </a:extLst>
              </a:tr>
              <a:tr h="370840">
                <a:tc>
                  <a:txBody>
                    <a:bodyPr/>
                    <a:lstStyle/>
                    <a:p>
                      <a:endParaRPr lang="en-US" dirty="0"/>
                    </a:p>
                  </a:txBody>
                  <a:tcPr/>
                </a:tc>
                <a:tc>
                  <a:txBody>
                    <a:bodyPr/>
                    <a:lstStyle/>
                    <a:p>
                      <a:pPr algn="ctr"/>
                      <a:r>
                        <a:rPr lang="en-US" dirty="0"/>
                        <a:t>2</a:t>
                      </a:r>
                    </a:p>
                  </a:txBody>
                  <a:tcPr/>
                </a:tc>
                <a:extLst>
                  <a:ext uri="{0D108BD9-81ED-4DB2-BD59-A6C34878D82A}">
                    <a16:rowId xmlns:a16="http://schemas.microsoft.com/office/drawing/2014/main" val="3463517810"/>
                  </a:ext>
                </a:extLst>
              </a:tr>
              <a:tr h="370840">
                <a:tc>
                  <a:txBody>
                    <a:bodyPr/>
                    <a:lstStyle/>
                    <a:p>
                      <a:endParaRPr lang="en-US" dirty="0"/>
                    </a:p>
                  </a:txBody>
                  <a:tcPr/>
                </a:tc>
                <a:tc>
                  <a:txBody>
                    <a:bodyPr/>
                    <a:lstStyle/>
                    <a:p>
                      <a:pPr algn="ctr"/>
                      <a:r>
                        <a:rPr lang="en-US" dirty="0"/>
                        <a:t>3</a:t>
                      </a:r>
                    </a:p>
                  </a:txBody>
                  <a:tcPr/>
                </a:tc>
                <a:extLst>
                  <a:ext uri="{0D108BD9-81ED-4DB2-BD59-A6C34878D82A}">
                    <a16:rowId xmlns:a16="http://schemas.microsoft.com/office/drawing/2014/main" val="307793230"/>
                  </a:ext>
                </a:extLst>
              </a:tr>
              <a:tr h="370840">
                <a:tc>
                  <a:txBody>
                    <a:bodyPr/>
                    <a:lstStyle/>
                    <a:p>
                      <a:endParaRPr lang="en-US" dirty="0"/>
                    </a:p>
                  </a:txBody>
                  <a:tcPr/>
                </a:tc>
                <a:tc>
                  <a:txBody>
                    <a:bodyPr/>
                    <a:lstStyle/>
                    <a:p>
                      <a:pPr algn="ctr"/>
                      <a:r>
                        <a:rPr lang="en-US" dirty="0"/>
                        <a:t>4</a:t>
                      </a:r>
                    </a:p>
                  </a:txBody>
                  <a:tcPr/>
                </a:tc>
                <a:extLst>
                  <a:ext uri="{0D108BD9-81ED-4DB2-BD59-A6C34878D82A}">
                    <a16:rowId xmlns:a16="http://schemas.microsoft.com/office/drawing/2014/main" val="3754953947"/>
                  </a:ext>
                </a:extLst>
              </a:tr>
            </a:tbl>
          </a:graphicData>
        </a:graphic>
      </p:graphicFrame>
      <p:graphicFrame>
        <p:nvGraphicFramePr>
          <p:cNvPr id="6" name="Table 5">
            <a:extLst>
              <a:ext uri="{FF2B5EF4-FFF2-40B4-BE49-F238E27FC236}">
                <a16:creationId xmlns:a16="http://schemas.microsoft.com/office/drawing/2014/main" id="{50EEB3D3-F39A-4AE0-8658-DF6CAF87C0C5}"/>
              </a:ext>
            </a:extLst>
          </p:cNvPr>
          <p:cNvGraphicFramePr>
            <a:graphicFrameLocks noGrp="1"/>
          </p:cNvGraphicFramePr>
          <p:nvPr>
            <p:extLst>
              <p:ext uri="{D42A27DB-BD31-4B8C-83A1-F6EECF244321}">
                <p14:modId xmlns:p14="http://schemas.microsoft.com/office/powerpoint/2010/main" val="1122244806"/>
              </p:ext>
            </p:extLst>
          </p:nvPr>
        </p:nvGraphicFramePr>
        <p:xfrm>
          <a:off x="4850779" y="1246406"/>
          <a:ext cx="3373809" cy="2123440"/>
        </p:xfrm>
        <a:graphic>
          <a:graphicData uri="http://schemas.openxmlformats.org/drawingml/2006/table">
            <a:tbl>
              <a:tblPr firstRow="1" bandRow="1">
                <a:tableStyleId>{5C22544A-7EE6-4342-B048-85BDC9FD1C3A}</a:tableStyleId>
              </a:tblPr>
              <a:tblGrid>
                <a:gridCol w="2596804">
                  <a:extLst>
                    <a:ext uri="{9D8B030D-6E8A-4147-A177-3AD203B41FA5}">
                      <a16:colId xmlns:a16="http://schemas.microsoft.com/office/drawing/2014/main" val="117455497"/>
                    </a:ext>
                  </a:extLst>
                </a:gridCol>
                <a:gridCol w="777005">
                  <a:extLst>
                    <a:ext uri="{9D8B030D-6E8A-4147-A177-3AD203B41FA5}">
                      <a16:colId xmlns:a16="http://schemas.microsoft.com/office/drawing/2014/main" val="96658471"/>
                    </a:ext>
                  </a:extLst>
                </a:gridCol>
              </a:tblGrid>
              <a:tr h="370840">
                <a:tc>
                  <a:txBody>
                    <a:bodyPr/>
                    <a:lstStyle/>
                    <a:p>
                      <a:r>
                        <a:rPr lang="en-US" dirty="0"/>
                        <a:t>Nom</a:t>
                      </a:r>
                      <a:r>
                        <a:rPr lang="en-US" baseline="0" dirty="0"/>
                        <a:t> de </a:t>
                      </a:r>
                      <a:r>
                        <a:rPr lang="en-US" baseline="0" dirty="0" err="1"/>
                        <a:t>l’exécutant</a:t>
                      </a:r>
                      <a:r>
                        <a:rPr lang="en-US" baseline="0" dirty="0"/>
                        <a:t> </a:t>
                      </a:r>
                      <a:r>
                        <a:rPr lang="en-US" baseline="0" dirty="0" err="1"/>
                        <a:t>partenaire</a:t>
                      </a:r>
                      <a:endParaRPr lang="en-US" dirty="0"/>
                    </a:p>
                  </a:txBody>
                  <a:tcPr/>
                </a:tc>
                <a:tc>
                  <a:txBody>
                    <a:bodyPr/>
                    <a:lstStyle/>
                    <a:p>
                      <a:r>
                        <a:rPr lang="en-US" dirty="0"/>
                        <a:t>Etude de </a:t>
                      </a:r>
                      <a:r>
                        <a:rPr lang="en-US" dirty="0" err="1"/>
                        <a:t>cas</a:t>
                      </a:r>
                      <a:endParaRPr lang="en-US" dirty="0"/>
                    </a:p>
                  </a:txBody>
                  <a:tcPr/>
                </a:tc>
                <a:extLst>
                  <a:ext uri="{0D108BD9-81ED-4DB2-BD59-A6C34878D82A}">
                    <a16:rowId xmlns:a16="http://schemas.microsoft.com/office/drawing/2014/main" val="2489395052"/>
                  </a:ext>
                </a:extLst>
              </a:tr>
              <a:tr h="370840">
                <a:tc>
                  <a:txBody>
                    <a:bodyPr/>
                    <a:lstStyle/>
                    <a:p>
                      <a:endParaRPr lang="en-US"/>
                    </a:p>
                  </a:txBody>
                  <a:tcPr/>
                </a:tc>
                <a:tc>
                  <a:txBody>
                    <a:bodyPr/>
                    <a:lstStyle/>
                    <a:p>
                      <a:pPr algn="ctr"/>
                      <a:r>
                        <a:rPr lang="en-US" dirty="0"/>
                        <a:t>5</a:t>
                      </a:r>
                    </a:p>
                  </a:txBody>
                  <a:tcPr/>
                </a:tc>
                <a:extLst>
                  <a:ext uri="{0D108BD9-81ED-4DB2-BD59-A6C34878D82A}">
                    <a16:rowId xmlns:a16="http://schemas.microsoft.com/office/drawing/2014/main" val="248097880"/>
                  </a:ext>
                </a:extLst>
              </a:tr>
              <a:tr h="370840">
                <a:tc>
                  <a:txBody>
                    <a:bodyPr/>
                    <a:lstStyle/>
                    <a:p>
                      <a:endParaRPr lang="en-US"/>
                    </a:p>
                  </a:txBody>
                  <a:tcPr/>
                </a:tc>
                <a:tc>
                  <a:txBody>
                    <a:bodyPr/>
                    <a:lstStyle/>
                    <a:p>
                      <a:pPr algn="ctr"/>
                      <a:r>
                        <a:rPr lang="en-US" dirty="0"/>
                        <a:t>6</a:t>
                      </a:r>
                    </a:p>
                  </a:txBody>
                  <a:tcPr/>
                </a:tc>
                <a:extLst>
                  <a:ext uri="{0D108BD9-81ED-4DB2-BD59-A6C34878D82A}">
                    <a16:rowId xmlns:a16="http://schemas.microsoft.com/office/drawing/2014/main" val="3463517810"/>
                  </a:ext>
                </a:extLst>
              </a:tr>
              <a:tr h="370840">
                <a:tc>
                  <a:txBody>
                    <a:bodyPr/>
                    <a:lstStyle/>
                    <a:p>
                      <a:endParaRPr lang="en-US"/>
                    </a:p>
                  </a:txBody>
                  <a:tcPr/>
                </a:tc>
                <a:tc>
                  <a:txBody>
                    <a:bodyPr/>
                    <a:lstStyle/>
                    <a:p>
                      <a:pPr algn="ctr"/>
                      <a:r>
                        <a:rPr lang="en-US" dirty="0"/>
                        <a:t>7</a:t>
                      </a:r>
                    </a:p>
                  </a:txBody>
                  <a:tcPr/>
                </a:tc>
                <a:extLst>
                  <a:ext uri="{0D108BD9-81ED-4DB2-BD59-A6C34878D82A}">
                    <a16:rowId xmlns:a16="http://schemas.microsoft.com/office/drawing/2014/main" val="307793230"/>
                  </a:ext>
                </a:extLst>
              </a:tr>
              <a:tr h="370840">
                <a:tc>
                  <a:txBody>
                    <a:bodyPr/>
                    <a:lstStyle/>
                    <a:p>
                      <a:endParaRPr lang="en-US"/>
                    </a:p>
                  </a:txBody>
                  <a:tcPr/>
                </a:tc>
                <a:tc>
                  <a:txBody>
                    <a:bodyPr/>
                    <a:lstStyle/>
                    <a:p>
                      <a:pPr algn="ctr"/>
                      <a:r>
                        <a:rPr lang="en-US" dirty="0"/>
                        <a:t>8</a:t>
                      </a:r>
                    </a:p>
                  </a:txBody>
                  <a:tcPr/>
                </a:tc>
                <a:extLst>
                  <a:ext uri="{0D108BD9-81ED-4DB2-BD59-A6C34878D82A}">
                    <a16:rowId xmlns:a16="http://schemas.microsoft.com/office/drawing/2014/main" val="3754953947"/>
                  </a:ext>
                </a:extLst>
              </a:tr>
            </a:tbl>
          </a:graphicData>
        </a:graphic>
      </p:graphicFrame>
    </p:spTree>
    <p:extLst>
      <p:ext uri="{BB962C8B-B14F-4D97-AF65-F5344CB8AC3E}">
        <p14:creationId xmlns:p14="http://schemas.microsoft.com/office/powerpoint/2010/main" val="20235073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1C4A7-1B22-4C4E-9ADB-E21544AE4635}"/>
              </a:ext>
            </a:extLst>
          </p:cNvPr>
          <p:cNvSpPr>
            <a:spLocks noGrp="1"/>
          </p:cNvSpPr>
          <p:nvPr>
            <p:ph type="title"/>
          </p:nvPr>
        </p:nvSpPr>
        <p:spPr/>
        <p:txBody>
          <a:bodyPr/>
          <a:lstStyle/>
          <a:p>
            <a:r>
              <a:rPr lang="en-US" dirty="0" err="1"/>
              <a:t>Activité</a:t>
            </a:r>
            <a:r>
              <a:rPr lang="en-US" dirty="0"/>
              <a:t> Y. </a:t>
            </a:r>
            <a:r>
              <a:rPr lang="en-US" dirty="0" err="1"/>
              <a:t>Scénario</a:t>
            </a:r>
            <a:r>
              <a:rPr lang="en-US" dirty="0"/>
              <a:t> 1</a:t>
            </a:r>
          </a:p>
        </p:txBody>
      </p:sp>
      <p:sp>
        <p:nvSpPr>
          <p:cNvPr id="3" name="Text Placeholder 2">
            <a:extLst>
              <a:ext uri="{FF2B5EF4-FFF2-40B4-BE49-F238E27FC236}">
                <a16:creationId xmlns:a16="http://schemas.microsoft.com/office/drawing/2014/main" id="{58BB530A-BBE5-4C23-9E46-BED3C627B80B}"/>
              </a:ext>
            </a:extLst>
          </p:cNvPr>
          <p:cNvSpPr>
            <a:spLocks noGrp="1"/>
          </p:cNvSpPr>
          <p:nvPr>
            <p:ph type="body" sz="quarter" idx="10"/>
          </p:nvPr>
        </p:nvSpPr>
        <p:spPr>
          <a:xfrm>
            <a:off x="467360" y="1567117"/>
            <a:ext cx="8219440" cy="4644965"/>
          </a:xfrm>
        </p:spPr>
        <p:txBody>
          <a:bodyPr/>
          <a:lstStyle/>
          <a:p>
            <a:pPr marL="0" indent="0">
              <a:buNone/>
            </a:pPr>
            <a:r>
              <a:rPr lang="fr-FR" b="1" dirty="0"/>
              <a:t>Les chefs religieux locaux affirment que votre organisation encourage le péché en distribuant des préservatifs et des lubrifiants. En conséquence, les violences physiques et verbales à l'encontre des éducateurs pairs se multiplient.</a:t>
            </a:r>
          </a:p>
          <a:p>
            <a:pPr marL="0" indent="0">
              <a:buNone/>
            </a:pPr>
            <a:endParaRPr lang="en-US" sz="2000" dirty="0"/>
          </a:p>
          <a:p>
            <a:r>
              <a:rPr lang="fr-FR" dirty="0"/>
              <a:t>Que pouvez-vous faire maintenant ?</a:t>
            </a:r>
          </a:p>
          <a:p>
            <a:r>
              <a:rPr lang="fr-FR" dirty="0"/>
              <a:t>Qu'auriez-vous pu faire, avant que ce problème ne survienne, pour atténuer ou prévenir les préjudices causés ?</a:t>
            </a:r>
          </a:p>
          <a:p>
            <a:pPr marL="0" indent="0">
              <a:buNone/>
            </a:pPr>
            <a:endParaRPr lang="en-US" dirty="0"/>
          </a:p>
        </p:txBody>
      </p:sp>
      <p:sp>
        <p:nvSpPr>
          <p:cNvPr id="4" name="Star: 5 Points 3">
            <a:extLst>
              <a:ext uri="{FF2B5EF4-FFF2-40B4-BE49-F238E27FC236}">
                <a16:creationId xmlns:a16="http://schemas.microsoft.com/office/drawing/2014/main" id="{110367C8-ECEF-4BB9-9035-1461BC1CFBFA}"/>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397098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F9472-421B-4ED8-A3C2-7F4F8015126C}"/>
              </a:ext>
            </a:extLst>
          </p:cNvPr>
          <p:cNvSpPr>
            <a:spLocks noGrp="1"/>
          </p:cNvSpPr>
          <p:nvPr>
            <p:ph type="title"/>
          </p:nvPr>
        </p:nvSpPr>
        <p:spPr>
          <a:xfrm>
            <a:off x="107596" y="64372"/>
            <a:ext cx="8219440" cy="972441"/>
          </a:xfrm>
        </p:spPr>
        <p:txBody>
          <a:bodyPr/>
          <a:lstStyle/>
          <a:p>
            <a:r>
              <a:rPr lang="fr-FR" dirty="0"/>
              <a:t>Scénario</a:t>
            </a:r>
            <a:r>
              <a:rPr lang="en-US" dirty="0"/>
              <a:t> 1 – Solutions </a:t>
            </a:r>
            <a:r>
              <a:rPr lang="en-US" dirty="0" err="1"/>
              <a:t>possibles</a:t>
            </a:r>
            <a:endParaRPr lang="en-US" dirty="0"/>
          </a:p>
        </p:txBody>
      </p:sp>
      <p:sp>
        <p:nvSpPr>
          <p:cNvPr id="3" name="Text Placeholder 2">
            <a:extLst>
              <a:ext uri="{FF2B5EF4-FFF2-40B4-BE49-F238E27FC236}">
                <a16:creationId xmlns:a16="http://schemas.microsoft.com/office/drawing/2014/main" id="{6F755D5E-1CE5-4C0D-B6F3-A3AFF3E8E56E}"/>
              </a:ext>
            </a:extLst>
          </p:cNvPr>
          <p:cNvSpPr>
            <a:spLocks noGrp="1"/>
          </p:cNvSpPr>
          <p:nvPr>
            <p:ph type="body" sz="quarter" idx="10"/>
          </p:nvPr>
        </p:nvSpPr>
        <p:spPr>
          <a:xfrm>
            <a:off x="254834" y="961620"/>
            <a:ext cx="6319036" cy="2841754"/>
          </a:xfrm>
        </p:spPr>
        <p:txBody>
          <a:bodyPr/>
          <a:lstStyle/>
          <a:p>
            <a:pPr>
              <a:lnSpc>
                <a:spcPct val="95000"/>
              </a:lnSpc>
            </a:pPr>
            <a:r>
              <a:rPr lang="fr-FR" sz="1800" dirty="0"/>
              <a:t>À l'avance : </a:t>
            </a:r>
          </a:p>
          <a:p>
            <a:pPr marL="576263" lvl="1" indent="-228600">
              <a:lnSpc>
                <a:spcPct val="95000"/>
              </a:lnSpc>
            </a:pPr>
            <a:r>
              <a:rPr lang="fr-FR" sz="1800" dirty="0"/>
              <a:t>Travaillez avec les chefs religieux pour expliquer votre travail. Fournir des soins de santé aux plus vulnérables s'aligne sur l'enseignement de la plupart des grandes religions. Les chefs religieux peuvent être de puissants défenseurs des programmes de lutte contre le VIH.</a:t>
            </a:r>
          </a:p>
          <a:p>
            <a:pPr marL="576263" lvl="1" indent="-228600">
              <a:lnSpc>
                <a:spcPct val="95000"/>
              </a:lnSpc>
            </a:pPr>
            <a:r>
              <a:rPr lang="fr-FR" sz="1800" dirty="0"/>
              <a:t>Tenez un registre de suivi des incidents de sécurité afin de savoir clairement quelles sont les zones où les abus se multiplient.</a:t>
            </a:r>
          </a:p>
          <a:p>
            <a:pPr>
              <a:lnSpc>
                <a:spcPct val="95000"/>
              </a:lnSpc>
            </a:pPr>
            <a:r>
              <a:rPr lang="fr-FR" sz="1800" dirty="0"/>
              <a:t>Après l'incident :</a:t>
            </a:r>
            <a:endParaRPr lang="en-US" sz="1800" dirty="0"/>
          </a:p>
        </p:txBody>
      </p:sp>
      <p:pic>
        <p:nvPicPr>
          <p:cNvPr id="5" name="Picture 4">
            <a:extLst>
              <a:ext uri="{FF2B5EF4-FFF2-40B4-BE49-F238E27FC236}">
                <a16:creationId xmlns:a16="http://schemas.microsoft.com/office/drawing/2014/main" id="{9364D95A-961C-4087-965B-86E044F82829}"/>
              </a:ext>
            </a:extLst>
          </p:cNvPr>
          <p:cNvPicPr>
            <a:picLocks noChangeAspect="1"/>
          </p:cNvPicPr>
          <p:nvPr/>
        </p:nvPicPr>
        <p:blipFill>
          <a:blip r:embed="rId3"/>
          <a:stretch>
            <a:fillRect/>
          </a:stretch>
        </p:blipFill>
        <p:spPr>
          <a:xfrm>
            <a:off x="6573870" y="89452"/>
            <a:ext cx="2441070" cy="317058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0047DD22-CB41-4FCD-A7FC-5F021260746F}"/>
              </a:ext>
            </a:extLst>
          </p:cNvPr>
          <p:cNvSpPr txBox="1"/>
          <p:nvPr/>
        </p:nvSpPr>
        <p:spPr>
          <a:xfrm>
            <a:off x="6573870" y="3367132"/>
            <a:ext cx="2570130" cy="461665"/>
          </a:xfrm>
          <a:prstGeom prst="rect">
            <a:avLst/>
          </a:prstGeom>
          <a:noFill/>
        </p:spPr>
        <p:txBody>
          <a:bodyPr wrap="square" rtlCol="0">
            <a:spAutoFit/>
          </a:bodyPr>
          <a:lstStyle/>
          <a:p>
            <a:r>
              <a:rPr lang="en-US" sz="800" dirty="0">
                <a:hlinkClick r:id="rId4"/>
              </a:rPr>
              <a:t>https://www.fhi360.org/resource/cairo-declaration-religious-leaders-arab-states-response-hivaids-epidemic-pdfs-arabic-and</a:t>
            </a:r>
            <a:r>
              <a:rPr lang="en-US" sz="800" dirty="0"/>
              <a:t> </a:t>
            </a:r>
          </a:p>
        </p:txBody>
      </p:sp>
      <p:sp>
        <p:nvSpPr>
          <p:cNvPr id="7" name="Text Placeholder 2">
            <a:extLst>
              <a:ext uri="{FF2B5EF4-FFF2-40B4-BE49-F238E27FC236}">
                <a16:creationId xmlns:a16="http://schemas.microsoft.com/office/drawing/2014/main" id="{7C350288-446D-4B51-BF0D-56973B8AF2DA}"/>
              </a:ext>
            </a:extLst>
          </p:cNvPr>
          <p:cNvSpPr txBox="1">
            <a:spLocks/>
          </p:cNvSpPr>
          <p:nvPr/>
        </p:nvSpPr>
        <p:spPr>
          <a:xfrm>
            <a:off x="79512" y="3789900"/>
            <a:ext cx="8706679" cy="2412959"/>
          </a:xfrm>
          <a:prstGeom prst="rect">
            <a:avLst/>
          </a:prstGeom>
        </p:spPr>
        <p:txBody>
          <a:bodyPr vert="horz"/>
          <a:lstStyle>
            <a:lvl1pPr marL="342900" indent="-342900" algn="l" defTabSz="457200" rtl="0" eaLnBrk="1" latinLnBrk="0" hangingPunct="1">
              <a:spcBef>
                <a:spcPct val="20000"/>
              </a:spcBef>
              <a:buClr>
                <a:schemeClr val="accent6"/>
              </a:buClr>
              <a:buSzPct val="100000"/>
              <a:buFont typeface="Arial"/>
              <a:buChar char="•"/>
              <a:defRPr sz="2800" b="0" kern="1200" spc="0">
                <a:solidFill>
                  <a:srgbClr val="535352"/>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rgbClr val="535352"/>
                </a:solidFill>
                <a:latin typeface="Calibri"/>
                <a:ea typeface="+mn-ea"/>
                <a:cs typeface="Calibri"/>
              </a:defRPr>
            </a:lvl2pPr>
            <a:lvl3pPr marL="1143000" indent="-228600" algn="l" defTabSz="457200" rtl="0" eaLnBrk="1" latinLnBrk="0" hangingPunct="1">
              <a:spcBef>
                <a:spcPct val="20000"/>
              </a:spcBef>
              <a:buSzPct val="83000"/>
              <a:buFont typeface="Courier New"/>
              <a:buChar char="o"/>
              <a:defRPr sz="2400" kern="1200">
                <a:solidFill>
                  <a:srgbClr val="535352"/>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nSpc>
                <a:spcPct val="95000"/>
              </a:lnSpc>
            </a:pPr>
            <a:r>
              <a:rPr lang="fr-FR" sz="1800" dirty="0"/>
              <a:t>Fournir un soutien aux éducateurs pour les pairs touchés (y compris les soins de santé mentale et physique, les services juridiques et autres services psychosociaux).</a:t>
            </a:r>
          </a:p>
          <a:p>
            <a:pPr lvl="1">
              <a:lnSpc>
                <a:spcPct val="95000"/>
              </a:lnSpc>
            </a:pPr>
            <a:r>
              <a:rPr lang="fr-FR" sz="1800" dirty="0"/>
              <a:t>Réduire les activités de sensibilisation dans les zones particulièrement touchées, au moins temporairement.</a:t>
            </a:r>
          </a:p>
          <a:p>
            <a:pPr lvl="1">
              <a:lnSpc>
                <a:spcPct val="95000"/>
              </a:lnSpc>
            </a:pPr>
            <a:r>
              <a:rPr lang="fr-FR" sz="1800" dirty="0"/>
              <a:t>Rendre compte au donateur du problème, des réponses proposées et de tout changement prévu dans la capacité à atteindre les objectifs/cibles.</a:t>
            </a:r>
          </a:p>
          <a:p>
            <a:pPr lvl="1">
              <a:lnSpc>
                <a:spcPct val="95000"/>
              </a:lnSpc>
            </a:pPr>
            <a:r>
              <a:rPr lang="fr-FR" sz="1800" dirty="0"/>
              <a:t>Demandez aux responsables locaux de la santé d'entrer en contact avec les chefs religieux et/ou de convoquer une réunion où il est possible d'expliquer la nature de votre travail et son alignement sur les objectifs du gouvernement en matière de santé publique.</a:t>
            </a:r>
          </a:p>
        </p:txBody>
      </p:sp>
    </p:spTree>
    <p:extLst>
      <p:ext uri="{BB962C8B-B14F-4D97-AF65-F5344CB8AC3E}">
        <p14:creationId xmlns:p14="http://schemas.microsoft.com/office/powerpoint/2010/main" val="31022468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1C4A7-1B22-4C4E-9ADB-E21544AE4635}"/>
              </a:ext>
            </a:extLst>
          </p:cNvPr>
          <p:cNvSpPr>
            <a:spLocks noGrp="1"/>
          </p:cNvSpPr>
          <p:nvPr>
            <p:ph type="title"/>
          </p:nvPr>
        </p:nvSpPr>
        <p:spPr/>
        <p:txBody>
          <a:bodyPr/>
          <a:lstStyle/>
          <a:p>
            <a:r>
              <a:rPr lang="en-US" dirty="0" err="1"/>
              <a:t>Activité</a:t>
            </a:r>
            <a:r>
              <a:rPr lang="en-US" dirty="0"/>
              <a:t> Y. </a:t>
            </a:r>
            <a:r>
              <a:rPr lang="en-US" dirty="0" err="1"/>
              <a:t>Scénario</a:t>
            </a:r>
            <a:r>
              <a:rPr lang="en-US" dirty="0"/>
              <a:t> 2</a:t>
            </a:r>
          </a:p>
        </p:txBody>
      </p:sp>
      <p:sp>
        <p:nvSpPr>
          <p:cNvPr id="3" name="Text Placeholder 2">
            <a:extLst>
              <a:ext uri="{FF2B5EF4-FFF2-40B4-BE49-F238E27FC236}">
                <a16:creationId xmlns:a16="http://schemas.microsoft.com/office/drawing/2014/main" id="{58BB530A-BBE5-4C23-9E46-BED3C627B80B}"/>
              </a:ext>
            </a:extLst>
          </p:cNvPr>
          <p:cNvSpPr>
            <a:spLocks noGrp="1"/>
          </p:cNvSpPr>
          <p:nvPr>
            <p:ph type="body" sz="quarter" idx="10"/>
          </p:nvPr>
        </p:nvSpPr>
        <p:spPr>
          <a:xfrm>
            <a:off x="467361" y="1645374"/>
            <a:ext cx="7024302" cy="4176851"/>
          </a:xfrm>
        </p:spPr>
        <p:txBody>
          <a:bodyPr/>
          <a:lstStyle/>
          <a:p>
            <a:pPr marL="0" indent="0">
              <a:spcAft>
                <a:spcPts val="1800"/>
              </a:spcAft>
              <a:buNone/>
            </a:pPr>
            <a:r>
              <a:rPr lang="fr-FR" b="1" dirty="0"/>
              <a:t>Un travailleur signale qu'il a été harcelé par un autre travailleur.</a:t>
            </a:r>
            <a:endParaRPr lang="en-US" dirty="0"/>
          </a:p>
          <a:p>
            <a:r>
              <a:rPr lang="fr-FR" dirty="0"/>
              <a:t>Que pouvez-vous faire maintenant ?</a:t>
            </a:r>
          </a:p>
          <a:p>
            <a:r>
              <a:rPr lang="fr-FR" dirty="0"/>
              <a:t>Qu'auriez-vous pu faire, avant que ce problème ne survienne, pour atténuer ou prévenir les préjudices causés ?</a:t>
            </a:r>
            <a:endParaRPr lang="en-US" dirty="0"/>
          </a:p>
        </p:txBody>
      </p:sp>
      <p:sp>
        <p:nvSpPr>
          <p:cNvPr id="5" name="Star: 5 Points 4">
            <a:extLst>
              <a:ext uri="{FF2B5EF4-FFF2-40B4-BE49-F238E27FC236}">
                <a16:creationId xmlns:a16="http://schemas.microsoft.com/office/drawing/2014/main" id="{397199F4-39BB-4774-94DE-6A716EFB7302}"/>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990663567"/>
      </p:ext>
    </p:extLst>
  </p:cSld>
  <p:clrMapOvr>
    <a:masterClrMapping/>
  </p:clrMapOvr>
</p:sld>
</file>

<file path=ppt/theme/theme1.xml><?xml version="1.0" encoding="utf-8"?>
<a:theme xmlns:a="http://schemas.openxmlformats.org/drawingml/2006/main" name="Office Theme">
  <a:themeElements>
    <a:clrScheme name="FHI 360 - 2015 A">
      <a:dk1>
        <a:srgbClr val="3B352F"/>
      </a:dk1>
      <a:lt1>
        <a:sysClr val="window" lastClr="FFFFFF"/>
      </a:lt1>
      <a:dk2>
        <a:srgbClr val="006595"/>
      </a:dk2>
      <a:lt2>
        <a:srgbClr val="D2CCB8"/>
      </a:lt2>
      <a:accent1>
        <a:srgbClr val="02B7EA"/>
      </a:accent1>
      <a:accent2>
        <a:srgbClr val="F37421"/>
      </a:accent2>
      <a:accent3>
        <a:srgbClr val="AFBD21"/>
      </a:accent3>
      <a:accent4>
        <a:srgbClr val="4A2256"/>
      </a:accent4>
      <a:accent5>
        <a:srgbClr val="F8981D"/>
      </a:accent5>
      <a:accent6>
        <a:srgbClr val="E04726"/>
      </a:accent6>
      <a:hlink>
        <a:srgbClr val="02B7EA"/>
      </a:hlink>
      <a:folHlink>
        <a:srgbClr val="00659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79ECE"/>
        </a:solidFill>
        <a:ln>
          <a:noFill/>
        </a:ln>
        <a:effectLst/>
      </a:spPr>
      <a:bodyPr rtlCol="0" anchor="ctr"/>
      <a:lstStyle>
        <a:defPPr algn="ctr">
          <a:defRPr dirty="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76200" cap="flat" cmpd="sng" algn="ctr">
          <a:solidFill>
            <a:schemeClr val="accent1"/>
          </a:solidFill>
          <a:prstDash val="solid"/>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C25025EA42C304EBCD929921F538C3F" ma:contentTypeVersion="13" ma:contentTypeDescription="Create a new document." ma:contentTypeScope="" ma:versionID="ad7cddfda0a8a315eb68c7491343c2ff">
  <xsd:schema xmlns:xsd="http://www.w3.org/2001/XMLSchema" xmlns:xs="http://www.w3.org/2001/XMLSchema" xmlns:p="http://schemas.microsoft.com/office/2006/metadata/properties" xmlns:ns3="a873ff08-4e00-4b20-be27-6a6630b41a1a" xmlns:ns4="850f1754-e3dd-4eec-8003-3b9176809a28" targetNamespace="http://schemas.microsoft.com/office/2006/metadata/properties" ma:root="true" ma:fieldsID="35ef3a3d96e74a99494701d1a63e6fcc" ns3:_="" ns4:_="">
    <xsd:import namespace="a873ff08-4e00-4b20-be27-6a6630b41a1a"/>
    <xsd:import namespace="850f1754-e3dd-4eec-8003-3b9176809a2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73ff08-4e00-4b20-be27-6a6630b41a1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0f1754-e3dd-4eec-8003-3b9176809a28"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a873ff08-4e00-4b20-be27-6a6630b41a1a">
      <UserInfo>
        <DisplayName>John Macom</DisplayName>
        <AccountId>113</AccountId>
        <AccountType/>
      </UserInfo>
    </SharedWithUsers>
  </documentManagement>
</p:properties>
</file>

<file path=customXml/itemProps1.xml><?xml version="1.0" encoding="utf-8"?>
<ds:datastoreItem xmlns:ds="http://schemas.openxmlformats.org/officeDocument/2006/customXml" ds:itemID="{3C968BF5-E1BB-4532-8703-B2C178DBA759}">
  <ds:schemaRefs>
    <ds:schemaRef ds:uri="http://schemas.microsoft.com/sharepoint/v3/contenttype/forms"/>
  </ds:schemaRefs>
</ds:datastoreItem>
</file>

<file path=customXml/itemProps2.xml><?xml version="1.0" encoding="utf-8"?>
<ds:datastoreItem xmlns:ds="http://schemas.openxmlformats.org/officeDocument/2006/customXml" ds:itemID="{D9C31D78-9EE0-4CE8-A8EB-CA5629580A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73ff08-4e00-4b20-be27-6a6630b41a1a"/>
    <ds:schemaRef ds:uri="850f1754-e3dd-4eec-8003-3b9176809a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09C96B-B657-49F1-9534-27278B74177A}">
  <ds:schemaRefs>
    <ds:schemaRef ds:uri="http://purl.org/dc/elements/1.1/"/>
    <ds:schemaRef ds:uri="http://purl.org/dc/terms/"/>
    <ds:schemaRef ds:uri="http://www.w3.org/XML/1998/namespace"/>
    <ds:schemaRef ds:uri="http://schemas.microsoft.com/office/2006/documentManagement/types"/>
    <ds:schemaRef ds:uri="http://schemas.microsoft.com/office/infopath/2007/PartnerControls"/>
    <ds:schemaRef ds:uri="a873ff08-4e00-4b20-be27-6a6630b41a1a"/>
    <ds:schemaRef ds:uri="850f1754-e3dd-4eec-8003-3b9176809a28"/>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41686</TotalTime>
  <Words>28299</Words>
  <Application>Microsoft Office PowerPoint</Application>
  <PresentationFormat>On-screen Show (4:3)</PresentationFormat>
  <Paragraphs>1897</Paragraphs>
  <Slides>140</Slides>
  <Notes>140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140</vt:i4>
      </vt:variant>
    </vt:vector>
  </HeadingPairs>
  <TitlesOfParts>
    <vt:vector size="147" baseType="lpstr">
      <vt:lpstr>Arial</vt:lpstr>
      <vt:lpstr>Arial Rounded MT Bold</vt:lpstr>
      <vt:lpstr>Calibri</vt:lpstr>
      <vt:lpstr>Courier New</vt:lpstr>
      <vt:lpstr>Source Sans Pro</vt:lpstr>
      <vt:lpstr>Symbol</vt:lpstr>
      <vt:lpstr>Office Theme</vt:lpstr>
      <vt:lpstr>Renforcer la sécurité des responsables de la mise en œuvre des services VIH travaillant avec des populations clés  Formation virtuelle pour une direction organisationnelle </vt:lpstr>
      <vt:lpstr>Bienvenue, introductions et contexte</vt:lpstr>
      <vt:lpstr>Objectif de la session</vt:lpstr>
      <vt:lpstr>Activité A. Introductions</vt:lpstr>
      <vt:lpstr>Activité B. Normes du groupe</vt:lpstr>
      <vt:lpstr>Revoir l'ordre du jour et les attentes</vt:lpstr>
      <vt:lpstr>Aperçu du processus</vt:lpstr>
      <vt:lpstr>Etape 1</vt:lpstr>
      <vt:lpstr>Etape 2</vt:lpstr>
      <vt:lpstr>Etape 3</vt:lpstr>
      <vt:lpstr>La sécurité des exécutants dans les programmes de lutte contre le VIH : Une histoire incomplète</vt:lpstr>
      <vt:lpstr>Quoi, qui, pourquoi ?</vt:lpstr>
      <vt:lpstr>Activité C. Quoi, qui, pourquoi ?</vt:lpstr>
      <vt:lpstr>PowerPoint Presentation</vt:lpstr>
      <vt:lpstr>Comment les problèmes de sécurité affectent-ils les programmes des PC ?</vt:lpstr>
      <vt:lpstr>Termes clés et recommandations majeures</vt:lpstr>
      <vt:lpstr>Objectif de la session</vt:lpstr>
      <vt:lpstr>Activité D. Définition: Sécurité</vt:lpstr>
      <vt:lpstr>Activité D. Définition: Risque</vt:lpstr>
      <vt:lpstr>Activité D. Définition: Menace</vt:lpstr>
      <vt:lpstr>Activité D. Définition : Capacité</vt:lpstr>
      <vt:lpstr>Activité D. Définition : Vulnérabilité</vt:lpstr>
      <vt:lpstr>La vulnérabilité est un concept délicat</vt:lpstr>
      <vt:lpstr>Activité E. Devoirs : Recommandations majeures</vt:lpstr>
      <vt:lpstr>Identification et évaluation des menaces </vt:lpstr>
      <vt:lpstr>Objectif de la session</vt:lpstr>
      <vt:lpstr>Types de menaces</vt:lpstr>
      <vt:lpstr>Activité F. Étiqueter chaque menace</vt:lpstr>
      <vt:lpstr>Enregistrement des menaces</vt:lpstr>
      <vt:lpstr>Journal de sécurité</vt:lpstr>
      <vt:lpstr>Évaluer les menaces : Quelle est la gravité réelle de la situation ?</vt:lpstr>
      <vt:lpstr>Exemple</vt:lpstr>
      <vt:lpstr>Activité G. Évaluer les menaces en fonction de leur impact</vt:lpstr>
      <vt:lpstr>Activité H. Considérer nos propres menaces</vt:lpstr>
      <vt:lpstr>Clôture du premier jour</vt:lpstr>
      <vt:lpstr>Objectifs de la session</vt:lpstr>
      <vt:lpstr>Activité I. Menti, Clôture du premier jour</vt:lpstr>
      <vt:lpstr>Jour 2</vt:lpstr>
      <vt:lpstr>Récapitulation du premier jour et du devoir # 1</vt:lpstr>
      <vt:lpstr>Objectifs de la session</vt:lpstr>
      <vt:lpstr>Activité J. Réflexions sur les recommandations</vt:lpstr>
      <vt:lpstr>Activité K. Menti Récapitulatif du Jour 1 </vt:lpstr>
      <vt:lpstr>Limiter la capacité de nuire d'un agresseur</vt:lpstr>
      <vt:lpstr>Objectif de la session</vt:lpstr>
      <vt:lpstr>Activité L. De quoi a besoin un attaquant potentiel ?</vt:lpstr>
      <vt:lpstr>Activité M. Scénario 1 : Sensibilisation </vt:lpstr>
      <vt:lpstr>Scénario 1 réponses possibles</vt:lpstr>
      <vt:lpstr>Activité M. Scénario 2 : Clinique</vt:lpstr>
      <vt:lpstr>Scénario 2 réponses possibles</vt:lpstr>
      <vt:lpstr>Activité M. Scénario 3 : Passer de la connexion  au hors-ligne</vt:lpstr>
      <vt:lpstr>Scénario 3 réponses possibles</vt:lpstr>
      <vt:lpstr>Activité M. Scénario 4 : Test d’indexation</vt:lpstr>
      <vt:lpstr>Scénario 4 réponses possibles</vt:lpstr>
      <vt:lpstr>Activité N. Qu'est-ce que ces solutions ont en commun ?</vt:lpstr>
      <vt:lpstr>Sécurité numérique </vt:lpstr>
      <vt:lpstr>Objectif de la session</vt:lpstr>
      <vt:lpstr>Activité O. Menti : Quels appareils utilisez-vous et que disent-ils de vous ?</vt:lpstr>
      <vt:lpstr>Utilisez des mots de passe et renforcez-les</vt:lpstr>
      <vt:lpstr>Utilisez la vérification en deux étapes </vt:lpstr>
      <vt:lpstr>KeePass</vt:lpstr>
      <vt:lpstr>Recherchez vous</vt:lpstr>
      <vt:lpstr>Limitez ce que vous partagez sur vous-même</vt:lpstr>
      <vt:lpstr>Limitez ce que vous partagez sur vous-même (suite)</vt:lpstr>
      <vt:lpstr>Lorsque les informations sont utilisées contre nous</vt:lpstr>
      <vt:lpstr>Activité P : Que partageons-nous sur les médias sociaux ?</vt:lpstr>
      <vt:lpstr>Question Q. Qu'est-ce que quelqu'un pourrait apprendre sur moi à partir de ces publications sur les médias sociaux ?</vt:lpstr>
      <vt:lpstr>Limitez ce que vous partagez sur les autres</vt:lpstr>
      <vt:lpstr>Si vous êtes harcelé en ligne, vous pouvez agir</vt:lpstr>
      <vt:lpstr>Options de messages</vt:lpstr>
      <vt:lpstr>Si ce n'est pas WhatsApp, quoi d'autre ? </vt:lpstr>
      <vt:lpstr>Cryptage et protection des documents</vt:lpstr>
      <vt:lpstr>Activité S. Relier les problèmes aux solutions </vt:lpstr>
      <vt:lpstr>Outils et conseils supplémentaires spécifiques à l'information stratégique</vt:lpstr>
      <vt:lpstr>Outils et indication supplémentaires : Sécurité en ligne générale</vt:lpstr>
      <vt:lpstr>Outils et indication supplémentaires : Sécuriser l’utilisation des appareils et applications mobiles</vt:lpstr>
      <vt:lpstr>Examiner nos propres capacités et planifier le partage des compétences</vt:lpstr>
      <vt:lpstr>Objectifs de la session</vt:lpstr>
      <vt:lpstr>Etape 1</vt:lpstr>
      <vt:lpstr>Activité T (partie 1). Missions d’apprentissage de l’exécutant </vt:lpstr>
      <vt:lpstr>Activité T (partie 2). Missions d’apprentissage de l’exécutant</vt:lpstr>
      <vt:lpstr>Activité T (partie 3). Exemple</vt:lpstr>
      <vt:lpstr>Clôture du jour 2</vt:lpstr>
      <vt:lpstr>Objectif de la session</vt:lpstr>
      <vt:lpstr>Activité U. Clôture jour 2</vt:lpstr>
      <vt:lpstr>JOUR 3 Présentations du groupe</vt:lpstr>
      <vt:lpstr>Objectifs de la session</vt:lpstr>
      <vt:lpstr>Activité V. Présentations des partenaires exécutants</vt:lpstr>
      <vt:lpstr>JOUR 4  </vt:lpstr>
      <vt:lpstr>Récapitulatif du jour 2 et réflexions de la session spéciale </vt:lpstr>
      <vt:lpstr>Objectifs de la session</vt:lpstr>
      <vt:lpstr>Activité W. Principaux points à retenir</vt:lpstr>
      <vt:lpstr>Activité X. Rappel du Jour 2</vt:lpstr>
      <vt:lpstr>Utiliser ce que vous avez appris : Scénarios de défis de sécurité</vt:lpstr>
      <vt:lpstr>Objectifs de la session</vt:lpstr>
      <vt:lpstr>Huit scénarios d'incidents de sécurité</vt:lpstr>
      <vt:lpstr>Activité Y. Utiliser ce que vous avez appris</vt:lpstr>
      <vt:lpstr>Activité Y. Scénario 1</vt:lpstr>
      <vt:lpstr>Scénario 1 – Solutions possibles</vt:lpstr>
      <vt:lpstr>Activité Y. Scénario 2</vt:lpstr>
      <vt:lpstr>Scénario 2 – Solutions possibles</vt:lpstr>
      <vt:lpstr>Activité Y. Scénario 3</vt:lpstr>
      <vt:lpstr>Scénario 3 – Solutions possibles</vt:lpstr>
      <vt:lpstr>Activité Y. Scénario 4</vt:lpstr>
      <vt:lpstr>Scénario 4 – Solutions possibles</vt:lpstr>
      <vt:lpstr>Activité Y. Scénario 5 </vt:lpstr>
      <vt:lpstr>Scénario 5 – Solutions possibles</vt:lpstr>
      <vt:lpstr>Activité Y. Scénario 6</vt:lpstr>
      <vt:lpstr>Scénario 6 – Solutions possibles</vt:lpstr>
      <vt:lpstr>Activité Y. Scénario 7 </vt:lpstr>
      <vt:lpstr>Scénario 7 – Solutions possibles</vt:lpstr>
      <vt:lpstr>Activité Y. Scénario 8 </vt:lpstr>
      <vt:lpstr>Scénario 8 – Solutions possibles</vt:lpstr>
      <vt:lpstr>Activité Z. Réflexions sur les scénarios</vt:lpstr>
      <vt:lpstr>Réflexion finale sur les scénarios de sécurité</vt:lpstr>
      <vt:lpstr>Formule d'évaluation des risques</vt:lpstr>
      <vt:lpstr>Objectif de la session</vt:lpstr>
      <vt:lpstr>Compromis</vt:lpstr>
      <vt:lpstr>Prenez des actions pour réduire le risque</vt:lpstr>
      <vt:lpstr>Nous voulons partir de cela...</vt:lpstr>
      <vt:lpstr>Formule de calcul du risque</vt:lpstr>
      <vt:lpstr>Exemple d'évaluation du risques</vt:lpstr>
      <vt:lpstr>Activité AA. Exemple d'évaluation du risques</vt:lpstr>
      <vt:lpstr>Activité AA. Exemple d'évaluation du risques</vt:lpstr>
      <vt:lpstr>Plan de sécurité</vt:lpstr>
      <vt:lpstr>Objectifs de la session</vt:lpstr>
      <vt:lpstr>Plan de sécurité</vt:lpstr>
      <vt:lpstr>Plan de sécurité à faible coût ou sans coût</vt:lpstr>
      <vt:lpstr>Activité BB. Exemple local</vt:lpstr>
      <vt:lpstr>Activité CC. Vos risques prioritaires</vt:lpstr>
      <vt:lpstr>Prochaines étapes</vt:lpstr>
      <vt:lpstr>Objectifs de la session</vt:lpstr>
      <vt:lpstr>Finalisation et financement des plans</vt:lpstr>
      <vt:lpstr>Activité DD. Planification des actions</vt:lpstr>
      <vt:lpstr>Possibilités de soutien (financement)</vt:lpstr>
      <vt:lpstr>Nouvelles opportunités pendant le COVID-19  </vt:lpstr>
      <vt:lpstr>Réflexions et clôture</vt:lpstr>
      <vt:lpstr>Objectif de la session</vt:lpstr>
      <vt:lpstr>Activité EE. Évaluation et post-test</vt:lpstr>
      <vt:lpstr>Activité FF. Dans vos propres mots</vt:lpstr>
      <vt:lpstr>Remerciements</vt:lpstr>
    </vt:vector>
  </TitlesOfParts>
  <Company>FHI 360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 Garcia</dc:creator>
  <cp:lastModifiedBy>Lucy Harber</cp:lastModifiedBy>
  <cp:revision>434</cp:revision>
  <dcterms:created xsi:type="dcterms:W3CDTF">2015-11-09T17:17:34Z</dcterms:created>
  <dcterms:modified xsi:type="dcterms:W3CDTF">2021-07-30T03:15:47Z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0x010100DC25025EA42C304EBCD929921F538C3F</vt:lpwstr>
  </property>
</Properties>
</file>