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Lst>
  <p:notesMasterIdLst>
    <p:notesMasterId r:id="rId145"/>
  </p:notesMasterIdLst>
  <p:handoutMasterIdLst>
    <p:handoutMasterId r:id="rId146"/>
  </p:handoutMasterIdLst>
  <p:sldIdLst>
    <p:sldId id="481" r:id="rId5"/>
    <p:sldId id="273" r:id="rId6"/>
    <p:sldId id="443" r:id="rId7"/>
    <p:sldId id="419" r:id="rId8"/>
    <p:sldId id="476" r:id="rId9"/>
    <p:sldId id="421" r:id="rId10"/>
    <p:sldId id="407" r:id="rId11"/>
    <p:sldId id="408" r:id="rId12"/>
    <p:sldId id="409" r:id="rId13"/>
    <p:sldId id="410" r:id="rId14"/>
    <p:sldId id="399" r:id="rId15"/>
    <p:sldId id="306" r:id="rId16"/>
    <p:sldId id="397" r:id="rId17"/>
    <p:sldId id="316" r:id="rId18"/>
    <p:sldId id="368" r:id="rId19"/>
    <p:sldId id="283" r:id="rId20"/>
    <p:sldId id="284" r:id="rId21"/>
    <p:sldId id="445" r:id="rId22"/>
    <p:sldId id="446" r:id="rId23"/>
    <p:sldId id="447" r:id="rId24"/>
    <p:sldId id="448" r:id="rId25"/>
    <p:sldId id="449" r:id="rId26"/>
    <p:sldId id="450" r:id="rId27"/>
    <p:sldId id="453" r:id="rId28"/>
    <p:sldId id="285" r:id="rId29"/>
    <p:sldId id="286" r:id="rId30"/>
    <p:sldId id="309" r:id="rId31"/>
    <p:sldId id="424" r:id="rId32"/>
    <p:sldId id="310" r:id="rId33"/>
    <p:sldId id="356" r:id="rId34"/>
    <p:sldId id="312" r:id="rId35"/>
    <p:sldId id="468" r:id="rId36"/>
    <p:sldId id="313" r:id="rId37"/>
    <p:sldId id="469" r:id="rId38"/>
    <p:sldId id="422" r:id="rId39"/>
    <p:sldId id="451" r:id="rId40"/>
    <p:sldId id="425" r:id="rId41"/>
    <p:sldId id="484" r:id="rId42"/>
    <p:sldId id="426" r:id="rId43"/>
    <p:sldId id="452" r:id="rId44"/>
    <p:sldId id="427" r:id="rId45"/>
    <p:sldId id="440" r:id="rId46"/>
    <p:sldId id="289" r:id="rId47"/>
    <p:sldId id="290" r:id="rId48"/>
    <p:sldId id="318" r:id="rId49"/>
    <p:sldId id="321" r:id="rId50"/>
    <p:sldId id="363" r:id="rId51"/>
    <p:sldId id="322" r:id="rId52"/>
    <p:sldId id="364" r:id="rId53"/>
    <p:sldId id="323" r:id="rId54"/>
    <p:sldId id="365" r:id="rId55"/>
    <p:sldId id="357" r:id="rId56"/>
    <p:sldId id="366" r:id="rId57"/>
    <p:sldId id="367" r:id="rId58"/>
    <p:sldId id="325" r:id="rId59"/>
    <p:sldId id="326" r:id="rId60"/>
    <p:sldId id="327" r:id="rId61"/>
    <p:sldId id="329" r:id="rId62"/>
    <p:sldId id="328" r:id="rId63"/>
    <p:sldId id="358" r:id="rId64"/>
    <p:sldId id="330" r:id="rId65"/>
    <p:sldId id="331" r:id="rId66"/>
    <p:sldId id="441" r:id="rId67"/>
    <p:sldId id="464" r:id="rId68"/>
    <p:sldId id="465" r:id="rId69"/>
    <p:sldId id="454" r:id="rId70"/>
    <p:sldId id="334" r:id="rId71"/>
    <p:sldId id="332" r:id="rId72"/>
    <p:sldId id="470" r:id="rId73"/>
    <p:sldId id="336" r:id="rId74"/>
    <p:sldId id="333" r:id="rId75"/>
    <p:sldId id="395" r:id="rId76"/>
    <p:sldId id="417" r:id="rId77"/>
    <p:sldId id="487" r:id="rId78"/>
    <p:sldId id="488" r:id="rId79"/>
    <p:sldId id="291" r:id="rId80"/>
    <p:sldId id="292" r:id="rId81"/>
    <p:sldId id="415" r:id="rId82"/>
    <p:sldId id="359" r:id="rId83"/>
    <p:sldId id="461" r:id="rId84"/>
    <p:sldId id="462" r:id="rId85"/>
    <p:sldId id="369" r:id="rId86"/>
    <p:sldId id="371" r:id="rId87"/>
    <p:sldId id="478" r:id="rId88"/>
    <p:sldId id="485" r:id="rId89"/>
    <p:sldId id="475" r:id="rId90"/>
    <p:sldId id="467" r:id="rId91"/>
    <p:sldId id="486" r:id="rId92"/>
    <p:sldId id="433" r:id="rId93"/>
    <p:sldId id="471" r:id="rId94"/>
    <p:sldId id="436" r:id="rId95"/>
    <p:sldId id="473" r:id="rId96"/>
    <p:sldId id="437" r:id="rId97"/>
    <p:sldId id="456" r:id="rId98"/>
    <p:sldId id="459" r:id="rId99"/>
    <p:sldId id="434" r:id="rId100"/>
    <p:sldId id="373" r:id="rId101"/>
    <p:sldId id="374" r:id="rId102"/>
    <p:sldId id="375" r:id="rId103"/>
    <p:sldId id="376" r:id="rId104"/>
    <p:sldId id="377" r:id="rId105"/>
    <p:sldId id="378" r:id="rId106"/>
    <p:sldId id="380" r:id="rId107"/>
    <p:sldId id="379" r:id="rId108"/>
    <p:sldId id="381" r:id="rId109"/>
    <p:sldId id="382" r:id="rId110"/>
    <p:sldId id="383" r:id="rId111"/>
    <p:sldId id="384" r:id="rId112"/>
    <p:sldId id="389" r:id="rId113"/>
    <p:sldId id="390" r:id="rId114"/>
    <p:sldId id="412" r:id="rId115"/>
    <p:sldId id="413" r:id="rId116"/>
    <p:sldId id="418" r:id="rId117"/>
    <p:sldId id="458" r:id="rId118"/>
    <p:sldId id="287" r:id="rId119"/>
    <p:sldId id="288" r:id="rId120"/>
    <p:sldId id="347" r:id="rId121"/>
    <p:sldId id="317" r:id="rId122"/>
    <p:sldId id="354" r:id="rId123"/>
    <p:sldId id="263" r:id="rId124"/>
    <p:sldId id="267" r:id="rId125"/>
    <p:sldId id="396" r:id="rId126"/>
    <p:sldId id="460" r:id="rId127"/>
    <p:sldId id="342" r:id="rId128"/>
    <p:sldId id="343" r:id="rId129"/>
    <p:sldId id="482" r:id="rId130"/>
    <p:sldId id="483" r:id="rId131"/>
    <p:sldId id="442" r:id="rId132"/>
    <p:sldId id="361" r:id="rId133"/>
    <p:sldId id="302" r:id="rId134"/>
    <p:sldId id="303" r:id="rId135"/>
    <p:sldId id="345" r:id="rId136"/>
    <p:sldId id="353" r:id="rId137"/>
    <p:sldId id="344" r:id="rId138"/>
    <p:sldId id="477" r:id="rId139"/>
    <p:sldId id="304" r:id="rId140"/>
    <p:sldId id="305" r:id="rId141"/>
    <p:sldId id="480" r:id="rId142"/>
    <p:sldId id="479" r:id="rId143"/>
    <p:sldId id="257" r:id="rId1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2" userDrawn="1">
          <p15:clr>
            <a:srgbClr val="A4A3A4"/>
          </p15:clr>
        </p15:guide>
        <p15:guide id="2" pos="2880">
          <p15:clr>
            <a:srgbClr val="A4A3A4"/>
          </p15:clr>
        </p15:guide>
        <p15:guide id="3" orient="horz" pos="3528" userDrawn="1">
          <p15:clr>
            <a:srgbClr val="A4A3A4"/>
          </p15:clr>
        </p15:guide>
        <p15:guide id="4" pos="2805">
          <p15:clr>
            <a:srgbClr val="A4A3A4"/>
          </p15:clr>
        </p15:guide>
        <p15:guide id="5" orient="horz" pos="2760" userDrawn="1">
          <p15:clr>
            <a:srgbClr val="A4A3A4"/>
          </p15:clr>
        </p15:guide>
        <p15:guide id="6" pos="289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yn Dayton" initials="RD" lastIdx="17" clrIdx="0">
    <p:extLst>
      <p:ext uri="{19B8F6BF-5375-455C-9EA6-DF929625EA0E}">
        <p15:presenceInfo xmlns:p15="http://schemas.microsoft.com/office/powerpoint/2012/main" userId="S::RLDayton@fhi360.org::a1bd0b29-5607-4b6b-b7e3-eefecc01fd82" providerId="AD"/>
      </p:ext>
    </p:extLst>
  </p:cmAuthor>
  <p:cmAuthor id="2" name="Stevie Daniels" initials="SD" lastIdx="4" clrIdx="1">
    <p:extLst>
      <p:ext uri="{19B8F6BF-5375-455C-9EA6-DF929625EA0E}">
        <p15:presenceInfo xmlns:p15="http://schemas.microsoft.com/office/powerpoint/2012/main" userId="S::SDaniels@fhi360.org::8d7c1f30-1a59-46dc-a08c-f8b023872669" providerId="AD"/>
      </p:ext>
    </p:extLst>
  </p:cmAuthor>
  <p:cmAuthor id="3" name="Lucy Harber" initials="LH" lastIdx="8" clrIdx="2">
    <p:extLst>
      <p:ext uri="{19B8F6BF-5375-455C-9EA6-DF929625EA0E}">
        <p15:presenceInfo xmlns:p15="http://schemas.microsoft.com/office/powerpoint/2012/main" userId="43d7cc6d3c7d2c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DB55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7" autoAdjust="0"/>
    <p:restoredTop sz="75027" autoAdjust="0"/>
  </p:normalViewPr>
  <p:slideViewPr>
    <p:cSldViewPr snapToGrid="0" snapToObjects="1">
      <p:cViewPr>
        <p:scale>
          <a:sx n="70" d="100"/>
          <a:sy n="70" d="100"/>
        </p:scale>
        <p:origin x="756" y="474"/>
      </p:cViewPr>
      <p:guideLst>
        <p:guide orient="horz" pos="1032"/>
        <p:guide pos="2880"/>
        <p:guide orient="horz" pos="3528"/>
        <p:guide pos="2805"/>
        <p:guide orient="horz" pos="2760"/>
        <p:guide pos="2895"/>
      </p:guideLst>
    </p:cSldViewPr>
  </p:slideViewPr>
  <p:notesTextViewPr>
    <p:cViewPr>
      <p:scale>
        <a:sx n="3" d="2"/>
        <a:sy n="3" d="2"/>
      </p:scale>
      <p:origin x="0" y="0"/>
    </p:cViewPr>
  </p:notesTextViewPr>
  <p:sorterViewPr>
    <p:cViewPr>
      <p:scale>
        <a:sx n="60" d="100"/>
        <a:sy n="60" d="100"/>
      </p:scale>
      <p:origin x="0" y="-12468"/>
    </p:cViewPr>
  </p:sorterViewPr>
  <p:notesViewPr>
    <p:cSldViewPr snapToGrid="0" snapToObjects="1">
      <p:cViewPr varScale="1">
        <p:scale>
          <a:sx n="91" d="100"/>
          <a:sy n="91" d="100"/>
        </p:scale>
        <p:origin x="2310"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viewProps" Target="view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LDayton\Documents\Kenya%20worksho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LDayton\AppData\Local\Microsoft\Windows\INetCache\Content.Outlook\XLVS8D38\Postworkshop_Tool2_Checklist_June%20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baseline="0">
                <a:solidFill>
                  <a:schemeClr val="dk1">
                    <a:lumMod val="75000"/>
                    <a:lumOff val="25000"/>
                  </a:schemeClr>
                </a:solidFill>
                <a:latin typeface="+mn-lt"/>
                <a:ea typeface="+mn-ea"/>
                <a:cs typeface="+mn-cs"/>
              </a:defRPr>
            </a:pPr>
            <a:r>
              <a:rPr lang="en-US" sz="1500" dirty="0"/>
              <a:t> Scores by Area—Organization 2</a:t>
            </a:r>
          </a:p>
        </c:rich>
      </c:tx>
      <c:layout>
        <c:manualLayout>
          <c:xMode val="edge"/>
          <c:yMode val="edge"/>
          <c:x val="0.23732354971758127"/>
          <c:y val="4.6927034269512183E-2"/>
        </c:manualLayout>
      </c:layout>
      <c:overlay val="0"/>
      <c:spPr>
        <a:noFill/>
        <a:ln>
          <a:noFill/>
        </a:ln>
        <a:effectLst/>
      </c:spPr>
      <c:txPr>
        <a:bodyPr rot="0" spcFirstLastPara="1" vertOverflow="ellipsis" vert="horz" wrap="square" anchor="ctr" anchorCtr="1"/>
        <a:lstStyle/>
        <a:p>
          <a:pPr>
            <a:defRPr sz="15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'Survey Questions'!$S$9</c:f>
              <c:strCache>
                <c:ptCount val="1"/>
                <c:pt idx="0">
                  <c:v>Scores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'Survey Questions'!$R$10:$R$19</c:f>
              <c:strCache>
                <c:ptCount val="10"/>
                <c:pt idx="0">
                  <c:v>A. Public perception</c:v>
                </c:pt>
                <c:pt idx="1">
                  <c:v>B. External allies</c:v>
                </c:pt>
                <c:pt idx="2">
                  <c:v>C. Documenting harms</c:v>
                </c:pt>
                <c:pt idx="3">
                  <c:v>D. Protect physical sites</c:v>
                </c:pt>
                <c:pt idx="4">
                  <c:v>E. Protect outreach</c:v>
                </c:pt>
                <c:pt idx="5">
                  <c:v>F. Protocols</c:v>
                </c:pt>
                <c:pt idx="6">
                  <c:v>G. Data and communication</c:v>
                </c:pt>
                <c:pt idx="7">
                  <c:v>CC1. Emergency</c:v>
                </c:pt>
                <c:pt idx="8">
                  <c:v>CC2. Digital </c:v>
                </c:pt>
                <c:pt idx="9">
                  <c:v>CC3. COVID-19</c:v>
                </c:pt>
              </c:strCache>
            </c:strRef>
          </c:cat>
          <c:val>
            <c:numRef>
              <c:f>'Survey Questions'!$S$10:$S$19</c:f>
              <c:numCache>
                <c:formatCode>0%</c:formatCode>
                <c:ptCount val="10"/>
                <c:pt idx="0">
                  <c:v>0.7857142857142857</c:v>
                </c:pt>
                <c:pt idx="1">
                  <c:v>0.875</c:v>
                </c:pt>
                <c:pt idx="2">
                  <c:v>0.16666666666666666</c:v>
                </c:pt>
                <c:pt idx="3">
                  <c:v>0.59090909090909094</c:v>
                </c:pt>
                <c:pt idx="4">
                  <c:v>0.5357142857142857</c:v>
                </c:pt>
                <c:pt idx="5">
                  <c:v>0.375</c:v>
                </c:pt>
                <c:pt idx="6">
                  <c:v>0.33333333333333331</c:v>
                </c:pt>
                <c:pt idx="7">
                  <c:v>0.35714285714285715</c:v>
                </c:pt>
                <c:pt idx="8">
                  <c:v>0.1875</c:v>
                </c:pt>
                <c:pt idx="9">
                  <c:v>0.375</c:v>
                </c:pt>
              </c:numCache>
            </c:numRef>
          </c:val>
          <c:extLst>
            <c:ext xmlns:c16="http://schemas.microsoft.com/office/drawing/2014/chart" uri="{C3380CC4-5D6E-409C-BE32-E72D297353CC}">
              <c16:uniqueId val="{00000000-B8A3-4D09-98B6-ADD65901F63B}"/>
            </c:ext>
          </c:extLst>
        </c:ser>
        <c:dLbls>
          <c:dLblPos val="inEnd"/>
          <c:showLegendKey val="0"/>
          <c:showVal val="1"/>
          <c:showCatName val="0"/>
          <c:showSerName val="0"/>
          <c:showPercent val="0"/>
          <c:showBubbleSize val="0"/>
        </c:dLbls>
        <c:gapWidth val="29"/>
        <c:axId val="788352192"/>
        <c:axId val="788353280"/>
      </c:barChart>
      <c:catAx>
        <c:axId val="78835219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all" baseline="0">
                <a:solidFill>
                  <a:schemeClr val="dk1">
                    <a:lumMod val="75000"/>
                    <a:lumOff val="25000"/>
                  </a:schemeClr>
                </a:solidFill>
                <a:latin typeface="+mn-lt"/>
                <a:ea typeface="+mn-ea"/>
                <a:cs typeface="+mn-cs"/>
              </a:defRPr>
            </a:pPr>
            <a:endParaRPr lang="en-US"/>
          </a:p>
        </c:txPr>
        <c:crossAx val="788353280"/>
        <c:crosses val="autoZero"/>
        <c:auto val="1"/>
        <c:lblAlgn val="ctr"/>
        <c:lblOffset val="100"/>
        <c:noMultiLvlLbl val="0"/>
      </c:catAx>
      <c:valAx>
        <c:axId val="788353280"/>
        <c:scaling>
          <c:orientation val="minMax"/>
          <c:max val="1"/>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7883521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baseline="0">
                <a:solidFill>
                  <a:schemeClr val="dk1">
                    <a:lumMod val="75000"/>
                    <a:lumOff val="25000"/>
                  </a:schemeClr>
                </a:solidFill>
                <a:latin typeface="+mn-lt"/>
                <a:ea typeface="+mn-ea"/>
                <a:cs typeface="+mn-cs"/>
              </a:defRPr>
            </a:pPr>
            <a:r>
              <a:rPr lang="en-US" sz="1500" dirty="0"/>
              <a:t> Scores by Area—Organization 1</a:t>
            </a:r>
          </a:p>
        </c:rich>
      </c:tx>
      <c:layout>
        <c:manualLayout>
          <c:xMode val="edge"/>
          <c:yMode val="edge"/>
          <c:x val="0.23855780269398094"/>
          <c:y val="4.1098869772772932E-2"/>
        </c:manualLayout>
      </c:layout>
      <c:overlay val="0"/>
      <c:spPr>
        <a:noFill/>
        <a:ln>
          <a:noFill/>
        </a:ln>
        <a:effectLst/>
      </c:spPr>
      <c:txPr>
        <a:bodyPr rot="0" spcFirstLastPara="1" vertOverflow="ellipsis" vert="horz" wrap="square" anchor="ctr" anchorCtr="1"/>
        <a:lstStyle/>
        <a:p>
          <a:pPr>
            <a:defRPr sz="15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'Survey Questions'!$S$9</c:f>
              <c:strCache>
                <c:ptCount val="1"/>
                <c:pt idx="0">
                  <c:v>Scores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'Survey Questions'!$R$10:$R$19</c:f>
              <c:strCache>
                <c:ptCount val="10"/>
                <c:pt idx="0">
                  <c:v>A. Public perception</c:v>
                </c:pt>
                <c:pt idx="1">
                  <c:v>B. External allies</c:v>
                </c:pt>
                <c:pt idx="2">
                  <c:v>C. Documenting harms</c:v>
                </c:pt>
                <c:pt idx="3">
                  <c:v>D. Protect physical sites</c:v>
                </c:pt>
                <c:pt idx="4">
                  <c:v>E. Protect outreach</c:v>
                </c:pt>
                <c:pt idx="5">
                  <c:v>F. Protocols</c:v>
                </c:pt>
                <c:pt idx="6">
                  <c:v>G. Data and communication</c:v>
                </c:pt>
                <c:pt idx="7">
                  <c:v>CC1. Emergency</c:v>
                </c:pt>
                <c:pt idx="8">
                  <c:v>CC2. Digital </c:v>
                </c:pt>
                <c:pt idx="9">
                  <c:v>CC3. COVID-19</c:v>
                </c:pt>
              </c:strCache>
            </c:strRef>
          </c:cat>
          <c:val>
            <c:numRef>
              <c:f>'Survey Questions'!$S$10:$S$19</c:f>
              <c:numCache>
                <c:formatCode>0%</c:formatCode>
                <c:ptCount val="10"/>
                <c:pt idx="0">
                  <c:v>0.75</c:v>
                </c:pt>
                <c:pt idx="1">
                  <c:v>0.33333333333333331</c:v>
                </c:pt>
                <c:pt idx="2">
                  <c:v>0.83333333333333337</c:v>
                </c:pt>
                <c:pt idx="3">
                  <c:v>0.2857142857142857</c:v>
                </c:pt>
                <c:pt idx="4">
                  <c:v>0.68181818181818177</c:v>
                </c:pt>
                <c:pt idx="5">
                  <c:v>0.5</c:v>
                </c:pt>
                <c:pt idx="6">
                  <c:v>0.7142857142857143</c:v>
                </c:pt>
                <c:pt idx="7">
                  <c:v>0.21428571428571427</c:v>
                </c:pt>
                <c:pt idx="8">
                  <c:v>0.28125</c:v>
                </c:pt>
                <c:pt idx="9">
                  <c:v>0.33333333333333331</c:v>
                </c:pt>
              </c:numCache>
            </c:numRef>
          </c:val>
          <c:extLst>
            <c:ext xmlns:c16="http://schemas.microsoft.com/office/drawing/2014/chart" uri="{C3380CC4-5D6E-409C-BE32-E72D297353CC}">
              <c16:uniqueId val="{00000000-F2CE-41B7-A39D-5EEFF8633738}"/>
            </c:ext>
          </c:extLst>
        </c:ser>
        <c:dLbls>
          <c:dLblPos val="inEnd"/>
          <c:showLegendKey val="0"/>
          <c:showVal val="1"/>
          <c:showCatName val="0"/>
          <c:showSerName val="0"/>
          <c:showPercent val="0"/>
          <c:showBubbleSize val="0"/>
        </c:dLbls>
        <c:gapWidth val="30"/>
        <c:axId val="788352192"/>
        <c:axId val="788353280"/>
      </c:barChart>
      <c:catAx>
        <c:axId val="78835219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all" baseline="0">
                <a:solidFill>
                  <a:schemeClr val="dk1">
                    <a:lumMod val="75000"/>
                    <a:lumOff val="25000"/>
                  </a:schemeClr>
                </a:solidFill>
                <a:latin typeface="+mn-lt"/>
                <a:ea typeface="+mn-ea"/>
                <a:cs typeface="+mn-cs"/>
              </a:defRPr>
            </a:pPr>
            <a:endParaRPr lang="en-US"/>
          </a:p>
        </c:txPr>
        <c:crossAx val="788353280"/>
        <c:crosses val="autoZero"/>
        <c:auto val="1"/>
        <c:lblAlgn val="ctr"/>
        <c:lblOffset val="100"/>
        <c:noMultiLvlLbl val="0"/>
      </c:catAx>
      <c:valAx>
        <c:axId val="788353280"/>
        <c:scaling>
          <c:orientation val="minMax"/>
          <c:max val="1"/>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7883521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6F7A3D-6CDC-43AB-BB53-290DB085AD91}" type="doc">
      <dgm:prSet loTypeId="urn:microsoft.com/office/officeart/2005/8/layout/hProcess9" loCatId="process" qsTypeId="urn:microsoft.com/office/officeart/2005/8/quickstyle/simple1" qsCatId="simple" csTypeId="urn:microsoft.com/office/officeart/2005/8/colors/accent1_2" csCatId="accent1" phldr="1"/>
      <dgm:spPr/>
    </dgm:pt>
    <dgm:pt modelId="{56F17559-B664-4176-BA2E-9987C0B0488F}">
      <dgm:prSet phldrT="[Text]"/>
      <dgm:spPr/>
      <dgm:t>
        <a:bodyPr/>
        <a:lstStyle/>
        <a:p>
          <a:pPr>
            <a:spcAft>
              <a:spcPts val="0"/>
            </a:spcAft>
          </a:pPr>
          <a:r>
            <a:rPr lang="en-US" dirty="0"/>
            <a:t>Each implementer completes a checklist of their existing security approaches</a:t>
          </a:r>
        </a:p>
      </dgm:t>
    </dgm:pt>
    <dgm:pt modelId="{8D82EFAE-045F-4451-BFEA-ABBE99EDA708}" type="parTrans" cxnId="{971187FF-1094-4D6E-8CE6-91FC14BDFC96}">
      <dgm:prSet/>
      <dgm:spPr/>
      <dgm:t>
        <a:bodyPr/>
        <a:lstStyle/>
        <a:p>
          <a:endParaRPr lang="en-US"/>
        </a:p>
      </dgm:t>
    </dgm:pt>
    <dgm:pt modelId="{0BC95252-3E01-44D3-9FEF-174001DFF89B}" type="sibTrans" cxnId="{971187FF-1094-4D6E-8CE6-91FC14BDFC96}">
      <dgm:prSet/>
      <dgm:spPr/>
      <dgm:t>
        <a:bodyPr/>
        <a:lstStyle/>
        <a:p>
          <a:endParaRPr lang="en-US"/>
        </a:p>
      </dgm:t>
    </dgm:pt>
    <dgm:pt modelId="{D0BD0E2C-E211-4989-93E1-01D89208FB63}">
      <dgm:prSet phldrT="[Text]"/>
      <dgm:spPr/>
      <dgm:t>
        <a:bodyPr/>
        <a:lstStyle/>
        <a:p>
          <a:pPr>
            <a:spcAft>
              <a:spcPts val="0"/>
            </a:spcAft>
          </a:pPr>
          <a:r>
            <a:rPr lang="en-US" dirty="0"/>
            <a:t>Train CSOs </a:t>
          </a:r>
          <a:r>
            <a:rPr lang="en-US" u="sng" dirty="0"/>
            <a:t>together</a:t>
          </a:r>
          <a:r>
            <a:rPr lang="en-US" dirty="0"/>
            <a:t> on prioritizing risks and mitigation strategies; develop security plans</a:t>
          </a:r>
        </a:p>
      </dgm:t>
    </dgm:pt>
    <dgm:pt modelId="{DD83FF4A-BCFC-4514-8B98-FB165794EF33}" type="parTrans" cxnId="{ABC03BB1-C38C-4471-98CC-6E26D7E5AC87}">
      <dgm:prSet/>
      <dgm:spPr/>
      <dgm:t>
        <a:bodyPr/>
        <a:lstStyle/>
        <a:p>
          <a:endParaRPr lang="en-US"/>
        </a:p>
      </dgm:t>
    </dgm:pt>
    <dgm:pt modelId="{CC7008D9-0ADF-4E22-8A1D-3F3DB39BA3D1}" type="sibTrans" cxnId="{ABC03BB1-C38C-4471-98CC-6E26D7E5AC87}">
      <dgm:prSet/>
      <dgm:spPr/>
      <dgm:t>
        <a:bodyPr/>
        <a:lstStyle/>
        <a:p>
          <a:endParaRPr lang="en-US"/>
        </a:p>
      </dgm:t>
    </dgm:pt>
    <dgm:pt modelId="{1919551B-7DFB-4C61-B9FF-91DF759B450B}">
      <dgm:prSet phldrT="[Text]"/>
      <dgm:spPr/>
      <dgm:t>
        <a:bodyPr/>
        <a:lstStyle/>
        <a:p>
          <a:pPr>
            <a:spcAft>
              <a:spcPts val="0"/>
            </a:spcAft>
          </a:pPr>
          <a:r>
            <a:rPr lang="en-US" dirty="0"/>
            <a:t>Support implementers to achieve priority security goals </a:t>
          </a:r>
        </a:p>
      </dgm:t>
    </dgm:pt>
    <dgm:pt modelId="{F0962F51-555E-4DE8-8AA2-CB0962691F77}" type="parTrans" cxnId="{8BFA2754-D975-424E-BCB4-E168FF05470F}">
      <dgm:prSet/>
      <dgm:spPr/>
      <dgm:t>
        <a:bodyPr/>
        <a:lstStyle/>
        <a:p>
          <a:endParaRPr lang="en-US"/>
        </a:p>
      </dgm:t>
    </dgm:pt>
    <dgm:pt modelId="{9186B96C-FBE1-4C97-8EF6-1F28379DE068}" type="sibTrans" cxnId="{8BFA2754-D975-424E-BCB4-E168FF05470F}">
      <dgm:prSet/>
      <dgm:spPr/>
      <dgm:t>
        <a:bodyPr/>
        <a:lstStyle/>
        <a:p>
          <a:endParaRPr lang="en-US"/>
        </a:p>
      </dgm:t>
    </dgm:pt>
    <dgm:pt modelId="{2DAE48B6-AC1B-4719-8369-EB3F0E7F9E2F}" type="pres">
      <dgm:prSet presAssocID="{BD6F7A3D-6CDC-43AB-BB53-290DB085AD91}" presName="CompostProcess" presStyleCnt="0">
        <dgm:presLayoutVars>
          <dgm:dir/>
          <dgm:resizeHandles val="exact"/>
        </dgm:presLayoutVars>
      </dgm:prSet>
      <dgm:spPr/>
    </dgm:pt>
    <dgm:pt modelId="{26A5FD58-730C-4752-B35A-B13D382595EE}" type="pres">
      <dgm:prSet presAssocID="{BD6F7A3D-6CDC-43AB-BB53-290DB085AD91}" presName="arrow" presStyleLbl="bgShp" presStyleIdx="0" presStyleCnt="1"/>
      <dgm:spPr/>
    </dgm:pt>
    <dgm:pt modelId="{4AC0F714-627E-4D77-9D25-D6C597BAE0EA}" type="pres">
      <dgm:prSet presAssocID="{BD6F7A3D-6CDC-43AB-BB53-290DB085AD91}" presName="linearProcess" presStyleCnt="0"/>
      <dgm:spPr/>
    </dgm:pt>
    <dgm:pt modelId="{2F0ACE54-DB72-43E9-9D0F-D4ECBE22631B}" type="pres">
      <dgm:prSet presAssocID="{56F17559-B664-4176-BA2E-9987C0B0488F}" presName="textNode" presStyleLbl="node1" presStyleIdx="0" presStyleCnt="3">
        <dgm:presLayoutVars>
          <dgm:bulletEnabled val="1"/>
        </dgm:presLayoutVars>
      </dgm:prSet>
      <dgm:spPr/>
    </dgm:pt>
    <dgm:pt modelId="{A7E10E8B-23F9-4B67-91EC-302E774803ED}" type="pres">
      <dgm:prSet presAssocID="{0BC95252-3E01-44D3-9FEF-174001DFF89B}" presName="sibTrans" presStyleCnt="0"/>
      <dgm:spPr/>
    </dgm:pt>
    <dgm:pt modelId="{DD824430-5F47-48D3-BF28-F4CDFBC16A7F}" type="pres">
      <dgm:prSet presAssocID="{D0BD0E2C-E211-4989-93E1-01D89208FB63}" presName="textNode" presStyleLbl="node1" presStyleIdx="1" presStyleCnt="3">
        <dgm:presLayoutVars>
          <dgm:bulletEnabled val="1"/>
        </dgm:presLayoutVars>
      </dgm:prSet>
      <dgm:spPr/>
    </dgm:pt>
    <dgm:pt modelId="{DCFB051F-198F-40A8-8A26-B84CCD217B3E}" type="pres">
      <dgm:prSet presAssocID="{CC7008D9-0ADF-4E22-8A1D-3F3DB39BA3D1}" presName="sibTrans" presStyleCnt="0"/>
      <dgm:spPr/>
    </dgm:pt>
    <dgm:pt modelId="{D528F516-CD4A-46CB-8616-CC22F8BCBED7}" type="pres">
      <dgm:prSet presAssocID="{1919551B-7DFB-4C61-B9FF-91DF759B450B}" presName="textNode" presStyleLbl="node1" presStyleIdx="2" presStyleCnt="3">
        <dgm:presLayoutVars>
          <dgm:bulletEnabled val="1"/>
        </dgm:presLayoutVars>
      </dgm:prSet>
      <dgm:spPr/>
    </dgm:pt>
  </dgm:ptLst>
  <dgm:cxnLst>
    <dgm:cxn modelId="{56037070-E48F-4490-A85C-4026606F1336}" type="presOf" srcId="{BD6F7A3D-6CDC-43AB-BB53-290DB085AD91}" destId="{2DAE48B6-AC1B-4719-8369-EB3F0E7F9E2F}" srcOrd="0" destOrd="0" presId="urn:microsoft.com/office/officeart/2005/8/layout/hProcess9"/>
    <dgm:cxn modelId="{8BFA2754-D975-424E-BCB4-E168FF05470F}" srcId="{BD6F7A3D-6CDC-43AB-BB53-290DB085AD91}" destId="{1919551B-7DFB-4C61-B9FF-91DF759B450B}" srcOrd="2" destOrd="0" parTransId="{F0962F51-555E-4DE8-8AA2-CB0962691F77}" sibTransId="{9186B96C-FBE1-4C97-8EF6-1F28379DE068}"/>
    <dgm:cxn modelId="{ABC03BB1-C38C-4471-98CC-6E26D7E5AC87}" srcId="{BD6F7A3D-6CDC-43AB-BB53-290DB085AD91}" destId="{D0BD0E2C-E211-4989-93E1-01D89208FB63}" srcOrd="1" destOrd="0" parTransId="{DD83FF4A-BCFC-4514-8B98-FB165794EF33}" sibTransId="{CC7008D9-0ADF-4E22-8A1D-3F3DB39BA3D1}"/>
    <dgm:cxn modelId="{A8A2FDBA-1254-424F-8C11-E651DB277BE1}" type="presOf" srcId="{1919551B-7DFB-4C61-B9FF-91DF759B450B}" destId="{D528F516-CD4A-46CB-8616-CC22F8BCBED7}" srcOrd="0" destOrd="0" presId="urn:microsoft.com/office/officeart/2005/8/layout/hProcess9"/>
    <dgm:cxn modelId="{8745E1C7-5CD0-4A63-B5E9-3BCA4AC7BD94}" type="presOf" srcId="{D0BD0E2C-E211-4989-93E1-01D89208FB63}" destId="{DD824430-5F47-48D3-BF28-F4CDFBC16A7F}" srcOrd="0" destOrd="0" presId="urn:microsoft.com/office/officeart/2005/8/layout/hProcess9"/>
    <dgm:cxn modelId="{4B5EE5EE-65EA-43F1-ADAC-3E6FEE247B2E}" type="presOf" srcId="{56F17559-B664-4176-BA2E-9987C0B0488F}" destId="{2F0ACE54-DB72-43E9-9D0F-D4ECBE22631B}" srcOrd="0" destOrd="0" presId="urn:microsoft.com/office/officeart/2005/8/layout/hProcess9"/>
    <dgm:cxn modelId="{971187FF-1094-4D6E-8CE6-91FC14BDFC96}" srcId="{BD6F7A3D-6CDC-43AB-BB53-290DB085AD91}" destId="{56F17559-B664-4176-BA2E-9987C0B0488F}" srcOrd="0" destOrd="0" parTransId="{8D82EFAE-045F-4451-BFEA-ABBE99EDA708}" sibTransId="{0BC95252-3E01-44D3-9FEF-174001DFF89B}"/>
    <dgm:cxn modelId="{5D91A6E4-1A15-406C-B685-51B4894DBA81}" type="presParOf" srcId="{2DAE48B6-AC1B-4719-8369-EB3F0E7F9E2F}" destId="{26A5FD58-730C-4752-B35A-B13D382595EE}" srcOrd="0" destOrd="0" presId="urn:microsoft.com/office/officeart/2005/8/layout/hProcess9"/>
    <dgm:cxn modelId="{25A8D0A1-B996-4859-ABE1-9AE3DED2B41F}" type="presParOf" srcId="{2DAE48B6-AC1B-4719-8369-EB3F0E7F9E2F}" destId="{4AC0F714-627E-4D77-9D25-D6C597BAE0EA}" srcOrd="1" destOrd="0" presId="urn:microsoft.com/office/officeart/2005/8/layout/hProcess9"/>
    <dgm:cxn modelId="{6039BFC9-3A90-4B2F-AA2D-B60E5F0891FA}" type="presParOf" srcId="{4AC0F714-627E-4D77-9D25-D6C597BAE0EA}" destId="{2F0ACE54-DB72-43E9-9D0F-D4ECBE22631B}" srcOrd="0" destOrd="0" presId="urn:microsoft.com/office/officeart/2005/8/layout/hProcess9"/>
    <dgm:cxn modelId="{93A62558-8F95-48E8-A904-135C5DA41F83}" type="presParOf" srcId="{4AC0F714-627E-4D77-9D25-D6C597BAE0EA}" destId="{A7E10E8B-23F9-4B67-91EC-302E774803ED}" srcOrd="1" destOrd="0" presId="urn:microsoft.com/office/officeart/2005/8/layout/hProcess9"/>
    <dgm:cxn modelId="{FEB5915F-B3B9-4612-8B54-B6D0ECA0FAAD}" type="presParOf" srcId="{4AC0F714-627E-4D77-9D25-D6C597BAE0EA}" destId="{DD824430-5F47-48D3-BF28-F4CDFBC16A7F}" srcOrd="2" destOrd="0" presId="urn:microsoft.com/office/officeart/2005/8/layout/hProcess9"/>
    <dgm:cxn modelId="{E2AA9DFB-16E3-4443-8CE8-4F17CDF41A58}" type="presParOf" srcId="{4AC0F714-627E-4D77-9D25-D6C597BAE0EA}" destId="{DCFB051F-198F-40A8-8A26-B84CCD217B3E}" srcOrd="3" destOrd="0" presId="urn:microsoft.com/office/officeart/2005/8/layout/hProcess9"/>
    <dgm:cxn modelId="{8605CAD8-F4D9-45E8-9546-4233691FB39B}" type="presParOf" srcId="{4AC0F714-627E-4D77-9D25-D6C597BAE0EA}" destId="{D528F516-CD4A-46CB-8616-CC22F8BCBED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6F7A3D-6CDC-43AB-BB53-290DB085AD91}" type="doc">
      <dgm:prSet loTypeId="urn:microsoft.com/office/officeart/2005/8/layout/hProcess9" loCatId="process" qsTypeId="urn:microsoft.com/office/officeart/2005/8/quickstyle/simple1" qsCatId="simple" csTypeId="urn:microsoft.com/office/officeart/2005/8/colors/accent1_2" csCatId="accent1" phldr="1"/>
      <dgm:spPr/>
    </dgm:pt>
    <dgm:pt modelId="{56F17559-B664-4176-BA2E-9987C0B0488F}">
      <dgm:prSet phldrT="[Text]"/>
      <dgm:spPr/>
      <dgm:t>
        <a:bodyPr/>
        <a:lstStyle/>
        <a:p>
          <a:r>
            <a:rPr lang="en-US" dirty="0"/>
            <a:t>Each implementer completes a checklist of existing security activities</a:t>
          </a:r>
        </a:p>
      </dgm:t>
    </dgm:pt>
    <dgm:pt modelId="{8D82EFAE-045F-4451-BFEA-ABBE99EDA708}" type="parTrans" cxnId="{971187FF-1094-4D6E-8CE6-91FC14BDFC96}">
      <dgm:prSet/>
      <dgm:spPr/>
      <dgm:t>
        <a:bodyPr/>
        <a:lstStyle/>
        <a:p>
          <a:endParaRPr lang="en-US"/>
        </a:p>
      </dgm:t>
    </dgm:pt>
    <dgm:pt modelId="{0BC95252-3E01-44D3-9FEF-174001DFF89B}" type="sibTrans" cxnId="{971187FF-1094-4D6E-8CE6-91FC14BDFC96}">
      <dgm:prSet/>
      <dgm:spPr/>
      <dgm:t>
        <a:bodyPr/>
        <a:lstStyle/>
        <a:p>
          <a:endParaRPr lang="en-US"/>
        </a:p>
      </dgm:t>
    </dgm:pt>
    <dgm:pt modelId="{D0BD0E2C-E211-4989-93E1-01D89208FB63}">
      <dgm:prSet phldrT="[Text]"/>
      <dgm:spPr/>
      <dgm:t>
        <a:bodyPr/>
        <a:lstStyle/>
        <a:p>
          <a:r>
            <a:rPr lang="en-US" dirty="0"/>
            <a:t>Train implementers </a:t>
          </a:r>
          <a:r>
            <a:rPr lang="en-US" u="sng" dirty="0"/>
            <a:t>together</a:t>
          </a:r>
          <a:r>
            <a:rPr lang="en-US" dirty="0"/>
            <a:t> on prioritizing risks and security activities; develop security plans</a:t>
          </a:r>
        </a:p>
      </dgm:t>
    </dgm:pt>
    <dgm:pt modelId="{DD83FF4A-BCFC-4514-8B98-FB165794EF33}" type="parTrans" cxnId="{ABC03BB1-C38C-4471-98CC-6E26D7E5AC87}">
      <dgm:prSet/>
      <dgm:spPr/>
      <dgm:t>
        <a:bodyPr/>
        <a:lstStyle/>
        <a:p>
          <a:endParaRPr lang="en-US"/>
        </a:p>
      </dgm:t>
    </dgm:pt>
    <dgm:pt modelId="{CC7008D9-0ADF-4E22-8A1D-3F3DB39BA3D1}" type="sibTrans" cxnId="{ABC03BB1-C38C-4471-98CC-6E26D7E5AC87}">
      <dgm:prSet/>
      <dgm:spPr/>
      <dgm:t>
        <a:bodyPr/>
        <a:lstStyle/>
        <a:p>
          <a:endParaRPr lang="en-US"/>
        </a:p>
      </dgm:t>
    </dgm:pt>
    <dgm:pt modelId="{1919551B-7DFB-4C61-B9FF-91DF759B450B}">
      <dgm:prSet phldrT="[Text]"/>
      <dgm:spPr/>
      <dgm:t>
        <a:bodyPr/>
        <a:lstStyle/>
        <a:p>
          <a:r>
            <a:rPr lang="en-US" dirty="0"/>
            <a:t>Support implementers to develop (and ideally fund) priority security efforts </a:t>
          </a:r>
        </a:p>
      </dgm:t>
    </dgm:pt>
    <dgm:pt modelId="{F0962F51-555E-4DE8-8AA2-CB0962691F77}" type="parTrans" cxnId="{8BFA2754-D975-424E-BCB4-E168FF05470F}">
      <dgm:prSet/>
      <dgm:spPr/>
      <dgm:t>
        <a:bodyPr/>
        <a:lstStyle/>
        <a:p>
          <a:endParaRPr lang="en-US"/>
        </a:p>
      </dgm:t>
    </dgm:pt>
    <dgm:pt modelId="{9186B96C-FBE1-4C97-8EF6-1F28379DE068}" type="sibTrans" cxnId="{8BFA2754-D975-424E-BCB4-E168FF05470F}">
      <dgm:prSet/>
      <dgm:spPr/>
      <dgm:t>
        <a:bodyPr/>
        <a:lstStyle/>
        <a:p>
          <a:endParaRPr lang="en-US"/>
        </a:p>
      </dgm:t>
    </dgm:pt>
    <dgm:pt modelId="{2DAE48B6-AC1B-4719-8369-EB3F0E7F9E2F}" type="pres">
      <dgm:prSet presAssocID="{BD6F7A3D-6CDC-43AB-BB53-290DB085AD91}" presName="CompostProcess" presStyleCnt="0">
        <dgm:presLayoutVars>
          <dgm:dir/>
          <dgm:resizeHandles val="exact"/>
        </dgm:presLayoutVars>
      </dgm:prSet>
      <dgm:spPr/>
    </dgm:pt>
    <dgm:pt modelId="{26A5FD58-730C-4752-B35A-B13D382595EE}" type="pres">
      <dgm:prSet presAssocID="{BD6F7A3D-6CDC-43AB-BB53-290DB085AD91}" presName="arrow" presStyleLbl="bgShp" presStyleIdx="0" presStyleCnt="1"/>
      <dgm:spPr/>
    </dgm:pt>
    <dgm:pt modelId="{4AC0F714-627E-4D77-9D25-D6C597BAE0EA}" type="pres">
      <dgm:prSet presAssocID="{BD6F7A3D-6CDC-43AB-BB53-290DB085AD91}" presName="linearProcess" presStyleCnt="0"/>
      <dgm:spPr/>
    </dgm:pt>
    <dgm:pt modelId="{2F0ACE54-DB72-43E9-9D0F-D4ECBE22631B}" type="pres">
      <dgm:prSet presAssocID="{56F17559-B664-4176-BA2E-9987C0B0488F}" presName="textNode" presStyleLbl="node1" presStyleIdx="0" presStyleCnt="3">
        <dgm:presLayoutVars>
          <dgm:bulletEnabled val="1"/>
        </dgm:presLayoutVars>
      </dgm:prSet>
      <dgm:spPr/>
    </dgm:pt>
    <dgm:pt modelId="{A7E10E8B-23F9-4B67-91EC-302E774803ED}" type="pres">
      <dgm:prSet presAssocID="{0BC95252-3E01-44D3-9FEF-174001DFF89B}" presName="sibTrans" presStyleCnt="0"/>
      <dgm:spPr/>
    </dgm:pt>
    <dgm:pt modelId="{DD824430-5F47-48D3-BF28-F4CDFBC16A7F}" type="pres">
      <dgm:prSet presAssocID="{D0BD0E2C-E211-4989-93E1-01D89208FB63}" presName="textNode" presStyleLbl="node1" presStyleIdx="1" presStyleCnt="3">
        <dgm:presLayoutVars>
          <dgm:bulletEnabled val="1"/>
        </dgm:presLayoutVars>
      </dgm:prSet>
      <dgm:spPr/>
    </dgm:pt>
    <dgm:pt modelId="{DCFB051F-198F-40A8-8A26-B84CCD217B3E}" type="pres">
      <dgm:prSet presAssocID="{CC7008D9-0ADF-4E22-8A1D-3F3DB39BA3D1}" presName="sibTrans" presStyleCnt="0"/>
      <dgm:spPr/>
    </dgm:pt>
    <dgm:pt modelId="{D528F516-CD4A-46CB-8616-CC22F8BCBED7}" type="pres">
      <dgm:prSet presAssocID="{1919551B-7DFB-4C61-B9FF-91DF759B450B}" presName="textNode" presStyleLbl="node1" presStyleIdx="2" presStyleCnt="3">
        <dgm:presLayoutVars>
          <dgm:bulletEnabled val="1"/>
        </dgm:presLayoutVars>
      </dgm:prSet>
      <dgm:spPr/>
    </dgm:pt>
  </dgm:ptLst>
  <dgm:cxnLst>
    <dgm:cxn modelId="{56037070-E48F-4490-A85C-4026606F1336}" type="presOf" srcId="{BD6F7A3D-6CDC-43AB-BB53-290DB085AD91}" destId="{2DAE48B6-AC1B-4719-8369-EB3F0E7F9E2F}" srcOrd="0" destOrd="0" presId="urn:microsoft.com/office/officeart/2005/8/layout/hProcess9"/>
    <dgm:cxn modelId="{8BFA2754-D975-424E-BCB4-E168FF05470F}" srcId="{BD6F7A3D-6CDC-43AB-BB53-290DB085AD91}" destId="{1919551B-7DFB-4C61-B9FF-91DF759B450B}" srcOrd="2" destOrd="0" parTransId="{F0962F51-555E-4DE8-8AA2-CB0962691F77}" sibTransId="{9186B96C-FBE1-4C97-8EF6-1F28379DE068}"/>
    <dgm:cxn modelId="{ABC03BB1-C38C-4471-98CC-6E26D7E5AC87}" srcId="{BD6F7A3D-6CDC-43AB-BB53-290DB085AD91}" destId="{D0BD0E2C-E211-4989-93E1-01D89208FB63}" srcOrd="1" destOrd="0" parTransId="{DD83FF4A-BCFC-4514-8B98-FB165794EF33}" sibTransId="{CC7008D9-0ADF-4E22-8A1D-3F3DB39BA3D1}"/>
    <dgm:cxn modelId="{A8A2FDBA-1254-424F-8C11-E651DB277BE1}" type="presOf" srcId="{1919551B-7DFB-4C61-B9FF-91DF759B450B}" destId="{D528F516-CD4A-46CB-8616-CC22F8BCBED7}" srcOrd="0" destOrd="0" presId="urn:microsoft.com/office/officeart/2005/8/layout/hProcess9"/>
    <dgm:cxn modelId="{8745E1C7-5CD0-4A63-B5E9-3BCA4AC7BD94}" type="presOf" srcId="{D0BD0E2C-E211-4989-93E1-01D89208FB63}" destId="{DD824430-5F47-48D3-BF28-F4CDFBC16A7F}" srcOrd="0" destOrd="0" presId="urn:microsoft.com/office/officeart/2005/8/layout/hProcess9"/>
    <dgm:cxn modelId="{4B5EE5EE-65EA-43F1-ADAC-3E6FEE247B2E}" type="presOf" srcId="{56F17559-B664-4176-BA2E-9987C0B0488F}" destId="{2F0ACE54-DB72-43E9-9D0F-D4ECBE22631B}" srcOrd="0" destOrd="0" presId="urn:microsoft.com/office/officeart/2005/8/layout/hProcess9"/>
    <dgm:cxn modelId="{971187FF-1094-4D6E-8CE6-91FC14BDFC96}" srcId="{BD6F7A3D-6CDC-43AB-BB53-290DB085AD91}" destId="{56F17559-B664-4176-BA2E-9987C0B0488F}" srcOrd="0" destOrd="0" parTransId="{8D82EFAE-045F-4451-BFEA-ABBE99EDA708}" sibTransId="{0BC95252-3E01-44D3-9FEF-174001DFF89B}"/>
    <dgm:cxn modelId="{5D91A6E4-1A15-406C-B685-51B4894DBA81}" type="presParOf" srcId="{2DAE48B6-AC1B-4719-8369-EB3F0E7F9E2F}" destId="{26A5FD58-730C-4752-B35A-B13D382595EE}" srcOrd="0" destOrd="0" presId="urn:microsoft.com/office/officeart/2005/8/layout/hProcess9"/>
    <dgm:cxn modelId="{25A8D0A1-B996-4859-ABE1-9AE3DED2B41F}" type="presParOf" srcId="{2DAE48B6-AC1B-4719-8369-EB3F0E7F9E2F}" destId="{4AC0F714-627E-4D77-9D25-D6C597BAE0EA}" srcOrd="1" destOrd="0" presId="urn:microsoft.com/office/officeart/2005/8/layout/hProcess9"/>
    <dgm:cxn modelId="{6039BFC9-3A90-4B2F-AA2D-B60E5F0891FA}" type="presParOf" srcId="{4AC0F714-627E-4D77-9D25-D6C597BAE0EA}" destId="{2F0ACE54-DB72-43E9-9D0F-D4ECBE22631B}" srcOrd="0" destOrd="0" presId="urn:microsoft.com/office/officeart/2005/8/layout/hProcess9"/>
    <dgm:cxn modelId="{93A62558-8F95-48E8-A904-135C5DA41F83}" type="presParOf" srcId="{4AC0F714-627E-4D77-9D25-D6C597BAE0EA}" destId="{A7E10E8B-23F9-4B67-91EC-302E774803ED}" srcOrd="1" destOrd="0" presId="urn:microsoft.com/office/officeart/2005/8/layout/hProcess9"/>
    <dgm:cxn modelId="{FEB5915F-B3B9-4612-8B54-B6D0ECA0FAAD}" type="presParOf" srcId="{4AC0F714-627E-4D77-9D25-D6C597BAE0EA}" destId="{DD824430-5F47-48D3-BF28-F4CDFBC16A7F}" srcOrd="2" destOrd="0" presId="urn:microsoft.com/office/officeart/2005/8/layout/hProcess9"/>
    <dgm:cxn modelId="{E2AA9DFB-16E3-4443-8CE8-4F17CDF41A58}" type="presParOf" srcId="{4AC0F714-627E-4D77-9D25-D6C597BAE0EA}" destId="{DCFB051F-198F-40A8-8A26-B84CCD217B3E}" srcOrd="3" destOrd="0" presId="urn:microsoft.com/office/officeart/2005/8/layout/hProcess9"/>
    <dgm:cxn modelId="{8605CAD8-F4D9-45E8-9546-4233691FB39B}" type="presParOf" srcId="{4AC0F714-627E-4D77-9D25-D6C597BAE0EA}" destId="{D528F516-CD4A-46CB-8616-CC22F8BCBED7}"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FD58-730C-4752-B35A-B13D382595EE}">
      <dsp:nvSpPr>
        <dsp:cNvPr id="0" name=""/>
        <dsp:cNvSpPr/>
      </dsp:nvSpPr>
      <dsp:spPr>
        <a:xfrm>
          <a:off x="574566" y="0"/>
          <a:ext cx="6511754" cy="472345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CE54-DB72-43E9-9D0F-D4ECBE22631B}">
      <dsp:nvSpPr>
        <dsp:cNvPr id="0" name=""/>
        <dsp:cNvSpPr/>
      </dsp:nvSpPr>
      <dsp:spPr>
        <a:xfrm>
          <a:off x="8229" y="1417035"/>
          <a:ext cx="2465848" cy="1889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ts val="0"/>
            </a:spcAft>
            <a:buNone/>
          </a:pPr>
          <a:r>
            <a:rPr lang="en-US" sz="1900" kern="1200" dirty="0"/>
            <a:t>Each implementer completes a checklist of their existing security approaches</a:t>
          </a:r>
        </a:p>
      </dsp:txBody>
      <dsp:txXfrm>
        <a:off x="100461" y="1509267"/>
        <a:ext cx="2281384" cy="1704916"/>
      </dsp:txXfrm>
    </dsp:sp>
    <dsp:sp modelId="{DD824430-5F47-48D3-BF28-F4CDFBC16A7F}">
      <dsp:nvSpPr>
        <dsp:cNvPr id="0" name=""/>
        <dsp:cNvSpPr/>
      </dsp:nvSpPr>
      <dsp:spPr>
        <a:xfrm>
          <a:off x="2597519" y="1417035"/>
          <a:ext cx="2465848" cy="1889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ts val="0"/>
            </a:spcAft>
            <a:buNone/>
          </a:pPr>
          <a:r>
            <a:rPr lang="en-US" sz="1900" kern="1200" dirty="0"/>
            <a:t>Train CSOs </a:t>
          </a:r>
          <a:r>
            <a:rPr lang="en-US" sz="1900" u="sng" kern="1200" dirty="0"/>
            <a:t>together</a:t>
          </a:r>
          <a:r>
            <a:rPr lang="en-US" sz="1900" kern="1200" dirty="0"/>
            <a:t> on prioritizing risks and mitigation strategies; develop security plans</a:t>
          </a:r>
        </a:p>
      </dsp:txBody>
      <dsp:txXfrm>
        <a:off x="2689751" y="1509267"/>
        <a:ext cx="2281384" cy="1704916"/>
      </dsp:txXfrm>
    </dsp:sp>
    <dsp:sp modelId="{D528F516-CD4A-46CB-8616-CC22F8BCBED7}">
      <dsp:nvSpPr>
        <dsp:cNvPr id="0" name=""/>
        <dsp:cNvSpPr/>
      </dsp:nvSpPr>
      <dsp:spPr>
        <a:xfrm>
          <a:off x="5186810" y="1417035"/>
          <a:ext cx="2465848" cy="1889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ts val="0"/>
            </a:spcAft>
            <a:buNone/>
          </a:pPr>
          <a:r>
            <a:rPr lang="en-US" sz="1900" kern="1200" dirty="0"/>
            <a:t>Support implementers to achieve priority security goals </a:t>
          </a:r>
        </a:p>
      </dsp:txBody>
      <dsp:txXfrm>
        <a:off x="5279042" y="1509267"/>
        <a:ext cx="2281384" cy="1704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FD58-730C-4752-B35A-B13D382595EE}">
      <dsp:nvSpPr>
        <dsp:cNvPr id="0" name=""/>
        <dsp:cNvSpPr/>
      </dsp:nvSpPr>
      <dsp:spPr>
        <a:xfrm>
          <a:off x="267912" y="0"/>
          <a:ext cx="3036336" cy="22193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CE54-DB72-43E9-9D0F-D4ECBE22631B}">
      <dsp:nvSpPr>
        <dsp:cNvPr id="0" name=""/>
        <dsp:cNvSpPr/>
      </dsp:nvSpPr>
      <dsp:spPr>
        <a:xfrm>
          <a:off x="3837" y="665797"/>
          <a:ext cx="1149789" cy="887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Each implementer completes a checklist of existing security activities</a:t>
          </a:r>
        </a:p>
      </dsp:txBody>
      <dsp:txXfrm>
        <a:off x="47172" y="709132"/>
        <a:ext cx="1063119" cy="801060"/>
      </dsp:txXfrm>
    </dsp:sp>
    <dsp:sp modelId="{DD824430-5F47-48D3-BF28-F4CDFBC16A7F}">
      <dsp:nvSpPr>
        <dsp:cNvPr id="0" name=""/>
        <dsp:cNvSpPr/>
      </dsp:nvSpPr>
      <dsp:spPr>
        <a:xfrm>
          <a:off x="1211185" y="665797"/>
          <a:ext cx="1149789" cy="887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Train implementers </a:t>
          </a:r>
          <a:r>
            <a:rPr lang="en-US" sz="900" u="sng" kern="1200" dirty="0"/>
            <a:t>together</a:t>
          </a:r>
          <a:r>
            <a:rPr lang="en-US" sz="900" kern="1200" dirty="0"/>
            <a:t> on prioritizing risks and security activities; develop security plans</a:t>
          </a:r>
        </a:p>
      </dsp:txBody>
      <dsp:txXfrm>
        <a:off x="1254520" y="709132"/>
        <a:ext cx="1063119" cy="801060"/>
      </dsp:txXfrm>
    </dsp:sp>
    <dsp:sp modelId="{D528F516-CD4A-46CB-8616-CC22F8BCBED7}">
      <dsp:nvSpPr>
        <dsp:cNvPr id="0" name=""/>
        <dsp:cNvSpPr/>
      </dsp:nvSpPr>
      <dsp:spPr>
        <a:xfrm>
          <a:off x="2418534" y="665797"/>
          <a:ext cx="1149789" cy="887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Support implementers to develop (and ideally fund) priority security efforts </a:t>
          </a:r>
        </a:p>
      </dsp:txBody>
      <dsp:txXfrm>
        <a:off x="2461869" y="709132"/>
        <a:ext cx="1063119" cy="8010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4F4FB0-AD3C-4288-AE67-3B1E91A761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8F09CD6-5687-4C4F-B0CA-962E35A962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472C94-0160-4289-89ED-C01226D29B98}" type="datetimeFigureOut">
              <a:rPr lang="en-US" smtClean="0"/>
              <a:t>7/23/2021</a:t>
            </a:fld>
            <a:endParaRPr lang="en-US"/>
          </a:p>
        </p:txBody>
      </p:sp>
      <p:sp>
        <p:nvSpPr>
          <p:cNvPr id="4" name="Footer Placeholder 3">
            <a:extLst>
              <a:ext uri="{FF2B5EF4-FFF2-40B4-BE49-F238E27FC236}">
                <a16:creationId xmlns:a16="http://schemas.microsoft.com/office/drawing/2014/main" id="{9A9BDD85-3AC8-47F4-A242-F60CE59AF0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3A3391-53B0-4FD8-9561-F42D7072DB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402440-CD16-4AB1-A6AC-0E9A04AD0150}" type="slidenum">
              <a:rPr lang="en-US" smtClean="0"/>
              <a:t>‹#›</a:t>
            </a:fld>
            <a:endParaRPr lang="en-US"/>
          </a:p>
        </p:txBody>
      </p:sp>
    </p:spTree>
    <p:extLst>
      <p:ext uri="{BB962C8B-B14F-4D97-AF65-F5344CB8AC3E}">
        <p14:creationId xmlns:p14="http://schemas.microsoft.com/office/powerpoint/2010/main" val="3537847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C4C28-8947-4DE7-AF31-56726FE590A2}" type="datetimeFigureOut">
              <a:rPr lang="en-US" smtClean="0"/>
              <a:t>7/23/2021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
        <p:nvSpPr>
          <p:cNvPr id="7" name="Slide Number Placeholder 6"/>
          <p:cNvSpPr>
            <a:spLocks noGrp="1"/>
          </p:cNvSpPr>
          <p:nvPr>
            <p:ph type="sldNum" sz="quarter" idx="5"/>
          </p:nvPr>
        </p:nvSpPr>
        <p:spPr>
          <a:xfrm>
            <a:off x="3884613" y="8578883"/>
            <a:ext cx="2971800" cy="458787"/>
          </a:xfrm>
          <a:prstGeom prst="rect">
            <a:avLst/>
          </a:prstGeom>
        </p:spPr>
        <p:txBody>
          <a:bodyPr vert="horz" lIns="91440" tIns="45720" rIns="91440" bIns="45720" rtlCol="0" anchor="b"/>
          <a:lstStyle>
            <a:lvl1pPr algn="r">
              <a:defRPr sz="1200"/>
            </a:lvl1pPr>
          </a:lstStyle>
          <a:p>
            <a:fld id="{FDCEB901-7526-43F3-B779-B138AE95E143}" type="slidenum">
              <a:rPr lang="en-US" smtClean="0"/>
              <a:t>‹#›</a:t>
            </a:fld>
            <a:endParaRPr lang="en-US"/>
          </a:p>
        </p:txBody>
      </p:sp>
    </p:spTree>
    <p:extLst>
      <p:ext uri="{BB962C8B-B14F-4D97-AF65-F5344CB8AC3E}">
        <p14:creationId xmlns:p14="http://schemas.microsoft.com/office/powerpoint/2010/main" val="3340465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twofactorauth.org/"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iheartmob.org/resources/tech"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safequeers.org/"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iheartmob.org/resources/safety_guide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fhi360.org/sites/default/files/media/documents/data-safety-guidance.pdf"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www.fhi360.org/resource/implementer-and-data-security" TargetMode="External"/><Relationship Id="rId4" Type="http://schemas.openxmlformats.org/officeDocument/2006/relationships/hyperlink" Target="https://www.fhi360.org/sites/default/files/media/documents/data-safety-checklist-1.xlsx"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Thanks for being here today! We look forward to learning with and from each of you throughout our four days together.</a:t>
            </a:r>
          </a:p>
        </p:txBody>
      </p:sp>
      <p:sp>
        <p:nvSpPr>
          <p:cNvPr id="4" name="Slide Number Placeholder 3"/>
          <p:cNvSpPr>
            <a:spLocks noGrp="1"/>
          </p:cNvSpPr>
          <p:nvPr>
            <p:ph type="sldNum" sz="quarter" idx="5"/>
          </p:nvPr>
        </p:nvSpPr>
        <p:spPr/>
        <p:txBody>
          <a:bodyPr/>
          <a:lstStyle/>
          <a:p>
            <a:fld id="{FDCEB901-7526-43F3-B779-B138AE95E143}" type="slidenum">
              <a:rPr lang="en-US" smtClean="0"/>
              <a:t>1</a:t>
            </a:fld>
            <a:endParaRPr lang="en-US"/>
          </a:p>
        </p:txBody>
      </p:sp>
      <p:sp>
        <p:nvSpPr>
          <p:cNvPr id="5" name="Footer Placeholder 5">
            <a:extLst>
              <a:ext uri="{FF2B5EF4-FFF2-40B4-BE49-F238E27FC236}">
                <a16:creationId xmlns:a16="http://schemas.microsoft.com/office/drawing/2014/main" id="{EF064AE7-2A93-44F5-8E6E-2CAAA5CA3480}"/>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544546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Finally, here is an example of a security plan. We don’t need to go over it now, it will be a big discussion on our last day. But the important thing to note is that it’s simple, and it’s all about what’s important and pressing for you and your organization.</a:t>
            </a:r>
          </a:p>
        </p:txBody>
      </p:sp>
      <p:sp>
        <p:nvSpPr>
          <p:cNvPr id="4" name="Slide Number Placeholder 3"/>
          <p:cNvSpPr>
            <a:spLocks noGrp="1"/>
          </p:cNvSpPr>
          <p:nvPr>
            <p:ph type="sldNum" sz="quarter" idx="5"/>
          </p:nvPr>
        </p:nvSpPr>
        <p:spPr/>
        <p:txBody>
          <a:bodyPr/>
          <a:lstStyle/>
          <a:p>
            <a:fld id="{FDCEB901-7526-43F3-B779-B138AE95E143}" type="slidenum">
              <a:rPr lang="en-US" smtClean="0"/>
              <a:t>10</a:t>
            </a:fld>
            <a:endParaRPr lang="en-US"/>
          </a:p>
        </p:txBody>
      </p:sp>
      <p:sp>
        <p:nvSpPr>
          <p:cNvPr id="5" name="Footer Placeholder 5">
            <a:extLst>
              <a:ext uri="{FF2B5EF4-FFF2-40B4-BE49-F238E27FC236}">
                <a16:creationId xmlns:a16="http://schemas.microsoft.com/office/drawing/2014/main" id="{A294ED22-8139-4417-B952-34BE1FE03ADA}"/>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6262660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t>Say: </a:t>
            </a:r>
            <a:r>
              <a:rPr lang="en-US" dirty="0"/>
              <a:t>Thanks so much to our second team. Here are some possible solutions. You covered many of these. I am going to go over them. If I mention a solution that you don’t think would be appropriate in your context – which is very possible, security is always contextual – then please let me know after I finish.</a:t>
            </a:r>
          </a:p>
          <a:p>
            <a:pPr>
              <a:spcBef>
                <a:spcPts val="600"/>
              </a:spcBef>
            </a:pPr>
            <a:r>
              <a:rPr lang="en-US" i="1" dirty="0"/>
              <a:t>Review slide.</a:t>
            </a:r>
          </a:p>
        </p:txBody>
      </p:sp>
      <p:sp>
        <p:nvSpPr>
          <p:cNvPr id="4" name="Slide Number Placeholder 3"/>
          <p:cNvSpPr>
            <a:spLocks noGrp="1"/>
          </p:cNvSpPr>
          <p:nvPr>
            <p:ph type="sldNum" sz="quarter" idx="5"/>
          </p:nvPr>
        </p:nvSpPr>
        <p:spPr/>
        <p:txBody>
          <a:bodyPr/>
          <a:lstStyle/>
          <a:p>
            <a:fld id="{FDCEB901-7526-43F3-B779-B138AE95E143}" type="slidenum">
              <a:rPr lang="en-US" smtClean="0"/>
              <a:t>100</a:t>
            </a:fld>
            <a:endParaRPr lang="en-US"/>
          </a:p>
        </p:txBody>
      </p:sp>
      <p:sp>
        <p:nvSpPr>
          <p:cNvPr id="5" name="Footer Placeholder 5">
            <a:extLst>
              <a:ext uri="{FF2B5EF4-FFF2-40B4-BE49-F238E27FC236}">
                <a16:creationId xmlns:a16="http://schemas.microsoft.com/office/drawing/2014/main" id="{53495E95-4715-40F9-85D0-3E54388233BB}"/>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7401434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Say: </a:t>
            </a:r>
            <a:r>
              <a:rPr lang="en-US" dirty="0"/>
              <a:t>Now for team 3.</a:t>
            </a:r>
          </a:p>
        </p:txBody>
      </p:sp>
      <p:sp>
        <p:nvSpPr>
          <p:cNvPr id="4" name="Slide Number Placeholder 3"/>
          <p:cNvSpPr>
            <a:spLocks noGrp="1"/>
          </p:cNvSpPr>
          <p:nvPr>
            <p:ph type="sldNum" sz="quarter" idx="5"/>
          </p:nvPr>
        </p:nvSpPr>
        <p:spPr/>
        <p:txBody>
          <a:bodyPr/>
          <a:lstStyle/>
          <a:p>
            <a:fld id="{FDCEB901-7526-43F3-B779-B138AE95E143}" type="slidenum">
              <a:rPr lang="en-US" smtClean="0"/>
              <a:t>101</a:t>
            </a:fld>
            <a:endParaRPr lang="en-US"/>
          </a:p>
        </p:txBody>
      </p:sp>
      <p:sp>
        <p:nvSpPr>
          <p:cNvPr id="5" name="Footer Placeholder 5">
            <a:extLst>
              <a:ext uri="{FF2B5EF4-FFF2-40B4-BE49-F238E27FC236}">
                <a16:creationId xmlns:a16="http://schemas.microsoft.com/office/drawing/2014/main" id="{3A83712A-C376-49B3-B02D-8EBD38D7E96D}"/>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4093187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t>Say: </a:t>
            </a:r>
            <a:r>
              <a:rPr lang="en-US" dirty="0"/>
              <a:t>Thanks so much to our third team. Here are some possible solutions. You covered many of these. I am going to go over them. If I mention a solution that you don’t think would be appropriate in your context – which is very possible, security is always contextual – then please let me know after I finish.</a:t>
            </a:r>
          </a:p>
          <a:p>
            <a:pPr>
              <a:spcBef>
                <a:spcPts val="600"/>
              </a:spcBef>
            </a:pPr>
            <a:r>
              <a:rPr lang="en-US" i="1" dirty="0"/>
              <a:t>Review slide.</a:t>
            </a:r>
          </a:p>
        </p:txBody>
      </p:sp>
      <p:sp>
        <p:nvSpPr>
          <p:cNvPr id="4" name="Slide Number Placeholder 3"/>
          <p:cNvSpPr>
            <a:spLocks noGrp="1"/>
          </p:cNvSpPr>
          <p:nvPr>
            <p:ph type="sldNum" sz="quarter" idx="5"/>
          </p:nvPr>
        </p:nvSpPr>
        <p:spPr/>
        <p:txBody>
          <a:bodyPr/>
          <a:lstStyle/>
          <a:p>
            <a:fld id="{FDCEB901-7526-43F3-B779-B138AE95E143}" type="slidenum">
              <a:rPr lang="en-US" smtClean="0"/>
              <a:t>102</a:t>
            </a:fld>
            <a:endParaRPr lang="en-US"/>
          </a:p>
        </p:txBody>
      </p:sp>
      <p:sp>
        <p:nvSpPr>
          <p:cNvPr id="5" name="Footer Placeholder 5">
            <a:extLst>
              <a:ext uri="{FF2B5EF4-FFF2-40B4-BE49-F238E27FC236}">
                <a16:creationId xmlns:a16="http://schemas.microsoft.com/office/drawing/2014/main" id="{A40502A5-D2BC-4C6B-AF9C-CDA31A301E7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2080119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Say: </a:t>
            </a:r>
            <a:r>
              <a:rPr lang="en-US" dirty="0"/>
              <a:t>Now for team 4.</a:t>
            </a:r>
          </a:p>
        </p:txBody>
      </p:sp>
      <p:sp>
        <p:nvSpPr>
          <p:cNvPr id="4" name="Slide Number Placeholder 3"/>
          <p:cNvSpPr>
            <a:spLocks noGrp="1"/>
          </p:cNvSpPr>
          <p:nvPr>
            <p:ph type="sldNum" sz="quarter" idx="5"/>
          </p:nvPr>
        </p:nvSpPr>
        <p:spPr/>
        <p:txBody>
          <a:bodyPr/>
          <a:lstStyle/>
          <a:p>
            <a:fld id="{FDCEB901-7526-43F3-B779-B138AE95E143}" type="slidenum">
              <a:rPr lang="en-US" smtClean="0"/>
              <a:t>103</a:t>
            </a:fld>
            <a:endParaRPr lang="en-US"/>
          </a:p>
        </p:txBody>
      </p:sp>
      <p:sp>
        <p:nvSpPr>
          <p:cNvPr id="5" name="Footer Placeholder 5">
            <a:extLst>
              <a:ext uri="{FF2B5EF4-FFF2-40B4-BE49-F238E27FC236}">
                <a16:creationId xmlns:a16="http://schemas.microsoft.com/office/drawing/2014/main" id="{85141A52-AF4A-49C3-8694-46A290AFAB07}"/>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3151327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t>Say: </a:t>
            </a:r>
            <a:r>
              <a:rPr lang="en-US" dirty="0"/>
              <a:t>Thanks so much to our fourth team. Here are some possible solutions. You covered many of these. I am going to go over them. If I mention a solution that you don’t think would be appropriate in your context – which is very possible, security is always contextual – then please let me know after I finish.</a:t>
            </a:r>
          </a:p>
          <a:p>
            <a:pPr>
              <a:spcBef>
                <a:spcPts val="600"/>
              </a:spcBef>
            </a:pPr>
            <a:r>
              <a:rPr lang="en-US" i="1" dirty="0"/>
              <a:t>Review slide.</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104</a:t>
            </a:fld>
            <a:endParaRPr lang="en-US"/>
          </a:p>
        </p:txBody>
      </p:sp>
      <p:sp>
        <p:nvSpPr>
          <p:cNvPr id="5" name="Footer Placeholder 5">
            <a:extLst>
              <a:ext uri="{FF2B5EF4-FFF2-40B4-BE49-F238E27FC236}">
                <a16:creationId xmlns:a16="http://schemas.microsoft.com/office/drawing/2014/main" id="{2B304CE0-D8EA-442E-9DE6-64243EA4E33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2211024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Say: </a:t>
            </a:r>
            <a:r>
              <a:rPr lang="en-US" dirty="0"/>
              <a:t>Now for team 5.</a:t>
            </a:r>
          </a:p>
        </p:txBody>
      </p:sp>
      <p:sp>
        <p:nvSpPr>
          <p:cNvPr id="4" name="Slide Number Placeholder 3"/>
          <p:cNvSpPr>
            <a:spLocks noGrp="1"/>
          </p:cNvSpPr>
          <p:nvPr>
            <p:ph type="sldNum" sz="quarter" idx="5"/>
          </p:nvPr>
        </p:nvSpPr>
        <p:spPr/>
        <p:txBody>
          <a:bodyPr/>
          <a:lstStyle/>
          <a:p>
            <a:fld id="{FDCEB901-7526-43F3-B779-B138AE95E143}" type="slidenum">
              <a:rPr lang="en-US" smtClean="0"/>
              <a:t>105</a:t>
            </a:fld>
            <a:endParaRPr lang="en-US"/>
          </a:p>
        </p:txBody>
      </p:sp>
      <p:sp>
        <p:nvSpPr>
          <p:cNvPr id="5" name="Footer Placeholder 5">
            <a:extLst>
              <a:ext uri="{FF2B5EF4-FFF2-40B4-BE49-F238E27FC236}">
                <a16:creationId xmlns:a16="http://schemas.microsoft.com/office/drawing/2014/main" id="{17C25528-DA0F-4932-AAE3-248377410A62}"/>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7980405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t>Say: </a:t>
            </a:r>
            <a:r>
              <a:rPr lang="en-US" dirty="0"/>
              <a:t>Thanks so much to our fifth team. Here are some possible solutions. You covered many of these. I am going to go over them. If I mention a solution that you don’t think would be appropriate in your context – which is very possible, security is always contextual – then please let me know after I finish.</a:t>
            </a:r>
          </a:p>
          <a:p>
            <a:pPr>
              <a:spcBef>
                <a:spcPts val="600"/>
              </a:spcBef>
            </a:pPr>
            <a:r>
              <a:rPr lang="en-US" i="1" dirty="0"/>
              <a:t>Review slide.</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106</a:t>
            </a:fld>
            <a:endParaRPr lang="en-US"/>
          </a:p>
        </p:txBody>
      </p:sp>
      <p:sp>
        <p:nvSpPr>
          <p:cNvPr id="5" name="Footer Placeholder 5">
            <a:extLst>
              <a:ext uri="{FF2B5EF4-FFF2-40B4-BE49-F238E27FC236}">
                <a16:creationId xmlns:a16="http://schemas.microsoft.com/office/drawing/2014/main" id="{5AE83481-8A04-407D-B8F8-8EEB82391764}"/>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8425276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Say: </a:t>
            </a:r>
            <a:r>
              <a:rPr lang="en-US" dirty="0"/>
              <a:t>Now for team 6.</a:t>
            </a:r>
          </a:p>
        </p:txBody>
      </p:sp>
      <p:sp>
        <p:nvSpPr>
          <p:cNvPr id="4" name="Slide Number Placeholder 3"/>
          <p:cNvSpPr>
            <a:spLocks noGrp="1"/>
          </p:cNvSpPr>
          <p:nvPr>
            <p:ph type="sldNum" sz="quarter" idx="5"/>
          </p:nvPr>
        </p:nvSpPr>
        <p:spPr/>
        <p:txBody>
          <a:bodyPr/>
          <a:lstStyle/>
          <a:p>
            <a:fld id="{FDCEB901-7526-43F3-B779-B138AE95E143}" type="slidenum">
              <a:rPr lang="en-US" smtClean="0"/>
              <a:t>107</a:t>
            </a:fld>
            <a:endParaRPr lang="en-US"/>
          </a:p>
        </p:txBody>
      </p:sp>
      <p:sp>
        <p:nvSpPr>
          <p:cNvPr id="5" name="Footer Placeholder 5">
            <a:extLst>
              <a:ext uri="{FF2B5EF4-FFF2-40B4-BE49-F238E27FC236}">
                <a16:creationId xmlns:a16="http://schemas.microsoft.com/office/drawing/2014/main" id="{F79F8D29-E172-4542-A5DF-99DA73EC29E9}"/>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8350596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t>Say: </a:t>
            </a:r>
            <a:r>
              <a:rPr lang="en-US" dirty="0"/>
              <a:t>Thanks so much to our sixth team. Here are some possible solutions. You covered many of these. I am going to go over them. If I mention a solution that you don’t think would be appropriate in your context – which is very possible, security is always contextual – then please let me know after I finish.</a:t>
            </a:r>
          </a:p>
          <a:p>
            <a:pPr>
              <a:spcBef>
                <a:spcPts val="600"/>
              </a:spcBef>
            </a:pPr>
            <a:r>
              <a:rPr lang="en-US" i="1" dirty="0"/>
              <a:t>Review slide.</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108</a:t>
            </a:fld>
            <a:endParaRPr lang="en-US"/>
          </a:p>
        </p:txBody>
      </p:sp>
      <p:sp>
        <p:nvSpPr>
          <p:cNvPr id="5" name="Footer Placeholder 5">
            <a:extLst>
              <a:ext uri="{FF2B5EF4-FFF2-40B4-BE49-F238E27FC236}">
                <a16:creationId xmlns:a16="http://schemas.microsoft.com/office/drawing/2014/main" id="{AA707289-71D0-401F-8C99-377668D3E2A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2019870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t>Say: </a:t>
            </a:r>
            <a:r>
              <a:rPr lang="en-US" dirty="0"/>
              <a:t>Now for team 7.</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109</a:t>
            </a:fld>
            <a:endParaRPr lang="en-US"/>
          </a:p>
        </p:txBody>
      </p:sp>
      <p:sp>
        <p:nvSpPr>
          <p:cNvPr id="5" name="Footer Placeholder 5">
            <a:extLst>
              <a:ext uri="{FF2B5EF4-FFF2-40B4-BE49-F238E27FC236}">
                <a16:creationId xmlns:a16="http://schemas.microsoft.com/office/drawing/2014/main" id="{361DB916-124D-4433-ABCC-58A3FC58F3C9}"/>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01078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862013"/>
            <a:ext cx="4114800" cy="3086100"/>
          </a:xfrm>
        </p:spPr>
      </p:sp>
      <p:sp>
        <p:nvSpPr>
          <p:cNvPr id="3" name="Notes Placeholder 2"/>
          <p:cNvSpPr>
            <a:spLocks noGrp="1"/>
          </p:cNvSpPr>
          <p:nvPr>
            <p:ph type="body" idx="1"/>
          </p:nvPr>
        </p:nvSpPr>
        <p:spPr>
          <a:xfrm>
            <a:off x="685800" y="4119196"/>
            <a:ext cx="5486400" cy="4790342"/>
          </a:xfrm>
        </p:spPr>
        <p:txBody>
          <a:bodyPr/>
          <a:lstStyle/>
          <a:p>
            <a:pPr>
              <a:lnSpc>
                <a:spcPct val="95000"/>
              </a:lnSpc>
            </a:pPr>
            <a:r>
              <a:rPr lang="en-US" b="1" dirty="0"/>
              <a:t>Say: </a:t>
            </a:r>
            <a:r>
              <a:rPr lang="en-US" dirty="0"/>
              <a:t>Now for some background. Starting this training it’s important to have an idea of how thinking on the security of KP program implementers has evolved over time.</a:t>
            </a:r>
          </a:p>
          <a:p>
            <a:pPr marL="171450" indent="-171450">
              <a:lnSpc>
                <a:spcPct val="95000"/>
              </a:lnSpc>
              <a:spcBef>
                <a:spcPts val="300"/>
              </a:spcBef>
              <a:spcAft>
                <a:spcPts val="300"/>
              </a:spcAft>
              <a:buFont typeface="Arial" panose="020B0604020202020204" pitchFamily="34" charset="0"/>
              <a:buChar char="•"/>
            </a:pPr>
            <a:r>
              <a:rPr lang="en-US" dirty="0"/>
              <a:t>There is a longer history of violence/crisis response for beneficiaries of key population HIV programs and LGBT-led rights-focused organizations.    </a:t>
            </a:r>
          </a:p>
          <a:p>
            <a:pPr>
              <a:lnSpc>
                <a:spcPct val="95000"/>
              </a:lnSpc>
              <a:spcBef>
                <a:spcPts val="300"/>
              </a:spcBef>
              <a:spcAft>
                <a:spcPts val="300"/>
              </a:spcAft>
            </a:pPr>
            <a:r>
              <a:rPr lang="en-US" i="1" dirty="0"/>
              <a:t>Advance slide twice for images.</a:t>
            </a:r>
          </a:p>
          <a:p>
            <a:pPr marL="171450" indent="-171450">
              <a:lnSpc>
                <a:spcPct val="95000"/>
              </a:lnSpc>
              <a:spcBef>
                <a:spcPts val="300"/>
              </a:spcBef>
              <a:spcAft>
                <a:spcPts val="300"/>
              </a:spcAft>
              <a:buFont typeface="Arial" panose="020B0604020202020204" pitchFamily="34" charset="0"/>
              <a:buChar char="•"/>
            </a:pPr>
            <a:r>
              <a:rPr lang="en-US" dirty="0"/>
              <a:t>As KP programs became more widespread, they saw and increasingly documented implementer insecurity, especially targeted toward organizations led by KP members. Attacks included: arrests and detentions, offices raided/broken into, and physical, sexual, economic, and emotional attacks on personnel. </a:t>
            </a:r>
          </a:p>
          <a:p>
            <a:pPr>
              <a:lnSpc>
                <a:spcPct val="95000"/>
              </a:lnSpc>
              <a:spcBef>
                <a:spcPts val="300"/>
              </a:spcBef>
              <a:spcAft>
                <a:spcPts val="300"/>
              </a:spcAft>
            </a:pPr>
            <a:r>
              <a:rPr lang="en-US" i="1" dirty="0"/>
              <a:t>Advance slide once for image.</a:t>
            </a:r>
          </a:p>
          <a:p>
            <a:pPr marL="171450" lvl="0" indent="-171450">
              <a:lnSpc>
                <a:spcPct val="95000"/>
              </a:lnSpc>
              <a:spcBef>
                <a:spcPts val="300"/>
              </a:spcBef>
              <a:spcAft>
                <a:spcPts val="300"/>
              </a:spcAft>
              <a:buFont typeface="Arial" panose="020B0604020202020204" pitchFamily="34" charset="0"/>
              <a:buChar char="•"/>
            </a:pPr>
            <a:r>
              <a:rPr lang="en-US" dirty="0"/>
              <a:t>The LINKAGES project, in collaboration with Frontline AIDS, saw this gap and developed the toolkit you see here in blue.</a:t>
            </a:r>
          </a:p>
          <a:p>
            <a:pPr>
              <a:lnSpc>
                <a:spcPct val="95000"/>
              </a:lnSpc>
              <a:spcBef>
                <a:spcPts val="300"/>
              </a:spcBef>
              <a:spcAft>
                <a:spcPts val="300"/>
              </a:spcAft>
            </a:pPr>
            <a:r>
              <a:rPr lang="en-US" i="1" dirty="0"/>
              <a:t>Advance slide once for image.</a:t>
            </a:r>
          </a:p>
          <a:p>
            <a:pPr marL="171450" indent="-171450">
              <a:lnSpc>
                <a:spcPct val="95000"/>
              </a:lnSpc>
              <a:spcBef>
                <a:spcPts val="300"/>
              </a:spcBef>
              <a:spcAft>
                <a:spcPts val="300"/>
              </a:spcAft>
              <a:buFont typeface="Arial" panose="020B0604020202020204" pitchFamily="34" charset="0"/>
              <a:buChar char="•"/>
            </a:pPr>
            <a:r>
              <a:rPr lang="en-US" dirty="0"/>
              <a:t>LINKAGES and Synergia then worked together to develop training materials focused on KP HIV program implementers. </a:t>
            </a:r>
          </a:p>
          <a:p>
            <a:pPr>
              <a:lnSpc>
                <a:spcPct val="95000"/>
              </a:lnSpc>
              <a:spcBef>
                <a:spcPts val="300"/>
              </a:spcBef>
              <a:spcAft>
                <a:spcPts val="300"/>
              </a:spcAft>
            </a:pPr>
            <a:r>
              <a:rPr lang="en-US" i="1" dirty="0"/>
              <a:t>Advance slide once for image.</a:t>
            </a:r>
          </a:p>
          <a:p>
            <a:pPr marL="171450" indent="-171450">
              <a:lnSpc>
                <a:spcPct val="95000"/>
              </a:lnSpc>
              <a:spcBef>
                <a:spcPts val="300"/>
              </a:spcBef>
              <a:spcAft>
                <a:spcPts val="300"/>
              </a:spcAft>
              <a:buFont typeface="Arial" panose="020B0604020202020204" pitchFamily="34" charset="0"/>
              <a:buChar char="•"/>
            </a:pPr>
            <a:r>
              <a:rPr lang="en-US" dirty="0"/>
              <a:t>Even more recently, there have been efforts to address data safety specifically. </a:t>
            </a:r>
          </a:p>
          <a:p>
            <a:pPr>
              <a:lnSpc>
                <a:spcPct val="95000"/>
              </a:lnSpc>
              <a:spcBef>
                <a:spcPts val="300"/>
              </a:spcBef>
              <a:spcAft>
                <a:spcPts val="300"/>
              </a:spcAft>
            </a:pPr>
            <a:r>
              <a:rPr lang="en-US" i="1" dirty="0"/>
              <a:t>Advance slide once for image.</a:t>
            </a:r>
          </a:p>
          <a:p>
            <a:pPr marL="171450" indent="-171450">
              <a:lnSpc>
                <a:spcPct val="95000"/>
              </a:lnSpc>
              <a:spcBef>
                <a:spcPts val="300"/>
              </a:spcBef>
              <a:spcAft>
                <a:spcPts val="300"/>
              </a:spcAft>
              <a:buFont typeface="Arial" panose="020B0604020202020204" pitchFamily="34" charset="0"/>
              <a:buChar char="•"/>
            </a:pPr>
            <a:r>
              <a:rPr lang="en-US" dirty="0"/>
              <a:t>Finally, LINKAGES/EpiC extended security work across the project, into digital security and index testing, and into new regions.</a:t>
            </a:r>
          </a:p>
          <a:p>
            <a:pPr>
              <a:lnSpc>
                <a:spcPct val="95000"/>
              </a:lnSpc>
              <a:spcBef>
                <a:spcPts val="300"/>
              </a:spcBef>
              <a:spcAft>
                <a:spcPts val="300"/>
              </a:spcAft>
            </a:pPr>
            <a:r>
              <a:rPr lang="en-US" i="1" dirty="0"/>
              <a:t>Advance slide once for image.</a:t>
            </a:r>
          </a:p>
          <a:p>
            <a:pPr>
              <a:lnSpc>
                <a:spcPct val="95000"/>
              </a:lnSpc>
            </a:pP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11</a:t>
            </a:fld>
            <a:endParaRPr lang="en-US"/>
          </a:p>
        </p:txBody>
      </p:sp>
      <p:sp>
        <p:nvSpPr>
          <p:cNvPr id="5" name="Footer Placeholder 5">
            <a:extLst>
              <a:ext uri="{FF2B5EF4-FFF2-40B4-BE49-F238E27FC236}">
                <a16:creationId xmlns:a16="http://schemas.microsoft.com/office/drawing/2014/main" id="{1E4EFD43-38F8-49D0-92C2-AD9374205DAF}"/>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0419290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t>Say: </a:t>
            </a:r>
            <a:r>
              <a:rPr lang="en-US" dirty="0"/>
              <a:t>Thanks so much to our seventh team. Here are some possible solutions. You covered many of these. I am going to go over them. If I mention a solution that you don’t think would be appropriate in your context – which is very possible, security is always contextual – then please let me know after I finish.</a:t>
            </a:r>
          </a:p>
          <a:p>
            <a:pPr>
              <a:spcBef>
                <a:spcPts val="600"/>
              </a:spcBef>
            </a:pPr>
            <a:r>
              <a:rPr lang="en-US" i="1" dirty="0"/>
              <a:t>Review slide.</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110</a:t>
            </a:fld>
            <a:endParaRPr lang="en-US"/>
          </a:p>
        </p:txBody>
      </p:sp>
      <p:sp>
        <p:nvSpPr>
          <p:cNvPr id="5" name="Footer Placeholder 5">
            <a:extLst>
              <a:ext uri="{FF2B5EF4-FFF2-40B4-BE49-F238E27FC236}">
                <a16:creationId xmlns:a16="http://schemas.microsoft.com/office/drawing/2014/main" id="{C04AA701-7E61-4B7C-8ADA-2DE187ABC50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2360951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Say: </a:t>
            </a:r>
            <a:r>
              <a:rPr lang="en-US" dirty="0"/>
              <a:t>Now for team 8.</a:t>
            </a:r>
          </a:p>
        </p:txBody>
      </p:sp>
      <p:sp>
        <p:nvSpPr>
          <p:cNvPr id="4" name="Slide Number Placeholder 3"/>
          <p:cNvSpPr>
            <a:spLocks noGrp="1"/>
          </p:cNvSpPr>
          <p:nvPr>
            <p:ph type="sldNum" sz="quarter" idx="5"/>
          </p:nvPr>
        </p:nvSpPr>
        <p:spPr/>
        <p:txBody>
          <a:bodyPr/>
          <a:lstStyle/>
          <a:p>
            <a:fld id="{FDCEB901-7526-43F3-B779-B138AE95E143}" type="slidenum">
              <a:rPr lang="en-US" smtClean="0"/>
              <a:t>111</a:t>
            </a:fld>
            <a:endParaRPr lang="en-US"/>
          </a:p>
        </p:txBody>
      </p:sp>
      <p:sp>
        <p:nvSpPr>
          <p:cNvPr id="5" name="Footer Placeholder 5">
            <a:extLst>
              <a:ext uri="{FF2B5EF4-FFF2-40B4-BE49-F238E27FC236}">
                <a16:creationId xmlns:a16="http://schemas.microsoft.com/office/drawing/2014/main" id="{5FF63EA8-B3F1-4BD4-85E0-4D35EB1FD61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8738380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t>Say: </a:t>
            </a:r>
            <a:r>
              <a:rPr lang="en-US" dirty="0"/>
              <a:t>Thanks so much to our final team. Here are some possible solutions. You covered many of these. I am going to go over them. If I mention a solution that you don’t think would be appropriate in your context – which is very possible, security is always contextual – then please let me know after I finish.</a:t>
            </a:r>
          </a:p>
          <a:p>
            <a:pPr>
              <a:spcBef>
                <a:spcPts val="600"/>
              </a:spcBef>
            </a:pPr>
            <a:r>
              <a:rPr lang="en-US" i="1" dirty="0"/>
              <a:t>Review slide.</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112</a:t>
            </a:fld>
            <a:endParaRPr lang="en-US"/>
          </a:p>
        </p:txBody>
      </p:sp>
      <p:sp>
        <p:nvSpPr>
          <p:cNvPr id="5" name="Footer Placeholder 5">
            <a:extLst>
              <a:ext uri="{FF2B5EF4-FFF2-40B4-BE49-F238E27FC236}">
                <a16:creationId xmlns:a16="http://schemas.microsoft.com/office/drawing/2014/main" id="{9880C41F-0B57-440F-B881-D7128E418F17}"/>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2660907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i="0" u="none" dirty="0"/>
              <a:t>Say: </a:t>
            </a:r>
            <a:r>
              <a:rPr lang="en-US" dirty="0"/>
              <a:t>Thank you for reflections. They have been excellent. It really demonstrates for us how much we know about our own contexts. Since all security is contextual, we each have expertise in what will work for ourselves.</a:t>
            </a:r>
          </a:p>
          <a:p>
            <a:pPr marL="0" marR="0" lvl="0" indent="0" algn="l" defTabSz="914400" rtl="0" eaLnBrk="1" fontAlgn="auto" latinLnBrk="0" hangingPunct="1">
              <a:spcBef>
                <a:spcPts val="600"/>
              </a:spcBef>
              <a:buClrTx/>
              <a:buSzTx/>
              <a:buFontTx/>
              <a:buNone/>
              <a:tabLst/>
              <a:defRPr/>
            </a:pPr>
            <a:r>
              <a:rPr lang="en-US" dirty="0"/>
              <a:t>I’d like to end with one final reflection that is not just about what to do but when to do it. Thinking about the eight scenarios we have just discussed, why are actions taken </a:t>
            </a:r>
            <a:r>
              <a:rPr lang="en-US" i="1" dirty="0"/>
              <a:t>before</a:t>
            </a:r>
            <a:r>
              <a:rPr lang="en-US" dirty="0"/>
              <a:t> the security challenge so important?</a:t>
            </a:r>
          </a:p>
          <a:p>
            <a:pPr>
              <a:spcBef>
                <a:spcPts val="600"/>
              </a:spcBef>
            </a:pPr>
            <a:r>
              <a:rPr lang="en-US" i="1" dirty="0"/>
              <a:t>Ask for a few volunteers. Allow them to unmute and share responses.</a:t>
            </a:r>
          </a:p>
          <a:p>
            <a:pPr>
              <a:spcBef>
                <a:spcPts val="600"/>
              </a:spcBef>
            </a:pPr>
            <a:r>
              <a:rPr lang="en-US" i="1" dirty="0"/>
              <a:t>Advance the slide and review the answer on the screen.</a:t>
            </a:r>
          </a:p>
          <a:p>
            <a:pPr>
              <a:spcBef>
                <a:spcPts val="600"/>
              </a:spcBef>
            </a:pPr>
            <a:r>
              <a:rPr lang="en-US" i="1" dirty="0"/>
              <a:t>Ask if there are any questions.</a:t>
            </a:r>
          </a:p>
        </p:txBody>
      </p:sp>
      <p:sp>
        <p:nvSpPr>
          <p:cNvPr id="4" name="Slide Number Placeholder 3"/>
          <p:cNvSpPr>
            <a:spLocks noGrp="1"/>
          </p:cNvSpPr>
          <p:nvPr>
            <p:ph type="sldNum" sz="quarter" idx="5"/>
          </p:nvPr>
        </p:nvSpPr>
        <p:spPr/>
        <p:txBody>
          <a:bodyPr/>
          <a:lstStyle/>
          <a:p>
            <a:fld id="{FDCEB901-7526-43F3-B779-B138AE95E143}" type="slidenum">
              <a:rPr lang="en-US" smtClean="0"/>
              <a:t>113</a:t>
            </a:fld>
            <a:endParaRPr lang="en-US"/>
          </a:p>
        </p:txBody>
      </p:sp>
      <p:sp>
        <p:nvSpPr>
          <p:cNvPr id="5" name="Footer Placeholder 5">
            <a:extLst>
              <a:ext uri="{FF2B5EF4-FFF2-40B4-BE49-F238E27FC236}">
                <a16:creationId xmlns:a16="http://schemas.microsoft.com/office/drawing/2014/main" id="{917AD0D7-A001-4BCD-9D9F-5744E3DFF37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4523317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i="0" u="none" dirty="0"/>
              <a:t>Say: </a:t>
            </a:r>
            <a:r>
              <a:rPr lang="en-US" dirty="0"/>
              <a:t>In conclusion, you all have learned a lot and brought a lot to this training. If your organization has specific concerns that were not covered here, write them down. Then do this exercise together. You can generate more thoughtful and creative answers during a relatively calm period.</a:t>
            </a:r>
          </a:p>
          <a:p>
            <a:pPr>
              <a:spcBef>
                <a:spcPts val="600"/>
              </a:spcBef>
            </a:pPr>
            <a:r>
              <a:rPr lang="en-US" dirty="0"/>
              <a:t>Please plan now to avoid issues later. It is very easy to go from unprepared to prepared. </a:t>
            </a:r>
          </a:p>
          <a:p>
            <a:pPr>
              <a:spcBef>
                <a:spcPts val="600"/>
              </a:spcBef>
            </a:pPr>
            <a:r>
              <a:rPr lang="en-US" i="1" dirty="0"/>
              <a:t>Advance slide.</a:t>
            </a:r>
          </a:p>
        </p:txBody>
      </p:sp>
      <p:sp>
        <p:nvSpPr>
          <p:cNvPr id="4" name="Slide Number Placeholder 3"/>
          <p:cNvSpPr>
            <a:spLocks noGrp="1"/>
          </p:cNvSpPr>
          <p:nvPr>
            <p:ph type="sldNum" sz="quarter" idx="5"/>
          </p:nvPr>
        </p:nvSpPr>
        <p:spPr/>
        <p:txBody>
          <a:bodyPr/>
          <a:lstStyle/>
          <a:p>
            <a:fld id="{FDCEB901-7526-43F3-B779-B138AE95E143}" type="slidenum">
              <a:rPr lang="en-US" smtClean="0"/>
              <a:t>114</a:t>
            </a:fld>
            <a:endParaRPr lang="en-US"/>
          </a:p>
        </p:txBody>
      </p:sp>
      <p:sp>
        <p:nvSpPr>
          <p:cNvPr id="5" name="Footer Placeholder 5">
            <a:extLst>
              <a:ext uri="{FF2B5EF4-FFF2-40B4-BE49-F238E27FC236}">
                <a16:creationId xmlns:a16="http://schemas.microsoft.com/office/drawing/2014/main" id="{889753A0-4ADF-4B4A-99B9-E464C52269D5}"/>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8642499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Say: </a:t>
            </a:r>
            <a:r>
              <a:rPr lang="en-US" dirty="0"/>
              <a:t>It’s time now to think about our priorities. We have identified many things we could do to improve our security; how do we decide which ones to prioritize?</a:t>
            </a:r>
          </a:p>
        </p:txBody>
      </p:sp>
      <p:sp>
        <p:nvSpPr>
          <p:cNvPr id="4" name="Slide Number Placeholder 3"/>
          <p:cNvSpPr>
            <a:spLocks noGrp="1"/>
          </p:cNvSpPr>
          <p:nvPr>
            <p:ph type="sldNum" sz="quarter" idx="5"/>
          </p:nvPr>
        </p:nvSpPr>
        <p:spPr/>
        <p:txBody>
          <a:bodyPr/>
          <a:lstStyle/>
          <a:p>
            <a:fld id="{FDCEB901-7526-43F3-B779-B138AE95E143}" type="slidenum">
              <a:rPr lang="en-US" smtClean="0"/>
              <a:t>115</a:t>
            </a:fld>
            <a:endParaRPr lang="en-US"/>
          </a:p>
        </p:txBody>
      </p:sp>
      <p:sp>
        <p:nvSpPr>
          <p:cNvPr id="5" name="Footer Placeholder 5">
            <a:extLst>
              <a:ext uri="{FF2B5EF4-FFF2-40B4-BE49-F238E27FC236}">
                <a16:creationId xmlns:a16="http://schemas.microsoft.com/office/drawing/2014/main" id="{38E617AA-CDC0-4351-AC44-91738844F742}"/>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54142411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Say: </a:t>
            </a:r>
            <a:r>
              <a:rPr lang="en-US" dirty="0"/>
              <a:t>In this session we will become familiar with a formula for determining the likelihood that a given harm will occur. This will help us decide which harms to prioritize when we create security plans. It will also help us decide which vulnerabilities we can limit and which we cannot.</a:t>
            </a:r>
          </a:p>
        </p:txBody>
      </p:sp>
      <p:sp>
        <p:nvSpPr>
          <p:cNvPr id="4" name="Slide Number Placeholder 3"/>
          <p:cNvSpPr>
            <a:spLocks noGrp="1"/>
          </p:cNvSpPr>
          <p:nvPr>
            <p:ph type="sldNum" sz="quarter" idx="5"/>
          </p:nvPr>
        </p:nvSpPr>
        <p:spPr/>
        <p:txBody>
          <a:bodyPr/>
          <a:lstStyle/>
          <a:p>
            <a:fld id="{FDCEB901-7526-43F3-B779-B138AE95E143}" type="slidenum">
              <a:rPr lang="en-US" smtClean="0"/>
              <a:t>116</a:t>
            </a:fld>
            <a:endParaRPr lang="en-US"/>
          </a:p>
        </p:txBody>
      </p:sp>
      <p:sp>
        <p:nvSpPr>
          <p:cNvPr id="5" name="Footer Placeholder 5">
            <a:extLst>
              <a:ext uri="{FF2B5EF4-FFF2-40B4-BE49-F238E27FC236}">
                <a16:creationId xmlns:a16="http://schemas.microsoft.com/office/drawing/2014/main" id="{52F077C2-0DA7-4906-99B2-D7F5BC011DA5}"/>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5680955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Say: </a:t>
            </a:r>
            <a:r>
              <a:rPr lang="en-US" b="0" i="0" u="none" dirty="0"/>
              <a:t>Before I show you the formula, o</a:t>
            </a:r>
            <a:r>
              <a:rPr lang="en-US" dirty="0"/>
              <a:t>ne of the things we have to consider is trade-offs. Limit a potential attacker’s access, resources, and motivations could have trade-offs for either individuals, organizations, or both. For example:</a:t>
            </a:r>
          </a:p>
          <a:p>
            <a:pPr marL="457200" indent="-228600">
              <a:spcBef>
                <a:spcPts val="600"/>
              </a:spcBef>
              <a:buFont typeface="+mj-lt"/>
              <a:buAutoNum type="arabicPeriod"/>
            </a:pPr>
            <a:r>
              <a:rPr lang="en-US" dirty="0"/>
              <a:t>An organization may decide to limit peer educators’ outreach efforts in order to keep them from being accessible to attackers. But this also limits access for clients. Peer educators cannot limit access to themselves completely and still do jobs such as provide instructions on how to use condoms appropriately. </a:t>
            </a:r>
          </a:p>
          <a:p>
            <a:pPr marL="457200" indent="-228600">
              <a:spcBef>
                <a:spcPts val="600"/>
              </a:spcBef>
              <a:buFont typeface="+mj-lt"/>
              <a:buAutoNum type="arabicPeriod"/>
            </a:pPr>
            <a:r>
              <a:rPr lang="en-US" dirty="0"/>
              <a:t>A clinic that serves men who have sex with men may consider removing their address from their website so that they are more difficult to find. This may keep potential attackers from finding them but may also keep potential clients from finding them. </a:t>
            </a:r>
          </a:p>
          <a:p>
            <a:pPr lvl="0">
              <a:spcBef>
                <a:spcPts val="600"/>
              </a:spcBef>
            </a:pPr>
            <a:r>
              <a:rPr lang="en-US" dirty="0"/>
              <a:t>We need a way to decide which vulnerabilities to accept.</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117</a:t>
            </a:fld>
            <a:endParaRPr lang="en-US"/>
          </a:p>
        </p:txBody>
      </p:sp>
      <p:sp>
        <p:nvSpPr>
          <p:cNvPr id="5" name="Footer Placeholder 5">
            <a:extLst>
              <a:ext uri="{FF2B5EF4-FFF2-40B4-BE49-F238E27FC236}">
                <a16:creationId xmlns:a16="http://schemas.microsoft.com/office/drawing/2014/main" id="{30E89207-B44C-416E-84A9-48EDF3023ECE}"/>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9021030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t>Say: </a:t>
            </a:r>
            <a:r>
              <a:rPr lang="en-US" dirty="0"/>
              <a:t>Let’s go over a formula that can help us answer the questions of which areas need more investment and which vulnerabilities we will attempt to limit. You see reminders of our definitions at the top. We covered these the first day. These are to remind us what each term in the formula refers to.</a:t>
            </a:r>
          </a:p>
          <a:p>
            <a:pPr>
              <a:spcBef>
                <a:spcPts val="600"/>
              </a:spcBef>
            </a:pPr>
            <a:r>
              <a:rPr lang="en-US" dirty="0"/>
              <a:t>This formula helps determine the risk of something. It is calculated by thinking about the threats that suggest this “something” will occur multiplied by the vulnerabilities that make us more vulnerable to it and then divided by the capacities that could keep it from occurring.</a:t>
            </a:r>
          </a:p>
          <a:p>
            <a:pPr>
              <a:spcBef>
                <a:spcPts val="600"/>
              </a:spcBef>
            </a:pPr>
            <a:r>
              <a:rPr lang="en-US" dirty="0"/>
              <a:t>You also see boxes that tell you where and how you can find this information. The threats can be quantified, as desired, by using the threat assessment questions. These were presented on Day 1. The vulnerabilities can be calculated by thinking about all of the things a potential attacker needs and which of those are available in your case. Finally, the capacities can come from the strategies you catalogued in the checklist.</a:t>
            </a:r>
          </a:p>
        </p:txBody>
      </p:sp>
      <p:sp>
        <p:nvSpPr>
          <p:cNvPr id="4" name="Slide Number Placeholder 3"/>
          <p:cNvSpPr>
            <a:spLocks noGrp="1"/>
          </p:cNvSpPr>
          <p:nvPr>
            <p:ph type="sldNum" sz="quarter" idx="5"/>
          </p:nvPr>
        </p:nvSpPr>
        <p:spPr/>
        <p:txBody>
          <a:bodyPr/>
          <a:lstStyle/>
          <a:p>
            <a:fld id="{FDCEB901-7526-43F3-B779-B138AE95E143}" type="slidenum">
              <a:rPr lang="en-US" smtClean="0"/>
              <a:t>118</a:t>
            </a:fld>
            <a:endParaRPr lang="en-US"/>
          </a:p>
        </p:txBody>
      </p:sp>
      <p:sp>
        <p:nvSpPr>
          <p:cNvPr id="5" name="Footer Placeholder 5">
            <a:extLst>
              <a:ext uri="{FF2B5EF4-FFF2-40B4-BE49-F238E27FC236}">
                <a16:creationId xmlns:a16="http://schemas.microsoft.com/office/drawing/2014/main" id="{E00678D7-364F-446A-B1B2-7B2C865ADFBF}"/>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7323669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Here is another way to think of it, we want to go from this scenario, where the threats and vulnerabilities outweigh the capacities, to this </a:t>
            </a:r>
            <a:r>
              <a:rPr lang="en-US" i="1" dirty="0"/>
              <a:t>(advance slide) </a:t>
            </a:r>
            <a:r>
              <a:rPr lang="en-US" dirty="0"/>
              <a:t>where the vulnerabilities are lessened, and new capacities are added to the old ones.</a:t>
            </a:r>
          </a:p>
        </p:txBody>
      </p:sp>
      <p:sp>
        <p:nvSpPr>
          <p:cNvPr id="4" name="Slide Number Placeholder 3"/>
          <p:cNvSpPr>
            <a:spLocks noGrp="1"/>
          </p:cNvSpPr>
          <p:nvPr>
            <p:ph type="sldNum" sz="quarter" idx="10"/>
          </p:nvPr>
        </p:nvSpPr>
        <p:spPr/>
        <p:txBody>
          <a:bodyPr/>
          <a:lstStyle/>
          <a:p>
            <a:fld id="{FDCEB901-7526-43F3-B779-B138AE95E143}" type="slidenum">
              <a:rPr lang="en-US" smtClean="0"/>
              <a:t>119</a:t>
            </a:fld>
            <a:endParaRPr lang="en-US"/>
          </a:p>
        </p:txBody>
      </p:sp>
      <p:sp>
        <p:nvSpPr>
          <p:cNvPr id="5" name="Footer Placeholder 5">
            <a:extLst>
              <a:ext uri="{FF2B5EF4-FFF2-40B4-BE49-F238E27FC236}">
                <a16:creationId xmlns:a16="http://schemas.microsoft.com/office/drawing/2014/main" id="{186F553C-09EE-4DA4-88E9-1621E60BE570}"/>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08271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Let’s talk about the security incidents that affect KP program implementers.</a:t>
            </a:r>
          </a:p>
          <a:p>
            <a:pPr>
              <a:spcBef>
                <a:spcPts val="600"/>
              </a:spcBef>
            </a:pPr>
            <a:r>
              <a:rPr lang="en-US" dirty="0"/>
              <a:t>We want to know what kinds of security incidents happen in your setting, who perpetrates them, and why do they occur? </a:t>
            </a:r>
          </a:p>
          <a:p>
            <a:pPr>
              <a:spcBef>
                <a:spcPts val="600"/>
              </a:spcBef>
            </a:pPr>
            <a:r>
              <a:rPr lang="en-US" dirty="0"/>
              <a:t>And when we say implementers, we are talking about a wide variety of people from outreach workers to directors to doctors to drivers.</a:t>
            </a:r>
          </a:p>
          <a:p>
            <a:pPr>
              <a:spcBef>
                <a:spcPts val="600"/>
              </a:spcBef>
            </a:pPr>
            <a:r>
              <a:rPr lang="en-US" i="1" dirty="0"/>
              <a:t>Review list of implementers quickly. </a:t>
            </a:r>
          </a:p>
          <a:p>
            <a:endParaRPr lang="en-US" dirty="0"/>
          </a:p>
          <a:p>
            <a:endParaRPr lang="en-US" b="1" dirty="0"/>
          </a:p>
          <a:p>
            <a:endParaRPr lang="en-US" b="1" dirty="0"/>
          </a:p>
        </p:txBody>
      </p:sp>
      <p:sp>
        <p:nvSpPr>
          <p:cNvPr id="4" name="Slide Number Placeholder 3"/>
          <p:cNvSpPr>
            <a:spLocks noGrp="1"/>
          </p:cNvSpPr>
          <p:nvPr>
            <p:ph type="sldNum" sz="quarter" idx="10"/>
          </p:nvPr>
        </p:nvSpPr>
        <p:spPr/>
        <p:txBody>
          <a:bodyPr/>
          <a:lstStyle/>
          <a:p>
            <a:fld id="{FDCEB901-7526-43F3-B779-B138AE95E143}" type="slidenum">
              <a:rPr lang="en-US" smtClean="0"/>
              <a:t>12</a:t>
            </a:fld>
            <a:endParaRPr lang="en-US"/>
          </a:p>
        </p:txBody>
      </p:sp>
      <p:sp>
        <p:nvSpPr>
          <p:cNvPr id="5" name="Footer Placeholder 5">
            <a:extLst>
              <a:ext uri="{FF2B5EF4-FFF2-40B4-BE49-F238E27FC236}">
                <a16:creationId xmlns:a16="http://schemas.microsoft.com/office/drawing/2014/main" id="{07B894B3-9B28-4FCA-8B3F-A1F1FDFB32AE}"/>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7746141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618747" cy="4454692"/>
          </a:xfrm>
        </p:spPr>
        <p: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b="1" dirty="0"/>
              <a:t>Say:</a:t>
            </a:r>
            <a:r>
              <a:rPr lang="en-US" dirty="0"/>
              <a:t> Looking at it numerically, we can see how the risk of something changes based on changes to vulnerabilities and capacities. Changes to threats also change the total, but since the threats are often outside of our control, we’ll focus on changing the vulnerabilities and the capacities.</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i="1" dirty="0"/>
              <a:t>Advance slide.</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dirty="0"/>
              <a:t>In the red formula, the vulnerabilities are 10 and the capacities are 2.  The threats are 5. </a:t>
            </a:r>
            <a:r>
              <a:rPr lang="en-US" i="1" dirty="0"/>
              <a:t>Advance slide</a:t>
            </a:r>
            <a:r>
              <a:rPr lang="en-US" dirty="0"/>
              <a:t>. The risk of this specific thing occurring is 25.</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i="1" dirty="0"/>
              <a:t>Advance slide.</a:t>
            </a:r>
          </a:p>
          <a:p>
            <a:pPr>
              <a:spcBef>
                <a:spcPts val="300"/>
              </a:spcBef>
              <a:spcAft>
                <a:spcPts val="300"/>
              </a:spcAft>
              <a:defRPr/>
            </a:pPr>
            <a:r>
              <a:rPr lang="en-US" dirty="0"/>
              <a:t>If we lower the vulnerabilities from 10 to 8 and keep the capacities the same, we still lower the risk. </a:t>
            </a:r>
            <a:r>
              <a:rPr lang="en-US" i="1" dirty="0"/>
              <a:t>Advance slide. </a:t>
            </a:r>
            <a:r>
              <a:rPr lang="en-US" dirty="0"/>
              <a:t>Now the risk is 20. </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i="1" dirty="0"/>
              <a:t>Advance slide.</a:t>
            </a:r>
          </a:p>
          <a:p>
            <a:pPr>
              <a:spcBef>
                <a:spcPts val="300"/>
              </a:spcBef>
              <a:spcAft>
                <a:spcPts val="300"/>
              </a:spcAft>
              <a:defRPr/>
            </a:pPr>
            <a:r>
              <a:rPr lang="en-US" dirty="0"/>
              <a:t>If we also increase our capacities from 2 to 5, we see an even bigger change. </a:t>
            </a:r>
            <a:r>
              <a:rPr lang="en-US" i="1" dirty="0"/>
              <a:t>Advance slide.</a:t>
            </a:r>
            <a:r>
              <a:rPr lang="en-US" dirty="0"/>
              <a:t> Now the risk is 8.</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dirty="0"/>
              <a:t>Please note that this tool is just for conceptualizing the risks faced. You don’t have to actually enter numbers into it for it to be useful. It simply describes the relationships between all of these factors.  It’s also important to remember that risk never really goes to zero. This tool gives you a relative sense of how likely different harms are, compared to one another, but threats, vulnerabilities, and capacities constantly evolve so it’s not meant to definitively determine that a given harm could never occur.</a:t>
            </a:r>
          </a:p>
        </p:txBody>
      </p:sp>
      <p:sp>
        <p:nvSpPr>
          <p:cNvPr id="4" name="Slide Number Placeholder 3"/>
          <p:cNvSpPr>
            <a:spLocks noGrp="1"/>
          </p:cNvSpPr>
          <p:nvPr>
            <p:ph type="sldNum" sz="quarter" idx="10"/>
          </p:nvPr>
        </p:nvSpPr>
        <p:spPr/>
        <p:txBody>
          <a:bodyPr/>
          <a:lstStyle/>
          <a:p>
            <a:fld id="{224CFFD6-94EC-45A5-A6D4-ED8486230A42}" type="slidenum">
              <a:rPr lang="en-US" smtClean="0"/>
              <a:t>120</a:t>
            </a:fld>
            <a:endParaRPr lang="en-US"/>
          </a:p>
        </p:txBody>
      </p:sp>
      <p:sp>
        <p:nvSpPr>
          <p:cNvPr id="5" name="Footer Placeholder 5">
            <a:extLst>
              <a:ext uri="{FF2B5EF4-FFF2-40B4-BE49-F238E27FC236}">
                <a16:creationId xmlns:a16="http://schemas.microsoft.com/office/drawing/2014/main" id="{614A0987-E080-443C-AB01-3E58C124976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4263391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61988"/>
            <a:ext cx="4114800" cy="3086100"/>
          </a:xfrm>
        </p:spPr>
      </p:sp>
      <p:sp>
        <p:nvSpPr>
          <p:cNvPr id="3" name="Notes Placeholder 2"/>
          <p:cNvSpPr>
            <a:spLocks noGrp="1"/>
          </p:cNvSpPr>
          <p:nvPr>
            <p:ph type="body" idx="1"/>
          </p:nvPr>
        </p:nvSpPr>
        <p:spPr>
          <a:xfrm>
            <a:off x="685800" y="3919287"/>
            <a:ext cx="5486400" cy="4841936"/>
          </a:xfrm>
        </p:spPr>
        <p:txBody>
          <a:bodyPr/>
          <a:lstStyle/>
          <a:p>
            <a:pPr>
              <a:lnSpc>
                <a:spcPct val="95000"/>
              </a:lnSpc>
            </a:pPr>
            <a:r>
              <a:rPr lang="en-US" b="1" dirty="0"/>
              <a:t>Say: </a:t>
            </a:r>
            <a:r>
              <a:rPr lang="en-US" dirty="0"/>
              <a:t>Let’s use this formula in a real-life situation.</a:t>
            </a:r>
          </a:p>
          <a:p>
            <a:pPr>
              <a:lnSpc>
                <a:spcPct val="95000"/>
              </a:lnSpc>
              <a:spcBef>
                <a:spcPts val="300"/>
              </a:spcBef>
              <a:spcAft>
                <a:spcPts val="300"/>
              </a:spcAft>
            </a:pPr>
            <a:r>
              <a:rPr lang="en-US" i="1" dirty="0"/>
              <a:t>Advance slide.</a:t>
            </a:r>
          </a:p>
          <a:p>
            <a:pPr>
              <a:lnSpc>
                <a:spcPct val="95000"/>
              </a:lnSpc>
              <a:spcBef>
                <a:spcPts val="300"/>
              </a:spcBef>
              <a:spcAft>
                <a:spcPts val="300"/>
              </a:spcAft>
            </a:pPr>
            <a:r>
              <a:rPr lang="en-US" dirty="0"/>
              <a:t>Here we think about a specific risk. In this case, our CSO is worried that ORWs will be physically assaulted during outreach. Note that I’m including the type of worker I’m worried about, the place that I’m concerned about, and the specific activity they’ll be engaged in.</a:t>
            </a:r>
          </a:p>
          <a:p>
            <a:pPr>
              <a:lnSpc>
                <a:spcPct val="95000"/>
              </a:lnSpc>
              <a:spcBef>
                <a:spcPts val="300"/>
              </a:spcBef>
              <a:spcAft>
                <a:spcPts val="300"/>
              </a:spcAft>
            </a:pPr>
            <a:r>
              <a:rPr lang="en-US" i="1" dirty="0"/>
              <a:t>Advance slide.</a:t>
            </a:r>
          </a:p>
          <a:p>
            <a:pPr>
              <a:lnSpc>
                <a:spcPct val="95000"/>
              </a:lnSpc>
              <a:spcBef>
                <a:spcPts val="300"/>
              </a:spcBef>
              <a:spcAft>
                <a:spcPts val="300"/>
              </a:spcAft>
            </a:pPr>
            <a:r>
              <a:rPr lang="en-US" dirty="0"/>
              <a:t>Now look at the threats that are making this risk seem likely to occur. We have had verbal abuse, including threats of physical violence, in the past. We know that the perpetrators are bar owners. Verbal threats are increasing. As you remember, when threats increase or become more systematic over time, that let’s us know that this is a threat that could be more serious. </a:t>
            </a:r>
          </a:p>
          <a:p>
            <a:pPr>
              <a:lnSpc>
                <a:spcPct val="95000"/>
              </a:lnSpc>
              <a:spcBef>
                <a:spcPts val="300"/>
              </a:spcBef>
              <a:spcAft>
                <a:spcPts val="300"/>
              </a:spcAft>
            </a:pPr>
            <a:r>
              <a:rPr lang="en-US" i="1" dirty="0"/>
              <a:t>Advance slide.</a:t>
            </a:r>
          </a:p>
          <a:p>
            <a:pPr>
              <a:lnSpc>
                <a:spcPct val="95000"/>
              </a:lnSpc>
              <a:spcBef>
                <a:spcPts val="300"/>
              </a:spcBef>
              <a:spcAft>
                <a:spcPts val="300"/>
              </a:spcAft>
            </a:pPr>
            <a:r>
              <a:rPr lang="en-US" dirty="0"/>
              <a:t>Now let’s look at vulnerabilities. Our outreach is done by sex workers and occurs at night. Sex workers move around on foot. All of these things increase access to the ORWs while also limiting impunity. For example, there may be fewer witnesses at night who could help or hold someone accountable if an attack occurred.</a:t>
            </a:r>
          </a:p>
          <a:p>
            <a:pPr>
              <a:lnSpc>
                <a:spcPct val="95000"/>
              </a:lnSpc>
              <a:spcBef>
                <a:spcPts val="300"/>
              </a:spcBef>
              <a:spcAft>
                <a:spcPts val="300"/>
              </a:spcAft>
            </a:pPr>
            <a:r>
              <a:rPr lang="en-US" i="1" dirty="0"/>
              <a:t>Advance slide.</a:t>
            </a:r>
          </a:p>
          <a:p>
            <a:pPr>
              <a:lnSpc>
                <a:spcPct val="95000"/>
              </a:lnSpc>
              <a:spcBef>
                <a:spcPts val="300"/>
              </a:spcBef>
              <a:spcAft>
                <a:spcPts val="300"/>
              </a:spcAft>
            </a:pPr>
            <a:r>
              <a:rPr lang="en-US" dirty="0"/>
              <a:t>Finally, let’s look at our capacities. The ORWs wear ID cards that show they are connected to the Ministry of Health. The ID cards include a phone number of a trained police officer. The peers go out in pairs and have phones with pre-paid airtime so they can seek help quickly.</a:t>
            </a:r>
          </a:p>
          <a:p>
            <a:pPr>
              <a:lnSpc>
                <a:spcPct val="95000"/>
              </a:lnSpc>
              <a:spcBef>
                <a:spcPts val="300"/>
              </a:spcBef>
              <a:spcAft>
                <a:spcPts val="300"/>
              </a:spcAft>
            </a:pPr>
            <a:r>
              <a:rPr lang="en-US" dirty="0"/>
              <a:t>Right now, the situation seems a bit risky. </a:t>
            </a:r>
          </a:p>
        </p:txBody>
      </p:sp>
      <p:sp>
        <p:nvSpPr>
          <p:cNvPr id="4" name="Slide Number Placeholder 3"/>
          <p:cNvSpPr>
            <a:spLocks noGrp="1"/>
          </p:cNvSpPr>
          <p:nvPr>
            <p:ph type="sldNum" sz="quarter" idx="5"/>
          </p:nvPr>
        </p:nvSpPr>
        <p:spPr/>
        <p:txBody>
          <a:bodyPr/>
          <a:lstStyle/>
          <a:p>
            <a:fld id="{FDCEB901-7526-43F3-B779-B138AE95E143}" type="slidenum">
              <a:rPr lang="en-US" smtClean="0"/>
              <a:t>121</a:t>
            </a:fld>
            <a:endParaRPr lang="en-US"/>
          </a:p>
        </p:txBody>
      </p:sp>
      <p:sp>
        <p:nvSpPr>
          <p:cNvPr id="5" name="Footer Placeholder 5">
            <a:extLst>
              <a:ext uri="{FF2B5EF4-FFF2-40B4-BE49-F238E27FC236}">
                <a16:creationId xmlns:a16="http://schemas.microsoft.com/office/drawing/2014/main" id="{9B11E8BF-9F25-4B24-989F-8E34638D568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2700295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 </a:t>
            </a:r>
            <a:r>
              <a:rPr lang="en-US" dirty="0"/>
              <a:t>So let’s discuss, imagine that you’re the program manager. What do you do to limit the vulnerabilities and/or increase the capacities of these ORWs in order to avoid physical attacks?</a:t>
            </a:r>
          </a:p>
          <a:p>
            <a:pPr>
              <a:spcBef>
                <a:spcPts val="600"/>
              </a:spcBef>
            </a:pPr>
            <a:r>
              <a:rPr lang="en-US" i="1" dirty="0"/>
              <a:t>Give a few minutes for participants to think. Call on volunteers.</a:t>
            </a:r>
          </a:p>
        </p:txBody>
      </p:sp>
      <p:sp>
        <p:nvSpPr>
          <p:cNvPr id="4" name="Slide Number Placeholder 3"/>
          <p:cNvSpPr>
            <a:spLocks noGrp="1"/>
          </p:cNvSpPr>
          <p:nvPr>
            <p:ph type="sldNum" sz="quarter" idx="5"/>
          </p:nvPr>
        </p:nvSpPr>
        <p:spPr/>
        <p:txBody>
          <a:bodyPr/>
          <a:lstStyle/>
          <a:p>
            <a:fld id="{FDCEB901-7526-43F3-B779-B138AE95E143}" type="slidenum">
              <a:rPr lang="en-US" smtClean="0"/>
              <a:t>122</a:t>
            </a:fld>
            <a:endParaRPr lang="en-US"/>
          </a:p>
        </p:txBody>
      </p:sp>
      <p:sp>
        <p:nvSpPr>
          <p:cNvPr id="5" name="Footer Placeholder 5">
            <a:extLst>
              <a:ext uri="{FF2B5EF4-FFF2-40B4-BE49-F238E27FC236}">
                <a16:creationId xmlns:a16="http://schemas.microsoft.com/office/drawing/2014/main" id="{56C44EBA-75D3-4343-8240-987A76A67FB8}"/>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0304878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i="1" dirty="0"/>
              <a:t>After calling on volunteers, advance to show possible solutions. </a:t>
            </a:r>
          </a:p>
          <a:p>
            <a:pPr>
              <a:spcBef>
                <a:spcPts val="600"/>
              </a:spcBef>
            </a:pPr>
            <a:r>
              <a:rPr lang="en-US" i="1" dirty="0"/>
              <a:t>Review each solution and point to the changes in the number of vulnerabilities and number of capacities at the top right.</a:t>
            </a:r>
          </a:p>
        </p:txBody>
      </p:sp>
      <p:sp>
        <p:nvSpPr>
          <p:cNvPr id="4" name="Slide Number Placeholder 3"/>
          <p:cNvSpPr>
            <a:spLocks noGrp="1"/>
          </p:cNvSpPr>
          <p:nvPr>
            <p:ph type="sldNum" sz="quarter" idx="5"/>
          </p:nvPr>
        </p:nvSpPr>
        <p:spPr/>
        <p:txBody>
          <a:bodyPr/>
          <a:lstStyle/>
          <a:p>
            <a:fld id="{FDCEB901-7526-43F3-B779-B138AE95E143}" type="slidenum">
              <a:rPr lang="en-US" smtClean="0"/>
              <a:t>123</a:t>
            </a:fld>
            <a:endParaRPr lang="en-US"/>
          </a:p>
        </p:txBody>
      </p:sp>
      <p:sp>
        <p:nvSpPr>
          <p:cNvPr id="5" name="Footer Placeholder 5">
            <a:extLst>
              <a:ext uri="{FF2B5EF4-FFF2-40B4-BE49-F238E27FC236}">
                <a16:creationId xmlns:a16="http://schemas.microsoft.com/office/drawing/2014/main" id="{87FA705E-5296-4560-A605-197C6CE135B9}"/>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43467352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We are now coming to the session where you decide how to make all that you’ve learned work for you.</a:t>
            </a:r>
          </a:p>
        </p:txBody>
      </p:sp>
      <p:sp>
        <p:nvSpPr>
          <p:cNvPr id="4" name="Slide Number Placeholder 3"/>
          <p:cNvSpPr>
            <a:spLocks noGrp="1"/>
          </p:cNvSpPr>
          <p:nvPr>
            <p:ph type="sldNum" sz="quarter" idx="10"/>
          </p:nvPr>
        </p:nvSpPr>
        <p:spPr/>
        <p:txBody>
          <a:bodyPr/>
          <a:lstStyle/>
          <a:p>
            <a:fld id="{FDCEB901-7526-43F3-B779-B138AE95E143}" type="slidenum">
              <a:rPr lang="en-US" smtClean="0"/>
              <a:t>124</a:t>
            </a:fld>
            <a:endParaRPr lang="en-US"/>
          </a:p>
        </p:txBody>
      </p:sp>
      <p:sp>
        <p:nvSpPr>
          <p:cNvPr id="5" name="Footer Placeholder 5">
            <a:extLst>
              <a:ext uri="{FF2B5EF4-FFF2-40B4-BE49-F238E27FC236}">
                <a16:creationId xmlns:a16="http://schemas.microsoft.com/office/drawing/2014/main" id="{0EB1C136-BCD0-41F4-999E-2CFEB102FAFC}"/>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4126130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objectives.</a:t>
            </a:r>
          </a:p>
        </p:txBody>
      </p:sp>
      <p:sp>
        <p:nvSpPr>
          <p:cNvPr id="4" name="Slide Number Placeholder 3"/>
          <p:cNvSpPr>
            <a:spLocks noGrp="1"/>
          </p:cNvSpPr>
          <p:nvPr>
            <p:ph type="sldNum" sz="quarter" idx="5"/>
          </p:nvPr>
        </p:nvSpPr>
        <p:spPr/>
        <p:txBody>
          <a:bodyPr/>
          <a:lstStyle/>
          <a:p>
            <a:fld id="{FDCEB901-7526-43F3-B779-B138AE95E143}" type="slidenum">
              <a:rPr lang="en-US" smtClean="0"/>
              <a:t>125</a:t>
            </a:fld>
            <a:endParaRPr lang="en-US"/>
          </a:p>
        </p:txBody>
      </p:sp>
      <p:sp>
        <p:nvSpPr>
          <p:cNvPr id="5" name="Footer Placeholder 5">
            <a:extLst>
              <a:ext uri="{FF2B5EF4-FFF2-40B4-BE49-F238E27FC236}">
                <a16:creationId xmlns:a16="http://schemas.microsoft.com/office/drawing/2014/main" id="{9FC4F949-FC06-4570-BCF3-0AE4817DD74E}"/>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166073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60673"/>
          </a:xfrm>
        </p:spPr>
        <p:txBody>
          <a:bodyPr/>
          <a:lstStyle/>
          <a:p>
            <a:pPr>
              <a:spcBef>
                <a:spcPts val="600"/>
              </a:spcBef>
            </a:pPr>
            <a:r>
              <a:rPr lang="en-US" b="1" dirty="0"/>
              <a:t>Say: </a:t>
            </a:r>
            <a:r>
              <a:rPr lang="en-US" dirty="0"/>
              <a:t>I will begin with an example of a security plan. Please note that security plans should be developed for those risk that you think are most important to address. They give you a structure to think about what you already have in place and what you’d like to add or remove.</a:t>
            </a:r>
          </a:p>
          <a:p>
            <a:pPr>
              <a:spcBef>
                <a:spcPts val="600"/>
              </a:spcBef>
            </a:pPr>
            <a:r>
              <a:rPr lang="en-US" dirty="0"/>
              <a:t>In a security plan, it’s important to start with a specific risk. Here, we’re looking at the risk of a break-in with client records stolen.</a:t>
            </a:r>
          </a:p>
          <a:p>
            <a:pPr marL="0" marR="0" lvl="0" indent="0" algn="l" defTabSz="914400" rtl="0" eaLnBrk="1" fontAlgn="auto" latinLnBrk="0" hangingPunct="1">
              <a:spcBef>
                <a:spcPts val="600"/>
              </a:spcBef>
              <a:buClrTx/>
              <a:buSzTx/>
              <a:buFontTx/>
              <a:buNone/>
              <a:tabLst/>
              <a:defRPr/>
            </a:pPr>
            <a:r>
              <a:rPr lang="en-US" i="1" dirty="0"/>
              <a:t>Advance slide</a:t>
            </a:r>
          </a:p>
          <a:p>
            <a:pPr>
              <a:spcBef>
                <a:spcPts val="600"/>
              </a:spcBef>
            </a:pPr>
            <a:r>
              <a:rPr lang="en-US" dirty="0"/>
              <a:t>We begin by capturing our threats. If we’re creating a security plan for something, it’s probably because the threat is a serious one. Here we see that the organization has decided that the threat level is high. They have provided some information about why they decided it was high below</a:t>
            </a:r>
            <a:r>
              <a:rPr lang="en-US" i="1" dirty="0"/>
              <a:t>. (Review text under threats.)</a:t>
            </a:r>
          </a:p>
          <a:p>
            <a:pPr marL="0" marR="0" lvl="0" indent="0" algn="l" defTabSz="914400" rtl="0" eaLnBrk="1" fontAlgn="auto" latinLnBrk="0" hangingPunct="1">
              <a:spcBef>
                <a:spcPts val="600"/>
              </a:spcBef>
              <a:buClrTx/>
              <a:buSzTx/>
              <a:buFontTx/>
              <a:buNone/>
              <a:tabLst/>
              <a:defRPr/>
            </a:pPr>
            <a:r>
              <a:rPr lang="en-US" i="1" dirty="0"/>
              <a:t>Advance slide</a:t>
            </a:r>
          </a:p>
          <a:p>
            <a:pPr>
              <a:spcBef>
                <a:spcPts val="600"/>
              </a:spcBef>
            </a:pPr>
            <a:r>
              <a:rPr lang="en-US" dirty="0"/>
              <a:t>Now let’s look at their vulnerabilities. </a:t>
            </a:r>
            <a:r>
              <a:rPr lang="en-US" i="1" dirty="0"/>
              <a:t>(Review text under vulnerabilities.)</a:t>
            </a:r>
          </a:p>
          <a:p>
            <a:pPr>
              <a:spcBef>
                <a:spcPts val="600"/>
              </a:spcBef>
            </a:pPr>
            <a:r>
              <a:rPr lang="en-US" i="1" dirty="0"/>
              <a:t>Advance slide</a:t>
            </a:r>
          </a:p>
          <a:p>
            <a:pPr>
              <a:spcBef>
                <a:spcPts val="600"/>
              </a:spcBef>
            </a:pPr>
            <a:r>
              <a:rPr lang="en-US" dirty="0"/>
              <a:t>Next, we look to see what we already have in place to protect ourselves. </a:t>
            </a:r>
            <a:r>
              <a:rPr lang="en-US" i="1" dirty="0"/>
              <a:t>(Review text under existing capacity.)</a:t>
            </a:r>
          </a:p>
          <a:p>
            <a:pPr>
              <a:spcBef>
                <a:spcPts val="600"/>
              </a:spcBef>
            </a:pPr>
            <a:r>
              <a:rPr lang="en-US" i="1" dirty="0"/>
              <a:t>Advance slide</a:t>
            </a:r>
          </a:p>
          <a:p>
            <a:pPr>
              <a:spcBef>
                <a:spcPts val="600"/>
              </a:spcBef>
            </a:pPr>
            <a:r>
              <a:rPr lang="en-US" dirty="0"/>
              <a:t>And finally, we think about what else we need to invest in to increase our capacity and remove our vulnerabilities. </a:t>
            </a:r>
            <a:r>
              <a:rPr lang="en-US" i="1" dirty="0"/>
              <a:t>(Review text under required capacity.)</a:t>
            </a:r>
          </a:p>
          <a:p>
            <a:endParaRPr lang="en-US" dirty="0"/>
          </a:p>
        </p:txBody>
      </p:sp>
      <p:sp>
        <p:nvSpPr>
          <p:cNvPr id="4" name="Slide Number Placeholder 3"/>
          <p:cNvSpPr>
            <a:spLocks noGrp="1"/>
          </p:cNvSpPr>
          <p:nvPr>
            <p:ph type="sldNum" sz="quarter" idx="10"/>
          </p:nvPr>
        </p:nvSpPr>
        <p:spPr/>
        <p:txBody>
          <a:bodyPr/>
          <a:lstStyle/>
          <a:p>
            <a:fld id="{224CFFD6-94EC-45A5-A6D4-ED8486230A42}" type="slidenum">
              <a:rPr lang="en-US" smtClean="0"/>
              <a:t>126</a:t>
            </a:fld>
            <a:endParaRPr lang="en-US"/>
          </a:p>
        </p:txBody>
      </p:sp>
      <p:sp>
        <p:nvSpPr>
          <p:cNvPr id="5" name="Footer Placeholder 5">
            <a:extLst>
              <a:ext uri="{FF2B5EF4-FFF2-40B4-BE49-F238E27FC236}">
                <a16:creationId xmlns:a16="http://schemas.microsoft.com/office/drawing/2014/main" id="{4015FEFF-8F16-4053-BFF5-A44DFCAE4D9D}"/>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8647470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Now let’s analyze our required capacities just a bit. Because we may not have financial resources that we can begin to use immediately, it’s important to indicate which activities are low or no cost. You can see that I’ve done that here with blue arrows. </a:t>
            </a:r>
            <a:r>
              <a:rPr lang="en-US" i="1" dirty="0"/>
              <a:t>(Read all text that is pointed to with a blue arrow).</a:t>
            </a:r>
          </a:p>
          <a:p>
            <a:pPr>
              <a:spcBef>
                <a:spcPts val="600"/>
              </a:spcBef>
            </a:pPr>
            <a:r>
              <a:rPr lang="en-US" dirty="0"/>
              <a:t>The only required capacity that is not low or no cost is installing physical security measures, such as bars and locks, on the doors and windows. And even this specific activity may be able to go forward if the final activity is successful and I am able to use information on our ongoing and past security challenges to advocate for more donor funds that are earmarked for security.</a:t>
            </a:r>
          </a:p>
        </p:txBody>
      </p:sp>
      <p:sp>
        <p:nvSpPr>
          <p:cNvPr id="4" name="Slide Number Placeholder 3"/>
          <p:cNvSpPr>
            <a:spLocks noGrp="1"/>
          </p:cNvSpPr>
          <p:nvPr>
            <p:ph type="sldNum" sz="quarter" idx="10"/>
          </p:nvPr>
        </p:nvSpPr>
        <p:spPr/>
        <p:txBody>
          <a:bodyPr/>
          <a:lstStyle/>
          <a:p>
            <a:fld id="{224CFFD6-94EC-45A5-A6D4-ED8486230A42}" type="slidenum">
              <a:rPr lang="en-US" smtClean="0"/>
              <a:t>127</a:t>
            </a:fld>
            <a:endParaRPr lang="en-US"/>
          </a:p>
        </p:txBody>
      </p:sp>
      <p:sp>
        <p:nvSpPr>
          <p:cNvPr id="5" name="Footer Placeholder 5">
            <a:extLst>
              <a:ext uri="{FF2B5EF4-FFF2-40B4-BE49-F238E27FC236}">
                <a16:creationId xmlns:a16="http://schemas.microsoft.com/office/drawing/2014/main" id="{09DEC7A6-3E4A-4F31-96DB-317E4ADE6864}"/>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5712170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 </a:t>
            </a:r>
            <a:r>
              <a:rPr lang="en-US" dirty="0"/>
              <a:t>Now we need a brave volunteer to help us create a security plan for your organization. We need someone who can help us fill out the attached security planning template.</a:t>
            </a:r>
          </a:p>
          <a:p>
            <a:pPr>
              <a:spcBef>
                <a:spcPts val="600"/>
              </a:spcBef>
            </a:pPr>
            <a:r>
              <a:rPr lang="en-US" i="1" dirty="0"/>
              <a:t>Have a volunteer give answers while you type onto the slide.</a:t>
            </a:r>
          </a:p>
        </p:txBody>
      </p:sp>
      <p:sp>
        <p:nvSpPr>
          <p:cNvPr id="4" name="Slide Number Placeholder 3"/>
          <p:cNvSpPr>
            <a:spLocks noGrp="1"/>
          </p:cNvSpPr>
          <p:nvPr>
            <p:ph type="sldNum" sz="quarter" idx="5"/>
          </p:nvPr>
        </p:nvSpPr>
        <p:spPr/>
        <p:txBody>
          <a:bodyPr/>
          <a:lstStyle/>
          <a:p>
            <a:fld id="{FDCEB901-7526-43F3-B779-B138AE95E143}" type="slidenum">
              <a:rPr lang="en-US" smtClean="0"/>
              <a:t>128</a:t>
            </a:fld>
            <a:endParaRPr lang="en-US"/>
          </a:p>
        </p:txBody>
      </p:sp>
      <p:sp>
        <p:nvSpPr>
          <p:cNvPr id="5" name="Footer Placeholder 5">
            <a:extLst>
              <a:ext uri="{FF2B5EF4-FFF2-40B4-BE49-F238E27FC236}">
                <a16:creationId xmlns:a16="http://schemas.microsoft.com/office/drawing/2014/main" id="{73C6A73E-3E56-4580-9981-41E47F97F1EF}"/>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78137466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79295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i="1" dirty="0"/>
              <a:t>Replace green text with relevant information. </a:t>
            </a:r>
          </a:p>
          <a:p>
            <a:pPr>
              <a:spcBef>
                <a:spcPts val="600"/>
              </a:spcBef>
            </a:pPr>
            <a:r>
              <a:rPr lang="en-US" b="1" dirty="0"/>
              <a:t>Say: </a:t>
            </a:r>
            <a:r>
              <a:rPr lang="en-US" dirty="0"/>
              <a:t>Now it’s your turn. Work with others from your organization to brainstorm your organization’s biggest risks. Decide together which are the most important to address with security plans.  You can use the risk assessment formula to help you make this decision.</a:t>
            </a:r>
          </a:p>
          <a:p>
            <a:pPr>
              <a:spcBef>
                <a:spcPts val="600"/>
              </a:spcBef>
            </a:pPr>
            <a:r>
              <a:rPr lang="en-US" dirty="0"/>
              <a:t>Once you have selected your top three risks, you will create a security plan for each one using the format we just went over. When you’re cataloguing your existing capacities and trying to brainstorm capacities that you want to invest in, refer to the checklist you completed for ideas.</a:t>
            </a:r>
          </a:p>
          <a:p>
            <a:pPr>
              <a:spcBef>
                <a:spcPts val="600"/>
              </a:spcBef>
            </a:pPr>
            <a:r>
              <a:rPr lang="en-US" dirty="0"/>
              <a:t>This activity will be completed after the training is done. Please send your security plans to XXX by XXXX date for feedback. We will send you a template by email.</a:t>
            </a:r>
          </a:p>
        </p:txBody>
      </p:sp>
      <p:sp>
        <p:nvSpPr>
          <p:cNvPr id="4" name="Slide Number Placeholder 3"/>
          <p:cNvSpPr>
            <a:spLocks noGrp="1"/>
          </p:cNvSpPr>
          <p:nvPr>
            <p:ph type="sldNum" sz="quarter" idx="5"/>
          </p:nvPr>
        </p:nvSpPr>
        <p:spPr/>
        <p:txBody>
          <a:bodyPr/>
          <a:lstStyle/>
          <a:p>
            <a:fld id="{FDCEB901-7526-43F3-B779-B138AE95E143}" type="slidenum">
              <a:rPr lang="en-US" smtClean="0"/>
              <a:t>129</a:t>
            </a:fld>
            <a:endParaRPr lang="en-US"/>
          </a:p>
        </p:txBody>
      </p:sp>
      <p:sp>
        <p:nvSpPr>
          <p:cNvPr id="5" name="Footer Placeholder 5">
            <a:extLst>
              <a:ext uri="{FF2B5EF4-FFF2-40B4-BE49-F238E27FC236}">
                <a16:creationId xmlns:a16="http://schemas.microsoft.com/office/drawing/2014/main" id="{95AE4EB4-6C40-414A-8649-B86D3857F61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25124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2900363" cy="2174875"/>
          </a:xfrm>
        </p:spPr>
      </p:sp>
      <p:sp>
        <p:nvSpPr>
          <p:cNvPr id="3" name="Notes Placeholder 2"/>
          <p:cNvSpPr>
            <a:spLocks noGrp="1"/>
          </p:cNvSpPr>
          <p:nvPr>
            <p:ph type="body" idx="1"/>
          </p:nvPr>
        </p:nvSpPr>
        <p:spPr>
          <a:xfrm>
            <a:off x="685800" y="3582444"/>
            <a:ext cx="5486400" cy="44185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i="1" dirty="0"/>
              <a:t>After soliciting answers, ask individuals to unmute to share their thinking. When they describe what is happening, ask if they have any ideas why this is occurring. When they share the “who” ask them to follow-up and describe “why” this group is perpetrating violence against KP program implementers.</a:t>
            </a:r>
          </a:p>
          <a:p>
            <a:pPr marL="685800" lvl="1" indent="-228600">
              <a:buAutoNum type="arabicPeriod"/>
            </a:pPr>
            <a:endParaRPr lang="en-US" dirty="0"/>
          </a:p>
          <a:p>
            <a:pPr marL="457200" lvl="1" indent="0">
              <a:buNone/>
            </a:pP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13</a:t>
            </a:fld>
            <a:endParaRPr lang="en-US"/>
          </a:p>
        </p:txBody>
      </p:sp>
      <p:sp>
        <p:nvSpPr>
          <p:cNvPr id="5" name="Footer Placeholder 5">
            <a:extLst>
              <a:ext uri="{FF2B5EF4-FFF2-40B4-BE49-F238E27FC236}">
                <a16:creationId xmlns:a16="http://schemas.microsoft.com/office/drawing/2014/main" id="{615E40AA-B47E-4044-B813-5194D5D3B929}"/>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75256825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Let’s take a moment to talk about next steps. You already know that you need to develop three security plans, but there are a few more steps that will help you succeed. </a:t>
            </a:r>
          </a:p>
        </p:txBody>
      </p:sp>
      <p:sp>
        <p:nvSpPr>
          <p:cNvPr id="4" name="Slide Number Placeholder 3"/>
          <p:cNvSpPr>
            <a:spLocks noGrp="1"/>
          </p:cNvSpPr>
          <p:nvPr>
            <p:ph type="sldNum" sz="quarter" idx="5"/>
          </p:nvPr>
        </p:nvSpPr>
        <p:spPr/>
        <p:txBody>
          <a:bodyPr/>
          <a:lstStyle/>
          <a:p>
            <a:fld id="{FDCEB901-7526-43F3-B779-B138AE95E143}" type="slidenum">
              <a:rPr lang="en-US" smtClean="0"/>
              <a:t>130</a:t>
            </a:fld>
            <a:endParaRPr lang="en-US"/>
          </a:p>
        </p:txBody>
      </p:sp>
      <p:sp>
        <p:nvSpPr>
          <p:cNvPr id="5" name="Footer Placeholder 5">
            <a:extLst>
              <a:ext uri="{FF2B5EF4-FFF2-40B4-BE49-F238E27FC236}">
                <a16:creationId xmlns:a16="http://schemas.microsoft.com/office/drawing/2014/main" id="{89377288-4B29-4285-A18A-2572EBA986C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67728822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objectives.</a:t>
            </a:r>
          </a:p>
        </p:txBody>
      </p:sp>
      <p:sp>
        <p:nvSpPr>
          <p:cNvPr id="4" name="Slide Number Placeholder 3"/>
          <p:cNvSpPr>
            <a:spLocks noGrp="1"/>
          </p:cNvSpPr>
          <p:nvPr>
            <p:ph type="sldNum" sz="quarter" idx="5"/>
          </p:nvPr>
        </p:nvSpPr>
        <p:spPr/>
        <p:txBody>
          <a:bodyPr/>
          <a:lstStyle/>
          <a:p>
            <a:fld id="{FDCEB901-7526-43F3-B779-B138AE95E143}" type="slidenum">
              <a:rPr lang="en-US" smtClean="0"/>
              <a:t>131</a:t>
            </a:fld>
            <a:endParaRPr lang="en-US"/>
          </a:p>
        </p:txBody>
      </p:sp>
      <p:sp>
        <p:nvSpPr>
          <p:cNvPr id="5" name="Footer Placeholder 5">
            <a:extLst>
              <a:ext uri="{FF2B5EF4-FFF2-40B4-BE49-F238E27FC236}">
                <a16:creationId xmlns:a16="http://schemas.microsoft.com/office/drawing/2014/main" id="{289F1530-35A8-48FE-8040-BA2460329CBF}"/>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5795618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Once you have developed your security plans, present them to others at your organization to get buy-in. If you are working with partners who will play a role in your security plans, ask them what specific commitments they are willing to make and document those in the plan. For example, a National AIDS Committee may be willing to let you use their logo on your peer educators’ identification cards or willing to convene a meeting with local law enforcement to discuss your projects’ objectives.</a:t>
            </a:r>
          </a:p>
          <a:p>
            <a:pPr>
              <a:spcBef>
                <a:spcPts val="600"/>
              </a:spcBef>
            </a:pPr>
            <a:r>
              <a:rPr lang="en-US" dirty="0"/>
              <a:t>Remember that while some activities will require funds, there are many things that can be done with little or no cost. </a:t>
            </a:r>
          </a:p>
        </p:txBody>
      </p:sp>
      <p:sp>
        <p:nvSpPr>
          <p:cNvPr id="4" name="Slide Number Placeholder 3"/>
          <p:cNvSpPr>
            <a:spLocks noGrp="1"/>
          </p:cNvSpPr>
          <p:nvPr>
            <p:ph type="sldNum" sz="quarter" idx="5"/>
          </p:nvPr>
        </p:nvSpPr>
        <p:spPr/>
        <p:txBody>
          <a:bodyPr/>
          <a:lstStyle/>
          <a:p>
            <a:fld id="{FDCEB901-7526-43F3-B779-B138AE95E143}" type="slidenum">
              <a:rPr lang="en-US" smtClean="0"/>
              <a:t>132</a:t>
            </a:fld>
            <a:endParaRPr lang="en-US"/>
          </a:p>
        </p:txBody>
      </p:sp>
      <p:sp>
        <p:nvSpPr>
          <p:cNvPr id="5" name="Footer Placeholder 5">
            <a:extLst>
              <a:ext uri="{FF2B5EF4-FFF2-40B4-BE49-F238E27FC236}">
                <a16:creationId xmlns:a16="http://schemas.microsoft.com/office/drawing/2014/main" id="{DF5D86DC-ED9A-4916-AC6A-98B6EC5F01A4}"/>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1175062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a:spcBef>
                <a:spcPts val="600"/>
              </a:spcBef>
            </a:pPr>
            <a:r>
              <a:rPr lang="en-US" b="1" dirty="0"/>
              <a:t>Say: </a:t>
            </a:r>
            <a:r>
              <a:rPr lang="en-US" dirty="0"/>
              <a:t>To help keep yourself on track in implementing your security plans, use this action planning tool. Not only will it help you chart your progress and make progress, it also explains when additional resources are required. That information can be used in discussions with the donor about how to fund security adequately.</a:t>
            </a:r>
          </a:p>
          <a:p>
            <a:pPr>
              <a:spcBef>
                <a:spcPts val="600"/>
              </a:spcBef>
            </a:pPr>
            <a:r>
              <a:rPr lang="en-US" dirty="0"/>
              <a:t>Finally, consider how you will make any organizational security efforts known to workers for your organization. For example, how will workers know where to go if a security challenge occurs? How will they know what to do to avoid such challenges to begin with? To help workers answer this question, it may be useful to use some of the slides from this training to discuss ideas such as assessing the seriousness of a threat with all workers. </a:t>
            </a:r>
          </a:p>
          <a:p>
            <a:pPr>
              <a:spcBef>
                <a:spcPts val="600"/>
              </a:spcBef>
            </a:pPr>
            <a:r>
              <a:rPr lang="en-US" dirty="0"/>
              <a:t>However, because it’s the organization’s responsibility to keep workers safe, you should not give this training as it is to workers. That would be asking them to be responsible for their own security. Instead, you should revise the training so that it helps workers understand the organizational policies and protocols meant to protect them. So, instead of giving them an example of an online outreach worker who is being stalked and asking what could be done to prevent the situation, review the organization’s polices designed to prevent stalking and then ask participants to apply this protocol to a real-life situation they may find themselves in. This requires that you develop SOPs and protocols relevant to security before rolling this training out to others if you do not have them already. We will provide you with a document to help inform your SOPs on security in a follow-up email.</a:t>
            </a:r>
          </a:p>
        </p:txBody>
      </p:sp>
      <p:sp>
        <p:nvSpPr>
          <p:cNvPr id="4" name="Slide Number Placeholder 3"/>
          <p:cNvSpPr>
            <a:spLocks noGrp="1"/>
          </p:cNvSpPr>
          <p:nvPr>
            <p:ph type="sldNum" sz="quarter" idx="5"/>
          </p:nvPr>
        </p:nvSpPr>
        <p:spPr/>
        <p:txBody>
          <a:bodyPr/>
          <a:lstStyle/>
          <a:p>
            <a:fld id="{FDCEB901-7526-43F3-B779-B138AE95E143}" type="slidenum">
              <a:rPr lang="en-US" smtClean="0"/>
              <a:t>133</a:t>
            </a:fld>
            <a:endParaRPr lang="en-US"/>
          </a:p>
        </p:txBody>
      </p:sp>
      <p:sp>
        <p:nvSpPr>
          <p:cNvPr id="5" name="Footer Placeholder 5">
            <a:extLst>
              <a:ext uri="{FF2B5EF4-FFF2-40B4-BE49-F238E27FC236}">
                <a16:creationId xmlns:a16="http://schemas.microsoft.com/office/drawing/2014/main" id="{E29C5448-11A7-49B6-BE70-BE69411D846F}"/>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44339854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If you do need resources, it is also possible to get them from other sources, apart from the donor contributing to the HIV program. These can all be sources of funding to IPs, depending on your work. You will receive a one-page list of when each of these funding sources can be used and how to access the funding following today’s session.</a:t>
            </a:r>
          </a:p>
        </p:txBody>
      </p:sp>
      <p:sp>
        <p:nvSpPr>
          <p:cNvPr id="4" name="Slide Number Placeholder 3"/>
          <p:cNvSpPr>
            <a:spLocks noGrp="1"/>
          </p:cNvSpPr>
          <p:nvPr>
            <p:ph type="sldNum" sz="quarter" idx="10"/>
          </p:nvPr>
        </p:nvSpPr>
        <p:spPr/>
        <p:txBody>
          <a:bodyPr/>
          <a:lstStyle/>
          <a:p>
            <a:fld id="{FDCEB901-7526-43F3-B779-B138AE95E143}" type="slidenum">
              <a:rPr lang="en-US" smtClean="0"/>
              <a:t>134</a:t>
            </a:fld>
            <a:endParaRPr lang="en-US"/>
          </a:p>
        </p:txBody>
      </p:sp>
      <p:sp>
        <p:nvSpPr>
          <p:cNvPr id="5" name="Footer Placeholder 5">
            <a:extLst>
              <a:ext uri="{FF2B5EF4-FFF2-40B4-BE49-F238E27FC236}">
                <a16:creationId xmlns:a16="http://schemas.microsoft.com/office/drawing/2014/main" id="{FE300101-AACE-4D9E-A103-4AB655F283AD}"/>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968494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1" i="0" dirty="0">
                <a:solidFill>
                  <a:srgbClr val="333333"/>
                </a:solidFill>
                <a:effectLst/>
                <a:latin typeface="Source Sans Pro" panose="020B0503030403020204" pitchFamily="34" charset="0"/>
              </a:rPr>
              <a:t>Say: </a:t>
            </a:r>
            <a:r>
              <a:rPr lang="en-US" b="0" i="0" dirty="0">
                <a:solidFill>
                  <a:srgbClr val="333333"/>
                </a:solidFill>
                <a:effectLst/>
                <a:latin typeface="Source Sans Pro" panose="020B0503030403020204" pitchFamily="34" charset="0"/>
              </a:rPr>
              <a:t>Finally, some new sources of funding are becoming available during COVID-19. This source is from Outright International.</a:t>
            </a:r>
          </a:p>
          <a:p>
            <a:pPr algn="l">
              <a:spcBef>
                <a:spcPts val="600"/>
              </a:spcBef>
              <a:buFont typeface="Arial" panose="020B0604020202020204" pitchFamily="34" charset="0"/>
              <a:buNone/>
            </a:pPr>
            <a:r>
              <a:rPr lang="en-US" b="0" i="0" dirty="0">
                <a:solidFill>
                  <a:srgbClr val="333333"/>
                </a:solidFill>
                <a:effectLst/>
                <a:latin typeface="Source Sans Pro" panose="020B0503030403020204" pitchFamily="34" charset="0"/>
              </a:rPr>
              <a:t>It can be used to cover the following for LGBTIQ organizations dealing with the following as a result of COVID-19:</a:t>
            </a:r>
          </a:p>
          <a:p>
            <a:pPr marL="171450" indent="-171450" algn="l">
              <a:buFont typeface="Arial" panose="020B0604020202020204" pitchFamily="34" charset="0"/>
              <a:buChar char="•"/>
            </a:pPr>
            <a:r>
              <a:rPr lang="en-US" b="0" i="0" dirty="0">
                <a:solidFill>
                  <a:srgbClr val="333333"/>
                </a:solidFill>
                <a:effectLst/>
                <a:latin typeface="Source Sans Pro" panose="020B0503030403020204" pitchFamily="34" charset="0"/>
              </a:rPr>
              <a:t>Food scarcity, medium- and long-term livelihood generation, and poverty reduction</a:t>
            </a:r>
          </a:p>
          <a:p>
            <a:pPr marL="171450" indent="-171450" algn="l">
              <a:buFont typeface="Arial" panose="020B0604020202020204" pitchFamily="34" charset="0"/>
              <a:buChar char="•"/>
            </a:pPr>
            <a:r>
              <a:rPr lang="en-US" b="0" i="0" dirty="0">
                <a:solidFill>
                  <a:srgbClr val="333333"/>
                </a:solidFill>
                <a:effectLst/>
                <a:latin typeface="Source Sans Pro" panose="020B0503030403020204" pitchFamily="34" charset="0"/>
              </a:rPr>
              <a:t>Movement resilience, including core support for LGBTIQ organizations whose existence is threatened due to immediate loss of funding linked to COVID-19.</a:t>
            </a:r>
          </a:p>
          <a:p>
            <a:pPr marL="171450" indent="-171450" algn="l">
              <a:buFont typeface="Arial" panose="020B0604020202020204" pitchFamily="34" charset="0"/>
              <a:buChar char="•"/>
            </a:pPr>
            <a:r>
              <a:rPr lang="en-US" b="0" i="0" dirty="0">
                <a:solidFill>
                  <a:srgbClr val="333333"/>
                </a:solidFill>
                <a:effectLst/>
                <a:latin typeface="Source Sans Pro" panose="020B0503030403020204" pitchFamily="34" charset="0"/>
              </a:rPr>
              <a:t>Combating violence that the pandemic has exacerbated, such as gender-based violence, domestic violence, and family violence. Mental health support could be considered as well.</a:t>
            </a:r>
          </a:p>
          <a:p>
            <a:pPr marL="171450" indent="-171450" algn="l">
              <a:buFont typeface="Arial" panose="020B0604020202020204" pitchFamily="34" charset="0"/>
              <a:buChar char="•"/>
            </a:pPr>
            <a:r>
              <a:rPr lang="en-US" b="0" i="0" dirty="0">
                <a:solidFill>
                  <a:srgbClr val="333333"/>
                </a:solidFill>
                <a:effectLst/>
                <a:latin typeface="Source Sans Pro" panose="020B0503030403020204" pitchFamily="34" charset="0"/>
              </a:rPr>
              <a:t>Human rights violations documentation can also be included.</a:t>
            </a:r>
            <a:endParaRPr lang="en-US" dirty="0"/>
          </a:p>
          <a:p>
            <a:pPr>
              <a:spcBef>
                <a:spcPts val="600"/>
              </a:spcBef>
            </a:pPr>
            <a:r>
              <a:rPr lang="en-US" dirty="0"/>
              <a:t>If participants know of other funding sources, they can also share those—along with contact information—in the chat.</a:t>
            </a:r>
          </a:p>
        </p:txBody>
      </p:sp>
      <p:sp>
        <p:nvSpPr>
          <p:cNvPr id="4" name="Slide Number Placeholder 3"/>
          <p:cNvSpPr>
            <a:spLocks noGrp="1"/>
          </p:cNvSpPr>
          <p:nvPr>
            <p:ph type="sldNum" sz="quarter" idx="5"/>
          </p:nvPr>
        </p:nvSpPr>
        <p:spPr/>
        <p:txBody>
          <a:bodyPr/>
          <a:lstStyle/>
          <a:p>
            <a:fld id="{FDCEB901-7526-43F3-B779-B138AE95E143}" type="slidenum">
              <a:rPr lang="en-US" smtClean="0"/>
              <a:t>135</a:t>
            </a:fld>
            <a:endParaRPr lang="en-US"/>
          </a:p>
        </p:txBody>
      </p:sp>
      <p:sp>
        <p:nvSpPr>
          <p:cNvPr id="5" name="Footer Placeholder 5">
            <a:extLst>
              <a:ext uri="{FF2B5EF4-FFF2-40B4-BE49-F238E27FC236}">
                <a16:creationId xmlns:a16="http://schemas.microsoft.com/office/drawing/2014/main" id="{D2A04064-FA34-4896-946D-F710EB2C933B}"/>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09391889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Thank you to everyone for their time throughout this training. Let’s end with a few reflections.</a:t>
            </a:r>
          </a:p>
        </p:txBody>
      </p:sp>
      <p:sp>
        <p:nvSpPr>
          <p:cNvPr id="4" name="Slide Number Placeholder 3"/>
          <p:cNvSpPr>
            <a:spLocks noGrp="1"/>
          </p:cNvSpPr>
          <p:nvPr>
            <p:ph type="sldNum" sz="quarter" idx="5"/>
          </p:nvPr>
        </p:nvSpPr>
        <p:spPr/>
        <p:txBody>
          <a:bodyPr/>
          <a:lstStyle/>
          <a:p>
            <a:fld id="{FDCEB901-7526-43F3-B779-B138AE95E143}" type="slidenum">
              <a:rPr lang="en-US" smtClean="0"/>
              <a:t>136</a:t>
            </a:fld>
            <a:endParaRPr lang="en-US"/>
          </a:p>
        </p:txBody>
      </p:sp>
      <p:sp>
        <p:nvSpPr>
          <p:cNvPr id="5" name="Footer Placeholder 5">
            <a:extLst>
              <a:ext uri="{FF2B5EF4-FFF2-40B4-BE49-F238E27FC236}">
                <a16:creationId xmlns:a16="http://schemas.microsoft.com/office/drawing/2014/main" id="{44672C13-F14E-4413-9A03-25B9B7A437F4}"/>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32804848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the objective.</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137</a:t>
            </a:fld>
            <a:endParaRPr lang="en-US"/>
          </a:p>
        </p:txBody>
      </p:sp>
      <p:sp>
        <p:nvSpPr>
          <p:cNvPr id="5" name="Footer Placeholder 5">
            <a:extLst>
              <a:ext uri="{FF2B5EF4-FFF2-40B4-BE49-F238E27FC236}">
                <a16:creationId xmlns:a16="http://schemas.microsoft.com/office/drawing/2014/main" id="{26E5733B-0D08-4879-BF5A-AC2DAAEA43EE}"/>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10668854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i="1" dirty="0"/>
              <a:t>Paste in links to the evaluation and post-test here. Both will likely need to be completed post-training. Remind participants that completing the post-test and scoring 85% or more is required to receive a certificate.</a:t>
            </a:r>
          </a:p>
        </p:txBody>
      </p:sp>
      <p:sp>
        <p:nvSpPr>
          <p:cNvPr id="4" name="Slide Number Placeholder 3"/>
          <p:cNvSpPr>
            <a:spLocks noGrp="1"/>
          </p:cNvSpPr>
          <p:nvPr>
            <p:ph type="sldNum" sz="quarter" idx="5"/>
          </p:nvPr>
        </p:nvSpPr>
        <p:spPr/>
        <p:txBody>
          <a:bodyPr/>
          <a:lstStyle/>
          <a:p>
            <a:fld id="{FDCEB901-7526-43F3-B779-B138AE95E143}" type="slidenum">
              <a:rPr lang="en-US" smtClean="0"/>
              <a:t>138</a:t>
            </a:fld>
            <a:endParaRPr lang="en-US"/>
          </a:p>
        </p:txBody>
      </p:sp>
      <p:sp>
        <p:nvSpPr>
          <p:cNvPr id="5" name="Footer Placeholder 5">
            <a:extLst>
              <a:ext uri="{FF2B5EF4-FFF2-40B4-BE49-F238E27FC236}">
                <a16:creationId xmlns:a16="http://schemas.microsoft.com/office/drawing/2014/main" id="{F55413FD-AB6E-4856-BAAD-1241C539A65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89735772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269832"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i="1" dirty="0"/>
              <a:t>Use menti.com to collect participant responses. Type menti.com and the code into the chat.</a:t>
            </a:r>
          </a:p>
        </p:txBody>
      </p:sp>
      <p:sp>
        <p:nvSpPr>
          <p:cNvPr id="4" name="Slide Number Placeholder 3"/>
          <p:cNvSpPr>
            <a:spLocks noGrp="1"/>
          </p:cNvSpPr>
          <p:nvPr>
            <p:ph type="sldNum" sz="quarter" idx="5"/>
          </p:nvPr>
        </p:nvSpPr>
        <p:spPr/>
        <p:txBody>
          <a:bodyPr/>
          <a:lstStyle/>
          <a:p>
            <a:fld id="{FDCEB901-7526-43F3-B779-B138AE95E143}" type="slidenum">
              <a:rPr lang="en-US" smtClean="0"/>
              <a:t>139</a:t>
            </a:fld>
            <a:endParaRPr lang="en-US"/>
          </a:p>
        </p:txBody>
      </p:sp>
      <p:sp>
        <p:nvSpPr>
          <p:cNvPr id="5" name="Footer Placeholder 5">
            <a:extLst>
              <a:ext uri="{FF2B5EF4-FFF2-40B4-BE49-F238E27FC236}">
                <a16:creationId xmlns:a16="http://schemas.microsoft.com/office/drawing/2014/main" id="{142EA086-85A3-4E84-BADF-97E23A9966E9}"/>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946825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The examples you gave of violence are what we see each day—the part that is above ground.  The “why” are the roots. We will work on addressing the part that we see each day. This isn’t to say that the part underground is unimportant. In fact, it’s absolutely vital to address. But we can’t wait to offer HIV services until all cultural and religious beliefs are changed. And, to have time and energy to address the root causes it’s necessary that people can safely do their day-to-day work.</a:t>
            </a:r>
          </a:p>
          <a:p>
            <a:endParaRPr lang="en-US" dirty="0"/>
          </a:p>
          <a:p>
            <a:r>
              <a:rPr lang="en-US" sz="1000" dirty="0"/>
              <a:t>Illustration credit: Tree of life, free stock photos, licensed under </a:t>
            </a:r>
            <a:r>
              <a:rPr lang="en-US" sz="1000" dirty="0">
                <a:hlinkClick r:id="rId3" tooltip="https://creativecommons.org/licenses/by/3.0/"/>
              </a:rPr>
              <a:t>CC BY</a:t>
            </a:r>
            <a:endParaRPr lang="en-US" sz="1000" dirty="0"/>
          </a:p>
        </p:txBody>
      </p:sp>
      <p:sp>
        <p:nvSpPr>
          <p:cNvPr id="4" name="Slide Number Placeholder 3"/>
          <p:cNvSpPr>
            <a:spLocks noGrp="1"/>
          </p:cNvSpPr>
          <p:nvPr>
            <p:ph type="sldNum" sz="quarter" idx="10"/>
          </p:nvPr>
        </p:nvSpPr>
        <p:spPr/>
        <p:txBody>
          <a:bodyPr/>
          <a:lstStyle/>
          <a:p>
            <a:fld id="{FDCEB901-7526-43F3-B779-B138AE95E143}" type="slidenum">
              <a:rPr lang="en-US" smtClean="0"/>
              <a:t>14</a:t>
            </a:fld>
            <a:endParaRPr lang="en-US"/>
          </a:p>
        </p:txBody>
      </p:sp>
      <p:sp>
        <p:nvSpPr>
          <p:cNvPr id="5" name="Footer Placeholder 5">
            <a:extLst>
              <a:ext uri="{FF2B5EF4-FFF2-40B4-BE49-F238E27FC236}">
                <a16:creationId xmlns:a16="http://schemas.microsoft.com/office/drawing/2014/main" id="{15D3BC54-9192-4B96-AC6F-35855B689EC4}"/>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1931068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CEB901-7526-43F3-B779-B138AE95E143}" type="slidenum">
              <a:rPr lang="en-US" smtClean="0"/>
              <a:t>140</a:t>
            </a:fld>
            <a:endParaRPr lang="en-US"/>
          </a:p>
        </p:txBody>
      </p:sp>
      <p:sp>
        <p:nvSpPr>
          <p:cNvPr id="5" name="Footer Placeholder 5">
            <a:extLst>
              <a:ext uri="{FF2B5EF4-FFF2-40B4-BE49-F238E27FC236}">
                <a16:creationId xmlns:a16="http://schemas.microsoft.com/office/drawing/2014/main" id="{4269298B-E040-4C73-9DA0-8DCD4D08BB6F}"/>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412025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311150"/>
            <a:ext cx="3295650" cy="2471738"/>
          </a:xfrm>
        </p:spPr>
      </p:sp>
      <p:sp>
        <p:nvSpPr>
          <p:cNvPr id="3" name="Notes Placeholder 2"/>
          <p:cNvSpPr>
            <a:spLocks noGrp="1"/>
          </p:cNvSpPr>
          <p:nvPr>
            <p:ph type="body" idx="1"/>
          </p:nvPr>
        </p:nvSpPr>
        <p:spPr>
          <a:xfrm>
            <a:off x="513133" y="2883673"/>
            <a:ext cx="5930195" cy="5748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Say:</a:t>
            </a:r>
            <a:r>
              <a:rPr lang="en-US" sz="1050" dirty="0"/>
              <a:t> We’ve talked about some of the different security challenges we face and how they impact our workers and programs. Let’s look at 7 different areas KP programs to gives specific examples for each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i="1" dirty="0"/>
              <a:t>Advance slide.</a:t>
            </a:r>
          </a:p>
          <a:p>
            <a:pPr marL="120650" marR="0" lvl="0" indent="-120650" algn="l" defTabSz="914400" rtl="0" eaLnBrk="1" fontAlgn="auto" latinLnBrk="0" hangingPunct="1">
              <a:lnSpc>
                <a:spcPct val="100000"/>
              </a:lnSpc>
              <a:spcBef>
                <a:spcPts val="0"/>
              </a:spcBef>
              <a:spcAft>
                <a:spcPts val="0"/>
              </a:spcAft>
              <a:buClrTx/>
              <a:buSzTx/>
              <a:buFontTx/>
              <a:buNone/>
              <a:tabLst/>
              <a:defRPr/>
            </a:pPr>
            <a:r>
              <a:rPr lang="en-US" sz="1050" dirty="0"/>
              <a:t>1.	It can be difficult to </a:t>
            </a:r>
            <a:r>
              <a:rPr lang="en-US" sz="1050" b="1" dirty="0"/>
              <a:t>undertake behavioral or biomedical surveys </a:t>
            </a:r>
            <a:r>
              <a:rPr lang="en-US" sz="1050" dirty="0"/>
              <a:t>or other health surveillance when data collectors cannot move freely due to safety concerns. Individuals conducting surveys, especially if they are peers, run the risk of arrest or having the data they have collected confiscated. </a:t>
            </a:r>
            <a:r>
              <a:rPr lang="en-US" sz="1050" b="1" dirty="0"/>
              <a:t>Without reliable data, </a:t>
            </a:r>
            <a:r>
              <a:rPr lang="en-US" sz="1050" dirty="0"/>
              <a:t>the HIV program is unable to understand the extent of need and to advocate effectively for a strengthened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i="1" dirty="0"/>
              <a:t>Advance slide.</a:t>
            </a:r>
          </a:p>
          <a:p>
            <a:pPr marL="120650" marR="0" lvl="0" indent="-120650" algn="l" defTabSz="914400" rtl="0" eaLnBrk="1" fontAlgn="auto" latinLnBrk="0" hangingPunct="1">
              <a:lnSpc>
                <a:spcPct val="100000"/>
              </a:lnSpc>
              <a:spcBef>
                <a:spcPts val="0"/>
              </a:spcBef>
              <a:spcAft>
                <a:spcPts val="0"/>
              </a:spcAft>
              <a:buClrTx/>
              <a:buSzTx/>
              <a:buFontTx/>
              <a:buNone/>
              <a:tabLst/>
              <a:defRPr/>
            </a:pPr>
            <a:r>
              <a:rPr lang="en-US" sz="1050" dirty="0"/>
              <a:t>2.	</a:t>
            </a:r>
            <a:r>
              <a:rPr lang="en-US" sz="1050" b="1" dirty="0"/>
              <a:t>Hiring members of KPs or engaging civil society organizations (CSOs) led by KP members</a:t>
            </a:r>
            <a:r>
              <a:rPr lang="en-US" sz="1050" dirty="0"/>
              <a:t>—which is acknowledged as a central component of effective HIV programming for key populations—is much more difficult when safety concerns require individuals and CSOs to reduce their visibility in order to prevent attack.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i="1" dirty="0"/>
              <a:t>Advance slide.</a:t>
            </a:r>
          </a:p>
          <a:p>
            <a:pPr marL="120650" lvl="0" indent="-120650">
              <a:buFont typeface="+mj-lt"/>
              <a:buAutoNum type="arabicPeriod" startAt="3"/>
            </a:pPr>
            <a:r>
              <a:rPr lang="en-US" sz="1050" dirty="0"/>
              <a:t>Structural interventions such as work with law enforcement or health care workers becomes more important than ever to prevent security challenges and make sure they can be responded to appropriately. They are also often more challenging in such settings. For example, there could be the need for even more </a:t>
            </a:r>
            <a:r>
              <a:rPr lang="en-US" sz="1050" b="1" dirty="0"/>
              <a:t>extensive stigma-reduction training with HCWs </a:t>
            </a:r>
            <a:r>
              <a:rPr lang="en-US" sz="1050" b="0" dirty="0"/>
              <a:t>i</a:t>
            </a:r>
            <a:r>
              <a:rPr lang="en-US" sz="1050" dirty="0"/>
              <a:t>n a content in which HCWs who support the health and well-being of KP members could be targeted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i="1" dirty="0"/>
              <a:t>Advance slide.</a:t>
            </a:r>
          </a:p>
          <a:p>
            <a:pPr marL="120650" lvl="0" indent="-120650">
              <a:buFont typeface="+mj-lt"/>
              <a:buNone/>
            </a:pPr>
            <a:r>
              <a:rPr lang="en-US" sz="1050" dirty="0"/>
              <a:t>4.	Harassment of workers during outreach by both the families of beneficiaries and law enforcement</a:t>
            </a:r>
            <a:r>
              <a:rPr lang="en-US" sz="1050" b="1" dirty="0"/>
              <a:t> limits the times of day and locations where outreach can be safely conducted, </a:t>
            </a:r>
            <a:r>
              <a:rPr lang="en-US" sz="1050" dirty="0"/>
              <a:t>thereby limiting the reach of the program. In many settings distributing condoms, lubricant, or harm-reduction materials is not safe under any condition or is safe only if the outreach worker carries very small quantities.</a:t>
            </a:r>
          </a:p>
          <a:p>
            <a:pPr lvl="0">
              <a:buFont typeface="+mj-lt"/>
              <a:buNone/>
            </a:pPr>
            <a:r>
              <a:rPr lang="en-US" sz="1050" dirty="0"/>
              <a:t> </a:t>
            </a:r>
            <a:r>
              <a:rPr lang="en-US" sz="1050" i="1" dirty="0"/>
              <a:t>Advance slide.</a:t>
            </a:r>
          </a:p>
          <a:p>
            <a:pPr marL="120650" lvl="0" indent="-120650">
              <a:buFont typeface="+mj-lt"/>
              <a:buNone/>
            </a:pPr>
            <a:r>
              <a:rPr lang="en-US" sz="1050" dirty="0"/>
              <a:t>5.	Doctors, nurses, psychologists, and other clinical staff may be targeted for their work with KP members, </a:t>
            </a:r>
            <a:r>
              <a:rPr lang="en-US" sz="1050" b="1" dirty="0"/>
              <a:t>increasing burnout and making it more difficult to find qualified staff</a:t>
            </a:r>
            <a:r>
              <a:rPr lang="en-US" sz="1050" dirty="0"/>
              <a:t>.</a:t>
            </a:r>
          </a:p>
          <a:p>
            <a:pPr marL="120650" marR="0" lvl="0" indent="-120650" algn="l" defTabSz="914400" rtl="0" eaLnBrk="1" fontAlgn="auto" latinLnBrk="0" hangingPunct="1">
              <a:lnSpc>
                <a:spcPct val="100000"/>
              </a:lnSpc>
              <a:spcBef>
                <a:spcPts val="0"/>
              </a:spcBef>
              <a:spcAft>
                <a:spcPts val="0"/>
              </a:spcAft>
              <a:buClrTx/>
              <a:buSzTx/>
              <a:buFontTx/>
              <a:buNone/>
              <a:tabLst/>
              <a:defRPr/>
            </a:pPr>
            <a:r>
              <a:rPr lang="en-US" sz="1050" i="1" dirty="0"/>
              <a:t>Advance slide.</a:t>
            </a:r>
          </a:p>
          <a:p>
            <a:pPr marL="120650" lvl="0" indent="-120650">
              <a:buFont typeface="+mj-lt"/>
              <a:buNone/>
            </a:pPr>
            <a:r>
              <a:rPr lang="en-US" sz="1050" dirty="0"/>
              <a:t>6.	Managers of an HIV program might be </a:t>
            </a:r>
            <a:r>
              <a:rPr lang="en-US" sz="1050" b="1" dirty="0"/>
              <a:t>unable to meet their programmatic objectives </a:t>
            </a:r>
            <a:r>
              <a:rPr lang="en-US" sz="1050" dirty="0"/>
              <a:t>if a large proportion of their energy and project resources is required to respond to safety and security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i="1" dirty="0"/>
              <a:t>Advance slide.</a:t>
            </a:r>
          </a:p>
          <a:p>
            <a:pPr marL="120650" lvl="0" indent="-120650">
              <a:buFont typeface="+mj-lt"/>
              <a:buNone/>
            </a:pPr>
            <a:r>
              <a:rPr lang="en-US" sz="1050" dirty="0"/>
              <a:t>7.	A threatening environment—such as with regular police raids and cyberattacks—makes it difficult for HIV program implementers </a:t>
            </a:r>
            <a:r>
              <a:rPr lang="en-US" sz="1050" b="1" dirty="0"/>
              <a:t>to ensure the safety of electronic data</a:t>
            </a:r>
            <a:r>
              <a:rPr lang="en-US" sz="1050" dirty="0"/>
              <a:t>. Theft of equipment such as laptops, especially when project budgets do not cover replacement, can inhibit data entry and management.</a:t>
            </a:r>
          </a:p>
          <a:p>
            <a:pPr lvl="0">
              <a:buFont typeface="+mj-lt"/>
              <a:buNone/>
            </a:pPr>
            <a:endParaRPr lang="en-US" sz="1050" dirty="0"/>
          </a:p>
          <a:p>
            <a:endParaRPr lang="en-US" sz="1050" dirty="0"/>
          </a:p>
        </p:txBody>
      </p:sp>
      <p:sp>
        <p:nvSpPr>
          <p:cNvPr id="4" name="Slide Number Placeholder 3"/>
          <p:cNvSpPr>
            <a:spLocks noGrp="1"/>
          </p:cNvSpPr>
          <p:nvPr>
            <p:ph type="sldNum" sz="quarter" idx="5"/>
          </p:nvPr>
        </p:nvSpPr>
        <p:spPr/>
        <p:txBody>
          <a:bodyPr/>
          <a:lstStyle/>
          <a:p>
            <a:fld id="{FDCEB901-7526-43F3-B779-B138AE95E143}" type="slidenum">
              <a:rPr lang="en-US" smtClean="0"/>
              <a:t>15</a:t>
            </a:fld>
            <a:endParaRPr lang="en-US"/>
          </a:p>
        </p:txBody>
      </p:sp>
      <p:sp>
        <p:nvSpPr>
          <p:cNvPr id="5" name="Footer Placeholder 5">
            <a:extLst>
              <a:ext uri="{FF2B5EF4-FFF2-40B4-BE49-F238E27FC236}">
                <a16:creationId xmlns:a16="http://schemas.microsoft.com/office/drawing/2014/main" id="{611EE7B5-042C-452A-B640-DC5EC23B4B84}"/>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134766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Now let’s make sure we all agree on key terms and review some recommendations on security for HIV program implementers. </a:t>
            </a:r>
          </a:p>
        </p:txBody>
      </p:sp>
      <p:sp>
        <p:nvSpPr>
          <p:cNvPr id="4" name="Slide Number Placeholder 3"/>
          <p:cNvSpPr>
            <a:spLocks noGrp="1"/>
          </p:cNvSpPr>
          <p:nvPr>
            <p:ph type="sldNum" sz="quarter" idx="5"/>
          </p:nvPr>
        </p:nvSpPr>
        <p:spPr/>
        <p:txBody>
          <a:bodyPr/>
          <a:lstStyle/>
          <a:p>
            <a:fld id="{FDCEB901-7526-43F3-B779-B138AE95E143}" type="slidenum">
              <a:rPr lang="en-US" smtClean="0"/>
              <a:t>16</a:t>
            </a:fld>
            <a:endParaRPr lang="en-US"/>
          </a:p>
        </p:txBody>
      </p:sp>
      <p:sp>
        <p:nvSpPr>
          <p:cNvPr id="5" name="Footer Placeholder 5">
            <a:extLst>
              <a:ext uri="{FF2B5EF4-FFF2-40B4-BE49-F238E27FC236}">
                <a16:creationId xmlns:a16="http://schemas.microsoft.com/office/drawing/2014/main" id="{C78935EB-408C-4003-B085-624E0573317C}"/>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60632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slide.</a:t>
            </a:r>
          </a:p>
        </p:txBody>
      </p:sp>
      <p:sp>
        <p:nvSpPr>
          <p:cNvPr id="4" name="Slide Number Placeholder 3"/>
          <p:cNvSpPr>
            <a:spLocks noGrp="1"/>
          </p:cNvSpPr>
          <p:nvPr>
            <p:ph type="sldNum" sz="quarter" idx="5"/>
          </p:nvPr>
        </p:nvSpPr>
        <p:spPr/>
        <p:txBody>
          <a:bodyPr/>
          <a:lstStyle/>
          <a:p>
            <a:fld id="{FDCEB901-7526-43F3-B779-B138AE95E143}" type="slidenum">
              <a:rPr lang="en-US" smtClean="0"/>
              <a:t>17</a:t>
            </a:fld>
            <a:endParaRPr lang="en-US"/>
          </a:p>
        </p:txBody>
      </p:sp>
      <p:sp>
        <p:nvSpPr>
          <p:cNvPr id="5" name="Footer Placeholder 5">
            <a:extLst>
              <a:ext uri="{FF2B5EF4-FFF2-40B4-BE49-F238E27FC236}">
                <a16:creationId xmlns:a16="http://schemas.microsoft.com/office/drawing/2014/main" id="{F8E4ED96-AE83-4102-B1DB-FCFF0C8BC55F}"/>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558846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a:t>
            </a:r>
            <a:r>
              <a:rPr lang="en-US" dirty="0"/>
              <a:t> First, we’ll review the definition for security.</a:t>
            </a:r>
          </a:p>
          <a:p>
            <a:pPr>
              <a:spcBef>
                <a:spcPts val="600"/>
              </a:spcBef>
            </a:pPr>
            <a:r>
              <a:rPr lang="en-US" i="1" dirty="0"/>
              <a:t>Read question and options.</a:t>
            </a:r>
          </a:p>
          <a:p>
            <a:pPr>
              <a:spcBef>
                <a:spcPts val="600"/>
              </a:spcBef>
            </a:pPr>
            <a:r>
              <a:rPr lang="en-US" i="1" dirty="0"/>
              <a:t>Give time for chat responses.</a:t>
            </a:r>
          </a:p>
          <a:p>
            <a:pPr>
              <a:spcBef>
                <a:spcPts val="600"/>
              </a:spcBef>
            </a:pPr>
            <a:r>
              <a:rPr lang="en-US" i="1" dirty="0"/>
              <a:t>Call on someone to answer and then advance slide to show correct answer.</a:t>
            </a:r>
          </a:p>
          <a:p>
            <a:pPr>
              <a:spcBef>
                <a:spcPts val="600"/>
              </a:spcBef>
            </a:pPr>
            <a:r>
              <a:rPr lang="en-US" i="1" dirty="0"/>
              <a:t>Finally, advance slide again, and read clarifying text at the bottom of the slide.</a:t>
            </a:r>
          </a:p>
          <a:p>
            <a:endParaRPr lang="en-US" dirty="0"/>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18</a:t>
            </a:fld>
            <a:endParaRPr lang="en-US"/>
          </a:p>
        </p:txBody>
      </p:sp>
      <p:sp>
        <p:nvSpPr>
          <p:cNvPr id="5" name="Footer Placeholder 5">
            <a:extLst>
              <a:ext uri="{FF2B5EF4-FFF2-40B4-BE49-F238E27FC236}">
                <a16:creationId xmlns:a16="http://schemas.microsoft.com/office/drawing/2014/main" id="{63499AB4-06B2-4CB8-8DEE-343058DEF05D}"/>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607575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Next, we’ll review the definition for risk.</a:t>
            </a:r>
          </a:p>
          <a:p>
            <a:pPr>
              <a:spcBef>
                <a:spcPts val="600"/>
              </a:spcBef>
            </a:pPr>
            <a:r>
              <a:rPr lang="en-US" i="1" dirty="0"/>
              <a:t>Read question and options.</a:t>
            </a:r>
          </a:p>
          <a:p>
            <a:pPr>
              <a:spcBef>
                <a:spcPts val="600"/>
              </a:spcBef>
            </a:pPr>
            <a:r>
              <a:rPr lang="en-US" i="1" dirty="0"/>
              <a:t>Give time for chat responses.</a:t>
            </a:r>
          </a:p>
          <a:p>
            <a:pPr>
              <a:spcBef>
                <a:spcPts val="600"/>
              </a:spcBef>
            </a:pPr>
            <a:r>
              <a:rPr lang="en-US" i="1" dirty="0"/>
              <a:t>Call on someone to answer and then advance slide to show correct answer.</a:t>
            </a:r>
          </a:p>
          <a:p>
            <a:pPr>
              <a:spcBef>
                <a:spcPts val="600"/>
              </a:spcBef>
            </a:pPr>
            <a:r>
              <a:rPr lang="en-US" i="1" dirty="0"/>
              <a:t>Finally, advance slide again and read clarifying text at the bottom of the slide.</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19</a:t>
            </a:fld>
            <a:endParaRPr lang="en-US"/>
          </a:p>
        </p:txBody>
      </p:sp>
      <p:sp>
        <p:nvSpPr>
          <p:cNvPr id="5" name="Footer Placeholder 5">
            <a:extLst>
              <a:ext uri="{FF2B5EF4-FFF2-40B4-BE49-F238E27FC236}">
                <a16:creationId xmlns:a16="http://schemas.microsoft.com/office/drawing/2014/main" id="{BBF850CC-44EE-41D3-A861-C291BEC135E5}"/>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88411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In our first session, we’ll get to know one another, discuss how we’ll be spending our time and our goals for the time, and talk a little bit about how work on security has evolved in KP programs.</a:t>
            </a:r>
          </a:p>
        </p:txBody>
      </p:sp>
      <p:sp>
        <p:nvSpPr>
          <p:cNvPr id="4" name="Slide Number Placeholder 3"/>
          <p:cNvSpPr>
            <a:spLocks noGrp="1"/>
          </p:cNvSpPr>
          <p:nvPr>
            <p:ph type="sldNum" sz="quarter" idx="10"/>
          </p:nvPr>
        </p:nvSpPr>
        <p:spPr/>
        <p:txBody>
          <a:bodyPr/>
          <a:lstStyle/>
          <a:p>
            <a:fld id="{FDCEB901-7526-43F3-B779-B138AE95E143}" type="slidenum">
              <a:rPr lang="en-US" smtClean="0"/>
              <a:t>2</a:t>
            </a:fld>
            <a:endParaRPr lang="en-US"/>
          </a:p>
        </p:txBody>
      </p:sp>
      <p:sp>
        <p:nvSpPr>
          <p:cNvPr id="5" name="Footer Placeholder 5">
            <a:extLst>
              <a:ext uri="{FF2B5EF4-FFF2-40B4-BE49-F238E27FC236}">
                <a16:creationId xmlns:a16="http://schemas.microsoft.com/office/drawing/2014/main" id="{2C8F9224-9F63-4CFF-9EC2-C7BA2AAACC4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323843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Next, we’ll review the definition for threat.</a:t>
            </a:r>
          </a:p>
          <a:p>
            <a:pPr>
              <a:spcBef>
                <a:spcPts val="600"/>
              </a:spcBef>
            </a:pPr>
            <a:r>
              <a:rPr lang="en-US" i="1" dirty="0"/>
              <a:t>Read question and options.</a:t>
            </a:r>
          </a:p>
          <a:p>
            <a:pPr>
              <a:spcBef>
                <a:spcPts val="600"/>
              </a:spcBef>
            </a:pPr>
            <a:r>
              <a:rPr lang="en-US" i="1" dirty="0"/>
              <a:t>Give time for chat responses.</a:t>
            </a:r>
          </a:p>
          <a:p>
            <a:pPr>
              <a:spcBef>
                <a:spcPts val="600"/>
              </a:spcBef>
            </a:pPr>
            <a:r>
              <a:rPr lang="en-US" i="1" dirty="0"/>
              <a:t>Call on someone to answer and then advance slide to show correct answer.</a:t>
            </a:r>
          </a:p>
          <a:p>
            <a:pPr>
              <a:spcBef>
                <a:spcPts val="600"/>
              </a:spcBef>
            </a:pPr>
            <a:r>
              <a:rPr lang="en-US" i="1" dirty="0"/>
              <a:t>Finally, advance slide again and read clarifying text at the bottom of the slide.</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20</a:t>
            </a:fld>
            <a:endParaRPr lang="en-US"/>
          </a:p>
        </p:txBody>
      </p:sp>
      <p:sp>
        <p:nvSpPr>
          <p:cNvPr id="5" name="Footer Placeholder 5">
            <a:extLst>
              <a:ext uri="{FF2B5EF4-FFF2-40B4-BE49-F238E27FC236}">
                <a16:creationId xmlns:a16="http://schemas.microsoft.com/office/drawing/2014/main" id="{C590FEC3-4055-4DC6-A1BC-F90DBB9D06D5}"/>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013950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Now we’ll look at capacity.</a:t>
            </a:r>
          </a:p>
          <a:p>
            <a:pPr>
              <a:spcBef>
                <a:spcPts val="600"/>
              </a:spcBef>
            </a:pPr>
            <a:r>
              <a:rPr lang="en-US" i="1" dirty="0"/>
              <a:t>Read question and options.</a:t>
            </a:r>
          </a:p>
          <a:p>
            <a:pPr>
              <a:spcBef>
                <a:spcPts val="600"/>
              </a:spcBef>
            </a:pPr>
            <a:r>
              <a:rPr lang="en-US" i="1" dirty="0"/>
              <a:t>Give time for chat responses.</a:t>
            </a:r>
          </a:p>
          <a:p>
            <a:pPr>
              <a:spcBef>
                <a:spcPts val="600"/>
              </a:spcBef>
            </a:pPr>
            <a:r>
              <a:rPr lang="en-US" i="1" dirty="0"/>
              <a:t>Call on someone to answer and then advance slide to show correct answer.</a:t>
            </a:r>
          </a:p>
          <a:p>
            <a:endParaRPr lang="en-US" i="1" dirty="0"/>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21</a:t>
            </a:fld>
            <a:endParaRPr lang="en-US"/>
          </a:p>
        </p:txBody>
      </p:sp>
      <p:sp>
        <p:nvSpPr>
          <p:cNvPr id="5" name="Footer Placeholder 5">
            <a:extLst>
              <a:ext uri="{FF2B5EF4-FFF2-40B4-BE49-F238E27FC236}">
                <a16:creationId xmlns:a16="http://schemas.microsoft.com/office/drawing/2014/main" id="{DAA260C0-45AA-4A75-B9D9-E3E2DAAB422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465390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Finally, we’ll review the definition for vulnerability.</a:t>
            </a:r>
          </a:p>
          <a:p>
            <a:pPr>
              <a:spcBef>
                <a:spcPts val="600"/>
              </a:spcBef>
            </a:pPr>
            <a:r>
              <a:rPr lang="en-US" i="1" dirty="0"/>
              <a:t>Read question and options.</a:t>
            </a:r>
          </a:p>
          <a:p>
            <a:pPr>
              <a:spcBef>
                <a:spcPts val="600"/>
              </a:spcBef>
            </a:pPr>
            <a:r>
              <a:rPr lang="en-US" i="1" dirty="0"/>
              <a:t>Give time for chat responses.</a:t>
            </a:r>
          </a:p>
          <a:p>
            <a:pPr>
              <a:spcBef>
                <a:spcPts val="600"/>
              </a:spcBef>
            </a:pPr>
            <a:r>
              <a:rPr lang="en-US" i="1" dirty="0"/>
              <a:t>Call on someone to answer and then advance slide to show correct answer.</a:t>
            </a:r>
          </a:p>
          <a:p>
            <a:pPr>
              <a:spcBef>
                <a:spcPts val="600"/>
              </a:spcBef>
            </a:pPr>
            <a:r>
              <a:rPr lang="en-US" i="1" dirty="0"/>
              <a:t>Finally, advance slide again and read clarifying text at the bottom of the slide.</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22</a:t>
            </a:fld>
            <a:endParaRPr lang="en-US"/>
          </a:p>
        </p:txBody>
      </p:sp>
      <p:sp>
        <p:nvSpPr>
          <p:cNvPr id="5" name="Footer Placeholder 5">
            <a:extLst>
              <a:ext uri="{FF2B5EF4-FFF2-40B4-BE49-F238E27FC236}">
                <a16:creationId xmlns:a16="http://schemas.microsoft.com/office/drawing/2014/main" id="{E7A80655-E5B1-4C29-9A2A-B08E7DA74542}"/>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562857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A “vulnerability” is not the same thing as a “weakness.”</a:t>
            </a:r>
          </a:p>
          <a:p>
            <a:pPr>
              <a:spcBef>
                <a:spcPts val="600"/>
              </a:spcBef>
            </a:pPr>
            <a:r>
              <a:rPr lang="en-US" dirty="0"/>
              <a:t>A capacity in one context can be a vulnerability in the next context. For example, one’s nationality could be protective in one setting but put you at greater risk for attack in another setting.</a:t>
            </a:r>
          </a:p>
          <a:p>
            <a:pPr>
              <a:spcBef>
                <a:spcPts val="600"/>
              </a:spcBef>
            </a:pPr>
            <a:r>
              <a:rPr lang="en-US" dirty="0"/>
              <a:t>Some capacities/vulnerabilities cannot be changed. Some that cannot be changed are: Race/gender identity/sexual orientation/age. In past HIV programs, often transgender people were asked to stop expressing their true gender identity in order to reduce violence. While this is something that a transgender person may decide to do, it is not something that a program should tell transgender people to do to keep themselves safe. Each person has to decide what they feel comfortable with. Plus, not living in a way that is true to one’s gender identity can cause mental health harm, so the transgender person deciding to dress the way they feel most comfortable may actually be protecting themselves, even if others do not see it that way.</a:t>
            </a:r>
          </a:p>
          <a:p>
            <a:pPr>
              <a:spcBef>
                <a:spcPts val="600"/>
              </a:spcBef>
            </a:pPr>
            <a:r>
              <a:rPr lang="en-US" dirty="0"/>
              <a:t>The goal is to be aware of your vulnerabilities and capacities and act in a way that takes these into account, with </a:t>
            </a:r>
            <a:r>
              <a:rPr lang="en-US" b="1" i="1" dirty="0"/>
              <a:t>each person deciding what is right for them</a:t>
            </a:r>
            <a:r>
              <a:rPr lang="en-US" u="sng" dirty="0"/>
              <a:t>.</a:t>
            </a:r>
          </a:p>
        </p:txBody>
      </p:sp>
      <p:sp>
        <p:nvSpPr>
          <p:cNvPr id="4" name="Slide Number Placeholder 3"/>
          <p:cNvSpPr>
            <a:spLocks noGrp="1"/>
          </p:cNvSpPr>
          <p:nvPr>
            <p:ph type="sldNum" sz="quarter" idx="5"/>
          </p:nvPr>
        </p:nvSpPr>
        <p:spPr/>
        <p:txBody>
          <a:bodyPr/>
          <a:lstStyle/>
          <a:p>
            <a:fld id="{FDCEB901-7526-43F3-B779-B138AE95E143}" type="slidenum">
              <a:rPr lang="en-US" smtClean="0"/>
              <a:t>23</a:t>
            </a:fld>
            <a:endParaRPr lang="en-US"/>
          </a:p>
        </p:txBody>
      </p:sp>
      <p:sp>
        <p:nvSpPr>
          <p:cNvPr id="5" name="Footer Placeholder 5">
            <a:extLst>
              <a:ext uri="{FF2B5EF4-FFF2-40B4-BE49-F238E27FC236}">
                <a16:creationId xmlns:a16="http://schemas.microsoft.com/office/drawing/2014/main" id="{EC00A082-8AD2-40DE-AE13-30D043C3E455}"/>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36834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400550"/>
            <a:ext cx="5606716" cy="3600450"/>
          </a:xfrm>
        </p:spPr>
        <p:txBody>
          <a:bodyPr/>
          <a:lstStyle/>
          <a:p>
            <a:pPr lvl="0"/>
            <a:r>
              <a:rPr lang="en-US" i="1" dirty="0"/>
              <a:t>See the Facilitator’s Handbook for more detailed instructions.</a:t>
            </a:r>
          </a:p>
          <a:p>
            <a:pPr>
              <a:spcBef>
                <a:spcPts val="600"/>
              </a:spcBef>
            </a:pPr>
            <a:r>
              <a:rPr lang="en-US" b="1" dirty="0"/>
              <a:t>Say: </a:t>
            </a:r>
            <a:r>
              <a:rPr lang="en-US" dirty="0"/>
              <a:t>There is one other basic component we want to cover. These 10 recommendations inform implementers on how to think about security. Each is important to reflect upon. </a:t>
            </a:r>
          </a:p>
        </p:txBody>
      </p:sp>
      <p:sp>
        <p:nvSpPr>
          <p:cNvPr id="4" name="Slide Number Placeholder 3"/>
          <p:cNvSpPr>
            <a:spLocks noGrp="1"/>
          </p:cNvSpPr>
          <p:nvPr>
            <p:ph type="sldNum" sz="quarter" idx="5"/>
          </p:nvPr>
        </p:nvSpPr>
        <p:spPr/>
        <p:txBody>
          <a:bodyPr/>
          <a:lstStyle/>
          <a:p>
            <a:fld id="{FDCEB901-7526-43F3-B779-B138AE95E143}" type="slidenum">
              <a:rPr lang="en-US" smtClean="0"/>
              <a:pPr/>
              <a:t>24</a:t>
            </a:fld>
            <a:endParaRPr lang="en-US" dirty="0"/>
          </a:p>
        </p:txBody>
      </p:sp>
      <p:sp>
        <p:nvSpPr>
          <p:cNvPr id="7" name="Slide Image Placeholder 6">
            <a:extLst>
              <a:ext uri="{FF2B5EF4-FFF2-40B4-BE49-F238E27FC236}">
                <a16:creationId xmlns:a16="http://schemas.microsoft.com/office/drawing/2014/main" id="{D803BD4D-541E-4C96-A8FC-430817C4796E}"/>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804F7B99-FB50-4E1E-99BE-03C7BC5621C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57279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Now that we have the basics, let’s look at how to identify threats and decide how serious they are.</a:t>
            </a:r>
          </a:p>
        </p:txBody>
      </p:sp>
      <p:sp>
        <p:nvSpPr>
          <p:cNvPr id="4" name="Slide Number Placeholder 3"/>
          <p:cNvSpPr>
            <a:spLocks noGrp="1"/>
          </p:cNvSpPr>
          <p:nvPr>
            <p:ph type="sldNum" sz="quarter" idx="5"/>
          </p:nvPr>
        </p:nvSpPr>
        <p:spPr/>
        <p:txBody>
          <a:bodyPr/>
          <a:lstStyle/>
          <a:p>
            <a:fld id="{FDCEB901-7526-43F3-B779-B138AE95E143}" type="slidenum">
              <a:rPr lang="en-US" smtClean="0"/>
              <a:t>25</a:t>
            </a:fld>
            <a:endParaRPr lang="en-US"/>
          </a:p>
        </p:txBody>
      </p:sp>
      <p:sp>
        <p:nvSpPr>
          <p:cNvPr id="5" name="Footer Placeholder 5">
            <a:extLst>
              <a:ext uri="{FF2B5EF4-FFF2-40B4-BE49-F238E27FC236}">
                <a16:creationId xmlns:a16="http://schemas.microsoft.com/office/drawing/2014/main" id="{5C4FF851-867A-4E0D-9788-E8BD23DB982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000983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slide</a:t>
            </a:r>
          </a:p>
        </p:txBody>
      </p:sp>
      <p:sp>
        <p:nvSpPr>
          <p:cNvPr id="4" name="Slide Number Placeholder 3"/>
          <p:cNvSpPr>
            <a:spLocks noGrp="1"/>
          </p:cNvSpPr>
          <p:nvPr>
            <p:ph type="sldNum" sz="quarter" idx="5"/>
          </p:nvPr>
        </p:nvSpPr>
        <p:spPr/>
        <p:txBody>
          <a:bodyPr/>
          <a:lstStyle/>
          <a:p>
            <a:fld id="{FDCEB901-7526-43F3-B779-B138AE95E143}" type="slidenum">
              <a:rPr lang="en-US" smtClean="0"/>
              <a:t>26</a:t>
            </a:fld>
            <a:endParaRPr lang="en-US"/>
          </a:p>
        </p:txBody>
      </p:sp>
      <p:sp>
        <p:nvSpPr>
          <p:cNvPr id="5" name="Footer Placeholder 5">
            <a:extLst>
              <a:ext uri="{FF2B5EF4-FFF2-40B4-BE49-F238E27FC236}">
                <a16:creationId xmlns:a16="http://schemas.microsoft.com/office/drawing/2014/main" id="{06B950A8-1A3B-4505-B112-36395BF61F7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314179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b="1" dirty="0"/>
              <a:t>Say: </a:t>
            </a:r>
            <a:r>
              <a:rPr lang="en-US" dirty="0"/>
              <a:t>There are three threat types: direct, indirect and security incidents</a:t>
            </a:r>
          </a:p>
          <a:p>
            <a:pPr>
              <a:spcBef>
                <a:spcPts val="600"/>
              </a:spcBef>
            </a:pPr>
            <a:r>
              <a:rPr lang="en-US" dirty="0"/>
              <a:t>Each one refers to something different.</a:t>
            </a:r>
          </a:p>
          <a:p>
            <a:pPr>
              <a:spcBef>
                <a:spcPts val="600"/>
              </a:spcBef>
            </a:pPr>
            <a:r>
              <a:rPr lang="en-US" dirty="0"/>
              <a:t>A direct threat is an indication or sign that someone wants to inflict pain or damage me/my organization specifically. </a:t>
            </a:r>
            <a:r>
              <a:rPr lang="en-US"/>
              <a:t>An </a:t>
            </a:r>
            <a:r>
              <a:rPr lang="en-US" dirty="0"/>
              <a:t>example of this is: I work with sex workers. Someone comes up to me and says, “you are a bad person because you work with sex workers.”</a:t>
            </a:r>
          </a:p>
          <a:p>
            <a:pPr>
              <a:spcBef>
                <a:spcPts val="600"/>
              </a:spcBef>
            </a:pPr>
            <a:r>
              <a:rPr lang="en-US" dirty="0"/>
              <a:t>An indirect threat is an indication or sign that someone wants to inflict pain on people </a:t>
            </a:r>
            <a:r>
              <a:rPr lang="en-US" i="1" dirty="0"/>
              <a:t>like </a:t>
            </a:r>
            <a:r>
              <a:rPr lang="en-US" i="0" dirty="0"/>
              <a:t>you. Meaning, it’s against a broader group of people that you are part of but not against you specifically. An example of this: I work with men who have sex with men, so does my friend. Someone comes up to my friend and says, “You know that working with men who have sex with men is wrong! One day you’ll pay for these sins!” While this isn’t directed at me, it could clearly have an impact on whether I feel safe doing my job.</a:t>
            </a:r>
          </a:p>
          <a:p>
            <a:pPr>
              <a:spcBef>
                <a:spcPts val="600"/>
              </a:spcBef>
            </a:pPr>
            <a:r>
              <a:rPr lang="en-US" i="0" dirty="0"/>
              <a:t>Finally, we have security incidents. These are situations where a harm occurs or is threatened, but it’s unclear if this is meant to be a threat or is a coincidence. For example, I work with transgender women. I am writing a report about my work while at a cafe. Someone steals my laptop. Was this just an opportunistic crime by someone who wanted a laptop or did they steal my laptop to learn more about my work or to punish me for my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27</a:t>
            </a:fld>
            <a:endParaRPr lang="en-US"/>
          </a:p>
        </p:txBody>
      </p:sp>
      <p:sp>
        <p:nvSpPr>
          <p:cNvPr id="5" name="Footer Placeholder 5">
            <a:extLst>
              <a:ext uri="{FF2B5EF4-FFF2-40B4-BE49-F238E27FC236}">
                <a16:creationId xmlns:a16="http://schemas.microsoft.com/office/drawing/2014/main" id="{F036FF14-71B4-4E49-B6B1-15B0CD94C30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302757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i="1" dirty="0"/>
              <a:t>Read each incident. Ask participants to type their answers into the chat. Then, ask someone to unmute and explain their answer. Advance the slide to show the correct answer.</a:t>
            </a:r>
          </a:p>
          <a:p>
            <a:pPr>
              <a:spcBef>
                <a:spcPts val="600"/>
              </a:spcBef>
            </a:pPr>
            <a:r>
              <a:rPr lang="en-US" i="1" dirty="0"/>
              <a:t>Repeat for each incident.</a:t>
            </a:r>
          </a:p>
          <a:p>
            <a:pPr>
              <a:spcBef>
                <a:spcPts val="600"/>
              </a:spcBef>
            </a:pPr>
            <a:r>
              <a:rPr lang="en-US" i="1" dirty="0"/>
              <a:t>Ask at the end of anyone has questions.</a:t>
            </a:r>
          </a:p>
        </p:txBody>
      </p:sp>
      <p:sp>
        <p:nvSpPr>
          <p:cNvPr id="4" name="Slide Number Placeholder 3"/>
          <p:cNvSpPr>
            <a:spLocks noGrp="1"/>
          </p:cNvSpPr>
          <p:nvPr>
            <p:ph type="sldNum" sz="quarter" idx="5"/>
          </p:nvPr>
        </p:nvSpPr>
        <p:spPr/>
        <p:txBody>
          <a:bodyPr/>
          <a:lstStyle/>
          <a:p>
            <a:fld id="{FDCEB901-7526-43F3-B779-B138AE95E143}" type="slidenum">
              <a:rPr lang="en-US" smtClean="0"/>
              <a:t>28</a:t>
            </a:fld>
            <a:endParaRPr lang="en-US"/>
          </a:p>
        </p:txBody>
      </p:sp>
      <p:sp>
        <p:nvSpPr>
          <p:cNvPr id="5" name="Footer Placeholder 5">
            <a:extLst>
              <a:ext uri="{FF2B5EF4-FFF2-40B4-BE49-F238E27FC236}">
                <a16:creationId xmlns:a16="http://schemas.microsoft.com/office/drawing/2014/main" id="{7A58902E-F9C1-4CBB-A1F5-21D17B3959D8}"/>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334084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Why might you benefit from recording this information?</a:t>
            </a:r>
          </a:p>
          <a:p>
            <a:pPr>
              <a:spcBef>
                <a:spcPts val="600"/>
              </a:spcBef>
            </a:pPr>
            <a:r>
              <a:rPr lang="en-US" i="1" dirty="0"/>
              <a:t>Review the slide.</a:t>
            </a:r>
          </a:p>
        </p:txBody>
      </p:sp>
      <p:sp>
        <p:nvSpPr>
          <p:cNvPr id="4" name="Slide Number Placeholder 3"/>
          <p:cNvSpPr>
            <a:spLocks noGrp="1"/>
          </p:cNvSpPr>
          <p:nvPr>
            <p:ph type="sldNum" sz="quarter" idx="10"/>
          </p:nvPr>
        </p:nvSpPr>
        <p:spPr/>
        <p:txBody>
          <a:bodyPr/>
          <a:lstStyle/>
          <a:p>
            <a:fld id="{FDCEB901-7526-43F3-B779-B138AE95E143}" type="slidenum">
              <a:rPr lang="en-US" smtClean="0"/>
              <a:t>29</a:t>
            </a:fld>
            <a:endParaRPr lang="en-US"/>
          </a:p>
        </p:txBody>
      </p:sp>
      <p:sp>
        <p:nvSpPr>
          <p:cNvPr id="5" name="Footer Placeholder 5">
            <a:extLst>
              <a:ext uri="{FF2B5EF4-FFF2-40B4-BE49-F238E27FC236}">
                <a16:creationId xmlns:a16="http://schemas.microsoft.com/office/drawing/2014/main" id="{AA5A6E0A-73BF-4ABF-8F60-5F157EB8AA4A}"/>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822855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slide.</a:t>
            </a:r>
          </a:p>
        </p:txBody>
      </p:sp>
      <p:sp>
        <p:nvSpPr>
          <p:cNvPr id="4" name="Slide Number Placeholder 3"/>
          <p:cNvSpPr>
            <a:spLocks noGrp="1"/>
          </p:cNvSpPr>
          <p:nvPr>
            <p:ph type="sldNum" sz="quarter" idx="5"/>
          </p:nvPr>
        </p:nvSpPr>
        <p:spPr/>
        <p:txBody>
          <a:bodyPr/>
          <a:lstStyle/>
          <a:p>
            <a:fld id="{FDCEB901-7526-43F3-B779-B138AE95E143}" type="slidenum">
              <a:rPr lang="en-US" smtClean="0"/>
              <a:t>3</a:t>
            </a:fld>
            <a:endParaRPr lang="en-US"/>
          </a:p>
        </p:txBody>
      </p:sp>
      <p:sp>
        <p:nvSpPr>
          <p:cNvPr id="5" name="Footer Placeholder 5">
            <a:extLst>
              <a:ext uri="{FF2B5EF4-FFF2-40B4-BE49-F238E27FC236}">
                <a16:creationId xmlns:a16="http://schemas.microsoft.com/office/drawing/2014/main" id="{64CBB516-5694-4A7C-9ABA-7E8F8EEDBD65}"/>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825330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Here is a partial example of a security log. We will share this document with you via email after today’s session. Note that it allows you to collect information on what occurred so that you can see trends over time. For example, identifying the most common perpetrators using question 4. Collective information gathered this way can also be used to advocate with donors if more investments in security are needed and/or if some project goals have been impacted negatively by security issues.</a:t>
            </a:r>
          </a:p>
        </p:txBody>
      </p:sp>
      <p:sp>
        <p:nvSpPr>
          <p:cNvPr id="4" name="Slide Number Placeholder 3"/>
          <p:cNvSpPr>
            <a:spLocks noGrp="1"/>
          </p:cNvSpPr>
          <p:nvPr>
            <p:ph type="sldNum" sz="quarter" idx="5"/>
          </p:nvPr>
        </p:nvSpPr>
        <p:spPr/>
        <p:txBody>
          <a:bodyPr/>
          <a:lstStyle/>
          <a:p>
            <a:fld id="{FDCEB901-7526-43F3-B779-B138AE95E143}" type="slidenum">
              <a:rPr lang="en-US" smtClean="0"/>
              <a:t>30</a:t>
            </a:fld>
            <a:endParaRPr lang="en-US"/>
          </a:p>
        </p:txBody>
      </p:sp>
      <p:sp>
        <p:nvSpPr>
          <p:cNvPr id="5" name="Footer Placeholder 5">
            <a:extLst>
              <a:ext uri="{FF2B5EF4-FFF2-40B4-BE49-F238E27FC236}">
                <a16:creationId xmlns:a16="http://schemas.microsoft.com/office/drawing/2014/main" id="{45D32DAA-A600-44AE-85CB-46A9A8B7115E}"/>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4245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5150" y="325438"/>
            <a:ext cx="3319463" cy="2489200"/>
          </a:xfrm>
        </p:spPr>
      </p:sp>
      <p:sp>
        <p:nvSpPr>
          <p:cNvPr id="3" name="Notes Placeholder 2"/>
          <p:cNvSpPr>
            <a:spLocks noGrp="1"/>
          </p:cNvSpPr>
          <p:nvPr>
            <p:ph type="body" idx="1"/>
          </p:nvPr>
        </p:nvSpPr>
        <p:spPr>
          <a:xfrm>
            <a:off x="565150" y="2843435"/>
            <a:ext cx="5486400" cy="5975127"/>
          </a:xfrm>
        </p:spPr>
        <p:txBody>
          <a:bodyPr/>
          <a:lstStyle/>
          <a:p>
            <a:pPr lvl="0"/>
            <a:r>
              <a:rPr lang="en-US" b="1" dirty="0"/>
              <a:t>Say: </a:t>
            </a:r>
            <a:r>
              <a:rPr lang="en-US" sz="1200" kern="1200" dirty="0">
                <a:solidFill>
                  <a:schemeClr val="tx1"/>
                </a:solidFill>
                <a:effectLst/>
                <a:latin typeface="+mn-lt"/>
                <a:ea typeface="+mn-ea"/>
                <a:cs typeface="+mn-cs"/>
              </a:rPr>
              <a:t>Now that we understand types of threats, let’s talk about how to determine their seriousness. Here are the five questions we will answer.</a:t>
            </a:r>
          </a:p>
          <a:p>
            <a:pPr marL="228600" lvl="0" indent="-228600">
              <a:spcBef>
                <a:spcPts val="600"/>
              </a:spcBef>
            </a:pPr>
            <a:r>
              <a:rPr lang="en-US" sz="1200" kern="1200" dirty="0">
                <a:solidFill>
                  <a:schemeClr val="tx1"/>
                </a:solidFill>
                <a:effectLst/>
                <a:latin typeface="+mn-lt"/>
                <a:ea typeface="+mn-ea"/>
                <a:cs typeface="+mn-cs"/>
              </a:rPr>
              <a:t>1.	What are the facts surrounding the threat? (What do I actually know, not what I’m assuming, about this threat?)</a:t>
            </a:r>
          </a:p>
          <a:p>
            <a:pPr lvl="1" indent="-228600">
              <a:buFont typeface="Arial" panose="020B0604020202020204" pitchFamily="34" charset="0"/>
              <a:buChar char="•"/>
            </a:pPr>
            <a:r>
              <a:rPr lang="en-US" kern="1200" dirty="0">
                <a:solidFill>
                  <a:schemeClr val="tx1"/>
                </a:solidFill>
                <a:effectLst/>
                <a:latin typeface="+mn-lt"/>
                <a:ea typeface="+mn-ea"/>
                <a:cs typeface="+mn-cs"/>
              </a:rPr>
              <a:t>This is helpful because it reminds us to move away from gossip or conjecture. Sometimes a threat can be overblown or underestimated because of the way others perceive it. Try to only think about the facts.</a:t>
            </a:r>
          </a:p>
          <a:p>
            <a:pPr marL="228600" indent="-228600">
              <a:spcBef>
                <a:spcPts val="300"/>
              </a:spcBef>
            </a:pPr>
            <a:r>
              <a:rPr lang="en-US" dirty="0"/>
              <a:t>2. 	Is there a series of threats that become more systematic or frequent over time? (Does a person find you each day or do they just harass you opportunistically?  Are they escalating in terms of how close they are to you, such as finding you at your home or workplace?)</a:t>
            </a:r>
          </a:p>
          <a:p>
            <a:pPr lvl="1" indent="-228600">
              <a:buFont typeface="Arial" panose="020B0604020202020204" pitchFamily="34" charset="0"/>
              <a:buChar char="•"/>
            </a:pPr>
            <a:r>
              <a:rPr lang="en-US" dirty="0"/>
              <a:t>If something occurs multiple times, this increases the seriousness. It shows that making this threat is something the person/people feel a commitment too. Escalation of the threat—for example, someone was yelling at you when you were conducting outreach and now they have also found you online—is another sign that it is more serious.</a:t>
            </a:r>
          </a:p>
          <a:p>
            <a:pPr marL="228600" indent="-228600">
              <a:spcBef>
                <a:spcPts val="300"/>
              </a:spcBef>
            </a:pPr>
            <a:r>
              <a:rPr lang="en-US" dirty="0"/>
              <a:t>3. 	Who is the person who is making the threats? (Is this someone you know? Someone who has the ability to influence others? Someone who has information that could harm you?)</a:t>
            </a:r>
          </a:p>
          <a:p>
            <a:pPr lvl="1" indent="-228600">
              <a:buFont typeface="Arial" panose="020B0604020202020204" pitchFamily="34" charset="0"/>
              <a:buChar char="•"/>
            </a:pPr>
            <a:r>
              <a:rPr lang="en-US" dirty="0"/>
              <a:t>This question tries to understand how much power the person threatening has. For example, a police officer making threats is likely to be more dangerous than a stranger.</a:t>
            </a:r>
          </a:p>
          <a:p>
            <a:pPr marL="228600" indent="-228600">
              <a:spcBef>
                <a:spcPts val="300"/>
              </a:spcBef>
            </a:pPr>
            <a:r>
              <a:rPr lang="en-US" dirty="0"/>
              <a:t>4. 	What is the objective of the threat? (Is it to change your behavior? Is it to scare you? Is it a political tool to get votes?)</a:t>
            </a:r>
          </a:p>
          <a:p>
            <a:pPr lvl="1" indent="-228600">
              <a:buFont typeface="Arial" panose="020B0604020202020204" pitchFamily="34" charset="0"/>
              <a:buChar char="•"/>
            </a:pPr>
            <a:r>
              <a:rPr lang="en-US" dirty="0"/>
              <a:t>Thinking about this can help you decide whether the person may be willing to escalate. For example, if this is just to scare me then maybe the person isn’t going to ever physically harm me, even if they say they will. Knowing this can also help you decide how to act.</a:t>
            </a:r>
          </a:p>
          <a:p>
            <a:pPr marL="228600" indent="-228600">
              <a:spcBef>
                <a:spcPts val="300"/>
              </a:spcBef>
            </a:pPr>
            <a:r>
              <a:rPr lang="en-US" sz="1200" kern="1200" dirty="0">
                <a:solidFill>
                  <a:schemeClr val="tx1"/>
                </a:solidFill>
                <a:effectLst/>
                <a:latin typeface="+mn-lt"/>
                <a:ea typeface="+mn-ea"/>
                <a:cs typeface="+mn-cs"/>
              </a:rPr>
              <a:t>5. 	</a:t>
            </a:r>
            <a:r>
              <a:rPr lang="en-US" dirty="0"/>
              <a:t>Do you think the threat is serious? (your own personal view on the topic)</a:t>
            </a:r>
          </a:p>
          <a:p>
            <a:pPr lvl="1" indent="-228600">
              <a:buFont typeface="Arial" panose="020B0604020202020204" pitchFamily="34" charset="0"/>
              <a:buChar char="•"/>
            </a:pPr>
            <a:r>
              <a:rPr lang="en-US" dirty="0"/>
              <a:t>Here is where you let your intuition and your understanding of the broader context inform your thinking on the threat’s seriousness. </a:t>
            </a:r>
          </a:p>
        </p:txBody>
      </p:sp>
      <p:sp>
        <p:nvSpPr>
          <p:cNvPr id="4" name="Slide Number Placeholder 3"/>
          <p:cNvSpPr>
            <a:spLocks noGrp="1"/>
          </p:cNvSpPr>
          <p:nvPr>
            <p:ph type="sldNum" sz="quarter" idx="10"/>
          </p:nvPr>
        </p:nvSpPr>
        <p:spPr/>
        <p:txBody>
          <a:bodyPr/>
          <a:lstStyle/>
          <a:p>
            <a:fld id="{FDCEB901-7526-43F3-B779-B138AE95E143}" type="slidenum">
              <a:rPr lang="en-US" smtClean="0"/>
              <a:t>31</a:t>
            </a:fld>
            <a:endParaRPr lang="en-US"/>
          </a:p>
        </p:txBody>
      </p:sp>
      <p:sp>
        <p:nvSpPr>
          <p:cNvPr id="5" name="Footer Placeholder 5">
            <a:extLst>
              <a:ext uri="{FF2B5EF4-FFF2-40B4-BE49-F238E27FC236}">
                <a16:creationId xmlns:a16="http://schemas.microsoft.com/office/drawing/2014/main" id="{B7CB20F6-F793-43FA-8BDF-85C39B0F350F}"/>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353291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Now, let’s go over an example. I’ll use a common example to answer each of these questions.</a:t>
            </a:r>
          </a:p>
          <a:p>
            <a:pPr>
              <a:spcBef>
                <a:spcPts val="600"/>
              </a:spcBef>
            </a:pPr>
            <a:r>
              <a:rPr lang="en-US" i="1" dirty="0"/>
              <a:t>Review each question and then advance to reveal and review each answer. </a:t>
            </a:r>
          </a:p>
        </p:txBody>
      </p:sp>
      <p:sp>
        <p:nvSpPr>
          <p:cNvPr id="4" name="Slide Number Placeholder 3"/>
          <p:cNvSpPr>
            <a:spLocks noGrp="1"/>
          </p:cNvSpPr>
          <p:nvPr>
            <p:ph type="sldNum" sz="quarter" idx="5"/>
          </p:nvPr>
        </p:nvSpPr>
        <p:spPr/>
        <p:txBody>
          <a:bodyPr/>
          <a:lstStyle/>
          <a:p>
            <a:fld id="{FDCEB901-7526-43F3-B779-B138AE95E143}" type="slidenum">
              <a:rPr lang="en-US" smtClean="0"/>
              <a:t>32</a:t>
            </a:fld>
            <a:endParaRPr lang="en-US"/>
          </a:p>
        </p:txBody>
      </p:sp>
      <p:sp>
        <p:nvSpPr>
          <p:cNvPr id="5" name="Footer Placeholder 5">
            <a:extLst>
              <a:ext uri="{FF2B5EF4-FFF2-40B4-BE49-F238E27FC236}">
                <a16:creationId xmlns:a16="http://schemas.microsoft.com/office/drawing/2014/main" id="{B81847A9-DA9F-46FE-A847-798B7AF4D074}"/>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86677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i="1" dirty="0"/>
              <a:t>Review the text on the slide.</a:t>
            </a:r>
          </a:p>
          <a:p>
            <a:pPr>
              <a:spcBef>
                <a:spcPts val="600"/>
              </a:spcBef>
            </a:pPr>
            <a:r>
              <a:rPr lang="en-US" i="1" dirty="0"/>
              <a:t>Ask participants to decide, based solely on what is provided in the previous slide, how dangerous was the example threat. They should put their answers in the chat. Call on someone to unmute and explain their answer. If multiple answers are chosen, call on people to defend/explain their individual different answers. Stress that there is no correct or incorrect answer as long as the answer is thoughtful. Having different responses may be because people have different appetites for risk and/or because each of our contexts is different.</a:t>
            </a:r>
          </a:p>
        </p:txBody>
      </p:sp>
      <p:sp>
        <p:nvSpPr>
          <p:cNvPr id="4" name="Slide Number Placeholder 3"/>
          <p:cNvSpPr>
            <a:spLocks noGrp="1"/>
          </p:cNvSpPr>
          <p:nvPr>
            <p:ph type="sldNum" sz="quarter" idx="10"/>
          </p:nvPr>
        </p:nvSpPr>
        <p:spPr/>
        <p:txBody>
          <a:bodyPr/>
          <a:lstStyle/>
          <a:p>
            <a:fld id="{FDCEB901-7526-43F3-B779-B138AE95E143}" type="slidenum">
              <a:rPr lang="en-US" smtClean="0"/>
              <a:t>33</a:t>
            </a:fld>
            <a:endParaRPr lang="en-US"/>
          </a:p>
        </p:txBody>
      </p:sp>
      <p:sp>
        <p:nvSpPr>
          <p:cNvPr id="5" name="Footer Placeholder 5">
            <a:extLst>
              <a:ext uri="{FF2B5EF4-FFF2-40B4-BE49-F238E27FC236}">
                <a16:creationId xmlns:a16="http://schemas.microsoft.com/office/drawing/2014/main" id="{AAFDD38F-4647-4A49-98C0-ABEAC1DF850D}"/>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681575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i="1" dirty="0"/>
              <a:t>Ask for an individual or group of participants who work together to help you fill in this table using a specific threat they face. Type your answers as they speak, asking clarifying questions as needed. Then, ask them to decide how dangerous the threat is.</a:t>
            </a:r>
          </a:p>
        </p:txBody>
      </p:sp>
      <p:sp>
        <p:nvSpPr>
          <p:cNvPr id="4" name="Slide Number Placeholder 3"/>
          <p:cNvSpPr>
            <a:spLocks noGrp="1"/>
          </p:cNvSpPr>
          <p:nvPr>
            <p:ph type="sldNum" sz="quarter" idx="5"/>
          </p:nvPr>
        </p:nvSpPr>
        <p:spPr/>
        <p:txBody>
          <a:bodyPr/>
          <a:lstStyle/>
          <a:p>
            <a:fld id="{FDCEB901-7526-43F3-B779-B138AE95E143}" type="slidenum">
              <a:rPr lang="en-US" smtClean="0"/>
              <a:t>34</a:t>
            </a:fld>
            <a:endParaRPr lang="en-US"/>
          </a:p>
        </p:txBody>
      </p:sp>
      <p:sp>
        <p:nvSpPr>
          <p:cNvPr id="5" name="Footer Placeholder 5">
            <a:extLst>
              <a:ext uri="{FF2B5EF4-FFF2-40B4-BE49-F238E27FC236}">
                <a16:creationId xmlns:a16="http://schemas.microsoft.com/office/drawing/2014/main" id="{2C80F00E-692F-44E6-9325-4F84FD96200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917347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We have reached the end of our first day. Thank you for all of your participation and for sharing your experiences. </a:t>
            </a:r>
          </a:p>
        </p:txBody>
      </p:sp>
      <p:sp>
        <p:nvSpPr>
          <p:cNvPr id="4" name="Slide Number Placeholder 3"/>
          <p:cNvSpPr>
            <a:spLocks noGrp="1"/>
          </p:cNvSpPr>
          <p:nvPr>
            <p:ph type="sldNum" sz="quarter" idx="5"/>
          </p:nvPr>
        </p:nvSpPr>
        <p:spPr/>
        <p:txBody>
          <a:bodyPr/>
          <a:lstStyle/>
          <a:p>
            <a:fld id="{FDCEB901-7526-43F3-B779-B138AE95E143}" type="slidenum">
              <a:rPr lang="en-US" smtClean="0"/>
              <a:t>35</a:t>
            </a:fld>
            <a:endParaRPr lang="en-US"/>
          </a:p>
        </p:txBody>
      </p:sp>
      <p:sp>
        <p:nvSpPr>
          <p:cNvPr id="5" name="Footer Placeholder 5">
            <a:extLst>
              <a:ext uri="{FF2B5EF4-FFF2-40B4-BE49-F238E27FC236}">
                <a16:creationId xmlns:a16="http://schemas.microsoft.com/office/drawing/2014/main" id="{F6659418-7487-4C58-B207-F8AF310279C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247984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We will now evaluate the session so that we can improve as we go.</a:t>
            </a:r>
          </a:p>
        </p:txBody>
      </p:sp>
      <p:sp>
        <p:nvSpPr>
          <p:cNvPr id="4" name="Slide Number Placeholder 3"/>
          <p:cNvSpPr>
            <a:spLocks noGrp="1"/>
          </p:cNvSpPr>
          <p:nvPr>
            <p:ph type="sldNum" sz="quarter" idx="5"/>
          </p:nvPr>
        </p:nvSpPr>
        <p:spPr/>
        <p:txBody>
          <a:bodyPr/>
          <a:lstStyle/>
          <a:p>
            <a:fld id="{FDCEB901-7526-43F3-B779-B138AE95E143}" type="slidenum">
              <a:rPr lang="en-US" smtClean="0"/>
              <a:t>36</a:t>
            </a:fld>
            <a:endParaRPr lang="en-US"/>
          </a:p>
        </p:txBody>
      </p:sp>
      <p:sp>
        <p:nvSpPr>
          <p:cNvPr id="5" name="Footer Placeholder 5">
            <a:extLst>
              <a:ext uri="{FF2B5EF4-FFF2-40B4-BE49-F238E27FC236}">
                <a16:creationId xmlns:a16="http://schemas.microsoft.com/office/drawing/2014/main" id="{092B5595-17A1-4020-BD33-7BEBD31E3E1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373182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 </a:t>
            </a:r>
            <a:r>
              <a:rPr lang="en-US" dirty="0"/>
              <a:t>Please go to Menti.com and use the code to share your opinions about the day.</a:t>
            </a:r>
          </a:p>
          <a:p>
            <a:pPr>
              <a:spcBef>
                <a:spcPts val="600"/>
              </a:spcBef>
            </a:pPr>
            <a:r>
              <a:rPr lang="en-US" i="1" dirty="0"/>
              <a:t>Type menti.com and the code into the chat.</a:t>
            </a:r>
            <a:endParaRPr lang="en-US" dirty="0"/>
          </a:p>
          <a:p>
            <a:pPr>
              <a:spcBef>
                <a:spcPts val="600"/>
              </a:spcBef>
            </a:pPr>
            <a:r>
              <a:rPr lang="en-US" dirty="0"/>
              <a:t>While you are completing this survey, please remember that our next session is X date and Y time. We need everyone to be online a few minutes before start so that we can keep to time. Please remember to do your homework so that you’re prepared to present during the next session.</a:t>
            </a:r>
          </a:p>
          <a:p>
            <a:pPr>
              <a:spcBef>
                <a:spcPts val="600"/>
              </a:spcBef>
            </a:pPr>
            <a:r>
              <a:rPr lang="en-US" dirty="0"/>
              <a:t>Finally, I will be sending the day’s slides to everyone, along with the cheat sheet and security log in an email for your notes and use.</a:t>
            </a:r>
          </a:p>
        </p:txBody>
      </p:sp>
      <p:sp>
        <p:nvSpPr>
          <p:cNvPr id="4" name="Slide Number Placeholder 3"/>
          <p:cNvSpPr>
            <a:spLocks noGrp="1"/>
          </p:cNvSpPr>
          <p:nvPr>
            <p:ph type="sldNum" sz="quarter" idx="5"/>
          </p:nvPr>
        </p:nvSpPr>
        <p:spPr/>
        <p:txBody>
          <a:bodyPr/>
          <a:lstStyle/>
          <a:p>
            <a:fld id="{FDCEB901-7526-43F3-B779-B138AE95E143}" type="slidenum">
              <a:rPr lang="en-US" smtClean="0"/>
              <a:t>37</a:t>
            </a:fld>
            <a:endParaRPr lang="en-US"/>
          </a:p>
        </p:txBody>
      </p:sp>
      <p:sp>
        <p:nvSpPr>
          <p:cNvPr id="5" name="Footer Placeholder 5">
            <a:extLst>
              <a:ext uri="{FF2B5EF4-FFF2-40B4-BE49-F238E27FC236}">
                <a16:creationId xmlns:a16="http://schemas.microsoft.com/office/drawing/2014/main" id="{2D07C110-2C9C-432D-BD2A-DC4E23D8F43A}"/>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883727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Welcome to our second day together! It’s good to be with you all again today.</a:t>
            </a:r>
          </a:p>
          <a:p>
            <a:pPr>
              <a:spcBef>
                <a:spcPts val="600"/>
              </a:spcBef>
            </a:pPr>
            <a:r>
              <a:rPr lang="en-US" dirty="0"/>
              <a:t>As a reminder, we are tracking participation and do expect everyone to be contributing via both the chat and verbally.</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38</a:t>
            </a:fld>
            <a:endParaRPr lang="en-US"/>
          </a:p>
        </p:txBody>
      </p:sp>
      <p:sp>
        <p:nvSpPr>
          <p:cNvPr id="5" name="Footer Placeholder 5">
            <a:extLst>
              <a:ext uri="{FF2B5EF4-FFF2-40B4-BE49-F238E27FC236}">
                <a16:creationId xmlns:a16="http://schemas.microsoft.com/office/drawing/2014/main" id="{461A4F75-CEC2-46F2-B414-214EB09A7A8A}"/>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239474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We’ll start by reminding ourselves what we did on day 1 and giving you all time to share your homework responses. </a:t>
            </a:r>
          </a:p>
        </p:txBody>
      </p:sp>
      <p:sp>
        <p:nvSpPr>
          <p:cNvPr id="4" name="Slide Number Placeholder 3"/>
          <p:cNvSpPr>
            <a:spLocks noGrp="1"/>
          </p:cNvSpPr>
          <p:nvPr>
            <p:ph type="sldNum" sz="quarter" idx="5"/>
          </p:nvPr>
        </p:nvSpPr>
        <p:spPr/>
        <p:txBody>
          <a:bodyPr/>
          <a:lstStyle/>
          <a:p>
            <a:fld id="{FDCEB901-7526-43F3-B779-B138AE95E143}" type="slidenum">
              <a:rPr lang="en-US" smtClean="0"/>
              <a:t>39</a:t>
            </a:fld>
            <a:endParaRPr lang="en-US"/>
          </a:p>
        </p:txBody>
      </p:sp>
      <p:sp>
        <p:nvSpPr>
          <p:cNvPr id="5" name="Footer Placeholder 5">
            <a:extLst>
              <a:ext uri="{FF2B5EF4-FFF2-40B4-BE49-F238E27FC236}">
                <a16:creationId xmlns:a16="http://schemas.microsoft.com/office/drawing/2014/main" id="{B308B7F1-65D7-4952-8107-7F6A1718E555}"/>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80367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a:t>
            </a:r>
            <a:r>
              <a:rPr lang="en-US" dirty="0"/>
              <a:t> So, let’s get started. I would like each of you to share you name and title and any experiences you’ve had with security training. It’s no problem at all if this is new for you, it is for many people. And finally, one hope or expectation you have for this training.</a:t>
            </a:r>
          </a:p>
          <a:p>
            <a:pPr>
              <a:spcBef>
                <a:spcPts val="600"/>
              </a:spcBef>
            </a:pPr>
            <a:r>
              <a:rPr lang="en-US" dirty="0"/>
              <a:t>While you introduce yourselves, I’ll be writing all participants’ names here to put them into groups for our first homework assignment.</a:t>
            </a:r>
          </a:p>
          <a:p>
            <a:pPr>
              <a:spcBef>
                <a:spcPts val="600"/>
              </a:spcBef>
            </a:pPr>
            <a:r>
              <a:rPr lang="en-US" dirty="0"/>
              <a:t>Have each person, by organization, unmute and share the information above. Jot down their responses re: expectations on a separate sheet of paper. At the end, review what you heard and let the group know which of their hopes/expectations can be addressed during this training. If there is anything they think is important to address that is outside the content of this training, note that you’ll share this with the leadership of the project so it can be addressed separately. </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4</a:t>
            </a:fld>
            <a:endParaRPr lang="en-US"/>
          </a:p>
        </p:txBody>
      </p:sp>
      <p:sp>
        <p:nvSpPr>
          <p:cNvPr id="5" name="Footer Placeholder 5">
            <a:extLst>
              <a:ext uri="{FF2B5EF4-FFF2-40B4-BE49-F238E27FC236}">
                <a16:creationId xmlns:a16="http://schemas.microsoft.com/office/drawing/2014/main" id="{B086FBCB-DC47-48F6-ABC2-1A539CE587B3}"/>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552482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Here are our objectives for this session.</a:t>
            </a:r>
          </a:p>
        </p:txBody>
      </p:sp>
      <p:sp>
        <p:nvSpPr>
          <p:cNvPr id="4" name="Slide Number Placeholder 3"/>
          <p:cNvSpPr>
            <a:spLocks noGrp="1"/>
          </p:cNvSpPr>
          <p:nvPr>
            <p:ph type="sldNum" sz="quarter" idx="5"/>
          </p:nvPr>
        </p:nvSpPr>
        <p:spPr/>
        <p:txBody>
          <a:bodyPr/>
          <a:lstStyle/>
          <a:p>
            <a:fld id="{FDCEB901-7526-43F3-B779-B138AE95E143}" type="slidenum">
              <a:rPr lang="en-US" smtClean="0"/>
              <a:t>40</a:t>
            </a:fld>
            <a:endParaRPr lang="en-US"/>
          </a:p>
        </p:txBody>
      </p:sp>
      <p:sp>
        <p:nvSpPr>
          <p:cNvPr id="5" name="Footer Placeholder 5">
            <a:extLst>
              <a:ext uri="{FF2B5EF4-FFF2-40B4-BE49-F238E27FC236}">
                <a16:creationId xmlns:a16="http://schemas.microsoft.com/office/drawing/2014/main" id="{21B57491-943A-43F6-A632-667113B1E8C9}"/>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270408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400550"/>
            <a:ext cx="5378116" cy="3600450"/>
          </a:xfrm>
        </p:spPr>
        <p:txBody>
          <a:bodyPr/>
          <a:lstStyle/>
          <a:p>
            <a:pPr lvl="0"/>
            <a:r>
              <a:rPr lang="en-US" i="1" dirty="0"/>
              <a:t>See the Facilitator’s Handbook for more detailed instructions.</a:t>
            </a:r>
          </a:p>
          <a:p>
            <a:pPr>
              <a:spcBef>
                <a:spcPts val="600"/>
              </a:spcBef>
            </a:pPr>
            <a:r>
              <a:rPr lang="en-US" b="1" dirty="0"/>
              <a:t>Say: </a:t>
            </a:r>
            <a:r>
              <a:rPr lang="en-US" dirty="0"/>
              <a:t>Here’s the homework from last time. As a reminder, each group was asked to explain their assigned recommendation, how their program is using it, and how their program could use it. I’ll begin by calling on the group that reviewed recommendation #1.</a:t>
            </a:r>
          </a:p>
          <a:p>
            <a:pPr>
              <a:spcBef>
                <a:spcPts val="600"/>
              </a:spcBef>
            </a:pPr>
            <a:r>
              <a:rPr lang="en-US" i="1" dirty="0"/>
              <a:t>Go through all of the recommendations. At the end, reflect on the fact that organizations are already doing many things to protect themselves and that we all have a lot to learn from one another. </a:t>
            </a:r>
          </a:p>
        </p:txBody>
      </p:sp>
      <p:sp>
        <p:nvSpPr>
          <p:cNvPr id="4" name="Slide Number Placeholder 3"/>
          <p:cNvSpPr>
            <a:spLocks noGrp="1"/>
          </p:cNvSpPr>
          <p:nvPr>
            <p:ph type="sldNum" sz="quarter" idx="5"/>
          </p:nvPr>
        </p:nvSpPr>
        <p:spPr/>
        <p:txBody>
          <a:bodyPr/>
          <a:lstStyle/>
          <a:p>
            <a:fld id="{FDCEB901-7526-43F3-B779-B138AE95E143}" type="slidenum">
              <a:rPr lang="en-US" smtClean="0"/>
              <a:pPr/>
              <a:t>41</a:t>
            </a:fld>
            <a:endParaRPr lang="en-US" dirty="0"/>
          </a:p>
        </p:txBody>
      </p:sp>
      <p:sp>
        <p:nvSpPr>
          <p:cNvPr id="7" name="Slide Image Placeholder 6">
            <a:extLst>
              <a:ext uri="{FF2B5EF4-FFF2-40B4-BE49-F238E27FC236}">
                <a16:creationId xmlns:a16="http://schemas.microsoft.com/office/drawing/2014/main" id="{9B145D4E-6589-4CDF-AC77-00BB7AE5009B}"/>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27501729-2EF1-40BC-9232-57CF5D14364C}"/>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172977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 </a:t>
            </a:r>
            <a:r>
              <a:rPr lang="en-US" dirty="0">
                <a:effectLst/>
                <a:ea typeface="Arial" panose="020B0604020202020204" pitchFamily="34" charset="0"/>
                <a:cs typeface="Times New Roman" panose="02020603050405020304" pitchFamily="18" charset="0"/>
              </a:rPr>
              <a:t>Now that we’ve gone over the homework, let’s remind ourselves of one of the key topics we covered – security challenge types. Please go to menti.com and enter the code to share your answer.</a:t>
            </a:r>
          </a:p>
          <a:p>
            <a:pPr>
              <a:spcBef>
                <a:spcPts val="600"/>
              </a:spcBef>
            </a:pPr>
            <a:r>
              <a:rPr lang="en-US" i="1" dirty="0"/>
              <a:t>Type menti.com and the code into the chat.</a:t>
            </a:r>
            <a:endParaRPr lang="en-US" dirty="0">
              <a:effectLst/>
              <a:ea typeface="Arial" panose="020B0604020202020204" pitchFamily="34" charset="0"/>
              <a:cs typeface="Times New Roman" panose="02020603050405020304" pitchFamily="18" charset="0"/>
            </a:endParaRPr>
          </a:p>
          <a:p>
            <a:pPr>
              <a:spcBef>
                <a:spcPts val="600"/>
              </a:spcBef>
            </a:pPr>
            <a:r>
              <a:rPr lang="en-US" i="1" dirty="0">
                <a:effectLst/>
                <a:ea typeface="Arial" panose="020B0604020202020204" pitchFamily="34" charset="0"/>
                <a:cs typeface="Times New Roman" panose="02020603050405020304" pitchFamily="18" charset="0"/>
              </a:rPr>
              <a:t>While the group is answering online, ask someone to unmute and explain their answer. Highlight that this threat is indirect because it is not at you, but it is direct at someone in the same occupation or organization as you, so you are also likely to feel threatened. </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42</a:t>
            </a:fld>
            <a:endParaRPr lang="en-US"/>
          </a:p>
        </p:txBody>
      </p:sp>
      <p:sp>
        <p:nvSpPr>
          <p:cNvPr id="5" name="Footer Placeholder 5">
            <a:extLst>
              <a:ext uri="{FF2B5EF4-FFF2-40B4-BE49-F238E27FC236}">
                <a16:creationId xmlns:a16="http://schemas.microsoft.com/office/drawing/2014/main" id="{C225CB48-A115-4B3E-A9DE-7E9AE2288535}"/>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825707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Last session we talked a lot about identifying the problems, now we’re going to talk about addressing them. </a:t>
            </a:r>
          </a:p>
        </p:txBody>
      </p:sp>
      <p:sp>
        <p:nvSpPr>
          <p:cNvPr id="4" name="Slide Number Placeholder 3"/>
          <p:cNvSpPr>
            <a:spLocks noGrp="1"/>
          </p:cNvSpPr>
          <p:nvPr>
            <p:ph type="sldNum" sz="quarter" idx="5"/>
          </p:nvPr>
        </p:nvSpPr>
        <p:spPr/>
        <p:txBody>
          <a:bodyPr/>
          <a:lstStyle/>
          <a:p>
            <a:fld id="{FDCEB901-7526-43F3-B779-B138AE95E143}" type="slidenum">
              <a:rPr lang="en-US" smtClean="0"/>
              <a:t>43</a:t>
            </a:fld>
            <a:endParaRPr lang="en-US"/>
          </a:p>
        </p:txBody>
      </p:sp>
      <p:sp>
        <p:nvSpPr>
          <p:cNvPr id="5" name="Footer Placeholder 5">
            <a:extLst>
              <a:ext uri="{FF2B5EF4-FFF2-40B4-BE49-F238E27FC236}">
                <a16:creationId xmlns:a16="http://schemas.microsoft.com/office/drawing/2014/main" id="{BA8C9BDC-BD53-4AD2-969D-DFB02C08261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87144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In this session we’ll talk about what can be done, and by whom, to limit an aggressor’s ability to cause harm.</a:t>
            </a:r>
          </a:p>
        </p:txBody>
      </p:sp>
      <p:sp>
        <p:nvSpPr>
          <p:cNvPr id="4" name="Slide Number Placeholder 3"/>
          <p:cNvSpPr>
            <a:spLocks noGrp="1"/>
          </p:cNvSpPr>
          <p:nvPr>
            <p:ph type="sldNum" sz="quarter" idx="10"/>
          </p:nvPr>
        </p:nvSpPr>
        <p:spPr/>
        <p:txBody>
          <a:bodyPr/>
          <a:lstStyle/>
          <a:p>
            <a:fld id="{FDCEB901-7526-43F3-B779-B138AE95E143}" type="slidenum">
              <a:rPr lang="en-US" smtClean="0"/>
              <a:t>44</a:t>
            </a:fld>
            <a:endParaRPr lang="en-US"/>
          </a:p>
        </p:txBody>
      </p:sp>
      <p:sp>
        <p:nvSpPr>
          <p:cNvPr id="5" name="Footer Placeholder 5">
            <a:extLst>
              <a:ext uri="{FF2B5EF4-FFF2-40B4-BE49-F238E27FC236}">
                <a16:creationId xmlns:a16="http://schemas.microsoft.com/office/drawing/2014/main" id="{A76D05CE-7D40-4C65-99B6-6355D47D1B5B}"/>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579403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 </a:t>
            </a:r>
            <a:r>
              <a:rPr lang="en-US" dirty="0"/>
              <a:t>So, let’s start by thinking about what an attacker needs to be able to cause harm. Please use the chat to share what an attacker needs to be able to carry out an attack. While I don’t think any of you have plans to attack anyone, it can help to think – what would I need if I wanted to cause someone harm? What kind of situation would I look for? What would I need to have or know?</a:t>
            </a:r>
          </a:p>
          <a:p>
            <a:pPr>
              <a:spcBef>
                <a:spcPts val="600"/>
              </a:spcBef>
            </a:pPr>
            <a:r>
              <a:rPr lang="en-US" i="1" dirty="0"/>
              <a:t>Advance slide to show answers.</a:t>
            </a:r>
          </a:p>
          <a:p>
            <a:endParaRPr lang="en-US" dirty="0"/>
          </a:p>
          <a:p>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45</a:t>
            </a:fld>
            <a:endParaRPr lang="en-US"/>
          </a:p>
        </p:txBody>
      </p:sp>
      <p:sp>
        <p:nvSpPr>
          <p:cNvPr id="5" name="Footer Placeholder 5">
            <a:extLst>
              <a:ext uri="{FF2B5EF4-FFF2-40B4-BE49-F238E27FC236}">
                <a16:creationId xmlns:a16="http://schemas.microsoft.com/office/drawing/2014/main" id="{74B54D95-7205-40B4-82EB-0C4C2265DFE9}"/>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083165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 </a:t>
            </a:r>
            <a:r>
              <a:rPr lang="en-US" dirty="0"/>
              <a:t>Now let’s apply this knowledge. I’m going to go over four scenarios. In each, you’re going to hear about an attack against an HIV program implementer. You will have a few minutes to think about what could be done to prevent this situation from occurring again. Please think specifically about how you could limit the attacker’s access, resources, motive, and impunity.</a:t>
            </a:r>
          </a:p>
          <a:p>
            <a:pPr>
              <a:spcBef>
                <a:spcPts val="600"/>
              </a:spcBef>
            </a:pPr>
            <a:r>
              <a:rPr lang="en-US" i="1" dirty="0"/>
              <a:t>Read scenario. Ask for volunteers or call on 3-4 participants to respond.</a:t>
            </a:r>
          </a:p>
        </p:txBody>
      </p:sp>
      <p:sp>
        <p:nvSpPr>
          <p:cNvPr id="4" name="Slide Number Placeholder 3"/>
          <p:cNvSpPr>
            <a:spLocks noGrp="1"/>
          </p:cNvSpPr>
          <p:nvPr>
            <p:ph type="sldNum" sz="quarter" idx="10"/>
          </p:nvPr>
        </p:nvSpPr>
        <p:spPr/>
        <p:txBody>
          <a:bodyPr/>
          <a:lstStyle/>
          <a:p>
            <a:fld id="{FDCEB901-7526-43F3-B779-B138AE95E143}" type="slidenum">
              <a:rPr lang="en-US" smtClean="0"/>
              <a:t>46</a:t>
            </a:fld>
            <a:endParaRPr lang="en-US"/>
          </a:p>
        </p:txBody>
      </p:sp>
      <p:sp>
        <p:nvSpPr>
          <p:cNvPr id="5" name="Footer Placeholder 5">
            <a:extLst>
              <a:ext uri="{FF2B5EF4-FFF2-40B4-BE49-F238E27FC236}">
                <a16:creationId xmlns:a16="http://schemas.microsoft.com/office/drawing/2014/main" id="{382D4CEA-FED8-4C42-A47B-AEE0DDEB8AEC}"/>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34419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You all provided several options. Let’s look at some more potential ways to limit an attacker’s access, impunity, resources, and motive in cases like the one that affected Marvin.</a:t>
            </a:r>
          </a:p>
          <a:p>
            <a:pPr>
              <a:spcBef>
                <a:spcPts val="600"/>
              </a:spcBef>
            </a:pPr>
            <a:r>
              <a:rPr lang="en-US" i="1" dirty="0"/>
              <a:t>Review slide.</a:t>
            </a:r>
          </a:p>
        </p:txBody>
      </p:sp>
      <p:sp>
        <p:nvSpPr>
          <p:cNvPr id="4" name="Slide Number Placeholder 3"/>
          <p:cNvSpPr>
            <a:spLocks noGrp="1"/>
          </p:cNvSpPr>
          <p:nvPr>
            <p:ph type="sldNum" sz="quarter" idx="5"/>
          </p:nvPr>
        </p:nvSpPr>
        <p:spPr/>
        <p:txBody>
          <a:bodyPr/>
          <a:lstStyle/>
          <a:p>
            <a:fld id="{FDCEB901-7526-43F3-B779-B138AE95E143}" type="slidenum">
              <a:rPr lang="en-US" smtClean="0"/>
              <a:t>47</a:t>
            </a:fld>
            <a:endParaRPr lang="en-US"/>
          </a:p>
        </p:txBody>
      </p:sp>
      <p:sp>
        <p:nvSpPr>
          <p:cNvPr id="5" name="Footer Placeholder 5">
            <a:extLst>
              <a:ext uri="{FF2B5EF4-FFF2-40B4-BE49-F238E27FC236}">
                <a16:creationId xmlns:a16="http://schemas.microsoft.com/office/drawing/2014/main" id="{19A9A526-F1DA-4B72-9693-137FD45663AC}"/>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525847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dirty="0"/>
              <a:t>Now let’s look at a second scenario.</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i="1" dirty="0"/>
              <a:t>Review slide. Ask for volunteers or call on individuals to give responses. </a:t>
            </a:r>
          </a:p>
          <a:p>
            <a:endParaRPr lang="en-US" dirty="0"/>
          </a:p>
          <a:p>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48</a:t>
            </a:fld>
            <a:endParaRPr lang="en-US"/>
          </a:p>
        </p:txBody>
      </p:sp>
      <p:sp>
        <p:nvSpPr>
          <p:cNvPr id="5" name="Footer Placeholder 5">
            <a:extLst>
              <a:ext uri="{FF2B5EF4-FFF2-40B4-BE49-F238E27FC236}">
                <a16:creationId xmlns:a16="http://schemas.microsoft.com/office/drawing/2014/main" id="{44794CD7-1661-438D-93C0-06ECC5E73D7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065255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You all provided several options. Let’s look at some more potential ways to limit an attacker’s access, impunity, resources, and motive in cases like the one that affected Crystal.</a:t>
            </a:r>
          </a:p>
          <a:p>
            <a:pPr>
              <a:spcBef>
                <a:spcPts val="600"/>
              </a:spcBef>
            </a:pPr>
            <a:r>
              <a:rPr lang="en-US" i="1" dirty="0"/>
              <a:t>Review slide</a:t>
            </a:r>
            <a:r>
              <a:rPr lang="en-US" dirty="0"/>
              <a:t>.</a:t>
            </a:r>
          </a:p>
        </p:txBody>
      </p:sp>
      <p:sp>
        <p:nvSpPr>
          <p:cNvPr id="4" name="Slide Number Placeholder 3"/>
          <p:cNvSpPr>
            <a:spLocks noGrp="1"/>
          </p:cNvSpPr>
          <p:nvPr>
            <p:ph type="sldNum" sz="quarter" idx="5"/>
          </p:nvPr>
        </p:nvSpPr>
        <p:spPr/>
        <p:txBody>
          <a:bodyPr/>
          <a:lstStyle/>
          <a:p>
            <a:fld id="{FDCEB901-7526-43F3-B779-B138AE95E143}" type="slidenum">
              <a:rPr lang="en-US" smtClean="0"/>
              <a:t>49</a:t>
            </a:fld>
            <a:endParaRPr lang="en-US"/>
          </a:p>
        </p:txBody>
      </p:sp>
      <p:sp>
        <p:nvSpPr>
          <p:cNvPr id="5" name="Footer Placeholder 5">
            <a:extLst>
              <a:ext uri="{FF2B5EF4-FFF2-40B4-BE49-F238E27FC236}">
                <a16:creationId xmlns:a16="http://schemas.microsoft.com/office/drawing/2014/main" id="{B52B1252-05C4-489A-8E8A-EC0A78ACDEE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783648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a:t>
            </a:r>
            <a:r>
              <a:rPr lang="en-US" dirty="0"/>
              <a:t> Now that we know a little bit about one another, it’s time for us to come up with some group norms. These will guide how we collaborate throughout our time together. I have written some ideas on the slide. </a:t>
            </a:r>
          </a:p>
          <a:p>
            <a:pPr>
              <a:spcBef>
                <a:spcPts val="600"/>
              </a:spcBef>
            </a:pPr>
            <a:r>
              <a:rPr lang="en-US" i="1" dirty="0"/>
              <a:t>Review slide contents. </a:t>
            </a:r>
          </a:p>
          <a:p>
            <a:pPr>
              <a:spcBef>
                <a:spcPts val="600"/>
              </a:spcBef>
            </a:pPr>
            <a:r>
              <a:rPr lang="en-US" dirty="0"/>
              <a:t>Are there any others that you’d like to add or any that should be revised?</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5</a:t>
            </a:fld>
            <a:endParaRPr lang="en-US"/>
          </a:p>
        </p:txBody>
      </p:sp>
      <p:sp>
        <p:nvSpPr>
          <p:cNvPr id="5" name="Footer Placeholder 5">
            <a:extLst>
              <a:ext uri="{FF2B5EF4-FFF2-40B4-BE49-F238E27FC236}">
                <a16:creationId xmlns:a16="http://schemas.microsoft.com/office/drawing/2014/main" id="{57FC3356-D275-4171-A130-C6D5EB31A40D}"/>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866004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dirty="0"/>
              <a:t>Now let’s look at our third scenario.</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i="1" dirty="0"/>
              <a:t>Review slide. Ask for volunteers or call on individuals to give responses. </a:t>
            </a:r>
          </a:p>
        </p:txBody>
      </p:sp>
      <p:sp>
        <p:nvSpPr>
          <p:cNvPr id="4" name="Slide Number Placeholder 3"/>
          <p:cNvSpPr>
            <a:spLocks noGrp="1"/>
          </p:cNvSpPr>
          <p:nvPr>
            <p:ph type="sldNum" sz="quarter" idx="10"/>
          </p:nvPr>
        </p:nvSpPr>
        <p:spPr/>
        <p:txBody>
          <a:bodyPr/>
          <a:lstStyle/>
          <a:p>
            <a:fld id="{FDCEB901-7526-43F3-B779-B138AE95E143}" type="slidenum">
              <a:rPr lang="en-US" smtClean="0"/>
              <a:t>50</a:t>
            </a:fld>
            <a:endParaRPr lang="en-US"/>
          </a:p>
        </p:txBody>
      </p:sp>
      <p:sp>
        <p:nvSpPr>
          <p:cNvPr id="5" name="Footer Placeholder 5">
            <a:extLst>
              <a:ext uri="{FF2B5EF4-FFF2-40B4-BE49-F238E27FC236}">
                <a16:creationId xmlns:a16="http://schemas.microsoft.com/office/drawing/2014/main" id="{A60C2C62-6394-43BE-BE24-124693AF63C0}"/>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2170491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dirty="0"/>
              <a:t>You all provided several options. Let’s look at some more potential ways to limit an attacker’s access, impunity, resources, and motive in cases like the one that affected Patrick.</a:t>
            </a:r>
          </a:p>
          <a:p>
            <a:pPr>
              <a:spcBef>
                <a:spcPts val="600"/>
              </a:spcBef>
            </a:pPr>
            <a:r>
              <a:rPr lang="en-US" i="1" dirty="0"/>
              <a:t>Review slide.</a:t>
            </a:r>
          </a:p>
        </p:txBody>
      </p:sp>
      <p:sp>
        <p:nvSpPr>
          <p:cNvPr id="4" name="Slide Number Placeholder 3"/>
          <p:cNvSpPr>
            <a:spLocks noGrp="1"/>
          </p:cNvSpPr>
          <p:nvPr>
            <p:ph type="sldNum" sz="quarter" idx="5"/>
          </p:nvPr>
        </p:nvSpPr>
        <p:spPr/>
        <p:txBody>
          <a:bodyPr/>
          <a:lstStyle/>
          <a:p>
            <a:fld id="{FDCEB901-7526-43F3-B779-B138AE95E143}" type="slidenum">
              <a:rPr lang="en-US" smtClean="0"/>
              <a:t>51</a:t>
            </a:fld>
            <a:endParaRPr lang="en-US"/>
          </a:p>
        </p:txBody>
      </p:sp>
      <p:sp>
        <p:nvSpPr>
          <p:cNvPr id="5" name="Footer Placeholder 5">
            <a:extLst>
              <a:ext uri="{FF2B5EF4-FFF2-40B4-BE49-F238E27FC236}">
                <a16:creationId xmlns:a16="http://schemas.microsoft.com/office/drawing/2014/main" id="{D81FE65A-404A-4BE5-B983-AD7E7620BAC3}"/>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969800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Now for our final scenario.</a:t>
            </a:r>
          </a:p>
          <a:p>
            <a:pPr>
              <a:spcBef>
                <a:spcPts val="600"/>
              </a:spcBef>
            </a:pPr>
            <a:r>
              <a:rPr lang="en-US" i="1" dirty="0"/>
              <a:t>Review slide.</a:t>
            </a:r>
          </a:p>
        </p:txBody>
      </p:sp>
      <p:sp>
        <p:nvSpPr>
          <p:cNvPr id="4" name="Slide Number Placeholder 3"/>
          <p:cNvSpPr>
            <a:spLocks noGrp="1"/>
          </p:cNvSpPr>
          <p:nvPr>
            <p:ph type="sldNum" sz="quarter" idx="5"/>
          </p:nvPr>
        </p:nvSpPr>
        <p:spPr/>
        <p:txBody>
          <a:bodyPr/>
          <a:lstStyle/>
          <a:p>
            <a:fld id="{FDCEB901-7526-43F3-B779-B138AE95E143}" type="slidenum">
              <a:rPr lang="en-US" smtClean="0"/>
              <a:t>52</a:t>
            </a:fld>
            <a:endParaRPr lang="en-US"/>
          </a:p>
        </p:txBody>
      </p:sp>
      <p:sp>
        <p:nvSpPr>
          <p:cNvPr id="5" name="Footer Placeholder 5">
            <a:extLst>
              <a:ext uri="{FF2B5EF4-FFF2-40B4-BE49-F238E27FC236}">
                <a16:creationId xmlns:a16="http://schemas.microsoft.com/office/drawing/2014/main" id="{83B0FD87-26DB-4A74-9202-89490D1288B8}"/>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288118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dirty="0"/>
              <a:t>You all provided several options. Let’s look at some more potential ways to limit an attacker’s access, impunity, resources, and motive in cases like the one that affected Mary.</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i="1" dirty="0"/>
              <a:t>Review slide.</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53</a:t>
            </a:fld>
            <a:endParaRPr lang="en-US"/>
          </a:p>
        </p:txBody>
      </p:sp>
      <p:sp>
        <p:nvSpPr>
          <p:cNvPr id="5" name="Footer Placeholder 5">
            <a:extLst>
              <a:ext uri="{FF2B5EF4-FFF2-40B4-BE49-F238E27FC236}">
                <a16:creationId xmlns:a16="http://schemas.microsoft.com/office/drawing/2014/main" id="{71422190-36BC-4222-8DFC-AF2364609774}"/>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599786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1701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 </a:t>
            </a:r>
            <a:r>
              <a:rPr lang="en-US" dirty="0"/>
              <a:t>Looking at all four of our possible answer slides, what do these solutions have in common? In particular, I’m thinking about who had the biggest role to play in limiting access, information, motive, and impunity.</a:t>
            </a:r>
          </a:p>
          <a:p>
            <a:pPr>
              <a:spcBef>
                <a:spcPts val="600"/>
              </a:spcBef>
            </a:pPr>
            <a:r>
              <a:rPr lang="en-US" i="1" dirty="0"/>
              <a:t>Ask for a volunteer to respond.</a:t>
            </a:r>
          </a:p>
          <a:p>
            <a:pPr>
              <a:spcBef>
                <a:spcPts val="600"/>
              </a:spcBef>
            </a:pPr>
            <a:r>
              <a:rPr lang="en-US" i="1" dirty="0"/>
              <a:t>Advance the slide.</a:t>
            </a:r>
          </a:p>
          <a:p>
            <a:pPr>
              <a:spcBef>
                <a:spcPts val="600"/>
              </a:spcBef>
            </a:pPr>
            <a:r>
              <a:rPr lang="en-US" b="1" dirty="0"/>
              <a:t>Say: </a:t>
            </a:r>
            <a:r>
              <a:rPr lang="en-US" dirty="0"/>
              <a:t>What they all have in common is that, in each case, it’s the organization with the biggest role to play. </a:t>
            </a:r>
          </a:p>
          <a:p>
            <a:pPr>
              <a:spcBef>
                <a:spcPts val="600"/>
              </a:spcBef>
            </a:pPr>
            <a:r>
              <a:rPr lang="en-US" i="1" dirty="0"/>
              <a:t>Advance the slide again.</a:t>
            </a:r>
          </a:p>
          <a:p>
            <a:pPr>
              <a:spcBef>
                <a:spcPts val="600"/>
              </a:spcBef>
            </a:pPr>
            <a:r>
              <a:rPr lang="en-US" dirty="0"/>
              <a:t>The organization has the primary responsibility for the protection of the workers. Workers need to follow instructions and report harms, but it’s the organization that needs to think, in advance, about what guidance to give workers in each area. You’ll note that this corresponds to the overarching recommendations we reviewed at the start of the day and that it also makes both ethical and logical sense. We don’t want each person using their best judgment in these situations. We want policies and protocols that keep everyone as safe as possible.</a:t>
            </a:r>
          </a:p>
        </p:txBody>
      </p:sp>
      <p:sp>
        <p:nvSpPr>
          <p:cNvPr id="4" name="Slide Number Placeholder 3"/>
          <p:cNvSpPr>
            <a:spLocks noGrp="1"/>
          </p:cNvSpPr>
          <p:nvPr>
            <p:ph type="sldNum" sz="quarter" idx="5"/>
          </p:nvPr>
        </p:nvSpPr>
        <p:spPr/>
        <p:txBody>
          <a:bodyPr/>
          <a:lstStyle/>
          <a:p>
            <a:fld id="{FDCEB901-7526-43F3-B779-B138AE95E143}" type="slidenum">
              <a:rPr lang="en-US" smtClean="0"/>
              <a:t>54</a:t>
            </a:fld>
            <a:endParaRPr lang="en-US"/>
          </a:p>
        </p:txBody>
      </p:sp>
      <p:sp>
        <p:nvSpPr>
          <p:cNvPr id="5" name="Footer Placeholder 5">
            <a:extLst>
              <a:ext uri="{FF2B5EF4-FFF2-40B4-BE49-F238E27FC236}">
                <a16:creationId xmlns:a16="http://schemas.microsoft.com/office/drawing/2014/main" id="{2DCAA805-2FCE-41B6-BD40-8AB628E3C42B}"/>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0547108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Now that we’ve gotten a general sense of what we need to do to limit an attacker’s ability to cause harm, let’s speak specifically about digital spaces.</a:t>
            </a:r>
          </a:p>
        </p:txBody>
      </p:sp>
      <p:sp>
        <p:nvSpPr>
          <p:cNvPr id="4" name="Slide Number Placeholder 3"/>
          <p:cNvSpPr>
            <a:spLocks noGrp="1"/>
          </p:cNvSpPr>
          <p:nvPr>
            <p:ph type="sldNum" sz="quarter" idx="5"/>
          </p:nvPr>
        </p:nvSpPr>
        <p:spPr/>
        <p:txBody>
          <a:bodyPr/>
          <a:lstStyle/>
          <a:p>
            <a:fld id="{FDCEB901-7526-43F3-B779-B138AE95E143}" type="slidenum">
              <a:rPr lang="en-US" smtClean="0"/>
              <a:t>55</a:t>
            </a:fld>
            <a:endParaRPr lang="en-US"/>
          </a:p>
        </p:txBody>
      </p:sp>
      <p:sp>
        <p:nvSpPr>
          <p:cNvPr id="5" name="Footer Placeholder 5">
            <a:extLst>
              <a:ext uri="{FF2B5EF4-FFF2-40B4-BE49-F238E27FC236}">
                <a16:creationId xmlns:a16="http://schemas.microsoft.com/office/drawing/2014/main" id="{4940C26A-0046-4E91-A1BB-6FF56EA915E4}"/>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8873571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In this session we’ll describe the vulnerabilities inherent to digital platforms and </a:t>
            </a:r>
            <a:r>
              <a:rPr lang="en-US"/>
              <a:t>identify risk-reduction </a:t>
            </a:r>
            <a:r>
              <a:rPr lang="en-US" dirty="0"/>
              <a:t>strategies within each.</a:t>
            </a:r>
          </a:p>
        </p:txBody>
      </p:sp>
      <p:sp>
        <p:nvSpPr>
          <p:cNvPr id="4" name="Slide Number Placeholder 3"/>
          <p:cNvSpPr>
            <a:spLocks noGrp="1"/>
          </p:cNvSpPr>
          <p:nvPr>
            <p:ph type="sldNum" sz="quarter" idx="5"/>
          </p:nvPr>
        </p:nvSpPr>
        <p:spPr/>
        <p:txBody>
          <a:bodyPr/>
          <a:lstStyle/>
          <a:p>
            <a:fld id="{FDCEB901-7526-43F3-B779-B138AE95E143}" type="slidenum">
              <a:rPr lang="en-US" smtClean="0"/>
              <a:t>56</a:t>
            </a:fld>
            <a:endParaRPr lang="en-US"/>
          </a:p>
        </p:txBody>
      </p:sp>
      <p:sp>
        <p:nvSpPr>
          <p:cNvPr id="5" name="Footer Placeholder 5">
            <a:extLst>
              <a:ext uri="{FF2B5EF4-FFF2-40B4-BE49-F238E27FC236}">
                <a16:creationId xmlns:a16="http://schemas.microsoft.com/office/drawing/2014/main" id="{2EE139C3-D106-4D7C-B640-47A26EEEDE50}"/>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9097324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 </a:t>
            </a:r>
            <a:r>
              <a:rPr lang="en-US" dirty="0"/>
              <a:t>Let’s begin by thinking about ourselves. Please go back to </a:t>
            </a:r>
            <a:r>
              <a:rPr lang="en-US" dirty="0" err="1"/>
              <a:t>Menti</a:t>
            </a:r>
            <a:r>
              <a:rPr lang="en-US" dirty="0"/>
              <a:t>, enter the code, and answer two questions.</a:t>
            </a:r>
          </a:p>
          <a:p>
            <a:pPr>
              <a:spcBef>
                <a:spcPts val="600"/>
              </a:spcBef>
            </a:pPr>
            <a:r>
              <a:rPr lang="en-US" i="1" dirty="0"/>
              <a:t>Type menti.com and the code into the chat box.</a:t>
            </a:r>
            <a:endParaRPr lang="en-US" dirty="0"/>
          </a:p>
          <a:p>
            <a:pPr>
              <a:spcBef>
                <a:spcPts val="600"/>
              </a:spcBef>
            </a:pPr>
            <a:r>
              <a:rPr lang="en-US" i="1" dirty="0">
                <a:effectLst/>
                <a:ea typeface="Arial" panose="020B0604020202020204" pitchFamily="34" charset="0"/>
                <a:cs typeface="Times New Roman" panose="02020603050405020304" pitchFamily="18" charset="0"/>
              </a:rPr>
              <a:t>After everyone has filled them out, note that we all use a range of devices every day. More and more of our most private information is available online if others know how to access it. So, it’s up to us to use these devices as safely as possible, which is what we’ll talk about now.</a:t>
            </a:r>
            <a:endParaRPr lang="en-US" i="1" dirty="0"/>
          </a:p>
        </p:txBody>
      </p:sp>
      <p:sp>
        <p:nvSpPr>
          <p:cNvPr id="4" name="Slide Number Placeholder 3"/>
          <p:cNvSpPr>
            <a:spLocks noGrp="1"/>
          </p:cNvSpPr>
          <p:nvPr>
            <p:ph type="sldNum" sz="quarter" idx="10"/>
          </p:nvPr>
        </p:nvSpPr>
        <p:spPr/>
        <p:txBody>
          <a:bodyPr/>
          <a:lstStyle/>
          <a:p>
            <a:fld id="{FDCEB901-7526-43F3-B779-B138AE95E143}" type="slidenum">
              <a:rPr lang="en-US" smtClean="0"/>
              <a:t>57</a:t>
            </a:fld>
            <a:endParaRPr lang="en-US"/>
          </a:p>
        </p:txBody>
      </p:sp>
      <p:sp>
        <p:nvSpPr>
          <p:cNvPr id="5" name="Footer Placeholder 5">
            <a:extLst>
              <a:ext uri="{FF2B5EF4-FFF2-40B4-BE49-F238E27FC236}">
                <a16:creationId xmlns:a16="http://schemas.microsoft.com/office/drawing/2014/main" id="{B2155535-F082-4B8D-94B8-0E75273227C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687099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sz="1200" b="0" kern="1200" dirty="0">
                <a:solidFill>
                  <a:schemeClr val="tx1"/>
                </a:solidFill>
                <a:effectLst/>
                <a:latin typeface="+mn-lt"/>
                <a:ea typeface="+mn-ea"/>
                <a:cs typeface="+mn-cs"/>
              </a:rPr>
              <a:t>First of all, use passwords and make them strong. </a:t>
            </a:r>
          </a:p>
          <a:p>
            <a:pPr>
              <a:spcBef>
                <a:spcPts val="600"/>
              </a:spcBef>
            </a:pPr>
            <a:r>
              <a:rPr lang="en-US" sz="1200" i="1" kern="1200" dirty="0">
                <a:solidFill>
                  <a:schemeClr val="tx1"/>
                </a:solidFill>
                <a:effectLst/>
                <a:latin typeface="+mn-lt"/>
                <a:ea typeface="+mn-ea"/>
                <a:cs typeface="+mn-cs"/>
              </a:rPr>
              <a:t>Review slide.</a:t>
            </a:r>
          </a:p>
          <a:p>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58</a:t>
            </a:fld>
            <a:endParaRPr lang="en-US"/>
          </a:p>
        </p:txBody>
      </p:sp>
      <p:sp>
        <p:nvSpPr>
          <p:cNvPr id="5" name="Footer Placeholder 5">
            <a:extLst>
              <a:ext uri="{FF2B5EF4-FFF2-40B4-BE49-F238E27FC236}">
                <a16:creationId xmlns:a16="http://schemas.microsoft.com/office/drawing/2014/main" id="{49CEBCF6-4930-4CCF-969D-9C96F97EBEAA}"/>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6551411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sz="1200" b="0" kern="1200" dirty="0">
                <a:solidFill>
                  <a:schemeClr val="tx1"/>
                </a:solidFill>
                <a:effectLst/>
                <a:latin typeface="+mn-lt"/>
                <a:ea typeface="+mn-ea"/>
                <a:cs typeface="+mn-cs"/>
              </a:rPr>
              <a:t>Another important tip - use two-step verification.</a:t>
            </a:r>
          </a:p>
          <a:p>
            <a:pPr>
              <a:spcBef>
                <a:spcPts val="600"/>
              </a:spcBef>
            </a:pPr>
            <a:r>
              <a:rPr lang="en-US" sz="1200" kern="1200" dirty="0">
                <a:solidFill>
                  <a:schemeClr val="tx1"/>
                </a:solidFill>
                <a:effectLst/>
                <a:latin typeface="+mn-lt"/>
                <a:ea typeface="+mn-ea"/>
                <a:cs typeface="+mn-cs"/>
              </a:rPr>
              <a:t>Email, social media, and other sites allow you to turn on two-step verification, which asks for a code from an app or texts you a number to enter when you or someone else tries to log in to your account from an unfamiliar browser or computer. It’s a small annoyance for you, but a huge annoyance to someone who is trying to break into your account. </a:t>
            </a:r>
            <a:r>
              <a:rPr lang="en-US" sz="1200" u="sng" kern="1200" dirty="0">
                <a:solidFill>
                  <a:schemeClr val="tx1"/>
                </a:solidFill>
                <a:effectLst/>
                <a:latin typeface="+mn-lt"/>
                <a:ea typeface="+mn-ea"/>
                <a:cs typeface="+mn-cs"/>
                <a:hlinkClick r:id="rId3"/>
              </a:rPr>
              <a:t>This page</a:t>
            </a:r>
            <a:r>
              <a:rPr lang="en-US" sz="1200" kern="1200" dirty="0">
                <a:solidFill>
                  <a:schemeClr val="tx1"/>
                </a:solidFill>
                <a:effectLst/>
                <a:latin typeface="+mn-lt"/>
                <a:ea typeface="+mn-ea"/>
                <a:cs typeface="+mn-cs"/>
              </a:rPr>
              <a:t> lists current sites with two-step verification options and includes links that you will help you set it up.</a:t>
            </a:r>
          </a:p>
          <a:p>
            <a:pPr marL="0" marR="0" lvl="0" indent="0" algn="l" defTabSz="914400" rtl="0" eaLnBrk="1" fontAlgn="auto" latinLnBrk="0" hangingPunct="1">
              <a:spcBef>
                <a:spcPts val="600"/>
              </a:spcBef>
              <a:buClrTx/>
              <a:buSzTx/>
              <a:buFontTx/>
              <a:buNone/>
              <a:tabLst/>
              <a:defRPr/>
            </a:pPr>
            <a:r>
              <a:rPr lang="en-US" dirty="0"/>
              <a:t>This URL - </a:t>
            </a:r>
            <a:r>
              <a:rPr lang="en-US" u="sng" dirty="0">
                <a:hlinkClick r:id="rId4"/>
              </a:rPr>
              <a:t>https://iheartmob.org/resources/tech</a:t>
            </a:r>
            <a:r>
              <a:rPr lang="en-US" dirty="0"/>
              <a:t> -</a:t>
            </a:r>
            <a:r>
              <a:rPr lang="en-US" dirty="0">
                <a:latin typeface="Calibri" panose="020F0502020204030204" pitchFamily="34" charset="0"/>
                <a:cs typeface="Calibri" panose="020F0502020204030204" pitchFamily="34" charset="0"/>
              </a:rPr>
              <a:t>̶̶̶  </a:t>
            </a:r>
            <a:r>
              <a:rPr lang="en-US" dirty="0"/>
              <a:t>takes you to a technical safety guide that can explain more about  how to turn this on within different websites.</a:t>
            </a:r>
            <a:endParaRPr lang="en-US" sz="1100" b="1" dirty="0"/>
          </a:p>
        </p:txBody>
      </p:sp>
      <p:sp>
        <p:nvSpPr>
          <p:cNvPr id="4" name="Slide Number Placeholder 3"/>
          <p:cNvSpPr>
            <a:spLocks noGrp="1"/>
          </p:cNvSpPr>
          <p:nvPr>
            <p:ph type="sldNum" sz="quarter" idx="10"/>
          </p:nvPr>
        </p:nvSpPr>
        <p:spPr/>
        <p:txBody>
          <a:bodyPr/>
          <a:lstStyle/>
          <a:p>
            <a:fld id="{FDCEB901-7526-43F3-B779-B138AE95E143}" type="slidenum">
              <a:rPr lang="en-US" smtClean="0"/>
              <a:t>59</a:t>
            </a:fld>
            <a:endParaRPr lang="en-US"/>
          </a:p>
        </p:txBody>
      </p:sp>
      <p:sp>
        <p:nvSpPr>
          <p:cNvPr id="5" name="Footer Placeholder 5">
            <a:extLst>
              <a:ext uri="{FF2B5EF4-FFF2-40B4-BE49-F238E27FC236}">
                <a16:creationId xmlns:a16="http://schemas.microsoft.com/office/drawing/2014/main" id="{08138CA1-7311-46A2-B8F4-BC8C523B610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07624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47713"/>
            <a:ext cx="4114800" cy="3086100"/>
          </a:xfrm>
        </p:spPr>
      </p:sp>
      <p:sp>
        <p:nvSpPr>
          <p:cNvPr id="3" name="Notes Placeholder 2"/>
          <p:cNvSpPr>
            <a:spLocks noGrp="1"/>
          </p:cNvSpPr>
          <p:nvPr>
            <p:ph type="body" idx="1"/>
          </p:nvPr>
        </p:nvSpPr>
        <p:spPr>
          <a:xfrm>
            <a:off x="460131" y="4008506"/>
            <a:ext cx="5937738" cy="4752718"/>
          </a:xfrm>
        </p:spPr>
        <p:txBody>
          <a:bodyPr/>
          <a:lstStyle/>
          <a:p>
            <a:pPr>
              <a:spcBef>
                <a:spcPts val="600"/>
              </a:spcBef>
            </a:pPr>
            <a:r>
              <a:rPr lang="en-US" b="1" dirty="0"/>
              <a:t>Say:</a:t>
            </a:r>
            <a:r>
              <a:rPr lang="en-US" dirty="0"/>
              <a:t> Now let’s take a quick look at the agenda. You’ll see that the agenda covers all four days. Each day will last 120 minutes, or 2 hours. The third session will be a series of presentations given by each of your organizations. Otherwise, my co-facilitator and I will be leading the presentations with a lot of opportunities for your participation.</a:t>
            </a:r>
          </a:p>
          <a:p>
            <a:pPr>
              <a:spcBef>
                <a:spcPts val="600"/>
              </a:spcBef>
            </a:pPr>
            <a:r>
              <a:rPr lang="en-US" dirty="0"/>
              <a:t>We are counting on your involvement to make this training useful to you and meaningful to your colleagues. We take seriously the idea that implementer security is an ethical obligation of a KP program, and we want to make sure you’re getting all you can from this training so that you stay as safe as possible while doing your life-saving work. As such, we have strict guidelines on the type of attendance and participation required if you’re going to receive a certificate of completion.</a:t>
            </a:r>
          </a:p>
          <a:p>
            <a:pPr>
              <a:spcBef>
                <a:spcPts val="600"/>
              </a:spcBef>
            </a:pPr>
            <a:r>
              <a:rPr lang="en-US" dirty="0"/>
              <a:t>We ask that everyone here come to each session. While you’re here, please chat at least 5 times and speak at least twice. If you have trouble contributing verbally because of connectivity, please tell us that in the chat now.</a:t>
            </a:r>
          </a:p>
          <a:p>
            <a:pPr>
              <a:spcBef>
                <a:spcPts val="600"/>
              </a:spcBef>
            </a:pPr>
            <a:r>
              <a:rPr lang="en-US" dirty="0"/>
              <a:t>We also ask that you complete homework assignments. One will be given today and another, for your entire CSO, will be given after Day 2. Depending how much time we have, it’s likely that you’ll also have an assignment to complete following the final session.</a:t>
            </a:r>
          </a:p>
          <a:p>
            <a:pPr>
              <a:spcBef>
                <a:spcPts val="600"/>
              </a:spcBef>
            </a:pPr>
            <a:r>
              <a:rPr lang="en-US" dirty="0"/>
              <a:t>Finally, we ask that you score at least 85% on the post-test. You can take it over again as many times as needed if you score under this number.</a:t>
            </a:r>
          </a:p>
          <a:p>
            <a:pPr>
              <a:spcBef>
                <a:spcPts val="600"/>
              </a:spcBef>
            </a:pPr>
            <a:r>
              <a:rPr lang="en-US" dirty="0"/>
              <a:t>The training dates for our four days together are here. If you miss any session due to an emergency, we will ask you to watch recorded sessions [or other plans for make-up sessions].</a:t>
            </a:r>
          </a:p>
          <a:p>
            <a:pPr>
              <a:spcBef>
                <a:spcPts val="600"/>
              </a:spcBef>
            </a:pPr>
            <a:r>
              <a:rPr lang="en-US" i="1" dirty="0"/>
              <a:t>Include the training dates on this slide so that everyone understands when they will be joining each session.</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6</a:t>
            </a:fld>
            <a:endParaRPr lang="en-US"/>
          </a:p>
        </p:txBody>
      </p:sp>
      <p:sp>
        <p:nvSpPr>
          <p:cNvPr id="5" name="Footer Placeholder 5">
            <a:extLst>
              <a:ext uri="{FF2B5EF4-FFF2-40B4-BE49-F238E27FC236}">
                <a16:creationId xmlns:a16="http://schemas.microsoft.com/office/drawing/2014/main" id="{746C86ED-07C8-4F68-8315-E97EBD7CDEF8}"/>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2218857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If you have trouble keeping track of your passwords, consider using KeePass. It is free to use and is open source, so it’s not owned by someone else. It keeps your passwords safe. You just remember one password to get into your full set of other passwords. Visit the website for more information. </a:t>
            </a:r>
          </a:p>
        </p:txBody>
      </p:sp>
      <p:sp>
        <p:nvSpPr>
          <p:cNvPr id="4" name="Slide Number Placeholder 3"/>
          <p:cNvSpPr>
            <a:spLocks noGrp="1"/>
          </p:cNvSpPr>
          <p:nvPr>
            <p:ph type="sldNum" sz="quarter" idx="5"/>
          </p:nvPr>
        </p:nvSpPr>
        <p:spPr/>
        <p:txBody>
          <a:bodyPr/>
          <a:lstStyle/>
          <a:p>
            <a:fld id="{FDCEB901-7526-43F3-B779-B138AE95E143}" type="slidenum">
              <a:rPr lang="en-US" smtClean="0"/>
              <a:t>60</a:t>
            </a:fld>
            <a:endParaRPr lang="en-US"/>
          </a:p>
        </p:txBody>
      </p:sp>
      <p:sp>
        <p:nvSpPr>
          <p:cNvPr id="5" name="Footer Placeholder 5">
            <a:extLst>
              <a:ext uri="{FF2B5EF4-FFF2-40B4-BE49-F238E27FC236}">
                <a16:creationId xmlns:a16="http://schemas.microsoft.com/office/drawing/2014/main" id="{1BBCF558-38D0-4733-9BDA-076B967A1F4B}"/>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4914628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sz="1200" b="0" kern="1200" dirty="0">
                <a:solidFill>
                  <a:schemeClr val="tx1"/>
                </a:solidFill>
                <a:effectLst/>
                <a:latin typeface="+mn-lt"/>
                <a:ea typeface="+mn-ea"/>
                <a:cs typeface="+mn-cs"/>
              </a:rPr>
              <a:t>Also consider searching for yourself. This will tell you what others can find out about you online. It can be easy to find your name, your purchases (especially if you review them online), your home address, your bank information.</a:t>
            </a:r>
          </a:p>
          <a:p>
            <a:pPr>
              <a:spcBef>
                <a:spcPts val="600"/>
              </a:spcBef>
            </a:pPr>
            <a:r>
              <a:rPr lang="en-US" sz="1200" b="0" kern="1200" dirty="0">
                <a:solidFill>
                  <a:schemeClr val="tx1"/>
                </a:solidFill>
                <a:effectLst/>
                <a:latin typeface="+mn-lt"/>
                <a:ea typeface="+mn-ea"/>
                <a:cs typeface="+mn-cs"/>
              </a:rPr>
              <a:t>Once you find information about yourself, go about getting it removed from the various websites that have it. For example, if you accidentally put your home address on your LinkedIn profile, remove it.</a:t>
            </a:r>
          </a:p>
          <a:p>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61</a:t>
            </a:fld>
            <a:endParaRPr lang="en-US"/>
          </a:p>
        </p:txBody>
      </p:sp>
      <p:sp>
        <p:nvSpPr>
          <p:cNvPr id="5" name="Footer Placeholder 5">
            <a:extLst>
              <a:ext uri="{FF2B5EF4-FFF2-40B4-BE49-F238E27FC236}">
                <a16:creationId xmlns:a16="http://schemas.microsoft.com/office/drawing/2014/main" id="{348C9D49-5A2F-4779-B8CE-68E085BF1E03}"/>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519345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sz="1200" b="0" kern="1200" dirty="0">
                <a:solidFill>
                  <a:schemeClr val="tx1"/>
                </a:solidFill>
                <a:effectLst/>
                <a:latin typeface="+mn-lt"/>
                <a:ea typeface="+mn-ea"/>
                <a:cs typeface="+mn-cs"/>
              </a:rPr>
              <a:t>Next, limit what you share going forward. </a:t>
            </a:r>
          </a:p>
          <a:p>
            <a:pPr>
              <a:spcBef>
                <a:spcPts val="600"/>
              </a:spcBef>
            </a:pPr>
            <a:r>
              <a:rPr lang="en-US" sz="1200" kern="1200" dirty="0">
                <a:solidFill>
                  <a:schemeClr val="tx1"/>
                </a:solidFill>
                <a:effectLst/>
                <a:latin typeface="+mn-lt"/>
                <a:ea typeface="+mn-ea"/>
                <a:cs typeface="+mn-cs"/>
              </a:rPr>
              <a:t>One way of reducing your risk is to restrict what you share online. For example, do not mention details about where you live or where you like to hang out (and don’t tag a location that you’re in or post pictures that allow people to identify your location). </a:t>
            </a:r>
          </a:p>
          <a:p>
            <a:pPr>
              <a:spcBef>
                <a:spcPts val="600"/>
              </a:spcBef>
            </a:pPr>
            <a:r>
              <a:rPr lang="en-US" sz="1200" kern="1200" dirty="0">
                <a:solidFill>
                  <a:schemeClr val="tx1"/>
                </a:solidFill>
                <a:effectLst/>
                <a:latin typeface="+mn-lt"/>
                <a:ea typeface="+mn-ea"/>
                <a:cs typeface="+mn-cs"/>
              </a:rPr>
              <a:t>Sometimes your photo might give you away, for example – where are these people?</a:t>
            </a:r>
          </a:p>
          <a:p>
            <a:pPr>
              <a:spcBef>
                <a:spcPts val="600"/>
              </a:spcBef>
            </a:pPr>
            <a:r>
              <a:rPr lang="en-US" sz="1200" i="1" kern="1200" dirty="0">
                <a:solidFill>
                  <a:schemeClr val="tx1"/>
                </a:solidFill>
                <a:effectLst/>
                <a:latin typeface="+mn-lt"/>
                <a:ea typeface="+mn-ea"/>
                <a:cs typeface="+mn-cs"/>
              </a:rPr>
              <a:t>Advance slide.</a:t>
            </a:r>
          </a:p>
          <a:p>
            <a:pPr>
              <a:spcBef>
                <a:spcPts val="600"/>
              </a:spcBef>
            </a:pPr>
            <a:r>
              <a:rPr lang="en-US" sz="1200" kern="1200" dirty="0">
                <a:solidFill>
                  <a:schemeClr val="tx1"/>
                </a:solidFill>
                <a:effectLst/>
                <a:latin typeface="+mn-lt"/>
                <a:ea typeface="+mn-ea"/>
                <a:cs typeface="+mn-cs"/>
              </a:rPr>
              <a:t>If you guessed Eiffel Tower, you’d be correct. So even if they didn’t tag their location, someone who wants to know where they are would be able to figure it out.</a:t>
            </a:r>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62</a:t>
            </a:fld>
            <a:endParaRPr lang="en-US"/>
          </a:p>
        </p:txBody>
      </p:sp>
      <p:sp>
        <p:nvSpPr>
          <p:cNvPr id="5" name="Footer Placeholder 5">
            <a:extLst>
              <a:ext uri="{FF2B5EF4-FFF2-40B4-BE49-F238E27FC236}">
                <a16:creationId xmlns:a16="http://schemas.microsoft.com/office/drawing/2014/main" id="{3E0DBBCC-C4FF-48E9-AD34-A2B5408A2775}"/>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021837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Limiting what you share also means not sharing info, such as photos of yourself at the gym each day, that allow others to know your daily schedule. Also be careful posting information that could be used to answer your security questions. If you want to think about what to share on dating apps or websites, check out the </a:t>
            </a:r>
            <a:r>
              <a:rPr lang="en-US" dirty="0" err="1"/>
              <a:t>safequeers</a:t>
            </a:r>
            <a:r>
              <a:rPr lang="en-US" dirty="0"/>
              <a:t> link here: </a:t>
            </a:r>
            <a:r>
              <a:rPr lang="en-US" sz="1200" dirty="0">
                <a:hlinkClick r:id="rId3"/>
              </a:rPr>
              <a:t>https://safequeers.org/</a:t>
            </a:r>
            <a:r>
              <a:rPr lang="en-US" dirty="0"/>
              <a:t>.</a:t>
            </a:r>
          </a:p>
        </p:txBody>
      </p:sp>
      <p:sp>
        <p:nvSpPr>
          <p:cNvPr id="4" name="Slide Number Placeholder 3"/>
          <p:cNvSpPr>
            <a:spLocks noGrp="1"/>
          </p:cNvSpPr>
          <p:nvPr>
            <p:ph type="sldNum" sz="quarter" idx="5"/>
          </p:nvPr>
        </p:nvSpPr>
        <p:spPr/>
        <p:txBody>
          <a:bodyPr/>
          <a:lstStyle/>
          <a:p>
            <a:fld id="{FDCEB901-7526-43F3-B779-B138AE95E143}" type="slidenum">
              <a:rPr lang="en-US" smtClean="0"/>
              <a:t>63</a:t>
            </a:fld>
            <a:endParaRPr lang="en-US"/>
          </a:p>
        </p:txBody>
      </p:sp>
      <p:sp>
        <p:nvSpPr>
          <p:cNvPr id="5" name="Footer Placeholder 5">
            <a:extLst>
              <a:ext uri="{FF2B5EF4-FFF2-40B4-BE49-F238E27FC236}">
                <a16:creationId xmlns:a16="http://schemas.microsoft.com/office/drawing/2014/main" id="{EF19F839-82E5-411A-9267-6363808890D3}"/>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345995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sz="1200" b="0" kern="1200" dirty="0">
                <a:solidFill>
                  <a:schemeClr val="tx1"/>
                </a:solidFill>
                <a:effectLst/>
                <a:latin typeface="+mn-lt"/>
                <a:ea typeface="+mn-ea"/>
                <a:cs typeface="+mn-cs"/>
              </a:rPr>
              <a:t>One of the reasons to limit information about yourself online is because one person who is against you could share your information with a larger group and coordinate efforts to harass you online. This is called </a:t>
            </a:r>
            <a:r>
              <a:rPr lang="en-US" sz="1200" b="0" kern="1200" dirty="0" err="1">
                <a:solidFill>
                  <a:schemeClr val="tx1"/>
                </a:solidFill>
                <a:effectLst/>
                <a:latin typeface="+mn-lt"/>
                <a:ea typeface="+mn-ea"/>
                <a:cs typeface="+mn-cs"/>
              </a:rPr>
              <a:t>doxxing</a:t>
            </a:r>
            <a:r>
              <a:rPr lang="en-US" sz="1200" b="0" kern="1200" dirty="0">
                <a:solidFill>
                  <a:schemeClr val="tx1"/>
                </a:solidFill>
                <a:effectLst/>
                <a:latin typeface="+mn-lt"/>
                <a:ea typeface="+mn-ea"/>
                <a:cs typeface="+mn-cs"/>
              </a:rPr>
              <a:t>. </a:t>
            </a:r>
          </a:p>
          <a:p>
            <a:pPr>
              <a:spcBef>
                <a:spcPts val="600"/>
              </a:spcBef>
            </a:pPr>
            <a:r>
              <a:rPr lang="en-US" sz="1200" kern="1200" dirty="0" err="1">
                <a:solidFill>
                  <a:schemeClr val="tx1"/>
                </a:solidFill>
                <a:effectLst/>
                <a:latin typeface="+mn-lt"/>
                <a:ea typeface="+mn-ea"/>
                <a:cs typeface="+mn-cs"/>
              </a:rPr>
              <a:t>Doxxing</a:t>
            </a:r>
            <a:r>
              <a:rPr lang="en-US" sz="1200" kern="1200" dirty="0">
                <a:solidFill>
                  <a:schemeClr val="tx1"/>
                </a:solidFill>
                <a:effectLst/>
                <a:latin typeface="+mn-lt"/>
                <a:ea typeface="+mn-ea"/>
                <a:cs typeface="+mn-cs"/>
              </a:rPr>
              <a:t> occurs when people search for and publish private or identifying information on the internet. It is a tactic used to make individuals feel unsafe. </a:t>
            </a:r>
            <a:r>
              <a:rPr lang="en-US" sz="1200" kern="1200" dirty="0" err="1">
                <a:solidFill>
                  <a:schemeClr val="tx1"/>
                </a:solidFill>
                <a:effectLst/>
                <a:latin typeface="+mn-lt"/>
                <a:ea typeface="+mn-ea"/>
                <a:cs typeface="+mn-cs"/>
              </a:rPr>
              <a:t>Doxxing</a:t>
            </a:r>
            <a:r>
              <a:rPr lang="en-US" sz="1200" kern="1200" dirty="0">
                <a:solidFill>
                  <a:schemeClr val="tx1"/>
                </a:solidFill>
                <a:effectLst/>
                <a:latin typeface="+mn-lt"/>
                <a:ea typeface="+mn-ea"/>
                <a:cs typeface="+mn-cs"/>
              </a:rPr>
              <a:t> is easier than ever due to the fact that so much of our information is online.</a:t>
            </a:r>
          </a:p>
          <a:p>
            <a:pPr>
              <a:spcBef>
                <a:spcPts val="600"/>
              </a:spcBef>
            </a:pPr>
            <a:r>
              <a:rPr lang="en-US" i="1" dirty="0"/>
              <a:t>Review the text of the graphic</a:t>
            </a:r>
          </a:p>
        </p:txBody>
      </p:sp>
      <p:sp>
        <p:nvSpPr>
          <p:cNvPr id="4" name="Slide Number Placeholder 3"/>
          <p:cNvSpPr>
            <a:spLocks noGrp="1"/>
          </p:cNvSpPr>
          <p:nvPr>
            <p:ph type="sldNum" sz="quarter" idx="10"/>
          </p:nvPr>
        </p:nvSpPr>
        <p:spPr/>
        <p:txBody>
          <a:bodyPr/>
          <a:lstStyle/>
          <a:p>
            <a:fld id="{FDCEB901-7526-43F3-B779-B138AE95E143}" type="slidenum">
              <a:rPr lang="en-US" smtClean="0"/>
              <a:t>64</a:t>
            </a:fld>
            <a:endParaRPr lang="en-US"/>
          </a:p>
        </p:txBody>
      </p:sp>
      <p:sp>
        <p:nvSpPr>
          <p:cNvPr id="5" name="Footer Placeholder 5">
            <a:extLst>
              <a:ext uri="{FF2B5EF4-FFF2-40B4-BE49-F238E27FC236}">
                <a16:creationId xmlns:a16="http://schemas.microsoft.com/office/drawing/2014/main" id="{3B2EC59D-99C7-40FA-8945-16BDA3F32CF9}"/>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5193458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 </a:t>
            </a:r>
            <a:r>
              <a:rPr lang="en-US" dirty="0"/>
              <a:t>Now, let’s think about what we share on social media, in particular. Use the chat to tell us what social media you use and what someone could learn about you there.</a:t>
            </a:r>
          </a:p>
        </p:txBody>
      </p:sp>
      <p:sp>
        <p:nvSpPr>
          <p:cNvPr id="4" name="Slide Number Placeholder 3"/>
          <p:cNvSpPr>
            <a:spLocks noGrp="1"/>
          </p:cNvSpPr>
          <p:nvPr>
            <p:ph type="sldNum" sz="quarter" idx="5"/>
          </p:nvPr>
        </p:nvSpPr>
        <p:spPr/>
        <p:txBody>
          <a:bodyPr/>
          <a:lstStyle/>
          <a:p>
            <a:fld id="{FDCEB901-7526-43F3-B779-B138AE95E143}" type="slidenum">
              <a:rPr lang="en-US" smtClean="0"/>
              <a:t>65</a:t>
            </a:fld>
            <a:endParaRPr lang="en-US"/>
          </a:p>
        </p:txBody>
      </p:sp>
      <p:sp>
        <p:nvSpPr>
          <p:cNvPr id="5" name="Footer Placeholder 5">
            <a:extLst>
              <a:ext uri="{FF2B5EF4-FFF2-40B4-BE49-F238E27FC236}">
                <a16:creationId xmlns:a16="http://schemas.microsoft.com/office/drawing/2014/main" id="{012DE21C-6982-43F4-B04B-6FD1173FC268}"/>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9450126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a:t>
            </a:r>
            <a:r>
              <a:rPr lang="en-US" dirty="0"/>
              <a:t> Let’s look at some relatively benign posts from Facebook. What could you learn about me from these posts?</a:t>
            </a:r>
          </a:p>
          <a:p>
            <a:pPr>
              <a:spcBef>
                <a:spcPts val="600"/>
              </a:spcBef>
            </a:pPr>
            <a:r>
              <a:rPr lang="en-US" i="1" dirty="0"/>
              <a:t>Ask for a few people to comment out loud.</a:t>
            </a:r>
          </a:p>
          <a:p>
            <a:pPr>
              <a:spcBef>
                <a:spcPts val="600"/>
              </a:spcBef>
            </a:pPr>
            <a:r>
              <a:rPr lang="en-US" b="1" dirty="0"/>
              <a:t>End by saying: </a:t>
            </a:r>
            <a:r>
              <a:rPr lang="en-US" dirty="0"/>
              <a:t>It’s not wrong to share online. It’s fun to post on social media. However, we need to think about exactly what information we’re giving to others because once something is online, it can be deleted by the owner but that doesn’t mean it won’t be circulated by others.</a:t>
            </a:r>
          </a:p>
        </p:txBody>
      </p:sp>
      <p:sp>
        <p:nvSpPr>
          <p:cNvPr id="4" name="Slide Number Placeholder 3"/>
          <p:cNvSpPr>
            <a:spLocks noGrp="1"/>
          </p:cNvSpPr>
          <p:nvPr>
            <p:ph type="sldNum" sz="quarter" idx="5"/>
          </p:nvPr>
        </p:nvSpPr>
        <p:spPr/>
        <p:txBody>
          <a:bodyPr/>
          <a:lstStyle/>
          <a:p>
            <a:fld id="{FDCEB901-7526-43F3-B779-B138AE95E143}" type="slidenum">
              <a:rPr lang="en-US" smtClean="0"/>
              <a:t>66</a:t>
            </a:fld>
            <a:endParaRPr lang="en-US"/>
          </a:p>
        </p:txBody>
      </p:sp>
      <p:sp>
        <p:nvSpPr>
          <p:cNvPr id="5" name="Footer Placeholder 5">
            <a:extLst>
              <a:ext uri="{FF2B5EF4-FFF2-40B4-BE49-F238E27FC236}">
                <a16:creationId xmlns:a16="http://schemas.microsoft.com/office/drawing/2014/main" id="{C83C9A8F-B72F-40A7-8E73-D4243F6338C9}"/>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2377130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Just as we want to be careful about ourselves, we also want to limit what we share about others.</a:t>
            </a:r>
          </a:p>
          <a:p>
            <a:pPr marL="0" marR="0" lvl="0" indent="0" algn="l" defTabSz="914400" rtl="0" eaLnBrk="1" fontAlgn="auto" latinLnBrk="0" hangingPunct="1">
              <a:spcBef>
                <a:spcPts val="600"/>
              </a:spcBef>
              <a:buClrTx/>
              <a:buSzTx/>
              <a:buFontTx/>
              <a:buNone/>
              <a:tabLst/>
              <a:defRPr/>
            </a:pPr>
            <a:r>
              <a:rPr lang="en-US" sz="1200" kern="1200" dirty="0">
                <a:solidFill>
                  <a:schemeClr val="tx1"/>
                </a:solidFill>
                <a:effectLst/>
                <a:latin typeface="+mn-lt"/>
                <a:ea typeface="+mn-ea"/>
                <a:cs typeface="+mn-cs"/>
              </a:rPr>
              <a:t>Photos and videos can reveal people's identities very easily. It's important that you have the consent of the subject/s of any photo or video that you post. If you are posting an image of someone else, be aware of how you may be compromising their privacy. Never post a video or photo of anyone without getting their consent first.</a:t>
            </a:r>
          </a:p>
          <a:p>
            <a:pPr marL="0" marR="0" lvl="0" indent="0" algn="l" defTabSz="914400" rtl="0" eaLnBrk="1" fontAlgn="auto" latinLnBrk="0" hangingPunct="1">
              <a:spcBef>
                <a:spcPts val="600"/>
              </a:spcBef>
              <a:buClrTx/>
              <a:buSzTx/>
              <a:buFontTx/>
              <a:buNone/>
              <a:tabLst/>
              <a:defRPr/>
            </a:pPr>
            <a:r>
              <a:rPr lang="en-US" sz="1200" kern="1200" dirty="0">
                <a:solidFill>
                  <a:schemeClr val="tx1"/>
                </a:solidFill>
                <a:effectLst/>
                <a:latin typeface="+mn-lt"/>
                <a:ea typeface="+mn-ea"/>
                <a:cs typeface="+mn-cs"/>
              </a:rPr>
              <a:t>Many cameras will embed hidden data (metadata tags), that reveal the date, time and location of the photo, camera type, etc. Photo and video sharing sites may publish this information when you upload content to their sites</a:t>
            </a:r>
          </a:p>
          <a:p>
            <a:pPr>
              <a:spcBef>
                <a:spcPts val="600"/>
              </a:spcBef>
            </a:pPr>
            <a:r>
              <a:rPr lang="en-US" dirty="0"/>
              <a:t>If you are creating programmatic spaces where no photographs or video are allowed, use posters to make this clear. This can also help program participants remind one another about the norms of the space.</a:t>
            </a:r>
          </a:p>
        </p:txBody>
      </p:sp>
      <p:sp>
        <p:nvSpPr>
          <p:cNvPr id="4" name="Slide Number Placeholder 3"/>
          <p:cNvSpPr>
            <a:spLocks noGrp="1"/>
          </p:cNvSpPr>
          <p:nvPr>
            <p:ph type="sldNum" sz="quarter" idx="10"/>
          </p:nvPr>
        </p:nvSpPr>
        <p:spPr/>
        <p:txBody>
          <a:bodyPr/>
          <a:lstStyle/>
          <a:p>
            <a:fld id="{FDCEB901-7526-43F3-B779-B138AE95E143}" type="slidenum">
              <a:rPr lang="en-US" smtClean="0"/>
              <a:t>67</a:t>
            </a:fld>
            <a:endParaRPr lang="en-US"/>
          </a:p>
        </p:txBody>
      </p:sp>
      <p:sp>
        <p:nvSpPr>
          <p:cNvPr id="5" name="Footer Placeholder 5">
            <a:extLst>
              <a:ext uri="{FF2B5EF4-FFF2-40B4-BE49-F238E27FC236}">
                <a16:creationId xmlns:a16="http://schemas.microsoft.com/office/drawing/2014/main" id="{1A1FD3AB-8BF7-4DF6-ABB8-C83543A514D8}"/>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8733347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39738"/>
            <a:ext cx="4114800" cy="3086100"/>
          </a:xfrm>
        </p:spPr>
      </p:sp>
      <p:sp>
        <p:nvSpPr>
          <p:cNvPr id="3" name="Notes Placeholder 2"/>
          <p:cNvSpPr>
            <a:spLocks noGrp="1"/>
          </p:cNvSpPr>
          <p:nvPr>
            <p:ph type="body" idx="1"/>
          </p:nvPr>
        </p:nvSpPr>
        <p:spPr>
          <a:xfrm>
            <a:off x="685800" y="3701875"/>
            <a:ext cx="5821326" cy="5002387"/>
          </a:xfrm>
        </p:spPr>
        <p:txBody>
          <a:bodyPr/>
          <a:lstStyle/>
          <a:p>
            <a:pPr>
              <a:lnSpc>
                <a:spcPct val="95000"/>
              </a:lnSpc>
            </a:pPr>
            <a:r>
              <a:rPr lang="en-US" sz="1200" b="1" kern="1200" dirty="0">
                <a:solidFill>
                  <a:schemeClr val="tx1"/>
                </a:solidFill>
                <a:effectLst/>
                <a:latin typeface="+mn-lt"/>
                <a:ea typeface="+mn-ea"/>
                <a:cs typeface="+mn-cs"/>
              </a:rPr>
              <a:t>Say:</a:t>
            </a:r>
            <a:r>
              <a:rPr lang="en-US" sz="1200" b="0" kern="1200" dirty="0">
                <a:solidFill>
                  <a:schemeClr val="tx1"/>
                </a:solidFill>
                <a:effectLst/>
                <a:latin typeface="+mn-lt"/>
                <a:ea typeface="+mn-ea"/>
                <a:cs typeface="+mn-cs"/>
              </a:rPr>
              <a:t> You can take action if you end up being harassed online.</a:t>
            </a:r>
          </a:p>
          <a:p>
            <a:pPr>
              <a:lnSpc>
                <a:spcPct val="95000"/>
              </a:lnSpc>
              <a:spcBef>
                <a:spcPts val="600"/>
              </a:spcBef>
            </a:pPr>
            <a:r>
              <a:rPr lang="en-US" sz="1200" kern="1200" dirty="0">
                <a:solidFill>
                  <a:schemeClr val="tx1"/>
                </a:solidFill>
                <a:effectLst/>
                <a:latin typeface="+mn-lt"/>
                <a:ea typeface="+mn-ea"/>
                <a:cs typeface="+mn-cs"/>
              </a:rPr>
              <a:t>According to Take Back the Tech!, many people do nothing because they think they are overreacting. That is not the case. Being harassed online can be scary and exhausting. Here are some ideas:</a:t>
            </a:r>
          </a:p>
          <a:p>
            <a:pPr>
              <a:lnSpc>
                <a:spcPct val="95000"/>
              </a:lnSpc>
              <a:spcBef>
                <a:spcPts val="600"/>
              </a:spcBef>
            </a:pPr>
            <a:r>
              <a:rPr lang="en-US" sz="1200" b="1" i="0" kern="1200" dirty="0">
                <a:solidFill>
                  <a:schemeClr val="tx1"/>
                </a:solidFill>
                <a:effectLst/>
                <a:latin typeface="+mn-lt"/>
                <a:ea typeface="+mn-ea"/>
                <a:cs typeface="+mn-cs"/>
              </a:rPr>
              <a:t>Ignore them</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know that this is easier said than done. Sometimes it seems like the best thing that you can do is fight back and respond to every message or comment telling the trolls that they’re wrong or trying to clarify a point that you made. You don’t have to engage if you don’t want to or if it’s becoming overwhelming. It’s perfectly okay to step away and ignore the trolls.</a:t>
            </a:r>
          </a:p>
          <a:p>
            <a:pPr lvl="0">
              <a:lnSpc>
                <a:spcPct val="95000"/>
              </a:lnSpc>
              <a:spcBef>
                <a:spcPts val="600"/>
              </a:spcBef>
            </a:pPr>
            <a:r>
              <a:rPr lang="en-US" sz="1200" b="1" kern="1200" dirty="0">
                <a:solidFill>
                  <a:schemeClr val="tx1"/>
                </a:solidFill>
                <a:effectLst/>
                <a:latin typeface="+mn-lt"/>
                <a:ea typeface="+mn-ea"/>
                <a:cs typeface="+mn-cs"/>
              </a:rPr>
              <a:t>Report them. </a:t>
            </a:r>
            <a:r>
              <a:rPr lang="en-US" sz="1200" kern="1200" dirty="0">
                <a:solidFill>
                  <a:schemeClr val="tx1"/>
                </a:solidFill>
                <a:effectLst/>
                <a:latin typeface="+mn-lt"/>
                <a:ea typeface="+mn-ea"/>
                <a:cs typeface="+mn-cs"/>
              </a:rPr>
              <a:t>Using Heart Mob’s </a:t>
            </a:r>
            <a:r>
              <a:rPr lang="en-US" sz="1200" u="sng" kern="1200" dirty="0">
                <a:solidFill>
                  <a:schemeClr val="tx1"/>
                </a:solidFill>
                <a:effectLst/>
                <a:latin typeface="+mn-lt"/>
                <a:ea typeface="+mn-ea"/>
                <a:cs typeface="+mn-cs"/>
                <a:hlinkClick r:id="rId3"/>
              </a:rPr>
              <a:t>Social Media Safety Guides</a:t>
            </a:r>
            <a:r>
              <a:rPr lang="en-US" sz="1200" kern="1200" dirty="0">
                <a:solidFill>
                  <a:schemeClr val="tx1"/>
                </a:solidFill>
                <a:effectLst/>
                <a:latin typeface="+mn-lt"/>
                <a:ea typeface="+mn-ea"/>
                <a:cs typeface="+mn-cs"/>
              </a:rPr>
              <a:t>, find the place to report the harassing messages or comments directly to the platform. Google, Twitter, Facebook, Reddit, etc. need to know that you are being harassed in order to help.</a:t>
            </a:r>
          </a:p>
          <a:p>
            <a:pPr lvl="0">
              <a:lnSpc>
                <a:spcPct val="95000"/>
              </a:lnSpc>
              <a:spcBef>
                <a:spcPts val="600"/>
              </a:spcBef>
            </a:pPr>
            <a:r>
              <a:rPr lang="en-US" sz="1200" b="1" kern="1200" dirty="0">
                <a:solidFill>
                  <a:schemeClr val="tx1"/>
                </a:solidFill>
                <a:effectLst/>
                <a:latin typeface="+mn-lt"/>
                <a:ea typeface="+mn-ea"/>
                <a:cs typeface="+mn-cs"/>
              </a:rPr>
              <a:t>Expose them. </a:t>
            </a:r>
            <a:r>
              <a:rPr lang="en-US" sz="1200" kern="1200" dirty="0">
                <a:solidFill>
                  <a:schemeClr val="tx1"/>
                </a:solidFill>
                <a:effectLst/>
                <a:latin typeface="+mn-lt"/>
                <a:ea typeface="+mn-ea"/>
                <a:cs typeface="+mn-cs"/>
              </a:rPr>
              <a:t>You don’t have to hide. If you feel comfortable doing so, you can take a screenshot of your harassment and re-post it with an explanation of what is happening. </a:t>
            </a:r>
          </a:p>
          <a:p>
            <a:pPr lvl="0">
              <a:lnSpc>
                <a:spcPct val="95000"/>
              </a:lnSpc>
              <a:spcBef>
                <a:spcPts val="600"/>
              </a:spcBef>
            </a:pPr>
            <a:r>
              <a:rPr lang="en-US" sz="1200" b="1" kern="1200" dirty="0">
                <a:solidFill>
                  <a:schemeClr val="tx1"/>
                </a:solidFill>
                <a:effectLst/>
                <a:latin typeface="+mn-lt"/>
                <a:ea typeface="+mn-ea"/>
                <a:cs typeface="+mn-cs"/>
              </a:rPr>
              <a:t>Engage them. </a:t>
            </a:r>
            <a:r>
              <a:rPr lang="en-US" sz="1200" kern="1200" dirty="0">
                <a:solidFill>
                  <a:schemeClr val="tx1"/>
                </a:solidFill>
                <a:effectLst/>
                <a:latin typeface="+mn-lt"/>
                <a:ea typeface="+mn-ea"/>
                <a:cs typeface="+mn-cs"/>
              </a:rPr>
              <a:t>If you feel like you need to have your voice heard, you can engage. Remember, though, the point isn’t to fight fire with fire but instead to fight fire with water. Instead of responding to an insult with an insult, you can explain the position that you took. </a:t>
            </a:r>
          </a:p>
          <a:p>
            <a:pPr lvl="0">
              <a:lnSpc>
                <a:spcPct val="95000"/>
              </a:lnSpc>
              <a:spcBef>
                <a:spcPts val="600"/>
              </a:spcBef>
            </a:pPr>
            <a:r>
              <a:rPr lang="en-US" sz="1200" b="1" kern="1200" dirty="0">
                <a:solidFill>
                  <a:schemeClr val="tx1"/>
                </a:solidFill>
                <a:effectLst/>
                <a:latin typeface="+mn-lt"/>
                <a:ea typeface="+mn-ea"/>
                <a:cs typeface="+mn-cs"/>
              </a:rPr>
              <a:t>Seek support. </a:t>
            </a:r>
            <a:r>
              <a:rPr lang="en-US" sz="1200" kern="1200" dirty="0">
                <a:solidFill>
                  <a:schemeClr val="tx1"/>
                </a:solidFill>
                <a:effectLst/>
                <a:latin typeface="+mn-lt"/>
                <a:ea typeface="+mn-ea"/>
                <a:cs typeface="+mn-cs"/>
              </a:rPr>
              <a:t>Seeking support and telling your story to a trusted person who understands your experience can be a great way to reduce some of the trauma. </a:t>
            </a:r>
          </a:p>
          <a:p>
            <a:pPr lvl="0">
              <a:lnSpc>
                <a:spcPct val="95000"/>
              </a:lnSpc>
              <a:spcBef>
                <a:spcPts val="600"/>
              </a:spcBef>
            </a:pPr>
            <a:r>
              <a:rPr lang="en-US" sz="1200" b="1" kern="1200" dirty="0">
                <a:solidFill>
                  <a:schemeClr val="tx1"/>
                </a:solidFill>
                <a:effectLst/>
                <a:latin typeface="+mn-lt"/>
                <a:ea typeface="+mn-ea"/>
                <a:cs typeface="+mn-cs"/>
              </a:rPr>
              <a:t>Go anonymous. </a:t>
            </a:r>
            <a:r>
              <a:rPr lang="en-US" sz="1200" kern="1200" dirty="0">
                <a:solidFill>
                  <a:schemeClr val="tx1"/>
                </a:solidFill>
                <a:effectLst/>
                <a:latin typeface="+mn-lt"/>
                <a:ea typeface="+mn-ea"/>
                <a:cs typeface="+mn-cs"/>
              </a:rPr>
              <a:t>Use a pseudonym or attach another email address to an account. Then you can still be online without being the target of harassment.</a:t>
            </a:r>
          </a:p>
          <a:p>
            <a:pPr marL="0" marR="0" lvl="0" indent="0" algn="l" defTabSz="914400" rtl="0" eaLnBrk="1" fontAlgn="auto" latinLnBrk="0" hangingPunct="1">
              <a:lnSpc>
                <a:spcPct val="95000"/>
              </a:lnSpc>
              <a:spcBef>
                <a:spcPts val="600"/>
              </a:spcBef>
              <a:buClrTx/>
              <a:buSzTx/>
              <a:buFontTx/>
              <a:buNone/>
              <a:tabLst/>
              <a:defRPr/>
            </a:pPr>
            <a:r>
              <a:rPr lang="en-US" sz="1200" i="1" kern="1200" dirty="0">
                <a:solidFill>
                  <a:schemeClr val="tx1"/>
                </a:solidFill>
                <a:effectLst/>
                <a:latin typeface="+mn-lt"/>
                <a:ea typeface="+mn-ea"/>
                <a:cs typeface="+mn-cs"/>
              </a:rPr>
              <a:t>Advance slide. </a:t>
            </a:r>
            <a:r>
              <a:rPr lang="en-US" i="1" dirty="0"/>
              <a:t>See the Facilitator’s Handbook for more detailed instructions on Activity R.</a:t>
            </a:r>
          </a:p>
        </p:txBody>
      </p:sp>
      <p:sp>
        <p:nvSpPr>
          <p:cNvPr id="4" name="Slide Number Placeholder 3"/>
          <p:cNvSpPr>
            <a:spLocks noGrp="1"/>
          </p:cNvSpPr>
          <p:nvPr>
            <p:ph type="sldNum" sz="quarter" idx="10"/>
          </p:nvPr>
        </p:nvSpPr>
        <p:spPr/>
        <p:txBody>
          <a:bodyPr/>
          <a:lstStyle/>
          <a:p>
            <a:fld id="{FDCEB901-7526-43F3-B779-B138AE95E143}" type="slidenum">
              <a:rPr lang="en-US" smtClean="0"/>
              <a:t>68</a:t>
            </a:fld>
            <a:endParaRPr lang="en-US"/>
          </a:p>
        </p:txBody>
      </p:sp>
      <p:sp>
        <p:nvSpPr>
          <p:cNvPr id="5" name="Footer Placeholder 5">
            <a:extLst>
              <a:ext uri="{FF2B5EF4-FFF2-40B4-BE49-F238E27FC236}">
                <a16:creationId xmlns:a16="http://schemas.microsoft.com/office/drawing/2014/main" id="{6A16467A-B181-4C21-9CD1-6DB61E6AB7AE}"/>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2523724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OK, so what about texting? Almost all of us are probably on WhatsApp. It has 2 billion monthly users. It’s also owned by Facebook.</a:t>
            </a:r>
          </a:p>
          <a:p>
            <a:pPr>
              <a:spcBef>
                <a:spcPts val="600"/>
              </a:spcBef>
            </a:pPr>
            <a:r>
              <a:rPr lang="en-US" dirty="0"/>
              <a:t>The communication between parties is encrypted end-to-end but some serious gaps remain.</a:t>
            </a:r>
          </a:p>
          <a:p>
            <a:pPr marL="171450" indent="-171450">
              <a:buFont typeface="Arial" panose="020B0604020202020204" pitchFamily="34" charset="0"/>
              <a:buChar char="•"/>
            </a:pPr>
            <a:r>
              <a:rPr lang="en-US" dirty="0"/>
              <a:t>Anyone with your phone number can see: your “about” blurb and photo, when you were last online, and whether you’ve read a message (check privacy settings to change). </a:t>
            </a:r>
          </a:p>
          <a:p>
            <a:pPr marL="171450" indent="-171450">
              <a:buFont typeface="Arial" panose="020B0604020202020204" pitchFamily="34" charset="0"/>
              <a:buChar char="•"/>
            </a:pPr>
            <a:r>
              <a:rPr lang="en-US" dirty="0"/>
              <a:t>Facebook can access: who you contact, when, how often, and from where (this cannot be turned off). </a:t>
            </a:r>
          </a:p>
          <a:p>
            <a:pPr marL="171450" indent="-171450">
              <a:buFont typeface="Arial" panose="020B0604020202020204" pitchFamily="34" charset="0"/>
              <a:buChar char="•"/>
            </a:pPr>
            <a:r>
              <a:rPr lang="en-US" dirty="0"/>
              <a:t>Police with a warrant can ask Facebook for: who you’ve called or texted, or who has called and texted you. </a:t>
            </a:r>
          </a:p>
          <a:p>
            <a:pPr marL="171450" indent="-171450">
              <a:buFont typeface="Arial" panose="020B0604020202020204" pitchFamily="34" charset="0"/>
              <a:buChar char="•"/>
            </a:pPr>
            <a:r>
              <a:rPr lang="en-US" dirty="0"/>
              <a:t>If you choose to back up your WhatsApp data to iCloud or Google Drive, messages are not encrypted there.</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69</a:t>
            </a:fld>
            <a:endParaRPr lang="en-US"/>
          </a:p>
        </p:txBody>
      </p:sp>
      <p:sp>
        <p:nvSpPr>
          <p:cNvPr id="5" name="Footer Placeholder 5">
            <a:extLst>
              <a:ext uri="{FF2B5EF4-FFF2-40B4-BE49-F238E27FC236}">
                <a16:creationId xmlns:a16="http://schemas.microsoft.com/office/drawing/2014/main" id="{A14E2403-C009-4CA1-A181-C2B63985CAC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35688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This is the overview of our process. Each of you has already completed a checklist or will do so right after this session. It showed you where your organization has gaps and strengths. The best part of this training is that we bring IPs together to learn from one another – so everyone will leave with ideas on how to build on what they already have in place. This will be reflected in your security plans. Each CSO will develop a security plan that they then advance after the training. We will be here to review those plans and help you address your priority goals.</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7</a:t>
            </a:fld>
            <a:endParaRPr lang="en-US"/>
          </a:p>
        </p:txBody>
      </p:sp>
      <p:sp>
        <p:nvSpPr>
          <p:cNvPr id="5" name="Footer Placeholder 5">
            <a:extLst>
              <a:ext uri="{FF2B5EF4-FFF2-40B4-BE49-F238E27FC236}">
                <a16:creationId xmlns:a16="http://schemas.microsoft.com/office/drawing/2014/main" id="{0E731567-803A-4014-B903-FA533011D32A}"/>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8573897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Say: </a:t>
            </a:r>
            <a:r>
              <a:rPr lang="en-US" dirty="0"/>
              <a:t>If you decide not to use WhatsApp, there are other free options. Signal is one good option.</a:t>
            </a:r>
          </a:p>
          <a:p>
            <a:pPr>
              <a:spcBef>
                <a:spcPts val="600"/>
              </a:spcBef>
            </a:pPr>
            <a:r>
              <a:rPr lang="en-US" i="1" dirty="0"/>
              <a:t>Review slide.</a:t>
            </a:r>
          </a:p>
          <a:p>
            <a:pPr>
              <a:spcBef>
                <a:spcPts val="600"/>
              </a:spcBef>
            </a:pPr>
            <a:r>
              <a:rPr lang="en-US" dirty="0"/>
              <a:t>There are also other options, like </a:t>
            </a:r>
            <a:r>
              <a:rPr lang="en-US" dirty="0" err="1"/>
              <a:t>Gliph</a:t>
            </a:r>
            <a:r>
              <a:rPr lang="en-US" dirty="0"/>
              <a:t>, if Signal is not a good fit for you.</a:t>
            </a:r>
          </a:p>
        </p:txBody>
      </p:sp>
      <p:sp>
        <p:nvSpPr>
          <p:cNvPr id="4" name="Slide Number Placeholder 3"/>
          <p:cNvSpPr>
            <a:spLocks noGrp="1"/>
          </p:cNvSpPr>
          <p:nvPr>
            <p:ph type="sldNum" sz="quarter" idx="10"/>
          </p:nvPr>
        </p:nvSpPr>
        <p:spPr/>
        <p:txBody>
          <a:bodyPr/>
          <a:lstStyle/>
          <a:p>
            <a:fld id="{FDCEB901-7526-43F3-B779-B138AE95E143}" type="slidenum">
              <a:rPr lang="en-US" smtClean="0"/>
              <a:t>70</a:t>
            </a:fld>
            <a:endParaRPr lang="en-US"/>
          </a:p>
        </p:txBody>
      </p:sp>
      <p:sp>
        <p:nvSpPr>
          <p:cNvPr id="5" name="Footer Placeholder 5">
            <a:extLst>
              <a:ext uri="{FF2B5EF4-FFF2-40B4-BE49-F238E27FC236}">
                <a16:creationId xmlns:a16="http://schemas.microsoft.com/office/drawing/2014/main" id="{1EDB66BB-85B5-4489-9556-CE368D1ECF79}"/>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0519056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366084" cy="3600450"/>
          </a:xfrm>
        </p:spPr>
        <p:txBody>
          <a:bodyPr/>
          <a:lstStyle/>
          <a:p>
            <a:pPr>
              <a:spcBef>
                <a:spcPts val="600"/>
              </a:spcBef>
            </a:pPr>
            <a:r>
              <a:rPr lang="en-US" b="1" dirty="0"/>
              <a:t>Say:</a:t>
            </a:r>
            <a:r>
              <a:rPr lang="en-US" dirty="0"/>
              <a:t> We don’t just need to protect ourselves and our beneficiaries on social media and when we’re texting, we also want to protect their data wherever it’s stored. Encryption and document protection are part of this. </a:t>
            </a:r>
          </a:p>
          <a:p>
            <a:pPr>
              <a:spcBef>
                <a:spcPts val="600"/>
              </a:spcBef>
            </a:pPr>
            <a:r>
              <a:rPr lang="en-US" dirty="0"/>
              <a:t>Encryption is a process that encodes a message or a file so that it can only be read by those with the “key” to that file. There are free encryption options like </a:t>
            </a:r>
            <a:r>
              <a:rPr lang="en-US" dirty="0" err="1"/>
              <a:t>Veracrypt</a:t>
            </a:r>
            <a:r>
              <a:rPr lang="en-US" dirty="0"/>
              <a:t>. It lets you create a secret folder that is only visible to those who know how to look for it.</a:t>
            </a:r>
          </a:p>
          <a:p>
            <a:pPr>
              <a:spcBef>
                <a:spcPts val="600"/>
              </a:spcBef>
            </a:pPr>
            <a:r>
              <a:rPr lang="en-US" dirty="0"/>
              <a:t>You can also do less complex things to protect data. For example, change the file names on your computer. Don’t call something “MSM outreach in New York City” instead call it “Project </a:t>
            </a:r>
            <a:r>
              <a:rPr lang="en-US" dirty="0" err="1"/>
              <a:t>Activities_Code</a:t>
            </a:r>
            <a:r>
              <a:rPr lang="en-US" dirty="0"/>
              <a:t> name for New York.”</a:t>
            </a:r>
          </a:p>
          <a:p>
            <a:pPr>
              <a:spcBef>
                <a:spcPts val="600"/>
              </a:spcBef>
            </a:pPr>
            <a:r>
              <a:rPr lang="en-US" i="1" dirty="0"/>
              <a:t>Review slide contents.</a:t>
            </a:r>
          </a:p>
        </p:txBody>
      </p:sp>
      <p:sp>
        <p:nvSpPr>
          <p:cNvPr id="4" name="Slide Number Placeholder 3"/>
          <p:cNvSpPr>
            <a:spLocks noGrp="1"/>
          </p:cNvSpPr>
          <p:nvPr>
            <p:ph type="sldNum" sz="quarter" idx="5"/>
          </p:nvPr>
        </p:nvSpPr>
        <p:spPr/>
        <p:txBody>
          <a:bodyPr/>
          <a:lstStyle/>
          <a:p>
            <a:fld id="{FDCEB901-7526-43F3-B779-B138AE95E143}" type="slidenum">
              <a:rPr lang="en-US" smtClean="0"/>
              <a:t>71</a:t>
            </a:fld>
            <a:endParaRPr lang="en-US"/>
          </a:p>
        </p:txBody>
      </p:sp>
      <p:sp>
        <p:nvSpPr>
          <p:cNvPr id="5" name="Footer Placeholder 5">
            <a:extLst>
              <a:ext uri="{FF2B5EF4-FFF2-40B4-BE49-F238E27FC236}">
                <a16:creationId xmlns:a16="http://schemas.microsoft.com/office/drawing/2014/main" id="{C0E73CA1-5A87-4AB0-86BD-7E5B2E86E6B2}"/>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4537466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329989"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 </a:t>
            </a:r>
            <a:r>
              <a:rPr lang="en-US" dirty="0"/>
              <a:t>Now let’s think about a few specific problems we might encounter. I’m going to read the first problem and all the solutions. You use the chat to enter in the letters of the solutions that could work to solve problem 1. You can choose more than one letter. </a:t>
            </a:r>
          </a:p>
          <a:p>
            <a:pPr>
              <a:spcBef>
                <a:spcPts val="600"/>
              </a:spcBef>
            </a:pPr>
            <a:r>
              <a:rPr lang="en-US" i="1" dirty="0"/>
              <a:t>Read problem one and all the solutions. Get chat answers. Ask a few people to explain their selection. Advance slide to show answers.</a:t>
            </a:r>
          </a:p>
          <a:p>
            <a:pPr marL="0" marR="0" lvl="0" indent="0" algn="l" defTabSz="914400" rtl="0" eaLnBrk="1" fontAlgn="auto" latinLnBrk="0" hangingPunct="1">
              <a:spcBef>
                <a:spcPts val="600"/>
              </a:spcBef>
              <a:buClrTx/>
              <a:buSzTx/>
              <a:buFontTx/>
              <a:buNone/>
              <a:tabLst/>
              <a:defRPr/>
            </a:pPr>
            <a:r>
              <a:rPr lang="en-US" i="1" dirty="0"/>
              <a:t>Read problem two. Ask a few people to explain their selection. Advance slide to show answers.</a:t>
            </a:r>
          </a:p>
          <a:p>
            <a:pPr marL="0" marR="0" lvl="0" indent="0" algn="l" defTabSz="914400" rtl="0" eaLnBrk="1" fontAlgn="auto" latinLnBrk="0" hangingPunct="1">
              <a:spcBef>
                <a:spcPts val="600"/>
              </a:spcBef>
              <a:buClrTx/>
              <a:buSzTx/>
              <a:buFontTx/>
              <a:buNone/>
              <a:tabLst/>
              <a:defRPr/>
            </a:pPr>
            <a:r>
              <a:rPr lang="en-US" i="1" dirty="0"/>
              <a:t>Read problem three. Ask a few people to explain their selection. Advance slide to show answers.</a:t>
            </a:r>
          </a:p>
          <a:p>
            <a:pPr marL="0" marR="0" lvl="0" indent="0" algn="l" defTabSz="914400" rtl="0" eaLnBrk="1" fontAlgn="auto" latinLnBrk="0" hangingPunct="1">
              <a:spcBef>
                <a:spcPts val="600"/>
              </a:spcBef>
              <a:buClrTx/>
              <a:buSzTx/>
              <a:buFontTx/>
              <a:buNone/>
              <a:tabLst/>
              <a:defRPr/>
            </a:pPr>
            <a:r>
              <a:rPr lang="en-US" i="1" dirty="0"/>
              <a:t>End by explaining that many solutions can solve or mitigate several problems. We don’t need one solution per problem. And not all digital solutions require the help of a software developer.</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72</a:t>
            </a:fld>
            <a:endParaRPr lang="en-US"/>
          </a:p>
        </p:txBody>
      </p:sp>
      <p:sp>
        <p:nvSpPr>
          <p:cNvPr id="5" name="Footer Placeholder 5">
            <a:extLst>
              <a:ext uri="{FF2B5EF4-FFF2-40B4-BE49-F238E27FC236}">
                <a16:creationId xmlns:a16="http://schemas.microsoft.com/office/drawing/2014/main" id="{82DD57D9-4009-415A-A82C-8D9ACE87F0EA}"/>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45747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89997"/>
          </a:xfrm>
        </p:spPr>
        <p:txBody>
          <a:bodyPr/>
          <a:lstStyle/>
          <a:p>
            <a:r>
              <a:rPr lang="en-US" b="1" dirty="0"/>
              <a:t>Say: </a:t>
            </a:r>
            <a:r>
              <a:rPr lang="en-US" dirty="0"/>
              <a:t>EpiC and LINKAGES have developed tools that are designed to help you keep data safe within your program. You can download them here:</a:t>
            </a:r>
          </a:p>
          <a:p>
            <a:endParaRPr lang="en-US" dirty="0"/>
          </a:p>
          <a:p>
            <a:r>
              <a:rPr lang="en-US" sz="1100" dirty="0"/>
              <a:t>Ensuring compliance with the LINKAGES Data safety and security checklist: </a:t>
            </a:r>
            <a:r>
              <a:rPr lang="en-US" sz="1100" dirty="0">
                <a:hlinkClick r:id="rId3"/>
              </a:rPr>
              <a:t>https://www.fhi360.org/sites/default/files/media/documents/data-safety-guidance.pdf</a:t>
            </a:r>
            <a:r>
              <a:rPr lang="en-US" sz="1100" dirty="0"/>
              <a:t> </a:t>
            </a:r>
          </a:p>
          <a:p>
            <a:endParaRPr lang="en-US" sz="1100" dirty="0"/>
          </a:p>
          <a:p>
            <a:r>
              <a:rPr lang="en-US" sz="1100" dirty="0"/>
              <a:t>LINKAGES Data safety and security checklist: </a:t>
            </a:r>
          </a:p>
          <a:p>
            <a:r>
              <a:rPr lang="en-US" sz="1100" dirty="0">
                <a:hlinkClick r:id="rId4"/>
              </a:rPr>
              <a:t>https://www.fhi360.org/sites/default/files/media/documents/data-safety-checklist-1.xlsx</a:t>
            </a:r>
            <a:r>
              <a:rPr lang="en-US" sz="1100" dirty="0"/>
              <a:t>  </a:t>
            </a:r>
          </a:p>
          <a:p>
            <a:endParaRPr lang="en-US" sz="1100" dirty="0"/>
          </a:p>
          <a:p>
            <a:r>
              <a:rPr lang="en-US" sz="1100" dirty="0"/>
              <a:t>Ensuring compliance with the EpiC Data safety and security checklist: </a:t>
            </a:r>
            <a:r>
              <a:rPr lang="en-US" sz="1100" u="sng" dirty="0">
                <a:solidFill>
                  <a:srgbClr val="0563C1"/>
                </a:solidFill>
                <a:effectLst/>
                <a:ea typeface="Times New Roman" panose="02020603050405020304" pitchFamily="18" charset="0"/>
                <a:cs typeface="Times New Roman" panose="02020603050405020304" pitchFamily="18" charset="0"/>
                <a:hlinkClick r:id="rId5"/>
              </a:rPr>
              <a:t>https://www.fhi360.org/resource/implementer-and-data-security</a:t>
            </a:r>
            <a:endParaRPr lang="en-US" sz="1100" dirty="0"/>
          </a:p>
          <a:p>
            <a:endParaRPr lang="en-US" sz="1100" dirty="0"/>
          </a:p>
          <a:p>
            <a:r>
              <a:rPr lang="en-US" sz="1100" dirty="0"/>
              <a:t>EpiC Data safety and security checklist: </a:t>
            </a:r>
          </a:p>
          <a:p>
            <a:r>
              <a:rPr lang="en-US" sz="1100" u="sng" dirty="0">
                <a:solidFill>
                  <a:srgbClr val="0563C1"/>
                </a:solidFill>
                <a:effectLst/>
                <a:ea typeface="Times New Roman" panose="02020603050405020304" pitchFamily="18" charset="0"/>
                <a:cs typeface="Times New Roman" panose="02020603050405020304" pitchFamily="18" charset="0"/>
                <a:hlinkClick r:id="rId5"/>
              </a:rPr>
              <a:t>https://www.fhi360.org/resource/implementer-and-data-security</a:t>
            </a:r>
            <a:endParaRPr lang="en-US" sz="1100" dirty="0"/>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73</a:t>
            </a:fld>
            <a:endParaRPr lang="en-US"/>
          </a:p>
        </p:txBody>
      </p:sp>
      <p:sp>
        <p:nvSpPr>
          <p:cNvPr id="5" name="Footer Placeholder 5">
            <a:extLst>
              <a:ext uri="{FF2B5EF4-FFF2-40B4-BE49-F238E27FC236}">
                <a16:creationId xmlns:a16="http://schemas.microsoft.com/office/drawing/2014/main" id="{22CA4459-25EA-46C3-AB3E-0DD4366338A9}"/>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7381437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If you’re interested in learning more about operating securely online, you can take an asynchronous or live training from the Arab Foundation for Freedoms and Equality. It helps the user learn about and mitigate everyday risks found online.</a:t>
            </a:r>
            <a:endParaRPr lang="en-US" b="1" dirty="0"/>
          </a:p>
        </p:txBody>
      </p:sp>
      <p:sp>
        <p:nvSpPr>
          <p:cNvPr id="4" name="Slide Number Placeholder 3"/>
          <p:cNvSpPr>
            <a:spLocks noGrp="1"/>
          </p:cNvSpPr>
          <p:nvPr>
            <p:ph type="sldNum" sz="quarter" idx="5"/>
          </p:nvPr>
        </p:nvSpPr>
        <p:spPr/>
        <p:txBody>
          <a:bodyPr/>
          <a:lstStyle/>
          <a:p>
            <a:fld id="{FDCEB901-7526-43F3-B779-B138AE95E143}" type="slidenum">
              <a:rPr lang="en-US" smtClean="0"/>
              <a:t>74</a:t>
            </a:fld>
            <a:endParaRPr lang="en-US"/>
          </a:p>
        </p:txBody>
      </p:sp>
      <p:sp>
        <p:nvSpPr>
          <p:cNvPr id="5" name="Footer Placeholder 5">
            <a:extLst>
              <a:ext uri="{FF2B5EF4-FFF2-40B4-BE49-F238E27FC236}">
                <a16:creationId xmlns:a16="http://schemas.microsoft.com/office/drawing/2014/main" id="{BD5CCC56-5A91-466A-B07B-07297FE1182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6566502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Say: </a:t>
            </a:r>
            <a:r>
              <a:rPr lang="en-US" b="0" dirty="0"/>
              <a:t>There is also specific guidance, from EpiC and LINKAGES, on purchasing or managing devices and apps. </a:t>
            </a:r>
            <a:r>
              <a:rPr lang="en-US" b="0" dirty="0">
                <a:solidFill>
                  <a:srgbClr val="262626"/>
                </a:solidFill>
                <a:effectLst/>
                <a:ea typeface="DengXian" panose="02010600030101010101" pitchFamily="2" charset="-122"/>
              </a:rPr>
              <a:t>This </a:t>
            </a:r>
            <a:r>
              <a:rPr lang="en-US" dirty="0">
                <a:solidFill>
                  <a:srgbClr val="262626"/>
                </a:solidFill>
                <a:effectLst/>
                <a:ea typeface="DengXian" panose="02010600030101010101" pitchFamily="2" charset="-122"/>
              </a:rPr>
              <a:t>guidance is meant to support organizations with their selection and management of mobile devices and apps for staff who provide virtual client support, as provided by outreach workers, case managers, or clinical staff. It covers a range of considerations around accessibility, affordability, and functionality, and includes a special emphasis on security and mitigating risk. It includes chapters on </a:t>
            </a:r>
          </a:p>
          <a:p>
            <a:pPr marL="457200" marR="0">
              <a:spcAft>
                <a:spcPts val="600"/>
              </a:spcAft>
            </a:pPr>
            <a:r>
              <a:rPr lang="en-US" u="none" dirty="0">
                <a:solidFill>
                  <a:srgbClr val="262626"/>
                </a:solidFill>
                <a:effectLst/>
                <a:ea typeface="DengXian" panose="02010600030101010101" pitchFamily="2" charset="-122"/>
                <a:cs typeface="Arial" panose="020B0604020202020204" pitchFamily="34" charset="0"/>
              </a:rPr>
              <a:t>1. Choosing Devices</a:t>
            </a:r>
          </a:p>
          <a:p>
            <a:pPr marL="457200" marR="0">
              <a:spcAft>
                <a:spcPts val="600"/>
              </a:spcAft>
            </a:pPr>
            <a:r>
              <a:rPr lang="en-US" u="none" dirty="0">
                <a:solidFill>
                  <a:srgbClr val="262626"/>
                </a:solidFill>
                <a:effectLst/>
                <a:ea typeface="DengXian" panose="02010600030101010101" pitchFamily="2" charset="-122"/>
                <a:cs typeface="Arial" panose="020B0604020202020204" pitchFamily="34" charset="0"/>
              </a:rPr>
              <a:t>2. Deploying and Managing Devices</a:t>
            </a:r>
          </a:p>
          <a:p>
            <a:pPr marL="457200" marR="0">
              <a:spcAft>
                <a:spcPts val="600"/>
              </a:spcAft>
            </a:pPr>
            <a:r>
              <a:rPr lang="en-US" u="none" dirty="0">
                <a:solidFill>
                  <a:srgbClr val="262626"/>
                </a:solidFill>
                <a:effectLst/>
                <a:ea typeface="DengXian" panose="02010600030101010101" pitchFamily="2" charset="-122"/>
                <a:cs typeface="Arial" panose="020B0604020202020204" pitchFamily="34" charset="0"/>
              </a:rPr>
              <a:t>3. Client Privacy and Protection</a:t>
            </a:r>
          </a:p>
          <a:p>
            <a:pPr>
              <a:spcAft>
                <a:spcPts val="600"/>
              </a:spcAft>
            </a:pPr>
            <a:r>
              <a:rPr lang="en-US" u="none" dirty="0">
                <a:solidFill>
                  <a:srgbClr val="262626"/>
                </a:solidFill>
                <a:effectLst/>
                <a:ea typeface="DengXian" panose="02010600030101010101" pitchFamily="2" charset="-122"/>
              </a:rPr>
              <a:t>            4. Virtual Case Management</a:t>
            </a:r>
            <a:endParaRPr lang="en-US" u="none" dirty="0"/>
          </a:p>
        </p:txBody>
      </p:sp>
      <p:sp>
        <p:nvSpPr>
          <p:cNvPr id="4" name="Slide Number Placeholder 3"/>
          <p:cNvSpPr>
            <a:spLocks noGrp="1"/>
          </p:cNvSpPr>
          <p:nvPr>
            <p:ph type="sldNum" sz="quarter" idx="5"/>
          </p:nvPr>
        </p:nvSpPr>
        <p:spPr/>
        <p:txBody>
          <a:bodyPr/>
          <a:lstStyle/>
          <a:p>
            <a:fld id="{FDCEB901-7526-43F3-B779-B138AE95E143}" type="slidenum">
              <a:rPr lang="en-US" smtClean="0"/>
              <a:t>75</a:t>
            </a:fld>
            <a:endParaRPr lang="en-US"/>
          </a:p>
        </p:txBody>
      </p:sp>
      <p:sp>
        <p:nvSpPr>
          <p:cNvPr id="5" name="Footer Placeholder 5">
            <a:extLst>
              <a:ext uri="{FF2B5EF4-FFF2-40B4-BE49-F238E27FC236}">
                <a16:creationId xmlns:a16="http://schemas.microsoft.com/office/drawing/2014/main" id="{41F234BB-6FB4-4616-9DF2-8569CDA63E6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0867917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Now we’ve covered what I have to share about building your skills. It’s your turn to teach one another. </a:t>
            </a:r>
          </a:p>
        </p:txBody>
      </p:sp>
      <p:sp>
        <p:nvSpPr>
          <p:cNvPr id="4" name="Slide Number Placeholder 3"/>
          <p:cNvSpPr>
            <a:spLocks noGrp="1"/>
          </p:cNvSpPr>
          <p:nvPr>
            <p:ph type="sldNum" sz="quarter" idx="5"/>
          </p:nvPr>
        </p:nvSpPr>
        <p:spPr/>
        <p:txBody>
          <a:bodyPr/>
          <a:lstStyle/>
          <a:p>
            <a:fld id="{FDCEB901-7526-43F3-B779-B138AE95E143}" type="slidenum">
              <a:rPr lang="en-US" smtClean="0"/>
              <a:t>76</a:t>
            </a:fld>
            <a:endParaRPr lang="en-US"/>
          </a:p>
        </p:txBody>
      </p:sp>
      <p:sp>
        <p:nvSpPr>
          <p:cNvPr id="5" name="Footer Placeholder 5">
            <a:extLst>
              <a:ext uri="{FF2B5EF4-FFF2-40B4-BE49-F238E27FC236}">
                <a16:creationId xmlns:a16="http://schemas.microsoft.com/office/drawing/2014/main" id="{80617D13-ECFC-4D5E-8224-4246E0D47AAD}"/>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1926228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In this session we will look at your collective responses to the security checklists and then we’ll choose one skill for each implementing partner to teach to the others. You’ll have time to prepare what you teach before we come back together for our third session.</a:t>
            </a:r>
          </a:p>
          <a:p>
            <a:pPr>
              <a:spcBef>
                <a:spcPts val="600"/>
              </a:spcBef>
            </a:pPr>
            <a:r>
              <a:rPr lang="en-US" dirty="0"/>
              <a:t>Everyone should have already completed a checklist to review your security strategies. A hyperlink to the checklist can be found in the AMAN MENA toolkit, which is available in French, English, and Arabic. The hyperlink to the checklist is at the start of Tool 2.</a:t>
            </a:r>
          </a:p>
        </p:txBody>
      </p:sp>
      <p:sp>
        <p:nvSpPr>
          <p:cNvPr id="4" name="Slide Number Placeholder 3"/>
          <p:cNvSpPr>
            <a:spLocks noGrp="1"/>
          </p:cNvSpPr>
          <p:nvPr>
            <p:ph type="sldNum" sz="quarter" idx="5"/>
          </p:nvPr>
        </p:nvSpPr>
        <p:spPr/>
        <p:txBody>
          <a:bodyPr/>
          <a:lstStyle/>
          <a:p>
            <a:fld id="{FDCEB901-7526-43F3-B779-B138AE95E143}" type="slidenum">
              <a:rPr lang="en-US" smtClean="0"/>
              <a:t>77</a:t>
            </a:fld>
            <a:endParaRPr lang="en-US"/>
          </a:p>
        </p:txBody>
      </p:sp>
      <p:sp>
        <p:nvSpPr>
          <p:cNvPr id="5" name="Footer Placeholder 5">
            <a:extLst>
              <a:ext uri="{FF2B5EF4-FFF2-40B4-BE49-F238E27FC236}">
                <a16:creationId xmlns:a16="http://schemas.microsoft.com/office/drawing/2014/main" id="{4285DD2F-AFF8-4248-8DE3-CDC5AB7D8BD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475893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As you remember, at the beginning of this workshop we filled out the checklist. It was organized according to the domains above. And for each domain you answered questions about the strategies you employed. You each got a score in each domain. For example, this organization’s score was 50% for documentation of harms for tracking and advocacy. Those scores help you compare across domains and see how you’re doing in each area.</a:t>
            </a:r>
          </a:p>
        </p:txBody>
      </p:sp>
      <p:sp>
        <p:nvSpPr>
          <p:cNvPr id="4" name="Slide Number Placeholder 3"/>
          <p:cNvSpPr>
            <a:spLocks noGrp="1"/>
          </p:cNvSpPr>
          <p:nvPr>
            <p:ph type="sldNum" sz="quarter" idx="5"/>
          </p:nvPr>
        </p:nvSpPr>
        <p:spPr/>
        <p:txBody>
          <a:bodyPr/>
          <a:lstStyle/>
          <a:p>
            <a:fld id="{FD0A2D9A-8A83-4D1A-B0E6-CBB73857735F}" type="slidenum">
              <a:rPr lang="en-US" smtClean="0"/>
              <a:t>78</a:t>
            </a:fld>
            <a:endParaRPr lang="en-US" dirty="0"/>
          </a:p>
        </p:txBody>
      </p:sp>
      <p:sp>
        <p:nvSpPr>
          <p:cNvPr id="5" name="Footer Placeholder 5">
            <a:extLst>
              <a:ext uri="{FF2B5EF4-FFF2-40B4-BE49-F238E27FC236}">
                <a16:creationId xmlns:a16="http://schemas.microsoft.com/office/drawing/2014/main" id="{B5100EAD-CA0A-4003-A2AD-1B15D583A8A8}"/>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7760994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i="1" dirty="0"/>
              <a:t>The graphs here should be replaced with the checklist scores you collected in advance.</a:t>
            </a:r>
          </a:p>
          <a:p>
            <a:pPr>
              <a:spcBef>
                <a:spcPts val="600"/>
              </a:spcBef>
            </a:pPr>
            <a:r>
              <a:rPr lang="en-US" b="1" dirty="0"/>
              <a:t>Say: </a:t>
            </a:r>
            <a:r>
              <a:rPr lang="en-US" dirty="0"/>
              <a:t>Here we can see our collective scores on the security checklist. We note that all organizations had some strong areas and some gaps.</a:t>
            </a:r>
          </a:p>
        </p:txBody>
      </p:sp>
      <p:sp>
        <p:nvSpPr>
          <p:cNvPr id="4" name="Slide Number Placeholder 3"/>
          <p:cNvSpPr>
            <a:spLocks noGrp="1"/>
          </p:cNvSpPr>
          <p:nvPr>
            <p:ph type="sldNum" sz="quarter" idx="5"/>
          </p:nvPr>
        </p:nvSpPr>
        <p:spPr/>
        <p:txBody>
          <a:bodyPr/>
          <a:lstStyle/>
          <a:p>
            <a:fld id="{FDCEB901-7526-43F3-B779-B138AE95E143}" type="slidenum">
              <a:rPr lang="en-US" smtClean="0"/>
              <a:t>79</a:t>
            </a:fld>
            <a:endParaRPr lang="en-US"/>
          </a:p>
        </p:txBody>
      </p:sp>
      <p:sp>
        <p:nvSpPr>
          <p:cNvPr id="5" name="Footer Placeholder 5">
            <a:extLst>
              <a:ext uri="{FF2B5EF4-FFF2-40B4-BE49-F238E27FC236}">
                <a16:creationId xmlns:a16="http://schemas.microsoft.com/office/drawing/2014/main" id="{86CC7C33-149C-4136-AC8E-89881216721B}"/>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51119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This is more detail on each step. Here you see the domains you recognize from the checklist.</a:t>
            </a:r>
          </a:p>
          <a:p>
            <a:pPr>
              <a:spcBef>
                <a:spcPts val="600"/>
              </a:spcBef>
            </a:pPr>
            <a:r>
              <a:rPr lang="en-US" i="1" dirty="0"/>
              <a:t>Review domains quickly.</a:t>
            </a:r>
          </a:p>
        </p:txBody>
      </p:sp>
      <p:sp>
        <p:nvSpPr>
          <p:cNvPr id="4" name="Slide Number Placeholder 3"/>
          <p:cNvSpPr>
            <a:spLocks noGrp="1"/>
          </p:cNvSpPr>
          <p:nvPr>
            <p:ph type="sldNum" sz="quarter" idx="5"/>
          </p:nvPr>
        </p:nvSpPr>
        <p:spPr/>
        <p:txBody>
          <a:bodyPr/>
          <a:lstStyle/>
          <a:p>
            <a:fld id="{FDCEB901-7526-43F3-B779-B138AE95E143}" type="slidenum">
              <a:rPr lang="en-US" smtClean="0"/>
              <a:t>8</a:t>
            </a:fld>
            <a:endParaRPr lang="en-US"/>
          </a:p>
        </p:txBody>
      </p:sp>
      <p:sp>
        <p:nvSpPr>
          <p:cNvPr id="5" name="Footer Placeholder 5">
            <a:extLst>
              <a:ext uri="{FF2B5EF4-FFF2-40B4-BE49-F238E27FC236}">
                <a16:creationId xmlns:a16="http://schemas.microsoft.com/office/drawing/2014/main" id="{ADFB5CE2-8B88-4058-AB12-221C7E780515}"/>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551203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390147" cy="3600450"/>
          </a:xfrm>
        </p:spPr>
        <p:txBody>
          <a:bodyPr/>
          <a:lstStyle/>
          <a:p>
            <a:pPr>
              <a:spcBef>
                <a:spcPts val="600"/>
              </a:spcBef>
            </a:pPr>
            <a:r>
              <a:rPr lang="en-US" b="1" dirty="0"/>
              <a:t>Say: </a:t>
            </a:r>
            <a:r>
              <a:rPr lang="en-US" dirty="0"/>
              <a:t>The very best way to improve our security strategies is to learn from others operating in similar contexts. We’re going to do that by assigning each of you to teach a security strategy to your peers during the next session. You can see the assignments here.</a:t>
            </a:r>
          </a:p>
          <a:p>
            <a:pPr>
              <a:spcBef>
                <a:spcPts val="600"/>
              </a:spcBef>
            </a:pPr>
            <a:r>
              <a:rPr lang="en-US" dirty="0"/>
              <a:t>Please look at the domain you’re been assigned. Pick a security strategy from that domain. Create four slides about that strategy. They should cover:</a:t>
            </a:r>
          </a:p>
          <a:p>
            <a:pPr lvl="1" indent="-228600">
              <a:buFont typeface="Arial" panose="020B0604020202020204" pitchFamily="34" charset="0"/>
              <a:buChar char="•"/>
            </a:pPr>
            <a:r>
              <a:rPr lang="en-US" sz="1200" dirty="0"/>
              <a:t>Title slide: organization name and topic name </a:t>
            </a:r>
          </a:p>
          <a:p>
            <a:pPr lvl="1" indent="-228600">
              <a:buFont typeface="Arial" panose="020B0604020202020204" pitchFamily="34" charset="0"/>
              <a:buChar char="•"/>
            </a:pPr>
            <a:r>
              <a:rPr lang="en-US" sz="1200" dirty="0"/>
              <a:t>How to implement this strategy</a:t>
            </a:r>
          </a:p>
          <a:p>
            <a:pPr lvl="1" indent="-228600">
              <a:buFont typeface="Arial" panose="020B0604020202020204" pitchFamily="34" charset="0"/>
              <a:buChar char="•"/>
            </a:pPr>
            <a:r>
              <a:rPr lang="en-US" sz="1200" dirty="0"/>
              <a:t>Any tools to support implementation</a:t>
            </a:r>
          </a:p>
          <a:p>
            <a:pPr lvl="1" indent="-228600">
              <a:buFont typeface="Arial" panose="020B0604020202020204" pitchFamily="34" charset="0"/>
              <a:buChar char="•"/>
            </a:pPr>
            <a:r>
              <a:rPr lang="en-US" sz="1200" dirty="0"/>
              <a:t>Results of anecdotal evidence on how this strategy helped </a:t>
            </a:r>
          </a:p>
          <a:p>
            <a:pPr>
              <a:spcBef>
                <a:spcPts val="600"/>
              </a:spcBef>
            </a:pPr>
            <a:r>
              <a:rPr lang="en-US" dirty="0"/>
              <a:t>You will have 10 minutes to present next time we’re together. Then your colleagues will have 5 minutes to ask you questions.</a:t>
            </a:r>
          </a:p>
          <a:p>
            <a:pPr>
              <a:spcBef>
                <a:spcPts val="600"/>
              </a:spcBef>
            </a:pPr>
            <a:r>
              <a:rPr lang="en-US" i="1" dirty="0"/>
              <a:t>Share the time/date of this event.</a:t>
            </a:r>
          </a:p>
        </p:txBody>
      </p:sp>
      <p:sp>
        <p:nvSpPr>
          <p:cNvPr id="4" name="Slide Number Placeholder 3"/>
          <p:cNvSpPr>
            <a:spLocks noGrp="1"/>
          </p:cNvSpPr>
          <p:nvPr>
            <p:ph type="sldNum" sz="quarter" idx="5"/>
          </p:nvPr>
        </p:nvSpPr>
        <p:spPr/>
        <p:txBody>
          <a:bodyPr/>
          <a:lstStyle/>
          <a:p>
            <a:fld id="{FDCEB901-7526-43F3-B779-B138AE95E143}" type="slidenum">
              <a:rPr lang="en-US" smtClean="0"/>
              <a:t>80</a:t>
            </a:fld>
            <a:endParaRPr lang="en-US"/>
          </a:p>
        </p:txBody>
      </p:sp>
      <p:sp>
        <p:nvSpPr>
          <p:cNvPr id="5" name="Footer Placeholder 5">
            <a:extLst>
              <a:ext uri="{FF2B5EF4-FFF2-40B4-BE49-F238E27FC236}">
                <a16:creationId xmlns:a16="http://schemas.microsoft.com/office/drawing/2014/main" id="{E1CD0244-D1DE-4E35-819D-3CEB7B6E59B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6656860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This example helps us to understand what I mean by picking a strategy within the domain. This organization, “Health for One and All” was assigned domain C. </a:t>
            </a:r>
          </a:p>
          <a:p>
            <a:pPr>
              <a:spcBef>
                <a:spcPts val="600"/>
              </a:spcBef>
            </a:pPr>
            <a:r>
              <a:rPr lang="en-US" dirty="0"/>
              <a:t>You can see from their checklist responses that the strategy they are fully implementing is number 23, “the organization documents abuses against its beneficiaries/staff,” so this is the strategy they will present on.</a:t>
            </a:r>
          </a:p>
        </p:txBody>
      </p:sp>
      <p:sp>
        <p:nvSpPr>
          <p:cNvPr id="4" name="Slide Number Placeholder 3"/>
          <p:cNvSpPr>
            <a:spLocks noGrp="1"/>
          </p:cNvSpPr>
          <p:nvPr>
            <p:ph type="sldNum" sz="quarter" idx="5"/>
          </p:nvPr>
        </p:nvSpPr>
        <p:spPr/>
        <p:txBody>
          <a:bodyPr/>
          <a:lstStyle/>
          <a:p>
            <a:fld id="{FDCEB901-7526-43F3-B779-B138AE95E143}" type="slidenum">
              <a:rPr lang="en-US" smtClean="0"/>
              <a:t>81</a:t>
            </a:fld>
            <a:endParaRPr lang="en-US"/>
          </a:p>
        </p:txBody>
      </p:sp>
      <p:sp>
        <p:nvSpPr>
          <p:cNvPr id="5" name="Footer Placeholder 5">
            <a:extLst>
              <a:ext uri="{FF2B5EF4-FFF2-40B4-BE49-F238E27FC236}">
                <a16:creationId xmlns:a16="http://schemas.microsoft.com/office/drawing/2014/main" id="{D52B091C-7C46-4B0F-B776-86CADDAE0DA2}"/>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1728671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So, now that we understand the assignments going forward, we will end the second day.</a:t>
            </a:r>
          </a:p>
        </p:txBody>
      </p:sp>
      <p:sp>
        <p:nvSpPr>
          <p:cNvPr id="4" name="Slide Number Placeholder 3"/>
          <p:cNvSpPr>
            <a:spLocks noGrp="1"/>
          </p:cNvSpPr>
          <p:nvPr>
            <p:ph type="sldNum" sz="quarter" idx="5"/>
          </p:nvPr>
        </p:nvSpPr>
        <p:spPr/>
        <p:txBody>
          <a:bodyPr/>
          <a:lstStyle/>
          <a:p>
            <a:fld id="{FDCEB901-7526-43F3-B779-B138AE95E143}" type="slidenum">
              <a:rPr lang="en-US" smtClean="0"/>
              <a:t>82</a:t>
            </a:fld>
            <a:endParaRPr lang="en-US"/>
          </a:p>
        </p:txBody>
      </p:sp>
      <p:sp>
        <p:nvSpPr>
          <p:cNvPr id="5" name="Footer Placeholder 5">
            <a:extLst>
              <a:ext uri="{FF2B5EF4-FFF2-40B4-BE49-F238E27FC236}">
                <a16:creationId xmlns:a16="http://schemas.microsoft.com/office/drawing/2014/main" id="{354B4898-3E46-4320-BBDC-FA7AB6085512}"/>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7978458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slide.</a:t>
            </a:r>
          </a:p>
        </p:txBody>
      </p:sp>
      <p:sp>
        <p:nvSpPr>
          <p:cNvPr id="4" name="Slide Number Placeholder 3"/>
          <p:cNvSpPr>
            <a:spLocks noGrp="1"/>
          </p:cNvSpPr>
          <p:nvPr>
            <p:ph type="sldNum" sz="quarter" idx="5"/>
          </p:nvPr>
        </p:nvSpPr>
        <p:spPr/>
        <p:txBody>
          <a:bodyPr/>
          <a:lstStyle/>
          <a:p>
            <a:fld id="{FDCEB901-7526-43F3-B779-B138AE95E143}" type="slidenum">
              <a:rPr lang="en-US" smtClean="0"/>
              <a:t>83</a:t>
            </a:fld>
            <a:endParaRPr lang="en-US"/>
          </a:p>
        </p:txBody>
      </p:sp>
      <p:sp>
        <p:nvSpPr>
          <p:cNvPr id="5" name="Footer Placeholder 5">
            <a:extLst>
              <a:ext uri="{FF2B5EF4-FFF2-40B4-BE49-F238E27FC236}">
                <a16:creationId xmlns:a16="http://schemas.microsoft.com/office/drawing/2014/main" id="{2A3FE2CC-46E9-4702-BA32-5D5BF393EDAB}"/>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5768309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a:t>
            </a:r>
            <a:r>
              <a:rPr lang="en-US" dirty="0"/>
              <a:t>: Thank you for visiting </a:t>
            </a:r>
            <a:r>
              <a:rPr lang="en-US" dirty="0" err="1"/>
              <a:t>Menti</a:t>
            </a:r>
            <a:r>
              <a:rPr lang="en-US" dirty="0"/>
              <a:t> to share your opinions on the day.  We will continue to seek to improve based on your feedback. </a:t>
            </a:r>
          </a:p>
          <a:p>
            <a:pPr>
              <a:spcBef>
                <a:spcPts val="600"/>
              </a:spcBef>
            </a:pPr>
            <a:r>
              <a:rPr lang="en-US" dirty="0"/>
              <a:t>A follow-up email will include slides from today, including a reminder about your homework assignment.</a:t>
            </a:r>
          </a:p>
          <a:p>
            <a:pPr marL="0" marR="0" lvl="0" indent="0" algn="l" defTabSz="914400" rtl="0" eaLnBrk="1" fontAlgn="auto" latinLnBrk="0" hangingPunct="1">
              <a:spcBef>
                <a:spcPts val="600"/>
              </a:spcBef>
              <a:buClrTx/>
              <a:buSzTx/>
              <a:buFontTx/>
              <a:buNone/>
              <a:tabLst/>
              <a:defRPr/>
            </a:pPr>
            <a:r>
              <a:rPr lang="en-US" i="1" u="none" dirty="0"/>
              <a:t>Type menti.com and the code into the chat.</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84</a:t>
            </a:fld>
            <a:endParaRPr lang="en-US"/>
          </a:p>
        </p:txBody>
      </p:sp>
      <p:sp>
        <p:nvSpPr>
          <p:cNvPr id="5" name="Footer Placeholder 5">
            <a:extLst>
              <a:ext uri="{FF2B5EF4-FFF2-40B4-BE49-F238E27FC236}">
                <a16:creationId xmlns:a16="http://schemas.microsoft.com/office/drawing/2014/main" id="{4D7BE264-EB8D-4A2E-8217-0967B4323AF5}"/>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5710943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Today will be all about group presentations. We will not have formal content from a facilitator.</a:t>
            </a:r>
          </a:p>
        </p:txBody>
      </p:sp>
      <p:sp>
        <p:nvSpPr>
          <p:cNvPr id="4" name="Slide Number Placeholder 3"/>
          <p:cNvSpPr>
            <a:spLocks noGrp="1"/>
          </p:cNvSpPr>
          <p:nvPr>
            <p:ph type="sldNum" sz="quarter" idx="5"/>
          </p:nvPr>
        </p:nvSpPr>
        <p:spPr/>
        <p:txBody>
          <a:bodyPr/>
          <a:lstStyle/>
          <a:p>
            <a:fld id="{FDCEB901-7526-43F3-B779-B138AE95E143}" type="slidenum">
              <a:rPr lang="en-US" smtClean="0"/>
              <a:t>85</a:t>
            </a:fld>
            <a:endParaRPr lang="en-US"/>
          </a:p>
        </p:txBody>
      </p:sp>
      <p:sp>
        <p:nvSpPr>
          <p:cNvPr id="5" name="Footer Placeholder 5">
            <a:extLst>
              <a:ext uri="{FF2B5EF4-FFF2-40B4-BE49-F238E27FC236}">
                <a16:creationId xmlns:a16="http://schemas.microsoft.com/office/drawing/2014/main" id="{0FB36B19-BB74-4A36-A773-FF4A3E86A4B9}"/>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3990787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This session is often the one that participants remark is most useful. Each IP will be sharing a security strategy per the instructions given last time. After the IP presents for 10 minutes, there will be 5 minutes for questions and answers.</a:t>
            </a:r>
          </a:p>
        </p:txBody>
      </p:sp>
      <p:sp>
        <p:nvSpPr>
          <p:cNvPr id="4" name="Slide Number Placeholder 3"/>
          <p:cNvSpPr>
            <a:spLocks noGrp="1"/>
          </p:cNvSpPr>
          <p:nvPr>
            <p:ph type="sldNum" sz="quarter" idx="5"/>
          </p:nvPr>
        </p:nvSpPr>
        <p:spPr/>
        <p:txBody>
          <a:bodyPr/>
          <a:lstStyle/>
          <a:p>
            <a:fld id="{FDCEB901-7526-43F3-B779-B138AE95E143}" type="slidenum">
              <a:rPr lang="en-US" smtClean="0"/>
              <a:t>86</a:t>
            </a:fld>
            <a:endParaRPr lang="en-US"/>
          </a:p>
        </p:txBody>
      </p:sp>
      <p:sp>
        <p:nvSpPr>
          <p:cNvPr id="5" name="Footer Placeholder 5">
            <a:extLst>
              <a:ext uri="{FF2B5EF4-FFF2-40B4-BE49-F238E27FC236}">
                <a16:creationId xmlns:a16="http://schemas.microsoft.com/office/drawing/2014/main" id="{3A2993AF-5F39-4269-BDCC-F665347276D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5855535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390147" cy="3600450"/>
          </a:xfrm>
        </p:spPr>
        <p:txBody>
          <a:bodyPr/>
          <a:lstStyle/>
          <a:p>
            <a:pPr marL="0" marR="0" lvl="0" indent="0" algn="l" defTabSz="914400" rtl="0" eaLnBrk="1" fontAlgn="auto" latinLnBrk="0" hangingPunct="1">
              <a:spcBef>
                <a:spcPts val="600"/>
              </a:spcBef>
              <a:buClrTx/>
              <a:buSzTx/>
              <a:buFontTx/>
              <a:buNone/>
              <a:tabLst/>
              <a:defRPr/>
            </a:pPr>
            <a:r>
              <a:rPr lang="en-US" i="1" dirty="0"/>
              <a:t>See the Facilitator’s Handbook for more detailed instructions.</a:t>
            </a:r>
          </a:p>
          <a:p>
            <a:pPr>
              <a:spcBef>
                <a:spcPts val="600"/>
              </a:spcBef>
            </a:pPr>
            <a:r>
              <a:rPr lang="en-US" i="1" dirty="0"/>
              <a:t>This slide describes the four slides that each organization should prepare in advance for this session. It will be removed from the training once you have the slides from all IPs.</a:t>
            </a:r>
          </a:p>
        </p:txBody>
      </p:sp>
      <p:sp>
        <p:nvSpPr>
          <p:cNvPr id="4" name="Slide Number Placeholder 3"/>
          <p:cNvSpPr>
            <a:spLocks noGrp="1"/>
          </p:cNvSpPr>
          <p:nvPr>
            <p:ph type="sldNum" sz="quarter" idx="5"/>
          </p:nvPr>
        </p:nvSpPr>
        <p:spPr/>
        <p:txBody>
          <a:bodyPr/>
          <a:lstStyle/>
          <a:p>
            <a:fld id="{FDCEB901-7526-43F3-B779-B138AE95E143}" type="slidenum">
              <a:rPr lang="en-US" smtClean="0"/>
              <a:t>87</a:t>
            </a:fld>
            <a:endParaRPr lang="en-US"/>
          </a:p>
        </p:txBody>
      </p:sp>
      <p:sp>
        <p:nvSpPr>
          <p:cNvPr id="5" name="Footer Placeholder 5">
            <a:extLst>
              <a:ext uri="{FF2B5EF4-FFF2-40B4-BE49-F238E27FC236}">
                <a16:creationId xmlns:a16="http://schemas.microsoft.com/office/drawing/2014/main" id="{65487C23-95A5-4B37-AAA2-9DE7A87101DF}"/>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5448391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dirty="0"/>
              <a:t>We have arrived at the final day of our training! Welcome back.</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88</a:t>
            </a:fld>
            <a:endParaRPr lang="en-US"/>
          </a:p>
        </p:txBody>
      </p:sp>
      <p:sp>
        <p:nvSpPr>
          <p:cNvPr id="5" name="Footer Placeholder 5">
            <a:extLst>
              <a:ext uri="{FF2B5EF4-FFF2-40B4-BE49-F238E27FC236}">
                <a16:creationId xmlns:a16="http://schemas.microsoft.com/office/drawing/2014/main" id="{24E504D0-11B5-4F10-AFCA-75426CA16D8A}"/>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9063489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Let’s talk about what we covered on day 2 and reflect on the special session you just attended.</a:t>
            </a:r>
          </a:p>
        </p:txBody>
      </p:sp>
      <p:sp>
        <p:nvSpPr>
          <p:cNvPr id="4" name="Slide Number Placeholder 3"/>
          <p:cNvSpPr>
            <a:spLocks noGrp="1"/>
          </p:cNvSpPr>
          <p:nvPr>
            <p:ph type="sldNum" sz="quarter" idx="5"/>
          </p:nvPr>
        </p:nvSpPr>
        <p:spPr/>
        <p:txBody>
          <a:bodyPr/>
          <a:lstStyle/>
          <a:p>
            <a:fld id="{FDCEB901-7526-43F3-B779-B138AE95E143}" type="slidenum">
              <a:rPr lang="en-US" smtClean="0"/>
              <a:t>89</a:t>
            </a:fld>
            <a:endParaRPr lang="en-US"/>
          </a:p>
        </p:txBody>
      </p:sp>
      <p:sp>
        <p:nvSpPr>
          <p:cNvPr id="5" name="Footer Placeholder 5">
            <a:extLst>
              <a:ext uri="{FF2B5EF4-FFF2-40B4-BE49-F238E27FC236}">
                <a16:creationId xmlns:a16="http://schemas.microsoft.com/office/drawing/2014/main" id="{12FBF6E7-8C80-42E2-8F67-9E2AC0486E5E}"/>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590073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Now we come to the workshop itself. These are our workshop objectives.</a:t>
            </a:r>
          </a:p>
          <a:p>
            <a:pPr>
              <a:spcBef>
                <a:spcPts val="600"/>
              </a:spcBef>
            </a:pPr>
            <a:r>
              <a:rPr lang="en-US" i="1" dirty="0"/>
              <a:t>Review slide contents.</a:t>
            </a:r>
          </a:p>
        </p:txBody>
      </p:sp>
      <p:sp>
        <p:nvSpPr>
          <p:cNvPr id="4" name="Slide Number Placeholder 3"/>
          <p:cNvSpPr>
            <a:spLocks noGrp="1"/>
          </p:cNvSpPr>
          <p:nvPr>
            <p:ph type="sldNum" sz="quarter" idx="5"/>
          </p:nvPr>
        </p:nvSpPr>
        <p:spPr/>
        <p:txBody>
          <a:bodyPr/>
          <a:lstStyle/>
          <a:p>
            <a:fld id="{FDCEB901-7526-43F3-B779-B138AE95E143}" type="slidenum">
              <a:rPr lang="en-US" smtClean="0"/>
              <a:t>9</a:t>
            </a:fld>
            <a:endParaRPr lang="en-US"/>
          </a:p>
        </p:txBody>
      </p:sp>
      <p:sp>
        <p:nvSpPr>
          <p:cNvPr id="5" name="Footer Placeholder 5">
            <a:extLst>
              <a:ext uri="{FF2B5EF4-FFF2-40B4-BE49-F238E27FC236}">
                <a16:creationId xmlns:a16="http://schemas.microsoft.com/office/drawing/2014/main" id="{BF81C86C-0425-472E-BF26-B7885E331D4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0095630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Review slide.</a:t>
            </a:r>
          </a:p>
        </p:txBody>
      </p:sp>
      <p:sp>
        <p:nvSpPr>
          <p:cNvPr id="4" name="Slide Number Placeholder 3"/>
          <p:cNvSpPr>
            <a:spLocks noGrp="1"/>
          </p:cNvSpPr>
          <p:nvPr>
            <p:ph type="sldNum" sz="quarter" idx="5"/>
          </p:nvPr>
        </p:nvSpPr>
        <p:spPr/>
        <p:txBody>
          <a:bodyPr/>
          <a:lstStyle/>
          <a:p>
            <a:fld id="{FDCEB901-7526-43F3-B779-B138AE95E143}" type="slidenum">
              <a:rPr lang="en-US" smtClean="0"/>
              <a:t>90</a:t>
            </a:fld>
            <a:endParaRPr lang="en-US"/>
          </a:p>
        </p:txBody>
      </p:sp>
      <p:sp>
        <p:nvSpPr>
          <p:cNvPr id="5" name="Footer Placeholder 5">
            <a:extLst>
              <a:ext uri="{FF2B5EF4-FFF2-40B4-BE49-F238E27FC236}">
                <a16:creationId xmlns:a16="http://schemas.microsoft.com/office/drawing/2014/main" id="{E880A5A8-1CF0-461F-8F57-6C4836510E6E}"/>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7762696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 </a:t>
            </a:r>
            <a:r>
              <a:rPr lang="en-US" dirty="0"/>
              <a:t>Let’s begin with the special session. Could we please have two to three volunteers to reflect on what they learned in the last session? In particular, I’d like to know what you believe you can use at your own organization.</a:t>
            </a:r>
          </a:p>
          <a:p>
            <a:pPr>
              <a:spcBef>
                <a:spcPts val="600"/>
              </a:spcBef>
            </a:pPr>
            <a:r>
              <a:rPr lang="en-US" i="1" dirty="0"/>
              <a:t>After several people have shared, note that we all bring a lot of practical knowledge to this work. None of us are starting from scratch. And as you saw last time, you can all learn a lot from one another. This training is just the first part of that work.</a:t>
            </a:r>
          </a:p>
        </p:txBody>
      </p:sp>
      <p:sp>
        <p:nvSpPr>
          <p:cNvPr id="4" name="Slide Number Placeholder 3"/>
          <p:cNvSpPr>
            <a:spLocks noGrp="1"/>
          </p:cNvSpPr>
          <p:nvPr>
            <p:ph type="sldNum" sz="quarter" idx="5"/>
          </p:nvPr>
        </p:nvSpPr>
        <p:spPr/>
        <p:txBody>
          <a:bodyPr/>
          <a:lstStyle/>
          <a:p>
            <a:fld id="{FDCEB901-7526-43F3-B779-B138AE95E143}" type="slidenum">
              <a:rPr lang="en-US" smtClean="0"/>
              <a:t>91</a:t>
            </a:fld>
            <a:endParaRPr lang="en-US"/>
          </a:p>
        </p:txBody>
      </p:sp>
      <p:sp>
        <p:nvSpPr>
          <p:cNvPr id="5" name="Footer Placeholder 5">
            <a:extLst>
              <a:ext uri="{FF2B5EF4-FFF2-40B4-BE49-F238E27FC236}">
                <a16:creationId xmlns:a16="http://schemas.microsoft.com/office/drawing/2014/main" id="{19521E2C-C705-4305-90D7-D71769300F97}"/>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8355176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 </a:t>
            </a:r>
            <a:r>
              <a:rPr lang="en-US" dirty="0"/>
              <a:t>Please go to Menti.com to answer questions on Day 2.</a:t>
            </a:r>
          </a:p>
          <a:p>
            <a:pPr marL="0" indent="0">
              <a:spcBef>
                <a:spcPts val="600"/>
              </a:spcBef>
              <a:buNone/>
            </a:pPr>
            <a:r>
              <a:rPr lang="en-US" i="1" u="none" dirty="0"/>
              <a:t>Type the link and code into the chat.</a:t>
            </a:r>
          </a:p>
        </p:txBody>
      </p:sp>
      <p:sp>
        <p:nvSpPr>
          <p:cNvPr id="4" name="Slide Number Placeholder 3"/>
          <p:cNvSpPr>
            <a:spLocks noGrp="1"/>
          </p:cNvSpPr>
          <p:nvPr>
            <p:ph type="sldNum" sz="quarter" idx="5"/>
          </p:nvPr>
        </p:nvSpPr>
        <p:spPr/>
        <p:txBody>
          <a:bodyPr/>
          <a:lstStyle/>
          <a:p>
            <a:fld id="{FDCEB901-7526-43F3-B779-B138AE95E143}" type="slidenum">
              <a:rPr lang="en-US" smtClean="0"/>
              <a:t>92</a:t>
            </a:fld>
            <a:endParaRPr lang="en-US"/>
          </a:p>
        </p:txBody>
      </p:sp>
      <p:sp>
        <p:nvSpPr>
          <p:cNvPr id="5" name="Footer Placeholder 5">
            <a:extLst>
              <a:ext uri="{FF2B5EF4-FFF2-40B4-BE49-F238E27FC236}">
                <a16:creationId xmlns:a16="http://schemas.microsoft.com/office/drawing/2014/main" id="{A56FF1A9-FDCA-46EF-9E65-0C93A6BBEDFC}"/>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6300654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t>Say:</a:t>
            </a:r>
            <a:r>
              <a:rPr lang="en-US" i="1" u="none" dirty="0"/>
              <a:t> </a:t>
            </a:r>
            <a:r>
              <a:rPr lang="en-US" dirty="0"/>
              <a:t>Now that we have learned quite a lot, let’s put our knowledge to use on more complex case studies. </a:t>
            </a:r>
          </a:p>
        </p:txBody>
      </p:sp>
      <p:sp>
        <p:nvSpPr>
          <p:cNvPr id="4" name="Slide Number Placeholder 3"/>
          <p:cNvSpPr>
            <a:spLocks noGrp="1"/>
          </p:cNvSpPr>
          <p:nvPr>
            <p:ph type="sldNum" sz="quarter" idx="5"/>
          </p:nvPr>
        </p:nvSpPr>
        <p:spPr/>
        <p:txBody>
          <a:bodyPr/>
          <a:lstStyle/>
          <a:p>
            <a:fld id="{FDCEB901-7526-43F3-B779-B138AE95E143}" type="slidenum">
              <a:rPr lang="en-US" smtClean="0"/>
              <a:t>93</a:t>
            </a:fld>
            <a:endParaRPr lang="en-US"/>
          </a:p>
        </p:txBody>
      </p:sp>
      <p:sp>
        <p:nvSpPr>
          <p:cNvPr id="5" name="Footer Placeholder 5">
            <a:extLst>
              <a:ext uri="{FF2B5EF4-FFF2-40B4-BE49-F238E27FC236}">
                <a16:creationId xmlns:a16="http://schemas.microsoft.com/office/drawing/2014/main" id="{5EFC33F7-DDB8-4FA4-8339-21F9E28A07F9}"/>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3460302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In this session, you’ll work with others at your organization to think about how to respond to a specific security challenge. Then you’ll report out to the group. Finally, I’ll share some possible solutions, and you’ll comment on whether these could also be appropriate. </a:t>
            </a:r>
          </a:p>
        </p:txBody>
      </p:sp>
      <p:sp>
        <p:nvSpPr>
          <p:cNvPr id="4" name="Slide Number Placeholder 3"/>
          <p:cNvSpPr>
            <a:spLocks noGrp="1"/>
          </p:cNvSpPr>
          <p:nvPr>
            <p:ph type="sldNum" sz="quarter" idx="5"/>
          </p:nvPr>
        </p:nvSpPr>
        <p:spPr/>
        <p:txBody>
          <a:bodyPr/>
          <a:lstStyle/>
          <a:p>
            <a:fld id="{FDCEB901-7526-43F3-B779-B138AE95E143}" type="slidenum">
              <a:rPr lang="en-US" smtClean="0"/>
              <a:t>94</a:t>
            </a:fld>
            <a:endParaRPr lang="en-US"/>
          </a:p>
        </p:txBody>
      </p:sp>
      <p:sp>
        <p:nvSpPr>
          <p:cNvPr id="5" name="Footer Placeholder 5">
            <a:extLst>
              <a:ext uri="{FF2B5EF4-FFF2-40B4-BE49-F238E27FC236}">
                <a16:creationId xmlns:a16="http://schemas.microsoft.com/office/drawing/2014/main" id="{515FF23F-1A63-4FD3-A991-F4AC93A7C53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2815236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Here are the eight scenarios we’ll be covering. I will assign each organization to cover one of these scenarios.</a:t>
            </a:r>
          </a:p>
        </p:txBody>
      </p:sp>
      <p:sp>
        <p:nvSpPr>
          <p:cNvPr id="4" name="Slide Number Placeholder 3"/>
          <p:cNvSpPr>
            <a:spLocks noGrp="1"/>
          </p:cNvSpPr>
          <p:nvPr>
            <p:ph type="sldNum" sz="quarter" idx="5"/>
          </p:nvPr>
        </p:nvSpPr>
        <p:spPr/>
        <p:txBody>
          <a:bodyPr/>
          <a:lstStyle/>
          <a:p>
            <a:fld id="{FDCEB901-7526-43F3-B779-B138AE95E143}" type="slidenum">
              <a:rPr lang="en-US" smtClean="0"/>
              <a:t>95</a:t>
            </a:fld>
            <a:endParaRPr lang="en-US"/>
          </a:p>
        </p:txBody>
      </p:sp>
      <p:sp>
        <p:nvSpPr>
          <p:cNvPr id="5" name="Footer Placeholder 5">
            <a:extLst>
              <a:ext uri="{FF2B5EF4-FFF2-40B4-BE49-F238E27FC236}">
                <a16:creationId xmlns:a16="http://schemas.microsoft.com/office/drawing/2014/main" id="{D3CEFD89-8ABC-4146-B658-6CCA4B42EA4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34677516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the Facilitator’s Handbook for more detailed instructions.</a:t>
            </a:r>
          </a:p>
          <a:p>
            <a:pPr>
              <a:spcBef>
                <a:spcPts val="600"/>
              </a:spcBef>
            </a:pPr>
            <a:r>
              <a:rPr lang="en-US" b="1" dirty="0"/>
              <a:t>Say</a:t>
            </a:r>
            <a:r>
              <a:rPr lang="en-US" dirty="0"/>
              <a:t>: I will now assign each IP to one case study/scenario. I am pasting all the case studies/scenarios into the chat for easy reference. </a:t>
            </a:r>
          </a:p>
          <a:p>
            <a:pPr>
              <a:spcBef>
                <a:spcPts val="600"/>
              </a:spcBef>
            </a:pPr>
            <a:r>
              <a:rPr lang="en-US" i="1" dirty="0"/>
              <a:t>Paste case studies/scenarios into the chat. </a:t>
            </a:r>
          </a:p>
          <a:p>
            <a:pPr>
              <a:spcBef>
                <a:spcPts val="600"/>
              </a:spcBef>
            </a:pPr>
            <a:r>
              <a:rPr lang="en-US" i="1" dirty="0"/>
              <a:t>Assign each IP to a case study by typing this information onto the slide. </a:t>
            </a:r>
          </a:p>
          <a:p>
            <a:pPr>
              <a:spcBef>
                <a:spcPts val="600"/>
              </a:spcBef>
            </a:pPr>
            <a:r>
              <a:rPr lang="en-US" dirty="0"/>
              <a:t>You will have five minutes to discuss what could you do now and what could you have done in advance.</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96</a:t>
            </a:fld>
            <a:endParaRPr lang="en-US"/>
          </a:p>
        </p:txBody>
      </p:sp>
      <p:sp>
        <p:nvSpPr>
          <p:cNvPr id="5" name="Footer Placeholder 5">
            <a:extLst>
              <a:ext uri="{FF2B5EF4-FFF2-40B4-BE49-F238E27FC236}">
                <a16:creationId xmlns:a16="http://schemas.microsoft.com/office/drawing/2014/main" id="{321B2A72-C9E3-42D0-85EF-F24D6DBD80A6}"/>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42033983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t>Say: </a:t>
            </a:r>
            <a:r>
              <a:rPr lang="en-US" dirty="0"/>
              <a:t>Let’s begin with our first scenario. Could the first team please present?</a:t>
            </a:r>
          </a:p>
        </p:txBody>
      </p:sp>
      <p:sp>
        <p:nvSpPr>
          <p:cNvPr id="4" name="Slide Number Placeholder 3"/>
          <p:cNvSpPr>
            <a:spLocks noGrp="1"/>
          </p:cNvSpPr>
          <p:nvPr>
            <p:ph type="sldNum" sz="quarter" idx="5"/>
          </p:nvPr>
        </p:nvSpPr>
        <p:spPr/>
        <p:txBody>
          <a:bodyPr/>
          <a:lstStyle/>
          <a:p>
            <a:fld id="{FDCEB901-7526-43F3-B779-B138AE95E143}" type="slidenum">
              <a:rPr lang="en-US" smtClean="0"/>
              <a:t>97</a:t>
            </a:fld>
            <a:endParaRPr lang="en-US"/>
          </a:p>
        </p:txBody>
      </p:sp>
      <p:sp>
        <p:nvSpPr>
          <p:cNvPr id="5" name="Footer Placeholder 5">
            <a:extLst>
              <a:ext uri="{FF2B5EF4-FFF2-40B4-BE49-F238E27FC236}">
                <a16:creationId xmlns:a16="http://schemas.microsoft.com/office/drawing/2014/main" id="{FB9947B7-8823-478E-BF51-C07A9C173FA5}"/>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8940880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Say: </a:t>
            </a:r>
            <a:r>
              <a:rPr lang="en-US" dirty="0"/>
              <a:t>Thanks so much to our first team. Here are some possible solutions. You covered many of these. I am going to go over them. If I mention a solution that you don’t think would be appropriate in your context – which is very possible, security is always contextual – then please let me know after I finish.</a:t>
            </a:r>
          </a:p>
          <a:p>
            <a:pPr>
              <a:spcBef>
                <a:spcPts val="600"/>
              </a:spcBef>
            </a:pPr>
            <a:r>
              <a:rPr lang="en-US" i="1" dirty="0"/>
              <a:t>Review slide.</a:t>
            </a:r>
          </a:p>
        </p:txBody>
      </p:sp>
      <p:sp>
        <p:nvSpPr>
          <p:cNvPr id="4" name="Slide Number Placeholder 3"/>
          <p:cNvSpPr>
            <a:spLocks noGrp="1"/>
          </p:cNvSpPr>
          <p:nvPr>
            <p:ph type="sldNum" sz="quarter" idx="5"/>
          </p:nvPr>
        </p:nvSpPr>
        <p:spPr/>
        <p:txBody>
          <a:bodyPr/>
          <a:lstStyle/>
          <a:p>
            <a:fld id="{FDCEB901-7526-43F3-B779-B138AE95E143}" type="slidenum">
              <a:rPr lang="en-US" smtClean="0"/>
              <a:t>98</a:t>
            </a:fld>
            <a:endParaRPr lang="en-US"/>
          </a:p>
        </p:txBody>
      </p:sp>
      <p:sp>
        <p:nvSpPr>
          <p:cNvPr id="5" name="Footer Placeholder 5">
            <a:extLst>
              <a:ext uri="{FF2B5EF4-FFF2-40B4-BE49-F238E27FC236}">
                <a16:creationId xmlns:a16="http://schemas.microsoft.com/office/drawing/2014/main" id="{30098E60-5778-42CF-BEE6-3DF8D56341A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16114919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t>Say: </a:t>
            </a:r>
            <a:r>
              <a:rPr lang="en-US" dirty="0"/>
              <a:t>Now for team 2.</a:t>
            </a:r>
          </a:p>
        </p:txBody>
      </p:sp>
      <p:sp>
        <p:nvSpPr>
          <p:cNvPr id="4" name="Slide Number Placeholder 3"/>
          <p:cNvSpPr>
            <a:spLocks noGrp="1"/>
          </p:cNvSpPr>
          <p:nvPr>
            <p:ph type="sldNum" sz="quarter" idx="5"/>
          </p:nvPr>
        </p:nvSpPr>
        <p:spPr/>
        <p:txBody>
          <a:bodyPr/>
          <a:lstStyle/>
          <a:p>
            <a:fld id="{FDCEB901-7526-43F3-B779-B138AE95E143}" type="slidenum">
              <a:rPr lang="en-US" smtClean="0"/>
              <a:t>99</a:t>
            </a:fld>
            <a:endParaRPr lang="en-US"/>
          </a:p>
        </p:txBody>
      </p:sp>
      <p:sp>
        <p:nvSpPr>
          <p:cNvPr id="5" name="Footer Placeholder 5">
            <a:extLst>
              <a:ext uri="{FF2B5EF4-FFF2-40B4-BE49-F238E27FC236}">
                <a16:creationId xmlns:a16="http://schemas.microsoft.com/office/drawing/2014/main" id="{EED9019C-B78B-4AFC-B8F7-9985C3032241}"/>
              </a:ext>
            </a:extLst>
          </p:cNvPr>
          <p:cNvSpPr>
            <a:spLocks noGrp="1"/>
          </p:cNvSpPr>
          <p:nvPr>
            <p:ph type="ftr" sz="quarter" idx="4"/>
          </p:nvPr>
        </p:nvSpPr>
        <p:spPr>
          <a:xfrm>
            <a:off x="0" y="8761223"/>
            <a:ext cx="6507126" cy="276447"/>
          </a:xfrm>
          <a:prstGeom prst="rect">
            <a:avLst/>
          </a:prstGeom>
        </p:spPr>
        <p:txBody>
          <a:bodyPr vert="horz" lIns="91440" tIns="45720" rIns="91440" bIns="45720" rtlCol="0" anchor="b"/>
          <a:lstStyle>
            <a:lvl1pPr algn="l">
              <a:defRPr sz="1100">
                <a:latin typeface="Arial Narrow" panose="020B0606020202030204" pitchFamily="34" charset="0"/>
              </a:defRPr>
            </a:lvl1pPr>
          </a:lstStyle>
          <a:p>
            <a:r>
              <a:rPr lang="en-US" dirty="0"/>
              <a:t>  Strengthening the security of HIV service implementers working with KPs: a virtual training for organizational leadership</a:t>
            </a:r>
          </a:p>
        </p:txBody>
      </p:sp>
    </p:spTree>
    <p:extLst>
      <p:ext uri="{BB962C8B-B14F-4D97-AF65-F5344CB8AC3E}">
        <p14:creationId xmlns:p14="http://schemas.microsoft.com/office/powerpoint/2010/main" val="851283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Title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9D0F8-D172-6446-8609-1A4CDE5E0FB8}"/>
              </a:ext>
            </a:extLst>
          </p:cNvPr>
          <p:cNvSpPr/>
          <p:nvPr/>
        </p:nvSpPr>
        <p:spPr>
          <a:xfrm>
            <a:off x="0" y="-1566"/>
            <a:ext cx="9144000" cy="5775767"/>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795756" y="1563435"/>
            <a:ext cx="6137060" cy="1655763"/>
          </a:xfrm>
          <a:prstGeom prst="rect">
            <a:avLst/>
          </a:prstGeom>
        </p:spPr>
        <p:txBody>
          <a:bodyPr anchor="b"/>
          <a:lstStyle>
            <a:lvl1pPr algn="l">
              <a:defRPr sz="3600" b="1" i="0">
                <a:solidFill>
                  <a:srgbClr val="DEEBF7"/>
                </a:solidFill>
                <a:latin typeface="Arial" panose="020B0604020202020204" pitchFamily="34" charset="0"/>
                <a:cs typeface="Arial" panose="020B0604020202020204" pitchFamily="34" charset="0"/>
              </a:defRPr>
            </a:lvl1pPr>
          </a:lstStyle>
          <a:p>
            <a:r>
              <a:rPr lang="en-US" dirty="0"/>
              <a:t>Title of the document goes here—the font is Arial 36pt, Bold, Blue-Gray</a:t>
            </a:r>
          </a:p>
        </p:txBody>
      </p:sp>
      <p:sp>
        <p:nvSpPr>
          <p:cNvPr id="3" name="Subtitle 2"/>
          <p:cNvSpPr>
            <a:spLocks noGrp="1"/>
          </p:cNvSpPr>
          <p:nvPr>
            <p:ph type="subTitle" idx="1" hasCustomPrompt="1"/>
          </p:nvPr>
        </p:nvSpPr>
        <p:spPr>
          <a:xfrm>
            <a:off x="795756" y="3342715"/>
            <a:ext cx="6137060" cy="672765"/>
          </a:xfrm>
          <a:prstGeom prst="rect">
            <a:avLst/>
          </a:prstGeom>
        </p:spPr>
        <p:txBody>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LINE 1, ARIAL REGULAR, 20PT, EXPANDED </a:t>
            </a:r>
          </a:p>
        </p:txBody>
      </p:sp>
      <p:pic>
        <p:nvPicPr>
          <p:cNvPr id="11" name="Picture 10">
            <a:extLst>
              <a:ext uri="{FF2B5EF4-FFF2-40B4-BE49-F238E27FC236}">
                <a16:creationId xmlns:a16="http://schemas.microsoft.com/office/drawing/2014/main" id="{544BBD1C-9BB4-9045-8C41-84A86B97A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2447" y="5983357"/>
            <a:ext cx="2118433" cy="651825"/>
          </a:xfrm>
          <a:prstGeom prst="rect">
            <a:avLst/>
          </a:prstGeom>
        </p:spPr>
      </p:pic>
      <p:pic>
        <p:nvPicPr>
          <p:cNvPr id="12" name="Picture 11" descr="A close up of a sign&#10;&#10;Description generated with very high confidence">
            <a:extLst>
              <a:ext uri="{FF2B5EF4-FFF2-40B4-BE49-F238E27FC236}">
                <a16:creationId xmlns:a16="http://schemas.microsoft.com/office/drawing/2014/main" id="{19BD43EE-0AA4-B74A-88D5-6DFFC2B3A6E2}"/>
              </a:ext>
            </a:extLst>
          </p:cNvPr>
          <p:cNvPicPr>
            <a:picLocks noChangeAspect="1"/>
          </p:cNvPicPr>
          <p:nvPr/>
        </p:nvPicPr>
        <p:blipFill>
          <a:blip r:embed="rId3"/>
          <a:stretch>
            <a:fillRect/>
          </a:stretch>
        </p:blipFill>
        <p:spPr>
          <a:xfrm>
            <a:off x="681143" y="5796503"/>
            <a:ext cx="1430383" cy="841402"/>
          </a:xfrm>
          <a:prstGeom prst="rect">
            <a:avLst/>
          </a:prstGeom>
        </p:spPr>
      </p:pic>
      <p:sp>
        <p:nvSpPr>
          <p:cNvPr id="13" name="Rectangle 12">
            <a:extLst>
              <a:ext uri="{FF2B5EF4-FFF2-40B4-BE49-F238E27FC236}">
                <a16:creationId xmlns:a16="http://schemas.microsoft.com/office/drawing/2014/main" id="{6EEC186D-09B3-7C40-86B2-9CCD3AAC19C7}"/>
              </a:ext>
            </a:extLst>
          </p:cNvPr>
          <p:cNvSpPr/>
          <p:nvPr/>
        </p:nvSpPr>
        <p:spPr>
          <a:xfrm>
            <a:off x="795755" y="42579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E0A29BA2-C15F-2740-863C-ED8E4347CAB3}"/>
              </a:ext>
            </a:extLst>
          </p:cNvPr>
          <p:cNvPicPr/>
          <p:nvPr/>
        </p:nvPicPr>
        <p:blipFill rotWithShape="1">
          <a:blip r:embed="rId4">
            <a:alphaModFix/>
            <a:extLst>
              <a:ext uri="{28A0092B-C50C-407E-A947-70E740481C1C}">
                <a14:useLocalDpi xmlns:a14="http://schemas.microsoft.com/office/drawing/2010/main" val="0"/>
              </a:ext>
            </a:extLst>
          </a:blip>
          <a:srcRect t="36352" r="38913"/>
          <a:stretch/>
        </p:blipFill>
        <p:spPr bwMode="auto">
          <a:xfrm>
            <a:off x="6551271" y="0"/>
            <a:ext cx="2592729" cy="2691747"/>
          </a:xfrm>
          <a:prstGeom prst="rect">
            <a:avLst/>
          </a:prstGeom>
          <a:noFill/>
          <a:ln>
            <a:noFill/>
          </a:ln>
        </p:spPr>
      </p:pic>
      <p:sp>
        <p:nvSpPr>
          <p:cNvPr id="36" name="Text Placeholder 35">
            <a:extLst>
              <a:ext uri="{FF2B5EF4-FFF2-40B4-BE49-F238E27FC236}">
                <a16:creationId xmlns:a16="http://schemas.microsoft.com/office/drawing/2014/main" id="{34F3FDC0-5EA7-5049-B509-531EE6327776}"/>
              </a:ext>
            </a:extLst>
          </p:cNvPr>
          <p:cNvSpPr>
            <a:spLocks noGrp="1"/>
          </p:cNvSpPr>
          <p:nvPr>
            <p:ph type="body" sz="quarter" idx="10" hasCustomPrompt="1"/>
          </p:nvPr>
        </p:nvSpPr>
        <p:spPr>
          <a:xfrm>
            <a:off x="795338" y="4470011"/>
            <a:ext cx="3776662" cy="303978"/>
          </a:xfrm>
          <a:prstGeom prst="rect">
            <a:avLst/>
          </a:prstGeom>
        </p:spPr>
        <p:txBody>
          <a:bodyPr/>
          <a:lstStyle>
            <a:lvl1pPr marL="0" indent="0">
              <a:lnSpc>
                <a:spcPct val="100000"/>
              </a:lnSpc>
              <a:spcBef>
                <a:spcPts val="600"/>
              </a:spcBef>
              <a:buNone/>
              <a:defRPr sz="1600" b="1" i="0">
                <a:solidFill>
                  <a:srgbClr val="DEEBF7"/>
                </a:solidFill>
                <a:latin typeface="Arial" panose="020B0604020202020204" pitchFamily="34" charset="0"/>
                <a:cs typeface="Arial" panose="020B0604020202020204" pitchFamily="34" charset="0"/>
              </a:defRPr>
            </a:lvl1pPr>
          </a:lstStyle>
          <a:p>
            <a:pPr lvl="0"/>
            <a:r>
              <a:rPr lang="en-US" dirty="0"/>
              <a:t>Author name</a:t>
            </a:r>
          </a:p>
        </p:txBody>
      </p:sp>
      <p:sp>
        <p:nvSpPr>
          <p:cNvPr id="39" name="Text Placeholder 38">
            <a:extLst>
              <a:ext uri="{FF2B5EF4-FFF2-40B4-BE49-F238E27FC236}">
                <a16:creationId xmlns:a16="http://schemas.microsoft.com/office/drawing/2014/main" id="{0243FC27-0225-9F41-8ADB-FA544A17B773}"/>
              </a:ext>
            </a:extLst>
          </p:cNvPr>
          <p:cNvSpPr>
            <a:spLocks noGrp="1"/>
          </p:cNvSpPr>
          <p:nvPr>
            <p:ph type="body" sz="quarter" idx="11" hasCustomPrompt="1"/>
          </p:nvPr>
        </p:nvSpPr>
        <p:spPr>
          <a:xfrm>
            <a:off x="795338" y="4796635"/>
            <a:ext cx="3776662" cy="303978"/>
          </a:xfrm>
          <a:prstGeom prst="rect">
            <a:avLst/>
          </a:prstGeom>
        </p:spPr>
        <p:txBody>
          <a:bodyPr/>
          <a:lstStyle>
            <a:lvl1pPr marL="0" indent="0">
              <a:buNone/>
              <a:defRPr sz="1600" b="0" i="1">
                <a:solidFill>
                  <a:srgbClr val="DEEBF7"/>
                </a:solidFill>
                <a:latin typeface="Arial" panose="020B0604020202020204" pitchFamily="34" charset="0"/>
                <a:cs typeface="Arial" panose="020B0604020202020204" pitchFamily="34" charset="0"/>
              </a:defRPr>
            </a:lvl1pPr>
          </a:lstStyle>
          <a:p>
            <a:pPr lvl="0"/>
            <a:r>
              <a:rPr lang="en-US" dirty="0"/>
              <a:t>Author title</a:t>
            </a:r>
          </a:p>
        </p:txBody>
      </p:sp>
      <p:pic>
        <p:nvPicPr>
          <p:cNvPr id="15" name="Picture 14">
            <a:extLst>
              <a:ext uri="{FF2B5EF4-FFF2-40B4-BE49-F238E27FC236}">
                <a16:creationId xmlns:a16="http://schemas.microsoft.com/office/drawing/2014/main" id="{8AAD2982-2AD3-48B9-A985-A0C9A6AECE9B}"/>
              </a:ext>
            </a:extLst>
          </p:cNvPr>
          <p:cNvPicPr>
            <a:picLocks noChangeAspect="1"/>
          </p:cNvPicPr>
          <p:nvPr/>
        </p:nvPicPr>
        <p:blipFill>
          <a:blip r:embed="rId5"/>
          <a:stretch>
            <a:fillRect/>
          </a:stretch>
        </p:blipFill>
        <p:spPr>
          <a:xfrm>
            <a:off x="7409901" y="5915940"/>
            <a:ext cx="1107242" cy="740002"/>
          </a:xfrm>
          <a:prstGeom prst="rect">
            <a:avLst/>
          </a:prstGeom>
        </p:spPr>
      </p:pic>
    </p:spTree>
    <p:extLst>
      <p:ext uri="{BB962C8B-B14F-4D97-AF65-F5344CB8AC3E}">
        <p14:creationId xmlns:p14="http://schemas.microsoft.com/office/powerpoint/2010/main" val="1448563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_Special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1D2C60-AE90-4942-A1A3-815C2797870D}"/>
              </a:ext>
            </a:extLst>
          </p:cNvPr>
          <p:cNvSpPr>
            <a:spLocks noGrp="1"/>
          </p:cNvSpPr>
          <p:nvPr>
            <p:ph type="pic" sz="quarter" idx="10"/>
          </p:nvPr>
        </p:nvSpPr>
        <p:spPr>
          <a:xfrm>
            <a:off x="0" y="-1"/>
            <a:ext cx="9144000" cy="685997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Rectangle 15">
            <a:extLst>
              <a:ext uri="{FF2B5EF4-FFF2-40B4-BE49-F238E27FC236}">
                <a16:creationId xmlns:a16="http://schemas.microsoft.com/office/drawing/2014/main" id="{B1B0873C-1198-584F-950D-0CE08ED743E1}"/>
              </a:ext>
            </a:extLst>
          </p:cNvPr>
          <p:cNvSpPr/>
          <p:nvPr/>
        </p:nvSpPr>
        <p:spPr>
          <a:xfrm>
            <a:off x="573576" y="0"/>
            <a:ext cx="3766929"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a:extLst>
              <a:ext uri="{FF2B5EF4-FFF2-40B4-BE49-F238E27FC236}">
                <a16:creationId xmlns:a16="http://schemas.microsoft.com/office/drawing/2014/main" id="{967788E9-F096-2441-A820-2BB0AC447F5D}"/>
              </a:ext>
            </a:extLst>
          </p:cNvPr>
          <p:cNvSpPr/>
          <p:nvPr/>
        </p:nvSpPr>
        <p:spPr>
          <a:xfrm>
            <a:off x="573577" y="0"/>
            <a:ext cx="3757353" cy="574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630" y="365126"/>
            <a:ext cx="3460832" cy="823913"/>
          </a:xfrm>
          <a:prstGeom prst="rect">
            <a:avLst/>
          </a:prstGeom>
        </p:spPr>
        <p:txBody>
          <a:bodyPr>
            <a:normAutofit/>
          </a:bodyPr>
          <a:lstStyle>
            <a:lvl1pPr>
              <a:defRPr sz="2800" b="1" i="0">
                <a:solidFill>
                  <a:srgbClr val="E73439"/>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17630" y="1288899"/>
            <a:ext cx="3460832" cy="655648"/>
          </a:xfrm>
          <a:prstGeom prst="rect">
            <a:avLst/>
          </a:prstGeom>
        </p:spPr>
        <p:txBody>
          <a:bodyPr anchor="t" anchorCtr="0">
            <a:normAutofit/>
          </a:bodyPr>
          <a:lstStyle>
            <a:lvl1pPr marL="0" indent="0">
              <a:buNone/>
              <a:defRPr sz="2000" b="1" i="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Rectangle 13">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p:cNvSpPr>
            <a:spLocks noGrp="1"/>
          </p:cNvSpPr>
          <p:nvPr>
            <p:ph idx="11"/>
          </p:nvPr>
        </p:nvSpPr>
        <p:spPr>
          <a:xfrm>
            <a:off x="717630" y="2044406"/>
            <a:ext cx="3460832" cy="3535127"/>
          </a:xfrm>
          <a:prstGeom prst="rect">
            <a:avLst/>
          </a:prstGeom>
        </p:spPr>
        <p:txBody>
          <a:bodyPr>
            <a:normAutofit/>
          </a:bodyPr>
          <a:lstStyle>
            <a:lvl1pPr marL="228600" indent="-227013">
              <a:spcBef>
                <a:spcPts val="1200"/>
              </a:spcBef>
              <a:buClr>
                <a:srgbClr val="E73439"/>
              </a:buClr>
              <a:defRPr sz="2000" b="0" i="0">
                <a:solidFill>
                  <a:schemeClr val="tx1">
                    <a:lumMod val="85000"/>
                    <a:lumOff val="15000"/>
                  </a:schemeClr>
                </a:solidFill>
                <a:latin typeface="Arial" panose="020B0604020202020204" pitchFamily="34" charset="0"/>
                <a:cs typeface="Arial" panose="020B0604020202020204" pitchFamily="34" charset="0"/>
              </a:defRPr>
            </a:lvl1pPr>
            <a:lvl2pPr marL="576263" indent="-288925">
              <a:buClr>
                <a:srgbClr val="E73439"/>
              </a:buClr>
              <a:buFont typeface="Arial" panose="020B0604020202020204" pitchFamily="34" charset="0"/>
              <a:buChar char="–"/>
              <a:defRPr sz="1800" b="0" i="0">
                <a:solidFill>
                  <a:schemeClr val="tx1">
                    <a:lumMod val="85000"/>
                    <a:lumOff val="15000"/>
                  </a:schemeClr>
                </a:solidFill>
                <a:latin typeface="Arial" panose="020B0604020202020204" pitchFamily="34" charset="0"/>
                <a:cs typeface="Arial" panose="020B0604020202020204" pitchFamily="34" charset="0"/>
              </a:defRPr>
            </a:lvl2pPr>
            <a:lvl3pPr marL="744538" indent="-168275">
              <a:buClr>
                <a:srgbClr val="E73439"/>
              </a:buClr>
              <a:buFont typeface="Calibri" panose="020F050202020403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8578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B0D738-77FB-4076-8D0D-FE06FB8B602E}" type="datetimeFigureOut">
              <a:rPr lang="en-US" smtClean="0"/>
              <a:t>7/23/2021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1205E-75DC-4CFB-A58E-3211196F9FAB}" type="slidenum">
              <a:rPr lang="en-US" smtClean="0"/>
              <a:t>‹#›</a:t>
            </a:fld>
            <a:endParaRPr lang="en-US"/>
          </a:p>
        </p:txBody>
      </p:sp>
    </p:spTree>
    <p:extLst>
      <p:ext uri="{BB962C8B-B14F-4D97-AF65-F5344CB8AC3E}">
        <p14:creationId xmlns:p14="http://schemas.microsoft.com/office/powerpoint/2010/main" val="4241992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ection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CE0326-9836-C04B-89F1-346F72C6B52B}"/>
              </a:ext>
            </a:extLst>
          </p:cNvPr>
          <p:cNvPicPr>
            <a:picLocks noChangeAspect="1"/>
          </p:cNvPicPr>
          <p:nvPr/>
        </p:nvPicPr>
        <p:blipFill rotWithShape="1">
          <a:blip r:embed="rId2"/>
          <a:srcRect l="22575" t="13952" r="26517" b="10379"/>
          <a:stretch/>
        </p:blipFill>
        <p:spPr>
          <a:xfrm>
            <a:off x="1582" y="1"/>
            <a:ext cx="2988734" cy="3979333"/>
          </a:xfrm>
          <a:prstGeom prst="rect">
            <a:avLst/>
          </a:prstGeom>
        </p:spPr>
      </p:pic>
      <p:sp>
        <p:nvSpPr>
          <p:cNvPr id="17" name="Picture Placeholder 16">
            <a:extLst>
              <a:ext uri="{FF2B5EF4-FFF2-40B4-BE49-F238E27FC236}">
                <a16:creationId xmlns:a16="http://schemas.microsoft.com/office/drawing/2014/main" id="{44BF14A4-0541-3545-99AD-5E5B557C852B}"/>
              </a:ext>
            </a:extLst>
          </p:cNvPr>
          <p:cNvSpPr>
            <a:spLocks noGrp="1"/>
          </p:cNvSpPr>
          <p:nvPr>
            <p:ph type="pic" sz="quarter" idx="11"/>
          </p:nvPr>
        </p:nvSpPr>
        <p:spPr>
          <a:xfrm>
            <a:off x="2986088" y="-2"/>
            <a:ext cx="6157912" cy="3979335"/>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1" name="Rectangle 10">
            <a:extLst>
              <a:ext uri="{FF2B5EF4-FFF2-40B4-BE49-F238E27FC236}">
                <a16:creationId xmlns:a16="http://schemas.microsoft.com/office/drawing/2014/main" id="{858E55C2-C8B7-B146-81B3-FE1F3E7DEC87}"/>
              </a:ext>
            </a:extLst>
          </p:cNvPr>
          <p:cNvSpPr/>
          <p:nvPr/>
        </p:nvSpPr>
        <p:spPr>
          <a:xfrm>
            <a:off x="0" y="3979334"/>
            <a:ext cx="9144000" cy="2878665"/>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FC328256-5B7D-AF40-9EE8-52DEDA34DEC3}"/>
              </a:ext>
            </a:extLst>
          </p:cNvPr>
          <p:cNvSpPr>
            <a:spLocks noGrp="1"/>
          </p:cNvSpPr>
          <p:nvPr>
            <p:ph type="subTitle" idx="10" hasCustomPrompt="1"/>
          </p:nvPr>
        </p:nvSpPr>
        <p:spPr>
          <a:xfrm>
            <a:off x="1252330" y="4650758"/>
            <a:ext cx="6639339" cy="1627947"/>
          </a:xfrm>
          <a:prstGeom prst="rect">
            <a:avLst/>
          </a:prstGeom>
        </p:spPr>
        <p:txBody>
          <a:bodyPr/>
          <a:lstStyle>
            <a:lvl1pPr marL="0" indent="0" algn="l">
              <a:buNone/>
              <a:defRPr sz="3200" b="0" i="0" spc="3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 HERE, ARIAL REGULAR, 32PT, </a:t>
            </a:r>
            <a:br>
              <a:rPr lang="en-US" dirty="0"/>
            </a:br>
            <a:r>
              <a:rPr lang="en-US" dirty="0"/>
              <a:t>ALL CAPS EXPANDED </a:t>
            </a:r>
          </a:p>
        </p:txBody>
      </p:sp>
      <p:sp>
        <p:nvSpPr>
          <p:cNvPr id="19" name="Rectangle 18">
            <a:extLst>
              <a:ext uri="{FF2B5EF4-FFF2-40B4-BE49-F238E27FC236}">
                <a16:creationId xmlns:a16="http://schemas.microsoft.com/office/drawing/2014/main" id="{12E0D32C-B620-7A4D-BC36-49900D1DFC99}"/>
              </a:ext>
            </a:extLst>
          </p:cNvPr>
          <p:cNvSpPr/>
          <p:nvPr/>
        </p:nvSpPr>
        <p:spPr>
          <a:xfrm>
            <a:off x="1328194" y="4443168"/>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3152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9144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p:nvPicPr>
        <p:blipFill rotWithShape="1">
          <a:blip r:embed="rId2">
            <a:alphaModFix amt="40000"/>
          </a:blip>
          <a:srcRect r="50248" b="50000"/>
          <a:stretch/>
        </p:blipFill>
        <p:spPr>
          <a:xfrm rot="16200000">
            <a:off x="6059765" y="189226"/>
            <a:ext cx="3273461" cy="2895009"/>
          </a:xfrm>
          <a:prstGeom prst="rect">
            <a:avLst/>
          </a:prstGeom>
        </p:spPr>
      </p:pic>
      <p:sp>
        <p:nvSpPr>
          <p:cNvPr id="2" name="Title 1"/>
          <p:cNvSpPr>
            <a:spLocks noGrp="1"/>
          </p:cNvSpPr>
          <p:nvPr>
            <p:ph type="title"/>
          </p:nvPr>
        </p:nvSpPr>
        <p:spPr>
          <a:xfrm>
            <a:off x="628650" y="588493"/>
            <a:ext cx="78867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2"/>
          <p:cNvSpPr>
            <a:spLocks noGrp="1"/>
          </p:cNvSpPr>
          <p:nvPr>
            <p:ph idx="1"/>
          </p:nvPr>
        </p:nvSpPr>
        <p:spPr>
          <a:xfrm>
            <a:off x="628650" y="1636730"/>
            <a:ext cx="78867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623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9144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588493"/>
            <a:ext cx="78867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2"/>
          <p:cNvSpPr>
            <a:spLocks noGrp="1"/>
          </p:cNvSpPr>
          <p:nvPr>
            <p:ph idx="1"/>
          </p:nvPr>
        </p:nvSpPr>
        <p:spPr>
          <a:xfrm>
            <a:off x="628650" y="1636730"/>
            <a:ext cx="78867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63326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9144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842933" y="774443"/>
            <a:ext cx="3848306" cy="5719490"/>
          </a:xfrm>
          <a:prstGeom prst="rect">
            <a:avLst/>
          </a:prstGeom>
        </p:spPr>
        <p:txBody>
          <a:bodyPr>
            <a:normAutofit/>
          </a:bodyPr>
          <a:lstStyle>
            <a:lvl1pPr marL="228600" indent="-223838">
              <a:spcBef>
                <a:spcPts val="1200"/>
              </a:spcBef>
              <a:buFont typeface="Arial" panose="020B0604020202020204" pitchFamily="34" charset="0"/>
              <a:buChar char="•"/>
              <a:defRPr sz="20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p:nvPicPr>
        <p:blipFill rotWithShape="1">
          <a:blip r:embed="rId2">
            <a:alphaModFix amt="14000"/>
          </a:blip>
          <a:srcRect r="50248" b="50000"/>
          <a:stretch/>
        </p:blipFill>
        <p:spPr>
          <a:xfrm rot="10800000">
            <a:off x="0" y="-20736"/>
            <a:ext cx="3273461" cy="2895009"/>
          </a:xfrm>
          <a:prstGeom prst="rect">
            <a:avLst/>
          </a:prstGeom>
        </p:spPr>
      </p:pic>
      <p:sp>
        <p:nvSpPr>
          <p:cNvPr id="2" name="Title 1"/>
          <p:cNvSpPr>
            <a:spLocks noGrp="1"/>
          </p:cNvSpPr>
          <p:nvPr>
            <p:ph type="title" hasCustomPrompt="1"/>
          </p:nvPr>
        </p:nvSpPr>
        <p:spPr>
          <a:xfrm>
            <a:off x="356881" y="3094810"/>
            <a:ext cx="3459653" cy="1273432"/>
          </a:xfrm>
          <a:prstGeom prst="rect">
            <a:avLst/>
          </a:prstGeom>
        </p:spPr>
        <p:txBody>
          <a:bodyPr anchor="t" anchorCtr="0"/>
          <a:lstStyle>
            <a:lvl1pPr>
              <a:defRPr sz="2800" b="1" i="0">
                <a:solidFill>
                  <a:srgbClr val="DEEBF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285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p:nvPr>
        </p:nvSpPr>
        <p:spPr>
          <a:xfrm>
            <a:off x="628650" y="588493"/>
            <a:ext cx="78867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13CACD78-A6FB-4E0C-967F-EB7B3D4C8D95}"/>
              </a:ext>
            </a:extLst>
          </p:cNvPr>
          <p:cNvSpPr>
            <a:spLocks noGrp="1"/>
          </p:cNvSpPr>
          <p:nvPr>
            <p:ph idx="1"/>
          </p:nvPr>
        </p:nvSpPr>
        <p:spPr>
          <a:xfrm>
            <a:off x="628650" y="1636730"/>
            <a:ext cx="78867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5351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p:nvSpPr>
        <p:spPr>
          <a:xfrm>
            <a:off x="3044142" y="-1"/>
            <a:ext cx="6099858"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633054" y="597273"/>
            <a:ext cx="4823027" cy="974783"/>
          </a:xfrm>
          <a:prstGeom prst="rect">
            <a:avLst/>
          </a:prstGeom>
        </p:spPr>
        <p:txBody>
          <a:bodyPr/>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3044825" cy="6858001"/>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2" name="Content Placeholder 2"/>
          <p:cNvSpPr>
            <a:spLocks noGrp="1"/>
          </p:cNvSpPr>
          <p:nvPr>
            <p:ph idx="1"/>
          </p:nvPr>
        </p:nvSpPr>
        <p:spPr>
          <a:xfrm>
            <a:off x="3633053" y="1871133"/>
            <a:ext cx="4823027" cy="4622799"/>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64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p:nvSpPr>
        <p:spPr>
          <a:xfrm>
            <a:off x="5104" y="0"/>
            <a:ext cx="6099858"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53285" y="597273"/>
            <a:ext cx="4823027"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6094071" y="-1"/>
            <a:ext cx="3044825"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4" name="Content Placeholder 2"/>
          <p:cNvSpPr>
            <a:spLocks noGrp="1"/>
          </p:cNvSpPr>
          <p:nvPr>
            <p:ph idx="11"/>
          </p:nvPr>
        </p:nvSpPr>
        <p:spPr>
          <a:xfrm>
            <a:off x="653285" y="1786467"/>
            <a:ext cx="4823027"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5211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Special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1F04DB-D97B-774F-8BE5-98481FB18328}"/>
              </a:ext>
            </a:extLst>
          </p:cNvPr>
          <p:cNvSpPr>
            <a:spLocks noGrp="1"/>
          </p:cNvSpPr>
          <p:nvPr>
            <p:ph type="pic" sz="quarter" idx="10"/>
          </p:nvPr>
        </p:nvSpPr>
        <p:spPr>
          <a:xfrm>
            <a:off x="0" y="0"/>
            <a:ext cx="9144000" cy="4182533"/>
          </a:xfrm>
          <a:prstGeom prst="rect">
            <a:avLst/>
          </a:prstGeom>
          <a:solidFill>
            <a:srgbClr val="11254D"/>
          </a:solidFill>
        </p:spPr>
        <p:txBody>
          <a:bodyPr anchor="ctr" anchorCtr="0"/>
          <a:lstStyle>
            <a:lvl1pPr marL="0" indent="0" algn="ctr">
              <a:buNone/>
              <a:defRPr sz="1200">
                <a:solidFill>
                  <a:srgbClr val="577F9F"/>
                </a:solidFill>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6E972D29-1E70-BF4B-A9FE-DFD3EB838D1A}"/>
              </a:ext>
            </a:extLst>
          </p:cNvPr>
          <p:cNvSpPr>
            <a:spLocks noGrp="1"/>
          </p:cNvSpPr>
          <p:nvPr>
            <p:ph type="body" sz="quarter" idx="11" hasCustomPrompt="1"/>
          </p:nvPr>
        </p:nvSpPr>
        <p:spPr>
          <a:xfrm>
            <a:off x="556115" y="4521200"/>
            <a:ext cx="3034983" cy="2006600"/>
          </a:xfrm>
          <a:prstGeom prst="rect">
            <a:avLst/>
          </a:prstGeom>
        </p:spPr>
        <p:txBody>
          <a:bodyPr/>
          <a:lstStyle>
            <a:lvl1pPr marL="0" indent="0">
              <a:buNone/>
              <a:defRPr sz="2400" b="1" i="0" baseline="0">
                <a:solidFill>
                  <a:srgbClr val="E73439"/>
                </a:solidFill>
                <a:latin typeface="Arial" panose="020B0604020202020204" pitchFamily="34" charset="0"/>
                <a:cs typeface="Arial" panose="020B0604020202020204" pitchFamily="34" charset="0"/>
              </a:defRPr>
            </a:lvl1pPr>
            <a:lvl2pPr marL="457200" indent="0">
              <a:buNone/>
              <a:defRPr/>
            </a:lvl2pPr>
          </a:lstStyle>
          <a:p>
            <a:pPr lvl="0"/>
            <a:r>
              <a:rPr lang="en-US" dirty="0"/>
              <a:t>SIDE TITLE GOES HERE. ARIAL BOLD, 24PT, ALL CAPREDS</a:t>
            </a:r>
          </a:p>
        </p:txBody>
      </p:sp>
      <p:sp>
        <p:nvSpPr>
          <p:cNvPr id="14" name="Content Placeholder 13">
            <a:extLst>
              <a:ext uri="{FF2B5EF4-FFF2-40B4-BE49-F238E27FC236}">
                <a16:creationId xmlns:a16="http://schemas.microsoft.com/office/drawing/2014/main" id="{B3970259-9024-0745-AD1C-AAC38D47B49E}"/>
              </a:ext>
            </a:extLst>
          </p:cNvPr>
          <p:cNvSpPr>
            <a:spLocks noGrp="1"/>
          </p:cNvSpPr>
          <p:nvPr>
            <p:ph sz="quarter" idx="12"/>
          </p:nvPr>
        </p:nvSpPr>
        <p:spPr>
          <a:xfrm>
            <a:off x="4239492" y="4521200"/>
            <a:ext cx="4348394" cy="2006600"/>
          </a:xfrm>
          <a:prstGeom prst="rect">
            <a:avLst/>
          </a:prstGeom>
        </p:spPr>
        <p:txBody>
          <a:bodyPr>
            <a:normAutofit/>
          </a:bodyPr>
          <a:lstStyle>
            <a:lvl1pPr>
              <a:buClr>
                <a:srgbClr val="E73439"/>
              </a:buClr>
              <a:defRPr sz="1800">
                <a:solidFill>
                  <a:schemeClr val="tx1">
                    <a:lumMod val="85000"/>
                    <a:lumOff val="15000"/>
                  </a:schemeClr>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Rectangle 10">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68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7/23/2021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59378982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9.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34.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135.xml.rels><?xml version="1.0" encoding="UTF-8" standalone="yes"?>
<Relationships xmlns="http://schemas.openxmlformats.org/package/2006/relationships"><Relationship Id="rId3" Type="http://schemas.openxmlformats.org/officeDocument/2006/relationships/hyperlink" Target="https://outrightinternational.org/outright-covid-19-global-lgbtiq-emergency-fund" TargetMode="External"/><Relationship Id="rId2" Type="http://schemas.openxmlformats.org/officeDocument/2006/relationships/notesSlide" Target="../notesSlides/notesSlide135.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publicdomainpictures.net/view-image.php?image=76278&amp;picture=tree-of-life" TargetMode="External"/></Relationships>
</file>

<file path=ppt/slides/_rels/slide140.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emf"/><Relationship Id="rId7" Type="http://schemas.openxmlformats.org/officeDocument/2006/relationships/image" Target="../media/image73.png"/><Relationship Id="rId2" Type="http://schemas.openxmlformats.org/officeDocument/2006/relationships/notesSlide" Target="../notesSlides/notesSlide140.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4.png"/><Relationship Id="rId4" Type="http://schemas.openxmlformats.org/officeDocument/2006/relationships/image" Target="../media/image70.pn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iheartmob.org/resources/tech"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keepass.info/"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63.xml.rels><?xml version="1.0" encoding="UTF-8" standalone="yes"?>
<Relationships xmlns="http://schemas.openxmlformats.org/package/2006/relationships"><Relationship Id="rId3" Type="http://schemas.openxmlformats.org/officeDocument/2006/relationships/hyperlink" Target="https://safequeers.org/" TargetMode="External"/><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https://iheartmob.org/resources/safety_guides" TargetMode="External"/><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hyperlink" Target="https://www.consumerreports.org/privacy/how-to-use-whatsapp-privacy-settings/?EXTKEY=YSOCIAL_FB&amp;fbclid=IwAR2du8xBV9DPWCBUyELt5kxQdd41glfDyzhe0_tRe7TXbC8n3ScqZ7m1kCY" TargetMode="External"/><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hyperlink" Target="https://medium.com/searchencrypt/what-is-encryption-how-does-it-work-e8f20e340537"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6.xml"/><Relationship Id="rId5" Type="http://schemas.openxmlformats.org/officeDocument/2006/relationships/hyperlink" Target="https://www.fhi360.org/resource/implementer-and-data-security" TargetMode="External"/><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3" Type="http://schemas.openxmlformats.org/officeDocument/2006/relationships/hyperlink" Target="https://afemena.org/" TargetMode="External"/><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hyperlink" Target="https://afemena.org/digital-security-sessions/"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75.xml.rels><?xml version="1.0" encoding="UTF-8" standalone="yes"?>
<Relationships xmlns="http://schemas.openxmlformats.org/package/2006/relationships"><Relationship Id="rId3" Type="http://schemas.openxmlformats.org/officeDocument/2006/relationships/hyperlink" Target="https://www.fhi360.org/sites/default/files/media/documents/resource-secure-mobile-devices-apps.pdf" TargetMode="External"/><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hyperlink" Target="https://www.fhi360.org/resource/aman-mena-toolkit" TargetMode="External"/></Relationships>
</file>

<file path=ppt/slides/_rels/slide7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7.png"/><Relationship Id="rId7" Type="http://schemas.openxmlformats.org/officeDocument/2006/relationships/diagramColors" Target="../diagrams/colors2.xml"/><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hyperlink" Target="https://www.fhi360.org/resource/cairo-declaration-religious-leaders-arab-states-response-hivaids-epidemic-pdfs-arabic-and"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evice, fan&#10;&#10;Description automatically generated">
            <a:extLst>
              <a:ext uri="{FF2B5EF4-FFF2-40B4-BE49-F238E27FC236}">
                <a16:creationId xmlns:a16="http://schemas.microsoft.com/office/drawing/2014/main" id="{EA9A59D0-2660-4642-B348-2CBF6FA32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2"/>
            <a:ext cx="9144000" cy="6855715"/>
          </a:xfrm>
          <a:prstGeom prst="rect">
            <a:avLst/>
          </a:prstGeom>
        </p:spPr>
      </p:pic>
      <p:sp>
        <p:nvSpPr>
          <p:cNvPr id="3" name="Subtitle 2">
            <a:extLst>
              <a:ext uri="{FF2B5EF4-FFF2-40B4-BE49-F238E27FC236}">
                <a16:creationId xmlns:a16="http://schemas.microsoft.com/office/drawing/2014/main" id="{9E2C4336-3038-45DC-85A3-E9F822ACF5CC}"/>
              </a:ext>
            </a:extLst>
          </p:cNvPr>
          <p:cNvSpPr>
            <a:spLocks noGrp="1"/>
          </p:cNvSpPr>
          <p:nvPr>
            <p:ph type="subTitle" idx="1"/>
          </p:nvPr>
        </p:nvSpPr>
        <p:spPr>
          <a:xfrm>
            <a:off x="4744720" y="841420"/>
            <a:ext cx="4206240" cy="2460579"/>
          </a:xfrm>
        </p:spPr>
        <p:txBody>
          <a:bodyPr>
            <a:normAutofit/>
          </a:bodyPr>
          <a:lstStyle/>
          <a:p>
            <a:pPr algn="l"/>
            <a:r>
              <a:rPr lang="en-US" sz="2100" b="1" dirty="0">
                <a:solidFill>
                  <a:srgbClr val="E63339"/>
                </a:solidFill>
              </a:rPr>
              <a:t>Strengthening the Security of </a:t>
            </a:r>
            <a:br>
              <a:rPr lang="en-US" sz="2100" b="1" dirty="0">
                <a:solidFill>
                  <a:srgbClr val="E63339"/>
                </a:solidFill>
              </a:rPr>
            </a:br>
            <a:r>
              <a:rPr lang="en-US" sz="2100" b="1" dirty="0">
                <a:solidFill>
                  <a:srgbClr val="E63339"/>
                </a:solidFill>
              </a:rPr>
              <a:t>HIV Service Implementers Working with Key Populations</a:t>
            </a:r>
          </a:p>
          <a:p>
            <a:pPr algn="l"/>
            <a:r>
              <a:rPr lang="en-US" sz="2100" dirty="0">
                <a:solidFill>
                  <a:srgbClr val="476C8C"/>
                </a:solidFill>
              </a:rPr>
              <a:t>A virtual training for </a:t>
            </a:r>
            <a:br>
              <a:rPr lang="en-US" sz="2100" dirty="0">
                <a:solidFill>
                  <a:srgbClr val="476C8C"/>
                </a:solidFill>
              </a:rPr>
            </a:br>
            <a:r>
              <a:rPr lang="en-US" sz="2100" dirty="0">
                <a:solidFill>
                  <a:srgbClr val="476C8C"/>
                </a:solidFill>
              </a:rPr>
              <a:t>organizational leadership</a:t>
            </a:r>
          </a:p>
        </p:txBody>
      </p:sp>
    </p:spTree>
    <p:extLst>
      <p:ext uri="{BB962C8B-B14F-4D97-AF65-F5344CB8AC3E}">
        <p14:creationId xmlns:p14="http://schemas.microsoft.com/office/powerpoint/2010/main" val="34345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AF3517C-BC20-430F-B58C-F9E01C28BB9C}"/>
              </a:ext>
            </a:extLst>
          </p:cNvPr>
          <p:cNvPicPr>
            <a:picLocks noChangeAspect="1"/>
          </p:cNvPicPr>
          <p:nvPr/>
        </p:nvPicPr>
        <p:blipFill rotWithShape="1">
          <a:blip r:embed="rId3"/>
          <a:srcRect l="6902" t="18529" r="6056" b="11103"/>
          <a:stretch/>
        </p:blipFill>
        <p:spPr>
          <a:xfrm>
            <a:off x="5023692" y="94697"/>
            <a:ext cx="3491657" cy="2117066"/>
          </a:xfrm>
          <a:prstGeom prst="rect">
            <a:avLst/>
          </a:prstGeom>
          <a:noFill/>
        </p:spPr>
      </p:pic>
      <p:sp>
        <p:nvSpPr>
          <p:cNvPr id="17" name="Oval 16">
            <a:extLst>
              <a:ext uri="{FF2B5EF4-FFF2-40B4-BE49-F238E27FC236}">
                <a16:creationId xmlns:a16="http://schemas.microsoft.com/office/drawing/2014/main" id="{37274040-810E-4AE3-8819-CA29AB871EB7}"/>
              </a:ext>
            </a:extLst>
          </p:cNvPr>
          <p:cNvSpPr/>
          <p:nvPr/>
        </p:nvSpPr>
        <p:spPr>
          <a:xfrm>
            <a:off x="7310797" y="517913"/>
            <a:ext cx="1206195" cy="1202040"/>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C344DE8-7BA7-40A2-ABE4-6F133F24FE01}"/>
              </a:ext>
            </a:extLst>
          </p:cNvPr>
          <p:cNvSpPr>
            <a:spLocks noGrp="1"/>
          </p:cNvSpPr>
          <p:nvPr>
            <p:ph type="title"/>
          </p:nvPr>
        </p:nvSpPr>
        <p:spPr>
          <a:xfrm>
            <a:off x="628650" y="588493"/>
            <a:ext cx="7886700" cy="800039"/>
          </a:xfrm>
        </p:spPr>
        <p:txBody>
          <a:bodyPr/>
          <a:lstStyle/>
          <a:p>
            <a:r>
              <a:rPr lang="en-US" dirty="0"/>
              <a:t>Step 3</a:t>
            </a:r>
          </a:p>
        </p:txBody>
      </p:sp>
      <p:graphicFrame>
        <p:nvGraphicFramePr>
          <p:cNvPr id="18" name="Table 17">
            <a:extLst>
              <a:ext uri="{FF2B5EF4-FFF2-40B4-BE49-F238E27FC236}">
                <a16:creationId xmlns:a16="http://schemas.microsoft.com/office/drawing/2014/main" id="{7E181AFB-4C9D-4195-9E47-544406DE1490}"/>
              </a:ext>
            </a:extLst>
          </p:cNvPr>
          <p:cNvGraphicFramePr>
            <a:graphicFrameLocks noGrp="1"/>
          </p:cNvGraphicFramePr>
          <p:nvPr>
            <p:extLst>
              <p:ext uri="{D42A27DB-BD31-4B8C-83A1-F6EECF244321}">
                <p14:modId xmlns:p14="http://schemas.microsoft.com/office/powerpoint/2010/main" val="2035160702"/>
              </p:ext>
            </p:extLst>
          </p:nvPr>
        </p:nvGraphicFramePr>
        <p:xfrm>
          <a:off x="457199" y="1935979"/>
          <a:ext cx="8151259" cy="4792857"/>
        </p:xfrm>
        <a:graphic>
          <a:graphicData uri="http://schemas.openxmlformats.org/drawingml/2006/table">
            <a:tbl>
              <a:tblPr>
                <a:tableStyleId>{5940675A-B579-460E-94D1-54222C63F5DA}</a:tableStyleId>
              </a:tblPr>
              <a:tblGrid>
                <a:gridCol w="1469095">
                  <a:extLst>
                    <a:ext uri="{9D8B030D-6E8A-4147-A177-3AD203B41FA5}">
                      <a16:colId xmlns:a16="http://schemas.microsoft.com/office/drawing/2014/main" val="86692934"/>
                    </a:ext>
                  </a:extLst>
                </a:gridCol>
                <a:gridCol w="2103120">
                  <a:extLst>
                    <a:ext uri="{9D8B030D-6E8A-4147-A177-3AD203B41FA5}">
                      <a16:colId xmlns:a16="http://schemas.microsoft.com/office/drawing/2014/main" val="857563883"/>
                    </a:ext>
                  </a:extLst>
                </a:gridCol>
                <a:gridCol w="2286000">
                  <a:extLst>
                    <a:ext uri="{9D8B030D-6E8A-4147-A177-3AD203B41FA5}">
                      <a16:colId xmlns:a16="http://schemas.microsoft.com/office/drawing/2014/main" val="2126083782"/>
                    </a:ext>
                  </a:extLst>
                </a:gridCol>
                <a:gridCol w="2293044">
                  <a:extLst>
                    <a:ext uri="{9D8B030D-6E8A-4147-A177-3AD203B41FA5}">
                      <a16:colId xmlns:a16="http://schemas.microsoft.com/office/drawing/2014/main" val="1530389303"/>
                    </a:ext>
                  </a:extLst>
                </a:gridCol>
              </a:tblGrid>
              <a:tr h="529771">
                <a:tc gridSpan="4">
                  <a:txBody>
                    <a:bodyPr/>
                    <a:lstStyle/>
                    <a:p>
                      <a:pPr algn="l" fontAlgn="b"/>
                      <a:r>
                        <a:rPr lang="en-US" sz="2000" u="none" strike="noStrike" dirty="0">
                          <a:effectLst/>
                        </a:rPr>
                        <a:t>Risk (of something):</a:t>
                      </a:r>
                      <a:endParaRPr lang="en-US" sz="2000" b="0" i="0" u="none" strike="noStrike" dirty="0">
                        <a:solidFill>
                          <a:srgbClr val="000000"/>
                        </a:solidFill>
                        <a:effectLst/>
                        <a:latin typeface="Calibri" panose="020F0502020204030204" pitchFamily="34" charset="0"/>
                      </a:endParaRPr>
                    </a:p>
                  </a:txBody>
                  <a:tcPr marR="6350" marT="36576" marB="36576"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5530964"/>
                  </a:ext>
                </a:extLst>
              </a:tr>
              <a:tr h="554692">
                <a:tc>
                  <a:txBody>
                    <a:bodyPr/>
                    <a:lstStyle/>
                    <a:p>
                      <a:pPr algn="ctr" fontAlgn="b"/>
                      <a:r>
                        <a:rPr lang="en-US" sz="1800" u="none" strike="noStrike" dirty="0">
                          <a:effectLst/>
                        </a:rPr>
                        <a:t>Threats</a:t>
                      </a:r>
                      <a:endParaRPr lang="en-US" sz="1800" b="0" i="0" u="none" strike="noStrike" dirty="0">
                        <a:solidFill>
                          <a:srgbClr val="000000"/>
                        </a:solidFill>
                        <a:effectLst/>
                        <a:latin typeface="Calibri" panose="020F0502020204030204" pitchFamily="34" charset="0"/>
                      </a:endParaRPr>
                    </a:p>
                  </a:txBody>
                  <a:tcPr marR="6350" marT="36576" marB="36576" anchor="ctr"/>
                </a:tc>
                <a:tc>
                  <a:txBody>
                    <a:bodyPr/>
                    <a:lstStyle/>
                    <a:p>
                      <a:pPr algn="ctr" fontAlgn="b"/>
                      <a:r>
                        <a:rPr lang="en-US" sz="1800" u="none" strike="noStrike" dirty="0">
                          <a:effectLst/>
                        </a:rPr>
                        <a:t>Vulnerabilities</a:t>
                      </a:r>
                      <a:endParaRPr lang="en-US" sz="1800" b="0" i="0" u="none" strike="noStrike" dirty="0">
                        <a:solidFill>
                          <a:srgbClr val="000000"/>
                        </a:solidFill>
                        <a:effectLst/>
                        <a:latin typeface="Calibri" panose="020F0502020204030204" pitchFamily="34" charset="0"/>
                      </a:endParaRPr>
                    </a:p>
                  </a:txBody>
                  <a:tcPr marR="6350" marT="36576" marB="36576" anchor="ctr"/>
                </a:tc>
                <a:tc>
                  <a:txBody>
                    <a:bodyPr/>
                    <a:lstStyle/>
                    <a:p>
                      <a:pPr algn="ctr" fontAlgn="b"/>
                      <a:r>
                        <a:rPr lang="en-US" sz="1800" u="none" strike="noStrike" dirty="0">
                          <a:effectLst/>
                        </a:rPr>
                        <a:t>Existing capacity</a:t>
                      </a:r>
                      <a:endParaRPr lang="en-US" sz="1800" b="0" i="0" u="none" strike="noStrike" dirty="0">
                        <a:solidFill>
                          <a:srgbClr val="000000"/>
                        </a:solidFill>
                        <a:effectLst/>
                        <a:latin typeface="Calibri" panose="020F0502020204030204" pitchFamily="34" charset="0"/>
                      </a:endParaRPr>
                    </a:p>
                  </a:txBody>
                  <a:tcPr marR="6350" marT="36576" marB="36576" anchor="ctr"/>
                </a:tc>
                <a:tc>
                  <a:txBody>
                    <a:bodyPr/>
                    <a:lstStyle/>
                    <a:p>
                      <a:pPr algn="ctr" fontAlgn="b"/>
                      <a:r>
                        <a:rPr lang="en-US" sz="1800" u="none" strike="noStrike" dirty="0">
                          <a:effectLst/>
                        </a:rPr>
                        <a:t>Required capacity</a:t>
                      </a:r>
                      <a:endParaRPr lang="en-US" sz="1800" b="0" i="0" u="none" strike="noStrike" dirty="0">
                        <a:solidFill>
                          <a:srgbClr val="000000"/>
                        </a:solidFill>
                        <a:effectLst/>
                        <a:latin typeface="Calibri" panose="020F0502020204030204" pitchFamily="34" charset="0"/>
                      </a:endParaRPr>
                    </a:p>
                  </a:txBody>
                  <a:tcPr marR="6350" marT="36576" marB="36576" anchor="ctr"/>
                </a:tc>
                <a:extLst>
                  <a:ext uri="{0D108BD9-81ED-4DB2-BD59-A6C34878D82A}">
                    <a16:rowId xmlns:a16="http://schemas.microsoft.com/office/drawing/2014/main" val="3109640733"/>
                  </a:ext>
                </a:extLst>
              </a:tr>
              <a:tr h="3708394">
                <a:tc>
                  <a:txBody>
                    <a:bodyPr/>
                    <a:lstStyle/>
                    <a:p>
                      <a:pPr algn="ctr"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extLst>
                  <a:ext uri="{0D108BD9-81ED-4DB2-BD59-A6C34878D82A}">
                    <a16:rowId xmlns:a16="http://schemas.microsoft.com/office/drawing/2014/main" val="412668703"/>
                  </a:ext>
                </a:extLst>
              </a:tr>
            </a:tbl>
          </a:graphicData>
        </a:graphic>
      </p:graphicFrame>
      <p:sp>
        <p:nvSpPr>
          <p:cNvPr id="19" name="TextBox 18">
            <a:extLst>
              <a:ext uri="{FF2B5EF4-FFF2-40B4-BE49-F238E27FC236}">
                <a16:creationId xmlns:a16="http://schemas.microsoft.com/office/drawing/2014/main" id="{3DA747C7-4608-4918-A5A1-FC5532EDD8B4}"/>
              </a:ext>
            </a:extLst>
          </p:cNvPr>
          <p:cNvSpPr txBox="1"/>
          <p:nvPr/>
        </p:nvSpPr>
        <p:spPr>
          <a:xfrm>
            <a:off x="2849814" y="2032413"/>
            <a:ext cx="5066966" cy="368300"/>
          </a:xfrm>
          <a:prstGeom prst="rect">
            <a:avLst/>
          </a:prstGeom>
          <a:noFill/>
        </p:spPr>
        <p:txBody>
          <a:bodyPr wrap="square" rtlCol="0">
            <a:spAutoFit/>
          </a:bodyPr>
          <a:lstStyle/>
          <a:p>
            <a:r>
              <a:rPr lang="en-US" dirty="0">
                <a:solidFill>
                  <a:schemeClr val="accent4">
                    <a:lumMod val="75000"/>
                  </a:schemeClr>
                </a:solidFill>
              </a:rPr>
              <a:t>A break-in at the clinic with client records stolen</a:t>
            </a:r>
          </a:p>
        </p:txBody>
      </p:sp>
      <p:sp>
        <p:nvSpPr>
          <p:cNvPr id="20" name="TextBox 19">
            <a:extLst>
              <a:ext uri="{FF2B5EF4-FFF2-40B4-BE49-F238E27FC236}">
                <a16:creationId xmlns:a16="http://schemas.microsoft.com/office/drawing/2014/main" id="{782EE36C-3411-47B2-9F1A-31D0CB0F5488}"/>
              </a:ext>
            </a:extLst>
          </p:cNvPr>
          <p:cNvSpPr txBox="1"/>
          <p:nvPr/>
        </p:nvSpPr>
        <p:spPr>
          <a:xfrm>
            <a:off x="1938874" y="3069542"/>
            <a:ext cx="2031546" cy="3524042"/>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are in a neighborhood with little street traffic in the evenings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do not have any security guards at the clinic after 5 pm</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don’t have a way to monitor visitors during the day</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Staff do not always lock up patient charts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Windows and doors do not have bars; can be broken with rocks</a:t>
            </a:r>
          </a:p>
          <a:p>
            <a:endParaRPr lang="en-US" sz="1400" dirty="0">
              <a:solidFill>
                <a:schemeClr val="accent4">
                  <a:lumMod val="75000"/>
                </a:schemeClr>
              </a:solidFill>
            </a:endParaRPr>
          </a:p>
        </p:txBody>
      </p:sp>
      <p:sp>
        <p:nvSpPr>
          <p:cNvPr id="21" name="TextBox 20">
            <a:extLst>
              <a:ext uri="{FF2B5EF4-FFF2-40B4-BE49-F238E27FC236}">
                <a16:creationId xmlns:a16="http://schemas.microsoft.com/office/drawing/2014/main" id="{AFE33EBC-B9F7-4E95-B6F7-02EB7697D421}"/>
              </a:ext>
            </a:extLst>
          </p:cNvPr>
          <p:cNvSpPr txBox="1"/>
          <p:nvPr/>
        </p:nvSpPr>
        <p:spPr>
          <a:xfrm>
            <a:off x="4035418" y="3069542"/>
            <a:ext cx="2304817" cy="3502497"/>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have a security guard while the clinic is in operation (9 am</a:t>
            </a:r>
            <a:r>
              <a:rPr lang="en-US" sz="1400" dirty="0">
                <a:solidFill>
                  <a:schemeClr val="accent4">
                    <a:lumMod val="75000"/>
                  </a:schemeClr>
                </a:solidFill>
                <a:latin typeface="Courier New" panose="02070309020205020404" pitchFamily="49" charset="0"/>
                <a:cs typeface="Courier New" panose="02070309020205020404" pitchFamily="49" charset="0"/>
              </a:rPr>
              <a:t>-</a:t>
            </a:r>
            <a:r>
              <a:rPr lang="en-US" sz="1400" dirty="0">
                <a:solidFill>
                  <a:schemeClr val="accent4">
                    <a:lumMod val="75000"/>
                  </a:schemeClr>
                </a:solidFill>
              </a:rPr>
              <a:t>5 pm)</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have the USAID and MOH logo on our sign</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have introduced ourselves and explained our work to senior law enforcement officers working in the district</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have locked cabinets to store all paper client records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use UICs and keep mostly encrypted electronic information</a:t>
            </a:r>
          </a:p>
        </p:txBody>
      </p:sp>
      <p:sp>
        <p:nvSpPr>
          <p:cNvPr id="22" name="TextBox 21">
            <a:extLst>
              <a:ext uri="{FF2B5EF4-FFF2-40B4-BE49-F238E27FC236}">
                <a16:creationId xmlns:a16="http://schemas.microsoft.com/office/drawing/2014/main" id="{1AA780D1-2857-4E57-A8B9-B0E887416980}"/>
              </a:ext>
            </a:extLst>
          </p:cNvPr>
          <p:cNvSpPr txBox="1"/>
          <p:nvPr/>
        </p:nvSpPr>
        <p:spPr>
          <a:xfrm>
            <a:off x="6326560" y="3059303"/>
            <a:ext cx="2186807" cy="3502497"/>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Visitor monitoring logs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Retraining for all staff on safe document storage (clean desk policy) </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Talk to landlord about the nature of our work</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Install physical security measures for windows and doors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Create log for security challenges to track trends; consider using it to advocate with donor for funds for increased security presence </a:t>
            </a:r>
          </a:p>
        </p:txBody>
      </p:sp>
      <p:sp>
        <p:nvSpPr>
          <p:cNvPr id="23" name="TextBox 22">
            <a:extLst>
              <a:ext uri="{FF2B5EF4-FFF2-40B4-BE49-F238E27FC236}">
                <a16:creationId xmlns:a16="http://schemas.microsoft.com/office/drawing/2014/main" id="{0B191DBB-82DE-43B9-ABA8-653B216AE9BC}"/>
              </a:ext>
            </a:extLst>
          </p:cNvPr>
          <p:cNvSpPr txBox="1"/>
          <p:nvPr/>
        </p:nvSpPr>
        <p:spPr>
          <a:xfrm>
            <a:off x="456591" y="3059189"/>
            <a:ext cx="1446186" cy="2982355"/>
          </a:xfrm>
          <a:prstGeom prst="rect">
            <a:avLst/>
          </a:prstGeom>
          <a:noFill/>
        </p:spPr>
        <p:txBody>
          <a:bodyPr wrap="square" rtlCol="0">
            <a:spAutoFit/>
          </a:bodyPr>
          <a:lstStyle/>
          <a:p>
            <a:r>
              <a:rPr lang="en-US" sz="1400" b="1" dirty="0">
                <a:solidFill>
                  <a:schemeClr val="accent4">
                    <a:lumMod val="75000"/>
                  </a:schemeClr>
                </a:solidFill>
              </a:rPr>
              <a:t>High</a:t>
            </a:r>
            <a:r>
              <a:rPr lang="en-US" sz="1400" dirty="0">
                <a:solidFill>
                  <a:schemeClr val="accent4">
                    <a:lumMod val="75000"/>
                  </a:schemeClr>
                </a:solidFill>
              </a:rPr>
              <a:t> </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Outreach workers have been followed back to clinic by yelling groups who say we promote homosexuality</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Threatening messages graffitied onto clinic</a:t>
            </a:r>
          </a:p>
        </p:txBody>
      </p:sp>
    </p:spTree>
    <p:extLst>
      <p:ext uri="{BB962C8B-B14F-4D97-AF65-F5344CB8AC3E}">
        <p14:creationId xmlns:p14="http://schemas.microsoft.com/office/powerpoint/2010/main" val="6870313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BD11-5FB8-4E0C-B43D-1D546457EA31}"/>
              </a:ext>
            </a:extLst>
          </p:cNvPr>
          <p:cNvSpPr>
            <a:spLocks noGrp="1"/>
          </p:cNvSpPr>
          <p:nvPr>
            <p:ph type="title"/>
          </p:nvPr>
        </p:nvSpPr>
        <p:spPr/>
        <p:txBody>
          <a:bodyPr/>
          <a:lstStyle/>
          <a:p>
            <a:r>
              <a:rPr lang="en-US" dirty="0"/>
              <a:t>Scenario 2 – Possible solutions</a:t>
            </a:r>
          </a:p>
        </p:txBody>
      </p:sp>
      <p:sp>
        <p:nvSpPr>
          <p:cNvPr id="3" name="Text Placeholder 2">
            <a:extLst>
              <a:ext uri="{FF2B5EF4-FFF2-40B4-BE49-F238E27FC236}">
                <a16:creationId xmlns:a16="http://schemas.microsoft.com/office/drawing/2014/main" id="{0E62C933-4BF2-4BFD-A0E8-669698074053}"/>
              </a:ext>
            </a:extLst>
          </p:cNvPr>
          <p:cNvSpPr>
            <a:spLocks noGrp="1"/>
          </p:cNvSpPr>
          <p:nvPr>
            <p:ph idx="1"/>
          </p:nvPr>
        </p:nvSpPr>
        <p:spPr>
          <a:xfrm>
            <a:off x="628650" y="1636730"/>
            <a:ext cx="7705725" cy="4932746"/>
          </a:xfrm>
        </p:spPr>
        <p:txBody>
          <a:bodyPr/>
          <a:lstStyle/>
          <a:p>
            <a:r>
              <a:rPr lang="en-US" sz="2400" dirty="0"/>
              <a:t>In advance: </a:t>
            </a:r>
          </a:p>
          <a:p>
            <a:pPr lvl="1"/>
            <a:r>
              <a:rPr lang="en-US" sz="2000" dirty="0"/>
              <a:t>Create codes of conduct for staff; develop policies to address grievances that ensure multiple levels of accountability, such as complaints directly to the board, and socialize all workers on the policies as part of on-boarding</a:t>
            </a:r>
          </a:p>
          <a:p>
            <a:r>
              <a:rPr lang="en-US" sz="2400" dirty="0"/>
              <a:t>After the incident:</a:t>
            </a:r>
          </a:p>
          <a:p>
            <a:pPr lvl="1"/>
            <a:r>
              <a:rPr lang="en-US" sz="2000" dirty="0"/>
              <a:t>Follow existing policies to address the harassment without putting the victim at risk of retaliation OR develop new policies if no relevant policies exist</a:t>
            </a:r>
          </a:p>
          <a:p>
            <a:pPr lvl="1"/>
            <a:r>
              <a:rPr lang="en-US" sz="2000" dirty="0"/>
              <a:t>Retrain workers on the code of conduct (or provide an </a:t>
            </a:r>
            <a:br>
              <a:rPr lang="en-US" sz="2000" dirty="0"/>
            </a:br>
            <a:r>
              <a:rPr lang="en-US" sz="2000" dirty="0"/>
              <a:t>initial training)</a:t>
            </a:r>
          </a:p>
          <a:p>
            <a:pPr lvl="1"/>
            <a:r>
              <a:rPr lang="en-US" sz="2000" dirty="0"/>
              <a:t>Offer mental health support to the person who was harassed  </a:t>
            </a:r>
          </a:p>
        </p:txBody>
      </p:sp>
    </p:spTree>
    <p:extLst>
      <p:ext uri="{BB962C8B-B14F-4D97-AF65-F5344CB8AC3E}">
        <p14:creationId xmlns:p14="http://schemas.microsoft.com/office/powerpoint/2010/main" val="41820412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828E-24EE-4A11-82E8-6B70C0D5BAA0}"/>
              </a:ext>
            </a:extLst>
          </p:cNvPr>
          <p:cNvSpPr>
            <a:spLocks noGrp="1"/>
          </p:cNvSpPr>
          <p:nvPr>
            <p:ph type="title"/>
          </p:nvPr>
        </p:nvSpPr>
        <p:spPr/>
        <p:txBody>
          <a:bodyPr/>
          <a:lstStyle/>
          <a:p>
            <a:r>
              <a:rPr lang="en-US" dirty="0"/>
              <a:t>Activity Y. Scenario 3</a:t>
            </a:r>
          </a:p>
        </p:txBody>
      </p:sp>
      <p:sp>
        <p:nvSpPr>
          <p:cNvPr id="3" name="Text Placeholder 2">
            <a:extLst>
              <a:ext uri="{FF2B5EF4-FFF2-40B4-BE49-F238E27FC236}">
                <a16:creationId xmlns:a16="http://schemas.microsoft.com/office/drawing/2014/main" id="{054AEB3D-F9A5-495D-A67B-FC8E2A0401B4}"/>
              </a:ext>
            </a:extLst>
          </p:cNvPr>
          <p:cNvSpPr>
            <a:spLocks noGrp="1"/>
          </p:cNvSpPr>
          <p:nvPr>
            <p:ph idx="1"/>
          </p:nvPr>
        </p:nvSpPr>
        <p:spPr>
          <a:xfrm>
            <a:off x="628650" y="1636730"/>
            <a:ext cx="7286625" cy="4932746"/>
          </a:xfrm>
        </p:spPr>
        <p:txBody>
          <a:bodyPr/>
          <a:lstStyle/>
          <a:p>
            <a:pPr marL="0" indent="0">
              <a:buNone/>
            </a:pPr>
            <a:r>
              <a:rPr lang="en-US" b="1" dirty="0"/>
              <a:t>An outreach worker is arrested while distributing condoms and is being held by police.</a:t>
            </a:r>
          </a:p>
          <a:p>
            <a:pPr>
              <a:spcBef>
                <a:spcPts val="3600"/>
              </a:spcBef>
            </a:pPr>
            <a:r>
              <a:rPr lang="en-US" dirty="0"/>
              <a:t>What can you do now?</a:t>
            </a:r>
          </a:p>
          <a:p>
            <a:r>
              <a:rPr lang="en-US" dirty="0"/>
              <a:t>What could you have done, before this issue occurred, to mitigate or prevent the harms caused?</a:t>
            </a:r>
          </a:p>
          <a:p>
            <a:pPr marL="0" indent="0">
              <a:buNone/>
            </a:pPr>
            <a:endParaRPr lang="en-US" dirty="0"/>
          </a:p>
        </p:txBody>
      </p:sp>
      <p:sp>
        <p:nvSpPr>
          <p:cNvPr id="6" name="Star: 5 Points 5">
            <a:extLst>
              <a:ext uri="{FF2B5EF4-FFF2-40B4-BE49-F238E27FC236}">
                <a16:creationId xmlns:a16="http://schemas.microsoft.com/office/drawing/2014/main" id="{B3F885CD-7E6F-4A23-9569-BE2D3FD2ECAE}"/>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0542126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545F-B0BE-4ED4-8FB7-3D6E18349124}"/>
              </a:ext>
            </a:extLst>
          </p:cNvPr>
          <p:cNvSpPr>
            <a:spLocks noGrp="1"/>
          </p:cNvSpPr>
          <p:nvPr>
            <p:ph type="title"/>
          </p:nvPr>
        </p:nvSpPr>
        <p:spPr>
          <a:xfrm>
            <a:off x="628650" y="483718"/>
            <a:ext cx="7886700" cy="800039"/>
          </a:xfrm>
        </p:spPr>
        <p:txBody>
          <a:bodyPr/>
          <a:lstStyle/>
          <a:p>
            <a:r>
              <a:rPr lang="en-US" dirty="0"/>
              <a:t>Scenario 3 – Possible solutions</a:t>
            </a:r>
          </a:p>
        </p:txBody>
      </p:sp>
      <p:sp>
        <p:nvSpPr>
          <p:cNvPr id="3" name="Text Placeholder 2">
            <a:extLst>
              <a:ext uri="{FF2B5EF4-FFF2-40B4-BE49-F238E27FC236}">
                <a16:creationId xmlns:a16="http://schemas.microsoft.com/office/drawing/2014/main" id="{4D52B960-E9B9-48CC-8AA4-CEA3604FC629}"/>
              </a:ext>
            </a:extLst>
          </p:cNvPr>
          <p:cNvSpPr>
            <a:spLocks noGrp="1"/>
          </p:cNvSpPr>
          <p:nvPr>
            <p:ph idx="1"/>
          </p:nvPr>
        </p:nvSpPr>
        <p:spPr>
          <a:xfrm>
            <a:off x="628650" y="1417655"/>
            <a:ext cx="7820025" cy="5297470"/>
          </a:xfrm>
        </p:spPr>
        <p:txBody>
          <a:bodyPr/>
          <a:lstStyle/>
          <a:p>
            <a:r>
              <a:rPr lang="en-US" sz="1800" dirty="0"/>
              <a:t>In advance: </a:t>
            </a:r>
          </a:p>
          <a:p>
            <a:pPr lvl="1"/>
            <a:r>
              <a:rPr lang="en-US" sz="1600" dirty="0"/>
              <a:t>Work with local authorities to receive permission for all outreach activities, and train senior and front-line law enforcement officers on their role in the HIV response, including creating an enabling environment for outreach activities. </a:t>
            </a:r>
          </a:p>
          <a:p>
            <a:pPr lvl="1"/>
            <a:r>
              <a:rPr lang="en-US" sz="1600" dirty="0"/>
              <a:t>Train outreach staff to explain the nature of their activities to law enforcement and provide them with official documentation (such as ID cards or letters from local authorities or the Ministry of Health) describing their purpose. </a:t>
            </a:r>
          </a:p>
          <a:p>
            <a:pPr lvl="1"/>
            <a:r>
              <a:rPr lang="en-US" sz="1600" dirty="0"/>
              <a:t>Identify lawyers who can support the organization as needed if issues arise.</a:t>
            </a:r>
          </a:p>
          <a:p>
            <a:pPr>
              <a:spcBef>
                <a:spcPts val="1200"/>
              </a:spcBef>
            </a:pPr>
            <a:r>
              <a:rPr lang="en-US" sz="1800" dirty="0"/>
              <a:t>After the incident:</a:t>
            </a:r>
          </a:p>
          <a:p>
            <a:pPr lvl="1"/>
            <a:r>
              <a:rPr lang="en-US" sz="1600" dirty="0"/>
              <a:t>Call allied lawyers or an in-house attorney to follow up immediately (if there is no funding for a lawyer and no opportunity to engage a lawyer pro bono, reach out to Dignity for All [focused on LGBT communities], Frontline Defenders, The Lifeline Embattled CSO Assistance Fund, or other funds </a:t>
            </a:r>
            <a:br>
              <a:rPr lang="en-US" sz="1600" dirty="0"/>
            </a:br>
            <a:r>
              <a:rPr lang="en-US" sz="1600" dirty="0"/>
              <a:t>for support).</a:t>
            </a:r>
          </a:p>
          <a:p>
            <a:pPr lvl="1"/>
            <a:r>
              <a:rPr lang="en-US" sz="1600" dirty="0"/>
              <a:t>If contacts with the police exist, call these individuals to discuss next steps. </a:t>
            </a:r>
          </a:p>
          <a:p>
            <a:pPr lvl="1"/>
            <a:r>
              <a:rPr lang="en-US" sz="1600" dirty="0"/>
              <a:t>If there is a desire to make the issue more publicly visible (for example, by activating allies), ensure that this case is thoroughly investigated before taking this step.  </a:t>
            </a:r>
          </a:p>
          <a:p>
            <a:endParaRPr lang="en-US" dirty="0"/>
          </a:p>
        </p:txBody>
      </p:sp>
    </p:spTree>
    <p:extLst>
      <p:ext uri="{BB962C8B-B14F-4D97-AF65-F5344CB8AC3E}">
        <p14:creationId xmlns:p14="http://schemas.microsoft.com/office/powerpoint/2010/main" val="23369148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8B657-B9DD-4954-9E5F-60435415114F}"/>
              </a:ext>
            </a:extLst>
          </p:cNvPr>
          <p:cNvSpPr>
            <a:spLocks noGrp="1"/>
          </p:cNvSpPr>
          <p:nvPr>
            <p:ph type="title"/>
          </p:nvPr>
        </p:nvSpPr>
        <p:spPr/>
        <p:txBody>
          <a:bodyPr/>
          <a:lstStyle/>
          <a:p>
            <a:r>
              <a:rPr lang="en-US" dirty="0"/>
              <a:t>Activity Y. Scenario 4</a:t>
            </a:r>
          </a:p>
        </p:txBody>
      </p:sp>
      <p:sp>
        <p:nvSpPr>
          <p:cNvPr id="3" name="Text Placeholder 2">
            <a:extLst>
              <a:ext uri="{FF2B5EF4-FFF2-40B4-BE49-F238E27FC236}">
                <a16:creationId xmlns:a16="http://schemas.microsoft.com/office/drawing/2014/main" id="{FD641BBF-8E6F-429F-AB6C-F75094C99ED9}"/>
              </a:ext>
            </a:extLst>
          </p:cNvPr>
          <p:cNvSpPr>
            <a:spLocks noGrp="1"/>
          </p:cNvSpPr>
          <p:nvPr>
            <p:ph idx="1"/>
          </p:nvPr>
        </p:nvSpPr>
        <p:spPr>
          <a:xfrm>
            <a:off x="628650" y="1636730"/>
            <a:ext cx="7467600" cy="4932746"/>
          </a:xfrm>
        </p:spPr>
        <p:txBody>
          <a:bodyPr/>
          <a:lstStyle/>
          <a:p>
            <a:pPr marL="0" indent="0">
              <a:buNone/>
            </a:pPr>
            <a:r>
              <a:rPr lang="en-US" b="1" dirty="0"/>
              <a:t>After an HIV outreach activity with KP members, a beneficiary posts photos of the outreach workers and community members on Facebook and tags them.</a:t>
            </a:r>
          </a:p>
          <a:p>
            <a:pPr>
              <a:spcBef>
                <a:spcPts val="3600"/>
              </a:spcBef>
            </a:pPr>
            <a:r>
              <a:rPr lang="en-US" dirty="0"/>
              <a:t>What can you do now?</a:t>
            </a:r>
          </a:p>
          <a:p>
            <a:r>
              <a:rPr lang="en-US" dirty="0"/>
              <a:t>What could you have done, before this issue occurred, to mitigate or prevent the harms caused?</a:t>
            </a:r>
          </a:p>
          <a:p>
            <a:pPr marL="0" indent="0">
              <a:buNone/>
            </a:pPr>
            <a:endParaRPr lang="en-US" dirty="0"/>
          </a:p>
        </p:txBody>
      </p:sp>
      <p:sp>
        <p:nvSpPr>
          <p:cNvPr id="6" name="Star: 5 Points 5">
            <a:extLst>
              <a:ext uri="{FF2B5EF4-FFF2-40B4-BE49-F238E27FC236}">
                <a16:creationId xmlns:a16="http://schemas.microsoft.com/office/drawing/2014/main" id="{5BFD4AA6-127B-4398-ADA2-41664076E1FC}"/>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330584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06CF-C6FC-47A8-AC7F-AC17DA4D6193}"/>
              </a:ext>
            </a:extLst>
          </p:cNvPr>
          <p:cNvSpPr>
            <a:spLocks noGrp="1"/>
          </p:cNvSpPr>
          <p:nvPr>
            <p:ph type="title"/>
          </p:nvPr>
        </p:nvSpPr>
        <p:spPr/>
        <p:txBody>
          <a:bodyPr/>
          <a:lstStyle/>
          <a:p>
            <a:r>
              <a:rPr lang="en-US" dirty="0"/>
              <a:t>Scenario 4 – Possible solutions </a:t>
            </a:r>
          </a:p>
        </p:txBody>
      </p:sp>
      <p:sp>
        <p:nvSpPr>
          <p:cNvPr id="3" name="Text Placeholder 2">
            <a:extLst>
              <a:ext uri="{FF2B5EF4-FFF2-40B4-BE49-F238E27FC236}">
                <a16:creationId xmlns:a16="http://schemas.microsoft.com/office/drawing/2014/main" id="{455F9CF2-A2CA-4A54-9E74-41C4290EEE18}"/>
              </a:ext>
            </a:extLst>
          </p:cNvPr>
          <p:cNvSpPr>
            <a:spLocks noGrp="1"/>
          </p:cNvSpPr>
          <p:nvPr>
            <p:ph idx="1"/>
          </p:nvPr>
        </p:nvSpPr>
        <p:spPr/>
        <p:txBody>
          <a:bodyPr/>
          <a:lstStyle/>
          <a:p>
            <a:r>
              <a:rPr lang="en-US" sz="2000" dirty="0"/>
              <a:t>In advance: </a:t>
            </a:r>
          </a:p>
          <a:p>
            <a:pPr lvl="1"/>
            <a:r>
              <a:rPr lang="en-US" sz="1800" dirty="0"/>
              <a:t>Inform people who come to any events whether the space is photo-friendly (this can also help beneficiaries who see others taking photos to remind them of policies or report them as needed).</a:t>
            </a:r>
          </a:p>
          <a:p>
            <a:r>
              <a:rPr lang="en-US" sz="2000" dirty="0"/>
              <a:t>After the incident:</a:t>
            </a:r>
          </a:p>
          <a:p>
            <a:pPr lvl="1"/>
            <a:r>
              <a:rPr lang="en-US" sz="1800" dirty="0"/>
              <a:t>If the photos are posted without negative intent, reach out to the person to take them down and explain the importance of not posting such photos in the future.</a:t>
            </a:r>
          </a:p>
          <a:p>
            <a:pPr lvl="1"/>
            <a:r>
              <a:rPr lang="en-US" sz="1800" dirty="0"/>
              <a:t>If an individual knowingly violated clear policies or will not take down photos, do not allow them to participate in future events.</a:t>
            </a:r>
          </a:p>
          <a:p>
            <a:pPr lvl="1"/>
            <a:r>
              <a:rPr lang="en-US" sz="1800" dirty="0"/>
              <a:t>Report the individual to Facebook administrators who can suspend their profile.</a:t>
            </a:r>
          </a:p>
          <a:p>
            <a:pPr lvl="1"/>
            <a:r>
              <a:rPr lang="en-US" sz="1800" dirty="0"/>
              <a:t>Notify those who were identified and explain the steps being taken to address the issue. Provide them with support as needed if the posting causes emotional or physical abuse.</a:t>
            </a:r>
          </a:p>
          <a:p>
            <a:endParaRPr lang="en-US" dirty="0"/>
          </a:p>
        </p:txBody>
      </p:sp>
    </p:spTree>
    <p:extLst>
      <p:ext uri="{BB962C8B-B14F-4D97-AF65-F5344CB8AC3E}">
        <p14:creationId xmlns:p14="http://schemas.microsoft.com/office/powerpoint/2010/main" val="40859498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F47A-4002-4C96-965D-C73859C0AC8E}"/>
              </a:ext>
            </a:extLst>
          </p:cNvPr>
          <p:cNvSpPr>
            <a:spLocks noGrp="1"/>
          </p:cNvSpPr>
          <p:nvPr>
            <p:ph type="title"/>
          </p:nvPr>
        </p:nvSpPr>
        <p:spPr/>
        <p:txBody>
          <a:bodyPr/>
          <a:lstStyle/>
          <a:p>
            <a:r>
              <a:rPr lang="en-US" dirty="0"/>
              <a:t>Activity Y. Scenario 5 </a:t>
            </a:r>
          </a:p>
        </p:txBody>
      </p:sp>
      <p:sp>
        <p:nvSpPr>
          <p:cNvPr id="3" name="Text Placeholder 2">
            <a:extLst>
              <a:ext uri="{FF2B5EF4-FFF2-40B4-BE49-F238E27FC236}">
                <a16:creationId xmlns:a16="http://schemas.microsoft.com/office/drawing/2014/main" id="{1BBF89D7-CDAD-4F21-8230-D4E0B23652AF}"/>
              </a:ext>
            </a:extLst>
          </p:cNvPr>
          <p:cNvSpPr>
            <a:spLocks noGrp="1"/>
          </p:cNvSpPr>
          <p:nvPr>
            <p:ph idx="1"/>
          </p:nvPr>
        </p:nvSpPr>
        <p:spPr>
          <a:xfrm>
            <a:off x="628650" y="1636730"/>
            <a:ext cx="7429500" cy="4932746"/>
          </a:xfrm>
        </p:spPr>
        <p:txBody>
          <a:bodyPr/>
          <a:lstStyle/>
          <a:p>
            <a:pPr marL="0" indent="0">
              <a:buNone/>
            </a:pPr>
            <a:r>
              <a:rPr lang="en-US" b="1" dirty="0"/>
              <a:t>The organization’s office is raided by the police, and police take all the files and computers.</a:t>
            </a:r>
          </a:p>
          <a:p>
            <a:pPr>
              <a:spcBef>
                <a:spcPts val="3600"/>
              </a:spcBef>
            </a:pPr>
            <a:r>
              <a:rPr lang="en-US" dirty="0"/>
              <a:t>What can you do now?</a:t>
            </a:r>
          </a:p>
          <a:p>
            <a:r>
              <a:rPr lang="en-US" dirty="0"/>
              <a:t>What could you have done, before this issue occurred, to mitigate or prevent the harms caused?</a:t>
            </a:r>
          </a:p>
          <a:p>
            <a:endParaRPr lang="en-US" dirty="0"/>
          </a:p>
        </p:txBody>
      </p:sp>
      <p:sp>
        <p:nvSpPr>
          <p:cNvPr id="6" name="Star: 5 Points 5">
            <a:extLst>
              <a:ext uri="{FF2B5EF4-FFF2-40B4-BE49-F238E27FC236}">
                <a16:creationId xmlns:a16="http://schemas.microsoft.com/office/drawing/2014/main" id="{2BBA85F5-9CE3-400E-90BC-21C45B4EDEE6}"/>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8766861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6DA9-867F-4141-AF64-D0C5A11C50FC}"/>
              </a:ext>
            </a:extLst>
          </p:cNvPr>
          <p:cNvSpPr>
            <a:spLocks noGrp="1"/>
          </p:cNvSpPr>
          <p:nvPr>
            <p:ph type="title"/>
          </p:nvPr>
        </p:nvSpPr>
        <p:spPr/>
        <p:txBody>
          <a:bodyPr/>
          <a:lstStyle/>
          <a:p>
            <a:r>
              <a:rPr lang="en-US" dirty="0"/>
              <a:t>Scenario 5 – Possible solutions</a:t>
            </a:r>
          </a:p>
        </p:txBody>
      </p:sp>
      <p:sp>
        <p:nvSpPr>
          <p:cNvPr id="3" name="Text Placeholder 2">
            <a:extLst>
              <a:ext uri="{FF2B5EF4-FFF2-40B4-BE49-F238E27FC236}">
                <a16:creationId xmlns:a16="http://schemas.microsoft.com/office/drawing/2014/main" id="{F96737E0-4190-4AA7-B28C-1AD5CA9F9E29}"/>
              </a:ext>
            </a:extLst>
          </p:cNvPr>
          <p:cNvSpPr>
            <a:spLocks noGrp="1"/>
          </p:cNvSpPr>
          <p:nvPr>
            <p:ph idx="1"/>
          </p:nvPr>
        </p:nvSpPr>
        <p:spPr/>
        <p:txBody>
          <a:bodyPr/>
          <a:lstStyle/>
          <a:p>
            <a:r>
              <a:rPr lang="en-US" sz="2000" dirty="0"/>
              <a:t>In advance: </a:t>
            </a:r>
          </a:p>
          <a:p>
            <a:pPr lvl="1"/>
            <a:r>
              <a:rPr lang="en-US" sz="1800" dirty="0"/>
              <a:t>Protect all technology that includes stored information with passwords and encryption.</a:t>
            </a:r>
          </a:p>
          <a:p>
            <a:r>
              <a:rPr lang="en-US" sz="2000" dirty="0"/>
              <a:t>After the incident:</a:t>
            </a:r>
          </a:p>
          <a:p>
            <a:pPr lvl="1"/>
            <a:r>
              <a:rPr lang="en-US" sz="1800" dirty="0"/>
              <a:t>Create a plan that describes what will happen to support those named if data are leaked.</a:t>
            </a:r>
          </a:p>
          <a:p>
            <a:pPr lvl="1"/>
            <a:r>
              <a:rPr lang="en-US" sz="1800" dirty="0"/>
              <a:t>Reach out to senior allies within the police force to give you advice on how to proceed. For example, clarify what will be done with these materials and encourage them not to misuse or share medical files and other personal information. </a:t>
            </a:r>
          </a:p>
          <a:p>
            <a:pPr lvl="1"/>
            <a:r>
              <a:rPr lang="en-US" sz="1800" dirty="0"/>
              <a:t>If the seizure was not legal, consider contacting a lawyer to challenge materials taken without a warrant.</a:t>
            </a:r>
          </a:p>
          <a:p>
            <a:pPr lvl="1"/>
            <a:r>
              <a:rPr lang="en-US" sz="1800" dirty="0"/>
              <a:t>Report back to the donor with the issue, proposed responses, and any anticipated changes in ability to meet objectives/targets.</a:t>
            </a:r>
          </a:p>
        </p:txBody>
      </p:sp>
    </p:spTree>
    <p:extLst>
      <p:ext uri="{BB962C8B-B14F-4D97-AF65-F5344CB8AC3E}">
        <p14:creationId xmlns:p14="http://schemas.microsoft.com/office/powerpoint/2010/main" val="7905097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C3D7D-E735-4ABD-AFE1-696C517992F9}"/>
              </a:ext>
            </a:extLst>
          </p:cNvPr>
          <p:cNvSpPr>
            <a:spLocks noGrp="1"/>
          </p:cNvSpPr>
          <p:nvPr>
            <p:ph type="title"/>
          </p:nvPr>
        </p:nvSpPr>
        <p:spPr/>
        <p:txBody>
          <a:bodyPr/>
          <a:lstStyle/>
          <a:p>
            <a:r>
              <a:rPr lang="en-US" dirty="0"/>
              <a:t>Activity Y. Scenario 6</a:t>
            </a:r>
          </a:p>
        </p:txBody>
      </p:sp>
      <p:sp>
        <p:nvSpPr>
          <p:cNvPr id="3" name="Text Placeholder 2">
            <a:extLst>
              <a:ext uri="{FF2B5EF4-FFF2-40B4-BE49-F238E27FC236}">
                <a16:creationId xmlns:a16="http://schemas.microsoft.com/office/drawing/2014/main" id="{64C0C56B-FC61-40D1-A613-CD5CCA2D24FF}"/>
              </a:ext>
            </a:extLst>
          </p:cNvPr>
          <p:cNvSpPr>
            <a:spLocks noGrp="1"/>
          </p:cNvSpPr>
          <p:nvPr>
            <p:ph idx="1"/>
          </p:nvPr>
        </p:nvSpPr>
        <p:spPr>
          <a:xfrm>
            <a:off x="628650" y="1636730"/>
            <a:ext cx="7210425" cy="4932746"/>
          </a:xfrm>
        </p:spPr>
        <p:txBody>
          <a:bodyPr/>
          <a:lstStyle/>
          <a:p>
            <a:pPr marL="0" indent="0">
              <a:buNone/>
            </a:pPr>
            <a:r>
              <a:rPr lang="en-US" b="1" dirty="0"/>
              <a:t>A hostile article about your organization is printed in the newspaper; it gives the address of your clinic and includes photographs of two of your clinicians.</a:t>
            </a:r>
          </a:p>
          <a:p>
            <a:pPr>
              <a:spcBef>
                <a:spcPts val="3600"/>
              </a:spcBef>
            </a:pPr>
            <a:r>
              <a:rPr lang="en-US" dirty="0"/>
              <a:t>What can you do now?</a:t>
            </a:r>
          </a:p>
          <a:p>
            <a:r>
              <a:rPr lang="en-US" dirty="0"/>
              <a:t>What could you have done, before this issue occurred, to mitigate or prevent the harms caused?</a:t>
            </a:r>
          </a:p>
          <a:p>
            <a:endParaRPr lang="en-US" dirty="0"/>
          </a:p>
        </p:txBody>
      </p:sp>
      <p:sp>
        <p:nvSpPr>
          <p:cNvPr id="6" name="Star: 5 Points 5">
            <a:extLst>
              <a:ext uri="{FF2B5EF4-FFF2-40B4-BE49-F238E27FC236}">
                <a16:creationId xmlns:a16="http://schemas.microsoft.com/office/drawing/2014/main" id="{FC0925F6-7A35-4700-9BF9-FA4AA88E2DD1}"/>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5224393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49F52-5AAA-465C-BB9B-5542EA106348}"/>
              </a:ext>
            </a:extLst>
          </p:cNvPr>
          <p:cNvSpPr>
            <a:spLocks noGrp="1"/>
          </p:cNvSpPr>
          <p:nvPr>
            <p:ph type="title"/>
          </p:nvPr>
        </p:nvSpPr>
        <p:spPr>
          <a:xfrm>
            <a:off x="628650" y="417043"/>
            <a:ext cx="7886700" cy="800039"/>
          </a:xfrm>
        </p:spPr>
        <p:txBody>
          <a:bodyPr/>
          <a:lstStyle/>
          <a:p>
            <a:r>
              <a:rPr lang="en-US" dirty="0"/>
              <a:t>Scenario 6 – Possible solutions</a:t>
            </a:r>
          </a:p>
        </p:txBody>
      </p:sp>
      <p:sp>
        <p:nvSpPr>
          <p:cNvPr id="3" name="Text Placeholder 2">
            <a:extLst>
              <a:ext uri="{FF2B5EF4-FFF2-40B4-BE49-F238E27FC236}">
                <a16:creationId xmlns:a16="http://schemas.microsoft.com/office/drawing/2014/main" id="{C2E6E12F-B2D5-4B76-8A64-0CF8E456ED15}"/>
              </a:ext>
            </a:extLst>
          </p:cNvPr>
          <p:cNvSpPr>
            <a:spLocks noGrp="1"/>
          </p:cNvSpPr>
          <p:nvPr>
            <p:ph idx="1"/>
          </p:nvPr>
        </p:nvSpPr>
        <p:spPr>
          <a:xfrm>
            <a:off x="628650" y="1303354"/>
            <a:ext cx="8153400" cy="5421295"/>
          </a:xfrm>
        </p:spPr>
        <p:txBody>
          <a:bodyPr/>
          <a:lstStyle/>
          <a:p>
            <a:r>
              <a:rPr lang="en-US" sz="2000" dirty="0"/>
              <a:t>In advance: </a:t>
            </a:r>
          </a:p>
          <a:p>
            <a:pPr lvl="1"/>
            <a:r>
              <a:rPr lang="en-US" sz="1600" dirty="0"/>
              <a:t>Connect with local authorities and law enforcement to explain, in conjunction with a Ministry of Health (MOH) official, the nature of your organization’s activities. </a:t>
            </a:r>
          </a:p>
          <a:p>
            <a:pPr lvl="1"/>
            <a:r>
              <a:rPr lang="en-US" sz="1600" dirty="0"/>
              <a:t>Register your organization.</a:t>
            </a:r>
          </a:p>
          <a:p>
            <a:pPr lvl="1"/>
            <a:r>
              <a:rPr lang="en-US" sz="1600" dirty="0"/>
              <a:t>Work to build relationships with powerholders, such as religious leaders or local authorities, who can defend your organization.</a:t>
            </a:r>
          </a:p>
          <a:p>
            <a:pPr lvl="1"/>
            <a:r>
              <a:rPr lang="en-US" sz="1600" dirty="0"/>
              <a:t>Have a clear policy that describes how your organization interacts with journalists and use press statements instead of interviews. In an interview, comments made by your organization’s staff or members may be distorted or taken out of context.</a:t>
            </a:r>
          </a:p>
          <a:p>
            <a:r>
              <a:rPr lang="en-US" sz="2000" dirty="0"/>
              <a:t>After the incident:</a:t>
            </a:r>
          </a:p>
          <a:p>
            <a:pPr lvl="1"/>
            <a:r>
              <a:rPr lang="en-US" sz="1600" dirty="0"/>
              <a:t>Increase security at the clinic.</a:t>
            </a:r>
          </a:p>
          <a:p>
            <a:pPr lvl="1"/>
            <a:r>
              <a:rPr lang="en-US" sz="1600" dirty="0"/>
              <a:t>Inform allied local authorities of the issue and ask for their support in case violence against the organization or individual providers occurs.</a:t>
            </a:r>
          </a:p>
          <a:p>
            <a:pPr lvl="1"/>
            <a:r>
              <a:rPr lang="en-US" sz="1600" dirty="0"/>
              <a:t>Support the clinicians to relocate briefly or change their responsibilities (such as only having them work during day shifts or stop doing community-based activities) if they believe they will be in danger.</a:t>
            </a:r>
          </a:p>
          <a:p>
            <a:pPr lvl="1"/>
            <a:r>
              <a:rPr lang="en-US" sz="1600" dirty="0"/>
              <a:t>Have the MOH write an article clarifying the role of the organization and its importance to the health of the community.</a:t>
            </a:r>
          </a:p>
          <a:p>
            <a:endParaRPr lang="en-US" dirty="0"/>
          </a:p>
        </p:txBody>
      </p:sp>
    </p:spTree>
    <p:extLst>
      <p:ext uri="{BB962C8B-B14F-4D97-AF65-F5344CB8AC3E}">
        <p14:creationId xmlns:p14="http://schemas.microsoft.com/office/powerpoint/2010/main" val="5615057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83F8-6767-4A42-8B7C-5FD6F55F1531}"/>
              </a:ext>
            </a:extLst>
          </p:cNvPr>
          <p:cNvSpPr>
            <a:spLocks noGrp="1"/>
          </p:cNvSpPr>
          <p:nvPr>
            <p:ph type="title"/>
          </p:nvPr>
        </p:nvSpPr>
        <p:spPr/>
        <p:txBody>
          <a:bodyPr/>
          <a:lstStyle/>
          <a:p>
            <a:r>
              <a:rPr lang="en-US" dirty="0"/>
              <a:t>Activity Y. Scenario 7 </a:t>
            </a:r>
          </a:p>
        </p:txBody>
      </p:sp>
      <p:sp>
        <p:nvSpPr>
          <p:cNvPr id="3" name="Text Placeholder 2">
            <a:extLst>
              <a:ext uri="{FF2B5EF4-FFF2-40B4-BE49-F238E27FC236}">
                <a16:creationId xmlns:a16="http://schemas.microsoft.com/office/drawing/2014/main" id="{2FB40194-E31F-4148-8B82-310CA50E7ABE}"/>
              </a:ext>
            </a:extLst>
          </p:cNvPr>
          <p:cNvSpPr>
            <a:spLocks noGrp="1"/>
          </p:cNvSpPr>
          <p:nvPr>
            <p:ph idx="1"/>
          </p:nvPr>
        </p:nvSpPr>
        <p:spPr>
          <a:xfrm>
            <a:off x="628650" y="1636730"/>
            <a:ext cx="7467600" cy="4932746"/>
          </a:xfrm>
        </p:spPr>
        <p:txBody>
          <a:bodyPr/>
          <a:lstStyle/>
          <a:p>
            <a:pPr marL="0" indent="0">
              <a:buNone/>
            </a:pPr>
            <a:r>
              <a:rPr lang="en-US" b="1" dirty="0"/>
              <a:t>A peer outreach worker at your organization is blackmailed by a beneficiary who threatens to tell the worker’s parents that the worker is gay.</a:t>
            </a:r>
          </a:p>
          <a:p>
            <a:pPr>
              <a:spcBef>
                <a:spcPts val="3600"/>
              </a:spcBef>
            </a:pPr>
            <a:r>
              <a:rPr lang="en-US" dirty="0"/>
              <a:t>What can you do now?</a:t>
            </a:r>
          </a:p>
          <a:p>
            <a:r>
              <a:rPr lang="en-US" dirty="0"/>
              <a:t>What could you have done, before this issue occurred, to mitigate or prevent the harms caused?</a:t>
            </a:r>
          </a:p>
          <a:p>
            <a:pPr marL="0" indent="0">
              <a:buNone/>
            </a:pPr>
            <a:endParaRPr lang="en-US" dirty="0"/>
          </a:p>
          <a:p>
            <a:endParaRPr lang="en-US" dirty="0"/>
          </a:p>
        </p:txBody>
      </p:sp>
      <p:sp>
        <p:nvSpPr>
          <p:cNvPr id="6" name="Star: 5 Points 5">
            <a:extLst>
              <a:ext uri="{FF2B5EF4-FFF2-40B4-BE49-F238E27FC236}">
                <a16:creationId xmlns:a16="http://schemas.microsoft.com/office/drawing/2014/main" id="{CC1005EB-7AE7-4732-8E9B-C12202735EF6}"/>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620272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AD05-F6C0-457A-891F-66AF4B783CD4}"/>
              </a:ext>
            </a:extLst>
          </p:cNvPr>
          <p:cNvSpPr>
            <a:spLocks noGrp="1"/>
          </p:cNvSpPr>
          <p:nvPr>
            <p:ph type="title"/>
          </p:nvPr>
        </p:nvSpPr>
        <p:spPr>
          <a:xfrm>
            <a:off x="304374" y="588963"/>
            <a:ext cx="6984016" cy="800100"/>
          </a:xfrm>
        </p:spPr>
        <p:txBody>
          <a:bodyPr>
            <a:noAutofit/>
          </a:bodyPr>
          <a:lstStyle/>
          <a:p>
            <a:r>
              <a:rPr lang="en-US" sz="2800" dirty="0"/>
              <a:t>Implementer security in HIV programs: An incomplete history</a:t>
            </a:r>
          </a:p>
        </p:txBody>
      </p:sp>
      <p:sp>
        <p:nvSpPr>
          <p:cNvPr id="3" name="Text Placeholder 2">
            <a:extLst>
              <a:ext uri="{FF2B5EF4-FFF2-40B4-BE49-F238E27FC236}">
                <a16:creationId xmlns:a16="http://schemas.microsoft.com/office/drawing/2014/main" id="{B649D1C9-E132-4195-A96D-F99D4F739CEB}"/>
              </a:ext>
            </a:extLst>
          </p:cNvPr>
          <p:cNvSpPr>
            <a:spLocks noGrp="1"/>
          </p:cNvSpPr>
          <p:nvPr>
            <p:ph idx="1"/>
          </p:nvPr>
        </p:nvSpPr>
        <p:spPr>
          <a:xfrm>
            <a:off x="628650" y="1636712"/>
            <a:ext cx="4862541" cy="5100971"/>
          </a:xfrm>
        </p:spPr>
        <p:txBody>
          <a:bodyPr>
            <a:normAutofit fontScale="92500" lnSpcReduction="20000"/>
          </a:bodyPr>
          <a:lstStyle/>
          <a:p>
            <a:pPr>
              <a:lnSpc>
                <a:spcPct val="110000"/>
              </a:lnSpc>
            </a:pPr>
            <a:r>
              <a:rPr lang="en-US" sz="1700" dirty="0"/>
              <a:t>Longer history of violence/crisis response for beneficiaries of KP HIV programs </a:t>
            </a:r>
            <a:br>
              <a:rPr lang="en-US" sz="1700" dirty="0"/>
            </a:br>
            <a:r>
              <a:rPr lang="en-US" sz="1700" dirty="0"/>
              <a:t>(e.g., </a:t>
            </a:r>
            <a:r>
              <a:rPr lang="en-US" sz="1700" dirty="0" err="1"/>
              <a:t>Avahan</a:t>
            </a:r>
            <a:r>
              <a:rPr lang="en-US" sz="1700" dirty="0"/>
              <a:t>, early 2000s) and LGBT-led rights-focused organizations (e.g., Dignity for All consortium, 2012)</a:t>
            </a:r>
          </a:p>
          <a:p>
            <a:pPr>
              <a:lnSpc>
                <a:spcPct val="110000"/>
              </a:lnSpc>
            </a:pPr>
            <a:r>
              <a:rPr lang="en-US" sz="1700" dirty="0"/>
              <a:t>KP programs saw and increasingly documented implementer insecurity</a:t>
            </a:r>
          </a:p>
          <a:p>
            <a:pPr lvl="1">
              <a:lnSpc>
                <a:spcPct val="110000"/>
              </a:lnSpc>
            </a:pPr>
            <a:r>
              <a:rPr lang="en-US" sz="1500" dirty="0"/>
              <a:t>Arrests and detentions</a:t>
            </a:r>
          </a:p>
          <a:p>
            <a:pPr lvl="1">
              <a:lnSpc>
                <a:spcPct val="110000"/>
              </a:lnSpc>
            </a:pPr>
            <a:r>
              <a:rPr lang="en-US" sz="1500" dirty="0"/>
              <a:t>Offices raided/broken into </a:t>
            </a:r>
          </a:p>
          <a:p>
            <a:pPr lvl="1">
              <a:lnSpc>
                <a:spcPct val="110000"/>
              </a:lnSpc>
            </a:pPr>
            <a:r>
              <a:rPr lang="en-US" sz="1500" dirty="0"/>
              <a:t>Attacks on personnel (physical, sexual, economic,                        and emotional)</a:t>
            </a:r>
          </a:p>
          <a:p>
            <a:pPr>
              <a:lnSpc>
                <a:spcPct val="110000"/>
              </a:lnSpc>
            </a:pPr>
            <a:r>
              <a:rPr lang="en-US" sz="1700" dirty="0"/>
              <a:t>LINKAGES and Frontline AIDS develop a toolkit; LINKAGES with Synergia develop training materials focused on KP HIV program implementers (2018) </a:t>
            </a:r>
          </a:p>
          <a:p>
            <a:pPr lvl="1">
              <a:lnSpc>
                <a:spcPct val="110000"/>
              </a:lnSpc>
            </a:pPr>
            <a:r>
              <a:rPr lang="en-US" sz="1500" dirty="0"/>
              <a:t>Efforts to improve data safety specifically (2019)</a:t>
            </a:r>
          </a:p>
          <a:p>
            <a:pPr>
              <a:lnSpc>
                <a:spcPct val="110000"/>
              </a:lnSpc>
            </a:pPr>
            <a:r>
              <a:rPr lang="en-US" sz="1700" dirty="0"/>
              <a:t>LINKAGES/EpiC extend security work across the project, into digital security and index testing, and into new regions (MENA, 2019-21)</a:t>
            </a:r>
          </a:p>
        </p:txBody>
      </p:sp>
      <p:cxnSp>
        <p:nvCxnSpPr>
          <p:cNvPr id="5" name="Straight Arrow Connector 4">
            <a:extLst>
              <a:ext uri="{FF2B5EF4-FFF2-40B4-BE49-F238E27FC236}">
                <a16:creationId xmlns:a16="http://schemas.microsoft.com/office/drawing/2014/main" id="{E2E15F13-25F7-4325-BE33-0576FC52FE4D}"/>
              </a:ext>
            </a:extLst>
          </p:cNvPr>
          <p:cNvCxnSpPr/>
          <p:nvPr/>
        </p:nvCxnSpPr>
        <p:spPr>
          <a:xfrm flipH="1">
            <a:off x="482437" y="1672682"/>
            <a:ext cx="0" cy="4638908"/>
          </a:xfrm>
          <a:prstGeom prst="straightConnector1">
            <a:avLst/>
          </a:prstGeom>
          <a:ln w="762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C112980-A87D-42C7-8B50-57C677CE18CC}"/>
              </a:ext>
            </a:extLst>
          </p:cNvPr>
          <p:cNvPicPr>
            <a:picLocks noChangeAspect="1"/>
          </p:cNvPicPr>
          <p:nvPr/>
        </p:nvPicPr>
        <p:blipFill>
          <a:blip r:embed="rId3"/>
          <a:stretch>
            <a:fillRect/>
          </a:stretch>
        </p:blipFill>
        <p:spPr>
          <a:xfrm>
            <a:off x="7288390" y="82183"/>
            <a:ext cx="1751808" cy="2278667"/>
          </a:xfrm>
          <a:prstGeom prst="rect">
            <a:avLst/>
          </a:prstGeom>
          <a:effectLst>
            <a:outerShdw blurRad="101600" dist="38100" dir="2700000" algn="tl" rotWithShape="0">
              <a:schemeClr val="accent6">
                <a:alpha val="50000"/>
              </a:schemeClr>
            </a:outerShdw>
          </a:effectLst>
        </p:spPr>
      </p:pic>
      <p:pic>
        <p:nvPicPr>
          <p:cNvPr id="7" name="Picture 6">
            <a:extLst>
              <a:ext uri="{FF2B5EF4-FFF2-40B4-BE49-F238E27FC236}">
                <a16:creationId xmlns:a16="http://schemas.microsoft.com/office/drawing/2014/main" id="{B46A8C71-382B-4885-B623-56233089CF74}"/>
              </a:ext>
            </a:extLst>
          </p:cNvPr>
          <p:cNvPicPr>
            <a:picLocks noChangeAspect="1"/>
          </p:cNvPicPr>
          <p:nvPr/>
        </p:nvPicPr>
        <p:blipFill>
          <a:blip r:embed="rId4"/>
          <a:stretch>
            <a:fillRect/>
          </a:stretch>
        </p:blipFill>
        <p:spPr>
          <a:xfrm>
            <a:off x="5877994" y="1386426"/>
            <a:ext cx="2460872" cy="1962564"/>
          </a:xfrm>
          <a:prstGeom prst="rect">
            <a:avLst/>
          </a:prstGeom>
          <a:ln>
            <a:noFill/>
          </a:ln>
          <a:effectLst>
            <a:outerShdw blurRad="101600" dist="38100" dir="2700000" algn="tl" rotWithShape="0">
              <a:schemeClr val="accent6">
                <a:alpha val="50000"/>
              </a:schemeClr>
            </a:outerShdw>
          </a:effectLst>
        </p:spPr>
      </p:pic>
      <p:pic>
        <p:nvPicPr>
          <p:cNvPr id="8" name="Picture 7">
            <a:extLst>
              <a:ext uri="{FF2B5EF4-FFF2-40B4-BE49-F238E27FC236}">
                <a16:creationId xmlns:a16="http://schemas.microsoft.com/office/drawing/2014/main" id="{8D03B349-217A-4473-83CF-3A7C7E08C522}"/>
              </a:ext>
            </a:extLst>
          </p:cNvPr>
          <p:cNvPicPr>
            <a:picLocks noChangeAspect="1"/>
          </p:cNvPicPr>
          <p:nvPr/>
        </p:nvPicPr>
        <p:blipFill>
          <a:blip r:embed="rId5"/>
          <a:stretch>
            <a:fillRect/>
          </a:stretch>
        </p:blipFill>
        <p:spPr>
          <a:xfrm>
            <a:off x="7144006" y="1931079"/>
            <a:ext cx="1959412" cy="2791238"/>
          </a:xfrm>
          <a:prstGeom prst="rect">
            <a:avLst/>
          </a:prstGeom>
          <a:ln>
            <a:noFill/>
          </a:ln>
          <a:effectLst>
            <a:outerShdw blurRad="101600" dist="38100" dir="2700000" algn="tl" rotWithShape="0">
              <a:schemeClr val="accent6">
                <a:alpha val="50000"/>
              </a:schemeClr>
            </a:outerShdw>
          </a:effectLst>
        </p:spPr>
      </p:pic>
      <p:pic>
        <p:nvPicPr>
          <p:cNvPr id="9" name="Picture 2" descr="Image result for synergiaIHR">
            <a:extLst>
              <a:ext uri="{FF2B5EF4-FFF2-40B4-BE49-F238E27FC236}">
                <a16:creationId xmlns:a16="http://schemas.microsoft.com/office/drawing/2014/main" id="{FB7BCD79-CAF1-47F1-97DE-26A8D64D3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1191" y="2308828"/>
            <a:ext cx="1148647" cy="1148647"/>
          </a:xfrm>
          <a:prstGeom prst="rect">
            <a:avLst/>
          </a:prstGeom>
          <a:ln>
            <a:noFill/>
          </a:ln>
          <a:effectLst>
            <a:outerShdw blurRad="101600" dist="38100" dir="2700000" algn="tl" rotWithShape="0">
              <a:schemeClr val="accent6">
                <a:alpha val="50000"/>
              </a:scheme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55C7FDB-4AC3-4B29-A2FD-E30288F00C1D}"/>
              </a:ext>
            </a:extLst>
          </p:cNvPr>
          <p:cNvPicPr>
            <a:picLocks noChangeAspect="1"/>
          </p:cNvPicPr>
          <p:nvPr/>
        </p:nvPicPr>
        <p:blipFill>
          <a:blip r:embed="rId7"/>
          <a:stretch>
            <a:fillRect/>
          </a:stretch>
        </p:blipFill>
        <p:spPr>
          <a:xfrm>
            <a:off x="5862857" y="3258899"/>
            <a:ext cx="1859338" cy="2606974"/>
          </a:xfrm>
          <a:prstGeom prst="rect">
            <a:avLst/>
          </a:prstGeom>
          <a:ln>
            <a:noFill/>
          </a:ln>
          <a:effectLst>
            <a:outerShdw blurRad="101600" dist="38100" dir="2700000" algn="tl" rotWithShape="0">
              <a:schemeClr val="accent6">
                <a:alpha val="50000"/>
              </a:schemeClr>
            </a:outerShdw>
          </a:effectLst>
        </p:spPr>
      </p:pic>
      <p:pic>
        <p:nvPicPr>
          <p:cNvPr id="10" name="Picture 9">
            <a:extLst>
              <a:ext uri="{FF2B5EF4-FFF2-40B4-BE49-F238E27FC236}">
                <a16:creationId xmlns:a16="http://schemas.microsoft.com/office/drawing/2014/main" id="{B5A95567-28F1-4ACA-AD02-3D225B5C788D}"/>
              </a:ext>
            </a:extLst>
          </p:cNvPr>
          <p:cNvPicPr>
            <a:picLocks noChangeAspect="1"/>
          </p:cNvPicPr>
          <p:nvPr/>
        </p:nvPicPr>
        <p:blipFill>
          <a:blip r:embed="rId8"/>
          <a:stretch>
            <a:fillRect/>
          </a:stretch>
        </p:blipFill>
        <p:spPr>
          <a:xfrm>
            <a:off x="6490010" y="4804697"/>
            <a:ext cx="2366298" cy="1833937"/>
          </a:xfrm>
          <a:prstGeom prst="rect">
            <a:avLst/>
          </a:prstGeom>
          <a:ln>
            <a:noFill/>
          </a:ln>
          <a:effectLst>
            <a:outerShdw blurRad="101600" dist="38100" dir="2700000" algn="tl" rotWithShape="0">
              <a:schemeClr val="accent6">
                <a:alpha val="50000"/>
              </a:schemeClr>
            </a:outerShdw>
          </a:effectLst>
        </p:spPr>
      </p:pic>
    </p:spTree>
    <p:extLst>
      <p:ext uri="{BB962C8B-B14F-4D97-AF65-F5344CB8AC3E}">
        <p14:creationId xmlns:p14="http://schemas.microsoft.com/office/powerpoint/2010/main" val="196741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BD3E-C2CD-4374-97E3-76D56D3D9E12}"/>
              </a:ext>
            </a:extLst>
          </p:cNvPr>
          <p:cNvSpPr>
            <a:spLocks noGrp="1"/>
          </p:cNvSpPr>
          <p:nvPr>
            <p:ph type="title"/>
          </p:nvPr>
        </p:nvSpPr>
        <p:spPr>
          <a:xfrm>
            <a:off x="514350" y="293218"/>
            <a:ext cx="7886700" cy="800039"/>
          </a:xfrm>
        </p:spPr>
        <p:txBody>
          <a:bodyPr/>
          <a:lstStyle/>
          <a:p>
            <a:r>
              <a:rPr lang="en-US" dirty="0"/>
              <a:t>Scenario 7 – Possible solutions</a:t>
            </a:r>
          </a:p>
        </p:txBody>
      </p:sp>
      <p:sp>
        <p:nvSpPr>
          <p:cNvPr id="3" name="Text Placeholder 2">
            <a:extLst>
              <a:ext uri="{FF2B5EF4-FFF2-40B4-BE49-F238E27FC236}">
                <a16:creationId xmlns:a16="http://schemas.microsoft.com/office/drawing/2014/main" id="{7E442F1C-8092-445D-881C-3F456793E0FE}"/>
              </a:ext>
            </a:extLst>
          </p:cNvPr>
          <p:cNvSpPr>
            <a:spLocks noGrp="1"/>
          </p:cNvSpPr>
          <p:nvPr>
            <p:ph idx="1"/>
          </p:nvPr>
        </p:nvSpPr>
        <p:spPr>
          <a:xfrm>
            <a:off x="514350" y="1189055"/>
            <a:ext cx="8096250" cy="5668945"/>
          </a:xfrm>
        </p:spPr>
        <p:txBody>
          <a:bodyPr/>
          <a:lstStyle/>
          <a:p>
            <a:r>
              <a:rPr lang="en-US" sz="2000" dirty="0"/>
              <a:t>In advance: </a:t>
            </a:r>
          </a:p>
          <a:p>
            <a:pPr lvl="1"/>
            <a:r>
              <a:rPr lang="en-US" sz="1800" dirty="0"/>
              <a:t>Have a clear code of conduct for program participants that includes expectations of confidentiality and describes consequences of a failure to meet these expectations.</a:t>
            </a:r>
          </a:p>
          <a:p>
            <a:pPr lvl="1"/>
            <a:r>
              <a:rPr lang="en-US" sz="1800" dirty="0"/>
              <a:t>Talk to peers and other staff about the risks they may face, including in their personal lives, because of their work and help them decide whether they wish to take on a role that may increase the chances their families or friends will discover their KP-status if it is not already known.</a:t>
            </a:r>
          </a:p>
          <a:p>
            <a:r>
              <a:rPr lang="en-US" sz="2000" dirty="0"/>
              <a:t>After the incident:</a:t>
            </a:r>
          </a:p>
          <a:p>
            <a:pPr lvl="1"/>
            <a:r>
              <a:rPr lang="en-US" sz="1700" dirty="0"/>
              <a:t>Support the mental health of the worker by providing active listening and linking them to a counselor, if desired.</a:t>
            </a:r>
          </a:p>
          <a:p>
            <a:pPr lvl="1"/>
            <a:r>
              <a:rPr lang="en-US" sz="1700" dirty="0"/>
              <a:t>Offer to help facilitate a conversation with the worker and their parents, </a:t>
            </a:r>
            <a:br>
              <a:rPr lang="en-US" sz="1700" dirty="0"/>
            </a:br>
            <a:r>
              <a:rPr lang="en-US" sz="1700" dirty="0"/>
              <a:t>if desired.</a:t>
            </a:r>
          </a:p>
          <a:p>
            <a:pPr lvl="1"/>
            <a:r>
              <a:rPr lang="en-US" sz="1700" dirty="0"/>
              <a:t>Explain the local legal context (for example, is the beneficiary’s action illegal) and options to the worker; these include no action (blackmail is often not carried out) and blocking the beneficiary on social media and phone. Once the worker decides on an option, provide support as relevant as they carry out their choice. </a:t>
            </a:r>
          </a:p>
          <a:p>
            <a:pPr lvl="1"/>
            <a:r>
              <a:rPr lang="en-US" sz="1700" dirty="0"/>
              <a:t>Prevent the beneficiary from returning to any future program events.</a:t>
            </a:r>
            <a:endParaRPr lang="en-US" dirty="0"/>
          </a:p>
        </p:txBody>
      </p:sp>
    </p:spTree>
    <p:extLst>
      <p:ext uri="{BB962C8B-B14F-4D97-AF65-F5344CB8AC3E}">
        <p14:creationId xmlns:p14="http://schemas.microsoft.com/office/powerpoint/2010/main" val="34507925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83F8-6767-4A42-8B7C-5FD6F55F1531}"/>
              </a:ext>
            </a:extLst>
          </p:cNvPr>
          <p:cNvSpPr>
            <a:spLocks noGrp="1"/>
          </p:cNvSpPr>
          <p:nvPr>
            <p:ph type="title"/>
          </p:nvPr>
        </p:nvSpPr>
        <p:spPr>
          <a:xfrm>
            <a:off x="628650" y="521818"/>
            <a:ext cx="7886700" cy="800039"/>
          </a:xfrm>
        </p:spPr>
        <p:txBody>
          <a:bodyPr/>
          <a:lstStyle/>
          <a:p>
            <a:r>
              <a:rPr lang="en-US" dirty="0"/>
              <a:t>Activity Y. Scenario 8 </a:t>
            </a:r>
          </a:p>
        </p:txBody>
      </p:sp>
      <p:sp>
        <p:nvSpPr>
          <p:cNvPr id="3" name="Text Placeholder 2">
            <a:extLst>
              <a:ext uri="{FF2B5EF4-FFF2-40B4-BE49-F238E27FC236}">
                <a16:creationId xmlns:a16="http://schemas.microsoft.com/office/drawing/2014/main" id="{2FB40194-E31F-4148-8B82-310CA50E7ABE}"/>
              </a:ext>
            </a:extLst>
          </p:cNvPr>
          <p:cNvSpPr>
            <a:spLocks noGrp="1"/>
          </p:cNvSpPr>
          <p:nvPr>
            <p:ph idx="1"/>
          </p:nvPr>
        </p:nvSpPr>
        <p:spPr>
          <a:xfrm>
            <a:off x="628650" y="1570055"/>
            <a:ext cx="7277100" cy="4932746"/>
          </a:xfrm>
        </p:spPr>
        <p:txBody>
          <a:bodyPr/>
          <a:lstStyle/>
          <a:p>
            <a:pPr marL="0" indent="0">
              <a:buNone/>
            </a:pPr>
            <a:r>
              <a:rPr lang="en-US" b="1" dirty="0"/>
              <a:t>An outreach worker (ORW) goes to the home of a man named by an index client. The man responds violently. He attacks the ORW and gives the ORW several injuries. He also holds the ORW against his will for three hours.</a:t>
            </a:r>
          </a:p>
          <a:p>
            <a:pPr>
              <a:spcBef>
                <a:spcPts val="3600"/>
              </a:spcBef>
            </a:pPr>
            <a:r>
              <a:rPr lang="en-US" dirty="0"/>
              <a:t>What can you do now?</a:t>
            </a:r>
          </a:p>
          <a:p>
            <a:r>
              <a:rPr lang="en-US" dirty="0"/>
              <a:t>What could you have done, before this issue occurred, to mitigate or prevent the harms caused?</a:t>
            </a:r>
          </a:p>
          <a:p>
            <a:pPr marL="0" indent="0">
              <a:buNone/>
            </a:pPr>
            <a:endParaRPr lang="en-US" dirty="0"/>
          </a:p>
          <a:p>
            <a:endParaRPr lang="en-US" dirty="0"/>
          </a:p>
        </p:txBody>
      </p:sp>
      <p:sp>
        <p:nvSpPr>
          <p:cNvPr id="6" name="Star: 5 Points 5">
            <a:extLst>
              <a:ext uri="{FF2B5EF4-FFF2-40B4-BE49-F238E27FC236}">
                <a16:creationId xmlns:a16="http://schemas.microsoft.com/office/drawing/2014/main" id="{3BA99577-85C5-41E2-9D4D-6C2CD5E6EE7A}"/>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5453575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BD3E-C2CD-4374-97E3-76D56D3D9E12}"/>
              </a:ext>
            </a:extLst>
          </p:cNvPr>
          <p:cNvSpPr>
            <a:spLocks noGrp="1"/>
          </p:cNvSpPr>
          <p:nvPr>
            <p:ph type="title"/>
          </p:nvPr>
        </p:nvSpPr>
        <p:spPr>
          <a:xfrm>
            <a:off x="628650" y="369418"/>
            <a:ext cx="7886700" cy="800039"/>
          </a:xfrm>
        </p:spPr>
        <p:txBody>
          <a:bodyPr/>
          <a:lstStyle/>
          <a:p>
            <a:r>
              <a:rPr lang="en-US" dirty="0"/>
              <a:t>Scenario 8 – Possible solutions</a:t>
            </a:r>
          </a:p>
        </p:txBody>
      </p:sp>
      <p:sp>
        <p:nvSpPr>
          <p:cNvPr id="3" name="Text Placeholder 2">
            <a:extLst>
              <a:ext uri="{FF2B5EF4-FFF2-40B4-BE49-F238E27FC236}">
                <a16:creationId xmlns:a16="http://schemas.microsoft.com/office/drawing/2014/main" id="{7E442F1C-8092-445D-881C-3F456793E0FE}"/>
              </a:ext>
            </a:extLst>
          </p:cNvPr>
          <p:cNvSpPr>
            <a:spLocks noGrp="1"/>
          </p:cNvSpPr>
          <p:nvPr>
            <p:ph idx="1"/>
          </p:nvPr>
        </p:nvSpPr>
        <p:spPr>
          <a:xfrm>
            <a:off x="628649" y="1329812"/>
            <a:ext cx="8322845" cy="5311170"/>
          </a:xfrm>
        </p:spPr>
        <p:txBody>
          <a:bodyPr/>
          <a:lstStyle/>
          <a:p>
            <a:r>
              <a:rPr lang="en-US" sz="2000" dirty="0"/>
              <a:t>In advance: </a:t>
            </a:r>
          </a:p>
          <a:p>
            <a:pPr lvl="1"/>
            <a:r>
              <a:rPr lang="en-US" sz="1700" dirty="0"/>
              <a:t>Offer several index testing modalities (with IPV screening to inform selection).</a:t>
            </a:r>
          </a:p>
          <a:p>
            <a:pPr lvl="1"/>
            <a:r>
              <a:rPr lang="en-US" sz="1700" dirty="0"/>
              <a:t>Have clear guidance on when home visits should occur (e.g., person visited must give consent in advance), and how these visits should be carried out (e.g., always in pairs).</a:t>
            </a:r>
          </a:p>
          <a:p>
            <a:pPr lvl="1"/>
            <a:r>
              <a:rPr lang="en-US" sz="1700" dirty="0"/>
              <a:t>Have a system in place to track workers conducting outreach (e.g., know where they are going, expected arrival and return; consider tracking </a:t>
            </a:r>
            <a:br>
              <a:rPr lang="en-US" sz="1700" dirty="0"/>
            </a:br>
            <a:r>
              <a:rPr lang="en-US" sz="1700" dirty="0"/>
              <a:t>using GPS).</a:t>
            </a:r>
          </a:p>
          <a:p>
            <a:pPr lvl="1"/>
            <a:r>
              <a:rPr lang="en-US" sz="1700" dirty="0"/>
              <a:t>Offer medical insurance to workers and/or develop a system for them to receive free medical care if injured on the job.</a:t>
            </a:r>
          </a:p>
          <a:p>
            <a:r>
              <a:rPr lang="en-US" sz="2000" dirty="0"/>
              <a:t>After the incident:</a:t>
            </a:r>
          </a:p>
          <a:p>
            <a:pPr lvl="1"/>
            <a:r>
              <a:rPr lang="en-US" sz="1700" dirty="0"/>
              <a:t>Have the supervisor alert leadership of the ORW’s late return.</a:t>
            </a:r>
          </a:p>
          <a:p>
            <a:pPr lvl="1"/>
            <a:r>
              <a:rPr lang="en-US" sz="1700" dirty="0"/>
              <a:t>Connect the ORW to free treatment of injuries.</a:t>
            </a:r>
          </a:p>
          <a:p>
            <a:pPr lvl="1"/>
            <a:r>
              <a:rPr lang="en-US" sz="1700" dirty="0"/>
              <a:t>Provide the ORW with psychological resources.</a:t>
            </a:r>
          </a:p>
          <a:p>
            <a:pPr lvl="1"/>
            <a:r>
              <a:rPr lang="en-US" sz="1700" dirty="0"/>
              <a:t>Contact police to file a report against the perpetrator (if in line with </a:t>
            </a:r>
            <a:br>
              <a:rPr lang="en-US" sz="1700" dirty="0"/>
            </a:br>
            <a:r>
              <a:rPr lang="en-US" sz="1700" dirty="0"/>
              <a:t>ORW’s wishes).</a:t>
            </a:r>
          </a:p>
          <a:p>
            <a:pPr lvl="1"/>
            <a:r>
              <a:rPr lang="en-US" sz="1700" dirty="0"/>
              <a:t>Place potential client on a “no contact” list for future reference.</a:t>
            </a:r>
            <a:endParaRPr lang="en-US" dirty="0"/>
          </a:p>
        </p:txBody>
      </p:sp>
    </p:spTree>
    <p:extLst>
      <p:ext uri="{BB962C8B-B14F-4D97-AF65-F5344CB8AC3E}">
        <p14:creationId xmlns:p14="http://schemas.microsoft.com/office/powerpoint/2010/main" val="3116709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DA01-6DD2-48D6-A57B-DA11C3112B2A}"/>
              </a:ext>
            </a:extLst>
          </p:cNvPr>
          <p:cNvSpPr>
            <a:spLocks noGrp="1"/>
          </p:cNvSpPr>
          <p:nvPr>
            <p:ph type="title"/>
          </p:nvPr>
        </p:nvSpPr>
        <p:spPr>
          <a:xfrm>
            <a:off x="628650" y="493713"/>
            <a:ext cx="7886700" cy="800100"/>
          </a:xfrm>
        </p:spPr>
        <p:txBody>
          <a:bodyPr>
            <a:normAutofit fontScale="90000"/>
          </a:bodyPr>
          <a:lstStyle/>
          <a:p>
            <a:r>
              <a:rPr lang="en-US" dirty="0"/>
              <a:t>Activity Z. Reflections on the Scenarios</a:t>
            </a:r>
          </a:p>
        </p:txBody>
      </p:sp>
      <p:sp>
        <p:nvSpPr>
          <p:cNvPr id="3" name="Text Placeholder 2">
            <a:extLst>
              <a:ext uri="{FF2B5EF4-FFF2-40B4-BE49-F238E27FC236}">
                <a16:creationId xmlns:a16="http://schemas.microsoft.com/office/drawing/2014/main" id="{CEAAF411-A56D-4EB6-B18E-70AA3966647B}"/>
              </a:ext>
            </a:extLst>
          </p:cNvPr>
          <p:cNvSpPr>
            <a:spLocks noGrp="1"/>
          </p:cNvSpPr>
          <p:nvPr>
            <p:ph idx="1"/>
          </p:nvPr>
        </p:nvSpPr>
        <p:spPr>
          <a:xfrm>
            <a:off x="628650" y="1541462"/>
            <a:ext cx="7886700" cy="5129847"/>
          </a:xfrm>
        </p:spPr>
        <p:txBody>
          <a:bodyPr/>
          <a:lstStyle/>
          <a:p>
            <a:pPr marL="457200" indent="-457200">
              <a:buNone/>
            </a:pPr>
            <a:r>
              <a:rPr lang="en-US" b="1" dirty="0"/>
              <a:t>Q:	</a:t>
            </a:r>
            <a:r>
              <a:rPr lang="en-US" dirty="0"/>
              <a:t>Thinking about the eight scenarios we have just discussed, why are actions taken before the security challenge so important?</a:t>
            </a:r>
          </a:p>
          <a:p>
            <a:pPr marL="457200" indent="-457200">
              <a:buNone/>
            </a:pPr>
            <a:r>
              <a:rPr lang="en-US" b="1" dirty="0"/>
              <a:t>A:</a:t>
            </a:r>
            <a:r>
              <a:rPr lang="en-US" dirty="0"/>
              <a:t>	There are three major reasons:</a:t>
            </a:r>
          </a:p>
          <a:p>
            <a:pPr marL="800100" indent="-342900">
              <a:buFont typeface="+mj-lt"/>
              <a:buAutoNum type="arabicPeriod"/>
            </a:pPr>
            <a:r>
              <a:rPr lang="en-US" sz="2000" dirty="0"/>
              <a:t>When you have a security plan in place before a security challenge occurs, you can respond more quickly and in a more organized/efficient way than if you try to develop a plan while in the middle of a crisis. </a:t>
            </a:r>
          </a:p>
          <a:p>
            <a:pPr marL="800100" indent="-342900">
              <a:spcBef>
                <a:spcPts val="1200"/>
              </a:spcBef>
              <a:buFont typeface="+mj-lt"/>
              <a:buAutoNum type="arabicPeriod"/>
            </a:pPr>
            <a:r>
              <a:rPr lang="en-US" sz="2000" dirty="0"/>
              <a:t>Security planning puts structures and relationships in place that prevent security challenges from happening or makes them less harmful if they do occur.</a:t>
            </a:r>
          </a:p>
          <a:p>
            <a:pPr marL="800100" indent="-342900">
              <a:spcBef>
                <a:spcPts val="1200"/>
              </a:spcBef>
              <a:buFont typeface="+mj-lt"/>
              <a:buAutoNum type="arabicPeriod"/>
            </a:pPr>
            <a:r>
              <a:rPr lang="en-US" sz="2000" dirty="0"/>
              <a:t>It is much less costly (time and money) to prevent a security incident than to respond to one.</a:t>
            </a:r>
            <a:br>
              <a:rPr lang="en-US" dirty="0"/>
            </a:br>
            <a:endParaRPr lang="en-US" dirty="0"/>
          </a:p>
          <a:p>
            <a:endParaRPr lang="en-US" dirty="0"/>
          </a:p>
        </p:txBody>
      </p:sp>
      <p:sp>
        <p:nvSpPr>
          <p:cNvPr id="7" name="Star: 5 Points 6">
            <a:extLst>
              <a:ext uri="{FF2B5EF4-FFF2-40B4-BE49-F238E27FC236}">
                <a16:creationId xmlns:a16="http://schemas.microsoft.com/office/drawing/2014/main" id="{EB23C392-3B96-46D5-B479-B8EE5FD4CF6A}"/>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10897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7405C-44D1-4748-A5BF-EA18DDF21B33}"/>
              </a:ext>
            </a:extLst>
          </p:cNvPr>
          <p:cNvSpPr>
            <a:spLocks noGrp="1"/>
          </p:cNvSpPr>
          <p:nvPr>
            <p:ph type="title"/>
          </p:nvPr>
        </p:nvSpPr>
        <p:spPr/>
        <p:txBody>
          <a:bodyPr>
            <a:normAutofit fontScale="90000"/>
          </a:bodyPr>
          <a:lstStyle/>
          <a:p>
            <a:r>
              <a:rPr lang="en-US" dirty="0"/>
              <a:t>Final reflection on security scenarios</a:t>
            </a:r>
          </a:p>
        </p:txBody>
      </p:sp>
      <p:sp>
        <p:nvSpPr>
          <p:cNvPr id="3" name="Text Placeholder 2">
            <a:extLst>
              <a:ext uri="{FF2B5EF4-FFF2-40B4-BE49-F238E27FC236}">
                <a16:creationId xmlns:a16="http://schemas.microsoft.com/office/drawing/2014/main" id="{F200C017-8F65-45C3-8E4C-2B21584D6241}"/>
              </a:ext>
            </a:extLst>
          </p:cNvPr>
          <p:cNvSpPr>
            <a:spLocks noGrp="1"/>
          </p:cNvSpPr>
          <p:nvPr>
            <p:ph idx="1"/>
          </p:nvPr>
        </p:nvSpPr>
        <p:spPr/>
        <p:txBody>
          <a:bodyPr/>
          <a:lstStyle/>
          <a:p>
            <a:pPr marL="0" indent="0">
              <a:buNone/>
            </a:pPr>
            <a:r>
              <a:rPr lang="en-US" sz="2800" dirty="0"/>
              <a:t>If your organization has specific concerns that were not covered here, write each one down. Then, do this exercise using those concerns. </a:t>
            </a:r>
          </a:p>
          <a:p>
            <a:pPr marL="0" indent="0">
              <a:buNone/>
            </a:pPr>
            <a:endParaRPr lang="en-US" dirty="0"/>
          </a:p>
          <a:p>
            <a:pPr marL="0" indent="0">
              <a:buNone/>
            </a:pPr>
            <a:r>
              <a:rPr lang="en-US" sz="2800" dirty="0"/>
              <a:t>Plan now to avoid negative consequences later!</a:t>
            </a:r>
          </a:p>
          <a:p>
            <a:pPr marL="0" indent="0">
              <a:buNone/>
            </a:pPr>
            <a:endParaRPr lang="en-US" dirty="0"/>
          </a:p>
        </p:txBody>
      </p:sp>
      <p:sp>
        <p:nvSpPr>
          <p:cNvPr id="5" name="TextBox 4">
            <a:extLst>
              <a:ext uri="{FF2B5EF4-FFF2-40B4-BE49-F238E27FC236}">
                <a16:creationId xmlns:a16="http://schemas.microsoft.com/office/drawing/2014/main" id="{B442B2C5-2660-4A9F-B330-54826704F57A}"/>
              </a:ext>
            </a:extLst>
          </p:cNvPr>
          <p:cNvSpPr txBox="1"/>
          <p:nvPr/>
        </p:nvSpPr>
        <p:spPr>
          <a:xfrm>
            <a:off x="2096921" y="5173135"/>
            <a:ext cx="5008729" cy="892552"/>
          </a:xfrm>
          <a:prstGeom prst="rect">
            <a:avLst/>
          </a:prstGeom>
          <a:noFill/>
        </p:spPr>
        <p:txBody>
          <a:bodyPr wrap="square" rtlCol="0">
            <a:spAutoFit/>
          </a:bodyPr>
          <a:lstStyle/>
          <a:p>
            <a:r>
              <a:rPr lang="en-US" sz="5200" b="1" dirty="0"/>
              <a:t>UNPREPARED</a:t>
            </a:r>
          </a:p>
        </p:txBody>
      </p:sp>
      <p:sp>
        <p:nvSpPr>
          <p:cNvPr id="6" name="TextBox 5">
            <a:extLst>
              <a:ext uri="{FF2B5EF4-FFF2-40B4-BE49-F238E27FC236}">
                <a16:creationId xmlns:a16="http://schemas.microsoft.com/office/drawing/2014/main" id="{0D9C7F8F-E919-43B8-A172-106AD0A270CF}"/>
              </a:ext>
            </a:extLst>
          </p:cNvPr>
          <p:cNvSpPr txBox="1"/>
          <p:nvPr/>
        </p:nvSpPr>
        <p:spPr>
          <a:xfrm>
            <a:off x="2096921" y="4781588"/>
            <a:ext cx="996287" cy="1631216"/>
          </a:xfrm>
          <a:prstGeom prst="rect">
            <a:avLst/>
          </a:prstGeom>
          <a:noFill/>
        </p:spPr>
        <p:txBody>
          <a:bodyPr wrap="square" rtlCol="0">
            <a:spAutoFit/>
          </a:bodyPr>
          <a:lstStyle/>
          <a:p>
            <a:r>
              <a:rPr lang="en-US" sz="10000" dirty="0">
                <a:solidFill>
                  <a:schemeClr val="accent4"/>
                </a:solidFill>
                <a:latin typeface="Arial Rounded MT Bold" panose="020F0704030504030204" pitchFamily="34" charset="0"/>
              </a:rPr>
              <a:t>X</a:t>
            </a:r>
          </a:p>
        </p:txBody>
      </p:sp>
    </p:spTree>
    <p:extLst>
      <p:ext uri="{BB962C8B-B14F-4D97-AF65-F5344CB8AC3E}">
        <p14:creationId xmlns:p14="http://schemas.microsoft.com/office/powerpoint/2010/main" val="320157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A224-37B3-4AE9-8AAB-271F2604CB6A}"/>
              </a:ext>
            </a:extLst>
          </p:cNvPr>
          <p:cNvSpPr>
            <a:spLocks noGrp="1"/>
          </p:cNvSpPr>
          <p:nvPr>
            <p:ph type="title"/>
          </p:nvPr>
        </p:nvSpPr>
        <p:spPr>
          <a:xfrm>
            <a:off x="3633054" y="2576828"/>
            <a:ext cx="4823027" cy="974783"/>
          </a:xfrm>
        </p:spPr>
        <p:txBody>
          <a:bodyPr>
            <a:normAutofit fontScale="90000"/>
          </a:bodyPr>
          <a:lstStyle/>
          <a:p>
            <a:r>
              <a:rPr lang="en-US" dirty="0"/>
              <a:t>Risk assessment formula</a:t>
            </a:r>
          </a:p>
        </p:txBody>
      </p:sp>
      <p:sp>
        <p:nvSpPr>
          <p:cNvPr id="4" name="Picture Placeholder 3">
            <a:extLst>
              <a:ext uri="{FF2B5EF4-FFF2-40B4-BE49-F238E27FC236}">
                <a16:creationId xmlns:a16="http://schemas.microsoft.com/office/drawing/2014/main" id="{ED255255-9C63-44CF-B532-1764D3B172E2}"/>
              </a:ext>
            </a:extLst>
          </p:cNvPr>
          <p:cNvSpPr>
            <a:spLocks noGrp="1"/>
          </p:cNvSpPr>
          <p:nvPr>
            <p:ph type="pic" sz="quarter" idx="10"/>
          </p:nvPr>
        </p:nvSpPr>
        <p:spPr/>
      </p:sp>
    </p:spTree>
    <p:extLst>
      <p:ext uri="{BB962C8B-B14F-4D97-AF65-F5344CB8AC3E}">
        <p14:creationId xmlns:p14="http://schemas.microsoft.com/office/powerpoint/2010/main" val="31107594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10FB4-CE53-4C0E-843B-15D83EAF30E3}"/>
              </a:ext>
            </a:extLst>
          </p:cNvPr>
          <p:cNvSpPr>
            <a:spLocks noGrp="1"/>
          </p:cNvSpPr>
          <p:nvPr>
            <p:ph type="title"/>
          </p:nvPr>
        </p:nvSpPr>
        <p:spPr/>
        <p:txBody>
          <a:bodyPr/>
          <a:lstStyle/>
          <a:p>
            <a:r>
              <a:rPr lang="en-US" dirty="0"/>
              <a:t>Session Objective</a:t>
            </a:r>
          </a:p>
        </p:txBody>
      </p:sp>
      <p:sp>
        <p:nvSpPr>
          <p:cNvPr id="3" name="Text Placeholder 2">
            <a:extLst>
              <a:ext uri="{FF2B5EF4-FFF2-40B4-BE49-F238E27FC236}">
                <a16:creationId xmlns:a16="http://schemas.microsoft.com/office/drawing/2014/main" id="{38F5E2D4-E7B6-4CA9-9E3B-2E1459FC1283}"/>
              </a:ext>
            </a:extLst>
          </p:cNvPr>
          <p:cNvSpPr>
            <a:spLocks noGrp="1"/>
          </p:cNvSpPr>
          <p:nvPr>
            <p:ph idx="1"/>
          </p:nvPr>
        </p:nvSpPr>
        <p:spPr/>
        <p:txBody>
          <a:bodyPr/>
          <a:lstStyle/>
          <a:p>
            <a:pPr marL="0" indent="0">
              <a:buNone/>
            </a:pPr>
            <a:r>
              <a:rPr lang="en-US" dirty="0"/>
              <a:t>Become familiar with the formula for determining the likelihood that a given harm will occur.</a:t>
            </a:r>
          </a:p>
        </p:txBody>
      </p:sp>
    </p:spTree>
    <p:extLst>
      <p:ext uri="{BB962C8B-B14F-4D97-AF65-F5344CB8AC3E}">
        <p14:creationId xmlns:p14="http://schemas.microsoft.com/office/powerpoint/2010/main" val="18842953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4E3C8-59E3-4057-9DDC-B1E073030FC2}"/>
              </a:ext>
            </a:extLst>
          </p:cNvPr>
          <p:cNvSpPr>
            <a:spLocks noGrp="1"/>
          </p:cNvSpPr>
          <p:nvPr>
            <p:ph type="title"/>
          </p:nvPr>
        </p:nvSpPr>
        <p:spPr/>
        <p:txBody>
          <a:bodyPr/>
          <a:lstStyle/>
          <a:p>
            <a:r>
              <a:rPr lang="en-US" dirty="0"/>
              <a:t>Trade-offs</a:t>
            </a:r>
          </a:p>
        </p:txBody>
      </p:sp>
      <p:sp>
        <p:nvSpPr>
          <p:cNvPr id="3" name="Text Placeholder 2">
            <a:extLst>
              <a:ext uri="{FF2B5EF4-FFF2-40B4-BE49-F238E27FC236}">
                <a16:creationId xmlns:a16="http://schemas.microsoft.com/office/drawing/2014/main" id="{50713654-254E-4B42-B329-9FC37098B867}"/>
              </a:ext>
            </a:extLst>
          </p:cNvPr>
          <p:cNvSpPr>
            <a:spLocks noGrp="1"/>
          </p:cNvSpPr>
          <p:nvPr>
            <p:ph idx="1"/>
          </p:nvPr>
        </p:nvSpPr>
        <p:spPr>
          <a:xfrm>
            <a:off x="628650" y="1636730"/>
            <a:ext cx="7058025" cy="4932746"/>
          </a:xfrm>
        </p:spPr>
        <p:txBody>
          <a:bodyPr/>
          <a:lstStyle/>
          <a:p>
            <a:r>
              <a:rPr lang="en-US" dirty="0"/>
              <a:t>Limiting an attacker’s access, resources, and motivations can have trade-offs for you as an individual and as an organization. </a:t>
            </a:r>
          </a:p>
          <a:p>
            <a:r>
              <a:rPr lang="en-US" dirty="0"/>
              <a:t>How do you decide what vulnerabilities to accept?</a:t>
            </a:r>
          </a:p>
        </p:txBody>
      </p:sp>
    </p:spTree>
    <p:extLst>
      <p:ext uri="{BB962C8B-B14F-4D97-AF65-F5344CB8AC3E}">
        <p14:creationId xmlns:p14="http://schemas.microsoft.com/office/powerpoint/2010/main" val="6943215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10EE5-D35C-471C-876E-A7DD9AE5FFD3}"/>
              </a:ext>
            </a:extLst>
          </p:cNvPr>
          <p:cNvSpPr>
            <a:spLocks noGrp="1"/>
          </p:cNvSpPr>
          <p:nvPr>
            <p:ph type="title"/>
          </p:nvPr>
        </p:nvSpPr>
        <p:spPr>
          <a:xfrm>
            <a:off x="628650" y="474193"/>
            <a:ext cx="7886700" cy="800039"/>
          </a:xfrm>
        </p:spPr>
        <p:txBody>
          <a:bodyPr>
            <a:normAutofit/>
          </a:bodyPr>
          <a:lstStyle/>
          <a:p>
            <a:r>
              <a:rPr lang="en-US" dirty="0"/>
              <a:t>Take action to make the risk low</a:t>
            </a:r>
          </a:p>
        </p:txBody>
      </p:sp>
      <p:sp>
        <p:nvSpPr>
          <p:cNvPr id="3" name="Text Placeholder 2">
            <a:extLst>
              <a:ext uri="{FF2B5EF4-FFF2-40B4-BE49-F238E27FC236}">
                <a16:creationId xmlns:a16="http://schemas.microsoft.com/office/drawing/2014/main" id="{5ACADB6A-D887-4C30-A5B7-4B527A61ADB7}"/>
              </a:ext>
            </a:extLst>
          </p:cNvPr>
          <p:cNvSpPr>
            <a:spLocks noGrp="1"/>
          </p:cNvSpPr>
          <p:nvPr>
            <p:ph idx="1"/>
          </p:nvPr>
        </p:nvSpPr>
        <p:spPr>
          <a:xfrm>
            <a:off x="628650" y="1427180"/>
            <a:ext cx="8267700" cy="2131039"/>
          </a:xfrm>
        </p:spPr>
        <p:txBody>
          <a:bodyPr/>
          <a:lstStyle/>
          <a:p>
            <a:pPr>
              <a:spcBef>
                <a:spcPts val="1200"/>
              </a:spcBef>
            </a:pPr>
            <a:r>
              <a:rPr lang="en-US" sz="2000" b="1" dirty="0"/>
              <a:t>Threats</a:t>
            </a:r>
            <a:r>
              <a:rPr lang="en-US" sz="2000" dirty="0"/>
              <a:t> – you can assess these indications and can perhaps change them over time, but you have limited control over them (external)</a:t>
            </a:r>
          </a:p>
          <a:p>
            <a:pPr>
              <a:spcBef>
                <a:spcPts val="1200"/>
              </a:spcBef>
            </a:pPr>
            <a:r>
              <a:rPr lang="en-US" sz="2000" b="1" dirty="0"/>
              <a:t>Vulnerabilities</a:t>
            </a:r>
            <a:r>
              <a:rPr lang="en-US" sz="2000" dirty="0"/>
              <a:t> – inherent to you/your community; some you can control, others you cannot (internal)</a:t>
            </a:r>
          </a:p>
          <a:p>
            <a:pPr>
              <a:spcBef>
                <a:spcPts val="1200"/>
              </a:spcBef>
            </a:pPr>
            <a:r>
              <a:rPr lang="en-US" sz="2000" b="1" dirty="0"/>
              <a:t>Capacity</a:t>
            </a:r>
            <a:r>
              <a:rPr lang="en-US" sz="2000" dirty="0"/>
              <a:t> – what you constantly want to work to increase (internal)</a:t>
            </a:r>
          </a:p>
        </p:txBody>
      </p:sp>
      <p:grpSp>
        <p:nvGrpSpPr>
          <p:cNvPr id="11" name="Group 10">
            <a:extLst>
              <a:ext uri="{FF2B5EF4-FFF2-40B4-BE49-F238E27FC236}">
                <a16:creationId xmlns:a16="http://schemas.microsoft.com/office/drawing/2014/main" id="{31B9128B-EC79-4EB5-9755-D1683E77372B}"/>
              </a:ext>
            </a:extLst>
          </p:cNvPr>
          <p:cNvGrpSpPr/>
          <p:nvPr/>
        </p:nvGrpSpPr>
        <p:grpSpPr>
          <a:xfrm>
            <a:off x="476250" y="3907969"/>
            <a:ext cx="8261406" cy="2539795"/>
            <a:chOff x="323850" y="4100481"/>
            <a:chExt cx="8261406" cy="2539795"/>
          </a:xfrm>
        </p:grpSpPr>
        <p:sp>
          <p:nvSpPr>
            <p:cNvPr id="4" name="Rectangle 3">
              <a:extLst>
                <a:ext uri="{FF2B5EF4-FFF2-40B4-BE49-F238E27FC236}">
                  <a16:creationId xmlns:a16="http://schemas.microsoft.com/office/drawing/2014/main" id="{A37771DB-D7C6-4F34-B98C-6E883CDE151F}"/>
                </a:ext>
              </a:extLst>
            </p:cNvPr>
            <p:cNvSpPr/>
            <p:nvPr/>
          </p:nvSpPr>
          <p:spPr>
            <a:xfrm>
              <a:off x="323850" y="5432843"/>
              <a:ext cx="1647825" cy="648863"/>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US" b="1" dirty="0">
                  <a:solidFill>
                    <a:schemeClr val="bg1"/>
                  </a:solidFill>
                </a:rPr>
                <a:t>Risk of something</a:t>
              </a:r>
            </a:p>
          </p:txBody>
        </p:sp>
        <p:sp>
          <p:nvSpPr>
            <p:cNvPr id="5" name="Rectangle 4">
              <a:extLst>
                <a:ext uri="{FF2B5EF4-FFF2-40B4-BE49-F238E27FC236}">
                  <a16:creationId xmlns:a16="http://schemas.microsoft.com/office/drawing/2014/main" id="{37D6A24C-9C3D-464C-B7D7-3AD9558FE6AA}"/>
                </a:ext>
              </a:extLst>
            </p:cNvPr>
            <p:cNvSpPr/>
            <p:nvPr/>
          </p:nvSpPr>
          <p:spPr>
            <a:xfrm>
              <a:off x="2694240" y="5186200"/>
              <a:ext cx="1149843" cy="4572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Threats</a:t>
              </a:r>
            </a:p>
          </p:txBody>
        </p:sp>
        <p:sp>
          <p:nvSpPr>
            <p:cNvPr id="6" name="Rectangle 5">
              <a:extLst>
                <a:ext uri="{FF2B5EF4-FFF2-40B4-BE49-F238E27FC236}">
                  <a16:creationId xmlns:a16="http://schemas.microsoft.com/office/drawing/2014/main" id="{71983EAF-8643-4ED6-8B8B-7ECDD8060B2B}"/>
                </a:ext>
              </a:extLst>
            </p:cNvPr>
            <p:cNvSpPr/>
            <p:nvPr/>
          </p:nvSpPr>
          <p:spPr>
            <a:xfrm>
              <a:off x="4322282" y="5184056"/>
              <a:ext cx="1841769" cy="4572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Vulnerabilities</a:t>
              </a:r>
            </a:p>
          </p:txBody>
        </p:sp>
        <p:cxnSp>
          <p:nvCxnSpPr>
            <p:cNvPr id="7" name="Straight Connector 6">
              <a:extLst>
                <a:ext uri="{FF2B5EF4-FFF2-40B4-BE49-F238E27FC236}">
                  <a16:creationId xmlns:a16="http://schemas.microsoft.com/office/drawing/2014/main" id="{2435A283-1AAB-4714-889D-2F20CC2A904A}"/>
                </a:ext>
              </a:extLst>
            </p:cNvPr>
            <p:cNvCxnSpPr>
              <a:cxnSpLocks/>
            </p:cNvCxnSpPr>
            <p:nvPr/>
          </p:nvCxnSpPr>
          <p:spPr>
            <a:xfrm>
              <a:off x="2694240" y="5756452"/>
              <a:ext cx="3469811"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08E4E6D8-8291-4B5E-8DCA-C3CD46856A0B}"/>
                </a:ext>
              </a:extLst>
            </p:cNvPr>
            <p:cNvSpPr/>
            <p:nvPr/>
          </p:nvSpPr>
          <p:spPr>
            <a:xfrm>
              <a:off x="3440259" y="5878485"/>
              <a:ext cx="1392227" cy="4572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Capacities</a:t>
              </a:r>
            </a:p>
          </p:txBody>
        </p:sp>
        <p:sp>
          <p:nvSpPr>
            <p:cNvPr id="9" name="TextBox 8">
              <a:extLst>
                <a:ext uri="{FF2B5EF4-FFF2-40B4-BE49-F238E27FC236}">
                  <a16:creationId xmlns:a16="http://schemas.microsoft.com/office/drawing/2014/main" id="{D0FDFEB5-ACAC-4959-99EF-A2AAFDF7DE07}"/>
                </a:ext>
              </a:extLst>
            </p:cNvPr>
            <p:cNvSpPr txBox="1"/>
            <p:nvPr/>
          </p:nvSpPr>
          <p:spPr>
            <a:xfrm>
              <a:off x="3890303" y="5239710"/>
              <a:ext cx="360600" cy="430887"/>
            </a:xfrm>
            <a:prstGeom prst="rect">
              <a:avLst/>
            </a:prstGeom>
            <a:noFill/>
          </p:spPr>
          <p:txBody>
            <a:bodyPr wrap="square" rtlCol="0">
              <a:spAutoFit/>
            </a:bodyPr>
            <a:lstStyle/>
            <a:p>
              <a:r>
                <a:rPr lang="en-US" sz="2200" b="1" dirty="0"/>
                <a:t>X</a:t>
              </a:r>
            </a:p>
          </p:txBody>
        </p:sp>
        <p:sp>
          <p:nvSpPr>
            <p:cNvPr id="10" name="TextBox 9">
              <a:extLst>
                <a:ext uri="{FF2B5EF4-FFF2-40B4-BE49-F238E27FC236}">
                  <a16:creationId xmlns:a16="http://schemas.microsoft.com/office/drawing/2014/main" id="{A839F415-D497-48E4-825C-4D17D73F7641}"/>
                </a:ext>
              </a:extLst>
            </p:cNvPr>
            <p:cNvSpPr txBox="1"/>
            <p:nvPr/>
          </p:nvSpPr>
          <p:spPr>
            <a:xfrm>
              <a:off x="2079961" y="5495664"/>
              <a:ext cx="331914" cy="523220"/>
            </a:xfrm>
            <a:prstGeom prst="rect">
              <a:avLst/>
            </a:prstGeom>
            <a:noFill/>
          </p:spPr>
          <p:txBody>
            <a:bodyPr wrap="square" rtlCol="0">
              <a:spAutoFit/>
            </a:bodyPr>
            <a:lstStyle/>
            <a:p>
              <a:r>
                <a:rPr lang="en-US" sz="2800" b="1" dirty="0"/>
                <a:t>=</a:t>
              </a:r>
            </a:p>
          </p:txBody>
        </p:sp>
        <p:cxnSp>
          <p:nvCxnSpPr>
            <p:cNvPr id="12" name="Straight Arrow Connector 11">
              <a:extLst>
                <a:ext uri="{FF2B5EF4-FFF2-40B4-BE49-F238E27FC236}">
                  <a16:creationId xmlns:a16="http://schemas.microsoft.com/office/drawing/2014/main" id="{158F80FA-E00E-4B8F-A846-61FED39F5427}"/>
                </a:ext>
              </a:extLst>
            </p:cNvPr>
            <p:cNvCxnSpPr>
              <a:cxnSpLocks/>
              <a:stCxn id="13" idx="3"/>
              <a:endCxn id="5" idx="0"/>
            </p:cNvCxnSpPr>
            <p:nvPr/>
          </p:nvCxnSpPr>
          <p:spPr>
            <a:xfrm>
              <a:off x="2411875" y="4535431"/>
              <a:ext cx="857287" cy="650769"/>
            </a:xfrm>
            <a:prstGeom prst="straightConnector1">
              <a:avLst/>
            </a:prstGeom>
            <a:ln w="28575" cap="flat" cmpd="sng" algn="ctr">
              <a:solidFill>
                <a:schemeClr val="accent6"/>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081BBFF-D4BA-4A4A-BB63-D5CE3410CAB0}"/>
                </a:ext>
              </a:extLst>
            </p:cNvPr>
            <p:cNvSpPr/>
            <p:nvPr/>
          </p:nvSpPr>
          <p:spPr>
            <a:xfrm>
              <a:off x="830725" y="4110129"/>
              <a:ext cx="1581150" cy="850604"/>
            </a:xfrm>
            <a:prstGeom prst="rect">
              <a:avLst/>
            </a:prstGeom>
            <a:ln w="28575">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nSpc>
                  <a:spcPct val="95000"/>
                </a:lnSpc>
              </a:pPr>
              <a:r>
                <a:rPr lang="en-US" dirty="0">
                  <a:solidFill>
                    <a:schemeClr val="tx1"/>
                  </a:solidFill>
                </a:rPr>
                <a:t>Include threat assessment questions</a:t>
              </a:r>
            </a:p>
          </p:txBody>
        </p:sp>
        <p:sp>
          <p:nvSpPr>
            <p:cNvPr id="14" name="Rectangle 13">
              <a:extLst>
                <a:ext uri="{FF2B5EF4-FFF2-40B4-BE49-F238E27FC236}">
                  <a16:creationId xmlns:a16="http://schemas.microsoft.com/office/drawing/2014/main" id="{3E16B7C6-C28A-437D-99B1-0DEA5053F578}"/>
                </a:ext>
              </a:extLst>
            </p:cNvPr>
            <p:cNvSpPr/>
            <p:nvPr/>
          </p:nvSpPr>
          <p:spPr>
            <a:xfrm>
              <a:off x="5646202" y="4100481"/>
              <a:ext cx="2939054" cy="850604"/>
            </a:xfrm>
            <a:prstGeom prst="rect">
              <a:avLst/>
            </a:prstGeom>
            <a:ln w="28575">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nSpc>
                  <a:spcPct val="95000"/>
                </a:lnSpc>
              </a:pPr>
              <a:r>
                <a:rPr lang="en-US" dirty="0">
                  <a:solidFill>
                    <a:schemeClr val="tx1"/>
                  </a:solidFill>
                </a:rPr>
                <a:t>Include what potential attackers need (access, resource, motive, impunity)</a:t>
              </a:r>
            </a:p>
          </p:txBody>
        </p:sp>
        <p:cxnSp>
          <p:nvCxnSpPr>
            <p:cNvPr id="15" name="Straight Arrow Connector 14">
              <a:extLst>
                <a:ext uri="{FF2B5EF4-FFF2-40B4-BE49-F238E27FC236}">
                  <a16:creationId xmlns:a16="http://schemas.microsoft.com/office/drawing/2014/main" id="{642A1F66-6DA4-4BFA-ADD3-CF99663758C6}"/>
                </a:ext>
              </a:extLst>
            </p:cNvPr>
            <p:cNvCxnSpPr>
              <a:cxnSpLocks/>
              <a:stCxn id="14" idx="1"/>
              <a:endCxn id="6" idx="0"/>
            </p:cNvCxnSpPr>
            <p:nvPr/>
          </p:nvCxnSpPr>
          <p:spPr>
            <a:xfrm flipH="1">
              <a:off x="5243167" y="4525783"/>
              <a:ext cx="403035" cy="658273"/>
            </a:xfrm>
            <a:prstGeom prst="straightConnector1">
              <a:avLst/>
            </a:prstGeom>
            <a:ln w="28575" cap="flat" cmpd="sng" algn="ctr">
              <a:solidFill>
                <a:schemeClr val="accent6"/>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9BCBC43-2218-4ED7-9BF6-D655CF0FC84B}"/>
                </a:ext>
              </a:extLst>
            </p:cNvPr>
            <p:cNvSpPr/>
            <p:nvPr/>
          </p:nvSpPr>
          <p:spPr>
            <a:xfrm>
              <a:off x="5682555" y="5969617"/>
              <a:ext cx="2866348" cy="670659"/>
            </a:xfrm>
            <a:prstGeom prst="rect">
              <a:avLst/>
            </a:prstGeom>
            <a:ln w="28575">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nSpc>
                  <a:spcPct val="95000"/>
                </a:lnSpc>
              </a:pPr>
              <a:r>
                <a:rPr lang="en-US" sz="1700" dirty="0">
                  <a:solidFill>
                    <a:schemeClr val="tx1"/>
                  </a:solidFill>
                </a:rPr>
                <a:t>Includes security strategies catalogued in the checklist</a:t>
              </a:r>
            </a:p>
          </p:txBody>
        </p:sp>
        <p:cxnSp>
          <p:nvCxnSpPr>
            <p:cNvPr id="22" name="Straight Arrow Connector 21">
              <a:extLst>
                <a:ext uri="{FF2B5EF4-FFF2-40B4-BE49-F238E27FC236}">
                  <a16:creationId xmlns:a16="http://schemas.microsoft.com/office/drawing/2014/main" id="{F775D0A9-155E-421A-96F2-3B15B2A212FA}"/>
                </a:ext>
              </a:extLst>
            </p:cNvPr>
            <p:cNvCxnSpPr>
              <a:cxnSpLocks/>
              <a:stCxn id="21" idx="1"/>
              <a:endCxn id="8" idx="3"/>
            </p:cNvCxnSpPr>
            <p:nvPr/>
          </p:nvCxnSpPr>
          <p:spPr>
            <a:xfrm flipH="1" flipV="1">
              <a:off x="4832486" y="6107085"/>
              <a:ext cx="850069" cy="197862"/>
            </a:xfrm>
            <a:prstGeom prst="straightConnector1">
              <a:avLst/>
            </a:prstGeom>
            <a:ln w="28575" cap="flat" cmpd="sng" algn="ctr">
              <a:solidFill>
                <a:schemeClr val="accent6"/>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38988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B420-6F7F-485C-BF59-F895E8EAD744}"/>
              </a:ext>
            </a:extLst>
          </p:cNvPr>
          <p:cNvSpPr>
            <a:spLocks noGrp="1"/>
          </p:cNvSpPr>
          <p:nvPr>
            <p:ph type="title"/>
          </p:nvPr>
        </p:nvSpPr>
        <p:spPr/>
        <p:txBody>
          <a:bodyPr/>
          <a:lstStyle/>
          <a:p>
            <a:r>
              <a:rPr lang="en-US" dirty="0"/>
              <a:t>We want to go from this...</a:t>
            </a:r>
          </a:p>
        </p:txBody>
      </p:sp>
      <p:pic>
        <p:nvPicPr>
          <p:cNvPr id="1026" name="Picture 2" descr="Image result for scale">
            <a:extLst>
              <a:ext uri="{FF2B5EF4-FFF2-40B4-BE49-F238E27FC236}">
                <a16:creationId xmlns:a16="http://schemas.microsoft.com/office/drawing/2014/main" id="{499F2FF6-AA88-4557-8AB0-989C49499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23" y="2068261"/>
            <a:ext cx="3519768" cy="34193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E53239-CC94-4A39-88F7-38801B28C35B}"/>
              </a:ext>
            </a:extLst>
          </p:cNvPr>
          <p:cNvSpPr/>
          <p:nvPr/>
        </p:nvSpPr>
        <p:spPr>
          <a:xfrm>
            <a:off x="110255" y="4123454"/>
            <a:ext cx="1843570" cy="318804"/>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rPr>
              <a:t>Existing Capacities</a:t>
            </a:r>
          </a:p>
        </p:txBody>
      </p:sp>
      <p:sp>
        <p:nvSpPr>
          <p:cNvPr id="6" name="Rectangle 5">
            <a:extLst>
              <a:ext uri="{FF2B5EF4-FFF2-40B4-BE49-F238E27FC236}">
                <a16:creationId xmlns:a16="http://schemas.microsoft.com/office/drawing/2014/main" id="{AAFD327B-4A43-4730-90EE-E875246CCB98}"/>
              </a:ext>
            </a:extLst>
          </p:cNvPr>
          <p:cNvSpPr/>
          <p:nvPr/>
        </p:nvSpPr>
        <p:spPr>
          <a:xfrm>
            <a:off x="2309192" y="4402228"/>
            <a:ext cx="1723101" cy="424165"/>
          </a:xfrm>
          <a:prstGeom prst="rect">
            <a:avLst/>
          </a:prstGeom>
          <a:solidFill>
            <a:schemeClr val="accent3">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rPr>
              <a:t>Vulnerabilities</a:t>
            </a:r>
          </a:p>
        </p:txBody>
      </p:sp>
      <p:sp>
        <p:nvSpPr>
          <p:cNvPr id="7" name="Rectangle 6">
            <a:extLst>
              <a:ext uri="{FF2B5EF4-FFF2-40B4-BE49-F238E27FC236}">
                <a16:creationId xmlns:a16="http://schemas.microsoft.com/office/drawing/2014/main" id="{FE9AB0E7-7634-4ECA-9056-110540428787}"/>
              </a:ext>
            </a:extLst>
          </p:cNvPr>
          <p:cNvSpPr/>
          <p:nvPr/>
        </p:nvSpPr>
        <p:spPr>
          <a:xfrm>
            <a:off x="2309192" y="3979016"/>
            <a:ext cx="1723101" cy="424165"/>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rPr>
              <a:t>Threats</a:t>
            </a:r>
          </a:p>
        </p:txBody>
      </p:sp>
      <p:sp>
        <p:nvSpPr>
          <p:cNvPr id="5" name="TextBox 4">
            <a:extLst>
              <a:ext uri="{FF2B5EF4-FFF2-40B4-BE49-F238E27FC236}">
                <a16:creationId xmlns:a16="http://schemas.microsoft.com/office/drawing/2014/main" id="{C1573401-AA81-486F-9E99-82CF04811129}"/>
              </a:ext>
            </a:extLst>
          </p:cNvPr>
          <p:cNvSpPr txBox="1"/>
          <p:nvPr/>
        </p:nvSpPr>
        <p:spPr>
          <a:xfrm>
            <a:off x="332323" y="5580185"/>
            <a:ext cx="3519768" cy="646331"/>
          </a:xfrm>
          <a:prstGeom prst="rect">
            <a:avLst/>
          </a:prstGeom>
          <a:noFill/>
        </p:spPr>
        <p:txBody>
          <a:bodyPr wrap="square" rtlCol="0">
            <a:spAutoFit/>
          </a:bodyPr>
          <a:lstStyle/>
          <a:p>
            <a:pPr algn="ctr"/>
            <a:r>
              <a:rPr lang="en-US" dirty="0"/>
              <a:t>Threats and vulnerabilities far outweigh capacities</a:t>
            </a:r>
          </a:p>
        </p:txBody>
      </p:sp>
      <p:pic>
        <p:nvPicPr>
          <p:cNvPr id="10" name="Picture 4" descr="Related image">
            <a:extLst>
              <a:ext uri="{FF2B5EF4-FFF2-40B4-BE49-F238E27FC236}">
                <a16:creationId xmlns:a16="http://schemas.microsoft.com/office/drawing/2014/main" id="{5BC4AFAC-A938-4F2D-89F8-C4DC62295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5317" y="2135017"/>
            <a:ext cx="3939635" cy="319875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CF5309B1-3E9E-4C4E-B432-92F67B485963}"/>
              </a:ext>
            </a:extLst>
          </p:cNvPr>
          <p:cNvSpPr txBox="1">
            <a:spLocks/>
          </p:cNvSpPr>
          <p:nvPr/>
        </p:nvSpPr>
        <p:spPr>
          <a:xfrm>
            <a:off x="5282857" y="1551645"/>
            <a:ext cx="3024554" cy="668496"/>
          </a:xfrm>
          <a:prstGeom prst="rect">
            <a:avLst/>
          </a:prstGeom>
        </p:spPr>
        <p:txBody>
          <a:bodyPr vert="horz" lIns="91440" tIns="45720" rIns="91440" bIns="45720" rtlCol="0" anchor="ctr">
            <a:normAutofit fontScale="85000" lnSpcReduction="10000"/>
          </a:bodyPr>
          <a:lstStyle>
            <a:lvl1pPr algn="l" defTabSz="457200" rtl="0" eaLnBrk="1" latinLnBrk="0" hangingPunct="1">
              <a:spcBef>
                <a:spcPct val="0"/>
              </a:spcBef>
              <a:buNone/>
              <a:defRPr sz="3600" kern="1200">
                <a:solidFill>
                  <a:srgbClr val="595959"/>
                </a:solidFill>
                <a:latin typeface="+mj-lt"/>
                <a:ea typeface="+mj-ea"/>
                <a:cs typeface="+mj-cs"/>
              </a:defRPr>
            </a:lvl1pPr>
          </a:lstStyle>
          <a:p>
            <a:r>
              <a:rPr lang="en-US" dirty="0"/>
              <a:t>To closer to this</a:t>
            </a:r>
          </a:p>
        </p:txBody>
      </p:sp>
      <p:sp>
        <p:nvSpPr>
          <p:cNvPr id="15" name="Rectangle 14">
            <a:extLst>
              <a:ext uri="{FF2B5EF4-FFF2-40B4-BE49-F238E27FC236}">
                <a16:creationId xmlns:a16="http://schemas.microsoft.com/office/drawing/2014/main" id="{BE2A3BC6-2106-484C-9ACE-9E121E218951}"/>
              </a:ext>
            </a:extLst>
          </p:cNvPr>
          <p:cNvSpPr/>
          <p:nvPr/>
        </p:nvSpPr>
        <p:spPr>
          <a:xfrm>
            <a:off x="4568858" y="4178931"/>
            <a:ext cx="1834758" cy="239246"/>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New Capacities</a:t>
            </a:r>
          </a:p>
        </p:txBody>
      </p:sp>
      <p:sp>
        <p:nvSpPr>
          <p:cNvPr id="18" name="Rectangle 17">
            <a:extLst>
              <a:ext uri="{FF2B5EF4-FFF2-40B4-BE49-F238E27FC236}">
                <a16:creationId xmlns:a16="http://schemas.microsoft.com/office/drawing/2014/main" id="{A71A3598-95EE-4EFA-AC5D-CE86F63D19F7}"/>
              </a:ext>
            </a:extLst>
          </p:cNvPr>
          <p:cNvSpPr/>
          <p:nvPr/>
        </p:nvSpPr>
        <p:spPr>
          <a:xfrm>
            <a:off x="7263920" y="4582187"/>
            <a:ext cx="1723101" cy="172785"/>
          </a:xfrm>
          <a:prstGeom prst="rect">
            <a:avLst/>
          </a:prstGeom>
          <a:solidFill>
            <a:schemeClr val="accent3">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rPr>
              <a:t>Vulnerabilities</a:t>
            </a:r>
          </a:p>
        </p:txBody>
      </p:sp>
      <p:sp>
        <p:nvSpPr>
          <p:cNvPr id="19" name="Rectangle 18">
            <a:extLst>
              <a:ext uri="{FF2B5EF4-FFF2-40B4-BE49-F238E27FC236}">
                <a16:creationId xmlns:a16="http://schemas.microsoft.com/office/drawing/2014/main" id="{D50CD05D-1FAE-4174-B9A2-1037B4C56DDC}"/>
              </a:ext>
            </a:extLst>
          </p:cNvPr>
          <p:cNvSpPr/>
          <p:nvPr/>
        </p:nvSpPr>
        <p:spPr>
          <a:xfrm>
            <a:off x="7263108" y="4152351"/>
            <a:ext cx="1723101" cy="428626"/>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rPr>
              <a:t>Threats</a:t>
            </a:r>
          </a:p>
        </p:txBody>
      </p:sp>
      <p:sp>
        <p:nvSpPr>
          <p:cNvPr id="20" name="TextBox 19">
            <a:extLst>
              <a:ext uri="{FF2B5EF4-FFF2-40B4-BE49-F238E27FC236}">
                <a16:creationId xmlns:a16="http://schemas.microsoft.com/office/drawing/2014/main" id="{CCDDFBC8-83F7-45F0-9165-2FF19C7162D6}"/>
              </a:ext>
            </a:extLst>
          </p:cNvPr>
          <p:cNvSpPr txBox="1"/>
          <p:nvPr/>
        </p:nvSpPr>
        <p:spPr>
          <a:xfrm>
            <a:off x="4787643" y="5578014"/>
            <a:ext cx="3813432" cy="646331"/>
          </a:xfrm>
          <a:prstGeom prst="rect">
            <a:avLst/>
          </a:prstGeom>
          <a:noFill/>
        </p:spPr>
        <p:txBody>
          <a:bodyPr wrap="square" rtlCol="0">
            <a:spAutoFit/>
          </a:bodyPr>
          <a:lstStyle/>
          <a:p>
            <a:pPr algn="ctr"/>
            <a:r>
              <a:rPr lang="en-US" dirty="0"/>
              <a:t>Capacities are equal to or greater than threats and vulnerabilities</a:t>
            </a:r>
          </a:p>
        </p:txBody>
      </p:sp>
      <p:sp>
        <p:nvSpPr>
          <p:cNvPr id="22" name="Oval 21">
            <a:extLst>
              <a:ext uri="{FF2B5EF4-FFF2-40B4-BE49-F238E27FC236}">
                <a16:creationId xmlns:a16="http://schemas.microsoft.com/office/drawing/2014/main" id="{4A84FCCA-F296-45F4-98AF-2083E0C9711E}"/>
              </a:ext>
            </a:extLst>
          </p:cNvPr>
          <p:cNvSpPr/>
          <p:nvPr/>
        </p:nvSpPr>
        <p:spPr>
          <a:xfrm>
            <a:off x="7263920" y="4501621"/>
            <a:ext cx="1662113" cy="340351"/>
          </a:xfrm>
          <a:custGeom>
            <a:avLst/>
            <a:gdLst>
              <a:gd name="connsiteX0" fmla="*/ 0 w 2008554"/>
              <a:gd name="connsiteY0" fmla="*/ 170048 h 340096"/>
              <a:gd name="connsiteX1" fmla="*/ 1004277 w 2008554"/>
              <a:gd name="connsiteY1" fmla="*/ 0 h 340096"/>
              <a:gd name="connsiteX2" fmla="*/ 2008554 w 2008554"/>
              <a:gd name="connsiteY2" fmla="*/ 170048 h 340096"/>
              <a:gd name="connsiteX3" fmla="*/ 1004277 w 2008554"/>
              <a:gd name="connsiteY3" fmla="*/ 340096 h 340096"/>
              <a:gd name="connsiteX4" fmla="*/ 0 w 2008554"/>
              <a:gd name="connsiteY4" fmla="*/ 170048 h 340096"/>
              <a:gd name="connsiteX0" fmla="*/ 46 w 2008600"/>
              <a:gd name="connsiteY0" fmla="*/ 170048 h 340096"/>
              <a:gd name="connsiteX1" fmla="*/ 1004323 w 2008600"/>
              <a:gd name="connsiteY1" fmla="*/ 0 h 340096"/>
              <a:gd name="connsiteX2" fmla="*/ 2008600 w 2008600"/>
              <a:gd name="connsiteY2" fmla="*/ 170048 h 340096"/>
              <a:gd name="connsiteX3" fmla="*/ 1004323 w 2008600"/>
              <a:gd name="connsiteY3" fmla="*/ 340096 h 340096"/>
              <a:gd name="connsiteX4" fmla="*/ 46 w 2008600"/>
              <a:gd name="connsiteY4" fmla="*/ 170048 h 340096"/>
              <a:gd name="connsiteX0" fmla="*/ 46 w 2008600"/>
              <a:gd name="connsiteY0" fmla="*/ 170303 h 340351"/>
              <a:gd name="connsiteX1" fmla="*/ 1004323 w 2008600"/>
              <a:gd name="connsiteY1" fmla="*/ 255 h 340351"/>
              <a:gd name="connsiteX2" fmla="*/ 2008600 w 2008600"/>
              <a:gd name="connsiteY2" fmla="*/ 170303 h 340351"/>
              <a:gd name="connsiteX3" fmla="*/ 1004323 w 2008600"/>
              <a:gd name="connsiteY3" fmla="*/ 340351 h 340351"/>
              <a:gd name="connsiteX4" fmla="*/ 46 w 2008600"/>
              <a:gd name="connsiteY4" fmla="*/ 170303 h 340351"/>
              <a:gd name="connsiteX0" fmla="*/ 46 w 2008600"/>
              <a:gd name="connsiteY0" fmla="*/ 170303 h 340351"/>
              <a:gd name="connsiteX1" fmla="*/ 1004323 w 2008600"/>
              <a:gd name="connsiteY1" fmla="*/ 255 h 340351"/>
              <a:gd name="connsiteX2" fmla="*/ 2008600 w 2008600"/>
              <a:gd name="connsiteY2" fmla="*/ 170303 h 340351"/>
              <a:gd name="connsiteX3" fmla="*/ 1004323 w 2008600"/>
              <a:gd name="connsiteY3" fmla="*/ 340351 h 340351"/>
              <a:gd name="connsiteX4" fmla="*/ 46 w 2008600"/>
              <a:gd name="connsiteY4" fmla="*/ 170303 h 3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600" h="340351">
                <a:moveTo>
                  <a:pt x="46" y="170303"/>
                </a:moveTo>
                <a:cubicBezTo>
                  <a:pt x="5362" y="28542"/>
                  <a:pt x="449676" y="255"/>
                  <a:pt x="1004323" y="255"/>
                </a:cubicBezTo>
                <a:cubicBezTo>
                  <a:pt x="1558970" y="255"/>
                  <a:pt x="2003284" y="-13989"/>
                  <a:pt x="2008600" y="170303"/>
                </a:cubicBezTo>
                <a:cubicBezTo>
                  <a:pt x="2008600" y="306748"/>
                  <a:pt x="1558970" y="340351"/>
                  <a:pt x="1004323" y="340351"/>
                </a:cubicBezTo>
                <a:cubicBezTo>
                  <a:pt x="449676" y="340351"/>
                  <a:pt x="-5270" y="312064"/>
                  <a:pt x="46" y="170303"/>
                </a:cubicBezTo>
                <a:close/>
              </a:path>
            </a:pathLst>
          </a:cu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4" name="Rectangle 23">
            <a:extLst>
              <a:ext uri="{FF2B5EF4-FFF2-40B4-BE49-F238E27FC236}">
                <a16:creationId xmlns:a16="http://schemas.microsoft.com/office/drawing/2014/main" id="{B3B7C125-4D2C-4C4A-9380-79340DBB92FD}"/>
              </a:ext>
            </a:extLst>
          </p:cNvPr>
          <p:cNvSpPr/>
          <p:nvPr/>
        </p:nvSpPr>
        <p:spPr>
          <a:xfrm>
            <a:off x="4568858" y="4417599"/>
            <a:ext cx="1834757" cy="318804"/>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rPr>
              <a:t>Existing Capacities</a:t>
            </a:r>
          </a:p>
        </p:txBody>
      </p:sp>
      <p:sp>
        <p:nvSpPr>
          <p:cNvPr id="9" name="Oval 8">
            <a:extLst>
              <a:ext uri="{FF2B5EF4-FFF2-40B4-BE49-F238E27FC236}">
                <a16:creationId xmlns:a16="http://schemas.microsoft.com/office/drawing/2014/main" id="{643CD9C6-B04C-4471-B93F-FB01D014F544}"/>
              </a:ext>
            </a:extLst>
          </p:cNvPr>
          <p:cNvSpPr/>
          <p:nvPr/>
        </p:nvSpPr>
        <p:spPr>
          <a:xfrm>
            <a:off x="4481959" y="4178930"/>
            <a:ext cx="2008554" cy="268644"/>
          </a:xfrm>
          <a:custGeom>
            <a:avLst/>
            <a:gdLst>
              <a:gd name="connsiteX0" fmla="*/ 0 w 2008554"/>
              <a:gd name="connsiteY0" fmla="*/ 164932 h 329863"/>
              <a:gd name="connsiteX1" fmla="*/ 1004277 w 2008554"/>
              <a:gd name="connsiteY1" fmla="*/ 0 h 329863"/>
              <a:gd name="connsiteX2" fmla="*/ 2008554 w 2008554"/>
              <a:gd name="connsiteY2" fmla="*/ 164932 h 329863"/>
              <a:gd name="connsiteX3" fmla="*/ 1004277 w 2008554"/>
              <a:gd name="connsiteY3" fmla="*/ 329864 h 329863"/>
              <a:gd name="connsiteX4" fmla="*/ 0 w 2008554"/>
              <a:gd name="connsiteY4" fmla="*/ 164932 h 329863"/>
              <a:gd name="connsiteX0" fmla="*/ 0 w 2008554"/>
              <a:gd name="connsiteY0" fmla="*/ 165324 h 330648"/>
              <a:gd name="connsiteX1" fmla="*/ 1004277 w 2008554"/>
              <a:gd name="connsiteY1" fmla="*/ 392 h 330648"/>
              <a:gd name="connsiteX2" fmla="*/ 2008554 w 2008554"/>
              <a:gd name="connsiteY2" fmla="*/ 165324 h 330648"/>
              <a:gd name="connsiteX3" fmla="*/ 1004277 w 2008554"/>
              <a:gd name="connsiteY3" fmla="*/ 330256 h 330648"/>
              <a:gd name="connsiteX4" fmla="*/ 0 w 2008554"/>
              <a:gd name="connsiteY4" fmla="*/ 165324 h 330648"/>
              <a:gd name="connsiteX0" fmla="*/ 0 w 2008554"/>
              <a:gd name="connsiteY0" fmla="*/ 165324 h 330648"/>
              <a:gd name="connsiteX1" fmla="*/ 1004277 w 2008554"/>
              <a:gd name="connsiteY1" fmla="*/ 392 h 330648"/>
              <a:gd name="connsiteX2" fmla="*/ 2008554 w 2008554"/>
              <a:gd name="connsiteY2" fmla="*/ 165324 h 330648"/>
              <a:gd name="connsiteX3" fmla="*/ 1004277 w 2008554"/>
              <a:gd name="connsiteY3" fmla="*/ 330256 h 330648"/>
              <a:gd name="connsiteX4" fmla="*/ 0 w 2008554"/>
              <a:gd name="connsiteY4" fmla="*/ 165324 h 330648"/>
              <a:gd name="connsiteX0" fmla="*/ 0 w 2008554"/>
              <a:gd name="connsiteY0" fmla="*/ 165324 h 330648"/>
              <a:gd name="connsiteX1" fmla="*/ 1004277 w 2008554"/>
              <a:gd name="connsiteY1" fmla="*/ 392 h 330648"/>
              <a:gd name="connsiteX2" fmla="*/ 2008554 w 2008554"/>
              <a:gd name="connsiteY2" fmla="*/ 165324 h 330648"/>
              <a:gd name="connsiteX3" fmla="*/ 1004277 w 2008554"/>
              <a:gd name="connsiteY3" fmla="*/ 330256 h 330648"/>
              <a:gd name="connsiteX4" fmla="*/ 0 w 2008554"/>
              <a:gd name="connsiteY4" fmla="*/ 165324 h 330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554" h="330648">
                <a:moveTo>
                  <a:pt x="0" y="165324"/>
                </a:moveTo>
                <a:cubicBezTo>
                  <a:pt x="0" y="-16141"/>
                  <a:pt x="449630" y="392"/>
                  <a:pt x="1004277" y="392"/>
                </a:cubicBezTo>
                <a:cubicBezTo>
                  <a:pt x="1558924" y="392"/>
                  <a:pt x="1997922" y="-5509"/>
                  <a:pt x="2008554" y="165324"/>
                </a:cubicBezTo>
                <a:cubicBezTo>
                  <a:pt x="2008554" y="304260"/>
                  <a:pt x="1558924" y="330256"/>
                  <a:pt x="1004277" y="330256"/>
                </a:cubicBezTo>
                <a:cubicBezTo>
                  <a:pt x="449630" y="330256"/>
                  <a:pt x="0" y="346789"/>
                  <a:pt x="0" y="165324"/>
                </a:cubicBezTo>
                <a:close/>
              </a:path>
            </a:pathLst>
          </a:cu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81170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8" grpId="0" animBg="1"/>
      <p:bldP spid="19" grpId="0" animBg="1"/>
      <p:bldP spid="20" grpId="0"/>
      <p:bldP spid="22" grpId="0" animBg="1"/>
      <p:bldP spid="2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F3620-A4BC-4C79-88AB-54CA1D9C021B}"/>
              </a:ext>
            </a:extLst>
          </p:cNvPr>
          <p:cNvSpPr>
            <a:spLocks noGrp="1"/>
          </p:cNvSpPr>
          <p:nvPr>
            <p:ph type="title"/>
          </p:nvPr>
        </p:nvSpPr>
        <p:spPr>
          <a:xfrm>
            <a:off x="628650" y="588493"/>
            <a:ext cx="7886700" cy="800039"/>
          </a:xfrm>
        </p:spPr>
        <p:txBody>
          <a:bodyPr/>
          <a:lstStyle/>
          <a:p>
            <a:r>
              <a:rPr lang="en-US" dirty="0"/>
              <a:t>What, Who, Why?</a:t>
            </a:r>
          </a:p>
        </p:txBody>
      </p:sp>
      <p:sp>
        <p:nvSpPr>
          <p:cNvPr id="3" name="Text Placeholder 2">
            <a:extLst>
              <a:ext uri="{FF2B5EF4-FFF2-40B4-BE49-F238E27FC236}">
                <a16:creationId xmlns:a16="http://schemas.microsoft.com/office/drawing/2014/main" id="{1C1B3861-0C3C-4862-8E21-889D3FA2CC2F}"/>
              </a:ext>
            </a:extLst>
          </p:cNvPr>
          <p:cNvSpPr>
            <a:spLocks noGrp="1"/>
          </p:cNvSpPr>
          <p:nvPr>
            <p:ph idx="1"/>
          </p:nvPr>
        </p:nvSpPr>
        <p:spPr>
          <a:xfrm>
            <a:off x="628650" y="1636713"/>
            <a:ext cx="8124372" cy="2237455"/>
          </a:xfrm>
        </p:spPr>
        <p:txBody>
          <a:bodyPr/>
          <a:lstStyle/>
          <a:p>
            <a:pPr marL="0" indent="0">
              <a:buNone/>
            </a:pPr>
            <a:r>
              <a:rPr lang="en-US" sz="2200" dirty="0"/>
              <a:t>In your context:</a:t>
            </a:r>
          </a:p>
          <a:p>
            <a:r>
              <a:rPr lang="en-US" sz="2200" dirty="0"/>
              <a:t>What do security incidents affecting implementers look like? </a:t>
            </a:r>
          </a:p>
          <a:p>
            <a:r>
              <a:rPr lang="en-US" sz="2200" dirty="0"/>
              <a:t>Who perpetrates abuse against KP program implementers?</a:t>
            </a:r>
          </a:p>
          <a:p>
            <a:r>
              <a:rPr lang="en-US" sz="2200" dirty="0"/>
              <a:t>Why do attacks on implementers occur?</a:t>
            </a:r>
          </a:p>
        </p:txBody>
      </p:sp>
      <p:sp>
        <p:nvSpPr>
          <p:cNvPr id="4" name="TextBox 3">
            <a:extLst>
              <a:ext uri="{FF2B5EF4-FFF2-40B4-BE49-F238E27FC236}">
                <a16:creationId xmlns:a16="http://schemas.microsoft.com/office/drawing/2014/main" id="{512F3877-7026-4EB0-8062-F382184FCBC9}"/>
              </a:ext>
            </a:extLst>
          </p:cNvPr>
          <p:cNvSpPr txBox="1"/>
          <p:nvPr/>
        </p:nvSpPr>
        <p:spPr>
          <a:xfrm>
            <a:off x="628650" y="4432971"/>
            <a:ext cx="8124372" cy="2377574"/>
          </a:xfrm>
          <a:prstGeom prst="rect">
            <a:avLst/>
          </a:prstGeom>
          <a:noFill/>
        </p:spPr>
        <p:txBody>
          <a:bodyPr wrap="square" numCol="2" rtlCol="0">
            <a:spAutoFit/>
          </a:bodyPr>
          <a:lstStyle/>
          <a:p>
            <a:r>
              <a:rPr lang="en-US" sz="1650" dirty="0"/>
              <a:t>• Outreach workers/community mobilizers </a:t>
            </a:r>
          </a:p>
          <a:p>
            <a:r>
              <a:rPr lang="en-US" sz="1650" dirty="0"/>
              <a:t>• Peer educators/navigators</a:t>
            </a:r>
            <a:br>
              <a:rPr lang="en-US" sz="1650" dirty="0"/>
            </a:br>
            <a:r>
              <a:rPr lang="en-US" sz="1650" dirty="0"/>
              <a:t>• Community health workers</a:t>
            </a:r>
            <a:br>
              <a:rPr lang="en-US" sz="1650" dirty="0"/>
            </a:br>
            <a:r>
              <a:rPr lang="en-US" sz="1650" dirty="0"/>
              <a:t>• Community members</a:t>
            </a:r>
            <a:br>
              <a:rPr lang="en-US" sz="1650" dirty="0"/>
            </a:br>
            <a:r>
              <a:rPr lang="en-US" sz="1650" dirty="0"/>
              <a:t>• Program directors and managers</a:t>
            </a:r>
            <a:br>
              <a:rPr lang="en-US" sz="1650" dirty="0"/>
            </a:br>
            <a:r>
              <a:rPr lang="en-US" sz="1650" dirty="0"/>
              <a:t>• Program officers</a:t>
            </a:r>
            <a:br>
              <a:rPr lang="en-US" sz="1650" dirty="0"/>
            </a:br>
            <a:r>
              <a:rPr lang="en-US" sz="1650" dirty="0"/>
              <a:t>• Drop-in center workers</a:t>
            </a:r>
            <a:br>
              <a:rPr lang="en-US" sz="1650" dirty="0"/>
            </a:br>
            <a:r>
              <a:rPr lang="en-US" sz="1650" dirty="0"/>
              <a:t>• Clinicians (e.g., doctors, nurses)</a:t>
            </a:r>
            <a:br>
              <a:rPr lang="en-US" sz="1650" dirty="0"/>
            </a:br>
            <a:endParaRPr lang="en-US" sz="1650" dirty="0"/>
          </a:p>
          <a:p>
            <a:pPr marL="168275" indent="-168275"/>
            <a:r>
              <a:rPr lang="en-US" sz="1650" dirty="0"/>
              <a:t>• Counselors and psychosocial support providers</a:t>
            </a:r>
          </a:p>
          <a:p>
            <a:pPr marL="168275" indent="-168275"/>
            <a:r>
              <a:rPr lang="en-US" sz="1650" dirty="0"/>
              <a:t>• Office staff (e.g., receptionists)</a:t>
            </a:r>
          </a:p>
          <a:p>
            <a:pPr marL="168275" indent="-168275"/>
            <a:r>
              <a:rPr lang="en-US" sz="1650" dirty="0"/>
              <a:t>• Support staff (e.g., drivers, guards)</a:t>
            </a:r>
          </a:p>
          <a:p>
            <a:pPr marL="168275" indent="-168275"/>
            <a:r>
              <a:rPr lang="en-US" sz="1650" dirty="0"/>
              <a:t>• Community activists, advocates, and campaigners</a:t>
            </a:r>
          </a:p>
          <a:p>
            <a:pPr marL="168275" indent="-168275"/>
            <a:r>
              <a:rPr lang="en-US" sz="1650" dirty="0"/>
              <a:t>• Lawyers and paralegals</a:t>
            </a:r>
          </a:p>
          <a:p>
            <a:pPr marL="168275" indent="-168275"/>
            <a:r>
              <a:rPr lang="en-US" sz="1650" dirty="0"/>
              <a:t>• Allies and champions</a:t>
            </a:r>
          </a:p>
          <a:p>
            <a:endParaRPr lang="en-US" sz="1600" dirty="0"/>
          </a:p>
        </p:txBody>
      </p:sp>
      <p:sp>
        <p:nvSpPr>
          <p:cNvPr id="5" name="TextBox 4">
            <a:extLst>
              <a:ext uri="{FF2B5EF4-FFF2-40B4-BE49-F238E27FC236}">
                <a16:creationId xmlns:a16="http://schemas.microsoft.com/office/drawing/2014/main" id="{D890BD41-96C1-481C-96C6-D6EA1C5F9946}"/>
              </a:ext>
            </a:extLst>
          </p:cNvPr>
          <p:cNvSpPr txBox="1"/>
          <p:nvPr/>
        </p:nvSpPr>
        <p:spPr>
          <a:xfrm>
            <a:off x="628650" y="3998405"/>
            <a:ext cx="4921568" cy="369332"/>
          </a:xfrm>
          <a:prstGeom prst="rect">
            <a:avLst/>
          </a:prstGeom>
          <a:noFill/>
        </p:spPr>
        <p:txBody>
          <a:bodyPr wrap="square" rtlCol="0">
            <a:spAutoFit/>
          </a:bodyPr>
          <a:lstStyle/>
          <a:p>
            <a:r>
              <a:rPr lang="en-US" b="1" dirty="0"/>
              <a:t>KP program implementers can include:</a:t>
            </a:r>
          </a:p>
        </p:txBody>
      </p:sp>
    </p:spTree>
    <p:extLst>
      <p:ext uri="{BB962C8B-B14F-4D97-AF65-F5344CB8AC3E}">
        <p14:creationId xmlns:p14="http://schemas.microsoft.com/office/powerpoint/2010/main" val="33825584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224EF-629D-4E20-8BB9-BFB0F8853213}"/>
              </a:ext>
            </a:extLst>
          </p:cNvPr>
          <p:cNvSpPr>
            <a:spLocks noGrp="1"/>
          </p:cNvSpPr>
          <p:nvPr>
            <p:ph type="title"/>
          </p:nvPr>
        </p:nvSpPr>
        <p:spPr>
          <a:xfrm>
            <a:off x="521316" y="289950"/>
            <a:ext cx="7886700" cy="800039"/>
          </a:xfrm>
        </p:spPr>
        <p:txBody>
          <a:bodyPr>
            <a:normAutofit/>
          </a:bodyPr>
          <a:lstStyle/>
          <a:p>
            <a:r>
              <a:rPr lang="en-US" dirty="0"/>
              <a:t>Formula for calculating risk</a:t>
            </a:r>
          </a:p>
        </p:txBody>
      </p:sp>
      <p:sp>
        <p:nvSpPr>
          <p:cNvPr id="4" name="Rectangle 3">
            <a:extLst>
              <a:ext uri="{FF2B5EF4-FFF2-40B4-BE49-F238E27FC236}">
                <a16:creationId xmlns:a16="http://schemas.microsoft.com/office/drawing/2014/main" id="{7A11562A-9096-4CB1-87B1-554836A7A5AF}"/>
              </a:ext>
            </a:extLst>
          </p:cNvPr>
          <p:cNvSpPr/>
          <p:nvPr/>
        </p:nvSpPr>
        <p:spPr>
          <a:xfrm>
            <a:off x="691081" y="1556764"/>
            <a:ext cx="2560320" cy="4572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Risk of something</a:t>
            </a:r>
          </a:p>
        </p:txBody>
      </p:sp>
      <p:sp>
        <p:nvSpPr>
          <p:cNvPr id="5" name="Rectangle 4">
            <a:extLst>
              <a:ext uri="{FF2B5EF4-FFF2-40B4-BE49-F238E27FC236}">
                <a16:creationId xmlns:a16="http://schemas.microsoft.com/office/drawing/2014/main" id="{D13DA4D6-1283-42D1-8D7D-1FD87D713597}"/>
              </a:ext>
            </a:extLst>
          </p:cNvPr>
          <p:cNvSpPr/>
          <p:nvPr/>
        </p:nvSpPr>
        <p:spPr>
          <a:xfrm>
            <a:off x="3721858" y="1346152"/>
            <a:ext cx="1274113" cy="36576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Threats</a:t>
            </a:r>
          </a:p>
        </p:txBody>
      </p:sp>
      <p:sp>
        <p:nvSpPr>
          <p:cNvPr id="6" name="Rectangle 5">
            <a:extLst>
              <a:ext uri="{FF2B5EF4-FFF2-40B4-BE49-F238E27FC236}">
                <a16:creationId xmlns:a16="http://schemas.microsoft.com/office/drawing/2014/main" id="{CFE74B44-7CE0-4086-81DE-3C88C261A4D6}"/>
              </a:ext>
            </a:extLst>
          </p:cNvPr>
          <p:cNvSpPr/>
          <p:nvPr/>
        </p:nvSpPr>
        <p:spPr>
          <a:xfrm>
            <a:off x="6261967" y="1346152"/>
            <a:ext cx="2034366" cy="36576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Vulnerabilities</a:t>
            </a:r>
          </a:p>
        </p:txBody>
      </p:sp>
      <p:cxnSp>
        <p:nvCxnSpPr>
          <p:cNvPr id="8" name="Straight Connector 7">
            <a:extLst>
              <a:ext uri="{FF2B5EF4-FFF2-40B4-BE49-F238E27FC236}">
                <a16:creationId xmlns:a16="http://schemas.microsoft.com/office/drawing/2014/main" id="{813638DF-F86C-4B03-915A-F245559888D9}"/>
              </a:ext>
            </a:extLst>
          </p:cNvPr>
          <p:cNvCxnSpPr>
            <a:cxnSpLocks/>
          </p:cNvCxnSpPr>
          <p:nvPr/>
        </p:nvCxnSpPr>
        <p:spPr>
          <a:xfrm>
            <a:off x="3744058" y="1798977"/>
            <a:ext cx="457200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2EEAACB0-A987-44A2-87D9-8113B5A37088}"/>
              </a:ext>
            </a:extLst>
          </p:cNvPr>
          <p:cNvSpPr/>
          <p:nvPr/>
        </p:nvSpPr>
        <p:spPr>
          <a:xfrm>
            <a:off x="4846819" y="1902928"/>
            <a:ext cx="1542694" cy="36576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Capacities</a:t>
            </a:r>
          </a:p>
        </p:txBody>
      </p:sp>
      <p:sp>
        <p:nvSpPr>
          <p:cNvPr id="10" name="TextBox 9">
            <a:extLst>
              <a:ext uri="{FF2B5EF4-FFF2-40B4-BE49-F238E27FC236}">
                <a16:creationId xmlns:a16="http://schemas.microsoft.com/office/drawing/2014/main" id="{C2A25761-868B-4DB2-813B-A0A5C7FF14EA}"/>
              </a:ext>
            </a:extLst>
          </p:cNvPr>
          <p:cNvSpPr txBox="1"/>
          <p:nvPr/>
        </p:nvSpPr>
        <p:spPr>
          <a:xfrm>
            <a:off x="5418380" y="1310212"/>
            <a:ext cx="399572" cy="369332"/>
          </a:xfrm>
          <a:prstGeom prst="rect">
            <a:avLst/>
          </a:prstGeom>
          <a:noFill/>
        </p:spPr>
        <p:txBody>
          <a:bodyPr wrap="square" rtlCol="0">
            <a:spAutoFit/>
          </a:bodyPr>
          <a:lstStyle/>
          <a:p>
            <a:r>
              <a:rPr lang="en-US" b="1" dirty="0"/>
              <a:t>X</a:t>
            </a:r>
          </a:p>
        </p:txBody>
      </p:sp>
      <p:sp>
        <p:nvSpPr>
          <p:cNvPr id="12" name="TextBox 11">
            <a:extLst>
              <a:ext uri="{FF2B5EF4-FFF2-40B4-BE49-F238E27FC236}">
                <a16:creationId xmlns:a16="http://schemas.microsoft.com/office/drawing/2014/main" id="{40820931-52AF-4DF8-BBE0-5FB6EFD61C84}"/>
              </a:ext>
            </a:extLst>
          </p:cNvPr>
          <p:cNvSpPr txBox="1"/>
          <p:nvPr/>
        </p:nvSpPr>
        <p:spPr>
          <a:xfrm>
            <a:off x="3340657" y="1619343"/>
            <a:ext cx="407761" cy="369332"/>
          </a:xfrm>
          <a:prstGeom prst="rect">
            <a:avLst/>
          </a:prstGeom>
          <a:noFill/>
        </p:spPr>
        <p:txBody>
          <a:bodyPr wrap="square" rtlCol="0">
            <a:spAutoFit/>
          </a:bodyPr>
          <a:lstStyle/>
          <a:p>
            <a:r>
              <a:rPr lang="en-US" b="1" dirty="0"/>
              <a:t>=</a:t>
            </a:r>
          </a:p>
        </p:txBody>
      </p:sp>
      <p:sp>
        <p:nvSpPr>
          <p:cNvPr id="19" name="Rectangle 18">
            <a:extLst>
              <a:ext uri="{FF2B5EF4-FFF2-40B4-BE49-F238E27FC236}">
                <a16:creationId xmlns:a16="http://schemas.microsoft.com/office/drawing/2014/main" id="{B5354DAE-FC13-4925-B4E8-105DF15734A5}"/>
              </a:ext>
            </a:extLst>
          </p:cNvPr>
          <p:cNvSpPr/>
          <p:nvPr/>
        </p:nvSpPr>
        <p:spPr>
          <a:xfrm>
            <a:off x="709305" y="2889231"/>
            <a:ext cx="2560320" cy="4572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Risk of something = 25</a:t>
            </a:r>
          </a:p>
        </p:txBody>
      </p:sp>
      <p:sp>
        <p:nvSpPr>
          <p:cNvPr id="20" name="Rectangle 19">
            <a:extLst>
              <a:ext uri="{FF2B5EF4-FFF2-40B4-BE49-F238E27FC236}">
                <a16:creationId xmlns:a16="http://schemas.microsoft.com/office/drawing/2014/main" id="{73325128-09CF-40F5-9DAE-82230F699B50}"/>
              </a:ext>
            </a:extLst>
          </p:cNvPr>
          <p:cNvSpPr/>
          <p:nvPr/>
        </p:nvSpPr>
        <p:spPr>
          <a:xfrm>
            <a:off x="3757295" y="2658282"/>
            <a:ext cx="1415206" cy="36576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Threats = 5</a:t>
            </a:r>
          </a:p>
        </p:txBody>
      </p:sp>
      <p:sp>
        <p:nvSpPr>
          <p:cNvPr id="21" name="Rectangle 20">
            <a:extLst>
              <a:ext uri="{FF2B5EF4-FFF2-40B4-BE49-F238E27FC236}">
                <a16:creationId xmlns:a16="http://schemas.microsoft.com/office/drawing/2014/main" id="{B740B309-EE03-4B7C-AE14-BA4AD3D6748B}"/>
              </a:ext>
            </a:extLst>
          </p:cNvPr>
          <p:cNvSpPr/>
          <p:nvPr/>
        </p:nvSpPr>
        <p:spPr>
          <a:xfrm>
            <a:off x="6129023" y="2658282"/>
            <a:ext cx="2194560" cy="36576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Vulnerabilities = 10</a:t>
            </a:r>
          </a:p>
        </p:txBody>
      </p:sp>
      <p:cxnSp>
        <p:nvCxnSpPr>
          <p:cNvPr id="22" name="Straight Connector 21">
            <a:extLst>
              <a:ext uri="{FF2B5EF4-FFF2-40B4-BE49-F238E27FC236}">
                <a16:creationId xmlns:a16="http://schemas.microsoft.com/office/drawing/2014/main" id="{C9EFACD1-D1F5-4F21-B51E-6659FE580FCB}"/>
              </a:ext>
            </a:extLst>
          </p:cNvPr>
          <p:cNvCxnSpPr>
            <a:cxnSpLocks/>
          </p:cNvCxnSpPr>
          <p:nvPr/>
        </p:nvCxnSpPr>
        <p:spPr>
          <a:xfrm>
            <a:off x="3744058" y="3111107"/>
            <a:ext cx="457200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489711A4-B535-4560-A1C7-360FDE2ADCF4}"/>
              </a:ext>
            </a:extLst>
          </p:cNvPr>
          <p:cNvSpPr/>
          <p:nvPr/>
        </p:nvSpPr>
        <p:spPr>
          <a:xfrm>
            <a:off x="4687394" y="3219108"/>
            <a:ext cx="1861544" cy="36576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Capacities = 2</a:t>
            </a:r>
          </a:p>
        </p:txBody>
      </p:sp>
      <p:sp>
        <p:nvSpPr>
          <p:cNvPr id="24" name="TextBox 23">
            <a:extLst>
              <a:ext uri="{FF2B5EF4-FFF2-40B4-BE49-F238E27FC236}">
                <a16:creationId xmlns:a16="http://schemas.microsoft.com/office/drawing/2014/main" id="{D96E8F83-39BC-45EF-8EFB-73A2C1180E92}"/>
              </a:ext>
            </a:extLst>
          </p:cNvPr>
          <p:cNvSpPr txBox="1"/>
          <p:nvPr/>
        </p:nvSpPr>
        <p:spPr>
          <a:xfrm>
            <a:off x="5418380" y="2622342"/>
            <a:ext cx="399572" cy="369332"/>
          </a:xfrm>
          <a:prstGeom prst="rect">
            <a:avLst/>
          </a:prstGeom>
          <a:noFill/>
        </p:spPr>
        <p:txBody>
          <a:bodyPr wrap="square" rtlCol="0">
            <a:spAutoFit/>
          </a:bodyPr>
          <a:lstStyle/>
          <a:p>
            <a:r>
              <a:rPr lang="en-US" b="1" dirty="0"/>
              <a:t>X</a:t>
            </a:r>
          </a:p>
        </p:txBody>
      </p:sp>
      <p:sp>
        <p:nvSpPr>
          <p:cNvPr id="25" name="TextBox 24">
            <a:extLst>
              <a:ext uri="{FF2B5EF4-FFF2-40B4-BE49-F238E27FC236}">
                <a16:creationId xmlns:a16="http://schemas.microsoft.com/office/drawing/2014/main" id="{4A5D3D46-5BC9-4922-8A69-61AD267F222C}"/>
              </a:ext>
            </a:extLst>
          </p:cNvPr>
          <p:cNvSpPr txBox="1"/>
          <p:nvPr/>
        </p:nvSpPr>
        <p:spPr>
          <a:xfrm>
            <a:off x="3340657" y="2926441"/>
            <a:ext cx="407761" cy="369332"/>
          </a:xfrm>
          <a:prstGeom prst="rect">
            <a:avLst/>
          </a:prstGeom>
          <a:noFill/>
        </p:spPr>
        <p:txBody>
          <a:bodyPr wrap="square" rtlCol="0">
            <a:spAutoFit/>
          </a:bodyPr>
          <a:lstStyle/>
          <a:p>
            <a:r>
              <a:rPr lang="en-US" b="1" dirty="0"/>
              <a:t>=</a:t>
            </a:r>
          </a:p>
        </p:txBody>
      </p:sp>
      <p:sp>
        <p:nvSpPr>
          <p:cNvPr id="26" name="Rectangle 25">
            <a:extLst>
              <a:ext uri="{FF2B5EF4-FFF2-40B4-BE49-F238E27FC236}">
                <a16:creationId xmlns:a16="http://schemas.microsoft.com/office/drawing/2014/main" id="{C7C52690-A3E0-4B9D-A37A-80D170C81371}"/>
              </a:ext>
            </a:extLst>
          </p:cNvPr>
          <p:cNvSpPr/>
          <p:nvPr/>
        </p:nvSpPr>
        <p:spPr>
          <a:xfrm>
            <a:off x="709305" y="4133190"/>
            <a:ext cx="2560320" cy="4572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Risk of something = 20</a:t>
            </a:r>
          </a:p>
        </p:txBody>
      </p:sp>
      <p:sp>
        <p:nvSpPr>
          <p:cNvPr id="27" name="Rectangle 26">
            <a:extLst>
              <a:ext uri="{FF2B5EF4-FFF2-40B4-BE49-F238E27FC236}">
                <a16:creationId xmlns:a16="http://schemas.microsoft.com/office/drawing/2014/main" id="{505F2A71-768A-432D-8E86-1203009C4F51}"/>
              </a:ext>
            </a:extLst>
          </p:cNvPr>
          <p:cNvSpPr/>
          <p:nvPr/>
        </p:nvSpPr>
        <p:spPr>
          <a:xfrm>
            <a:off x="3750204" y="3893819"/>
            <a:ext cx="1415206" cy="36576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Threats = 5</a:t>
            </a:r>
          </a:p>
        </p:txBody>
      </p:sp>
      <p:sp>
        <p:nvSpPr>
          <p:cNvPr id="28" name="Rectangle 27">
            <a:extLst>
              <a:ext uri="{FF2B5EF4-FFF2-40B4-BE49-F238E27FC236}">
                <a16:creationId xmlns:a16="http://schemas.microsoft.com/office/drawing/2014/main" id="{439C2715-891A-4B63-9123-458F976AF18D}"/>
              </a:ext>
            </a:extLst>
          </p:cNvPr>
          <p:cNvSpPr/>
          <p:nvPr/>
        </p:nvSpPr>
        <p:spPr>
          <a:xfrm>
            <a:off x="6121934" y="3893819"/>
            <a:ext cx="2194560" cy="36576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Vulnerabilities = 8</a:t>
            </a:r>
          </a:p>
        </p:txBody>
      </p:sp>
      <p:cxnSp>
        <p:nvCxnSpPr>
          <p:cNvPr id="29" name="Straight Connector 28">
            <a:extLst>
              <a:ext uri="{FF2B5EF4-FFF2-40B4-BE49-F238E27FC236}">
                <a16:creationId xmlns:a16="http://schemas.microsoft.com/office/drawing/2014/main" id="{8736F0B8-DD69-41C5-8816-1DEA98BB3F0F}"/>
              </a:ext>
            </a:extLst>
          </p:cNvPr>
          <p:cNvCxnSpPr>
            <a:cxnSpLocks/>
          </p:cNvCxnSpPr>
          <p:nvPr/>
        </p:nvCxnSpPr>
        <p:spPr>
          <a:xfrm>
            <a:off x="3744058" y="4374072"/>
            <a:ext cx="457200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8F6BAF8B-1549-4916-B34B-A244F016AD30}"/>
              </a:ext>
            </a:extLst>
          </p:cNvPr>
          <p:cNvSpPr/>
          <p:nvPr/>
        </p:nvSpPr>
        <p:spPr>
          <a:xfrm>
            <a:off x="4687394" y="4471440"/>
            <a:ext cx="1861544" cy="36576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Capacities = 2</a:t>
            </a:r>
          </a:p>
        </p:txBody>
      </p:sp>
      <p:sp>
        <p:nvSpPr>
          <p:cNvPr id="31" name="TextBox 30">
            <a:extLst>
              <a:ext uri="{FF2B5EF4-FFF2-40B4-BE49-F238E27FC236}">
                <a16:creationId xmlns:a16="http://schemas.microsoft.com/office/drawing/2014/main" id="{0BC78FF8-3088-442D-B0A8-63673525563F}"/>
              </a:ext>
            </a:extLst>
          </p:cNvPr>
          <p:cNvSpPr txBox="1"/>
          <p:nvPr/>
        </p:nvSpPr>
        <p:spPr>
          <a:xfrm>
            <a:off x="5419620" y="3959738"/>
            <a:ext cx="399572" cy="369332"/>
          </a:xfrm>
          <a:prstGeom prst="rect">
            <a:avLst/>
          </a:prstGeom>
          <a:noFill/>
        </p:spPr>
        <p:txBody>
          <a:bodyPr wrap="square" rtlCol="0">
            <a:spAutoFit/>
          </a:bodyPr>
          <a:lstStyle/>
          <a:p>
            <a:r>
              <a:rPr lang="en-US" b="1" dirty="0"/>
              <a:t>X</a:t>
            </a:r>
          </a:p>
        </p:txBody>
      </p:sp>
      <p:sp>
        <p:nvSpPr>
          <p:cNvPr id="32" name="TextBox 31">
            <a:extLst>
              <a:ext uri="{FF2B5EF4-FFF2-40B4-BE49-F238E27FC236}">
                <a16:creationId xmlns:a16="http://schemas.microsoft.com/office/drawing/2014/main" id="{052FBE67-A619-40BE-A74C-C241BFEE6972}"/>
              </a:ext>
            </a:extLst>
          </p:cNvPr>
          <p:cNvSpPr txBox="1"/>
          <p:nvPr/>
        </p:nvSpPr>
        <p:spPr>
          <a:xfrm>
            <a:off x="3340657" y="4174635"/>
            <a:ext cx="407761" cy="369332"/>
          </a:xfrm>
          <a:prstGeom prst="rect">
            <a:avLst/>
          </a:prstGeom>
          <a:noFill/>
        </p:spPr>
        <p:txBody>
          <a:bodyPr wrap="square" rtlCol="0">
            <a:spAutoFit/>
          </a:bodyPr>
          <a:lstStyle/>
          <a:p>
            <a:r>
              <a:rPr lang="en-US" b="1" dirty="0"/>
              <a:t>=</a:t>
            </a:r>
          </a:p>
        </p:txBody>
      </p:sp>
      <p:sp>
        <p:nvSpPr>
          <p:cNvPr id="3" name="TextBox 2">
            <a:extLst>
              <a:ext uri="{FF2B5EF4-FFF2-40B4-BE49-F238E27FC236}">
                <a16:creationId xmlns:a16="http://schemas.microsoft.com/office/drawing/2014/main" id="{08B51E39-5F22-4AA4-93F3-F4C630FF0D3B}"/>
              </a:ext>
            </a:extLst>
          </p:cNvPr>
          <p:cNvSpPr txBox="1"/>
          <p:nvPr/>
        </p:nvSpPr>
        <p:spPr>
          <a:xfrm>
            <a:off x="144197" y="6231502"/>
            <a:ext cx="8978537" cy="523220"/>
          </a:xfrm>
          <a:prstGeom prst="rect">
            <a:avLst/>
          </a:prstGeom>
          <a:noFill/>
        </p:spPr>
        <p:txBody>
          <a:bodyPr wrap="square" rtlCol="0">
            <a:spAutoFit/>
          </a:bodyPr>
          <a:lstStyle/>
          <a:p>
            <a:r>
              <a:rPr lang="en-US" sz="1400" dirty="0"/>
              <a:t>Realistically, risk never goes to zero and situations change quickly. This tool gives you a </a:t>
            </a:r>
            <a:r>
              <a:rPr lang="en-US" sz="1400" b="1" i="1" dirty="0"/>
              <a:t>relative sense </a:t>
            </a:r>
            <a:r>
              <a:rPr lang="en-US" sz="1400" dirty="0"/>
              <a:t>of how likely different harms are so you can compare one risk to another and compare your own level of risk over time.</a:t>
            </a:r>
          </a:p>
        </p:txBody>
      </p:sp>
      <p:sp>
        <p:nvSpPr>
          <p:cNvPr id="33" name="Rectangle 32">
            <a:extLst>
              <a:ext uri="{FF2B5EF4-FFF2-40B4-BE49-F238E27FC236}">
                <a16:creationId xmlns:a16="http://schemas.microsoft.com/office/drawing/2014/main" id="{04752B70-33D3-43B8-A9FF-A808CC138E94}"/>
              </a:ext>
            </a:extLst>
          </p:cNvPr>
          <p:cNvSpPr/>
          <p:nvPr/>
        </p:nvSpPr>
        <p:spPr>
          <a:xfrm>
            <a:off x="740946" y="5395692"/>
            <a:ext cx="2560320"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Risk of something = 8</a:t>
            </a:r>
          </a:p>
        </p:txBody>
      </p:sp>
      <p:sp>
        <p:nvSpPr>
          <p:cNvPr id="34" name="Rectangle 33">
            <a:extLst>
              <a:ext uri="{FF2B5EF4-FFF2-40B4-BE49-F238E27FC236}">
                <a16:creationId xmlns:a16="http://schemas.microsoft.com/office/drawing/2014/main" id="{E211F959-3C29-4289-B8C6-74AB6EBD48BB}"/>
              </a:ext>
            </a:extLst>
          </p:cNvPr>
          <p:cNvSpPr/>
          <p:nvPr/>
        </p:nvSpPr>
        <p:spPr>
          <a:xfrm>
            <a:off x="3756832" y="5171115"/>
            <a:ext cx="1415669" cy="3657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Threats = 5</a:t>
            </a:r>
          </a:p>
        </p:txBody>
      </p:sp>
      <p:sp>
        <p:nvSpPr>
          <p:cNvPr id="35" name="Rectangle 34">
            <a:extLst>
              <a:ext uri="{FF2B5EF4-FFF2-40B4-BE49-F238E27FC236}">
                <a16:creationId xmlns:a16="http://schemas.microsoft.com/office/drawing/2014/main" id="{4F0EE0DC-ED11-4AC9-8523-63A768075502}"/>
              </a:ext>
            </a:extLst>
          </p:cNvPr>
          <p:cNvSpPr/>
          <p:nvPr/>
        </p:nvSpPr>
        <p:spPr>
          <a:xfrm>
            <a:off x="6128562" y="5171115"/>
            <a:ext cx="2194560" cy="3657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Vulnerabilities = 8</a:t>
            </a:r>
          </a:p>
        </p:txBody>
      </p:sp>
      <p:cxnSp>
        <p:nvCxnSpPr>
          <p:cNvPr id="36" name="Straight Connector 35">
            <a:extLst>
              <a:ext uri="{FF2B5EF4-FFF2-40B4-BE49-F238E27FC236}">
                <a16:creationId xmlns:a16="http://schemas.microsoft.com/office/drawing/2014/main" id="{D3B875A6-A537-4074-ABE6-AFA86B1DCBEA}"/>
              </a:ext>
            </a:extLst>
          </p:cNvPr>
          <p:cNvCxnSpPr>
            <a:cxnSpLocks/>
          </p:cNvCxnSpPr>
          <p:nvPr/>
        </p:nvCxnSpPr>
        <p:spPr>
          <a:xfrm>
            <a:off x="3744058" y="5634573"/>
            <a:ext cx="457200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011154B3-A78E-4D97-A2CD-861844BAEB35}"/>
              </a:ext>
            </a:extLst>
          </p:cNvPr>
          <p:cNvSpPr/>
          <p:nvPr/>
        </p:nvSpPr>
        <p:spPr>
          <a:xfrm>
            <a:off x="4687394" y="5742574"/>
            <a:ext cx="1861544" cy="3657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Capacities = 5</a:t>
            </a:r>
          </a:p>
        </p:txBody>
      </p:sp>
      <p:sp>
        <p:nvSpPr>
          <p:cNvPr id="38" name="TextBox 37">
            <a:extLst>
              <a:ext uri="{FF2B5EF4-FFF2-40B4-BE49-F238E27FC236}">
                <a16:creationId xmlns:a16="http://schemas.microsoft.com/office/drawing/2014/main" id="{F633F8B3-0AB6-4A13-9A29-4E0542C44D93}"/>
              </a:ext>
            </a:extLst>
          </p:cNvPr>
          <p:cNvSpPr txBox="1"/>
          <p:nvPr/>
        </p:nvSpPr>
        <p:spPr>
          <a:xfrm>
            <a:off x="5418380" y="5145808"/>
            <a:ext cx="399572" cy="369332"/>
          </a:xfrm>
          <a:prstGeom prst="rect">
            <a:avLst/>
          </a:prstGeom>
          <a:noFill/>
        </p:spPr>
        <p:txBody>
          <a:bodyPr wrap="square" rtlCol="0">
            <a:spAutoFit/>
          </a:bodyPr>
          <a:lstStyle/>
          <a:p>
            <a:r>
              <a:rPr lang="en-US" b="1" dirty="0"/>
              <a:t>X</a:t>
            </a:r>
          </a:p>
        </p:txBody>
      </p:sp>
      <p:sp>
        <p:nvSpPr>
          <p:cNvPr id="39" name="TextBox 38">
            <a:extLst>
              <a:ext uri="{FF2B5EF4-FFF2-40B4-BE49-F238E27FC236}">
                <a16:creationId xmlns:a16="http://schemas.microsoft.com/office/drawing/2014/main" id="{4AFF1CC3-A8B5-4DF8-9995-34A7F8DF4B44}"/>
              </a:ext>
            </a:extLst>
          </p:cNvPr>
          <p:cNvSpPr txBox="1"/>
          <p:nvPr/>
        </p:nvSpPr>
        <p:spPr>
          <a:xfrm>
            <a:off x="3340657" y="5451011"/>
            <a:ext cx="407761" cy="369332"/>
          </a:xfrm>
          <a:prstGeom prst="rect">
            <a:avLst/>
          </a:prstGeom>
          <a:noFill/>
        </p:spPr>
        <p:txBody>
          <a:bodyPr wrap="square" rtlCol="0">
            <a:spAutoFit/>
          </a:bodyPr>
          <a:lstStyle/>
          <a:p>
            <a:r>
              <a:rPr lang="en-US" b="1" dirty="0"/>
              <a:t>=</a:t>
            </a:r>
          </a:p>
        </p:txBody>
      </p:sp>
    </p:spTree>
    <p:extLst>
      <p:ext uri="{BB962C8B-B14F-4D97-AF65-F5344CB8AC3E}">
        <p14:creationId xmlns:p14="http://schemas.microsoft.com/office/powerpoint/2010/main" val="164564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4" grpId="0"/>
      <p:bldP spid="25" grpId="0"/>
      <p:bldP spid="26" grpId="0" animBg="1"/>
      <p:bldP spid="27" grpId="0" animBg="1"/>
      <p:bldP spid="28" grpId="0" animBg="1"/>
      <p:bldP spid="30" grpId="0" animBg="1"/>
      <p:bldP spid="31" grpId="0"/>
      <p:bldP spid="32" grpId="0"/>
      <p:bldP spid="33" grpId="0" animBg="1"/>
      <p:bldP spid="34" grpId="0" animBg="1"/>
      <p:bldP spid="35" grpId="0" animBg="1"/>
      <p:bldP spid="37" grpId="0" animBg="1"/>
      <p:bldP spid="38" grpId="0"/>
      <p:bldP spid="3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DECA-6DF1-400B-BEE5-F03A56BA16F1}"/>
              </a:ext>
            </a:extLst>
          </p:cNvPr>
          <p:cNvSpPr>
            <a:spLocks noGrp="1"/>
          </p:cNvSpPr>
          <p:nvPr>
            <p:ph type="title"/>
          </p:nvPr>
        </p:nvSpPr>
        <p:spPr>
          <a:xfrm>
            <a:off x="628650" y="417286"/>
            <a:ext cx="7886700" cy="800039"/>
          </a:xfrm>
        </p:spPr>
        <p:txBody>
          <a:bodyPr/>
          <a:lstStyle/>
          <a:p>
            <a:r>
              <a:rPr lang="en-US" dirty="0"/>
              <a:t>Risk Assessment Example</a:t>
            </a:r>
          </a:p>
        </p:txBody>
      </p:sp>
      <p:sp>
        <p:nvSpPr>
          <p:cNvPr id="3" name="Text Placeholder 2">
            <a:extLst>
              <a:ext uri="{FF2B5EF4-FFF2-40B4-BE49-F238E27FC236}">
                <a16:creationId xmlns:a16="http://schemas.microsoft.com/office/drawing/2014/main" id="{9BDE9BD0-CD7B-4DC0-95BA-E784C9AFA0F3}"/>
              </a:ext>
            </a:extLst>
          </p:cNvPr>
          <p:cNvSpPr>
            <a:spLocks noGrp="1"/>
          </p:cNvSpPr>
          <p:nvPr>
            <p:ph idx="1"/>
          </p:nvPr>
        </p:nvSpPr>
        <p:spPr>
          <a:xfrm>
            <a:off x="652462" y="2186407"/>
            <a:ext cx="8262937" cy="4405776"/>
          </a:xfrm>
        </p:spPr>
        <p:txBody>
          <a:bodyPr>
            <a:noAutofit/>
          </a:bodyPr>
          <a:lstStyle/>
          <a:p>
            <a:r>
              <a:rPr lang="en-US" sz="2000" dirty="0"/>
              <a:t>Pick a </a:t>
            </a:r>
            <a:r>
              <a:rPr lang="en-US" sz="2000" b="1" dirty="0"/>
              <a:t>specific risk </a:t>
            </a:r>
            <a:r>
              <a:rPr lang="en-US" sz="2000" dirty="0"/>
              <a:t>(location, activity, person)</a:t>
            </a:r>
          </a:p>
          <a:p>
            <a:pPr lvl="1"/>
            <a:r>
              <a:rPr lang="en-US" sz="1800" dirty="0"/>
              <a:t>Our CSO is worried that our peer ORWs will be physically assaulted during outreach</a:t>
            </a:r>
          </a:p>
          <a:p>
            <a:r>
              <a:rPr lang="en-US" sz="2000" dirty="0"/>
              <a:t>Consider </a:t>
            </a:r>
            <a:r>
              <a:rPr lang="en-US" sz="2000" b="1" dirty="0"/>
              <a:t>threats </a:t>
            </a:r>
            <a:r>
              <a:rPr lang="en-US" sz="2000" dirty="0"/>
              <a:t>that make the risk likely</a:t>
            </a:r>
          </a:p>
          <a:p>
            <a:pPr lvl="1"/>
            <a:r>
              <a:rPr lang="en-US" sz="1800" dirty="0"/>
              <a:t>Verbal abuse, including threats of physical violence, occurred in the past; the perpetrators are often the bar owners. Verbal threats are increasing.</a:t>
            </a:r>
          </a:p>
          <a:p>
            <a:r>
              <a:rPr lang="en-US" sz="2000" dirty="0"/>
              <a:t>Name your </a:t>
            </a:r>
            <a:r>
              <a:rPr lang="en-US" sz="2000" b="1" dirty="0"/>
              <a:t>vulnerabilities</a:t>
            </a:r>
            <a:endParaRPr lang="en-US" sz="2000" dirty="0"/>
          </a:p>
          <a:p>
            <a:pPr lvl="1"/>
            <a:r>
              <a:rPr lang="en-US" sz="1800" dirty="0"/>
              <a:t>Outreach is done by sex workers; it occurs at night; transport is on foot</a:t>
            </a:r>
          </a:p>
          <a:p>
            <a:r>
              <a:rPr lang="en-US" sz="2000" dirty="0"/>
              <a:t>Name your </a:t>
            </a:r>
            <a:r>
              <a:rPr lang="en-US" sz="2000" b="1" dirty="0"/>
              <a:t>capacities</a:t>
            </a:r>
            <a:endParaRPr lang="en-US" sz="2000" dirty="0"/>
          </a:p>
          <a:p>
            <a:pPr lvl="1"/>
            <a:r>
              <a:rPr lang="en-US" sz="1800" dirty="0"/>
              <a:t>Peer outreach workers wear ID cards that show they are connected to the Ministry of Health and include a phone number to reach a locally trained police officer; peers go out in pairs; peers have phones with pre-paid airtime in case they encounter issues</a:t>
            </a:r>
          </a:p>
        </p:txBody>
      </p:sp>
      <p:sp>
        <p:nvSpPr>
          <p:cNvPr id="4" name="Rectangle 3">
            <a:extLst>
              <a:ext uri="{FF2B5EF4-FFF2-40B4-BE49-F238E27FC236}">
                <a16:creationId xmlns:a16="http://schemas.microsoft.com/office/drawing/2014/main" id="{80B31C50-468A-4FC9-9931-CE35093DF267}"/>
              </a:ext>
            </a:extLst>
          </p:cNvPr>
          <p:cNvSpPr/>
          <p:nvPr/>
        </p:nvSpPr>
        <p:spPr>
          <a:xfrm>
            <a:off x="6219606" y="1388958"/>
            <a:ext cx="887820" cy="27432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Threats</a:t>
            </a:r>
          </a:p>
        </p:txBody>
      </p:sp>
      <p:sp>
        <p:nvSpPr>
          <p:cNvPr id="5" name="Rectangle 4">
            <a:extLst>
              <a:ext uri="{FF2B5EF4-FFF2-40B4-BE49-F238E27FC236}">
                <a16:creationId xmlns:a16="http://schemas.microsoft.com/office/drawing/2014/main" id="{86F27576-6970-4580-9509-83BFB5A84199}"/>
              </a:ext>
            </a:extLst>
          </p:cNvPr>
          <p:cNvSpPr/>
          <p:nvPr/>
        </p:nvSpPr>
        <p:spPr>
          <a:xfrm>
            <a:off x="7381213" y="1388958"/>
            <a:ext cx="1203479" cy="27432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Vulnerability</a:t>
            </a:r>
          </a:p>
        </p:txBody>
      </p:sp>
      <p:cxnSp>
        <p:nvCxnSpPr>
          <p:cNvPr id="6" name="Straight Connector 5">
            <a:extLst>
              <a:ext uri="{FF2B5EF4-FFF2-40B4-BE49-F238E27FC236}">
                <a16:creationId xmlns:a16="http://schemas.microsoft.com/office/drawing/2014/main" id="{94D90EF2-02EA-41E1-8A47-AB805304EAF4}"/>
              </a:ext>
            </a:extLst>
          </p:cNvPr>
          <p:cNvCxnSpPr/>
          <p:nvPr/>
        </p:nvCxnSpPr>
        <p:spPr>
          <a:xfrm>
            <a:off x="6219606" y="1710189"/>
            <a:ext cx="2377440"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5D6E3684-5DEA-4646-96C2-783ECCC65E26}"/>
              </a:ext>
            </a:extLst>
          </p:cNvPr>
          <p:cNvSpPr/>
          <p:nvPr/>
        </p:nvSpPr>
        <p:spPr>
          <a:xfrm>
            <a:off x="6748568" y="1772963"/>
            <a:ext cx="1087843" cy="27432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Capacity</a:t>
            </a:r>
          </a:p>
        </p:txBody>
      </p:sp>
      <p:sp>
        <p:nvSpPr>
          <p:cNvPr id="8" name="TextBox 7">
            <a:extLst>
              <a:ext uri="{FF2B5EF4-FFF2-40B4-BE49-F238E27FC236}">
                <a16:creationId xmlns:a16="http://schemas.microsoft.com/office/drawing/2014/main" id="{7BBA2326-2C26-4A42-8A4A-D9FB27A3F63C}"/>
              </a:ext>
            </a:extLst>
          </p:cNvPr>
          <p:cNvSpPr txBox="1"/>
          <p:nvPr/>
        </p:nvSpPr>
        <p:spPr>
          <a:xfrm>
            <a:off x="7097903" y="1376077"/>
            <a:ext cx="281762" cy="300082"/>
          </a:xfrm>
          <a:prstGeom prst="rect">
            <a:avLst/>
          </a:prstGeom>
          <a:noFill/>
        </p:spPr>
        <p:txBody>
          <a:bodyPr wrap="square" rtlCol="0">
            <a:spAutoFit/>
          </a:bodyPr>
          <a:lstStyle/>
          <a:p>
            <a:r>
              <a:rPr lang="en-US" sz="1350" b="1" dirty="0"/>
              <a:t>X</a:t>
            </a:r>
          </a:p>
        </p:txBody>
      </p:sp>
      <p:sp>
        <p:nvSpPr>
          <p:cNvPr id="9" name="TextBox 8">
            <a:extLst>
              <a:ext uri="{FF2B5EF4-FFF2-40B4-BE49-F238E27FC236}">
                <a16:creationId xmlns:a16="http://schemas.microsoft.com/office/drawing/2014/main" id="{97B89164-F6FC-4776-9922-C18A23844828}"/>
              </a:ext>
            </a:extLst>
          </p:cNvPr>
          <p:cNvSpPr txBox="1"/>
          <p:nvPr/>
        </p:nvSpPr>
        <p:spPr>
          <a:xfrm>
            <a:off x="5911926" y="1548798"/>
            <a:ext cx="292008" cy="307777"/>
          </a:xfrm>
          <a:prstGeom prst="rect">
            <a:avLst/>
          </a:prstGeom>
          <a:noFill/>
        </p:spPr>
        <p:txBody>
          <a:bodyPr wrap="square" rtlCol="0">
            <a:spAutoFit/>
          </a:bodyPr>
          <a:lstStyle/>
          <a:p>
            <a:r>
              <a:rPr lang="en-US" sz="1400" b="1" dirty="0"/>
              <a:t>=</a:t>
            </a:r>
          </a:p>
        </p:txBody>
      </p:sp>
      <p:sp>
        <p:nvSpPr>
          <p:cNvPr id="10" name="Rectangle 9">
            <a:extLst>
              <a:ext uri="{FF2B5EF4-FFF2-40B4-BE49-F238E27FC236}">
                <a16:creationId xmlns:a16="http://schemas.microsoft.com/office/drawing/2014/main" id="{2E19BC96-8408-4A9E-9F0C-02EBBECD40B7}"/>
              </a:ext>
            </a:extLst>
          </p:cNvPr>
          <p:cNvSpPr/>
          <p:nvPr/>
        </p:nvSpPr>
        <p:spPr>
          <a:xfrm>
            <a:off x="4129641" y="1533878"/>
            <a:ext cx="1782285" cy="36576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Risk of something</a:t>
            </a:r>
          </a:p>
        </p:txBody>
      </p:sp>
    </p:spTree>
    <p:extLst>
      <p:ext uri="{BB962C8B-B14F-4D97-AF65-F5344CB8AC3E}">
        <p14:creationId xmlns:p14="http://schemas.microsoft.com/office/powerpoint/2010/main" val="206287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DECA-6DF1-400B-BEE5-F03A56BA16F1}"/>
              </a:ext>
            </a:extLst>
          </p:cNvPr>
          <p:cNvSpPr>
            <a:spLocks noGrp="1"/>
          </p:cNvSpPr>
          <p:nvPr>
            <p:ph type="title"/>
          </p:nvPr>
        </p:nvSpPr>
        <p:spPr>
          <a:xfrm>
            <a:off x="508330" y="302717"/>
            <a:ext cx="7886700" cy="800039"/>
          </a:xfrm>
        </p:spPr>
        <p:txBody>
          <a:bodyPr>
            <a:normAutofit fontScale="90000"/>
          </a:bodyPr>
          <a:lstStyle/>
          <a:p>
            <a:r>
              <a:rPr lang="en-US" dirty="0"/>
              <a:t>Activity AA. Risk Assessment Example</a:t>
            </a:r>
          </a:p>
        </p:txBody>
      </p:sp>
      <p:sp>
        <p:nvSpPr>
          <p:cNvPr id="3" name="Text Placeholder 2">
            <a:extLst>
              <a:ext uri="{FF2B5EF4-FFF2-40B4-BE49-F238E27FC236}">
                <a16:creationId xmlns:a16="http://schemas.microsoft.com/office/drawing/2014/main" id="{9BDE9BD0-CD7B-4DC0-95BA-E784C9AFA0F3}"/>
              </a:ext>
            </a:extLst>
          </p:cNvPr>
          <p:cNvSpPr>
            <a:spLocks noGrp="1"/>
          </p:cNvSpPr>
          <p:nvPr>
            <p:ph idx="1"/>
          </p:nvPr>
        </p:nvSpPr>
        <p:spPr>
          <a:xfrm>
            <a:off x="508330" y="1874055"/>
            <a:ext cx="8515350" cy="4008328"/>
          </a:xfrm>
        </p:spPr>
        <p:txBody>
          <a:bodyPr>
            <a:noAutofit/>
          </a:bodyPr>
          <a:lstStyle/>
          <a:p>
            <a:r>
              <a:rPr lang="en-US" sz="1800" dirty="0"/>
              <a:t>Pick a </a:t>
            </a:r>
            <a:r>
              <a:rPr lang="en-US" sz="1800" b="1" dirty="0"/>
              <a:t>specific risk </a:t>
            </a:r>
            <a:r>
              <a:rPr lang="en-US" sz="1800" dirty="0"/>
              <a:t>(location, activity, person)</a:t>
            </a:r>
          </a:p>
          <a:p>
            <a:pPr lvl="1"/>
            <a:r>
              <a:rPr lang="en-US" sz="1600" dirty="0"/>
              <a:t>Our CSO is worried that the ORWs will be physically assaulted during outreach</a:t>
            </a:r>
          </a:p>
          <a:p>
            <a:r>
              <a:rPr lang="en-US" sz="1800" dirty="0"/>
              <a:t>Consider </a:t>
            </a:r>
            <a:r>
              <a:rPr lang="en-US" sz="1800" b="1" dirty="0"/>
              <a:t>threats </a:t>
            </a:r>
            <a:r>
              <a:rPr lang="en-US" sz="1800" dirty="0"/>
              <a:t>that make the risk more or less likely</a:t>
            </a:r>
          </a:p>
          <a:p>
            <a:pPr lvl="1"/>
            <a:r>
              <a:rPr lang="en-US" sz="1600" dirty="0"/>
              <a:t>Verbal abuse, including threats of physical violence, occurred in the past; the perpetrators are often the bar owners. </a:t>
            </a:r>
          </a:p>
          <a:p>
            <a:r>
              <a:rPr lang="en-US" sz="1800" dirty="0"/>
              <a:t>Name your </a:t>
            </a:r>
            <a:r>
              <a:rPr lang="en-US" sz="1800" b="1" dirty="0"/>
              <a:t>vulnerabilities</a:t>
            </a:r>
            <a:endParaRPr lang="en-US" sz="1800" dirty="0"/>
          </a:p>
          <a:p>
            <a:pPr lvl="1"/>
            <a:r>
              <a:rPr lang="en-US" sz="1600" dirty="0"/>
              <a:t>Outreach is done by sex workers; it must occur at night; transport is on foot</a:t>
            </a:r>
          </a:p>
          <a:p>
            <a:r>
              <a:rPr lang="en-US" sz="1800" dirty="0"/>
              <a:t>Name your </a:t>
            </a:r>
            <a:r>
              <a:rPr lang="en-US" sz="1800" b="1" dirty="0"/>
              <a:t>capacities</a:t>
            </a:r>
            <a:endParaRPr lang="en-US" sz="1800" dirty="0"/>
          </a:p>
          <a:p>
            <a:pPr lvl="1"/>
            <a:r>
              <a:rPr lang="en-US" sz="1600" dirty="0"/>
              <a:t>Peer outreach workers wear ID cards that show they are connected to the Ministry of Health and include a phone number to reach a locally trained police officer; peers go out in pairs; peers have phones with pre-paid airtime in case they encounter issues</a:t>
            </a:r>
          </a:p>
          <a:p>
            <a:pPr lvl="1"/>
            <a:endParaRPr lang="en-US" sz="1700" dirty="0"/>
          </a:p>
          <a:p>
            <a:pPr marL="342900" lvl="1" indent="0">
              <a:buNone/>
            </a:pPr>
            <a:endParaRPr lang="en-US" sz="1700" dirty="0"/>
          </a:p>
        </p:txBody>
      </p:sp>
      <p:sp>
        <p:nvSpPr>
          <p:cNvPr id="16" name="TextBox 15">
            <a:extLst>
              <a:ext uri="{FF2B5EF4-FFF2-40B4-BE49-F238E27FC236}">
                <a16:creationId xmlns:a16="http://schemas.microsoft.com/office/drawing/2014/main" id="{CDD4CB37-9FAB-4811-936F-9AFF68E38677}"/>
              </a:ext>
            </a:extLst>
          </p:cNvPr>
          <p:cNvSpPr txBox="1"/>
          <p:nvPr/>
        </p:nvSpPr>
        <p:spPr>
          <a:xfrm>
            <a:off x="508330" y="5825029"/>
            <a:ext cx="8224936" cy="769441"/>
          </a:xfrm>
          <a:prstGeom prst="rect">
            <a:avLst/>
          </a:prstGeom>
          <a:noFill/>
        </p:spPr>
        <p:txBody>
          <a:bodyPr wrap="square" rtlCol="0">
            <a:spAutoFit/>
          </a:bodyPr>
          <a:lstStyle/>
          <a:p>
            <a:r>
              <a:rPr lang="en-US" sz="2200" b="1" dirty="0"/>
              <a:t>Discussion: What could you do to reduce vulnerabilities and increase capacities?</a:t>
            </a:r>
          </a:p>
        </p:txBody>
      </p:sp>
      <p:grpSp>
        <p:nvGrpSpPr>
          <p:cNvPr id="11" name="Group 10">
            <a:extLst>
              <a:ext uri="{FF2B5EF4-FFF2-40B4-BE49-F238E27FC236}">
                <a16:creationId xmlns:a16="http://schemas.microsoft.com/office/drawing/2014/main" id="{1F9660AF-11E5-41EE-AAAE-79D291CD17C1}"/>
              </a:ext>
            </a:extLst>
          </p:cNvPr>
          <p:cNvGrpSpPr/>
          <p:nvPr/>
        </p:nvGrpSpPr>
        <p:grpSpPr>
          <a:xfrm>
            <a:off x="4129641" y="1223677"/>
            <a:ext cx="4467405" cy="671206"/>
            <a:chOff x="4129641" y="1376077"/>
            <a:chExt cx="4467405" cy="671206"/>
          </a:xfrm>
        </p:grpSpPr>
        <p:sp>
          <p:nvSpPr>
            <p:cNvPr id="14" name="Rectangle 13">
              <a:extLst>
                <a:ext uri="{FF2B5EF4-FFF2-40B4-BE49-F238E27FC236}">
                  <a16:creationId xmlns:a16="http://schemas.microsoft.com/office/drawing/2014/main" id="{E1BC1007-5411-407C-BCF4-B4C31DD671B1}"/>
                </a:ext>
              </a:extLst>
            </p:cNvPr>
            <p:cNvSpPr/>
            <p:nvPr/>
          </p:nvSpPr>
          <p:spPr>
            <a:xfrm>
              <a:off x="6219606" y="1388958"/>
              <a:ext cx="887820" cy="27432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Threats</a:t>
              </a:r>
            </a:p>
          </p:txBody>
        </p:sp>
        <p:sp>
          <p:nvSpPr>
            <p:cNvPr id="15" name="Rectangle 14">
              <a:extLst>
                <a:ext uri="{FF2B5EF4-FFF2-40B4-BE49-F238E27FC236}">
                  <a16:creationId xmlns:a16="http://schemas.microsoft.com/office/drawing/2014/main" id="{46F65048-D40E-4C26-BD76-5EA0AB833E58}"/>
                </a:ext>
              </a:extLst>
            </p:cNvPr>
            <p:cNvSpPr/>
            <p:nvPr/>
          </p:nvSpPr>
          <p:spPr>
            <a:xfrm>
              <a:off x="7381213" y="1388958"/>
              <a:ext cx="1203479" cy="27432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Vulnerability</a:t>
              </a:r>
            </a:p>
          </p:txBody>
        </p:sp>
        <p:cxnSp>
          <p:nvCxnSpPr>
            <p:cNvPr id="17" name="Straight Connector 16">
              <a:extLst>
                <a:ext uri="{FF2B5EF4-FFF2-40B4-BE49-F238E27FC236}">
                  <a16:creationId xmlns:a16="http://schemas.microsoft.com/office/drawing/2014/main" id="{1F778D5A-0801-42C4-8457-0990088F6354}"/>
                </a:ext>
              </a:extLst>
            </p:cNvPr>
            <p:cNvCxnSpPr/>
            <p:nvPr/>
          </p:nvCxnSpPr>
          <p:spPr>
            <a:xfrm>
              <a:off x="6219606" y="1710189"/>
              <a:ext cx="2377440"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CDCF96C6-DC05-4180-A8EB-628CF80EA785}"/>
                </a:ext>
              </a:extLst>
            </p:cNvPr>
            <p:cNvSpPr/>
            <p:nvPr/>
          </p:nvSpPr>
          <p:spPr>
            <a:xfrm>
              <a:off x="6748568" y="1772963"/>
              <a:ext cx="1087843" cy="27432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Capacity</a:t>
              </a:r>
            </a:p>
          </p:txBody>
        </p:sp>
        <p:sp>
          <p:nvSpPr>
            <p:cNvPr id="19" name="TextBox 18">
              <a:extLst>
                <a:ext uri="{FF2B5EF4-FFF2-40B4-BE49-F238E27FC236}">
                  <a16:creationId xmlns:a16="http://schemas.microsoft.com/office/drawing/2014/main" id="{DDB357BB-DA95-4AD6-A0D0-47826A628FC7}"/>
                </a:ext>
              </a:extLst>
            </p:cNvPr>
            <p:cNvSpPr txBox="1"/>
            <p:nvPr/>
          </p:nvSpPr>
          <p:spPr>
            <a:xfrm>
              <a:off x="7097903" y="1376077"/>
              <a:ext cx="281762" cy="300082"/>
            </a:xfrm>
            <a:prstGeom prst="rect">
              <a:avLst/>
            </a:prstGeom>
            <a:noFill/>
          </p:spPr>
          <p:txBody>
            <a:bodyPr wrap="square" rtlCol="0">
              <a:spAutoFit/>
            </a:bodyPr>
            <a:lstStyle/>
            <a:p>
              <a:r>
                <a:rPr lang="en-US" sz="1350" b="1" dirty="0"/>
                <a:t>X</a:t>
              </a:r>
            </a:p>
          </p:txBody>
        </p:sp>
        <p:sp>
          <p:nvSpPr>
            <p:cNvPr id="20" name="TextBox 19">
              <a:extLst>
                <a:ext uri="{FF2B5EF4-FFF2-40B4-BE49-F238E27FC236}">
                  <a16:creationId xmlns:a16="http://schemas.microsoft.com/office/drawing/2014/main" id="{06844DCE-BDE5-41BC-AB7F-18FAC579A175}"/>
                </a:ext>
              </a:extLst>
            </p:cNvPr>
            <p:cNvSpPr txBox="1"/>
            <p:nvPr/>
          </p:nvSpPr>
          <p:spPr>
            <a:xfrm>
              <a:off x="5911926" y="1548798"/>
              <a:ext cx="292008" cy="307777"/>
            </a:xfrm>
            <a:prstGeom prst="rect">
              <a:avLst/>
            </a:prstGeom>
            <a:noFill/>
          </p:spPr>
          <p:txBody>
            <a:bodyPr wrap="square" rtlCol="0">
              <a:spAutoFit/>
            </a:bodyPr>
            <a:lstStyle/>
            <a:p>
              <a:r>
                <a:rPr lang="en-US" sz="1400" b="1" dirty="0"/>
                <a:t>=</a:t>
              </a:r>
            </a:p>
          </p:txBody>
        </p:sp>
        <p:sp>
          <p:nvSpPr>
            <p:cNvPr id="21" name="Rectangle 20">
              <a:extLst>
                <a:ext uri="{FF2B5EF4-FFF2-40B4-BE49-F238E27FC236}">
                  <a16:creationId xmlns:a16="http://schemas.microsoft.com/office/drawing/2014/main" id="{97D5B9F2-AC8A-404B-9370-B5802848A4D9}"/>
                </a:ext>
              </a:extLst>
            </p:cNvPr>
            <p:cNvSpPr/>
            <p:nvPr/>
          </p:nvSpPr>
          <p:spPr>
            <a:xfrm>
              <a:off x="4129641" y="1533878"/>
              <a:ext cx="1782285" cy="36576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Risk of something</a:t>
              </a:r>
            </a:p>
          </p:txBody>
        </p:sp>
      </p:grpSp>
      <p:sp>
        <p:nvSpPr>
          <p:cNvPr id="22" name="Star: 5 Points 21">
            <a:extLst>
              <a:ext uri="{FF2B5EF4-FFF2-40B4-BE49-F238E27FC236}">
                <a16:creationId xmlns:a16="http://schemas.microsoft.com/office/drawing/2014/main" id="{F2E9DC17-E303-4D1C-BD22-28F82B0B9D51}"/>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0646630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DECA-6DF1-400B-BEE5-F03A56BA16F1}"/>
              </a:ext>
            </a:extLst>
          </p:cNvPr>
          <p:cNvSpPr>
            <a:spLocks noGrp="1"/>
          </p:cNvSpPr>
          <p:nvPr>
            <p:ph type="title"/>
          </p:nvPr>
        </p:nvSpPr>
        <p:spPr>
          <a:xfrm>
            <a:off x="508330" y="319945"/>
            <a:ext cx="7886700" cy="800039"/>
          </a:xfrm>
        </p:spPr>
        <p:txBody>
          <a:bodyPr>
            <a:normAutofit fontScale="90000"/>
          </a:bodyPr>
          <a:lstStyle/>
          <a:p>
            <a:r>
              <a:rPr lang="en-US" dirty="0"/>
              <a:t>Activity AA. Risk Assessment Example</a:t>
            </a:r>
          </a:p>
        </p:txBody>
      </p:sp>
      <p:sp>
        <p:nvSpPr>
          <p:cNvPr id="11" name="TextBox 10">
            <a:extLst>
              <a:ext uri="{FF2B5EF4-FFF2-40B4-BE49-F238E27FC236}">
                <a16:creationId xmlns:a16="http://schemas.microsoft.com/office/drawing/2014/main" id="{9E702549-8C1E-40F4-B7E6-52DC8EF38DF4}"/>
              </a:ext>
            </a:extLst>
          </p:cNvPr>
          <p:cNvSpPr txBox="1"/>
          <p:nvPr/>
        </p:nvSpPr>
        <p:spPr>
          <a:xfrm>
            <a:off x="7336134" y="3995625"/>
            <a:ext cx="1664016" cy="338554"/>
          </a:xfrm>
          <a:prstGeom prst="rect">
            <a:avLst/>
          </a:prstGeom>
          <a:noFill/>
        </p:spPr>
        <p:txBody>
          <a:bodyPr wrap="square" rtlCol="0">
            <a:spAutoFit/>
          </a:bodyPr>
          <a:lstStyle/>
          <a:p>
            <a:r>
              <a:rPr lang="en-US" sz="1600" dirty="0">
                <a:solidFill>
                  <a:schemeClr val="accent4"/>
                </a:solidFill>
              </a:rPr>
              <a:t>--------- by taxi</a:t>
            </a:r>
          </a:p>
        </p:txBody>
      </p:sp>
      <p:sp>
        <p:nvSpPr>
          <p:cNvPr id="12" name="TextBox 11">
            <a:extLst>
              <a:ext uri="{FF2B5EF4-FFF2-40B4-BE49-F238E27FC236}">
                <a16:creationId xmlns:a16="http://schemas.microsoft.com/office/drawing/2014/main" id="{7BD2CB15-03C2-4ACC-A0B7-60131DBA6EF6}"/>
              </a:ext>
            </a:extLst>
          </p:cNvPr>
          <p:cNvSpPr txBox="1"/>
          <p:nvPr/>
        </p:nvSpPr>
        <p:spPr>
          <a:xfrm>
            <a:off x="1194813" y="5477558"/>
            <a:ext cx="7224318" cy="1077218"/>
          </a:xfrm>
          <a:prstGeom prst="rect">
            <a:avLst/>
          </a:prstGeom>
          <a:noFill/>
        </p:spPr>
        <p:txBody>
          <a:bodyPr wrap="square" rtlCol="0">
            <a:spAutoFit/>
          </a:bodyPr>
          <a:lstStyle/>
          <a:p>
            <a:r>
              <a:rPr lang="en-US" sz="1600" dirty="0">
                <a:solidFill>
                  <a:schemeClr val="accent2">
                    <a:lumMod val="50000"/>
                    <a:lumOff val="50000"/>
                  </a:schemeClr>
                </a:solidFill>
              </a:rPr>
              <a:t>peers have a noncontroversial message to describe their work; peers’ whereabouts are tracked via logbook and GPS; peers have pre-identified safe havens in each neighborhood they work in; sex workers are accompanied by a known and respected escort from the area</a:t>
            </a:r>
          </a:p>
        </p:txBody>
      </p:sp>
      <p:sp>
        <p:nvSpPr>
          <p:cNvPr id="13" name="TextBox 12">
            <a:extLst>
              <a:ext uri="{FF2B5EF4-FFF2-40B4-BE49-F238E27FC236}">
                <a16:creationId xmlns:a16="http://schemas.microsoft.com/office/drawing/2014/main" id="{A17B2F75-0B4C-4513-800F-0E9CACADC652}"/>
              </a:ext>
            </a:extLst>
          </p:cNvPr>
          <p:cNvSpPr txBox="1"/>
          <p:nvPr/>
        </p:nvSpPr>
        <p:spPr>
          <a:xfrm>
            <a:off x="7870088" y="1591616"/>
            <a:ext cx="467834" cy="369332"/>
          </a:xfrm>
          <a:prstGeom prst="rect">
            <a:avLst/>
          </a:prstGeom>
          <a:noFill/>
        </p:spPr>
        <p:txBody>
          <a:bodyPr wrap="square" rtlCol="0">
            <a:spAutoFit/>
          </a:bodyPr>
          <a:lstStyle/>
          <a:p>
            <a:r>
              <a:rPr lang="en-US" dirty="0">
                <a:solidFill>
                  <a:schemeClr val="accent2">
                    <a:lumMod val="50000"/>
                    <a:lumOff val="50000"/>
                  </a:schemeClr>
                </a:solidFill>
              </a:rPr>
              <a:t>+4</a:t>
            </a:r>
          </a:p>
        </p:txBody>
      </p:sp>
      <p:sp>
        <p:nvSpPr>
          <p:cNvPr id="14" name="TextBox 13">
            <a:extLst>
              <a:ext uri="{FF2B5EF4-FFF2-40B4-BE49-F238E27FC236}">
                <a16:creationId xmlns:a16="http://schemas.microsoft.com/office/drawing/2014/main" id="{90DC1E0F-0245-4A90-BE19-ED663FCBBE20}"/>
              </a:ext>
            </a:extLst>
          </p:cNvPr>
          <p:cNvSpPr txBox="1"/>
          <p:nvPr/>
        </p:nvSpPr>
        <p:spPr>
          <a:xfrm>
            <a:off x="8597046" y="1178285"/>
            <a:ext cx="637018" cy="369332"/>
          </a:xfrm>
          <a:prstGeom prst="rect">
            <a:avLst/>
          </a:prstGeom>
          <a:noFill/>
        </p:spPr>
        <p:txBody>
          <a:bodyPr wrap="square" rtlCol="0">
            <a:spAutoFit/>
          </a:bodyPr>
          <a:lstStyle/>
          <a:p>
            <a:r>
              <a:rPr lang="en-US" dirty="0">
                <a:solidFill>
                  <a:schemeClr val="accent4"/>
                </a:solidFill>
              </a:rPr>
              <a:t>-1</a:t>
            </a:r>
          </a:p>
        </p:txBody>
      </p:sp>
      <p:grpSp>
        <p:nvGrpSpPr>
          <p:cNvPr id="25" name="Group 24">
            <a:extLst>
              <a:ext uri="{FF2B5EF4-FFF2-40B4-BE49-F238E27FC236}">
                <a16:creationId xmlns:a16="http://schemas.microsoft.com/office/drawing/2014/main" id="{F8B605B0-5810-45AB-A2FD-803A6B157FF4}"/>
              </a:ext>
            </a:extLst>
          </p:cNvPr>
          <p:cNvGrpSpPr/>
          <p:nvPr/>
        </p:nvGrpSpPr>
        <p:grpSpPr>
          <a:xfrm>
            <a:off x="4129641" y="1223677"/>
            <a:ext cx="4467405" cy="671206"/>
            <a:chOff x="4129641" y="1376077"/>
            <a:chExt cx="4467405" cy="671206"/>
          </a:xfrm>
        </p:grpSpPr>
        <p:sp>
          <p:nvSpPr>
            <p:cNvPr id="26" name="Rectangle 25">
              <a:extLst>
                <a:ext uri="{FF2B5EF4-FFF2-40B4-BE49-F238E27FC236}">
                  <a16:creationId xmlns:a16="http://schemas.microsoft.com/office/drawing/2014/main" id="{100E03FC-227F-4953-8F8E-1CCA592B8E2F}"/>
                </a:ext>
              </a:extLst>
            </p:cNvPr>
            <p:cNvSpPr/>
            <p:nvPr/>
          </p:nvSpPr>
          <p:spPr>
            <a:xfrm>
              <a:off x="6219606" y="1388958"/>
              <a:ext cx="887820" cy="27432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Threats</a:t>
              </a:r>
            </a:p>
          </p:txBody>
        </p:sp>
        <p:sp>
          <p:nvSpPr>
            <p:cNvPr id="27" name="Rectangle 26">
              <a:extLst>
                <a:ext uri="{FF2B5EF4-FFF2-40B4-BE49-F238E27FC236}">
                  <a16:creationId xmlns:a16="http://schemas.microsoft.com/office/drawing/2014/main" id="{87AD9DF2-431B-40E1-B682-13877AA324C8}"/>
                </a:ext>
              </a:extLst>
            </p:cNvPr>
            <p:cNvSpPr/>
            <p:nvPr/>
          </p:nvSpPr>
          <p:spPr>
            <a:xfrm>
              <a:off x="7381213" y="1388958"/>
              <a:ext cx="1203479" cy="27432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Vulnerability</a:t>
              </a:r>
            </a:p>
          </p:txBody>
        </p:sp>
        <p:cxnSp>
          <p:nvCxnSpPr>
            <p:cNvPr id="28" name="Straight Connector 27">
              <a:extLst>
                <a:ext uri="{FF2B5EF4-FFF2-40B4-BE49-F238E27FC236}">
                  <a16:creationId xmlns:a16="http://schemas.microsoft.com/office/drawing/2014/main" id="{E2FA2A96-2E4B-4528-BBCE-9AB6E209D79F}"/>
                </a:ext>
              </a:extLst>
            </p:cNvPr>
            <p:cNvCxnSpPr/>
            <p:nvPr/>
          </p:nvCxnSpPr>
          <p:spPr>
            <a:xfrm>
              <a:off x="6219606" y="1710189"/>
              <a:ext cx="2377440"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9" name="Rectangle 28">
              <a:extLst>
                <a:ext uri="{FF2B5EF4-FFF2-40B4-BE49-F238E27FC236}">
                  <a16:creationId xmlns:a16="http://schemas.microsoft.com/office/drawing/2014/main" id="{E5D14CE8-2FB5-4E9F-B70C-B948FB318A05}"/>
                </a:ext>
              </a:extLst>
            </p:cNvPr>
            <p:cNvSpPr/>
            <p:nvPr/>
          </p:nvSpPr>
          <p:spPr>
            <a:xfrm>
              <a:off x="6748568" y="1772963"/>
              <a:ext cx="1087843" cy="27432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Capacity</a:t>
              </a:r>
            </a:p>
          </p:txBody>
        </p:sp>
        <p:sp>
          <p:nvSpPr>
            <p:cNvPr id="30" name="TextBox 29">
              <a:extLst>
                <a:ext uri="{FF2B5EF4-FFF2-40B4-BE49-F238E27FC236}">
                  <a16:creationId xmlns:a16="http://schemas.microsoft.com/office/drawing/2014/main" id="{E4E28763-258E-4CA5-AC54-A4A901E638FF}"/>
                </a:ext>
              </a:extLst>
            </p:cNvPr>
            <p:cNvSpPr txBox="1"/>
            <p:nvPr/>
          </p:nvSpPr>
          <p:spPr>
            <a:xfrm>
              <a:off x="7097903" y="1376077"/>
              <a:ext cx="281762" cy="300082"/>
            </a:xfrm>
            <a:prstGeom prst="rect">
              <a:avLst/>
            </a:prstGeom>
            <a:noFill/>
          </p:spPr>
          <p:txBody>
            <a:bodyPr wrap="square" rtlCol="0">
              <a:spAutoFit/>
            </a:bodyPr>
            <a:lstStyle/>
            <a:p>
              <a:r>
                <a:rPr lang="en-US" sz="1350" b="1" dirty="0"/>
                <a:t>X</a:t>
              </a:r>
            </a:p>
          </p:txBody>
        </p:sp>
        <p:sp>
          <p:nvSpPr>
            <p:cNvPr id="31" name="TextBox 30">
              <a:extLst>
                <a:ext uri="{FF2B5EF4-FFF2-40B4-BE49-F238E27FC236}">
                  <a16:creationId xmlns:a16="http://schemas.microsoft.com/office/drawing/2014/main" id="{DF6D50F7-F068-473E-883D-6E0A5D057216}"/>
                </a:ext>
              </a:extLst>
            </p:cNvPr>
            <p:cNvSpPr txBox="1"/>
            <p:nvPr/>
          </p:nvSpPr>
          <p:spPr>
            <a:xfrm>
              <a:off x="5911926" y="1548798"/>
              <a:ext cx="292008" cy="307777"/>
            </a:xfrm>
            <a:prstGeom prst="rect">
              <a:avLst/>
            </a:prstGeom>
            <a:noFill/>
          </p:spPr>
          <p:txBody>
            <a:bodyPr wrap="square" rtlCol="0">
              <a:spAutoFit/>
            </a:bodyPr>
            <a:lstStyle/>
            <a:p>
              <a:r>
                <a:rPr lang="en-US" sz="1400" b="1" dirty="0"/>
                <a:t>=</a:t>
              </a:r>
            </a:p>
          </p:txBody>
        </p:sp>
        <p:sp>
          <p:nvSpPr>
            <p:cNvPr id="32" name="Rectangle 31">
              <a:extLst>
                <a:ext uri="{FF2B5EF4-FFF2-40B4-BE49-F238E27FC236}">
                  <a16:creationId xmlns:a16="http://schemas.microsoft.com/office/drawing/2014/main" id="{63B68530-3ED2-4586-A38D-0BE1A22B1699}"/>
                </a:ext>
              </a:extLst>
            </p:cNvPr>
            <p:cNvSpPr/>
            <p:nvPr/>
          </p:nvSpPr>
          <p:spPr>
            <a:xfrm>
              <a:off x="4129641" y="1533878"/>
              <a:ext cx="1782285" cy="36576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Risk of something</a:t>
              </a:r>
            </a:p>
          </p:txBody>
        </p:sp>
      </p:grpSp>
      <p:sp>
        <p:nvSpPr>
          <p:cNvPr id="33" name="Text Placeholder 2">
            <a:extLst>
              <a:ext uri="{FF2B5EF4-FFF2-40B4-BE49-F238E27FC236}">
                <a16:creationId xmlns:a16="http://schemas.microsoft.com/office/drawing/2014/main" id="{B7C11E1B-AAD8-444E-8811-3CBEC918FA62}"/>
              </a:ext>
            </a:extLst>
          </p:cNvPr>
          <p:cNvSpPr txBox="1">
            <a:spLocks/>
          </p:cNvSpPr>
          <p:nvPr/>
        </p:nvSpPr>
        <p:spPr>
          <a:xfrm>
            <a:off x="508330" y="1874055"/>
            <a:ext cx="8515350" cy="4008328"/>
          </a:xfrm>
          <a:prstGeom prst="rect">
            <a:avLst/>
          </a:prstGeom>
        </p:spPr>
        <p:txBody>
          <a:bodyPr vert="horz" lIns="91440" tIns="45720" rIns="91440" bIns="45720" rtlCol="0">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Pick a </a:t>
            </a:r>
            <a:r>
              <a:rPr lang="en-US" sz="1800" b="1" dirty="0"/>
              <a:t>specific risk </a:t>
            </a:r>
            <a:r>
              <a:rPr lang="en-US" sz="1800" dirty="0"/>
              <a:t>(location, activity, person)</a:t>
            </a:r>
          </a:p>
          <a:p>
            <a:pPr lvl="1"/>
            <a:r>
              <a:rPr lang="en-US" sz="1600" dirty="0"/>
              <a:t>Our CSO is worried that the ORWs will be physically assaulted during outreach</a:t>
            </a:r>
          </a:p>
          <a:p>
            <a:r>
              <a:rPr lang="en-US" sz="1800" dirty="0"/>
              <a:t>Consider </a:t>
            </a:r>
            <a:r>
              <a:rPr lang="en-US" sz="1800" b="1" dirty="0"/>
              <a:t>threats </a:t>
            </a:r>
            <a:r>
              <a:rPr lang="en-US" sz="1800" dirty="0"/>
              <a:t>that make the risk more or less likely</a:t>
            </a:r>
          </a:p>
          <a:p>
            <a:pPr lvl="1"/>
            <a:r>
              <a:rPr lang="en-US" sz="1600" dirty="0"/>
              <a:t>Verbal abuse, including threats of physical violence, occurred in the past; the perpetrators are often the bar owners. </a:t>
            </a:r>
          </a:p>
          <a:p>
            <a:r>
              <a:rPr lang="en-US" sz="1800" dirty="0"/>
              <a:t>Name your </a:t>
            </a:r>
            <a:r>
              <a:rPr lang="en-US" sz="1800" b="1" dirty="0"/>
              <a:t>vulnerabilities</a:t>
            </a:r>
            <a:endParaRPr lang="en-US" sz="1800" dirty="0"/>
          </a:p>
          <a:p>
            <a:pPr lvl="1"/>
            <a:r>
              <a:rPr lang="en-US" sz="1600" dirty="0"/>
              <a:t>Outreach is done by sex workers; it must occur at night; transport is on foot</a:t>
            </a:r>
          </a:p>
          <a:p>
            <a:r>
              <a:rPr lang="en-US" sz="1800" dirty="0"/>
              <a:t>Name your </a:t>
            </a:r>
            <a:r>
              <a:rPr lang="en-US" sz="1800" b="1" dirty="0"/>
              <a:t>capacities</a:t>
            </a:r>
            <a:endParaRPr lang="en-US" sz="1800" dirty="0"/>
          </a:p>
          <a:p>
            <a:pPr lvl="1"/>
            <a:r>
              <a:rPr lang="en-US" sz="1600" dirty="0"/>
              <a:t>Peer outreach workers wear ID cards that show they are connected to the Ministry of Health and include a phone number to reach a locally trained police officer; peers go out in pairs; peers have phones with pre-paid airtime in case they encounter issues;</a:t>
            </a:r>
          </a:p>
          <a:p>
            <a:pPr lvl="1"/>
            <a:endParaRPr lang="en-US" sz="1700" dirty="0"/>
          </a:p>
          <a:p>
            <a:pPr marL="342900" lvl="1" indent="0">
              <a:buFont typeface="Arial" panose="020B0604020202020204" pitchFamily="34" charset="0"/>
              <a:buNone/>
            </a:pPr>
            <a:endParaRPr lang="en-US" sz="1700" dirty="0"/>
          </a:p>
        </p:txBody>
      </p:sp>
      <p:sp>
        <p:nvSpPr>
          <p:cNvPr id="34" name="Star: 5 Points 33">
            <a:extLst>
              <a:ext uri="{FF2B5EF4-FFF2-40B4-BE49-F238E27FC236}">
                <a16:creationId xmlns:a16="http://schemas.microsoft.com/office/drawing/2014/main" id="{568A798C-9510-461E-9AE9-F6B5F9B3CE8F}"/>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5027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4526-823A-4AF6-8717-B97128A084EE}"/>
              </a:ext>
            </a:extLst>
          </p:cNvPr>
          <p:cNvSpPr>
            <a:spLocks noGrp="1"/>
          </p:cNvSpPr>
          <p:nvPr>
            <p:ph type="title"/>
          </p:nvPr>
        </p:nvSpPr>
        <p:spPr>
          <a:xfrm>
            <a:off x="3633054" y="2678736"/>
            <a:ext cx="4823027" cy="974783"/>
          </a:xfrm>
        </p:spPr>
        <p:txBody>
          <a:bodyPr/>
          <a:lstStyle/>
          <a:p>
            <a:r>
              <a:rPr lang="en-US" dirty="0"/>
              <a:t>Security planning</a:t>
            </a:r>
          </a:p>
        </p:txBody>
      </p:sp>
      <p:sp>
        <p:nvSpPr>
          <p:cNvPr id="5" name="Picture Placeholder 4">
            <a:extLst>
              <a:ext uri="{FF2B5EF4-FFF2-40B4-BE49-F238E27FC236}">
                <a16:creationId xmlns:a16="http://schemas.microsoft.com/office/drawing/2014/main" id="{6742F48B-7069-42C7-8546-4EAFA0DB2D10}"/>
              </a:ext>
            </a:extLst>
          </p:cNvPr>
          <p:cNvSpPr>
            <a:spLocks noGrp="1"/>
          </p:cNvSpPr>
          <p:nvPr>
            <p:ph type="pic" sz="quarter" idx="10"/>
          </p:nvPr>
        </p:nvSpPr>
        <p:spPr/>
      </p:sp>
    </p:spTree>
    <p:extLst>
      <p:ext uri="{BB962C8B-B14F-4D97-AF65-F5344CB8AC3E}">
        <p14:creationId xmlns:p14="http://schemas.microsoft.com/office/powerpoint/2010/main" val="2825908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6B16-2F06-4992-96D7-6373A90D7CCF}"/>
              </a:ext>
            </a:extLst>
          </p:cNvPr>
          <p:cNvSpPr>
            <a:spLocks noGrp="1"/>
          </p:cNvSpPr>
          <p:nvPr>
            <p:ph type="title"/>
          </p:nvPr>
        </p:nvSpPr>
        <p:spPr/>
        <p:txBody>
          <a:bodyPr/>
          <a:lstStyle/>
          <a:p>
            <a:r>
              <a:rPr lang="en-US" dirty="0"/>
              <a:t>Session Objectives</a:t>
            </a:r>
          </a:p>
        </p:txBody>
      </p:sp>
      <p:sp>
        <p:nvSpPr>
          <p:cNvPr id="3" name="Text Placeholder 2">
            <a:extLst>
              <a:ext uri="{FF2B5EF4-FFF2-40B4-BE49-F238E27FC236}">
                <a16:creationId xmlns:a16="http://schemas.microsoft.com/office/drawing/2014/main" id="{4FC7E358-E5ED-439A-9A39-50DA1432B958}"/>
              </a:ext>
            </a:extLst>
          </p:cNvPr>
          <p:cNvSpPr>
            <a:spLocks noGrp="1"/>
          </p:cNvSpPr>
          <p:nvPr>
            <p:ph idx="1"/>
          </p:nvPr>
        </p:nvSpPr>
        <p:spPr>
          <a:xfrm>
            <a:off x="628650" y="1636730"/>
            <a:ext cx="7745329" cy="4932746"/>
          </a:xfrm>
        </p:spPr>
        <p:txBody>
          <a:bodyPr/>
          <a:lstStyle/>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Arial" panose="020B0604020202020204" pitchFamily="34" charset="0"/>
                <a:cs typeface="Times New Roman" panose="02020603050405020304" pitchFamily="18" charset="0"/>
              </a:rPr>
              <a:t>Recognize the elements of a security plan and practice using the template to develop your own.</a:t>
            </a:r>
          </a:p>
          <a:p>
            <a:pPr marL="0" marR="0" lvl="0" indent="0">
              <a:lnSpc>
                <a:spcPct val="107000"/>
              </a:lnSpc>
              <a:spcBef>
                <a:spcPts val="0"/>
              </a:spcBef>
              <a:spcAft>
                <a:spcPts val="0"/>
              </a:spcAft>
              <a:buNone/>
            </a:pPr>
            <a:endParaRPr lang="en-US"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Arial" panose="020B0604020202020204" pitchFamily="34" charset="0"/>
                <a:cs typeface="Times New Roman" panose="02020603050405020304" pitchFamily="18" charset="0"/>
              </a:rPr>
              <a:t>Identify your top three risks and create a security plan for each by considering vulnerabilities, existing capacities, and needed capacities. </a:t>
            </a:r>
            <a:r>
              <a:rPr lang="en-US" dirty="0">
                <a:solidFill>
                  <a:schemeClr val="tx1">
                    <a:lumMod val="50000"/>
                  </a:schemeClr>
                </a:solidFill>
              </a:rPr>
              <a:t> </a:t>
            </a:r>
          </a:p>
        </p:txBody>
      </p:sp>
    </p:spTree>
    <p:extLst>
      <p:ext uri="{BB962C8B-B14F-4D97-AF65-F5344CB8AC3E}">
        <p14:creationId xmlns:p14="http://schemas.microsoft.com/office/powerpoint/2010/main" val="30934485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2198-4E5D-44BB-A48B-94389B07EB1F}"/>
              </a:ext>
            </a:extLst>
          </p:cNvPr>
          <p:cNvSpPr>
            <a:spLocks noGrp="1"/>
          </p:cNvSpPr>
          <p:nvPr>
            <p:ph type="title"/>
          </p:nvPr>
        </p:nvSpPr>
        <p:spPr>
          <a:xfrm>
            <a:off x="408769" y="560717"/>
            <a:ext cx="8326462" cy="800039"/>
          </a:xfrm>
        </p:spPr>
        <p:txBody>
          <a:bodyPr>
            <a:noAutofit/>
          </a:bodyPr>
          <a:lstStyle/>
          <a:p>
            <a:r>
              <a:rPr lang="en-US" sz="2800" dirty="0"/>
              <a:t>Security planning</a:t>
            </a:r>
            <a:endParaRPr lang="en-US" sz="2800" dirty="0">
              <a:solidFill>
                <a:schemeClr val="accent1">
                  <a:lumMod val="50000"/>
                </a:schemeClr>
              </a:solidFill>
            </a:endParaRPr>
          </a:p>
        </p:txBody>
      </p:sp>
      <p:graphicFrame>
        <p:nvGraphicFramePr>
          <p:cNvPr id="15" name="Table 14">
            <a:extLst>
              <a:ext uri="{FF2B5EF4-FFF2-40B4-BE49-F238E27FC236}">
                <a16:creationId xmlns:a16="http://schemas.microsoft.com/office/drawing/2014/main" id="{2EFE02D9-1ACC-4CFE-AEC9-5E6ACCD825FB}"/>
              </a:ext>
            </a:extLst>
          </p:cNvPr>
          <p:cNvGraphicFramePr>
            <a:graphicFrameLocks noGrp="1"/>
          </p:cNvGraphicFramePr>
          <p:nvPr>
            <p:extLst>
              <p:ext uri="{D42A27DB-BD31-4B8C-83A1-F6EECF244321}">
                <p14:modId xmlns:p14="http://schemas.microsoft.com/office/powerpoint/2010/main" val="2229960095"/>
              </p:ext>
            </p:extLst>
          </p:nvPr>
        </p:nvGraphicFramePr>
        <p:xfrm>
          <a:off x="457199" y="1611115"/>
          <a:ext cx="8151259" cy="4792857"/>
        </p:xfrm>
        <a:graphic>
          <a:graphicData uri="http://schemas.openxmlformats.org/drawingml/2006/table">
            <a:tbl>
              <a:tblPr>
                <a:tableStyleId>{5940675A-B579-460E-94D1-54222C63F5DA}</a:tableStyleId>
              </a:tblPr>
              <a:tblGrid>
                <a:gridCol w="1469095">
                  <a:extLst>
                    <a:ext uri="{9D8B030D-6E8A-4147-A177-3AD203B41FA5}">
                      <a16:colId xmlns:a16="http://schemas.microsoft.com/office/drawing/2014/main" val="86692934"/>
                    </a:ext>
                  </a:extLst>
                </a:gridCol>
                <a:gridCol w="2103120">
                  <a:extLst>
                    <a:ext uri="{9D8B030D-6E8A-4147-A177-3AD203B41FA5}">
                      <a16:colId xmlns:a16="http://schemas.microsoft.com/office/drawing/2014/main" val="857563883"/>
                    </a:ext>
                  </a:extLst>
                </a:gridCol>
                <a:gridCol w="2286000">
                  <a:extLst>
                    <a:ext uri="{9D8B030D-6E8A-4147-A177-3AD203B41FA5}">
                      <a16:colId xmlns:a16="http://schemas.microsoft.com/office/drawing/2014/main" val="2126083782"/>
                    </a:ext>
                  </a:extLst>
                </a:gridCol>
                <a:gridCol w="2293044">
                  <a:extLst>
                    <a:ext uri="{9D8B030D-6E8A-4147-A177-3AD203B41FA5}">
                      <a16:colId xmlns:a16="http://schemas.microsoft.com/office/drawing/2014/main" val="1530389303"/>
                    </a:ext>
                  </a:extLst>
                </a:gridCol>
              </a:tblGrid>
              <a:tr h="529771">
                <a:tc gridSpan="4">
                  <a:txBody>
                    <a:bodyPr/>
                    <a:lstStyle/>
                    <a:p>
                      <a:pPr algn="l" fontAlgn="b"/>
                      <a:r>
                        <a:rPr lang="en-US" sz="2000" u="none" strike="noStrike" dirty="0">
                          <a:effectLst/>
                        </a:rPr>
                        <a:t>Risk (of something):</a:t>
                      </a:r>
                      <a:endParaRPr lang="en-US" sz="2000" b="0" i="0" u="none" strike="noStrike" dirty="0">
                        <a:solidFill>
                          <a:srgbClr val="000000"/>
                        </a:solidFill>
                        <a:effectLst/>
                        <a:latin typeface="Calibri" panose="020F0502020204030204" pitchFamily="34" charset="0"/>
                      </a:endParaRPr>
                    </a:p>
                  </a:txBody>
                  <a:tcPr marR="6350" marT="36576" marB="36576"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5530964"/>
                  </a:ext>
                </a:extLst>
              </a:tr>
              <a:tr h="554692">
                <a:tc>
                  <a:txBody>
                    <a:bodyPr/>
                    <a:lstStyle/>
                    <a:p>
                      <a:pPr algn="ctr" fontAlgn="b"/>
                      <a:r>
                        <a:rPr lang="en-US" sz="1800" u="none" strike="noStrike" dirty="0">
                          <a:effectLst/>
                        </a:rPr>
                        <a:t>Threats</a:t>
                      </a:r>
                      <a:endParaRPr lang="en-US" sz="1800" b="0" i="0" u="none" strike="noStrike" dirty="0">
                        <a:solidFill>
                          <a:srgbClr val="000000"/>
                        </a:solidFill>
                        <a:effectLst/>
                        <a:latin typeface="Calibri" panose="020F0502020204030204" pitchFamily="34" charset="0"/>
                      </a:endParaRPr>
                    </a:p>
                  </a:txBody>
                  <a:tcPr marR="6350" marT="36576" marB="36576" anchor="ctr"/>
                </a:tc>
                <a:tc>
                  <a:txBody>
                    <a:bodyPr/>
                    <a:lstStyle/>
                    <a:p>
                      <a:pPr algn="ctr" fontAlgn="b"/>
                      <a:r>
                        <a:rPr lang="en-US" sz="1800" u="none" strike="noStrike" dirty="0">
                          <a:effectLst/>
                        </a:rPr>
                        <a:t>Vulnerabilities</a:t>
                      </a:r>
                      <a:endParaRPr lang="en-US" sz="1800" b="0" i="0" u="none" strike="noStrike" dirty="0">
                        <a:solidFill>
                          <a:srgbClr val="000000"/>
                        </a:solidFill>
                        <a:effectLst/>
                        <a:latin typeface="Calibri" panose="020F0502020204030204" pitchFamily="34" charset="0"/>
                      </a:endParaRPr>
                    </a:p>
                  </a:txBody>
                  <a:tcPr marR="6350" marT="36576" marB="36576" anchor="ctr"/>
                </a:tc>
                <a:tc>
                  <a:txBody>
                    <a:bodyPr/>
                    <a:lstStyle/>
                    <a:p>
                      <a:pPr algn="ctr" fontAlgn="b"/>
                      <a:r>
                        <a:rPr lang="en-US" sz="1800" u="none" strike="noStrike" dirty="0">
                          <a:effectLst/>
                        </a:rPr>
                        <a:t>Existing capacity</a:t>
                      </a:r>
                      <a:endParaRPr lang="en-US" sz="1800" b="0" i="0" u="none" strike="noStrike" dirty="0">
                        <a:solidFill>
                          <a:srgbClr val="000000"/>
                        </a:solidFill>
                        <a:effectLst/>
                        <a:latin typeface="Calibri" panose="020F0502020204030204" pitchFamily="34" charset="0"/>
                      </a:endParaRPr>
                    </a:p>
                  </a:txBody>
                  <a:tcPr marR="6350" marT="36576" marB="36576" anchor="ctr"/>
                </a:tc>
                <a:tc>
                  <a:txBody>
                    <a:bodyPr/>
                    <a:lstStyle/>
                    <a:p>
                      <a:pPr algn="ctr" fontAlgn="b"/>
                      <a:r>
                        <a:rPr lang="en-US" sz="1800" u="none" strike="noStrike" dirty="0">
                          <a:effectLst/>
                        </a:rPr>
                        <a:t>Required capacity</a:t>
                      </a:r>
                      <a:endParaRPr lang="en-US" sz="1800" b="0" i="0" u="none" strike="noStrike" dirty="0">
                        <a:solidFill>
                          <a:srgbClr val="000000"/>
                        </a:solidFill>
                        <a:effectLst/>
                        <a:latin typeface="Calibri" panose="020F0502020204030204" pitchFamily="34" charset="0"/>
                      </a:endParaRPr>
                    </a:p>
                  </a:txBody>
                  <a:tcPr marR="6350" marT="36576" marB="36576" anchor="ctr"/>
                </a:tc>
                <a:extLst>
                  <a:ext uri="{0D108BD9-81ED-4DB2-BD59-A6C34878D82A}">
                    <a16:rowId xmlns:a16="http://schemas.microsoft.com/office/drawing/2014/main" val="3109640733"/>
                  </a:ext>
                </a:extLst>
              </a:tr>
              <a:tr h="3708394">
                <a:tc>
                  <a:txBody>
                    <a:bodyPr/>
                    <a:lstStyle/>
                    <a:p>
                      <a:pPr algn="ctr"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extLst>
                  <a:ext uri="{0D108BD9-81ED-4DB2-BD59-A6C34878D82A}">
                    <a16:rowId xmlns:a16="http://schemas.microsoft.com/office/drawing/2014/main" val="412668703"/>
                  </a:ext>
                </a:extLst>
              </a:tr>
            </a:tbl>
          </a:graphicData>
        </a:graphic>
      </p:graphicFrame>
      <p:sp>
        <p:nvSpPr>
          <p:cNvPr id="21" name="TextBox 20">
            <a:extLst>
              <a:ext uri="{FF2B5EF4-FFF2-40B4-BE49-F238E27FC236}">
                <a16:creationId xmlns:a16="http://schemas.microsoft.com/office/drawing/2014/main" id="{4CF3E8D9-3493-4570-A099-90998A45C8CD}"/>
              </a:ext>
            </a:extLst>
          </p:cNvPr>
          <p:cNvSpPr txBox="1"/>
          <p:nvPr/>
        </p:nvSpPr>
        <p:spPr>
          <a:xfrm>
            <a:off x="2849814" y="1707549"/>
            <a:ext cx="5066966" cy="368300"/>
          </a:xfrm>
          <a:prstGeom prst="rect">
            <a:avLst/>
          </a:prstGeom>
          <a:noFill/>
        </p:spPr>
        <p:txBody>
          <a:bodyPr wrap="square" rtlCol="0">
            <a:spAutoFit/>
          </a:bodyPr>
          <a:lstStyle/>
          <a:p>
            <a:r>
              <a:rPr lang="en-US" dirty="0">
                <a:solidFill>
                  <a:schemeClr val="accent4">
                    <a:lumMod val="75000"/>
                  </a:schemeClr>
                </a:solidFill>
              </a:rPr>
              <a:t>A break-in at the clinic with client records stolen</a:t>
            </a:r>
          </a:p>
        </p:txBody>
      </p:sp>
      <p:sp>
        <p:nvSpPr>
          <p:cNvPr id="22" name="TextBox 21">
            <a:extLst>
              <a:ext uri="{FF2B5EF4-FFF2-40B4-BE49-F238E27FC236}">
                <a16:creationId xmlns:a16="http://schemas.microsoft.com/office/drawing/2014/main" id="{E605DB24-6C3E-401B-BD35-C225E2D74A6E}"/>
              </a:ext>
            </a:extLst>
          </p:cNvPr>
          <p:cNvSpPr txBox="1"/>
          <p:nvPr/>
        </p:nvSpPr>
        <p:spPr>
          <a:xfrm>
            <a:off x="1938874" y="2744678"/>
            <a:ext cx="2031546" cy="3524042"/>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are in a neighborhood with little street traffic in the evenings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do not have any security guards at the clinic after 5 pm</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don’t have a way to monitor visitors during the day</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Staff do not always lock up patient charts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Windows and doors do not have bars; can be broken with rocks</a:t>
            </a:r>
          </a:p>
          <a:p>
            <a:endParaRPr lang="en-US" sz="1400" dirty="0">
              <a:solidFill>
                <a:schemeClr val="accent4">
                  <a:lumMod val="75000"/>
                </a:schemeClr>
              </a:solidFill>
            </a:endParaRPr>
          </a:p>
        </p:txBody>
      </p:sp>
      <p:sp>
        <p:nvSpPr>
          <p:cNvPr id="23" name="TextBox 22">
            <a:extLst>
              <a:ext uri="{FF2B5EF4-FFF2-40B4-BE49-F238E27FC236}">
                <a16:creationId xmlns:a16="http://schemas.microsoft.com/office/drawing/2014/main" id="{2F310C4D-A564-46F3-AE1E-133166C3AFC0}"/>
              </a:ext>
            </a:extLst>
          </p:cNvPr>
          <p:cNvSpPr txBox="1"/>
          <p:nvPr/>
        </p:nvSpPr>
        <p:spPr>
          <a:xfrm>
            <a:off x="4035418" y="2744678"/>
            <a:ext cx="2304817" cy="3502497"/>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have a security guard while the clinic is in operation (9 am</a:t>
            </a:r>
            <a:r>
              <a:rPr lang="en-US" sz="1400" dirty="0">
                <a:solidFill>
                  <a:schemeClr val="accent4">
                    <a:lumMod val="75000"/>
                  </a:schemeClr>
                </a:solidFill>
                <a:latin typeface="Courier New" panose="02070309020205020404" pitchFamily="49" charset="0"/>
                <a:cs typeface="Courier New" panose="02070309020205020404" pitchFamily="49" charset="0"/>
              </a:rPr>
              <a:t>-</a:t>
            </a:r>
            <a:r>
              <a:rPr lang="en-US" sz="1400" dirty="0">
                <a:solidFill>
                  <a:schemeClr val="accent4">
                    <a:lumMod val="75000"/>
                  </a:schemeClr>
                </a:solidFill>
              </a:rPr>
              <a:t>5 pm)</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have the USAID and MOH logo on our sign</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have introduced ourselves and explained our work to senior law enforcement officers working in the district</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have locked cabinets to store all paper client records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use UICs and keep mostly encrypted electronic information</a:t>
            </a:r>
          </a:p>
        </p:txBody>
      </p:sp>
      <p:sp>
        <p:nvSpPr>
          <p:cNvPr id="24" name="TextBox 23">
            <a:extLst>
              <a:ext uri="{FF2B5EF4-FFF2-40B4-BE49-F238E27FC236}">
                <a16:creationId xmlns:a16="http://schemas.microsoft.com/office/drawing/2014/main" id="{0DFE747E-E5A3-4001-BD04-DBDF1A55A7F5}"/>
              </a:ext>
            </a:extLst>
          </p:cNvPr>
          <p:cNvSpPr txBox="1"/>
          <p:nvPr/>
        </p:nvSpPr>
        <p:spPr>
          <a:xfrm>
            <a:off x="6326560" y="2734439"/>
            <a:ext cx="2186807" cy="3502497"/>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Visitor monitoring logs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Retraining for all staff on safe document storage (clean desk policy) </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Talk to landlord about the nature of our work</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Install physical security measures for windows and doors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Create log for security challenges to track trends; consider using it to advocate with donor for funds for increased security presence </a:t>
            </a:r>
          </a:p>
        </p:txBody>
      </p:sp>
      <p:sp>
        <p:nvSpPr>
          <p:cNvPr id="25" name="TextBox 24">
            <a:extLst>
              <a:ext uri="{FF2B5EF4-FFF2-40B4-BE49-F238E27FC236}">
                <a16:creationId xmlns:a16="http://schemas.microsoft.com/office/drawing/2014/main" id="{E74D00CE-F87D-44FB-9B02-E8E57AA47FE7}"/>
              </a:ext>
            </a:extLst>
          </p:cNvPr>
          <p:cNvSpPr txBox="1"/>
          <p:nvPr/>
        </p:nvSpPr>
        <p:spPr>
          <a:xfrm>
            <a:off x="456591" y="2734325"/>
            <a:ext cx="1446186" cy="2982355"/>
          </a:xfrm>
          <a:prstGeom prst="rect">
            <a:avLst/>
          </a:prstGeom>
          <a:noFill/>
        </p:spPr>
        <p:txBody>
          <a:bodyPr wrap="square" rtlCol="0">
            <a:spAutoFit/>
          </a:bodyPr>
          <a:lstStyle/>
          <a:p>
            <a:r>
              <a:rPr lang="en-US" sz="1400" b="1" dirty="0">
                <a:solidFill>
                  <a:schemeClr val="accent4">
                    <a:lumMod val="75000"/>
                  </a:schemeClr>
                </a:solidFill>
              </a:rPr>
              <a:t>High</a:t>
            </a:r>
            <a:r>
              <a:rPr lang="en-US" sz="1400" dirty="0">
                <a:solidFill>
                  <a:schemeClr val="accent4">
                    <a:lumMod val="75000"/>
                  </a:schemeClr>
                </a:solidFill>
              </a:rPr>
              <a:t> </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Outreach workers have been followed back to clinic by yelling groups who say we promote homosexuality</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Threatening messages graffitied onto clinic</a:t>
            </a:r>
          </a:p>
        </p:txBody>
      </p:sp>
    </p:spTree>
    <p:extLst>
      <p:ext uri="{BB962C8B-B14F-4D97-AF65-F5344CB8AC3E}">
        <p14:creationId xmlns:p14="http://schemas.microsoft.com/office/powerpoint/2010/main" val="314008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2198-4E5D-44BB-A48B-94389B07EB1F}"/>
              </a:ext>
            </a:extLst>
          </p:cNvPr>
          <p:cNvSpPr>
            <a:spLocks noGrp="1"/>
          </p:cNvSpPr>
          <p:nvPr>
            <p:ph type="title"/>
          </p:nvPr>
        </p:nvSpPr>
        <p:spPr>
          <a:xfrm>
            <a:off x="408769" y="560717"/>
            <a:ext cx="8326462" cy="800039"/>
          </a:xfrm>
        </p:spPr>
        <p:txBody>
          <a:bodyPr>
            <a:noAutofit/>
          </a:bodyPr>
          <a:lstStyle/>
          <a:p>
            <a:r>
              <a:rPr lang="en-US" sz="2800" dirty="0"/>
              <a:t>Security planning </a:t>
            </a:r>
            <a:r>
              <a:rPr lang="en-US" sz="2800" dirty="0">
                <a:solidFill>
                  <a:schemeClr val="accent1">
                    <a:lumMod val="50000"/>
                  </a:schemeClr>
                </a:solidFill>
              </a:rPr>
              <a:t>with low cost/no cost options</a:t>
            </a:r>
          </a:p>
        </p:txBody>
      </p:sp>
      <p:sp>
        <p:nvSpPr>
          <p:cNvPr id="7" name="Arrow: Left 6">
            <a:extLst>
              <a:ext uri="{FF2B5EF4-FFF2-40B4-BE49-F238E27FC236}">
                <a16:creationId xmlns:a16="http://schemas.microsoft.com/office/drawing/2014/main" id="{8FDDD728-FD1B-4A52-8823-E17ED4785E12}"/>
              </a:ext>
            </a:extLst>
          </p:cNvPr>
          <p:cNvSpPr/>
          <p:nvPr/>
        </p:nvSpPr>
        <p:spPr>
          <a:xfrm>
            <a:off x="8645695" y="928806"/>
            <a:ext cx="307584" cy="366596"/>
          </a:xfrm>
          <a:prstGeom prst="leftArrow">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aphicFrame>
        <p:nvGraphicFramePr>
          <p:cNvPr id="15" name="Table 14">
            <a:extLst>
              <a:ext uri="{FF2B5EF4-FFF2-40B4-BE49-F238E27FC236}">
                <a16:creationId xmlns:a16="http://schemas.microsoft.com/office/drawing/2014/main" id="{2EFE02D9-1ACC-4CFE-AEC9-5E6ACCD825FB}"/>
              </a:ext>
            </a:extLst>
          </p:cNvPr>
          <p:cNvGraphicFramePr>
            <a:graphicFrameLocks noGrp="1"/>
          </p:cNvGraphicFramePr>
          <p:nvPr/>
        </p:nvGraphicFramePr>
        <p:xfrm>
          <a:off x="457199" y="1611115"/>
          <a:ext cx="8151259" cy="4792857"/>
        </p:xfrm>
        <a:graphic>
          <a:graphicData uri="http://schemas.openxmlformats.org/drawingml/2006/table">
            <a:tbl>
              <a:tblPr>
                <a:tableStyleId>{5940675A-B579-460E-94D1-54222C63F5DA}</a:tableStyleId>
              </a:tblPr>
              <a:tblGrid>
                <a:gridCol w="1469095">
                  <a:extLst>
                    <a:ext uri="{9D8B030D-6E8A-4147-A177-3AD203B41FA5}">
                      <a16:colId xmlns:a16="http://schemas.microsoft.com/office/drawing/2014/main" val="86692934"/>
                    </a:ext>
                  </a:extLst>
                </a:gridCol>
                <a:gridCol w="2103120">
                  <a:extLst>
                    <a:ext uri="{9D8B030D-6E8A-4147-A177-3AD203B41FA5}">
                      <a16:colId xmlns:a16="http://schemas.microsoft.com/office/drawing/2014/main" val="857563883"/>
                    </a:ext>
                  </a:extLst>
                </a:gridCol>
                <a:gridCol w="2286000">
                  <a:extLst>
                    <a:ext uri="{9D8B030D-6E8A-4147-A177-3AD203B41FA5}">
                      <a16:colId xmlns:a16="http://schemas.microsoft.com/office/drawing/2014/main" val="2126083782"/>
                    </a:ext>
                  </a:extLst>
                </a:gridCol>
                <a:gridCol w="2293044">
                  <a:extLst>
                    <a:ext uri="{9D8B030D-6E8A-4147-A177-3AD203B41FA5}">
                      <a16:colId xmlns:a16="http://schemas.microsoft.com/office/drawing/2014/main" val="1530389303"/>
                    </a:ext>
                  </a:extLst>
                </a:gridCol>
              </a:tblGrid>
              <a:tr h="529771">
                <a:tc gridSpan="4">
                  <a:txBody>
                    <a:bodyPr/>
                    <a:lstStyle/>
                    <a:p>
                      <a:pPr algn="l" fontAlgn="b"/>
                      <a:r>
                        <a:rPr lang="en-US" sz="2000" u="none" strike="noStrike" dirty="0">
                          <a:effectLst/>
                        </a:rPr>
                        <a:t>Risk (of something):</a:t>
                      </a:r>
                      <a:endParaRPr lang="en-US" sz="2000" b="0" i="0" u="none" strike="noStrike" dirty="0">
                        <a:solidFill>
                          <a:srgbClr val="000000"/>
                        </a:solidFill>
                        <a:effectLst/>
                        <a:latin typeface="Calibri" panose="020F0502020204030204" pitchFamily="34" charset="0"/>
                      </a:endParaRPr>
                    </a:p>
                  </a:txBody>
                  <a:tcPr marR="6350" marT="36576" marB="36576"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5530964"/>
                  </a:ext>
                </a:extLst>
              </a:tr>
              <a:tr h="554692">
                <a:tc>
                  <a:txBody>
                    <a:bodyPr/>
                    <a:lstStyle/>
                    <a:p>
                      <a:pPr algn="ctr" fontAlgn="b"/>
                      <a:r>
                        <a:rPr lang="en-US" sz="1800" u="none" strike="noStrike" dirty="0">
                          <a:effectLst/>
                        </a:rPr>
                        <a:t>Threats</a:t>
                      </a:r>
                      <a:endParaRPr lang="en-US" sz="1800" b="0" i="0" u="none" strike="noStrike" dirty="0">
                        <a:solidFill>
                          <a:srgbClr val="000000"/>
                        </a:solidFill>
                        <a:effectLst/>
                        <a:latin typeface="Calibri" panose="020F0502020204030204" pitchFamily="34" charset="0"/>
                      </a:endParaRPr>
                    </a:p>
                  </a:txBody>
                  <a:tcPr marR="6350" marT="36576" marB="36576" anchor="ctr"/>
                </a:tc>
                <a:tc>
                  <a:txBody>
                    <a:bodyPr/>
                    <a:lstStyle/>
                    <a:p>
                      <a:pPr algn="ctr" fontAlgn="b"/>
                      <a:r>
                        <a:rPr lang="en-US" sz="1800" u="none" strike="noStrike" dirty="0">
                          <a:effectLst/>
                        </a:rPr>
                        <a:t>Vulnerabilities</a:t>
                      </a:r>
                      <a:endParaRPr lang="en-US" sz="1800" b="0" i="0" u="none" strike="noStrike" dirty="0">
                        <a:solidFill>
                          <a:srgbClr val="000000"/>
                        </a:solidFill>
                        <a:effectLst/>
                        <a:latin typeface="Calibri" panose="020F0502020204030204" pitchFamily="34" charset="0"/>
                      </a:endParaRPr>
                    </a:p>
                  </a:txBody>
                  <a:tcPr marR="6350" marT="36576" marB="36576" anchor="ctr"/>
                </a:tc>
                <a:tc>
                  <a:txBody>
                    <a:bodyPr/>
                    <a:lstStyle/>
                    <a:p>
                      <a:pPr algn="ctr" fontAlgn="b"/>
                      <a:r>
                        <a:rPr lang="en-US" sz="1800" u="none" strike="noStrike" dirty="0">
                          <a:effectLst/>
                        </a:rPr>
                        <a:t>Existing capacity</a:t>
                      </a:r>
                      <a:endParaRPr lang="en-US" sz="1800" b="0" i="0" u="none" strike="noStrike" dirty="0">
                        <a:solidFill>
                          <a:srgbClr val="000000"/>
                        </a:solidFill>
                        <a:effectLst/>
                        <a:latin typeface="Calibri" panose="020F0502020204030204" pitchFamily="34" charset="0"/>
                      </a:endParaRPr>
                    </a:p>
                  </a:txBody>
                  <a:tcPr marR="6350" marT="36576" marB="36576" anchor="ctr"/>
                </a:tc>
                <a:tc>
                  <a:txBody>
                    <a:bodyPr/>
                    <a:lstStyle/>
                    <a:p>
                      <a:pPr algn="ctr" fontAlgn="b"/>
                      <a:r>
                        <a:rPr lang="en-US" sz="1800" u="none" strike="noStrike" dirty="0">
                          <a:effectLst/>
                        </a:rPr>
                        <a:t>Required capacity</a:t>
                      </a:r>
                      <a:endParaRPr lang="en-US" sz="1800" b="0" i="0" u="none" strike="noStrike" dirty="0">
                        <a:solidFill>
                          <a:srgbClr val="000000"/>
                        </a:solidFill>
                        <a:effectLst/>
                        <a:latin typeface="Calibri" panose="020F0502020204030204" pitchFamily="34" charset="0"/>
                      </a:endParaRPr>
                    </a:p>
                  </a:txBody>
                  <a:tcPr marR="6350" marT="36576" marB="36576" anchor="ctr"/>
                </a:tc>
                <a:extLst>
                  <a:ext uri="{0D108BD9-81ED-4DB2-BD59-A6C34878D82A}">
                    <a16:rowId xmlns:a16="http://schemas.microsoft.com/office/drawing/2014/main" val="3109640733"/>
                  </a:ext>
                </a:extLst>
              </a:tr>
              <a:tr h="3708394">
                <a:tc>
                  <a:txBody>
                    <a:bodyPr/>
                    <a:lstStyle/>
                    <a:p>
                      <a:pPr algn="ctr"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extLst>
                  <a:ext uri="{0D108BD9-81ED-4DB2-BD59-A6C34878D82A}">
                    <a16:rowId xmlns:a16="http://schemas.microsoft.com/office/drawing/2014/main" val="412668703"/>
                  </a:ext>
                </a:extLst>
              </a:tr>
            </a:tbl>
          </a:graphicData>
        </a:graphic>
      </p:graphicFrame>
      <p:sp>
        <p:nvSpPr>
          <p:cNvPr id="21" name="TextBox 20">
            <a:extLst>
              <a:ext uri="{FF2B5EF4-FFF2-40B4-BE49-F238E27FC236}">
                <a16:creationId xmlns:a16="http://schemas.microsoft.com/office/drawing/2014/main" id="{4CF3E8D9-3493-4570-A099-90998A45C8CD}"/>
              </a:ext>
            </a:extLst>
          </p:cNvPr>
          <p:cNvSpPr txBox="1"/>
          <p:nvPr/>
        </p:nvSpPr>
        <p:spPr>
          <a:xfrm>
            <a:off x="2849814" y="1707549"/>
            <a:ext cx="5066966" cy="368300"/>
          </a:xfrm>
          <a:prstGeom prst="rect">
            <a:avLst/>
          </a:prstGeom>
          <a:noFill/>
        </p:spPr>
        <p:txBody>
          <a:bodyPr wrap="square" rtlCol="0">
            <a:spAutoFit/>
          </a:bodyPr>
          <a:lstStyle/>
          <a:p>
            <a:r>
              <a:rPr lang="en-US" dirty="0">
                <a:solidFill>
                  <a:schemeClr val="accent4">
                    <a:lumMod val="75000"/>
                  </a:schemeClr>
                </a:solidFill>
              </a:rPr>
              <a:t>A break-in at the clinic with client records stolen</a:t>
            </a:r>
          </a:p>
        </p:txBody>
      </p:sp>
      <p:sp>
        <p:nvSpPr>
          <p:cNvPr id="22" name="TextBox 21">
            <a:extLst>
              <a:ext uri="{FF2B5EF4-FFF2-40B4-BE49-F238E27FC236}">
                <a16:creationId xmlns:a16="http://schemas.microsoft.com/office/drawing/2014/main" id="{E605DB24-6C3E-401B-BD35-C225E2D74A6E}"/>
              </a:ext>
            </a:extLst>
          </p:cNvPr>
          <p:cNvSpPr txBox="1"/>
          <p:nvPr/>
        </p:nvSpPr>
        <p:spPr>
          <a:xfrm>
            <a:off x="1938874" y="2744678"/>
            <a:ext cx="2031546" cy="3524042"/>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are in a neighborhood with little street traffic in the evenings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do not have any security guards at the clinic after 5 pm</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don’t have a way to monitor visitors during the day</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Staff do not always lock up patient charts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Windows and doors do not have bars; can be broken with rocks</a:t>
            </a:r>
          </a:p>
          <a:p>
            <a:endParaRPr lang="en-US" sz="1400" dirty="0">
              <a:solidFill>
                <a:schemeClr val="accent4">
                  <a:lumMod val="75000"/>
                </a:schemeClr>
              </a:solidFill>
            </a:endParaRPr>
          </a:p>
        </p:txBody>
      </p:sp>
      <p:sp>
        <p:nvSpPr>
          <p:cNvPr id="23" name="TextBox 22">
            <a:extLst>
              <a:ext uri="{FF2B5EF4-FFF2-40B4-BE49-F238E27FC236}">
                <a16:creationId xmlns:a16="http://schemas.microsoft.com/office/drawing/2014/main" id="{2F310C4D-A564-46F3-AE1E-133166C3AFC0}"/>
              </a:ext>
            </a:extLst>
          </p:cNvPr>
          <p:cNvSpPr txBox="1"/>
          <p:nvPr/>
        </p:nvSpPr>
        <p:spPr>
          <a:xfrm>
            <a:off x="4035418" y="2744678"/>
            <a:ext cx="2304817" cy="3502497"/>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have a security guard while the clinic is in operation (9 am</a:t>
            </a:r>
            <a:r>
              <a:rPr lang="en-US" sz="1400" dirty="0">
                <a:solidFill>
                  <a:schemeClr val="accent4">
                    <a:lumMod val="75000"/>
                  </a:schemeClr>
                </a:solidFill>
                <a:latin typeface="Courier New" panose="02070309020205020404" pitchFamily="49" charset="0"/>
                <a:cs typeface="Courier New" panose="02070309020205020404" pitchFamily="49" charset="0"/>
              </a:rPr>
              <a:t>-</a:t>
            </a:r>
            <a:r>
              <a:rPr lang="en-US" sz="1400" dirty="0">
                <a:solidFill>
                  <a:schemeClr val="accent4">
                    <a:lumMod val="75000"/>
                  </a:schemeClr>
                </a:solidFill>
              </a:rPr>
              <a:t>5 pm)</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have the USAID and MOH logo on our sign</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have introduced ourselves and explained our work to senior law enforcement officers working in the district</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have locked cabinets to store all paper client records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We use UICs and keep mostly encrypted electronic information</a:t>
            </a:r>
          </a:p>
        </p:txBody>
      </p:sp>
      <p:sp>
        <p:nvSpPr>
          <p:cNvPr id="24" name="TextBox 23">
            <a:extLst>
              <a:ext uri="{FF2B5EF4-FFF2-40B4-BE49-F238E27FC236}">
                <a16:creationId xmlns:a16="http://schemas.microsoft.com/office/drawing/2014/main" id="{0DFE747E-E5A3-4001-BD04-DBDF1A55A7F5}"/>
              </a:ext>
            </a:extLst>
          </p:cNvPr>
          <p:cNvSpPr txBox="1"/>
          <p:nvPr/>
        </p:nvSpPr>
        <p:spPr>
          <a:xfrm>
            <a:off x="6326560" y="2734439"/>
            <a:ext cx="2186807" cy="3502497"/>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Visitor monitoring logs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Retraining for all staff on safe document storage (clean desk policy) </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Talk to landlord about the nature of our work</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Install physical security measures for windows and doors</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Create log for security challenges to track trends; consider using it to advocate with donor for funds for increased security presence </a:t>
            </a:r>
          </a:p>
        </p:txBody>
      </p:sp>
      <p:sp>
        <p:nvSpPr>
          <p:cNvPr id="25" name="TextBox 24">
            <a:extLst>
              <a:ext uri="{FF2B5EF4-FFF2-40B4-BE49-F238E27FC236}">
                <a16:creationId xmlns:a16="http://schemas.microsoft.com/office/drawing/2014/main" id="{E74D00CE-F87D-44FB-9B02-E8E57AA47FE7}"/>
              </a:ext>
            </a:extLst>
          </p:cNvPr>
          <p:cNvSpPr txBox="1"/>
          <p:nvPr/>
        </p:nvSpPr>
        <p:spPr>
          <a:xfrm>
            <a:off x="456591" y="2734325"/>
            <a:ext cx="1446186" cy="2982355"/>
          </a:xfrm>
          <a:prstGeom prst="rect">
            <a:avLst/>
          </a:prstGeom>
          <a:noFill/>
        </p:spPr>
        <p:txBody>
          <a:bodyPr wrap="square" rtlCol="0">
            <a:spAutoFit/>
          </a:bodyPr>
          <a:lstStyle/>
          <a:p>
            <a:r>
              <a:rPr lang="en-US" sz="1400" b="1" dirty="0">
                <a:solidFill>
                  <a:schemeClr val="accent4">
                    <a:lumMod val="75000"/>
                  </a:schemeClr>
                </a:solidFill>
              </a:rPr>
              <a:t>High</a:t>
            </a:r>
            <a:r>
              <a:rPr lang="en-US" sz="1400" dirty="0">
                <a:solidFill>
                  <a:schemeClr val="accent4">
                    <a:lumMod val="75000"/>
                  </a:schemeClr>
                </a:solidFill>
              </a:rPr>
              <a:t> </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Outreach workers have been followed back to clinic by yelling groups who say we promote homosexuality</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Threatening messages graffitied onto clinic</a:t>
            </a:r>
          </a:p>
        </p:txBody>
      </p:sp>
      <p:sp>
        <p:nvSpPr>
          <p:cNvPr id="27" name="Arrow: Left 26">
            <a:extLst>
              <a:ext uri="{FF2B5EF4-FFF2-40B4-BE49-F238E27FC236}">
                <a16:creationId xmlns:a16="http://schemas.microsoft.com/office/drawing/2014/main" id="{40CB12A3-76FF-4129-86E7-955887C72124}"/>
              </a:ext>
            </a:extLst>
          </p:cNvPr>
          <p:cNvSpPr/>
          <p:nvPr/>
        </p:nvSpPr>
        <p:spPr>
          <a:xfrm>
            <a:off x="8641067" y="4960955"/>
            <a:ext cx="307584" cy="366596"/>
          </a:xfrm>
          <a:prstGeom prst="leftArrow">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8" name="Arrow: Left 27">
            <a:extLst>
              <a:ext uri="{FF2B5EF4-FFF2-40B4-BE49-F238E27FC236}">
                <a16:creationId xmlns:a16="http://schemas.microsoft.com/office/drawing/2014/main" id="{4F363D91-E3CE-4385-9977-C0B018CA9770}"/>
              </a:ext>
            </a:extLst>
          </p:cNvPr>
          <p:cNvSpPr/>
          <p:nvPr/>
        </p:nvSpPr>
        <p:spPr>
          <a:xfrm>
            <a:off x="8615220" y="3848309"/>
            <a:ext cx="307584" cy="366596"/>
          </a:xfrm>
          <a:prstGeom prst="leftArrow">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9" name="Arrow: Left 28">
            <a:extLst>
              <a:ext uri="{FF2B5EF4-FFF2-40B4-BE49-F238E27FC236}">
                <a16:creationId xmlns:a16="http://schemas.microsoft.com/office/drawing/2014/main" id="{41A702DF-4ADA-4EBB-ABCD-BF61078B438B}"/>
              </a:ext>
            </a:extLst>
          </p:cNvPr>
          <p:cNvSpPr/>
          <p:nvPr/>
        </p:nvSpPr>
        <p:spPr>
          <a:xfrm>
            <a:off x="8633688" y="3159242"/>
            <a:ext cx="307584" cy="366596"/>
          </a:xfrm>
          <a:prstGeom prst="leftArrow">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0" name="Arrow: Left 29">
            <a:extLst>
              <a:ext uri="{FF2B5EF4-FFF2-40B4-BE49-F238E27FC236}">
                <a16:creationId xmlns:a16="http://schemas.microsoft.com/office/drawing/2014/main" id="{7E5D1205-204C-4A90-B1AD-C5376C014959}"/>
              </a:ext>
            </a:extLst>
          </p:cNvPr>
          <p:cNvSpPr/>
          <p:nvPr/>
        </p:nvSpPr>
        <p:spPr>
          <a:xfrm>
            <a:off x="8642911" y="2734325"/>
            <a:ext cx="307584" cy="366596"/>
          </a:xfrm>
          <a:prstGeom prst="leftArrow">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5508340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3057BFF5-D90B-4036-87EE-A8671311B120}"/>
              </a:ext>
            </a:extLst>
          </p:cNvPr>
          <p:cNvGraphicFramePr>
            <a:graphicFrameLocks noGrp="1"/>
          </p:cNvGraphicFramePr>
          <p:nvPr>
            <p:extLst>
              <p:ext uri="{D42A27DB-BD31-4B8C-83A1-F6EECF244321}">
                <p14:modId xmlns:p14="http://schemas.microsoft.com/office/powerpoint/2010/main" val="1994370120"/>
              </p:ext>
            </p:extLst>
          </p:nvPr>
        </p:nvGraphicFramePr>
        <p:xfrm>
          <a:off x="457199" y="1442667"/>
          <a:ext cx="8151259" cy="4792857"/>
        </p:xfrm>
        <a:graphic>
          <a:graphicData uri="http://schemas.openxmlformats.org/drawingml/2006/table">
            <a:tbl>
              <a:tblPr>
                <a:tableStyleId>{5940675A-B579-460E-94D1-54222C63F5DA}</a:tableStyleId>
              </a:tblPr>
              <a:tblGrid>
                <a:gridCol w="1469095">
                  <a:extLst>
                    <a:ext uri="{9D8B030D-6E8A-4147-A177-3AD203B41FA5}">
                      <a16:colId xmlns:a16="http://schemas.microsoft.com/office/drawing/2014/main" val="86692934"/>
                    </a:ext>
                  </a:extLst>
                </a:gridCol>
                <a:gridCol w="2103120">
                  <a:extLst>
                    <a:ext uri="{9D8B030D-6E8A-4147-A177-3AD203B41FA5}">
                      <a16:colId xmlns:a16="http://schemas.microsoft.com/office/drawing/2014/main" val="857563883"/>
                    </a:ext>
                  </a:extLst>
                </a:gridCol>
                <a:gridCol w="2286000">
                  <a:extLst>
                    <a:ext uri="{9D8B030D-6E8A-4147-A177-3AD203B41FA5}">
                      <a16:colId xmlns:a16="http://schemas.microsoft.com/office/drawing/2014/main" val="2126083782"/>
                    </a:ext>
                  </a:extLst>
                </a:gridCol>
                <a:gridCol w="2293044">
                  <a:extLst>
                    <a:ext uri="{9D8B030D-6E8A-4147-A177-3AD203B41FA5}">
                      <a16:colId xmlns:a16="http://schemas.microsoft.com/office/drawing/2014/main" val="1530389303"/>
                    </a:ext>
                  </a:extLst>
                </a:gridCol>
              </a:tblGrid>
              <a:tr h="529771">
                <a:tc gridSpan="4">
                  <a:txBody>
                    <a:bodyPr/>
                    <a:lstStyle/>
                    <a:p>
                      <a:pPr algn="l" fontAlgn="b"/>
                      <a:r>
                        <a:rPr lang="en-US" sz="2000" u="none" strike="noStrike" dirty="0">
                          <a:effectLst/>
                        </a:rPr>
                        <a:t>Risk (of something):</a:t>
                      </a:r>
                      <a:endParaRPr lang="en-US" sz="2000" b="0" i="0" u="none" strike="noStrike" dirty="0">
                        <a:solidFill>
                          <a:srgbClr val="000000"/>
                        </a:solidFill>
                        <a:effectLst/>
                        <a:latin typeface="Calibri" panose="020F0502020204030204" pitchFamily="34" charset="0"/>
                      </a:endParaRPr>
                    </a:p>
                  </a:txBody>
                  <a:tcPr marR="6350" marT="36576" marB="36576"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5530964"/>
                  </a:ext>
                </a:extLst>
              </a:tr>
              <a:tr h="554692">
                <a:tc>
                  <a:txBody>
                    <a:bodyPr/>
                    <a:lstStyle/>
                    <a:p>
                      <a:pPr algn="ctr" fontAlgn="b"/>
                      <a:r>
                        <a:rPr lang="en-US" sz="1800" u="none" strike="noStrike" dirty="0">
                          <a:effectLst/>
                        </a:rPr>
                        <a:t>Threats</a:t>
                      </a:r>
                      <a:endParaRPr lang="en-US" sz="1800" b="0" i="0" u="none" strike="noStrike" dirty="0">
                        <a:solidFill>
                          <a:srgbClr val="000000"/>
                        </a:solidFill>
                        <a:effectLst/>
                        <a:latin typeface="Calibri" panose="020F0502020204030204" pitchFamily="34" charset="0"/>
                      </a:endParaRPr>
                    </a:p>
                  </a:txBody>
                  <a:tcPr marR="6350" marT="36576" marB="36576" anchor="ctr"/>
                </a:tc>
                <a:tc>
                  <a:txBody>
                    <a:bodyPr/>
                    <a:lstStyle/>
                    <a:p>
                      <a:pPr algn="ctr" fontAlgn="b"/>
                      <a:r>
                        <a:rPr lang="en-US" sz="1800" u="none" strike="noStrike" dirty="0">
                          <a:effectLst/>
                        </a:rPr>
                        <a:t>Vulnerabilities</a:t>
                      </a:r>
                      <a:endParaRPr lang="en-US" sz="1800" b="0" i="0" u="none" strike="noStrike" dirty="0">
                        <a:solidFill>
                          <a:srgbClr val="000000"/>
                        </a:solidFill>
                        <a:effectLst/>
                        <a:latin typeface="Calibri" panose="020F0502020204030204" pitchFamily="34" charset="0"/>
                      </a:endParaRPr>
                    </a:p>
                  </a:txBody>
                  <a:tcPr marR="6350" marT="36576" marB="36576" anchor="ctr"/>
                </a:tc>
                <a:tc>
                  <a:txBody>
                    <a:bodyPr/>
                    <a:lstStyle/>
                    <a:p>
                      <a:pPr algn="ctr" fontAlgn="b"/>
                      <a:r>
                        <a:rPr lang="en-US" sz="1800" u="none" strike="noStrike" dirty="0">
                          <a:effectLst/>
                        </a:rPr>
                        <a:t>Existing capacity</a:t>
                      </a:r>
                      <a:endParaRPr lang="en-US" sz="1800" b="0" i="0" u="none" strike="noStrike" dirty="0">
                        <a:solidFill>
                          <a:srgbClr val="000000"/>
                        </a:solidFill>
                        <a:effectLst/>
                        <a:latin typeface="Calibri" panose="020F0502020204030204" pitchFamily="34" charset="0"/>
                      </a:endParaRPr>
                    </a:p>
                  </a:txBody>
                  <a:tcPr marR="6350" marT="36576" marB="36576" anchor="ctr"/>
                </a:tc>
                <a:tc>
                  <a:txBody>
                    <a:bodyPr/>
                    <a:lstStyle/>
                    <a:p>
                      <a:pPr algn="ctr" fontAlgn="b"/>
                      <a:r>
                        <a:rPr lang="en-US" sz="1800" u="none" strike="noStrike" dirty="0">
                          <a:effectLst/>
                        </a:rPr>
                        <a:t>Required capacity</a:t>
                      </a:r>
                      <a:endParaRPr lang="en-US" sz="1800" b="0" i="0" u="none" strike="noStrike" dirty="0">
                        <a:solidFill>
                          <a:srgbClr val="000000"/>
                        </a:solidFill>
                        <a:effectLst/>
                        <a:latin typeface="Calibri" panose="020F0502020204030204" pitchFamily="34" charset="0"/>
                      </a:endParaRPr>
                    </a:p>
                  </a:txBody>
                  <a:tcPr marR="6350" marT="36576" marB="36576" anchor="ctr"/>
                </a:tc>
                <a:extLst>
                  <a:ext uri="{0D108BD9-81ED-4DB2-BD59-A6C34878D82A}">
                    <a16:rowId xmlns:a16="http://schemas.microsoft.com/office/drawing/2014/main" val="3109640733"/>
                  </a:ext>
                </a:extLst>
              </a:tr>
              <a:tr h="3708394">
                <a:tc>
                  <a:txBody>
                    <a:bodyPr/>
                    <a:lstStyle/>
                    <a:p>
                      <a:pPr algn="ctr"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R="6350" marT="36576" marB="36576" anchor="b"/>
                </a:tc>
                <a:extLst>
                  <a:ext uri="{0D108BD9-81ED-4DB2-BD59-A6C34878D82A}">
                    <a16:rowId xmlns:a16="http://schemas.microsoft.com/office/drawing/2014/main" val="412668703"/>
                  </a:ext>
                </a:extLst>
              </a:tr>
            </a:tbl>
          </a:graphicData>
        </a:graphic>
      </p:graphicFrame>
      <p:sp>
        <p:nvSpPr>
          <p:cNvPr id="2" name="Title 1">
            <a:extLst>
              <a:ext uri="{FF2B5EF4-FFF2-40B4-BE49-F238E27FC236}">
                <a16:creationId xmlns:a16="http://schemas.microsoft.com/office/drawing/2014/main" id="{6581BB81-4E16-4F6E-A76F-D0007FB91004}"/>
              </a:ext>
            </a:extLst>
          </p:cNvPr>
          <p:cNvSpPr>
            <a:spLocks noGrp="1"/>
          </p:cNvSpPr>
          <p:nvPr>
            <p:ph type="title"/>
          </p:nvPr>
        </p:nvSpPr>
        <p:spPr>
          <a:xfrm>
            <a:off x="400045" y="326671"/>
            <a:ext cx="7886700" cy="800039"/>
          </a:xfrm>
        </p:spPr>
        <p:txBody>
          <a:bodyPr/>
          <a:lstStyle/>
          <a:p>
            <a:r>
              <a:rPr lang="en-US" dirty="0"/>
              <a:t>Activity BB. Local Example</a:t>
            </a:r>
          </a:p>
        </p:txBody>
      </p:sp>
      <p:sp>
        <p:nvSpPr>
          <p:cNvPr id="20" name="TextBox 19">
            <a:extLst>
              <a:ext uri="{FF2B5EF4-FFF2-40B4-BE49-F238E27FC236}">
                <a16:creationId xmlns:a16="http://schemas.microsoft.com/office/drawing/2014/main" id="{A73125DC-2734-4044-81BA-01255875E3EA}"/>
              </a:ext>
            </a:extLst>
          </p:cNvPr>
          <p:cNvSpPr txBox="1"/>
          <p:nvPr/>
        </p:nvSpPr>
        <p:spPr>
          <a:xfrm>
            <a:off x="2849814" y="1539101"/>
            <a:ext cx="5066966" cy="368300"/>
          </a:xfrm>
          <a:prstGeom prst="rect">
            <a:avLst/>
          </a:prstGeom>
          <a:noFill/>
        </p:spPr>
        <p:txBody>
          <a:bodyPr wrap="square" rtlCol="0">
            <a:spAutoFit/>
          </a:bodyPr>
          <a:lstStyle/>
          <a:p>
            <a:r>
              <a:rPr lang="en-US" dirty="0">
                <a:solidFill>
                  <a:schemeClr val="accent4">
                    <a:lumMod val="75000"/>
                  </a:schemeClr>
                </a:solidFill>
              </a:rPr>
              <a:t>XXXX</a:t>
            </a:r>
          </a:p>
        </p:txBody>
      </p:sp>
      <p:sp>
        <p:nvSpPr>
          <p:cNvPr id="21" name="TextBox 20">
            <a:extLst>
              <a:ext uri="{FF2B5EF4-FFF2-40B4-BE49-F238E27FC236}">
                <a16:creationId xmlns:a16="http://schemas.microsoft.com/office/drawing/2014/main" id="{C03EB6EA-FC45-49E6-AE62-9BE202F1408A}"/>
              </a:ext>
            </a:extLst>
          </p:cNvPr>
          <p:cNvSpPr txBox="1"/>
          <p:nvPr/>
        </p:nvSpPr>
        <p:spPr>
          <a:xfrm>
            <a:off x="1938874" y="2576230"/>
            <a:ext cx="2031546" cy="557076"/>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XXXX</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XXXX</a:t>
            </a:r>
          </a:p>
        </p:txBody>
      </p:sp>
      <p:sp>
        <p:nvSpPr>
          <p:cNvPr id="22" name="TextBox 21">
            <a:extLst>
              <a:ext uri="{FF2B5EF4-FFF2-40B4-BE49-F238E27FC236}">
                <a16:creationId xmlns:a16="http://schemas.microsoft.com/office/drawing/2014/main" id="{D2456549-C29B-484C-B1A6-BE110F2C5EA4}"/>
              </a:ext>
            </a:extLst>
          </p:cNvPr>
          <p:cNvSpPr txBox="1"/>
          <p:nvPr/>
        </p:nvSpPr>
        <p:spPr>
          <a:xfrm>
            <a:off x="4035418" y="2576230"/>
            <a:ext cx="2304817" cy="557076"/>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XXXX</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XXXX</a:t>
            </a:r>
          </a:p>
        </p:txBody>
      </p:sp>
      <p:sp>
        <p:nvSpPr>
          <p:cNvPr id="23" name="TextBox 22">
            <a:extLst>
              <a:ext uri="{FF2B5EF4-FFF2-40B4-BE49-F238E27FC236}">
                <a16:creationId xmlns:a16="http://schemas.microsoft.com/office/drawing/2014/main" id="{263DFE09-9ED5-450E-BA48-EFFC2674144C}"/>
              </a:ext>
            </a:extLst>
          </p:cNvPr>
          <p:cNvSpPr txBox="1"/>
          <p:nvPr/>
        </p:nvSpPr>
        <p:spPr>
          <a:xfrm>
            <a:off x="6326560" y="2565991"/>
            <a:ext cx="2186807" cy="557076"/>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XXXX</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XXXX</a:t>
            </a:r>
          </a:p>
        </p:txBody>
      </p:sp>
      <p:sp>
        <p:nvSpPr>
          <p:cNvPr id="24" name="TextBox 23">
            <a:extLst>
              <a:ext uri="{FF2B5EF4-FFF2-40B4-BE49-F238E27FC236}">
                <a16:creationId xmlns:a16="http://schemas.microsoft.com/office/drawing/2014/main" id="{0A275293-FE0A-43C7-B6F3-62AD4C6CDE97}"/>
              </a:ext>
            </a:extLst>
          </p:cNvPr>
          <p:cNvSpPr txBox="1"/>
          <p:nvPr/>
        </p:nvSpPr>
        <p:spPr>
          <a:xfrm>
            <a:off x="456591" y="2565877"/>
            <a:ext cx="1446186" cy="557076"/>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XXXX</a:t>
            </a:r>
          </a:p>
          <a:p>
            <a:pPr marL="120650" indent="-120650">
              <a:lnSpc>
                <a:spcPct val="90000"/>
              </a:lnSpc>
              <a:spcBef>
                <a:spcPts val="600"/>
              </a:spcBef>
              <a:buFont typeface="Arial" panose="020B0604020202020204" pitchFamily="34" charset="0"/>
              <a:buChar char="•"/>
            </a:pPr>
            <a:r>
              <a:rPr lang="en-US" sz="1400" dirty="0">
                <a:solidFill>
                  <a:schemeClr val="accent4">
                    <a:lumMod val="75000"/>
                  </a:schemeClr>
                </a:solidFill>
              </a:rPr>
              <a:t>XXXX</a:t>
            </a:r>
          </a:p>
        </p:txBody>
      </p:sp>
      <p:sp>
        <p:nvSpPr>
          <p:cNvPr id="25" name="Star: 5 Points 24">
            <a:extLst>
              <a:ext uri="{FF2B5EF4-FFF2-40B4-BE49-F238E27FC236}">
                <a16:creationId xmlns:a16="http://schemas.microsoft.com/office/drawing/2014/main" id="{DA33156D-AE83-45F6-B1FA-61A470A648E0}"/>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5240425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330B-2F6E-4DB4-8167-4275DC5F67CA}"/>
              </a:ext>
            </a:extLst>
          </p:cNvPr>
          <p:cNvSpPr>
            <a:spLocks noGrp="1"/>
          </p:cNvSpPr>
          <p:nvPr>
            <p:ph type="title"/>
          </p:nvPr>
        </p:nvSpPr>
        <p:spPr/>
        <p:txBody>
          <a:bodyPr/>
          <a:lstStyle/>
          <a:p>
            <a:r>
              <a:rPr lang="en-US" dirty="0"/>
              <a:t>Activity CC. Your Priority Risks</a:t>
            </a:r>
          </a:p>
        </p:txBody>
      </p:sp>
      <p:sp>
        <p:nvSpPr>
          <p:cNvPr id="3" name="Text Placeholder 2">
            <a:extLst>
              <a:ext uri="{FF2B5EF4-FFF2-40B4-BE49-F238E27FC236}">
                <a16:creationId xmlns:a16="http://schemas.microsoft.com/office/drawing/2014/main" id="{439F2D69-219E-4C77-8EE0-6803F1F3EB5E}"/>
              </a:ext>
            </a:extLst>
          </p:cNvPr>
          <p:cNvSpPr>
            <a:spLocks noGrp="1"/>
          </p:cNvSpPr>
          <p:nvPr>
            <p:ph idx="1"/>
          </p:nvPr>
        </p:nvSpPr>
        <p:spPr>
          <a:xfrm>
            <a:off x="628650" y="1636730"/>
            <a:ext cx="7793455" cy="4932746"/>
          </a:xfrm>
        </p:spPr>
        <p:txBody>
          <a:bodyPr/>
          <a:lstStyle/>
          <a:p>
            <a:pPr marL="514350" indent="-514350">
              <a:buFont typeface="+mj-lt"/>
              <a:buAutoNum type="arabicPeriod"/>
            </a:pPr>
            <a:r>
              <a:rPr lang="en-US" dirty="0"/>
              <a:t>Brainstorm your organization’s biggest security risks</a:t>
            </a:r>
          </a:p>
          <a:p>
            <a:pPr marL="514350" indent="-514350">
              <a:buFont typeface="+mj-lt"/>
              <a:buAutoNum type="arabicPeriod"/>
            </a:pPr>
            <a:r>
              <a:rPr lang="en-US" dirty="0"/>
              <a:t>Select your top three risks</a:t>
            </a:r>
          </a:p>
          <a:p>
            <a:pPr marL="514350" indent="-514350">
              <a:buFont typeface="+mj-lt"/>
              <a:buAutoNum type="arabicPeriod"/>
            </a:pPr>
            <a:r>
              <a:rPr lang="en-US" dirty="0"/>
              <a:t>Develop a security plan for each of your three biggest risks </a:t>
            </a:r>
          </a:p>
          <a:p>
            <a:pPr marL="806450" lvl="1" indent="-336550">
              <a:buFont typeface="Arial" panose="020B0604020202020204" pitchFamily="34" charset="0"/>
              <a:buChar char="•"/>
            </a:pPr>
            <a:r>
              <a:rPr lang="en-US" sz="2200" dirty="0"/>
              <a:t>Consult the checklist you completed to understand your current capacities and to get ideas for what more can be done</a:t>
            </a:r>
          </a:p>
          <a:p>
            <a:pPr marL="514350" indent="-514350">
              <a:buFont typeface="+mj-lt"/>
              <a:buAutoNum type="arabicPeriod"/>
            </a:pPr>
            <a:r>
              <a:rPr lang="en-US" dirty="0"/>
              <a:t>Complete the security plans and send them to </a:t>
            </a:r>
            <a:r>
              <a:rPr lang="en-US" dirty="0">
                <a:solidFill>
                  <a:srgbClr val="00B050"/>
                </a:solidFill>
              </a:rPr>
              <a:t>XXXX by XXXX for feedback</a:t>
            </a:r>
          </a:p>
          <a:p>
            <a:endParaRPr lang="en-US" dirty="0"/>
          </a:p>
        </p:txBody>
      </p:sp>
      <p:sp>
        <p:nvSpPr>
          <p:cNvPr id="6" name="Star: 5 Points 5">
            <a:extLst>
              <a:ext uri="{FF2B5EF4-FFF2-40B4-BE49-F238E27FC236}">
                <a16:creationId xmlns:a16="http://schemas.microsoft.com/office/drawing/2014/main" id="{E69C1C2D-A2C6-4197-A4A1-4FB83236038C}"/>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828297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F267-51A4-432C-AFF8-20F4F54414F9}"/>
              </a:ext>
            </a:extLst>
          </p:cNvPr>
          <p:cNvSpPr>
            <a:spLocks noGrp="1"/>
          </p:cNvSpPr>
          <p:nvPr>
            <p:ph type="title"/>
          </p:nvPr>
        </p:nvSpPr>
        <p:spPr>
          <a:xfrm>
            <a:off x="628650" y="588493"/>
            <a:ext cx="7886700" cy="800039"/>
          </a:xfrm>
        </p:spPr>
        <p:txBody>
          <a:bodyPr/>
          <a:lstStyle/>
          <a:p>
            <a:r>
              <a:rPr lang="en-US" dirty="0">
                <a:solidFill>
                  <a:srgbClr val="00B050"/>
                </a:solidFill>
              </a:rPr>
              <a:t>Activity C. What, Who, Why?</a:t>
            </a:r>
          </a:p>
        </p:txBody>
      </p:sp>
      <p:pic>
        <p:nvPicPr>
          <p:cNvPr id="5" name="Picture 4">
            <a:extLst>
              <a:ext uri="{FF2B5EF4-FFF2-40B4-BE49-F238E27FC236}">
                <a16:creationId xmlns:a16="http://schemas.microsoft.com/office/drawing/2014/main" id="{82863F74-B09C-4D00-84BE-454FBBFEC053}"/>
              </a:ext>
            </a:extLst>
          </p:cNvPr>
          <p:cNvPicPr>
            <a:picLocks noChangeAspect="1"/>
          </p:cNvPicPr>
          <p:nvPr/>
        </p:nvPicPr>
        <p:blipFill rotWithShape="1">
          <a:blip r:embed="rId3"/>
          <a:srcRect r="14011"/>
          <a:stretch/>
        </p:blipFill>
        <p:spPr>
          <a:xfrm>
            <a:off x="628650" y="1417637"/>
            <a:ext cx="5018925" cy="3262174"/>
          </a:xfrm>
          <a:prstGeom prst="rect">
            <a:avLst/>
          </a:prstGeom>
          <a:ln w="6350">
            <a:solidFill>
              <a:schemeClr val="accent6"/>
            </a:solidFill>
          </a:ln>
          <a:effectLst>
            <a:outerShdw blurRad="101600" dist="38100" dir="2700000" algn="tl" rotWithShape="0">
              <a:schemeClr val="accent6">
                <a:alpha val="50000"/>
              </a:schemeClr>
            </a:outerShdw>
          </a:effectLst>
        </p:spPr>
      </p:pic>
      <p:pic>
        <p:nvPicPr>
          <p:cNvPr id="7" name="Picture 6">
            <a:extLst>
              <a:ext uri="{FF2B5EF4-FFF2-40B4-BE49-F238E27FC236}">
                <a16:creationId xmlns:a16="http://schemas.microsoft.com/office/drawing/2014/main" id="{2074B524-D55E-4E59-A917-213D29955266}"/>
              </a:ext>
            </a:extLst>
          </p:cNvPr>
          <p:cNvPicPr>
            <a:picLocks noChangeAspect="1"/>
          </p:cNvPicPr>
          <p:nvPr/>
        </p:nvPicPr>
        <p:blipFill>
          <a:blip r:embed="rId4"/>
          <a:stretch>
            <a:fillRect/>
          </a:stretch>
        </p:blipFill>
        <p:spPr>
          <a:xfrm>
            <a:off x="3760342" y="4125428"/>
            <a:ext cx="4926458" cy="2487862"/>
          </a:xfrm>
          <a:prstGeom prst="rect">
            <a:avLst/>
          </a:prstGeom>
          <a:ln w="6350">
            <a:solidFill>
              <a:schemeClr val="accent6"/>
            </a:solidFill>
          </a:ln>
          <a:effectLst>
            <a:outerShdw blurRad="101600" dist="38100" dir="2700000" algn="tl" rotWithShape="0">
              <a:schemeClr val="accent6">
                <a:alpha val="50000"/>
              </a:schemeClr>
            </a:outerShdw>
          </a:effectLst>
        </p:spPr>
      </p:pic>
      <p:sp>
        <p:nvSpPr>
          <p:cNvPr id="9" name="Star: 5 Points 8">
            <a:extLst>
              <a:ext uri="{FF2B5EF4-FFF2-40B4-BE49-F238E27FC236}">
                <a16:creationId xmlns:a16="http://schemas.microsoft.com/office/drawing/2014/main" id="{0AFED827-4FFA-4D5D-B13E-03707FA738CF}"/>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4905489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68D67-0B7D-45D1-861B-2869CA1D9347}"/>
              </a:ext>
            </a:extLst>
          </p:cNvPr>
          <p:cNvSpPr>
            <a:spLocks noGrp="1"/>
          </p:cNvSpPr>
          <p:nvPr>
            <p:ph type="title"/>
          </p:nvPr>
        </p:nvSpPr>
        <p:spPr>
          <a:xfrm>
            <a:off x="3633054" y="2546389"/>
            <a:ext cx="4823027" cy="974783"/>
          </a:xfrm>
        </p:spPr>
        <p:txBody>
          <a:bodyPr/>
          <a:lstStyle/>
          <a:p>
            <a:r>
              <a:rPr lang="en-US" dirty="0"/>
              <a:t>Next steps</a:t>
            </a:r>
          </a:p>
        </p:txBody>
      </p:sp>
      <p:sp>
        <p:nvSpPr>
          <p:cNvPr id="4" name="Picture Placeholder 3">
            <a:extLst>
              <a:ext uri="{FF2B5EF4-FFF2-40B4-BE49-F238E27FC236}">
                <a16:creationId xmlns:a16="http://schemas.microsoft.com/office/drawing/2014/main" id="{57A00DDA-62BC-4095-97B9-DC86BF0F2723}"/>
              </a:ext>
            </a:extLst>
          </p:cNvPr>
          <p:cNvSpPr>
            <a:spLocks noGrp="1"/>
          </p:cNvSpPr>
          <p:nvPr>
            <p:ph type="pic" sz="quarter" idx="10"/>
          </p:nvPr>
        </p:nvSpPr>
        <p:spPr/>
      </p:sp>
    </p:spTree>
    <p:extLst>
      <p:ext uri="{BB962C8B-B14F-4D97-AF65-F5344CB8AC3E}">
        <p14:creationId xmlns:p14="http://schemas.microsoft.com/office/powerpoint/2010/main" val="17372111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77299-358A-4752-A52B-9375EE04D629}"/>
              </a:ext>
            </a:extLst>
          </p:cNvPr>
          <p:cNvSpPr>
            <a:spLocks noGrp="1"/>
          </p:cNvSpPr>
          <p:nvPr>
            <p:ph type="title"/>
          </p:nvPr>
        </p:nvSpPr>
        <p:spPr/>
        <p:txBody>
          <a:bodyPr/>
          <a:lstStyle/>
          <a:p>
            <a:r>
              <a:rPr lang="en-US" dirty="0"/>
              <a:t>Session Objectives</a:t>
            </a:r>
          </a:p>
        </p:txBody>
      </p:sp>
      <p:sp>
        <p:nvSpPr>
          <p:cNvPr id="3" name="Text Placeholder 2">
            <a:extLst>
              <a:ext uri="{FF2B5EF4-FFF2-40B4-BE49-F238E27FC236}">
                <a16:creationId xmlns:a16="http://schemas.microsoft.com/office/drawing/2014/main" id="{A3E5DA47-E767-45CC-A7A5-E08EB782578D}"/>
              </a:ext>
            </a:extLst>
          </p:cNvPr>
          <p:cNvSpPr>
            <a:spLocks noGrp="1"/>
          </p:cNvSpPr>
          <p:nvPr>
            <p:ph idx="1"/>
          </p:nvPr>
        </p:nvSpPr>
        <p:spPr>
          <a:xfrm>
            <a:off x="628651" y="1636730"/>
            <a:ext cx="7480634" cy="4932746"/>
          </a:xfrm>
        </p:spPr>
        <p:txBody>
          <a:bodyPr/>
          <a:lstStyle/>
          <a:p>
            <a:r>
              <a:rPr lang="en-US" dirty="0"/>
              <a:t>Discuss opportunities for immediate no and low-cost action, continued cross-CSO learning, linking security activities into ongoing violence prevention and response, and seeking international support. </a:t>
            </a:r>
          </a:p>
          <a:p>
            <a:r>
              <a:rPr lang="en-US" dirty="0"/>
              <a:t>Identify action steps to finalize and build buy-in for security plans at each CSO.  </a:t>
            </a:r>
          </a:p>
        </p:txBody>
      </p:sp>
    </p:spTree>
    <p:extLst>
      <p:ext uri="{BB962C8B-B14F-4D97-AF65-F5344CB8AC3E}">
        <p14:creationId xmlns:p14="http://schemas.microsoft.com/office/powerpoint/2010/main" val="38214857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FF447-0618-47E6-BA9A-635E84EB08CC}"/>
              </a:ext>
            </a:extLst>
          </p:cNvPr>
          <p:cNvSpPr>
            <a:spLocks noGrp="1"/>
          </p:cNvSpPr>
          <p:nvPr>
            <p:ph type="title"/>
          </p:nvPr>
        </p:nvSpPr>
        <p:spPr/>
        <p:txBody>
          <a:bodyPr/>
          <a:lstStyle/>
          <a:p>
            <a:r>
              <a:rPr lang="en-US" dirty="0"/>
              <a:t>Finalizing and funding plans</a:t>
            </a:r>
          </a:p>
        </p:txBody>
      </p:sp>
      <p:sp>
        <p:nvSpPr>
          <p:cNvPr id="3" name="Text Placeholder 2">
            <a:extLst>
              <a:ext uri="{FF2B5EF4-FFF2-40B4-BE49-F238E27FC236}">
                <a16:creationId xmlns:a16="http://schemas.microsoft.com/office/drawing/2014/main" id="{C0E8AA4B-F3AE-4A34-8562-F50E71E43AB8}"/>
              </a:ext>
            </a:extLst>
          </p:cNvPr>
          <p:cNvSpPr>
            <a:spLocks noGrp="1"/>
          </p:cNvSpPr>
          <p:nvPr>
            <p:ph idx="1"/>
          </p:nvPr>
        </p:nvSpPr>
        <p:spPr/>
        <p:txBody>
          <a:bodyPr/>
          <a:lstStyle/>
          <a:p>
            <a:r>
              <a:rPr lang="en-US" dirty="0"/>
              <a:t>Finalizing security plans can include</a:t>
            </a:r>
          </a:p>
          <a:p>
            <a:pPr lvl="1"/>
            <a:r>
              <a:rPr lang="en-US" sz="2400" dirty="0"/>
              <a:t>Getting buy-in from others at your organization</a:t>
            </a:r>
          </a:p>
          <a:p>
            <a:pPr lvl="1"/>
            <a:r>
              <a:rPr lang="en-US" sz="2400" dirty="0"/>
              <a:t>Asking other stakeholders what specific commitments they will make (landlords, LINKAGES/EpiC, Ministry of Health, etc.)</a:t>
            </a:r>
          </a:p>
          <a:p>
            <a:r>
              <a:rPr lang="en-US" dirty="0"/>
              <a:t>Many actions will be no cost or very low cost</a:t>
            </a:r>
          </a:p>
          <a:p>
            <a:pPr lvl="1"/>
            <a:r>
              <a:rPr lang="en-US" sz="2400" dirty="0"/>
              <a:t>Those that require funding should be documented to help inform future COP planning and opportunities from other funders</a:t>
            </a:r>
          </a:p>
        </p:txBody>
      </p:sp>
    </p:spTree>
    <p:extLst>
      <p:ext uri="{BB962C8B-B14F-4D97-AF65-F5344CB8AC3E}">
        <p14:creationId xmlns:p14="http://schemas.microsoft.com/office/powerpoint/2010/main" val="8650767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3D21E-D6D5-4FB8-B81A-10C3A5DA0A6A}"/>
              </a:ext>
            </a:extLst>
          </p:cNvPr>
          <p:cNvSpPr>
            <a:spLocks noGrp="1"/>
          </p:cNvSpPr>
          <p:nvPr>
            <p:ph type="title"/>
          </p:nvPr>
        </p:nvSpPr>
        <p:spPr/>
        <p:txBody>
          <a:bodyPr/>
          <a:lstStyle/>
          <a:p>
            <a:r>
              <a:rPr lang="en-US" dirty="0"/>
              <a:t>Activity DD. Action Planning</a:t>
            </a:r>
          </a:p>
        </p:txBody>
      </p:sp>
      <p:sp>
        <p:nvSpPr>
          <p:cNvPr id="3" name="Text Placeholder 2">
            <a:extLst>
              <a:ext uri="{FF2B5EF4-FFF2-40B4-BE49-F238E27FC236}">
                <a16:creationId xmlns:a16="http://schemas.microsoft.com/office/drawing/2014/main" id="{0690ABE1-CE96-40CA-97D3-9AEC77A5518E}"/>
              </a:ext>
            </a:extLst>
          </p:cNvPr>
          <p:cNvSpPr>
            <a:spLocks noGrp="1"/>
          </p:cNvSpPr>
          <p:nvPr>
            <p:ph idx="1"/>
          </p:nvPr>
        </p:nvSpPr>
        <p:spPr>
          <a:xfrm>
            <a:off x="628650" y="1636730"/>
            <a:ext cx="6891087" cy="4932746"/>
          </a:xfrm>
        </p:spPr>
        <p:txBody>
          <a:bodyPr/>
          <a:lstStyle/>
          <a:p>
            <a:r>
              <a:rPr lang="en-US" sz="2400" dirty="0">
                <a:latin typeface="+mn-lt"/>
              </a:rPr>
              <a:t>After completing your security plans, select from the capacities that you need to build.</a:t>
            </a:r>
          </a:p>
          <a:p>
            <a:pPr>
              <a:spcBef>
                <a:spcPts val="1200"/>
              </a:spcBef>
            </a:pPr>
            <a:r>
              <a:rPr lang="en-US" sz="2400" dirty="0">
                <a:latin typeface="+mn-lt"/>
              </a:rPr>
              <a:t>Pick 10. </a:t>
            </a:r>
          </a:p>
          <a:p>
            <a:pPr>
              <a:spcBef>
                <a:spcPts val="1200"/>
              </a:spcBef>
            </a:pPr>
            <a:r>
              <a:rPr lang="en-US" sz="2400" dirty="0">
                <a:latin typeface="+mn-lt"/>
              </a:rPr>
              <a:t>Fill out the action plan </a:t>
            </a:r>
            <a:br>
              <a:rPr lang="en-US" sz="2400" dirty="0">
                <a:latin typeface="+mn-lt"/>
              </a:rPr>
            </a:br>
            <a:r>
              <a:rPr lang="en-US" sz="2400" dirty="0">
                <a:latin typeface="+mn-lt"/>
              </a:rPr>
              <a:t>and return it to XXXXX.</a:t>
            </a:r>
          </a:p>
          <a:p>
            <a:pPr>
              <a:spcBef>
                <a:spcPts val="1200"/>
              </a:spcBef>
            </a:pPr>
            <a:r>
              <a:rPr lang="en-US" sz="2400" dirty="0">
                <a:latin typeface="+mn-lt"/>
                <a:cs typeface="Calibri"/>
              </a:rPr>
              <a:t>If one of your plans is </a:t>
            </a:r>
            <a:br>
              <a:rPr lang="en-US" sz="2400" dirty="0">
                <a:latin typeface="+mn-lt"/>
                <a:cs typeface="Calibri"/>
              </a:rPr>
            </a:br>
            <a:r>
              <a:rPr lang="en-US" sz="2400" dirty="0">
                <a:latin typeface="+mn-lt"/>
                <a:cs typeface="Calibri"/>
              </a:rPr>
              <a:t>to roll this training out </a:t>
            </a:r>
            <a:br>
              <a:rPr lang="en-US" sz="2400" dirty="0">
                <a:latin typeface="+mn-lt"/>
                <a:cs typeface="Calibri"/>
              </a:rPr>
            </a:br>
            <a:r>
              <a:rPr lang="en-US" sz="2400" dirty="0">
                <a:latin typeface="+mn-lt"/>
                <a:cs typeface="Calibri"/>
              </a:rPr>
              <a:t>to a wider group at your </a:t>
            </a:r>
            <a:br>
              <a:rPr lang="en-US" sz="2400" dirty="0">
                <a:latin typeface="+mn-lt"/>
                <a:cs typeface="Calibri"/>
              </a:rPr>
            </a:br>
            <a:r>
              <a:rPr lang="en-US" sz="2400" dirty="0">
                <a:latin typeface="+mn-lt"/>
                <a:cs typeface="Calibri"/>
              </a:rPr>
              <a:t>organization, develop </a:t>
            </a:r>
            <a:br>
              <a:rPr lang="en-US" sz="2400" dirty="0">
                <a:latin typeface="+mn-lt"/>
                <a:cs typeface="Calibri"/>
              </a:rPr>
            </a:br>
            <a:r>
              <a:rPr lang="en-US" sz="2400" dirty="0">
                <a:latin typeface="+mn-lt"/>
                <a:cs typeface="Calibri"/>
              </a:rPr>
              <a:t>your own policies and standard operating procedures on security </a:t>
            </a:r>
            <a:r>
              <a:rPr lang="en-US" sz="2400" b="1" i="1" dirty="0">
                <a:latin typeface="+mn-lt"/>
                <a:cs typeface="Calibri"/>
              </a:rPr>
              <a:t>before </a:t>
            </a:r>
            <a:r>
              <a:rPr lang="en-US" sz="2400" dirty="0">
                <a:latin typeface="+mn-lt"/>
                <a:cs typeface="Calibri"/>
              </a:rPr>
              <a:t>that training</a:t>
            </a:r>
            <a:r>
              <a:rPr lang="en-US" sz="2400" dirty="0">
                <a:latin typeface="+mn-lt"/>
              </a:rPr>
              <a:t>.</a:t>
            </a:r>
          </a:p>
        </p:txBody>
      </p:sp>
      <p:pic>
        <p:nvPicPr>
          <p:cNvPr id="4" name="Picture 3">
            <a:extLst>
              <a:ext uri="{FF2B5EF4-FFF2-40B4-BE49-F238E27FC236}">
                <a16:creationId xmlns:a16="http://schemas.microsoft.com/office/drawing/2014/main" id="{90E85B28-6A84-407C-AF34-EDD909D5A0F8}"/>
              </a:ext>
            </a:extLst>
          </p:cNvPr>
          <p:cNvPicPr>
            <a:picLocks noChangeAspect="1"/>
          </p:cNvPicPr>
          <p:nvPr/>
        </p:nvPicPr>
        <p:blipFill>
          <a:blip r:embed="rId3"/>
          <a:stretch>
            <a:fillRect/>
          </a:stretch>
        </p:blipFill>
        <p:spPr>
          <a:xfrm>
            <a:off x="4454176" y="2594565"/>
            <a:ext cx="4233862" cy="2590609"/>
          </a:xfrm>
          <a:prstGeom prst="rect">
            <a:avLst/>
          </a:prstGeom>
        </p:spPr>
      </p:pic>
      <p:sp>
        <p:nvSpPr>
          <p:cNvPr id="9" name="Star: 5 Points 8">
            <a:extLst>
              <a:ext uri="{FF2B5EF4-FFF2-40B4-BE49-F238E27FC236}">
                <a16:creationId xmlns:a16="http://schemas.microsoft.com/office/drawing/2014/main" id="{02764DDD-8631-4CA6-8E92-4882FA92A057}"/>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1655109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2013-922D-425E-891F-6755842895B1}"/>
              </a:ext>
            </a:extLst>
          </p:cNvPr>
          <p:cNvSpPr>
            <a:spLocks noGrp="1"/>
          </p:cNvSpPr>
          <p:nvPr>
            <p:ph type="title"/>
          </p:nvPr>
        </p:nvSpPr>
        <p:spPr>
          <a:xfrm>
            <a:off x="628650" y="359156"/>
            <a:ext cx="7886700" cy="800039"/>
          </a:xfrm>
        </p:spPr>
        <p:txBody>
          <a:bodyPr>
            <a:normAutofit fontScale="90000"/>
          </a:bodyPr>
          <a:lstStyle/>
          <a:p>
            <a:r>
              <a:rPr lang="en-US" dirty="0"/>
              <a:t>Opportunities for Support (funding)</a:t>
            </a:r>
          </a:p>
        </p:txBody>
      </p:sp>
      <p:pic>
        <p:nvPicPr>
          <p:cNvPr id="8" name="Picture 7">
            <a:extLst>
              <a:ext uri="{FF2B5EF4-FFF2-40B4-BE49-F238E27FC236}">
                <a16:creationId xmlns:a16="http://schemas.microsoft.com/office/drawing/2014/main" id="{151FCEF7-C951-4785-AC0F-0205048E3B9B}"/>
              </a:ext>
            </a:extLst>
          </p:cNvPr>
          <p:cNvPicPr>
            <a:picLocks noChangeAspect="1"/>
          </p:cNvPicPr>
          <p:nvPr/>
        </p:nvPicPr>
        <p:blipFill>
          <a:blip r:embed="rId3"/>
          <a:stretch>
            <a:fillRect/>
          </a:stretch>
        </p:blipFill>
        <p:spPr>
          <a:xfrm>
            <a:off x="4337829" y="1987294"/>
            <a:ext cx="4177522" cy="2403217"/>
          </a:xfrm>
          <a:prstGeom prst="rect">
            <a:avLst/>
          </a:prstGeom>
          <a:effectLst>
            <a:softEdge rad="63500"/>
          </a:effectLst>
        </p:spPr>
      </p:pic>
      <p:pic>
        <p:nvPicPr>
          <p:cNvPr id="4" name="Picture 3">
            <a:extLst>
              <a:ext uri="{FF2B5EF4-FFF2-40B4-BE49-F238E27FC236}">
                <a16:creationId xmlns:a16="http://schemas.microsoft.com/office/drawing/2014/main" id="{C8F1E0FC-A118-4EF6-8388-53CECDFBBF5A}"/>
              </a:ext>
            </a:extLst>
          </p:cNvPr>
          <p:cNvPicPr/>
          <p:nvPr/>
        </p:nvPicPr>
        <p:blipFill rotWithShape="1">
          <a:blip r:embed="rId4"/>
          <a:srcRect t="4927" b="5012"/>
          <a:stretch/>
        </p:blipFill>
        <p:spPr bwMode="auto">
          <a:xfrm>
            <a:off x="728879" y="1459726"/>
            <a:ext cx="2052523" cy="127941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40A197A5-CC3C-43A3-A7B2-58D0E5FD9C0A}"/>
              </a:ext>
            </a:extLst>
          </p:cNvPr>
          <p:cNvPicPr/>
          <p:nvPr/>
        </p:nvPicPr>
        <p:blipFill rotWithShape="1">
          <a:blip r:embed="rId5"/>
          <a:srcRect b="22271"/>
          <a:stretch/>
        </p:blipFill>
        <p:spPr bwMode="auto">
          <a:xfrm>
            <a:off x="628650" y="3039675"/>
            <a:ext cx="3099997" cy="146754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389004CC-F500-4D23-A92A-0CE9AD7ED1E2}"/>
              </a:ext>
            </a:extLst>
          </p:cNvPr>
          <p:cNvPicPr/>
          <p:nvPr/>
        </p:nvPicPr>
        <p:blipFill>
          <a:blip r:embed="rId6"/>
          <a:stretch>
            <a:fillRect/>
          </a:stretch>
        </p:blipFill>
        <p:spPr>
          <a:xfrm>
            <a:off x="4337828" y="5329963"/>
            <a:ext cx="4095333" cy="743120"/>
          </a:xfrm>
          <a:prstGeom prst="rect">
            <a:avLst/>
          </a:prstGeom>
        </p:spPr>
      </p:pic>
      <p:pic>
        <p:nvPicPr>
          <p:cNvPr id="7" name="Picture 6">
            <a:extLst>
              <a:ext uri="{FF2B5EF4-FFF2-40B4-BE49-F238E27FC236}">
                <a16:creationId xmlns:a16="http://schemas.microsoft.com/office/drawing/2014/main" id="{B9C3B43A-AAC8-4989-B1B7-B3497331FF00}"/>
              </a:ext>
            </a:extLst>
          </p:cNvPr>
          <p:cNvPicPr/>
          <p:nvPr/>
        </p:nvPicPr>
        <p:blipFill>
          <a:blip r:embed="rId7"/>
          <a:stretch>
            <a:fillRect/>
          </a:stretch>
        </p:blipFill>
        <p:spPr>
          <a:xfrm>
            <a:off x="728879" y="4874967"/>
            <a:ext cx="3099997" cy="1312423"/>
          </a:xfrm>
          <a:prstGeom prst="rect">
            <a:avLst/>
          </a:prstGeom>
        </p:spPr>
      </p:pic>
    </p:spTree>
    <p:extLst>
      <p:ext uri="{BB962C8B-B14F-4D97-AF65-F5344CB8AC3E}">
        <p14:creationId xmlns:p14="http://schemas.microsoft.com/office/powerpoint/2010/main" val="40700234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971F-43F3-401B-87A4-5CDCF04EED2B}"/>
              </a:ext>
            </a:extLst>
          </p:cNvPr>
          <p:cNvSpPr>
            <a:spLocks noGrp="1"/>
          </p:cNvSpPr>
          <p:nvPr>
            <p:ph type="title"/>
          </p:nvPr>
        </p:nvSpPr>
        <p:spPr>
          <a:xfrm>
            <a:off x="472234" y="564429"/>
            <a:ext cx="7886700" cy="800039"/>
          </a:xfrm>
        </p:spPr>
        <p:txBody>
          <a:bodyPr>
            <a:normAutofit fontScale="90000"/>
          </a:bodyPr>
          <a:lstStyle/>
          <a:p>
            <a:r>
              <a:rPr lang="en-US"/>
              <a:t>New opportunities during COVID-19	</a:t>
            </a:r>
            <a:endParaRPr lang="en-US" dirty="0"/>
          </a:p>
        </p:txBody>
      </p:sp>
      <p:sp>
        <p:nvSpPr>
          <p:cNvPr id="3" name="Text Placeholder 2">
            <a:extLst>
              <a:ext uri="{FF2B5EF4-FFF2-40B4-BE49-F238E27FC236}">
                <a16:creationId xmlns:a16="http://schemas.microsoft.com/office/drawing/2014/main" id="{34D167B1-1EA9-4291-91C7-3908DC231ED2}"/>
              </a:ext>
            </a:extLst>
          </p:cNvPr>
          <p:cNvSpPr>
            <a:spLocks noGrp="1"/>
          </p:cNvSpPr>
          <p:nvPr>
            <p:ph idx="1"/>
          </p:nvPr>
        </p:nvSpPr>
        <p:spPr>
          <a:xfrm>
            <a:off x="496047" y="1400563"/>
            <a:ext cx="7886700" cy="312386"/>
          </a:xfrm>
        </p:spPr>
        <p:txBody>
          <a:bodyPr/>
          <a:lstStyle/>
          <a:p>
            <a:pPr marL="0" indent="0">
              <a:buNone/>
            </a:pPr>
            <a:r>
              <a:rPr lang="en-US" sz="1400" dirty="0">
                <a:hlinkClick r:id="rId3"/>
              </a:rPr>
              <a:t>https://outrightinternational.org/outright-covid-19-global-lgbtiq-emergency-fund</a:t>
            </a:r>
            <a:r>
              <a:rPr lang="en-US" sz="1400" dirty="0"/>
              <a:t> </a:t>
            </a:r>
          </a:p>
        </p:txBody>
      </p:sp>
      <p:pic>
        <p:nvPicPr>
          <p:cNvPr id="5" name="Picture 4">
            <a:extLst>
              <a:ext uri="{FF2B5EF4-FFF2-40B4-BE49-F238E27FC236}">
                <a16:creationId xmlns:a16="http://schemas.microsoft.com/office/drawing/2014/main" id="{C69D33FE-9141-4644-915D-31161CD22703}"/>
              </a:ext>
            </a:extLst>
          </p:cNvPr>
          <p:cNvPicPr>
            <a:picLocks noChangeAspect="1"/>
          </p:cNvPicPr>
          <p:nvPr/>
        </p:nvPicPr>
        <p:blipFill>
          <a:blip r:embed="rId4"/>
          <a:stretch>
            <a:fillRect/>
          </a:stretch>
        </p:blipFill>
        <p:spPr>
          <a:xfrm>
            <a:off x="3002303" y="1968784"/>
            <a:ext cx="5769047" cy="292043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B462411-166E-4D77-A1A3-4000FC08080C}"/>
              </a:ext>
            </a:extLst>
          </p:cNvPr>
          <p:cNvSpPr txBox="1"/>
          <p:nvPr/>
        </p:nvSpPr>
        <p:spPr>
          <a:xfrm>
            <a:off x="472234" y="1868860"/>
            <a:ext cx="2530069" cy="4376583"/>
          </a:xfrm>
          <a:prstGeom prst="rect">
            <a:avLst/>
          </a:prstGeom>
          <a:noFill/>
        </p:spPr>
        <p:txBody>
          <a:bodyPr wrap="square" rtlCol="0">
            <a:spAutoFit/>
          </a:bodyPr>
          <a:lstStyle/>
          <a:p>
            <a:pPr algn="l">
              <a:lnSpc>
                <a:spcPct val="95000"/>
              </a:lnSpc>
            </a:pPr>
            <a:r>
              <a:rPr lang="en-US" sz="2000" dirty="0">
                <a:solidFill>
                  <a:srgbClr val="333333"/>
                </a:solidFill>
                <a:latin typeface="Source Sans Pro" panose="020B0503030403020204" pitchFamily="34" charset="0"/>
              </a:rPr>
              <a:t>Funding can cover:</a:t>
            </a:r>
            <a:endParaRPr lang="en-US" b="0" i="0" dirty="0">
              <a:solidFill>
                <a:srgbClr val="333333"/>
              </a:solidFill>
              <a:effectLst/>
              <a:latin typeface="Source Sans Pro" panose="020B0503030403020204" pitchFamily="34" charset="0"/>
            </a:endParaRPr>
          </a:p>
          <a:p>
            <a:pPr marL="285750" indent="-285750" algn="l">
              <a:lnSpc>
                <a:spcPct val="95000"/>
              </a:lnSpc>
              <a:spcBef>
                <a:spcPts val="600"/>
              </a:spcBef>
              <a:buClr>
                <a:schemeClr val="accent4"/>
              </a:buClr>
              <a:buFont typeface="Arial" panose="020B0604020202020204" pitchFamily="34" charset="0"/>
              <a:buChar char="•"/>
            </a:pPr>
            <a:r>
              <a:rPr lang="en-US" b="0" i="0" dirty="0">
                <a:solidFill>
                  <a:srgbClr val="333333"/>
                </a:solidFill>
                <a:effectLst/>
                <a:latin typeface="Source Sans Pro" panose="020B0503030403020204" pitchFamily="34" charset="0"/>
              </a:rPr>
              <a:t>Food scarcity, medium- and long-term livelihood generation</a:t>
            </a:r>
          </a:p>
          <a:p>
            <a:pPr marL="285750" indent="-285750" algn="l">
              <a:lnSpc>
                <a:spcPct val="95000"/>
              </a:lnSpc>
              <a:spcBef>
                <a:spcPts val="600"/>
              </a:spcBef>
              <a:buClr>
                <a:schemeClr val="accent4"/>
              </a:buClr>
              <a:buFont typeface="Arial" panose="020B0604020202020204" pitchFamily="34" charset="0"/>
              <a:buChar char="•"/>
            </a:pPr>
            <a:r>
              <a:rPr lang="en-US" b="0" i="0" dirty="0">
                <a:solidFill>
                  <a:srgbClr val="333333"/>
                </a:solidFill>
                <a:effectLst/>
                <a:latin typeface="Source Sans Pro" panose="020B0503030403020204" pitchFamily="34" charset="0"/>
              </a:rPr>
              <a:t>Movement resilience</a:t>
            </a:r>
          </a:p>
          <a:p>
            <a:pPr marL="285750" indent="-285750" algn="l">
              <a:lnSpc>
                <a:spcPct val="95000"/>
              </a:lnSpc>
              <a:spcBef>
                <a:spcPts val="600"/>
              </a:spcBef>
              <a:buClr>
                <a:schemeClr val="accent4"/>
              </a:buClr>
              <a:buFont typeface="Arial" panose="020B0604020202020204" pitchFamily="34" charset="0"/>
              <a:buChar char="•"/>
            </a:pPr>
            <a:r>
              <a:rPr lang="en-US" b="0" i="0" dirty="0">
                <a:solidFill>
                  <a:srgbClr val="333333"/>
                </a:solidFill>
                <a:effectLst/>
                <a:latin typeface="Source Sans Pro" panose="020B0503030403020204" pitchFamily="34" charset="0"/>
              </a:rPr>
              <a:t>Combating violence: (GBV, domestic violence, and family violence), can include mental health support</a:t>
            </a:r>
          </a:p>
          <a:p>
            <a:pPr marL="285750" indent="-285750" algn="l">
              <a:lnSpc>
                <a:spcPct val="95000"/>
              </a:lnSpc>
              <a:spcBef>
                <a:spcPts val="600"/>
              </a:spcBef>
              <a:buClr>
                <a:schemeClr val="accent4"/>
              </a:buClr>
              <a:buFont typeface="Arial" panose="020B0604020202020204" pitchFamily="34" charset="0"/>
              <a:buChar char="•"/>
            </a:pPr>
            <a:r>
              <a:rPr lang="en-US" b="0" i="0" dirty="0">
                <a:solidFill>
                  <a:srgbClr val="333333"/>
                </a:solidFill>
                <a:effectLst/>
                <a:latin typeface="Source Sans Pro" panose="020B0503030403020204" pitchFamily="34" charset="0"/>
              </a:rPr>
              <a:t>Human rights violations documentation</a:t>
            </a:r>
            <a:endParaRPr lang="en-US" dirty="0"/>
          </a:p>
        </p:txBody>
      </p:sp>
    </p:spTree>
    <p:extLst>
      <p:ext uri="{BB962C8B-B14F-4D97-AF65-F5344CB8AC3E}">
        <p14:creationId xmlns:p14="http://schemas.microsoft.com/office/powerpoint/2010/main" val="17196371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979C-3504-4FC9-A946-C4CF1B5A9500}"/>
              </a:ext>
            </a:extLst>
          </p:cNvPr>
          <p:cNvSpPr>
            <a:spLocks noGrp="1"/>
          </p:cNvSpPr>
          <p:nvPr>
            <p:ph type="title"/>
          </p:nvPr>
        </p:nvSpPr>
        <p:spPr>
          <a:xfrm>
            <a:off x="3633054" y="2773164"/>
            <a:ext cx="4823027" cy="974783"/>
          </a:xfrm>
        </p:spPr>
        <p:txBody>
          <a:bodyPr>
            <a:normAutofit fontScale="90000"/>
          </a:bodyPr>
          <a:lstStyle/>
          <a:p>
            <a:r>
              <a:rPr lang="en-US" dirty="0"/>
              <a:t>Reflections and closing</a:t>
            </a:r>
          </a:p>
        </p:txBody>
      </p:sp>
      <p:sp>
        <p:nvSpPr>
          <p:cNvPr id="4" name="Picture Placeholder 3">
            <a:extLst>
              <a:ext uri="{FF2B5EF4-FFF2-40B4-BE49-F238E27FC236}">
                <a16:creationId xmlns:a16="http://schemas.microsoft.com/office/drawing/2014/main" id="{7EB33ED9-6102-486D-8961-9D132A75FDF4}"/>
              </a:ext>
            </a:extLst>
          </p:cNvPr>
          <p:cNvSpPr>
            <a:spLocks noGrp="1"/>
          </p:cNvSpPr>
          <p:nvPr>
            <p:ph type="pic" sz="quarter" idx="10"/>
          </p:nvPr>
        </p:nvSpPr>
        <p:spPr/>
      </p:sp>
    </p:spTree>
    <p:extLst>
      <p:ext uri="{BB962C8B-B14F-4D97-AF65-F5344CB8AC3E}">
        <p14:creationId xmlns:p14="http://schemas.microsoft.com/office/powerpoint/2010/main" val="19029402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B4CD-F503-403C-A547-FA12C66981A3}"/>
              </a:ext>
            </a:extLst>
          </p:cNvPr>
          <p:cNvSpPr>
            <a:spLocks noGrp="1"/>
          </p:cNvSpPr>
          <p:nvPr>
            <p:ph type="title"/>
          </p:nvPr>
        </p:nvSpPr>
        <p:spPr/>
        <p:txBody>
          <a:bodyPr/>
          <a:lstStyle/>
          <a:p>
            <a:r>
              <a:rPr lang="en-US" dirty="0"/>
              <a:t>Session Objective</a:t>
            </a:r>
          </a:p>
        </p:txBody>
      </p:sp>
      <p:sp>
        <p:nvSpPr>
          <p:cNvPr id="3" name="Text Placeholder 2">
            <a:extLst>
              <a:ext uri="{FF2B5EF4-FFF2-40B4-BE49-F238E27FC236}">
                <a16:creationId xmlns:a16="http://schemas.microsoft.com/office/drawing/2014/main" id="{FD655E6C-B2AA-42D9-8A53-D6AE3A88AE11}"/>
              </a:ext>
            </a:extLst>
          </p:cNvPr>
          <p:cNvSpPr>
            <a:spLocks noGrp="1"/>
          </p:cNvSpPr>
          <p:nvPr>
            <p:ph idx="1"/>
          </p:nvPr>
        </p:nvSpPr>
        <p:spPr/>
        <p:txBody>
          <a:bodyPr/>
          <a:lstStyle/>
          <a:p>
            <a:pPr marL="0" indent="0">
              <a:buNone/>
            </a:pPr>
            <a:r>
              <a:rPr lang="en-US" dirty="0"/>
              <a:t>Share thoughts on and evaluate the workshop; provide closing reflections.</a:t>
            </a:r>
          </a:p>
          <a:p>
            <a:pPr marL="0" indent="0">
              <a:buNone/>
            </a:pPr>
            <a:endParaRPr lang="en-US" dirty="0"/>
          </a:p>
        </p:txBody>
      </p:sp>
    </p:spTree>
    <p:extLst>
      <p:ext uri="{BB962C8B-B14F-4D97-AF65-F5344CB8AC3E}">
        <p14:creationId xmlns:p14="http://schemas.microsoft.com/office/powerpoint/2010/main" val="22366251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2A12-5F15-4C41-A811-17E67A98F9A6}"/>
              </a:ext>
            </a:extLst>
          </p:cNvPr>
          <p:cNvSpPr>
            <a:spLocks noGrp="1"/>
          </p:cNvSpPr>
          <p:nvPr>
            <p:ph type="title"/>
          </p:nvPr>
        </p:nvSpPr>
        <p:spPr/>
        <p:txBody>
          <a:bodyPr>
            <a:normAutofit fontScale="90000"/>
          </a:bodyPr>
          <a:lstStyle/>
          <a:p>
            <a:r>
              <a:rPr lang="en-US" dirty="0"/>
              <a:t>Activity EE. Evaluation and Post-Test</a:t>
            </a:r>
          </a:p>
        </p:txBody>
      </p:sp>
      <p:sp>
        <p:nvSpPr>
          <p:cNvPr id="3" name="Text Placeholder 2">
            <a:extLst>
              <a:ext uri="{FF2B5EF4-FFF2-40B4-BE49-F238E27FC236}">
                <a16:creationId xmlns:a16="http://schemas.microsoft.com/office/drawing/2014/main" id="{2DE29482-5F1E-4A24-B563-F7A551D1299D}"/>
              </a:ext>
            </a:extLst>
          </p:cNvPr>
          <p:cNvSpPr>
            <a:spLocks noGrp="1"/>
          </p:cNvSpPr>
          <p:nvPr>
            <p:ph idx="1"/>
          </p:nvPr>
        </p:nvSpPr>
        <p:spPr/>
        <p:txBody>
          <a:bodyPr/>
          <a:lstStyle/>
          <a:p>
            <a:r>
              <a:rPr lang="en-US" dirty="0"/>
              <a:t>An evaluation of our training can be found here: </a:t>
            </a:r>
            <a:r>
              <a:rPr lang="en-US" dirty="0">
                <a:solidFill>
                  <a:srgbClr val="00B050"/>
                </a:solidFill>
                <a:highlight>
                  <a:srgbClr val="FFFF00"/>
                </a:highlight>
              </a:rPr>
              <a:t>XXXXXX</a:t>
            </a:r>
          </a:p>
          <a:p>
            <a:r>
              <a:rPr lang="en-US" dirty="0"/>
              <a:t>The post-test can be found here: </a:t>
            </a:r>
            <a:r>
              <a:rPr lang="en-US" dirty="0">
                <a:solidFill>
                  <a:srgbClr val="00B050"/>
                </a:solidFill>
                <a:highlight>
                  <a:srgbClr val="FFFF00"/>
                </a:highlight>
              </a:rPr>
              <a:t>XXXXXX</a:t>
            </a:r>
          </a:p>
        </p:txBody>
      </p:sp>
      <p:sp>
        <p:nvSpPr>
          <p:cNvPr id="5" name="Star: 5 Points 4">
            <a:extLst>
              <a:ext uri="{FF2B5EF4-FFF2-40B4-BE49-F238E27FC236}">
                <a16:creationId xmlns:a16="http://schemas.microsoft.com/office/drawing/2014/main" id="{4229E040-BEBA-4236-B602-351A787A1947}"/>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2128114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DDBF-52BA-4D9D-84AC-639E9B311469}"/>
              </a:ext>
            </a:extLst>
          </p:cNvPr>
          <p:cNvSpPr>
            <a:spLocks noGrp="1"/>
          </p:cNvSpPr>
          <p:nvPr>
            <p:ph type="title"/>
          </p:nvPr>
        </p:nvSpPr>
        <p:spPr/>
        <p:txBody>
          <a:bodyPr/>
          <a:lstStyle/>
          <a:p>
            <a:r>
              <a:rPr lang="en-US" dirty="0"/>
              <a:t>Activity FF. In Your Own Words</a:t>
            </a:r>
          </a:p>
        </p:txBody>
      </p:sp>
      <p:pic>
        <p:nvPicPr>
          <p:cNvPr id="4" name="Picture 3">
            <a:extLst>
              <a:ext uri="{FF2B5EF4-FFF2-40B4-BE49-F238E27FC236}">
                <a16:creationId xmlns:a16="http://schemas.microsoft.com/office/drawing/2014/main" id="{B6A5C227-C26B-4BC2-A760-85EBCC8AAEEA}"/>
              </a:ext>
            </a:extLst>
          </p:cNvPr>
          <p:cNvPicPr>
            <a:picLocks noChangeAspect="1"/>
          </p:cNvPicPr>
          <p:nvPr/>
        </p:nvPicPr>
        <p:blipFill>
          <a:blip r:embed="rId3"/>
          <a:stretch>
            <a:fillRect/>
          </a:stretch>
        </p:blipFill>
        <p:spPr>
          <a:xfrm>
            <a:off x="784996" y="1897617"/>
            <a:ext cx="7621633" cy="4247205"/>
          </a:xfrm>
          <a:prstGeom prst="rect">
            <a:avLst/>
          </a:prstGeom>
          <a:ln>
            <a:noFill/>
          </a:ln>
          <a:effectLst>
            <a:outerShdw blurRad="292100" dist="139700" dir="2700000" algn="tl" rotWithShape="0">
              <a:srgbClr val="333333">
                <a:alpha val="65000"/>
              </a:srgbClr>
            </a:outerShdw>
          </a:effectLst>
        </p:spPr>
      </p:pic>
      <p:sp>
        <p:nvSpPr>
          <p:cNvPr id="7" name="Star: 5 Points 6">
            <a:extLst>
              <a:ext uri="{FF2B5EF4-FFF2-40B4-BE49-F238E27FC236}">
                <a16:creationId xmlns:a16="http://schemas.microsoft.com/office/drawing/2014/main" id="{253BB3B9-28FB-4EF2-8DA7-F36C85569D29}"/>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858300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A tree with green leaves&#10;&#10;Description automatically generated with medium confidence">
            <a:extLst>
              <a:ext uri="{FF2B5EF4-FFF2-40B4-BE49-F238E27FC236}">
                <a16:creationId xmlns:a16="http://schemas.microsoft.com/office/drawing/2014/main" id="{7944D2CA-181E-44F9-9CFB-409AA9BD9C2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6932" t="12477" r="16685" b="4224"/>
          <a:stretch/>
        </p:blipFill>
        <p:spPr>
          <a:xfrm>
            <a:off x="1975026" y="378667"/>
            <a:ext cx="4985305" cy="6255770"/>
          </a:xfrm>
          <a:prstGeom prst="rect">
            <a:avLst/>
          </a:prstGeom>
        </p:spPr>
      </p:pic>
      <p:sp>
        <p:nvSpPr>
          <p:cNvPr id="5" name="TextBox 4">
            <a:extLst>
              <a:ext uri="{FF2B5EF4-FFF2-40B4-BE49-F238E27FC236}">
                <a16:creationId xmlns:a16="http://schemas.microsoft.com/office/drawing/2014/main" id="{B2BB77CA-997E-4D1F-AA17-DD02FA820B5B}"/>
              </a:ext>
            </a:extLst>
          </p:cNvPr>
          <p:cNvSpPr txBox="1"/>
          <p:nvPr/>
        </p:nvSpPr>
        <p:spPr>
          <a:xfrm>
            <a:off x="2625642" y="3733399"/>
            <a:ext cx="1737360" cy="590931"/>
          </a:xfrm>
          <a:prstGeom prst="rect">
            <a:avLst/>
          </a:prstGeom>
          <a:noFill/>
        </p:spPr>
        <p:txBody>
          <a:bodyPr wrap="square" rtlCol="0">
            <a:spAutoFit/>
          </a:bodyPr>
          <a:lstStyle/>
          <a:p>
            <a:pPr algn="ctr">
              <a:lnSpc>
                <a:spcPct val="90000"/>
              </a:lnSpc>
            </a:pPr>
            <a:r>
              <a:rPr lang="en-US" b="1" dirty="0">
                <a:effectLst>
                  <a:outerShdw blurRad="38100" dist="38100" dir="2700000" algn="tl">
                    <a:srgbClr val="000000">
                      <a:alpha val="43137"/>
                    </a:srgbClr>
                  </a:outerShdw>
                </a:effectLst>
              </a:rPr>
              <a:t>Offices being vandalized</a:t>
            </a:r>
          </a:p>
        </p:txBody>
      </p:sp>
      <p:sp>
        <p:nvSpPr>
          <p:cNvPr id="6" name="TextBox 5">
            <a:extLst>
              <a:ext uri="{FF2B5EF4-FFF2-40B4-BE49-F238E27FC236}">
                <a16:creationId xmlns:a16="http://schemas.microsoft.com/office/drawing/2014/main" id="{60501BE7-1256-45BB-B7AB-207483CC4760}"/>
              </a:ext>
            </a:extLst>
          </p:cNvPr>
          <p:cNvSpPr txBox="1"/>
          <p:nvPr/>
        </p:nvSpPr>
        <p:spPr>
          <a:xfrm>
            <a:off x="1651118" y="2811284"/>
            <a:ext cx="1710910" cy="590931"/>
          </a:xfrm>
          <a:prstGeom prst="rect">
            <a:avLst/>
          </a:prstGeom>
          <a:noFill/>
        </p:spPr>
        <p:txBody>
          <a:bodyPr wrap="square" rtlCol="0">
            <a:spAutoFit/>
          </a:bodyPr>
          <a:lstStyle/>
          <a:p>
            <a:pPr algn="ctr">
              <a:lnSpc>
                <a:spcPct val="90000"/>
              </a:lnSpc>
            </a:pPr>
            <a:r>
              <a:rPr lang="en-US" b="1" dirty="0">
                <a:effectLst>
                  <a:outerShdw blurRad="38100" dist="38100" dir="2700000" algn="tl">
                    <a:srgbClr val="000000">
                      <a:alpha val="43137"/>
                    </a:srgbClr>
                  </a:outerShdw>
                </a:effectLst>
              </a:rPr>
              <a:t>KP members being outed</a:t>
            </a:r>
          </a:p>
        </p:txBody>
      </p:sp>
      <p:sp>
        <p:nvSpPr>
          <p:cNvPr id="8" name="TextBox 7">
            <a:extLst>
              <a:ext uri="{FF2B5EF4-FFF2-40B4-BE49-F238E27FC236}">
                <a16:creationId xmlns:a16="http://schemas.microsoft.com/office/drawing/2014/main" id="{7A5A7170-3EA9-4CEA-942D-0B4CB9642BB9}"/>
              </a:ext>
            </a:extLst>
          </p:cNvPr>
          <p:cNvSpPr txBox="1"/>
          <p:nvPr/>
        </p:nvSpPr>
        <p:spPr>
          <a:xfrm>
            <a:off x="5428696" y="1230699"/>
            <a:ext cx="1531635" cy="590931"/>
          </a:xfrm>
          <a:prstGeom prst="rect">
            <a:avLst/>
          </a:prstGeom>
          <a:noFill/>
        </p:spPr>
        <p:txBody>
          <a:bodyPr wrap="square" rtlCol="0">
            <a:spAutoFit/>
          </a:bodyPr>
          <a:lstStyle/>
          <a:p>
            <a:pPr algn="ctr">
              <a:lnSpc>
                <a:spcPct val="90000"/>
              </a:lnSpc>
            </a:pPr>
            <a:r>
              <a:rPr lang="en-US" b="1" dirty="0">
                <a:effectLst>
                  <a:outerShdw blurRad="38100" dist="38100" dir="2700000" algn="tl">
                    <a:srgbClr val="000000">
                      <a:alpha val="43137"/>
                    </a:srgbClr>
                  </a:outerShdw>
                </a:effectLst>
              </a:rPr>
              <a:t>Damage to reputation</a:t>
            </a:r>
          </a:p>
        </p:txBody>
      </p:sp>
      <p:sp>
        <p:nvSpPr>
          <p:cNvPr id="9" name="TextBox 8">
            <a:extLst>
              <a:ext uri="{FF2B5EF4-FFF2-40B4-BE49-F238E27FC236}">
                <a16:creationId xmlns:a16="http://schemas.microsoft.com/office/drawing/2014/main" id="{487261AD-F52C-4038-87AA-26058E96A203}"/>
              </a:ext>
            </a:extLst>
          </p:cNvPr>
          <p:cNvSpPr txBox="1"/>
          <p:nvPr/>
        </p:nvSpPr>
        <p:spPr>
          <a:xfrm>
            <a:off x="5751876" y="2496806"/>
            <a:ext cx="2086737" cy="590931"/>
          </a:xfrm>
          <a:prstGeom prst="rect">
            <a:avLst/>
          </a:prstGeom>
          <a:noFill/>
        </p:spPr>
        <p:txBody>
          <a:bodyPr wrap="square" rtlCol="0">
            <a:spAutoFit/>
          </a:bodyPr>
          <a:lstStyle/>
          <a:p>
            <a:pPr algn="ctr">
              <a:lnSpc>
                <a:spcPct val="90000"/>
              </a:lnSpc>
            </a:pPr>
            <a:r>
              <a:rPr lang="en-US" b="1" dirty="0">
                <a:effectLst>
                  <a:outerShdw blurRad="38100" dist="38100" dir="2700000" algn="tl">
                    <a:srgbClr val="000000">
                      <a:alpha val="43137"/>
                    </a:srgbClr>
                  </a:outerShdw>
                </a:effectLst>
              </a:rPr>
              <a:t>Records being stolen/hacked</a:t>
            </a:r>
          </a:p>
        </p:txBody>
      </p:sp>
      <p:sp>
        <p:nvSpPr>
          <p:cNvPr id="10" name="TextBox 9">
            <a:extLst>
              <a:ext uri="{FF2B5EF4-FFF2-40B4-BE49-F238E27FC236}">
                <a16:creationId xmlns:a16="http://schemas.microsoft.com/office/drawing/2014/main" id="{664DADD0-521E-47F7-AEB8-66DF23BF1D10}"/>
              </a:ext>
            </a:extLst>
          </p:cNvPr>
          <p:cNvSpPr txBox="1"/>
          <p:nvPr/>
        </p:nvSpPr>
        <p:spPr>
          <a:xfrm>
            <a:off x="4813676" y="3766106"/>
            <a:ext cx="2238866" cy="341632"/>
          </a:xfrm>
          <a:prstGeom prst="rect">
            <a:avLst/>
          </a:prstGeom>
          <a:noFill/>
        </p:spPr>
        <p:txBody>
          <a:bodyPr wrap="square" rtlCol="0">
            <a:spAutoFit/>
          </a:bodyPr>
          <a:lstStyle/>
          <a:p>
            <a:pPr algn="ctr">
              <a:lnSpc>
                <a:spcPct val="90000"/>
              </a:lnSpc>
            </a:pPr>
            <a:r>
              <a:rPr lang="en-US" b="1" dirty="0">
                <a:effectLst>
                  <a:outerShdw blurRad="38100" dist="38100" dir="2700000" algn="tl">
                    <a:srgbClr val="000000">
                      <a:alpha val="43137"/>
                    </a:srgbClr>
                  </a:outerShdw>
                </a:effectLst>
              </a:rPr>
              <a:t>Arrest/detention</a:t>
            </a:r>
          </a:p>
        </p:txBody>
      </p:sp>
      <p:sp>
        <p:nvSpPr>
          <p:cNvPr id="11" name="TextBox 10">
            <a:extLst>
              <a:ext uri="{FF2B5EF4-FFF2-40B4-BE49-F238E27FC236}">
                <a16:creationId xmlns:a16="http://schemas.microsoft.com/office/drawing/2014/main" id="{4F8E5204-22F8-439B-A3C2-F1CC83946C26}"/>
              </a:ext>
            </a:extLst>
          </p:cNvPr>
          <p:cNvSpPr txBox="1"/>
          <p:nvPr/>
        </p:nvSpPr>
        <p:spPr>
          <a:xfrm>
            <a:off x="3600679" y="882208"/>
            <a:ext cx="2238866" cy="590931"/>
          </a:xfrm>
          <a:prstGeom prst="rect">
            <a:avLst/>
          </a:prstGeom>
          <a:noFill/>
        </p:spPr>
        <p:txBody>
          <a:bodyPr wrap="square" rtlCol="0">
            <a:spAutoFit/>
          </a:bodyPr>
          <a:lstStyle/>
          <a:p>
            <a:pPr algn="ctr">
              <a:lnSpc>
                <a:spcPct val="90000"/>
              </a:lnSpc>
            </a:pPr>
            <a:r>
              <a:rPr lang="en-US" b="1" dirty="0">
                <a:effectLst>
                  <a:outerShdw blurRad="38100" dist="38100" dir="2700000" algn="tl">
                    <a:srgbClr val="000000">
                      <a:alpha val="43137"/>
                    </a:srgbClr>
                  </a:outerShdw>
                </a:effectLst>
              </a:rPr>
              <a:t>Kicked out of home/school</a:t>
            </a:r>
          </a:p>
        </p:txBody>
      </p:sp>
      <p:sp>
        <p:nvSpPr>
          <p:cNvPr id="12" name="TextBox 11">
            <a:extLst>
              <a:ext uri="{FF2B5EF4-FFF2-40B4-BE49-F238E27FC236}">
                <a16:creationId xmlns:a16="http://schemas.microsoft.com/office/drawing/2014/main" id="{BB68DC3F-068B-4C82-B03E-339122B88E67}"/>
              </a:ext>
            </a:extLst>
          </p:cNvPr>
          <p:cNvSpPr txBox="1"/>
          <p:nvPr/>
        </p:nvSpPr>
        <p:spPr>
          <a:xfrm>
            <a:off x="2892095" y="2338213"/>
            <a:ext cx="1399443" cy="341632"/>
          </a:xfrm>
          <a:prstGeom prst="rect">
            <a:avLst/>
          </a:prstGeom>
          <a:noFill/>
        </p:spPr>
        <p:txBody>
          <a:bodyPr wrap="square" rtlCol="0">
            <a:spAutoFit/>
          </a:bodyPr>
          <a:lstStyle/>
          <a:p>
            <a:pPr algn="ctr">
              <a:lnSpc>
                <a:spcPct val="90000"/>
              </a:lnSpc>
            </a:pPr>
            <a:r>
              <a:rPr lang="en-US" b="1" dirty="0">
                <a:effectLst>
                  <a:outerShdw blurRad="38100" dist="38100" dir="2700000" algn="tl">
                    <a:srgbClr val="000000">
                      <a:alpha val="43137"/>
                    </a:srgbClr>
                  </a:outerShdw>
                </a:effectLst>
              </a:rPr>
              <a:t>Theft</a:t>
            </a:r>
          </a:p>
        </p:txBody>
      </p:sp>
      <p:sp>
        <p:nvSpPr>
          <p:cNvPr id="13" name="TextBox 12">
            <a:extLst>
              <a:ext uri="{FF2B5EF4-FFF2-40B4-BE49-F238E27FC236}">
                <a16:creationId xmlns:a16="http://schemas.microsoft.com/office/drawing/2014/main" id="{08B109C6-FD8D-4262-9C74-6426DDFB0B66}"/>
              </a:ext>
            </a:extLst>
          </p:cNvPr>
          <p:cNvSpPr txBox="1"/>
          <p:nvPr/>
        </p:nvSpPr>
        <p:spPr>
          <a:xfrm>
            <a:off x="4415229" y="4146856"/>
            <a:ext cx="1479790" cy="341632"/>
          </a:xfrm>
          <a:prstGeom prst="rect">
            <a:avLst/>
          </a:prstGeom>
          <a:noFill/>
        </p:spPr>
        <p:txBody>
          <a:bodyPr wrap="square" rtlCol="0">
            <a:spAutoFit/>
          </a:bodyPr>
          <a:lstStyle/>
          <a:p>
            <a:pPr algn="ctr">
              <a:lnSpc>
                <a:spcPct val="90000"/>
              </a:lnSpc>
            </a:pPr>
            <a:r>
              <a:rPr lang="en-US" b="1" dirty="0">
                <a:effectLst>
                  <a:outerShdw blurRad="38100" dist="38100" dir="2700000" algn="tl">
                    <a:srgbClr val="000000">
                      <a:alpha val="43137"/>
                    </a:srgbClr>
                  </a:outerShdw>
                </a:effectLst>
              </a:rPr>
              <a:t>Stalking</a:t>
            </a:r>
          </a:p>
        </p:txBody>
      </p:sp>
      <p:sp>
        <p:nvSpPr>
          <p:cNvPr id="14" name="TextBox 13">
            <a:extLst>
              <a:ext uri="{FF2B5EF4-FFF2-40B4-BE49-F238E27FC236}">
                <a16:creationId xmlns:a16="http://schemas.microsoft.com/office/drawing/2014/main" id="{D6316D9D-C4AC-4B57-B168-706D1585FC90}"/>
              </a:ext>
            </a:extLst>
          </p:cNvPr>
          <p:cNvSpPr txBox="1"/>
          <p:nvPr/>
        </p:nvSpPr>
        <p:spPr>
          <a:xfrm>
            <a:off x="5157106" y="5751154"/>
            <a:ext cx="2238866" cy="646331"/>
          </a:xfrm>
          <a:prstGeom prst="rect">
            <a:avLst/>
          </a:prstGeom>
          <a:noFill/>
        </p:spPr>
        <p:txBody>
          <a:bodyPr wrap="square" rtlCol="0">
            <a:spAutoFit/>
          </a:bodyPr>
          <a:lstStyle/>
          <a:p>
            <a:pPr algn="ctr"/>
            <a:r>
              <a:rPr lang="en-US" b="1" dirty="0"/>
              <a:t>Religious/cultural beliefs</a:t>
            </a:r>
          </a:p>
        </p:txBody>
      </p:sp>
      <p:sp>
        <p:nvSpPr>
          <p:cNvPr id="15" name="TextBox 14">
            <a:extLst>
              <a:ext uri="{FF2B5EF4-FFF2-40B4-BE49-F238E27FC236}">
                <a16:creationId xmlns:a16="http://schemas.microsoft.com/office/drawing/2014/main" id="{7FE086EB-4E27-4A69-9619-DA5E35F59D77}"/>
              </a:ext>
            </a:extLst>
          </p:cNvPr>
          <p:cNvSpPr txBox="1"/>
          <p:nvPr/>
        </p:nvSpPr>
        <p:spPr>
          <a:xfrm>
            <a:off x="2592966" y="6178896"/>
            <a:ext cx="2238866" cy="369332"/>
          </a:xfrm>
          <a:prstGeom prst="rect">
            <a:avLst/>
          </a:prstGeom>
          <a:noFill/>
        </p:spPr>
        <p:txBody>
          <a:bodyPr wrap="square" rtlCol="0">
            <a:spAutoFit/>
          </a:bodyPr>
          <a:lstStyle/>
          <a:p>
            <a:pPr algn="ctr"/>
            <a:r>
              <a:rPr lang="en-US" b="1" dirty="0"/>
              <a:t>Criminalization</a:t>
            </a:r>
          </a:p>
        </p:txBody>
      </p:sp>
      <p:sp>
        <p:nvSpPr>
          <p:cNvPr id="16" name="TextBox 15">
            <a:extLst>
              <a:ext uri="{FF2B5EF4-FFF2-40B4-BE49-F238E27FC236}">
                <a16:creationId xmlns:a16="http://schemas.microsoft.com/office/drawing/2014/main" id="{2FE32F9B-5D22-4D17-8A47-D77B1935AA5D}"/>
              </a:ext>
            </a:extLst>
          </p:cNvPr>
          <p:cNvSpPr txBox="1"/>
          <p:nvPr/>
        </p:nvSpPr>
        <p:spPr>
          <a:xfrm>
            <a:off x="1381322" y="5488154"/>
            <a:ext cx="2238866" cy="369332"/>
          </a:xfrm>
          <a:prstGeom prst="rect">
            <a:avLst/>
          </a:prstGeom>
          <a:noFill/>
        </p:spPr>
        <p:txBody>
          <a:bodyPr wrap="square" rtlCol="0">
            <a:spAutoFit/>
          </a:bodyPr>
          <a:lstStyle/>
          <a:p>
            <a:pPr algn="ctr"/>
            <a:r>
              <a:rPr lang="en-US" b="1" dirty="0"/>
              <a:t>Stigma</a:t>
            </a:r>
          </a:p>
        </p:txBody>
      </p:sp>
      <p:sp>
        <p:nvSpPr>
          <p:cNvPr id="17" name="TextBox 16">
            <a:extLst>
              <a:ext uri="{FF2B5EF4-FFF2-40B4-BE49-F238E27FC236}">
                <a16:creationId xmlns:a16="http://schemas.microsoft.com/office/drawing/2014/main" id="{3E26AA6C-038B-492D-BC5C-C8CBA33CC1E7}"/>
              </a:ext>
            </a:extLst>
          </p:cNvPr>
          <p:cNvSpPr txBox="1"/>
          <p:nvPr/>
        </p:nvSpPr>
        <p:spPr>
          <a:xfrm>
            <a:off x="4904842" y="4886457"/>
            <a:ext cx="2238866" cy="369332"/>
          </a:xfrm>
          <a:prstGeom prst="rect">
            <a:avLst/>
          </a:prstGeom>
          <a:noFill/>
        </p:spPr>
        <p:txBody>
          <a:bodyPr wrap="square" rtlCol="0">
            <a:spAutoFit/>
          </a:bodyPr>
          <a:lstStyle/>
          <a:p>
            <a:pPr algn="ctr"/>
            <a:r>
              <a:rPr lang="en-US" b="1" dirty="0"/>
              <a:t>Gender norms</a:t>
            </a:r>
          </a:p>
        </p:txBody>
      </p:sp>
      <p:sp>
        <p:nvSpPr>
          <p:cNvPr id="18" name="TextBox 17">
            <a:extLst>
              <a:ext uri="{FF2B5EF4-FFF2-40B4-BE49-F238E27FC236}">
                <a16:creationId xmlns:a16="http://schemas.microsoft.com/office/drawing/2014/main" id="{68A1A049-F40D-4477-8E87-90CFAAA5AE5A}"/>
              </a:ext>
            </a:extLst>
          </p:cNvPr>
          <p:cNvSpPr txBox="1"/>
          <p:nvPr/>
        </p:nvSpPr>
        <p:spPr>
          <a:xfrm>
            <a:off x="1108775" y="4745732"/>
            <a:ext cx="2510164" cy="369332"/>
          </a:xfrm>
          <a:prstGeom prst="rect">
            <a:avLst/>
          </a:prstGeom>
          <a:noFill/>
        </p:spPr>
        <p:txBody>
          <a:bodyPr wrap="square" rtlCol="0">
            <a:spAutoFit/>
          </a:bodyPr>
          <a:lstStyle/>
          <a:p>
            <a:pPr algn="ctr"/>
            <a:r>
              <a:rPr lang="en-US" b="1" dirty="0">
                <a:solidFill>
                  <a:schemeClr val="accent4">
                    <a:lumMod val="75000"/>
                  </a:schemeClr>
                </a:solidFill>
              </a:rPr>
              <a:t>Fear/ignorance/anger</a:t>
            </a:r>
          </a:p>
        </p:txBody>
      </p:sp>
      <p:sp>
        <p:nvSpPr>
          <p:cNvPr id="20" name="TextBox 19">
            <a:extLst>
              <a:ext uri="{FF2B5EF4-FFF2-40B4-BE49-F238E27FC236}">
                <a16:creationId xmlns:a16="http://schemas.microsoft.com/office/drawing/2014/main" id="{1C618A8E-EA6A-4242-9046-7262CB539334}"/>
              </a:ext>
            </a:extLst>
          </p:cNvPr>
          <p:cNvSpPr txBox="1"/>
          <p:nvPr/>
        </p:nvSpPr>
        <p:spPr>
          <a:xfrm>
            <a:off x="5493019" y="3156996"/>
            <a:ext cx="2238866" cy="341632"/>
          </a:xfrm>
          <a:prstGeom prst="rect">
            <a:avLst/>
          </a:prstGeom>
          <a:noFill/>
        </p:spPr>
        <p:txBody>
          <a:bodyPr wrap="square" rtlCol="0">
            <a:spAutoFit/>
          </a:bodyPr>
          <a:lstStyle/>
          <a:p>
            <a:pPr algn="ctr">
              <a:lnSpc>
                <a:spcPct val="90000"/>
              </a:lnSpc>
            </a:pPr>
            <a:r>
              <a:rPr lang="en-US" b="1" dirty="0">
                <a:effectLst>
                  <a:outerShdw blurRad="38100" dist="38100" dir="2700000" algn="tl">
                    <a:srgbClr val="000000">
                      <a:alpha val="43137"/>
                    </a:srgbClr>
                  </a:outerShdw>
                </a:effectLst>
              </a:rPr>
              <a:t>Physical violence</a:t>
            </a:r>
          </a:p>
        </p:txBody>
      </p:sp>
      <p:sp>
        <p:nvSpPr>
          <p:cNvPr id="21" name="TextBox 20">
            <a:extLst>
              <a:ext uri="{FF2B5EF4-FFF2-40B4-BE49-F238E27FC236}">
                <a16:creationId xmlns:a16="http://schemas.microsoft.com/office/drawing/2014/main" id="{BF1EF641-7268-43AA-88EA-F6B3FFCD5BD5}"/>
              </a:ext>
            </a:extLst>
          </p:cNvPr>
          <p:cNvSpPr txBox="1"/>
          <p:nvPr/>
        </p:nvSpPr>
        <p:spPr>
          <a:xfrm>
            <a:off x="4366063" y="2001441"/>
            <a:ext cx="1399442" cy="341632"/>
          </a:xfrm>
          <a:prstGeom prst="rect">
            <a:avLst/>
          </a:prstGeom>
          <a:noFill/>
        </p:spPr>
        <p:txBody>
          <a:bodyPr wrap="square" rtlCol="0">
            <a:spAutoFit/>
          </a:bodyPr>
          <a:lstStyle/>
          <a:p>
            <a:pPr algn="ctr">
              <a:lnSpc>
                <a:spcPct val="90000"/>
              </a:lnSpc>
            </a:pPr>
            <a:r>
              <a:rPr lang="en-US" b="1" dirty="0">
                <a:effectLst>
                  <a:outerShdw blurRad="38100" dist="38100" dir="2700000" algn="tl">
                    <a:srgbClr val="000000">
                      <a:alpha val="43137"/>
                    </a:srgbClr>
                  </a:outerShdw>
                </a:effectLst>
              </a:rPr>
              <a:t>Blackmail</a:t>
            </a:r>
          </a:p>
        </p:txBody>
      </p:sp>
      <p:sp>
        <p:nvSpPr>
          <p:cNvPr id="22" name="Oval 21">
            <a:extLst>
              <a:ext uri="{FF2B5EF4-FFF2-40B4-BE49-F238E27FC236}">
                <a16:creationId xmlns:a16="http://schemas.microsoft.com/office/drawing/2014/main" id="{813D171C-7D84-4FC7-8B32-3A095FCA5592}"/>
              </a:ext>
            </a:extLst>
          </p:cNvPr>
          <p:cNvSpPr/>
          <p:nvPr/>
        </p:nvSpPr>
        <p:spPr>
          <a:xfrm>
            <a:off x="1369833" y="709865"/>
            <a:ext cx="6579031" cy="3873058"/>
          </a:xfrm>
          <a:prstGeom prst="ellipse">
            <a:avLst/>
          </a:prstGeom>
          <a:noFill/>
          <a:ln w="762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75D391EC-E9CE-4979-A368-376A1A74CA82}"/>
              </a:ext>
            </a:extLst>
          </p:cNvPr>
          <p:cNvSpPr txBox="1"/>
          <p:nvPr/>
        </p:nvSpPr>
        <p:spPr>
          <a:xfrm>
            <a:off x="5895019" y="1996581"/>
            <a:ext cx="1531635" cy="341632"/>
          </a:xfrm>
          <a:prstGeom prst="rect">
            <a:avLst/>
          </a:prstGeom>
          <a:noFill/>
        </p:spPr>
        <p:txBody>
          <a:bodyPr wrap="square" rtlCol="0">
            <a:spAutoFit/>
          </a:bodyPr>
          <a:lstStyle/>
          <a:p>
            <a:pPr algn="ctr">
              <a:lnSpc>
                <a:spcPct val="90000"/>
              </a:lnSpc>
            </a:pPr>
            <a:r>
              <a:rPr lang="en-US" b="1" dirty="0">
                <a:effectLst>
                  <a:outerShdw blurRad="38100" dist="38100" dir="2700000" algn="tl">
                    <a:srgbClr val="000000">
                      <a:alpha val="43137"/>
                    </a:srgbClr>
                  </a:outerShdw>
                </a:effectLst>
              </a:rPr>
              <a:t>Gossip</a:t>
            </a:r>
          </a:p>
        </p:txBody>
      </p:sp>
      <p:sp>
        <p:nvSpPr>
          <p:cNvPr id="24" name="TextBox 23">
            <a:extLst>
              <a:ext uri="{FF2B5EF4-FFF2-40B4-BE49-F238E27FC236}">
                <a16:creationId xmlns:a16="http://schemas.microsoft.com/office/drawing/2014/main" id="{F734A5D8-6EF9-4F17-A812-BE93DDA4C77E}"/>
              </a:ext>
            </a:extLst>
          </p:cNvPr>
          <p:cNvSpPr txBox="1"/>
          <p:nvPr/>
        </p:nvSpPr>
        <p:spPr>
          <a:xfrm>
            <a:off x="1770569" y="1366982"/>
            <a:ext cx="1835611" cy="840230"/>
          </a:xfrm>
          <a:prstGeom prst="rect">
            <a:avLst/>
          </a:prstGeom>
          <a:noFill/>
        </p:spPr>
        <p:txBody>
          <a:bodyPr wrap="square" rtlCol="0">
            <a:spAutoFit/>
          </a:bodyPr>
          <a:lstStyle/>
          <a:p>
            <a:pPr algn="ctr">
              <a:lnSpc>
                <a:spcPct val="90000"/>
              </a:lnSpc>
            </a:pPr>
            <a:r>
              <a:rPr lang="en-US" b="1" dirty="0">
                <a:effectLst>
                  <a:outerShdw blurRad="38100" dist="38100" dir="2700000" algn="tl">
                    <a:srgbClr val="000000">
                      <a:alpha val="43137"/>
                    </a:srgbClr>
                  </a:outerShdw>
                </a:effectLst>
              </a:rPr>
              <a:t>Sexual harassment and assault</a:t>
            </a:r>
          </a:p>
        </p:txBody>
      </p:sp>
      <p:cxnSp>
        <p:nvCxnSpPr>
          <p:cNvPr id="66" name="Straight Connector 65">
            <a:extLst>
              <a:ext uri="{FF2B5EF4-FFF2-40B4-BE49-F238E27FC236}">
                <a16:creationId xmlns:a16="http://schemas.microsoft.com/office/drawing/2014/main" id="{4CA23503-B11D-4B27-8A6E-32DE0836861E}"/>
              </a:ext>
            </a:extLst>
          </p:cNvPr>
          <p:cNvCxnSpPr>
            <a:cxnSpLocks/>
          </p:cNvCxnSpPr>
          <p:nvPr/>
        </p:nvCxnSpPr>
        <p:spPr>
          <a:xfrm>
            <a:off x="4635284" y="4704205"/>
            <a:ext cx="2836056" cy="0"/>
          </a:xfrm>
          <a:prstGeom prst="line">
            <a:avLst/>
          </a:prstGeom>
          <a:ln w="76200">
            <a:solidFill>
              <a:schemeClr val="accent5">
                <a:lumMod val="75000"/>
              </a:schemeClr>
            </a:solidFill>
          </a:ln>
          <a:effectLst>
            <a:outerShdw blurRad="50800" dist="38100" dir="2700000" algn="tl" rotWithShape="0">
              <a:prstClr val="black">
                <a:alpha val="40000"/>
              </a:prstClr>
            </a:outerShdw>
            <a:softEdge rad="31750"/>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B8DF739-BE9E-4C8D-8E93-80AE5EBC1AF4}"/>
              </a:ext>
            </a:extLst>
          </p:cNvPr>
          <p:cNvCxnSpPr>
            <a:cxnSpLocks/>
          </p:cNvCxnSpPr>
          <p:nvPr/>
        </p:nvCxnSpPr>
        <p:spPr>
          <a:xfrm>
            <a:off x="1215189" y="4704205"/>
            <a:ext cx="2988837" cy="0"/>
          </a:xfrm>
          <a:prstGeom prst="line">
            <a:avLst/>
          </a:prstGeom>
          <a:ln w="76200">
            <a:solidFill>
              <a:schemeClr val="accent5">
                <a:lumMod val="75000"/>
              </a:schemeClr>
            </a:solidFill>
          </a:ln>
          <a:effectLst>
            <a:outerShdw blurRad="50800" dist="38100" dir="2700000" algn="tl" rotWithShape="0">
              <a:prstClr val="black">
                <a:alpha val="40000"/>
              </a:prstClr>
            </a:outerShdw>
            <a:softEdge rad="3175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45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NKAGES_Logo_v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097" y="2435336"/>
            <a:ext cx="1652297" cy="585188"/>
          </a:xfrm>
          <a:prstGeom prst="rect">
            <a:avLst/>
          </a:prstGeom>
        </p:spPr>
      </p:pic>
      <p:grpSp>
        <p:nvGrpSpPr>
          <p:cNvPr id="2" name="Group 1"/>
          <p:cNvGrpSpPr/>
          <p:nvPr/>
        </p:nvGrpSpPr>
        <p:grpSpPr>
          <a:xfrm>
            <a:off x="1340980" y="3750273"/>
            <a:ext cx="6706742" cy="762426"/>
            <a:chOff x="1412006" y="5087849"/>
            <a:chExt cx="6706742" cy="762426"/>
          </a:xfrm>
        </p:grpSpPr>
        <p:pic>
          <p:nvPicPr>
            <p:cNvPr id="6" name="Picture 5"/>
            <p:cNvPicPr>
              <a:picLocks noChangeAspect="1"/>
            </p:cNvPicPr>
            <p:nvPr/>
          </p:nvPicPr>
          <p:blipFill>
            <a:blip r:embed="rId4"/>
            <a:stretch>
              <a:fillRect/>
            </a:stretch>
          </p:blipFill>
          <p:spPr>
            <a:xfrm>
              <a:off x="3188054" y="5162982"/>
              <a:ext cx="963112" cy="574488"/>
            </a:xfrm>
            <a:prstGeom prst="rect">
              <a:avLst/>
            </a:prstGeom>
          </p:spPr>
        </p:pic>
        <p:pic>
          <p:nvPicPr>
            <p:cNvPr id="7" name="Picture 6"/>
            <p:cNvPicPr>
              <a:picLocks noChangeAspect="1"/>
            </p:cNvPicPr>
            <p:nvPr/>
          </p:nvPicPr>
          <p:blipFill>
            <a:blip r:embed="rId5"/>
            <a:stretch>
              <a:fillRect/>
            </a:stretch>
          </p:blipFill>
          <p:spPr>
            <a:xfrm>
              <a:off x="4610127" y="5087849"/>
              <a:ext cx="908423" cy="762426"/>
            </a:xfrm>
            <a:prstGeom prst="rect">
              <a:avLst/>
            </a:prstGeom>
          </p:spPr>
        </p:pic>
        <p:pic>
          <p:nvPicPr>
            <p:cNvPr id="8" name="Picture 7" descr="UNC_GILLINGS_542_transp_blu.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4941" y="5235509"/>
              <a:ext cx="2023807" cy="513586"/>
            </a:xfrm>
            <a:prstGeom prst="rect">
              <a:avLst/>
            </a:prstGeom>
          </p:spPr>
        </p:pic>
        <p:pic>
          <p:nvPicPr>
            <p:cNvPr id="10" name="Picture 9" descr="FHI360_Logo_NewTag_Horiz_rgb.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2006" y="5212587"/>
              <a:ext cx="1153262" cy="513586"/>
            </a:xfrm>
            <a:prstGeom prst="rect">
              <a:avLst/>
            </a:prstGeom>
          </p:spPr>
        </p:pic>
      </p:grpSp>
      <p:sp>
        <p:nvSpPr>
          <p:cNvPr id="11" name="Title 10"/>
          <p:cNvSpPr>
            <a:spLocks noGrp="1"/>
          </p:cNvSpPr>
          <p:nvPr>
            <p:ph type="title"/>
          </p:nvPr>
        </p:nvSpPr>
        <p:spPr/>
        <p:txBody>
          <a:bodyPr/>
          <a:lstStyle/>
          <a:p>
            <a:pPr algn="ctr"/>
            <a:r>
              <a:rPr lang="en-US" dirty="0"/>
              <a:t>Acknowledgments</a:t>
            </a:r>
          </a:p>
        </p:txBody>
      </p:sp>
      <p:pic>
        <p:nvPicPr>
          <p:cNvPr id="12" name="Picture 11" descr="USAID logo.jpg"/>
          <p:cNvPicPr>
            <a:picLocks noChangeAspect="1"/>
          </p:cNvPicPr>
          <p:nvPr/>
        </p:nvPicPr>
        <p:blipFill rotWithShape="1">
          <a:blip r:embed="rId8">
            <a:extLst>
              <a:ext uri="{28A0092B-C50C-407E-A947-70E740481C1C}">
                <a14:useLocalDpi xmlns:a14="http://schemas.microsoft.com/office/drawing/2010/main" val="0"/>
              </a:ext>
            </a:extLst>
          </a:blip>
          <a:srcRect l="9762" t="17658" r="6623" b="12882"/>
          <a:stretch/>
        </p:blipFill>
        <p:spPr>
          <a:xfrm>
            <a:off x="2675599" y="2391271"/>
            <a:ext cx="2149066" cy="694472"/>
          </a:xfrm>
          <a:prstGeom prst="rect">
            <a:avLst/>
          </a:prstGeom>
        </p:spPr>
      </p:pic>
      <p:pic>
        <p:nvPicPr>
          <p:cNvPr id="9" name="Picture 8">
            <a:extLst>
              <a:ext uri="{FF2B5EF4-FFF2-40B4-BE49-F238E27FC236}">
                <a16:creationId xmlns:a16="http://schemas.microsoft.com/office/drawing/2014/main" id="{513D3760-9A2D-4DB1-897D-B5126E80D310}"/>
              </a:ext>
            </a:extLst>
          </p:cNvPr>
          <p:cNvPicPr>
            <a:picLocks noChangeAspect="1"/>
          </p:cNvPicPr>
          <p:nvPr/>
        </p:nvPicPr>
        <p:blipFill>
          <a:blip r:embed="rId9"/>
          <a:stretch>
            <a:fillRect/>
          </a:stretch>
        </p:blipFill>
        <p:spPr>
          <a:xfrm>
            <a:off x="895807" y="2318685"/>
            <a:ext cx="1265230" cy="800039"/>
          </a:xfrm>
          <a:prstGeom prst="rect">
            <a:avLst/>
          </a:prstGeom>
        </p:spPr>
      </p:pic>
      <p:pic>
        <p:nvPicPr>
          <p:cNvPr id="14" name="Picture 13">
            <a:extLst>
              <a:ext uri="{FF2B5EF4-FFF2-40B4-BE49-F238E27FC236}">
                <a16:creationId xmlns:a16="http://schemas.microsoft.com/office/drawing/2014/main" id="{958D9B8E-86B6-4DAF-9BDB-C9A0C6DAD421}"/>
              </a:ext>
            </a:extLst>
          </p:cNvPr>
          <p:cNvPicPr>
            <a:picLocks noChangeAspect="1"/>
          </p:cNvPicPr>
          <p:nvPr/>
        </p:nvPicPr>
        <p:blipFill>
          <a:blip r:embed="rId10"/>
          <a:stretch>
            <a:fillRect/>
          </a:stretch>
        </p:blipFill>
        <p:spPr>
          <a:xfrm>
            <a:off x="5267516" y="2424687"/>
            <a:ext cx="908502" cy="607178"/>
          </a:xfrm>
          <a:prstGeom prst="rect">
            <a:avLst/>
          </a:prstGeom>
        </p:spPr>
      </p:pic>
    </p:spTree>
    <p:extLst>
      <p:ext uri="{BB962C8B-B14F-4D97-AF65-F5344CB8AC3E}">
        <p14:creationId xmlns:p14="http://schemas.microsoft.com/office/powerpoint/2010/main" val="210235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6ABA-E076-4E4B-BEF5-C26CC62020D1}"/>
              </a:ext>
            </a:extLst>
          </p:cNvPr>
          <p:cNvSpPr>
            <a:spLocks noGrp="1"/>
          </p:cNvSpPr>
          <p:nvPr>
            <p:ph type="title"/>
          </p:nvPr>
        </p:nvSpPr>
        <p:spPr>
          <a:xfrm>
            <a:off x="628650" y="588963"/>
            <a:ext cx="7343775" cy="800100"/>
          </a:xfrm>
        </p:spPr>
        <p:txBody>
          <a:bodyPr>
            <a:normAutofit fontScale="90000"/>
          </a:bodyPr>
          <a:lstStyle/>
          <a:p>
            <a:r>
              <a:rPr lang="en-US" dirty="0"/>
              <a:t>How do security challenges affect KP programs?</a:t>
            </a:r>
          </a:p>
        </p:txBody>
      </p:sp>
      <p:sp>
        <p:nvSpPr>
          <p:cNvPr id="3" name="Text Placeholder 2">
            <a:extLst>
              <a:ext uri="{FF2B5EF4-FFF2-40B4-BE49-F238E27FC236}">
                <a16:creationId xmlns:a16="http://schemas.microsoft.com/office/drawing/2014/main" id="{8A9E6258-5C53-48C6-B4DA-56748CF4A331}"/>
              </a:ext>
            </a:extLst>
          </p:cNvPr>
          <p:cNvSpPr>
            <a:spLocks noGrp="1"/>
          </p:cNvSpPr>
          <p:nvPr>
            <p:ph idx="1"/>
          </p:nvPr>
        </p:nvSpPr>
        <p:spPr>
          <a:xfrm>
            <a:off x="5200650" y="1578059"/>
            <a:ext cx="3734988" cy="4694418"/>
          </a:xfrm>
        </p:spPr>
        <p:txBody>
          <a:bodyPr/>
          <a:lstStyle/>
          <a:p>
            <a:pPr marL="227013" lvl="0" indent="-227013">
              <a:spcBef>
                <a:spcPts val="600"/>
              </a:spcBef>
              <a:buFont typeface="+mj-lt"/>
              <a:buAutoNum type="arabicPeriod"/>
            </a:pPr>
            <a:r>
              <a:rPr lang="en-US" sz="1600" dirty="0"/>
              <a:t>It can be difficult to undertake behavioral or biomedical surveys limiting reliable data.</a:t>
            </a:r>
          </a:p>
          <a:p>
            <a:pPr marL="227013" lvl="0" indent="-227013">
              <a:spcBef>
                <a:spcPts val="600"/>
              </a:spcBef>
              <a:buFont typeface="+mj-lt"/>
              <a:buAutoNum type="arabicPeriod"/>
            </a:pPr>
            <a:r>
              <a:rPr lang="en-US" sz="1600" dirty="0"/>
              <a:t>Hiring members of KPs or engaging civil society organizations (CSOs) led by KP members is more difficult.</a:t>
            </a:r>
          </a:p>
          <a:p>
            <a:pPr marL="227013" lvl="0" indent="-227013">
              <a:spcBef>
                <a:spcPts val="600"/>
              </a:spcBef>
              <a:buFont typeface="+mj-lt"/>
              <a:buAutoNum type="arabicPeriod"/>
            </a:pPr>
            <a:r>
              <a:rPr lang="en-US" sz="1600" dirty="0"/>
              <a:t>Need for intensive stigma-reduction trainings for HCWs, especially if working with KP members brings secondary stigma and abuse.</a:t>
            </a:r>
          </a:p>
          <a:p>
            <a:pPr marL="227013" lvl="0" indent="-227013">
              <a:spcBef>
                <a:spcPts val="600"/>
              </a:spcBef>
              <a:buFont typeface="+mj-lt"/>
              <a:buAutoNum type="arabicPeriod"/>
            </a:pPr>
            <a:r>
              <a:rPr lang="en-US" sz="1600" dirty="0"/>
              <a:t>Harassment limits outreach.</a:t>
            </a:r>
          </a:p>
          <a:p>
            <a:pPr marL="227013" lvl="0" indent="-227013">
              <a:spcBef>
                <a:spcPts val="600"/>
              </a:spcBef>
              <a:buFont typeface="+mj-lt"/>
              <a:buAutoNum type="arabicPeriod"/>
            </a:pPr>
            <a:r>
              <a:rPr lang="en-US" sz="1600" dirty="0"/>
              <a:t>Clinical staff burnout increases.</a:t>
            </a:r>
          </a:p>
          <a:p>
            <a:pPr marL="227013" lvl="0" indent="-227013">
              <a:spcBef>
                <a:spcPts val="600"/>
              </a:spcBef>
              <a:buFont typeface="+mj-lt"/>
              <a:buAutoNum type="arabicPeriod"/>
            </a:pPr>
            <a:r>
              <a:rPr lang="en-US" sz="1600" dirty="0"/>
              <a:t>Shifts in management focus make it difficult to meet programmatic objectives.</a:t>
            </a:r>
          </a:p>
          <a:p>
            <a:pPr marL="227013" lvl="0" indent="-227013">
              <a:spcBef>
                <a:spcPts val="600"/>
              </a:spcBef>
              <a:buFont typeface="+mj-lt"/>
              <a:buAutoNum type="arabicPeriod"/>
            </a:pPr>
            <a:r>
              <a:rPr lang="en-US" sz="1600" dirty="0"/>
              <a:t>If data cannot be kept safe, what can be collected is severely limited.</a:t>
            </a:r>
          </a:p>
        </p:txBody>
      </p:sp>
      <p:pic>
        <p:nvPicPr>
          <p:cNvPr id="4" name="Picture 3">
            <a:extLst>
              <a:ext uri="{FF2B5EF4-FFF2-40B4-BE49-F238E27FC236}">
                <a16:creationId xmlns:a16="http://schemas.microsoft.com/office/drawing/2014/main" id="{07BEF3CC-D244-415F-859A-4983A26AE358}"/>
              </a:ext>
            </a:extLst>
          </p:cNvPr>
          <p:cNvPicPr/>
          <p:nvPr/>
        </p:nvPicPr>
        <p:blipFill rotWithShape="1">
          <a:blip r:embed="rId3"/>
          <a:srcRect l="2907" t="-1833" b="1968"/>
          <a:stretch/>
        </p:blipFill>
        <p:spPr>
          <a:xfrm>
            <a:off x="617138" y="1984663"/>
            <a:ext cx="4327526" cy="3577159"/>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4C825204-C4CD-4C29-B8BF-94B6E8CA2A0B}"/>
              </a:ext>
            </a:extLst>
          </p:cNvPr>
          <p:cNvSpPr txBox="1"/>
          <p:nvPr/>
        </p:nvSpPr>
        <p:spPr>
          <a:xfrm>
            <a:off x="628650" y="1534058"/>
            <a:ext cx="4572000" cy="369332"/>
          </a:xfrm>
          <a:prstGeom prst="rect">
            <a:avLst/>
          </a:prstGeom>
          <a:noFill/>
        </p:spPr>
        <p:txBody>
          <a:bodyPr wrap="square" rtlCol="0">
            <a:spAutoFit/>
          </a:bodyPr>
          <a:lstStyle/>
          <a:p>
            <a:r>
              <a:rPr lang="en-US" dirty="0"/>
              <a:t>Seven areas of key population programs</a:t>
            </a:r>
            <a:r>
              <a:rPr lang="en-US" baseline="30000" dirty="0"/>
              <a:t>1</a:t>
            </a:r>
            <a:endParaRPr lang="en-US" dirty="0"/>
          </a:p>
        </p:txBody>
      </p:sp>
      <p:sp>
        <p:nvSpPr>
          <p:cNvPr id="6" name="TextBox 5">
            <a:extLst>
              <a:ext uri="{FF2B5EF4-FFF2-40B4-BE49-F238E27FC236}">
                <a16:creationId xmlns:a16="http://schemas.microsoft.com/office/drawing/2014/main" id="{C098E4DE-09AD-43FB-884A-8B3287810BA6}"/>
              </a:ext>
            </a:extLst>
          </p:cNvPr>
          <p:cNvSpPr txBox="1"/>
          <p:nvPr/>
        </p:nvSpPr>
        <p:spPr>
          <a:xfrm>
            <a:off x="628650" y="6363851"/>
            <a:ext cx="5250261" cy="215444"/>
          </a:xfrm>
          <a:prstGeom prst="rect">
            <a:avLst/>
          </a:prstGeom>
          <a:noFill/>
        </p:spPr>
        <p:txBody>
          <a:bodyPr wrap="square" rtlCol="0">
            <a:spAutoFit/>
          </a:bodyPr>
          <a:lstStyle/>
          <a:p>
            <a:r>
              <a:rPr lang="en-US" sz="800" dirty="0"/>
              <a:t>1. Key Population Program Implementation Guide. Washington (DC): FHI 360/LINKAGES; March 2016.</a:t>
            </a:r>
          </a:p>
        </p:txBody>
      </p:sp>
    </p:spTree>
    <p:extLst>
      <p:ext uri="{BB962C8B-B14F-4D97-AF65-F5344CB8AC3E}">
        <p14:creationId xmlns:p14="http://schemas.microsoft.com/office/powerpoint/2010/main" val="374112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62025-A929-413D-BA9E-A1793422C849}"/>
              </a:ext>
            </a:extLst>
          </p:cNvPr>
          <p:cNvSpPr>
            <a:spLocks noGrp="1"/>
          </p:cNvSpPr>
          <p:nvPr>
            <p:ph type="title"/>
          </p:nvPr>
        </p:nvSpPr>
        <p:spPr>
          <a:xfrm>
            <a:off x="3633054" y="2454216"/>
            <a:ext cx="4823027" cy="974783"/>
          </a:xfrm>
        </p:spPr>
        <p:txBody>
          <a:bodyPr>
            <a:normAutofit fontScale="90000"/>
          </a:bodyPr>
          <a:lstStyle/>
          <a:p>
            <a:r>
              <a:rPr lang="en-US" dirty="0"/>
              <a:t>Key terms and overarching recommendations</a:t>
            </a:r>
          </a:p>
        </p:txBody>
      </p:sp>
      <p:sp>
        <p:nvSpPr>
          <p:cNvPr id="4" name="Picture Placeholder 3">
            <a:extLst>
              <a:ext uri="{FF2B5EF4-FFF2-40B4-BE49-F238E27FC236}">
                <a16:creationId xmlns:a16="http://schemas.microsoft.com/office/drawing/2014/main" id="{322E4981-8D1A-413C-B91F-C24000B8332C}"/>
              </a:ext>
            </a:extLst>
          </p:cNvPr>
          <p:cNvSpPr>
            <a:spLocks noGrp="1"/>
          </p:cNvSpPr>
          <p:nvPr>
            <p:ph type="pic" sz="quarter" idx="10"/>
          </p:nvPr>
        </p:nvSpPr>
        <p:spPr/>
      </p:sp>
    </p:spTree>
    <p:extLst>
      <p:ext uri="{BB962C8B-B14F-4D97-AF65-F5344CB8AC3E}">
        <p14:creationId xmlns:p14="http://schemas.microsoft.com/office/powerpoint/2010/main" val="2624971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2EAC-1537-4933-ACD2-6CF34374FB64}"/>
              </a:ext>
            </a:extLst>
          </p:cNvPr>
          <p:cNvSpPr>
            <a:spLocks noGrp="1"/>
          </p:cNvSpPr>
          <p:nvPr>
            <p:ph type="title"/>
          </p:nvPr>
        </p:nvSpPr>
        <p:spPr>
          <a:xfrm>
            <a:off x="628650" y="588493"/>
            <a:ext cx="7886700" cy="800039"/>
          </a:xfrm>
        </p:spPr>
        <p:txBody>
          <a:bodyPr/>
          <a:lstStyle/>
          <a:p>
            <a:r>
              <a:rPr lang="en-US" dirty="0"/>
              <a:t>Session Objective</a:t>
            </a:r>
          </a:p>
        </p:txBody>
      </p:sp>
      <p:sp>
        <p:nvSpPr>
          <p:cNvPr id="3" name="Text Placeholder 2">
            <a:extLst>
              <a:ext uri="{FF2B5EF4-FFF2-40B4-BE49-F238E27FC236}">
                <a16:creationId xmlns:a16="http://schemas.microsoft.com/office/drawing/2014/main" id="{6D18E8CD-839B-4672-BFA2-1FEC68B6B04D}"/>
              </a:ext>
            </a:extLst>
          </p:cNvPr>
          <p:cNvSpPr>
            <a:spLocks noGrp="1"/>
          </p:cNvSpPr>
          <p:nvPr>
            <p:ph idx="1"/>
          </p:nvPr>
        </p:nvSpPr>
        <p:spPr>
          <a:xfrm>
            <a:off x="628650" y="1636713"/>
            <a:ext cx="7324725" cy="4932362"/>
          </a:xfrm>
        </p:spPr>
        <p:txBody>
          <a:bodyPr/>
          <a:lstStyle/>
          <a:p>
            <a:pPr marL="0" indent="0">
              <a:buNone/>
            </a:pPr>
            <a:r>
              <a:rPr lang="en-US" dirty="0"/>
              <a:t>Define “security,” “risk,” “threat,” “capacity,” and “vulnerability,” and discuss the key recommendations for security of implementers in KP programs.  </a:t>
            </a:r>
          </a:p>
        </p:txBody>
      </p:sp>
    </p:spTree>
    <p:extLst>
      <p:ext uri="{BB962C8B-B14F-4D97-AF65-F5344CB8AC3E}">
        <p14:creationId xmlns:p14="http://schemas.microsoft.com/office/powerpoint/2010/main" val="138830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a:xfrm>
            <a:off x="628650" y="588493"/>
            <a:ext cx="7886700" cy="800039"/>
          </a:xfrm>
        </p:spPr>
        <p:txBody>
          <a:bodyPr/>
          <a:lstStyle/>
          <a:p>
            <a:r>
              <a:rPr lang="en-US" dirty="0"/>
              <a:t>Activity D. Definition: Security</a:t>
            </a:r>
          </a:p>
        </p:txBody>
      </p:sp>
      <p:sp>
        <p:nvSpPr>
          <p:cNvPr id="3" name="Text Placeholder 2">
            <a:extLst>
              <a:ext uri="{FF2B5EF4-FFF2-40B4-BE49-F238E27FC236}">
                <a16:creationId xmlns:a16="http://schemas.microsoft.com/office/drawing/2014/main" id="{9A3DD8A3-37E6-470E-895F-E5143502B5AC}"/>
              </a:ext>
            </a:extLst>
          </p:cNvPr>
          <p:cNvSpPr>
            <a:spLocks noGrp="1"/>
          </p:cNvSpPr>
          <p:nvPr>
            <p:ph idx="1"/>
          </p:nvPr>
        </p:nvSpPr>
        <p:spPr>
          <a:xfrm>
            <a:off x="628650" y="1636730"/>
            <a:ext cx="7886700" cy="4932746"/>
          </a:xfrm>
        </p:spPr>
        <p:txBody>
          <a:bodyPr/>
          <a:lstStyle/>
          <a:p>
            <a:pPr marL="0" indent="0">
              <a:buNone/>
            </a:pPr>
            <a:r>
              <a:rPr lang="en-US" dirty="0"/>
              <a:t>What does “security” mean?</a:t>
            </a:r>
          </a:p>
          <a:p>
            <a:endParaRPr lang="en-US" dirty="0"/>
          </a:p>
          <a:p>
            <a:pPr marL="514350" indent="-514350">
              <a:buFont typeface="+mj-lt"/>
              <a:buAutoNum type="alphaUcPeriod"/>
            </a:pPr>
            <a:r>
              <a:rPr lang="en-US" dirty="0"/>
              <a:t>Being sure that you are completely safe.</a:t>
            </a:r>
          </a:p>
          <a:p>
            <a:pPr marL="514350" indent="-514350">
              <a:buFont typeface="+mj-lt"/>
              <a:buAutoNum type="alphaUcPeriod"/>
            </a:pPr>
            <a:r>
              <a:rPr lang="en-US" dirty="0"/>
              <a:t>Being free from intentional violence.</a:t>
            </a:r>
          </a:p>
          <a:p>
            <a:pPr marL="514350" indent="-514350">
              <a:buFont typeface="+mj-lt"/>
              <a:buAutoNum type="alphaUcPeriod"/>
            </a:pPr>
            <a:r>
              <a:rPr lang="en-US" dirty="0"/>
              <a:t>Having a first-aid kit.</a:t>
            </a:r>
          </a:p>
        </p:txBody>
      </p:sp>
      <p:sp>
        <p:nvSpPr>
          <p:cNvPr id="4" name="Oval 3">
            <a:extLst>
              <a:ext uri="{FF2B5EF4-FFF2-40B4-BE49-F238E27FC236}">
                <a16:creationId xmlns:a16="http://schemas.microsoft.com/office/drawing/2014/main" id="{DAA0CBC8-77C6-4A39-BC4F-D67B5539869D}"/>
              </a:ext>
            </a:extLst>
          </p:cNvPr>
          <p:cNvSpPr/>
          <p:nvPr/>
        </p:nvSpPr>
        <p:spPr>
          <a:xfrm>
            <a:off x="172085" y="3494472"/>
            <a:ext cx="7575102" cy="589229"/>
          </a:xfrm>
          <a:custGeom>
            <a:avLst/>
            <a:gdLst>
              <a:gd name="connsiteX0" fmla="*/ 0 w 7708452"/>
              <a:gd name="connsiteY0" fmla="*/ 294551 h 589102"/>
              <a:gd name="connsiteX1" fmla="*/ 3854226 w 7708452"/>
              <a:gd name="connsiteY1" fmla="*/ 0 h 589102"/>
              <a:gd name="connsiteX2" fmla="*/ 7708452 w 7708452"/>
              <a:gd name="connsiteY2" fmla="*/ 294551 h 589102"/>
              <a:gd name="connsiteX3" fmla="*/ 3854226 w 7708452"/>
              <a:gd name="connsiteY3" fmla="*/ 589102 h 589102"/>
              <a:gd name="connsiteX4" fmla="*/ 0 w 7708452"/>
              <a:gd name="connsiteY4" fmla="*/ 294551 h 589102"/>
              <a:gd name="connsiteX0" fmla="*/ 0 w 7575102"/>
              <a:gd name="connsiteY0" fmla="*/ 285041 h 589131"/>
              <a:gd name="connsiteX1" fmla="*/ 3720876 w 7575102"/>
              <a:gd name="connsiteY1" fmla="*/ 15 h 589131"/>
              <a:gd name="connsiteX2" fmla="*/ 7575102 w 7575102"/>
              <a:gd name="connsiteY2" fmla="*/ 294566 h 589131"/>
              <a:gd name="connsiteX3" fmla="*/ 3720876 w 7575102"/>
              <a:gd name="connsiteY3" fmla="*/ 589117 h 589131"/>
              <a:gd name="connsiteX4" fmla="*/ 0 w 7575102"/>
              <a:gd name="connsiteY4" fmla="*/ 285041 h 589131"/>
              <a:gd name="connsiteX0" fmla="*/ 0 w 7575102"/>
              <a:gd name="connsiteY0" fmla="*/ 285107 h 589197"/>
              <a:gd name="connsiteX1" fmla="*/ 3720876 w 7575102"/>
              <a:gd name="connsiteY1" fmla="*/ 81 h 589197"/>
              <a:gd name="connsiteX2" fmla="*/ 7575102 w 7575102"/>
              <a:gd name="connsiteY2" fmla="*/ 294632 h 589197"/>
              <a:gd name="connsiteX3" fmla="*/ 3720876 w 7575102"/>
              <a:gd name="connsiteY3" fmla="*/ 589183 h 589197"/>
              <a:gd name="connsiteX4" fmla="*/ 0 w 7575102"/>
              <a:gd name="connsiteY4" fmla="*/ 285107 h 589197"/>
              <a:gd name="connsiteX0" fmla="*/ 0 w 7575102"/>
              <a:gd name="connsiteY0" fmla="*/ 285107 h 589197"/>
              <a:gd name="connsiteX1" fmla="*/ 3720876 w 7575102"/>
              <a:gd name="connsiteY1" fmla="*/ 81 h 589197"/>
              <a:gd name="connsiteX2" fmla="*/ 7575102 w 7575102"/>
              <a:gd name="connsiteY2" fmla="*/ 294632 h 589197"/>
              <a:gd name="connsiteX3" fmla="*/ 3720876 w 7575102"/>
              <a:gd name="connsiteY3" fmla="*/ 589183 h 589197"/>
              <a:gd name="connsiteX4" fmla="*/ 0 w 7575102"/>
              <a:gd name="connsiteY4" fmla="*/ 285107 h 589197"/>
              <a:gd name="connsiteX0" fmla="*/ 0 w 7575102"/>
              <a:gd name="connsiteY0" fmla="*/ 285107 h 589229"/>
              <a:gd name="connsiteX1" fmla="*/ 3720876 w 7575102"/>
              <a:gd name="connsiteY1" fmla="*/ 81 h 589229"/>
              <a:gd name="connsiteX2" fmla="*/ 7575102 w 7575102"/>
              <a:gd name="connsiteY2" fmla="*/ 294632 h 589229"/>
              <a:gd name="connsiteX3" fmla="*/ 3720876 w 7575102"/>
              <a:gd name="connsiteY3" fmla="*/ 589183 h 589229"/>
              <a:gd name="connsiteX4" fmla="*/ 0 w 7575102"/>
              <a:gd name="connsiteY4" fmla="*/ 285107 h 5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5102" h="589229">
                <a:moveTo>
                  <a:pt x="0" y="285107"/>
                </a:moveTo>
                <a:cubicBezTo>
                  <a:pt x="0" y="17656"/>
                  <a:pt x="2458359" y="-1507"/>
                  <a:pt x="3720876" y="81"/>
                </a:cubicBezTo>
                <a:cubicBezTo>
                  <a:pt x="4983393" y="1669"/>
                  <a:pt x="7575102" y="36706"/>
                  <a:pt x="7575102" y="294632"/>
                </a:cubicBezTo>
                <a:cubicBezTo>
                  <a:pt x="7556052" y="552558"/>
                  <a:pt x="4983393" y="590771"/>
                  <a:pt x="3720876" y="589183"/>
                </a:cubicBezTo>
                <a:cubicBezTo>
                  <a:pt x="2458359" y="587596"/>
                  <a:pt x="0" y="552558"/>
                  <a:pt x="0" y="28510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16F5A506-BB1C-4437-A11B-882F915047B2}"/>
              </a:ext>
            </a:extLst>
          </p:cNvPr>
          <p:cNvSpPr txBox="1"/>
          <p:nvPr/>
        </p:nvSpPr>
        <p:spPr>
          <a:xfrm>
            <a:off x="458322" y="5607424"/>
            <a:ext cx="8559920" cy="923330"/>
          </a:xfrm>
          <a:prstGeom prst="rect">
            <a:avLst/>
          </a:prstGeom>
          <a:noFill/>
        </p:spPr>
        <p:txBody>
          <a:bodyPr wrap="square" rtlCol="0">
            <a:spAutoFit/>
          </a:bodyPr>
          <a:lstStyle/>
          <a:p>
            <a:r>
              <a:rPr lang="en-US" dirty="0"/>
              <a:t>While the word “security” is sometimes used interchangeably with safety, security is focused on freedom from intentional harm. Safety includes freedom from harms such as sickness and natural disasters, which won’t be touched on in this training.</a:t>
            </a:r>
          </a:p>
        </p:txBody>
      </p:sp>
      <p:sp>
        <p:nvSpPr>
          <p:cNvPr id="9" name="Star: 5 Points 8">
            <a:extLst>
              <a:ext uri="{FF2B5EF4-FFF2-40B4-BE49-F238E27FC236}">
                <a16:creationId xmlns:a16="http://schemas.microsoft.com/office/drawing/2014/main" id="{D5B897AB-A107-47FD-8927-8EA05BF5CFE0}"/>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95107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a:xfrm>
            <a:off x="628650" y="588493"/>
            <a:ext cx="7886700" cy="800039"/>
          </a:xfrm>
        </p:spPr>
        <p:txBody>
          <a:bodyPr/>
          <a:lstStyle/>
          <a:p>
            <a:r>
              <a:rPr lang="en-US" dirty="0"/>
              <a:t>Activity D. Definition: Risk</a:t>
            </a:r>
          </a:p>
        </p:txBody>
      </p:sp>
      <p:sp>
        <p:nvSpPr>
          <p:cNvPr id="3" name="Text Placeholder 2">
            <a:extLst>
              <a:ext uri="{FF2B5EF4-FFF2-40B4-BE49-F238E27FC236}">
                <a16:creationId xmlns:a16="http://schemas.microsoft.com/office/drawing/2014/main" id="{9A3DD8A3-37E6-470E-895F-E5143502B5AC}"/>
              </a:ext>
            </a:extLst>
          </p:cNvPr>
          <p:cNvSpPr>
            <a:spLocks noGrp="1"/>
          </p:cNvSpPr>
          <p:nvPr>
            <p:ph idx="1"/>
          </p:nvPr>
        </p:nvSpPr>
        <p:spPr>
          <a:xfrm>
            <a:off x="628650" y="1636713"/>
            <a:ext cx="7170644" cy="4932362"/>
          </a:xfrm>
        </p:spPr>
        <p:txBody>
          <a:bodyPr/>
          <a:lstStyle/>
          <a:p>
            <a:pPr marL="0" indent="0">
              <a:buNone/>
            </a:pPr>
            <a:r>
              <a:rPr lang="en-US" dirty="0"/>
              <a:t>What does “risk” mean?</a:t>
            </a:r>
          </a:p>
          <a:p>
            <a:endParaRPr lang="en-US" dirty="0"/>
          </a:p>
          <a:p>
            <a:pPr marL="514350" indent="-514350">
              <a:buFont typeface="+mj-lt"/>
              <a:buAutoNum type="alphaUcPeriod"/>
            </a:pPr>
            <a:r>
              <a:rPr lang="en-US" dirty="0"/>
              <a:t>The probability that something harmful will happen.</a:t>
            </a:r>
          </a:p>
          <a:p>
            <a:pPr marL="514350" indent="-514350">
              <a:buFont typeface="+mj-lt"/>
              <a:buAutoNum type="alphaUcPeriod"/>
            </a:pPr>
            <a:r>
              <a:rPr lang="en-US" dirty="0"/>
              <a:t>Being careful.</a:t>
            </a:r>
          </a:p>
          <a:p>
            <a:pPr marL="514350" indent="-514350">
              <a:buFont typeface="+mj-lt"/>
              <a:buAutoNum type="alphaUcPeriod"/>
            </a:pPr>
            <a:r>
              <a:rPr lang="en-US" dirty="0"/>
              <a:t>Planning ahead to avoid danger.</a:t>
            </a:r>
          </a:p>
          <a:p>
            <a:endParaRPr lang="en-US" dirty="0"/>
          </a:p>
        </p:txBody>
      </p:sp>
      <p:sp>
        <p:nvSpPr>
          <p:cNvPr id="4" name="Oval 3">
            <a:extLst>
              <a:ext uri="{FF2B5EF4-FFF2-40B4-BE49-F238E27FC236}">
                <a16:creationId xmlns:a16="http://schemas.microsoft.com/office/drawing/2014/main" id="{DAA0CBC8-77C6-4A39-BC4F-D67B5539869D}"/>
              </a:ext>
            </a:extLst>
          </p:cNvPr>
          <p:cNvSpPr/>
          <p:nvPr/>
        </p:nvSpPr>
        <p:spPr>
          <a:xfrm>
            <a:off x="498159" y="2726243"/>
            <a:ext cx="7301175" cy="1118646"/>
          </a:xfrm>
          <a:custGeom>
            <a:avLst/>
            <a:gdLst>
              <a:gd name="connsiteX0" fmla="*/ 0 w 7300972"/>
              <a:gd name="connsiteY0" fmla="*/ 558053 h 1116106"/>
              <a:gd name="connsiteX1" fmla="*/ 3650486 w 7300972"/>
              <a:gd name="connsiteY1" fmla="*/ 0 h 1116106"/>
              <a:gd name="connsiteX2" fmla="*/ 7300972 w 7300972"/>
              <a:gd name="connsiteY2" fmla="*/ 558053 h 1116106"/>
              <a:gd name="connsiteX3" fmla="*/ 3650486 w 7300972"/>
              <a:gd name="connsiteY3" fmla="*/ 1116106 h 1116106"/>
              <a:gd name="connsiteX4" fmla="*/ 0 w 7300972"/>
              <a:gd name="connsiteY4" fmla="*/ 558053 h 1116106"/>
              <a:gd name="connsiteX0" fmla="*/ 41 w 7301013"/>
              <a:gd name="connsiteY0" fmla="*/ 558053 h 1116106"/>
              <a:gd name="connsiteX1" fmla="*/ 3650527 w 7301013"/>
              <a:gd name="connsiteY1" fmla="*/ 0 h 1116106"/>
              <a:gd name="connsiteX2" fmla="*/ 7301013 w 7301013"/>
              <a:gd name="connsiteY2" fmla="*/ 558053 h 1116106"/>
              <a:gd name="connsiteX3" fmla="*/ 3650527 w 7301013"/>
              <a:gd name="connsiteY3" fmla="*/ 1116106 h 1116106"/>
              <a:gd name="connsiteX4" fmla="*/ 41 w 7301013"/>
              <a:gd name="connsiteY4" fmla="*/ 558053 h 1116106"/>
              <a:gd name="connsiteX0" fmla="*/ 41 w 7301013"/>
              <a:gd name="connsiteY0" fmla="*/ 558053 h 1116106"/>
              <a:gd name="connsiteX1" fmla="*/ 3650527 w 7301013"/>
              <a:gd name="connsiteY1" fmla="*/ 0 h 1116106"/>
              <a:gd name="connsiteX2" fmla="*/ 7301013 w 7301013"/>
              <a:gd name="connsiteY2" fmla="*/ 558053 h 1116106"/>
              <a:gd name="connsiteX3" fmla="*/ 3650527 w 7301013"/>
              <a:gd name="connsiteY3" fmla="*/ 1116106 h 1116106"/>
              <a:gd name="connsiteX4" fmla="*/ 41 w 7301013"/>
              <a:gd name="connsiteY4" fmla="*/ 558053 h 1116106"/>
              <a:gd name="connsiteX0" fmla="*/ 41 w 7301054"/>
              <a:gd name="connsiteY0" fmla="*/ 558053 h 1116523"/>
              <a:gd name="connsiteX1" fmla="*/ 3650527 w 7301054"/>
              <a:gd name="connsiteY1" fmla="*/ 0 h 1116523"/>
              <a:gd name="connsiteX2" fmla="*/ 7301013 w 7301054"/>
              <a:gd name="connsiteY2" fmla="*/ 558053 h 1116523"/>
              <a:gd name="connsiteX3" fmla="*/ 3650527 w 7301054"/>
              <a:gd name="connsiteY3" fmla="*/ 1116106 h 1116523"/>
              <a:gd name="connsiteX4" fmla="*/ 41 w 7301054"/>
              <a:gd name="connsiteY4" fmla="*/ 558053 h 1116523"/>
              <a:gd name="connsiteX0" fmla="*/ 162 w 7301175"/>
              <a:gd name="connsiteY0" fmla="*/ 559323 h 1118646"/>
              <a:gd name="connsiteX1" fmla="*/ 3650648 w 7301175"/>
              <a:gd name="connsiteY1" fmla="*/ 1270 h 1118646"/>
              <a:gd name="connsiteX2" fmla="*/ 7301134 w 7301175"/>
              <a:gd name="connsiteY2" fmla="*/ 559323 h 1118646"/>
              <a:gd name="connsiteX3" fmla="*/ 3650648 w 7301175"/>
              <a:gd name="connsiteY3" fmla="*/ 1117376 h 1118646"/>
              <a:gd name="connsiteX4" fmla="*/ 162 w 7301175"/>
              <a:gd name="connsiteY4" fmla="*/ 559323 h 111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75" h="1118646">
                <a:moveTo>
                  <a:pt x="162" y="559323"/>
                </a:moveTo>
                <a:cubicBezTo>
                  <a:pt x="-18888" y="-53681"/>
                  <a:pt x="1634540" y="1270"/>
                  <a:pt x="3650648" y="1270"/>
                </a:cubicBezTo>
                <a:cubicBezTo>
                  <a:pt x="5666756" y="1270"/>
                  <a:pt x="7272559" y="60619"/>
                  <a:pt x="7301134" y="559323"/>
                </a:cubicBezTo>
                <a:cubicBezTo>
                  <a:pt x="7310659" y="1153277"/>
                  <a:pt x="5666756" y="1117376"/>
                  <a:pt x="3650648" y="1117376"/>
                </a:cubicBezTo>
                <a:cubicBezTo>
                  <a:pt x="1634540" y="1117376"/>
                  <a:pt x="19212" y="1172327"/>
                  <a:pt x="162" y="559323"/>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DC2B70EB-9148-4E98-AC3C-EA312975DBC1}"/>
              </a:ext>
            </a:extLst>
          </p:cNvPr>
          <p:cNvSpPr txBox="1"/>
          <p:nvPr/>
        </p:nvSpPr>
        <p:spPr>
          <a:xfrm>
            <a:off x="498159" y="5607424"/>
            <a:ext cx="7514104" cy="923330"/>
          </a:xfrm>
          <a:prstGeom prst="rect">
            <a:avLst/>
          </a:prstGeom>
          <a:noFill/>
        </p:spPr>
        <p:txBody>
          <a:bodyPr wrap="square" rtlCol="0">
            <a:spAutoFit/>
          </a:bodyPr>
          <a:lstStyle/>
          <a:p>
            <a:r>
              <a:rPr lang="en-US" dirty="0"/>
              <a:t>While the word “risk” can refer to both the possibility of harm and someone/something that creates a hazard, in this training we will talk about risk as the probability that something harmful will happen.</a:t>
            </a:r>
          </a:p>
        </p:txBody>
      </p:sp>
      <p:sp>
        <p:nvSpPr>
          <p:cNvPr id="9" name="Star: 5 Points 8">
            <a:extLst>
              <a:ext uri="{FF2B5EF4-FFF2-40B4-BE49-F238E27FC236}">
                <a16:creationId xmlns:a16="http://schemas.microsoft.com/office/drawing/2014/main" id="{3CE99488-B1AF-4927-A74C-D58944988500}"/>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88481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A694-DA8C-42A9-BCC1-E4440D4ED378}"/>
              </a:ext>
            </a:extLst>
          </p:cNvPr>
          <p:cNvSpPr>
            <a:spLocks noGrp="1"/>
          </p:cNvSpPr>
          <p:nvPr>
            <p:ph type="title"/>
          </p:nvPr>
        </p:nvSpPr>
        <p:spPr>
          <a:xfrm>
            <a:off x="3633054" y="2735205"/>
            <a:ext cx="4823027" cy="974783"/>
          </a:xfrm>
        </p:spPr>
        <p:txBody>
          <a:bodyPr>
            <a:normAutofit fontScale="90000"/>
          </a:bodyPr>
          <a:lstStyle/>
          <a:p>
            <a:r>
              <a:rPr lang="en-US" dirty="0"/>
              <a:t>Welcome, introductions, and background</a:t>
            </a:r>
          </a:p>
        </p:txBody>
      </p:sp>
      <p:sp>
        <p:nvSpPr>
          <p:cNvPr id="4" name="Picture Placeholder 3">
            <a:extLst>
              <a:ext uri="{FF2B5EF4-FFF2-40B4-BE49-F238E27FC236}">
                <a16:creationId xmlns:a16="http://schemas.microsoft.com/office/drawing/2014/main" id="{85A8868B-1EA3-425E-AA9E-1B3A85555EE8}"/>
              </a:ext>
            </a:extLst>
          </p:cNvPr>
          <p:cNvSpPr>
            <a:spLocks noGrp="1"/>
          </p:cNvSpPr>
          <p:nvPr>
            <p:ph type="pic" sz="quarter" idx="10"/>
          </p:nvPr>
        </p:nvSpPr>
        <p:spPr/>
      </p:sp>
    </p:spTree>
    <p:extLst>
      <p:ext uri="{BB962C8B-B14F-4D97-AF65-F5344CB8AC3E}">
        <p14:creationId xmlns:p14="http://schemas.microsoft.com/office/powerpoint/2010/main" val="128838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a:xfrm>
            <a:off x="628650" y="588493"/>
            <a:ext cx="7886700" cy="800039"/>
          </a:xfrm>
        </p:spPr>
        <p:txBody>
          <a:bodyPr/>
          <a:lstStyle/>
          <a:p>
            <a:r>
              <a:rPr lang="en-US" dirty="0"/>
              <a:t>Activity D. Definition: Threat</a:t>
            </a:r>
          </a:p>
        </p:txBody>
      </p:sp>
      <p:sp>
        <p:nvSpPr>
          <p:cNvPr id="3" name="Text Placeholder 2">
            <a:extLst>
              <a:ext uri="{FF2B5EF4-FFF2-40B4-BE49-F238E27FC236}">
                <a16:creationId xmlns:a16="http://schemas.microsoft.com/office/drawing/2014/main" id="{9A3DD8A3-37E6-470E-895F-E5143502B5AC}"/>
              </a:ext>
            </a:extLst>
          </p:cNvPr>
          <p:cNvSpPr>
            <a:spLocks noGrp="1"/>
          </p:cNvSpPr>
          <p:nvPr>
            <p:ph idx="1"/>
          </p:nvPr>
        </p:nvSpPr>
        <p:spPr>
          <a:xfrm>
            <a:off x="628650" y="1636730"/>
            <a:ext cx="7886700" cy="4932746"/>
          </a:xfrm>
        </p:spPr>
        <p:txBody>
          <a:bodyPr/>
          <a:lstStyle/>
          <a:p>
            <a:pPr marL="0" indent="0">
              <a:buNone/>
            </a:pPr>
            <a:r>
              <a:rPr lang="en-US" dirty="0"/>
              <a:t>What does “threat” mean?</a:t>
            </a:r>
          </a:p>
          <a:p>
            <a:endParaRPr lang="en-US" dirty="0"/>
          </a:p>
          <a:p>
            <a:pPr marL="514350" indent="-514350">
              <a:buFont typeface="+mj-lt"/>
              <a:buAutoNum type="alphaUcPeriod"/>
            </a:pPr>
            <a:r>
              <a:rPr lang="en-US" dirty="0"/>
              <a:t>An indication/sign that someone wants to hurt, damage, or punish us.</a:t>
            </a:r>
          </a:p>
          <a:p>
            <a:pPr marL="514350" indent="-514350">
              <a:buFont typeface="+mj-lt"/>
              <a:buAutoNum type="alphaUcPeriod"/>
            </a:pPr>
            <a:r>
              <a:rPr lang="en-US" dirty="0"/>
              <a:t>A supportive statement.</a:t>
            </a:r>
          </a:p>
          <a:p>
            <a:pPr marL="514350" indent="-514350">
              <a:buFont typeface="+mj-lt"/>
              <a:buAutoNum type="alphaUcPeriod"/>
            </a:pPr>
            <a:r>
              <a:rPr lang="en-US" dirty="0"/>
              <a:t>A bad omen.</a:t>
            </a:r>
          </a:p>
        </p:txBody>
      </p:sp>
      <p:sp>
        <p:nvSpPr>
          <p:cNvPr id="4" name="Oval 3">
            <a:extLst>
              <a:ext uri="{FF2B5EF4-FFF2-40B4-BE49-F238E27FC236}">
                <a16:creationId xmlns:a16="http://schemas.microsoft.com/office/drawing/2014/main" id="{DAA0CBC8-77C6-4A39-BC4F-D67B5539869D}"/>
              </a:ext>
            </a:extLst>
          </p:cNvPr>
          <p:cNvSpPr/>
          <p:nvPr/>
        </p:nvSpPr>
        <p:spPr>
          <a:xfrm>
            <a:off x="469603" y="2744664"/>
            <a:ext cx="7631437" cy="1119902"/>
          </a:xfrm>
          <a:custGeom>
            <a:avLst/>
            <a:gdLst>
              <a:gd name="connsiteX0" fmla="*/ 0 w 8292767"/>
              <a:gd name="connsiteY0" fmla="*/ 558053 h 1116106"/>
              <a:gd name="connsiteX1" fmla="*/ 4146384 w 8292767"/>
              <a:gd name="connsiteY1" fmla="*/ 0 h 1116106"/>
              <a:gd name="connsiteX2" fmla="*/ 8292768 w 8292767"/>
              <a:gd name="connsiteY2" fmla="*/ 558053 h 1116106"/>
              <a:gd name="connsiteX3" fmla="*/ 4146384 w 8292767"/>
              <a:gd name="connsiteY3" fmla="*/ 1116106 h 1116106"/>
              <a:gd name="connsiteX4" fmla="*/ 0 w 8292767"/>
              <a:gd name="connsiteY4" fmla="*/ 558053 h 1116106"/>
              <a:gd name="connsiteX0" fmla="*/ 143 w 8292911"/>
              <a:gd name="connsiteY0" fmla="*/ 559951 h 1119902"/>
              <a:gd name="connsiteX1" fmla="*/ 4146527 w 8292911"/>
              <a:gd name="connsiteY1" fmla="*/ 1898 h 1119902"/>
              <a:gd name="connsiteX2" fmla="*/ 8292911 w 8292911"/>
              <a:gd name="connsiteY2" fmla="*/ 559951 h 1119902"/>
              <a:gd name="connsiteX3" fmla="*/ 4146527 w 8292911"/>
              <a:gd name="connsiteY3" fmla="*/ 1118004 h 1119902"/>
              <a:gd name="connsiteX4" fmla="*/ 143 w 8292911"/>
              <a:gd name="connsiteY4" fmla="*/ 559951 h 1119902"/>
              <a:gd name="connsiteX0" fmla="*/ 143 w 8292911"/>
              <a:gd name="connsiteY0" fmla="*/ 559951 h 1119902"/>
              <a:gd name="connsiteX1" fmla="*/ 4146527 w 8292911"/>
              <a:gd name="connsiteY1" fmla="*/ 1898 h 1119902"/>
              <a:gd name="connsiteX2" fmla="*/ 8292911 w 8292911"/>
              <a:gd name="connsiteY2" fmla="*/ 559951 h 1119902"/>
              <a:gd name="connsiteX3" fmla="*/ 4146527 w 8292911"/>
              <a:gd name="connsiteY3" fmla="*/ 1118004 h 1119902"/>
              <a:gd name="connsiteX4" fmla="*/ 143 w 8292911"/>
              <a:gd name="connsiteY4" fmla="*/ 559951 h 1119902"/>
              <a:gd name="connsiteX0" fmla="*/ 143 w 8293475"/>
              <a:gd name="connsiteY0" fmla="*/ 559951 h 1119902"/>
              <a:gd name="connsiteX1" fmla="*/ 4146527 w 8293475"/>
              <a:gd name="connsiteY1" fmla="*/ 1898 h 1119902"/>
              <a:gd name="connsiteX2" fmla="*/ 8292911 w 8293475"/>
              <a:gd name="connsiteY2" fmla="*/ 559951 h 1119902"/>
              <a:gd name="connsiteX3" fmla="*/ 4146527 w 8293475"/>
              <a:gd name="connsiteY3" fmla="*/ 1118004 h 1119902"/>
              <a:gd name="connsiteX4" fmla="*/ 143 w 8293475"/>
              <a:gd name="connsiteY4" fmla="*/ 559951 h 1119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475" h="1119902">
                <a:moveTo>
                  <a:pt x="143" y="559951"/>
                </a:moveTo>
                <a:cubicBezTo>
                  <a:pt x="-18907" y="-62578"/>
                  <a:pt x="1856542" y="1898"/>
                  <a:pt x="4146527" y="1898"/>
                </a:cubicBezTo>
                <a:cubicBezTo>
                  <a:pt x="6436512" y="1898"/>
                  <a:pt x="8292911" y="13622"/>
                  <a:pt x="8292911" y="559951"/>
                </a:cubicBezTo>
                <a:cubicBezTo>
                  <a:pt x="8331011" y="1077705"/>
                  <a:pt x="6436512" y="1118004"/>
                  <a:pt x="4146527" y="1118004"/>
                </a:cubicBezTo>
                <a:cubicBezTo>
                  <a:pt x="1856542" y="1118004"/>
                  <a:pt x="19193" y="1182480"/>
                  <a:pt x="143" y="559951"/>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DC2B70EB-9148-4E98-AC3C-EA312975DBC1}"/>
              </a:ext>
            </a:extLst>
          </p:cNvPr>
          <p:cNvSpPr txBox="1"/>
          <p:nvPr/>
        </p:nvSpPr>
        <p:spPr>
          <a:xfrm>
            <a:off x="628649" y="5604623"/>
            <a:ext cx="7886701" cy="923330"/>
          </a:xfrm>
          <a:prstGeom prst="rect">
            <a:avLst/>
          </a:prstGeom>
          <a:noFill/>
        </p:spPr>
        <p:txBody>
          <a:bodyPr wrap="square" rtlCol="0">
            <a:spAutoFit/>
          </a:bodyPr>
          <a:lstStyle/>
          <a:p>
            <a:r>
              <a:rPr lang="en-US" dirty="0"/>
              <a:t>Threats can be verbal, such as, “I will hurt you.” However, threats can also be actions. In this training, we will talk about threats as coming from outside of ourselves (i.e., we will not cover ideas such as self-harm).</a:t>
            </a:r>
          </a:p>
        </p:txBody>
      </p:sp>
      <p:sp>
        <p:nvSpPr>
          <p:cNvPr id="9" name="Star: 5 Points 8">
            <a:extLst>
              <a:ext uri="{FF2B5EF4-FFF2-40B4-BE49-F238E27FC236}">
                <a16:creationId xmlns:a16="http://schemas.microsoft.com/office/drawing/2014/main" id="{4FC9CE5B-C275-4D88-84A4-DBBC012A96EC}"/>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72572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a:xfrm>
            <a:off x="628650" y="588493"/>
            <a:ext cx="7886700" cy="800039"/>
          </a:xfrm>
        </p:spPr>
        <p:txBody>
          <a:bodyPr/>
          <a:lstStyle/>
          <a:p>
            <a:r>
              <a:rPr lang="en-US" dirty="0"/>
              <a:t>Activity D. Definition: Capacity</a:t>
            </a:r>
          </a:p>
        </p:txBody>
      </p:sp>
      <p:sp>
        <p:nvSpPr>
          <p:cNvPr id="3" name="Text Placeholder 2">
            <a:extLst>
              <a:ext uri="{FF2B5EF4-FFF2-40B4-BE49-F238E27FC236}">
                <a16:creationId xmlns:a16="http://schemas.microsoft.com/office/drawing/2014/main" id="{9A3DD8A3-37E6-470E-895F-E5143502B5AC}"/>
              </a:ext>
            </a:extLst>
          </p:cNvPr>
          <p:cNvSpPr>
            <a:spLocks noGrp="1"/>
          </p:cNvSpPr>
          <p:nvPr>
            <p:ph idx="1"/>
          </p:nvPr>
        </p:nvSpPr>
        <p:spPr>
          <a:xfrm>
            <a:off x="628650" y="1636730"/>
            <a:ext cx="7886700" cy="4932746"/>
          </a:xfrm>
        </p:spPr>
        <p:txBody>
          <a:bodyPr/>
          <a:lstStyle/>
          <a:p>
            <a:pPr marL="0" indent="0">
              <a:buNone/>
            </a:pPr>
            <a:r>
              <a:rPr lang="en-US" dirty="0"/>
              <a:t>What does “capacity” mean?</a:t>
            </a:r>
          </a:p>
          <a:p>
            <a:pPr marL="0" indent="0">
              <a:spcBef>
                <a:spcPts val="0"/>
              </a:spcBef>
              <a:buNone/>
            </a:pPr>
            <a:endParaRPr lang="en-US" dirty="0"/>
          </a:p>
          <a:p>
            <a:pPr marL="514350" indent="-514350">
              <a:buFont typeface="+mj-lt"/>
              <a:buAutoNum type="alphaUcPeriod"/>
            </a:pPr>
            <a:r>
              <a:rPr lang="en-US" dirty="0"/>
              <a:t>A sign that someone wants to hurt, damage, or punish us.</a:t>
            </a:r>
          </a:p>
          <a:p>
            <a:pPr marL="514350" indent="-514350">
              <a:buFont typeface="+mj-lt"/>
              <a:buAutoNum type="alphaUcPeriod"/>
            </a:pPr>
            <a:r>
              <a:rPr lang="en-US" dirty="0"/>
              <a:t>Any resource (financial, ability, contacts, infrastructure, personality, etc.) that we can use to improve our security. </a:t>
            </a:r>
          </a:p>
          <a:p>
            <a:pPr marL="514350" indent="-514350">
              <a:buFont typeface="+mj-lt"/>
              <a:buAutoNum type="alphaUcPeriod"/>
            </a:pPr>
            <a:r>
              <a:rPr lang="en-US" dirty="0"/>
              <a:t>How dangerous something is.</a:t>
            </a:r>
          </a:p>
          <a:p>
            <a:endParaRPr lang="en-US" dirty="0"/>
          </a:p>
        </p:txBody>
      </p:sp>
      <p:sp>
        <p:nvSpPr>
          <p:cNvPr id="4" name="Oval 3">
            <a:extLst>
              <a:ext uri="{FF2B5EF4-FFF2-40B4-BE49-F238E27FC236}">
                <a16:creationId xmlns:a16="http://schemas.microsoft.com/office/drawing/2014/main" id="{DAA0CBC8-77C6-4A39-BC4F-D67B5539869D}"/>
              </a:ext>
            </a:extLst>
          </p:cNvPr>
          <p:cNvSpPr/>
          <p:nvPr/>
        </p:nvSpPr>
        <p:spPr>
          <a:xfrm>
            <a:off x="342900" y="3567788"/>
            <a:ext cx="8172450" cy="1513562"/>
          </a:xfrm>
          <a:custGeom>
            <a:avLst/>
            <a:gdLst>
              <a:gd name="connsiteX0" fmla="*/ 0 w 8292767"/>
              <a:gd name="connsiteY0" fmla="*/ 793376 h 1586752"/>
              <a:gd name="connsiteX1" fmla="*/ 4146384 w 8292767"/>
              <a:gd name="connsiteY1" fmla="*/ 0 h 1586752"/>
              <a:gd name="connsiteX2" fmla="*/ 8292768 w 8292767"/>
              <a:gd name="connsiteY2" fmla="*/ 793376 h 1586752"/>
              <a:gd name="connsiteX3" fmla="*/ 4146384 w 8292767"/>
              <a:gd name="connsiteY3" fmla="*/ 1586752 h 1586752"/>
              <a:gd name="connsiteX4" fmla="*/ 0 w 8292767"/>
              <a:gd name="connsiteY4" fmla="*/ 793376 h 1586752"/>
              <a:gd name="connsiteX0" fmla="*/ 143 w 8292911"/>
              <a:gd name="connsiteY0" fmla="*/ 799715 h 1599430"/>
              <a:gd name="connsiteX1" fmla="*/ 4146527 w 8292911"/>
              <a:gd name="connsiteY1" fmla="*/ 6339 h 1599430"/>
              <a:gd name="connsiteX2" fmla="*/ 8292911 w 8292911"/>
              <a:gd name="connsiteY2" fmla="*/ 799715 h 1599430"/>
              <a:gd name="connsiteX3" fmla="*/ 4146527 w 8292911"/>
              <a:gd name="connsiteY3" fmla="*/ 1593091 h 1599430"/>
              <a:gd name="connsiteX4" fmla="*/ 143 w 8292911"/>
              <a:gd name="connsiteY4" fmla="*/ 799715 h 1599430"/>
              <a:gd name="connsiteX0" fmla="*/ 143 w 8292911"/>
              <a:gd name="connsiteY0" fmla="*/ 793378 h 1586755"/>
              <a:gd name="connsiteX1" fmla="*/ 4146527 w 8292911"/>
              <a:gd name="connsiteY1" fmla="*/ 2 h 1586755"/>
              <a:gd name="connsiteX2" fmla="*/ 8292911 w 8292911"/>
              <a:gd name="connsiteY2" fmla="*/ 793378 h 1586755"/>
              <a:gd name="connsiteX3" fmla="*/ 4146527 w 8292911"/>
              <a:gd name="connsiteY3" fmla="*/ 1586754 h 1586755"/>
              <a:gd name="connsiteX4" fmla="*/ 143 w 8292911"/>
              <a:gd name="connsiteY4" fmla="*/ 793378 h 1586755"/>
              <a:gd name="connsiteX0" fmla="*/ 320 w 8293088"/>
              <a:gd name="connsiteY0" fmla="*/ 797736 h 1595472"/>
              <a:gd name="connsiteX1" fmla="*/ 4146704 w 8293088"/>
              <a:gd name="connsiteY1" fmla="*/ 4360 h 1595472"/>
              <a:gd name="connsiteX2" fmla="*/ 8293088 w 8293088"/>
              <a:gd name="connsiteY2" fmla="*/ 797736 h 1595472"/>
              <a:gd name="connsiteX3" fmla="*/ 4146704 w 8293088"/>
              <a:gd name="connsiteY3" fmla="*/ 1591112 h 1595472"/>
              <a:gd name="connsiteX4" fmla="*/ 320 w 8293088"/>
              <a:gd name="connsiteY4" fmla="*/ 797736 h 1595472"/>
              <a:gd name="connsiteX0" fmla="*/ 320 w 8293088"/>
              <a:gd name="connsiteY0" fmla="*/ 797736 h 1595472"/>
              <a:gd name="connsiteX1" fmla="*/ 4146704 w 8293088"/>
              <a:gd name="connsiteY1" fmla="*/ 4360 h 1595472"/>
              <a:gd name="connsiteX2" fmla="*/ 8293088 w 8293088"/>
              <a:gd name="connsiteY2" fmla="*/ 797736 h 1595472"/>
              <a:gd name="connsiteX3" fmla="*/ 4146704 w 8293088"/>
              <a:gd name="connsiteY3" fmla="*/ 1591112 h 1595472"/>
              <a:gd name="connsiteX4" fmla="*/ 320 w 8293088"/>
              <a:gd name="connsiteY4" fmla="*/ 797736 h 1595472"/>
              <a:gd name="connsiteX0" fmla="*/ 0 w 8292768"/>
              <a:gd name="connsiteY0" fmla="*/ 833719 h 1667437"/>
              <a:gd name="connsiteX1" fmla="*/ 4146384 w 8292768"/>
              <a:gd name="connsiteY1" fmla="*/ 40343 h 1667437"/>
              <a:gd name="connsiteX2" fmla="*/ 8292768 w 8292768"/>
              <a:gd name="connsiteY2" fmla="*/ 833719 h 1667437"/>
              <a:gd name="connsiteX3" fmla="*/ 4146384 w 8292768"/>
              <a:gd name="connsiteY3" fmla="*/ 1627095 h 1667437"/>
              <a:gd name="connsiteX4" fmla="*/ 0 w 8292768"/>
              <a:gd name="connsiteY4" fmla="*/ 833719 h 16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2768" h="1667437">
                <a:moveTo>
                  <a:pt x="0" y="833719"/>
                </a:moveTo>
                <a:cubicBezTo>
                  <a:pt x="0" y="-270548"/>
                  <a:pt x="1856399" y="40343"/>
                  <a:pt x="4146384" y="40343"/>
                </a:cubicBezTo>
                <a:cubicBezTo>
                  <a:pt x="6436369" y="40343"/>
                  <a:pt x="8273718" y="71700"/>
                  <a:pt x="8292768" y="833719"/>
                </a:cubicBezTo>
                <a:cubicBezTo>
                  <a:pt x="8292768" y="1271888"/>
                  <a:pt x="6436369" y="1627095"/>
                  <a:pt x="4146384" y="1627095"/>
                </a:cubicBezTo>
                <a:cubicBezTo>
                  <a:pt x="1856399" y="1627095"/>
                  <a:pt x="0" y="1937986"/>
                  <a:pt x="0" y="833719"/>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18896C02-631E-4020-844D-35ABDBF07F73}"/>
              </a:ext>
            </a:extLst>
          </p:cNvPr>
          <p:cNvSpPr txBox="1"/>
          <p:nvPr/>
        </p:nvSpPr>
        <p:spPr>
          <a:xfrm>
            <a:off x="394582" y="5790896"/>
            <a:ext cx="8402462" cy="923330"/>
          </a:xfrm>
          <a:prstGeom prst="rect">
            <a:avLst/>
          </a:prstGeom>
          <a:noFill/>
        </p:spPr>
        <p:txBody>
          <a:bodyPr wrap="square" rtlCol="0">
            <a:spAutoFit/>
          </a:bodyPr>
          <a:lstStyle/>
          <a:p>
            <a:r>
              <a:rPr lang="en-US" dirty="0"/>
              <a:t>Capacities can be almost anything. A great sense of humor can help defuse a tense situation. Being connected to someone in the national AIDS program might keep others from bothering you. A car with strong locks can protect against theft.</a:t>
            </a:r>
          </a:p>
        </p:txBody>
      </p:sp>
      <p:sp>
        <p:nvSpPr>
          <p:cNvPr id="9" name="Star: 5 Points 8">
            <a:extLst>
              <a:ext uri="{FF2B5EF4-FFF2-40B4-BE49-F238E27FC236}">
                <a16:creationId xmlns:a16="http://schemas.microsoft.com/office/drawing/2014/main" id="{C0DA3764-B5C0-4AE7-BE80-3FA9BF5F4F16}"/>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54622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a:xfrm>
            <a:off x="628650" y="588493"/>
            <a:ext cx="7886700" cy="800039"/>
          </a:xfrm>
        </p:spPr>
        <p:txBody>
          <a:bodyPr/>
          <a:lstStyle/>
          <a:p>
            <a:r>
              <a:rPr lang="en-US" dirty="0"/>
              <a:t>Activity D. Definition: Vulnerability</a:t>
            </a:r>
          </a:p>
        </p:txBody>
      </p:sp>
      <p:sp>
        <p:nvSpPr>
          <p:cNvPr id="3" name="Text Placeholder 2">
            <a:extLst>
              <a:ext uri="{FF2B5EF4-FFF2-40B4-BE49-F238E27FC236}">
                <a16:creationId xmlns:a16="http://schemas.microsoft.com/office/drawing/2014/main" id="{9A3DD8A3-37E6-470E-895F-E5143502B5AC}"/>
              </a:ext>
            </a:extLst>
          </p:cNvPr>
          <p:cNvSpPr>
            <a:spLocks noGrp="1"/>
          </p:cNvSpPr>
          <p:nvPr>
            <p:ph idx="1"/>
          </p:nvPr>
        </p:nvSpPr>
        <p:spPr>
          <a:xfrm>
            <a:off x="628650" y="1636730"/>
            <a:ext cx="7886700" cy="4932746"/>
          </a:xfrm>
        </p:spPr>
        <p:txBody>
          <a:bodyPr/>
          <a:lstStyle/>
          <a:p>
            <a:pPr marL="0" indent="0">
              <a:buNone/>
            </a:pPr>
            <a:r>
              <a:rPr lang="en-US" dirty="0"/>
              <a:t>What does “vulnerability” mean?</a:t>
            </a:r>
          </a:p>
          <a:p>
            <a:endParaRPr lang="en-US" dirty="0"/>
          </a:p>
          <a:p>
            <a:pPr marL="514350" indent="-514350">
              <a:buFont typeface="+mj-lt"/>
              <a:buAutoNum type="alphaUcPeriod"/>
            </a:pPr>
            <a:r>
              <a:rPr lang="en-US" dirty="0"/>
              <a:t>Anything that increases our exposure to those who want to hurt us.</a:t>
            </a:r>
          </a:p>
          <a:p>
            <a:pPr marL="514350" indent="-514350">
              <a:buFont typeface="+mj-lt"/>
              <a:buAutoNum type="alphaUcPeriod"/>
            </a:pPr>
            <a:r>
              <a:rPr lang="en-US" dirty="0"/>
              <a:t>Anything we do to keep ourselves safe.</a:t>
            </a:r>
          </a:p>
          <a:p>
            <a:pPr marL="514350" indent="-514350">
              <a:buFont typeface="+mj-lt"/>
              <a:buAutoNum type="alphaUcPeriod"/>
            </a:pPr>
            <a:r>
              <a:rPr lang="en-US" dirty="0"/>
              <a:t>A sign that someone wants to hurt us.</a:t>
            </a:r>
          </a:p>
        </p:txBody>
      </p:sp>
      <p:sp>
        <p:nvSpPr>
          <p:cNvPr id="4" name="Oval 3">
            <a:extLst>
              <a:ext uri="{FF2B5EF4-FFF2-40B4-BE49-F238E27FC236}">
                <a16:creationId xmlns:a16="http://schemas.microsoft.com/office/drawing/2014/main" id="{DAA0CBC8-77C6-4A39-BC4F-D67B5539869D}"/>
              </a:ext>
            </a:extLst>
          </p:cNvPr>
          <p:cNvSpPr/>
          <p:nvPr/>
        </p:nvSpPr>
        <p:spPr>
          <a:xfrm>
            <a:off x="498286" y="2670329"/>
            <a:ext cx="7521764" cy="1154272"/>
          </a:xfrm>
          <a:custGeom>
            <a:avLst/>
            <a:gdLst>
              <a:gd name="connsiteX0" fmla="*/ 0 w 8292767"/>
              <a:gd name="connsiteY0" fmla="*/ 558053 h 1116106"/>
              <a:gd name="connsiteX1" fmla="*/ 4146384 w 8292767"/>
              <a:gd name="connsiteY1" fmla="*/ 0 h 1116106"/>
              <a:gd name="connsiteX2" fmla="*/ 8292768 w 8292767"/>
              <a:gd name="connsiteY2" fmla="*/ 558053 h 1116106"/>
              <a:gd name="connsiteX3" fmla="*/ 4146384 w 8292767"/>
              <a:gd name="connsiteY3" fmla="*/ 1116106 h 1116106"/>
              <a:gd name="connsiteX4" fmla="*/ 0 w 8292767"/>
              <a:gd name="connsiteY4" fmla="*/ 558053 h 1116106"/>
              <a:gd name="connsiteX0" fmla="*/ 36 w 8292804"/>
              <a:gd name="connsiteY0" fmla="*/ 577136 h 1154272"/>
              <a:gd name="connsiteX1" fmla="*/ 4146420 w 8292804"/>
              <a:gd name="connsiteY1" fmla="*/ 19083 h 1154272"/>
              <a:gd name="connsiteX2" fmla="*/ 8292804 w 8292804"/>
              <a:gd name="connsiteY2" fmla="*/ 577136 h 1154272"/>
              <a:gd name="connsiteX3" fmla="*/ 4146420 w 8292804"/>
              <a:gd name="connsiteY3" fmla="*/ 1135189 h 1154272"/>
              <a:gd name="connsiteX4" fmla="*/ 36 w 8292804"/>
              <a:gd name="connsiteY4" fmla="*/ 577136 h 1154272"/>
              <a:gd name="connsiteX0" fmla="*/ 36 w 8292804"/>
              <a:gd name="connsiteY0" fmla="*/ 577136 h 1154272"/>
              <a:gd name="connsiteX1" fmla="*/ 4146420 w 8292804"/>
              <a:gd name="connsiteY1" fmla="*/ 19083 h 1154272"/>
              <a:gd name="connsiteX2" fmla="*/ 8292804 w 8292804"/>
              <a:gd name="connsiteY2" fmla="*/ 577136 h 1154272"/>
              <a:gd name="connsiteX3" fmla="*/ 4146420 w 8292804"/>
              <a:gd name="connsiteY3" fmla="*/ 1135189 h 1154272"/>
              <a:gd name="connsiteX4" fmla="*/ 36 w 8292804"/>
              <a:gd name="connsiteY4" fmla="*/ 577136 h 115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2804" h="1154272">
                <a:moveTo>
                  <a:pt x="36" y="577136"/>
                </a:moveTo>
                <a:cubicBezTo>
                  <a:pt x="-9489" y="-159693"/>
                  <a:pt x="1856435" y="19083"/>
                  <a:pt x="4146420" y="19083"/>
                </a:cubicBezTo>
                <a:cubicBezTo>
                  <a:pt x="6436405" y="19083"/>
                  <a:pt x="8273754" y="107007"/>
                  <a:pt x="8292804" y="577136"/>
                </a:cubicBezTo>
                <a:cubicBezTo>
                  <a:pt x="8292804" y="885340"/>
                  <a:pt x="6436405" y="1135189"/>
                  <a:pt x="4146420" y="1135189"/>
                </a:cubicBezTo>
                <a:cubicBezTo>
                  <a:pt x="1856435" y="1135189"/>
                  <a:pt x="9561" y="1313965"/>
                  <a:pt x="36" y="577136"/>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A4A88420-85EC-4EAA-AE4E-78FDF48BAE55}"/>
              </a:ext>
            </a:extLst>
          </p:cNvPr>
          <p:cNvSpPr txBox="1"/>
          <p:nvPr/>
        </p:nvSpPr>
        <p:spPr>
          <a:xfrm>
            <a:off x="591111" y="5646146"/>
            <a:ext cx="8009404" cy="923330"/>
          </a:xfrm>
          <a:prstGeom prst="rect">
            <a:avLst/>
          </a:prstGeom>
          <a:noFill/>
        </p:spPr>
        <p:txBody>
          <a:bodyPr wrap="square" rtlCol="0">
            <a:spAutoFit/>
          </a:bodyPr>
          <a:lstStyle/>
          <a:p>
            <a:r>
              <a:rPr lang="en-US" dirty="0"/>
              <a:t>Our goal is not to make ourselves completely invulnerable. To be alive is to be vulnerable. However, we can identify our vulnerabilities and determine whether some of them can be reduced.</a:t>
            </a:r>
          </a:p>
        </p:txBody>
      </p:sp>
      <p:sp>
        <p:nvSpPr>
          <p:cNvPr id="9" name="Star: 5 Points 8">
            <a:extLst>
              <a:ext uri="{FF2B5EF4-FFF2-40B4-BE49-F238E27FC236}">
                <a16:creationId xmlns:a16="http://schemas.microsoft.com/office/drawing/2014/main" id="{17A7F1A8-AB09-4368-9425-4B764B04FFDE}"/>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5139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91271-8688-4E00-9C2B-3A1808D7579A}"/>
              </a:ext>
            </a:extLst>
          </p:cNvPr>
          <p:cNvSpPr>
            <a:spLocks noGrp="1"/>
          </p:cNvSpPr>
          <p:nvPr>
            <p:ph type="title"/>
          </p:nvPr>
        </p:nvSpPr>
        <p:spPr>
          <a:xfrm>
            <a:off x="628650" y="588493"/>
            <a:ext cx="7886700" cy="800039"/>
          </a:xfrm>
        </p:spPr>
        <p:txBody>
          <a:bodyPr/>
          <a:lstStyle/>
          <a:p>
            <a:r>
              <a:rPr lang="en-US" dirty="0"/>
              <a:t>Vulnerability is a tricky concept</a:t>
            </a:r>
          </a:p>
        </p:txBody>
      </p:sp>
      <p:sp>
        <p:nvSpPr>
          <p:cNvPr id="3" name="Text Placeholder 2">
            <a:extLst>
              <a:ext uri="{FF2B5EF4-FFF2-40B4-BE49-F238E27FC236}">
                <a16:creationId xmlns:a16="http://schemas.microsoft.com/office/drawing/2014/main" id="{A994F277-BE13-454D-B1E2-31F47B15797D}"/>
              </a:ext>
            </a:extLst>
          </p:cNvPr>
          <p:cNvSpPr>
            <a:spLocks noGrp="1"/>
          </p:cNvSpPr>
          <p:nvPr>
            <p:ph idx="1"/>
          </p:nvPr>
        </p:nvSpPr>
        <p:spPr>
          <a:xfrm>
            <a:off x="628649" y="1636713"/>
            <a:ext cx="8279046" cy="4932362"/>
          </a:xfrm>
        </p:spPr>
        <p:txBody>
          <a:bodyPr/>
          <a:lstStyle/>
          <a:p>
            <a:r>
              <a:rPr lang="en-US" sz="2400" dirty="0"/>
              <a:t>A “vulnerability” is not the same thing as a “weakness.”</a:t>
            </a:r>
          </a:p>
          <a:p>
            <a:r>
              <a:rPr lang="en-US" sz="2400" dirty="0"/>
              <a:t>A capacity in one context </a:t>
            </a:r>
            <a:br>
              <a:rPr lang="en-US" sz="2400" dirty="0"/>
            </a:br>
            <a:r>
              <a:rPr lang="en-US" sz="2400" dirty="0"/>
              <a:t>can be a vulnerability in </a:t>
            </a:r>
            <a:br>
              <a:rPr lang="en-US" sz="2400" dirty="0"/>
            </a:br>
            <a:r>
              <a:rPr lang="en-US" sz="2400" dirty="0"/>
              <a:t>the next context. </a:t>
            </a:r>
          </a:p>
          <a:p>
            <a:r>
              <a:rPr lang="en-US" sz="2400" dirty="0"/>
              <a:t>Some capacities/</a:t>
            </a:r>
            <a:br>
              <a:rPr lang="en-US" sz="2400" dirty="0"/>
            </a:br>
            <a:r>
              <a:rPr lang="en-US" sz="2400" dirty="0"/>
              <a:t>vulnerabilities cannot </a:t>
            </a:r>
            <a:br>
              <a:rPr lang="en-US" sz="2400" dirty="0"/>
            </a:br>
            <a:r>
              <a:rPr lang="en-US" sz="2400" dirty="0"/>
              <a:t>be changed.</a:t>
            </a:r>
          </a:p>
          <a:p>
            <a:r>
              <a:rPr lang="en-US" sz="2400" dirty="0"/>
              <a:t>The goal is to be aware of your vulnerabilities and capacities and act in a way that takes these into account, with </a:t>
            </a:r>
            <a:r>
              <a:rPr lang="en-US" sz="2400" b="1" i="1" dirty="0"/>
              <a:t>each person deciding what is right for them</a:t>
            </a:r>
            <a:r>
              <a:rPr lang="en-US" sz="2400" dirty="0"/>
              <a:t>.</a:t>
            </a:r>
          </a:p>
        </p:txBody>
      </p:sp>
      <p:pic>
        <p:nvPicPr>
          <p:cNvPr id="1026" name="Picture 2" descr="Image result for passport">
            <a:extLst>
              <a:ext uri="{FF2B5EF4-FFF2-40B4-BE49-F238E27FC236}">
                <a16:creationId xmlns:a16="http://schemas.microsoft.com/office/drawing/2014/main" id="{2BFB6874-2FC7-4E52-A612-0167BB9F7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380" y="2391465"/>
            <a:ext cx="4181316" cy="2070997"/>
          </a:xfrm>
          <a:prstGeom prst="rect">
            <a:avLst/>
          </a:prstGeom>
          <a:ln>
            <a:noFill/>
          </a:ln>
          <a:effectLst>
            <a:outerShdw blurRad="101600" dist="88900" dir="2700000" algn="tl" rotWithShape="0">
              <a:schemeClr val="accent6">
                <a:alpha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107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5FE6-C9F3-48CE-9680-BBDB5ACB1D34}"/>
              </a:ext>
            </a:extLst>
          </p:cNvPr>
          <p:cNvSpPr>
            <a:spLocks noGrp="1"/>
          </p:cNvSpPr>
          <p:nvPr>
            <p:ph type="title"/>
          </p:nvPr>
        </p:nvSpPr>
        <p:spPr>
          <a:xfrm>
            <a:off x="628650" y="413932"/>
            <a:ext cx="7886700" cy="800100"/>
          </a:xfrm>
        </p:spPr>
        <p:txBody>
          <a:bodyPr>
            <a:normAutofit fontScale="90000"/>
          </a:bodyPr>
          <a:lstStyle/>
          <a:p>
            <a:r>
              <a:rPr lang="en-US" dirty="0"/>
              <a:t>Activity E. Homework: Overarching recommendations</a:t>
            </a:r>
          </a:p>
        </p:txBody>
      </p:sp>
      <p:sp>
        <p:nvSpPr>
          <p:cNvPr id="3" name="Text Placeholder 2">
            <a:extLst>
              <a:ext uri="{FF2B5EF4-FFF2-40B4-BE49-F238E27FC236}">
                <a16:creationId xmlns:a16="http://schemas.microsoft.com/office/drawing/2014/main" id="{7B36E275-1EE7-46CF-9FBA-9D7E3FF1B8A5}"/>
              </a:ext>
            </a:extLst>
          </p:cNvPr>
          <p:cNvSpPr>
            <a:spLocks noGrp="1"/>
          </p:cNvSpPr>
          <p:nvPr>
            <p:ph idx="1"/>
          </p:nvPr>
        </p:nvSpPr>
        <p:spPr>
          <a:xfrm>
            <a:off x="628649" y="1453974"/>
            <a:ext cx="8401051" cy="3660951"/>
          </a:xfrm>
        </p:spPr>
        <p:txBody>
          <a:bodyPr/>
          <a:lstStyle/>
          <a:p>
            <a:pPr>
              <a:spcBef>
                <a:spcPts val="600"/>
              </a:spcBef>
              <a:buFont typeface="+mj-lt"/>
              <a:buAutoNum type="arabicPeriod"/>
            </a:pPr>
            <a:r>
              <a:rPr lang="en-US" sz="1600" dirty="0"/>
              <a:t>Make HIV program principles and approaches the foundation of security efforts. </a:t>
            </a:r>
          </a:p>
          <a:p>
            <a:pPr>
              <a:spcBef>
                <a:spcPts val="600"/>
              </a:spcBef>
              <a:buFont typeface="+mj-lt"/>
              <a:buAutoNum type="arabicPeriod"/>
            </a:pPr>
            <a:r>
              <a:rPr lang="en-US" sz="1600" dirty="0"/>
              <a:t>Make security a priority and resource it explicitly.</a:t>
            </a:r>
          </a:p>
          <a:p>
            <a:pPr>
              <a:spcBef>
                <a:spcPts val="600"/>
              </a:spcBef>
              <a:buFont typeface="+mj-lt"/>
              <a:buAutoNum type="arabicPeriod"/>
            </a:pPr>
            <a:r>
              <a:rPr lang="en-US" sz="1600" dirty="0"/>
              <a:t>Make a safe workplace the employer’s responsibility. </a:t>
            </a:r>
          </a:p>
          <a:p>
            <a:pPr>
              <a:spcBef>
                <a:spcPts val="600"/>
              </a:spcBef>
              <a:buFont typeface="+mj-lt"/>
              <a:buAutoNum type="arabicPeriod"/>
            </a:pPr>
            <a:r>
              <a:rPr lang="en-US" sz="1600" dirty="0"/>
              <a:t>Plan ahead and make sure that everyone knows the plan (while maintaining flexibility). </a:t>
            </a:r>
          </a:p>
          <a:p>
            <a:pPr>
              <a:spcBef>
                <a:spcPts val="600"/>
              </a:spcBef>
              <a:buFont typeface="+mj-lt"/>
              <a:buAutoNum type="arabicPeriod"/>
            </a:pPr>
            <a:r>
              <a:rPr lang="en-US" sz="1600" dirty="0"/>
              <a:t>Explicitly discuss the level of risk that is acceptable organizationally and individually.</a:t>
            </a:r>
          </a:p>
          <a:p>
            <a:pPr>
              <a:spcBef>
                <a:spcPts val="600"/>
              </a:spcBef>
              <a:buFont typeface="+mj-lt"/>
              <a:buAutoNum type="arabicPeriod"/>
            </a:pPr>
            <a:r>
              <a:rPr lang="en-US" sz="1600" dirty="0"/>
              <a:t>Operate with a knowledge of both the actual risks and their underlying causes (including legal frameworks).</a:t>
            </a:r>
          </a:p>
          <a:p>
            <a:pPr>
              <a:spcBef>
                <a:spcPts val="600"/>
              </a:spcBef>
              <a:buFont typeface="+mj-lt"/>
              <a:buAutoNum type="arabicPeriod"/>
            </a:pPr>
            <a:r>
              <a:rPr lang="en-US" sz="1600" dirty="0"/>
              <a:t>Acknowledge the different vulnerabilities and capacities of each worker in security planning.</a:t>
            </a:r>
          </a:p>
          <a:p>
            <a:pPr>
              <a:spcBef>
                <a:spcPts val="600"/>
              </a:spcBef>
              <a:buFont typeface="+mj-lt"/>
              <a:buAutoNum type="arabicPeriod"/>
            </a:pPr>
            <a:r>
              <a:rPr lang="en-US" sz="1600" dirty="0"/>
              <a:t>Get to know all stakeholders, not just obvious allies. </a:t>
            </a:r>
          </a:p>
          <a:p>
            <a:pPr>
              <a:spcBef>
                <a:spcPts val="600"/>
              </a:spcBef>
              <a:buFont typeface="+mj-lt"/>
              <a:buAutoNum type="arabicPeriod"/>
            </a:pPr>
            <a:r>
              <a:rPr lang="en-US" sz="1600" dirty="0"/>
              <a:t>Identify both threats (physical, digital, psychological) and security strategies holistically. </a:t>
            </a:r>
          </a:p>
          <a:p>
            <a:pPr>
              <a:spcBef>
                <a:spcPts val="600"/>
              </a:spcBef>
              <a:buFont typeface="+mj-lt"/>
              <a:buAutoNum type="arabicPeriod"/>
            </a:pPr>
            <a:r>
              <a:rPr lang="en-US" sz="1600" dirty="0"/>
              <a:t>Be together, work in coalition, and learn from one another.</a:t>
            </a:r>
          </a:p>
        </p:txBody>
      </p:sp>
      <p:sp>
        <p:nvSpPr>
          <p:cNvPr id="5" name="TextBox 4">
            <a:extLst>
              <a:ext uri="{FF2B5EF4-FFF2-40B4-BE49-F238E27FC236}">
                <a16:creationId xmlns:a16="http://schemas.microsoft.com/office/drawing/2014/main" id="{758B3305-002B-4497-A676-F11FE701DE20}"/>
              </a:ext>
            </a:extLst>
          </p:cNvPr>
          <p:cNvSpPr txBox="1"/>
          <p:nvPr/>
        </p:nvSpPr>
        <p:spPr>
          <a:xfrm>
            <a:off x="628650" y="5111897"/>
            <a:ext cx="7500965" cy="1600438"/>
          </a:xfrm>
          <a:prstGeom prst="rect">
            <a:avLst/>
          </a:prstGeom>
          <a:noFill/>
        </p:spPr>
        <p:txBody>
          <a:bodyPr wrap="square" rtlCol="0">
            <a:spAutoFit/>
          </a:bodyPr>
          <a:lstStyle/>
          <a:p>
            <a:r>
              <a:rPr lang="en-US" b="1" dirty="0">
                <a:solidFill>
                  <a:srgbClr val="00B050"/>
                </a:solidFill>
              </a:rPr>
              <a:t>Homework #1: Recommendation reflections</a:t>
            </a:r>
          </a:p>
          <a:p>
            <a:pPr marL="285750" indent="-285750">
              <a:buFont typeface="Arial" panose="020B0604020202020204" pitchFamily="34" charset="0"/>
              <a:buChar char="•"/>
            </a:pPr>
            <a:r>
              <a:rPr lang="en-US" sz="1600" dirty="0">
                <a:solidFill>
                  <a:srgbClr val="00B050"/>
                </a:solidFill>
              </a:rPr>
              <a:t>Following this session, each group will be assigned to one recommendation. </a:t>
            </a:r>
          </a:p>
          <a:p>
            <a:pPr marL="285750" indent="-285750">
              <a:buFont typeface="Arial" panose="020B0604020202020204" pitchFamily="34" charset="0"/>
              <a:buChar char="•"/>
            </a:pPr>
            <a:r>
              <a:rPr lang="en-US" sz="1600" dirty="0">
                <a:solidFill>
                  <a:srgbClr val="00B050"/>
                </a:solidFill>
              </a:rPr>
              <a:t>Read more about your recommendation in the training cheat sheet.</a:t>
            </a:r>
          </a:p>
          <a:p>
            <a:pPr marL="285750" indent="-285750">
              <a:buFont typeface="Arial" panose="020B0604020202020204" pitchFamily="34" charset="0"/>
              <a:buChar char="•"/>
            </a:pPr>
            <a:r>
              <a:rPr lang="en-US" sz="1600" dirty="0">
                <a:solidFill>
                  <a:srgbClr val="00B050"/>
                </a:solidFill>
              </a:rPr>
              <a:t>Be prepared, next session to (1) describe this recommendation, </a:t>
            </a:r>
            <a:br>
              <a:rPr lang="en-US" sz="1600" dirty="0">
                <a:solidFill>
                  <a:srgbClr val="00B050"/>
                </a:solidFill>
              </a:rPr>
            </a:br>
            <a:r>
              <a:rPr lang="en-US" sz="1600" dirty="0">
                <a:solidFill>
                  <a:srgbClr val="00B050"/>
                </a:solidFill>
              </a:rPr>
              <a:t>(2) share how your program is already using this recommendation, and </a:t>
            </a:r>
            <a:br>
              <a:rPr lang="en-US" sz="1600" dirty="0">
                <a:solidFill>
                  <a:srgbClr val="00B050"/>
                </a:solidFill>
              </a:rPr>
            </a:br>
            <a:r>
              <a:rPr lang="en-US" sz="1600" dirty="0">
                <a:solidFill>
                  <a:srgbClr val="00B050"/>
                </a:solidFill>
              </a:rPr>
              <a:t>(3) how it could use this recommendation.</a:t>
            </a:r>
          </a:p>
        </p:txBody>
      </p:sp>
      <p:sp>
        <p:nvSpPr>
          <p:cNvPr id="4" name="TextBox 3">
            <a:extLst>
              <a:ext uri="{FF2B5EF4-FFF2-40B4-BE49-F238E27FC236}">
                <a16:creationId xmlns:a16="http://schemas.microsoft.com/office/drawing/2014/main" id="{5F9D1BB5-6A54-4502-82BA-6CE821BD4CE5}"/>
              </a:ext>
            </a:extLst>
          </p:cNvPr>
          <p:cNvSpPr txBox="1"/>
          <p:nvPr/>
        </p:nvSpPr>
        <p:spPr>
          <a:xfrm>
            <a:off x="291510" y="1450449"/>
            <a:ext cx="312811" cy="3591752"/>
          </a:xfrm>
          <a:prstGeom prst="rect">
            <a:avLst/>
          </a:prstGeom>
          <a:noFill/>
        </p:spPr>
        <p:txBody>
          <a:bodyPr wrap="square" rtlCol="0">
            <a:spAutoFit/>
          </a:bodyPr>
          <a:lstStyle/>
          <a:p>
            <a:pPr>
              <a:lnSpc>
                <a:spcPct val="95000"/>
              </a:lnSpc>
              <a:spcBef>
                <a:spcPts val="600"/>
              </a:spcBef>
            </a:pPr>
            <a:r>
              <a:rPr lang="en-US" sz="1600" dirty="0"/>
              <a:t>A</a:t>
            </a:r>
          </a:p>
          <a:p>
            <a:pPr>
              <a:lnSpc>
                <a:spcPct val="95000"/>
              </a:lnSpc>
              <a:spcBef>
                <a:spcPts val="600"/>
              </a:spcBef>
            </a:pPr>
            <a:r>
              <a:rPr lang="en-US" sz="1600" dirty="0"/>
              <a:t>B</a:t>
            </a:r>
          </a:p>
          <a:p>
            <a:pPr>
              <a:lnSpc>
                <a:spcPct val="95000"/>
              </a:lnSpc>
              <a:spcBef>
                <a:spcPts val="600"/>
              </a:spcBef>
            </a:pPr>
            <a:r>
              <a:rPr lang="en-US" sz="1600" dirty="0"/>
              <a:t>C</a:t>
            </a:r>
          </a:p>
          <a:p>
            <a:pPr>
              <a:lnSpc>
                <a:spcPct val="95000"/>
              </a:lnSpc>
              <a:spcBef>
                <a:spcPts val="600"/>
              </a:spcBef>
            </a:pPr>
            <a:r>
              <a:rPr lang="en-US" sz="1600" dirty="0"/>
              <a:t>D</a:t>
            </a:r>
          </a:p>
          <a:p>
            <a:pPr>
              <a:lnSpc>
                <a:spcPct val="95000"/>
              </a:lnSpc>
              <a:spcBef>
                <a:spcPts val="600"/>
              </a:spcBef>
            </a:pPr>
            <a:r>
              <a:rPr lang="en-US" sz="1600" dirty="0"/>
              <a:t>E</a:t>
            </a:r>
          </a:p>
          <a:p>
            <a:pPr>
              <a:lnSpc>
                <a:spcPct val="95000"/>
              </a:lnSpc>
              <a:spcBef>
                <a:spcPts val="600"/>
              </a:spcBef>
            </a:pPr>
            <a:r>
              <a:rPr lang="en-US" sz="1600" dirty="0"/>
              <a:t>F</a:t>
            </a:r>
          </a:p>
          <a:p>
            <a:pPr>
              <a:lnSpc>
                <a:spcPct val="95000"/>
              </a:lnSpc>
            </a:pPr>
            <a:endParaRPr lang="en-US" sz="1600" dirty="0"/>
          </a:p>
          <a:p>
            <a:pPr>
              <a:lnSpc>
                <a:spcPct val="95000"/>
              </a:lnSpc>
              <a:spcBef>
                <a:spcPts val="600"/>
              </a:spcBef>
            </a:pPr>
            <a:r>
              <a:rPr lang="en-US" sz="1600" dirty="0"/>
              <a:t>G</a:t>
            </a:r>
          </a:p>
          <a:p>
            <a:pPr>
              <a:lnSpc>
                <a:spcPct val="95000"/>
              </a:lnSpc>
              <a:spcBef>
                <a:spcPts val="600"/>
              </a:spcBef>
            </a:pPr>
            <a:endParaRPr lang="en-US" sz="1600" dirty="0"/>
          </a:p>
          <a:p>
            <a:pPr>
              <a:lnSpc>
                <a:spcPct val="95000"/>
              </a:lnSpc>
            </a:pPr>
            <a:r>
              <a:rPr lang="en-US" sz="1600" dirty="0"/>
              <a:t>H</a:t>
            </a:r>
          </a:p>
          <a:p>
            <a:pPr>
              <a:lnSpc>
                <a:spcPct val="95000"/>
              </a:lnSpc>
              <a:spcBef>
                <a:spcPts val="600"/>
              </a:spcBef>
            </a:pPr>
            <a:r>
              <a:rPr lang="en-US" sz="1600" dirty="0"/>
              <a:t>I</a:t>
            </a:r>
          </a:p>
          <a:p>
            <a:pPr>
              <a:lnSpc>
                <a:spcPct val="95000"/>
              </a:lnSpc>
              <a:spcBef>
                <a:spcPts val="600"/>
              </a:spcBef>
            </a:pPr>
            <a:r>
              <a:rPr lang="en-US" sz="1600" dirty="0"/>
              <a:t>J</a:t>
            </a:r>
          </a:p>
        </p:txBody>
      </p:sp>
      <p:sp>
        <p:nvSpPr>
          <p:cNvPr id="9" name="Star: 5 Points 8">
            <a:extLst>
              <a:ext uri="{FF2B5EF4-FFF2-40B4-BE49-F238E27FC236}">
                <a16:creationId xmlns:a16="http://schemas.microsoft.com/office/drawing/2014/main" id="{E465977D-322D-40EA-8FB5-343AE8DE69F6}"/>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801410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5561-1957-4C61-9116-3898094133A5}"/>
              </a:ext>
            </a:extLst>
          </p:cNvPr>
          <p:cNvSpPr>
            <a:spLocks noGrp="1"/>
          </p:cNvSpPr>
          <p:nvPr>
            <p:ph type="title"/>
          </p:nvPr>
        </p:nvSpPr>
        <p:spPr>
          <a:xfrm>
            <a:off x="3633054" y="2368923"/>
            <a:ext cx="4823027" cy="974783"/>
          </a:xfrm>
        </p:spPr>
        <p:txBody>
          <a:bodyPr>
            <a:normAutofit fontScale="90000"/>
          </a:bodyPr>
          <a:lstStyle/>
          <a:p>
            <a:r>
              <a:rPr lang="en-US" dirty="0"/>
              <a:t>Threat identification and assessment </a:t>
            </a:r>
          </a:p>
        </p:txBody>
      </p:sp>
      <p:sp>
        <p:nvSpPr>
          <p:cNvPr id="5" name="Picture Placeholder 4">
            <a:extLst>
              <a:ext uri="{FF2B5EF4-FFF2-40B4-BE49-F238E27FC236}">
                <a16:creationId xmlns:a16="http://schemas.microsoft.com/office/drawing/2014/main" id="{8633ED41-629C-451C-A807-A8C24A014C60}"/>
              </a:ext>
            </a:extLst>
          </p:cNvPr>
          <p:cNvSpPr>
            <a:spLocks noGrp="1"/>
          </p:cNvSpPr>
          <p:nvPr>
            <p:ph type="pic" sz="quarter" idx="10"/>
          </p:nvPr>
        </p:nvSpPr>
        <p:spPr/>
      </p:sp>
    </p:spTree>
    <p:extLst>
      <p:ext uri="{BB962C8B-B14F-4D97-AF65-F5344CB8AC3E}">
        <p14:creationId xmlns:p14="http://schemas.microsoft.com/office/powerpoint/2010/main" val="2933072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649E-5148-48AF-9598-5C44FD72AFF0}"/>
              </a:ext>
            </a:extLst>
          </p:cNvPr>
          <p:cNvSpPr>
            <a:spLocks noGrp="1"/>
          </p:cNvSpPr>
          <p:nvPr>
            <p:ph type="title"/>
          </p:nvPr>
        </p:nvSpPr>
        <p:spPr/>
        <p:txBody>
          <a:bodyPr/>
          <a:lstStyle/>
          <a:p>
            <a:r>
              <a:rPr lang="en-US" dirty="0"/>
              <a:t>Session Objective</a:t>
            </a:r>
          </a:p>
        </p:txBody>
      </p:sp>
      <p:sp>
        <p:nvSpPr>
          <p:cNvPr id="3" name="Text Placeholder 2">
            <a:extLst>
              <a:ext uri="{FF2B5EF4-FFF2-40B4-BE49-F238E27FC236}">
                <a16:creationId xmlns:a16="http://schemas.microsoft.com/office/drawing/2014/main" id="{9F4FF6F6-019E-4E75-8A1E-1B8F6720EF67}"/>
              </a:ext>
            </a:extLst>
          </p:cNvPr>
          <p:cNvSpPr>
            <a:spLocks noGrp="1"/>
          </p:cNvSpPr>
          <p:nvPr>
            <p:ph idx="1"/>
          </p:nvPr>
        </p:nvSpPr>
        <p:spPr/>
        <p:txBody>
          <a:bodyPr/>
          <a:lstStyle/>
          <a:p>
            <a:pPr marL="0" indent="0">
              <a:buNone/>
            </a:pPr>
            <a:r>
              <a:rPr lang="en-US" dirty="0"/>
              <a:t>Identify threats and determine their seriousness.</a:t>
            </a:r>
          </a:p>
        </p:txBody>
      </p:sp>
    </p:spTree>
    <p:extLst>
      <p:ext uri="{BB962C8B-B14F-4D97-AF65-F5344CB8AC3E}">
        <p14:creationId xmlns:p14="http://schemas.microsoft.com/office/powerpoint/2010/main" val="2149774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C71F7-67E0-4A7C-9ABD-937F3CDDB713}"/>
              </a:ext>
            </a:extLst>
          </p:cNvPr>
          <p:cNvSpPr>
            <a:spLocks noGrp="1"/>
          </p:cNvSpPr>
          <p:nvPr>
            <p:ph type="title"/>
          </p:nvPr>
        </p:nvSpPr>
        <p:spPr>
          <a:xfrm>
            <a:off x="628650" y="588493"/>
            <a:ext cx="7886700" cy="800039"/>
          </a:xfrm>
        </p:spPr>
        <p:txBody>
          <a:bodyPr/>
          <a:lstStyle/>
          <a:p>
            <a:r>
              <a:rPr lang="en-US" dirty="0"/>
              <a:t>Threat types</a:t>
            </a:r>
          </a:p>
        </p:txBody>
      </p:sp>
      <p:sp>
        <p:nvSpPr>
          <p:cNvPr id="3" name="Text Placeholder 2">
            <a:extLst>
              <a:ext uri="{FF2B5EF4-FFF2-40B4-BE49-F238E27FC236}">
                <a16:creationId xmlns:a16="http://schemas.microsoft.com/office/drawing/2014/main" id="{2C2D28EE-00FA-4F4C-9F7A-F8F96DA3F483}"/>
              </a:ext>
            </a:extLst>
          </p:cNvPr>
          <p:cNvSpPr>
            <a:spLocks noGrp="1"/>
          </p:cNvSpPr>
          <p:nvPr>
            <p:ph idx="1"/>
          </p:nvPr>
        </p:nvSpPr>
        <p:spPr>
          <a:xfrm>
            <a:off x="628650" y="1636730"/>
            <a:ext cx="7886700" cy="4932746"/>
          </a:xfrm>
        </p:spPr>
        <p:txBody>
          <a:bodyPr/>
          <a:lstStyle/>
          <a:p>
            <a:r>
              <a:rPr lang="en-US" b="1" dirty="0"/>
              <a:t>Direct threat </a:t>
            </a:r>
            <a:r>
              <a:rPr lang="en-US" dirty="0"/>
              <a:t>– An indication that someone wants to inflict pain or damage me/my organization specifically. </a:t>
            </a:r>
          </a:p>
          <a:p>
            <a:r>
              <a:rPr lang="en-US" b="1" dirty="0"/>
              <a:t>Indirect threat </a:t>
            </a:r>
            <a:r>
              <a:rPr lang="en-US" dirty="0"/>
              <a:t>– An indication that someone wants to inflict pain or damage a broader group of people that I am a part of, but not me/my organization specifically. </a:t>
            </a:r>
          </a:p>
          <a:p>
            <a:r>
              <a:rPr lang="en-US" b="1" dirty="0"/>
              <a:t>Security incident </a:t>
            </a:r>
            <a:r>
              <a:rPr lang="en-US" dirty="0"/>
              <a:t>– Situations where harm occurs, but we’re unsure if the incident is a threat or more of a coincidence. </a:t>
            </a:r>
          </a:p>
          <a:p>
            <a:endParaRPr lang="en-US" dirty="0"/>
          </a:p>
        </p:txBody>
      </p:sp>
    </p:spTree>
    <p:extLst>
      <p:ext uri="{BB962C8B-B14F-4D97-AF65-F5344CB8AC3E}">
        <p14:creationId xmlns:p14="http://schemas.microsoft.com/office/powerpoint/2010/main" val="14080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A60A-F833-4B65-883F-2DD7CAF76976}"/>
              </a:ext>
            </a:extLst>
          </p:cNvPr>
          <p:cNvSpPr>
            <a:spLocks noGrp="1"/>
          </p:cNvSpPr>
          <p:nvPr>
            <p:ph type="title"/>
          </p:nvPr>
        </p:nvSpPr>
        <p:spPr>
          <a:xfrm>
            <a:off x="628650" y="227554"/>
            <a:ext cx="7886700" cy="800039"/>
          </a:xfrm>
        </p:spPr>
        <p:txBody>
          <a:bodyPr/>
          <a:lstStyle/>
          <a:p>
            <a:r>
              <a:rPr lang="en-US" dirty="0"/>
              <a:t>Activity F. Label Each Threat </a:t>
            </a:r>
          </a:p>
        </p:txBody>
      </p:sp>
      <p:sp>
        <p:nvSpPr>
          <p:cNvPr id="12" name="Content Placeholder 11">
            <a:extLst>
              <a:ext uri="{FF2B5EF4-FFF2-40B4-BE49-F238E27FC236}">
                <a16:creationId xmlns:a16="http://schemas.microsoft.com/office/drawing/2014/main" id="{79F73DCF-DDCB-4405-A2B5-CFE7FFA84248}"/>
              </a:ext>
            </a:extLst>
          </p:cNvPr>
          <p:cNvSpPr>
            <a:spLocks noGrp="1"/>
          </p:cNvSpPr>
          <p:nvPr>
            <p:ph idx="1"/>
          </p:nvPr>
        </p:nvSpPr>
        <p:spPr/>
        <p:txBody>
          <a:bodyPr/>
          <a:lstStyle/>
          <a:p>
            <a:endParaRPr lang="en-US"/>
          </a:p>
        </p:txBody>
      </p:sp>
      <p:graphicFrame>
        <p:nvGraphicFramePr>
          <p:cNvPr id="4" name="Table 4">
            <a:extLst>
              <a:ext uri="{FF2B5EF4-FFF2-40B4-BE49-F238E27FC236}">
                <a16:creationId xmlns:a16="http://schemas.microsoft.com/office/drawing/2014/main" id="{9CD2FEB9-35AF-432A-8161-F25028EFE3F6}"/>
              </a:ext>
            </a:extLst>
          </p:cNvPr>
          <p:cNvGraphicFramePr>
            <a:graphicFrameLocks noGrp="1"/>
          </p:cNvGraphicFramePr>
          <p:nvPr>
            <p:extLst>
              <p:ext uri="{D42A27DB-BD31-4B8C-83A1-F6EECF244321}">
                <p14:modId xmlns:p14="http://schemas.microsoft.com/office/powerpoint/2010/main" val="2897512686"/>
              </p:ext>
            </p:extLst>
          </p:nvPr>
        </p:nvGraphicFramePr>
        <p:xfrm>
          <a:off x="409992" y="1095392"/>
          <a:ext cx="8573784" cy="5577840"/>
        </p:xfrm>
        <a:graphic>
          <a:graphicData uri="http://schemas.openxmlformats.org/drawingml/2006/table">
            <a:tbl>
              <a:tblPr firstRow="1" bandRow="1">
                <a:tableStyleId>{5C22544A-7EE6-4342-B048-85BDC9FD1C3A}</a:tableStyleId>
              </a:tblPr>
              <a:tblGrid>
                <a:gridCol w="5590758">
                  <a:extLst>
                    <a:ext uri="{9D8B030D-6E8A-4147-A177-3AD203B41FA5}">
                      <a16:colId xmlns:a16="http://schemas.microsoft.com/office/drawing/2014/main" val="855273064"/>
                    </a:ext>
                  </a:extLst>
                </a:gridCol>
                <a:gridCol w="2983026">
                  <a:extLst>
                    <a:ext uri="{9D8B030D-6E8A-4147-A177-3AD203B41FA5}">
                      <a16:colId xmlns:a16="http://schemas.microsoft.com/office/drawing/2014/main" val="3760805285"/>
                    </a:ext>
                  </a:extLst>
                </a:gridCol>
              </a:tblGrid>
              <a:tr h="522106">
                <a:tc>
                  <a:txBody>
                    <a:bodyPr/>
                    <a:lstStyle/>
                    <a:p>
                      <a:pPr algn="ctr"/>
                      <a:r>
                        <a:rPr lang="en-US" dirty="0"/>
                        <a:t>Incident</a:t>
                      </a:r>
                    </a:p>
                  </a:txBody>
                  <a:tcPr anchor="ctr"/>
                </a:tc>
                <a:tc>
                  <a:txBody>
                    <a:bodyPr/>
                    <a:lstStyle/>
                    <a:p>
                      <a:r>
                        <a:rPr lang="en-US" dirty="0"/>
                        <a:t>Type of threat to </a:t>
                      </a:r>
                      <a:r>
                        <a:rPr lang="en-US" u="sng" dirty="0"/>
                        <a:t>you</a:t>
                      </a:r>
                      <a:r>
                        <a:rPr lang="en-US" dirty="0"/>
                        <a:t> (direct threat, indirect threat, security incident)</a:t>
                      </a:r>
                    </a:p>
                  </a:txBody>
                  <a:tcPr/>
                </a:tc>
                <a:extLst>
                  <a:ext uri="{0D108BD9-81ED-4DB2-BD59-A6C34878D82A}">
                    <a16:rowId xmlns:a16="http://schemas.microsoft.com/office/drawing/2014/main" val="1516086324"/>
                  </a:ext>
                </a:extLst>
              </a:tr>
              <a:tr h="522106">
                <a:tc>
                  <a:txBody>
                    <a:bodyPr/>
                    <a:lstStyle/>
                    <a:p>
                      <a:r>
                        <a:rPr lang="en-US" b="1" dirty="0"/>
                        <a:t>A. </a:t>
                      </a:r>
                      <a:r>
                        <a:rPr lang="en-US" dirty="0"/>
                        <a:t>You are the director of CSO 1, an organization that provides HIV services to MSM. An influential local leader accuses CSO 2 of promoting homosexuality. CSO 2 offers the same services to MSM that your organization does. Someone breaks the windows of CSO 2 and puts graffiti on the home of CSO 2’s director.</a:t>
                      </a:r>
                    </a:p>
                  </a:txBody>
                  <a:tcPr/>
                </a:tc>
                <a:tc>
                  <a:txBody>
                    <a:bodyPr/>
                    <a:lstStyle/>
                    <a:p>
                      <a:endParaRPr lang="en-US"/>
                    </a:p>
                  </a:txBody>
                  <a:tcPr/>
                </a:tc>
                <a:extLst>
                  <a:ext uri="{0D108BD9-81ED-4DB2-BD59-A6C34878D82A}">
                    <a16:rowId xmlns:a16="http://schemas.microsoft.com/office/drawing/2014/main" val="481069466"/>
                  </a:ext>
                </a:extLst>
              </a:tr>
              <a:tr h="522106">
                <a:tc>
                  <a:txBody>
                    <a:bodyPr/>
                    <a:lstStyle/>
                    <a:p>
                      <a:r>
                        <a:rPr lang="en-US" b="1" dirty="0"/>
                        <a:t>B. </a:t>
                      </a:r>
                      <a:r>
                        <a:rPr lang="en-US" dirty="0"/>
                        <a:t>You are a peer outreach worker who distributes condoms. A police officer stops you and tells you that if he sees you again, he will have you arrested.</a:t>
                      </a:r>
                    </a:p>
                  </a:txBody>
                  <a:tcPr/>
                </a:tc>
                <a:tc>
                  <a:txBody>
                    <a:bodyPr/>
                    <a:lstStyle/>
                    <a:p>
                      <a:endParaRPr lang="en-US" dirty="0"/>
                    </a:p>
                  </a:txBody>
                  <a:tcPr/>
                </a:tc>
                <a:extLst>
                  <a:ext uri="{0D108BD9-81ED-4DB2-BD59-A6C34878D82A}">
                    <a16:rowId xmlns:a16="http://schemas.microsoft.com/office/drawing/2014/main" val="4266423416"/>
                  </a:ext>
                </a:extLst>
              </a:tr>
              <a:tr h="978908">
                <a:tc>
                  <a:txBody>
                    <a:bodyPr/>
                    <a:lstStyle/>
                    <a:p>
                      <a:r>
                        <a:rPr lang="en-US" b="1" dirty="0"/>
                        <a:t>C. </a:t>
                      </a:r>
                      <a:r>
                        <a:rPr lang="en-US" dirty="0"/>
                        <a:t>You are a nurse. An index client gives you the name and address of her sexual partner. When you visit the home of the named partner, he refuses to speak to you. Later that day, you receive three calls from an unknown number. The caller never says anything, but always breathes heavily into the phone.</a:t>
                      </a:r>
                    </a:p>
                  </a:txBody>
                  <a:tcPr/>
                </a:tc>
                <a:tc>
                  <a:txBody>
                    <a:bodyPr/>
                    <a:lstStyle/>
                    <a:p>
                      <a:endParaRPr lang="en-US" dirty="0"/>
                    </a:p>
                  </a:txBody>
                  <a:tcPr/>
                </a:tc>
                <a:extLst>
                  <a:ext uri="{0D108BD9-81ED-4DB2-BD59-A6C34878D82A}">
                    <a16:rowId xmlns:a16="http://schemas.microsoft.com/office/drawing/2014/main" val="3322248695"/>
                  </a:ext>
                </a:extLst>
              </a:tr>
            </a:tbl>
          </a:graphicData>
        </a:graphic>
      </p:graphicFrame>
      <p:sp>
        <p:nvSpPr>
          <p:cNvPr id="5" name="TextBox 4">
            <a:extLst>
              <a:ext uri="{FF2B5EF4-FFF2-40B4-BE49-F238E27FC236}">
                <a16:creationId xmlns:a16="http://schemas.microsoft.com/office/drawing/2014/main" id="{150FEB93-D1B6-499C-97A5-0F3A31EA4BB1}"/>
              </a:ext>
            </a:extLst>
          </p:cNvPr>
          <p:cNvSpPr txBox="1"/>
          <p:nvPr/>
        </p:nvSpPr>
        <p:spPr>
          <a:xfrm>
            <a:off x="6063883" y="2105988"/>
            <a:ext cx="2725552" cy="1754326"/>
          </a:xfrm>
          <a:prstGeom prst="rect">
            <a:avLst/>
          </a:prstGeom>
          <a:noFill/>
        </p:spPr>
        <p:txBody>
          <a:bodyPr wrap="square" rtlCol="0">
            <a:spAutoFit/>
          </a:bodyPr>
          <a:lstStyle/>
          <a:p>
            <a:r>
              <a:rPr lang="en-US" b="1" dirty="0">
                <a:solidFill>
                  <a:schemeClr val="accent4">
                    <a:lumMod val="75000"/>
                  </a:schemeClr>
                </a:solidFill>
              </a:rPr>
              <a:t>Indirect threat</a:t>
            </a:r>
            <a:r>
              <a:rPr lang="en-US" dirty="0">
                <a:solidFill>
                  <a:schemeClr val="accent4">
                    <a:lumMod val="75000"/>
                  </a:schemeClr>
                </a:solidFill>
              </a:rPr>
              <a:t>: It’s not a threat directly to you but it does target a group that you are part of (people providing HIV services to MSM)</a:t>
            </a:r>
          </a:p>
        </p:txBody>
      </p:sp>
      <p:sp>
        <p:nvSpPr>
          <p:cNvPr id="6" name="TextBox 5">
            <a:extLst>
              <a:ext uri="{FF2B5EF4-FFF2-40B4-BE49-F238E27FC236}">
                <a16:creationId xmlns:a16="http://schemas.microsoft.com/office/drawing/2014/main" id="{F73E41B1-EB21-4519-B0C0-27A69F7130E9}"/>
              </a:ext>
            </a:extLst>
          </p:cNvPr>
          <p:cNvSpPr txBox="1"/>
          <p:nvPr/>
        </p:nvSpPr>
        <p:spPr>
          <a:xfrm>
            <a:off x="6063883" y="4021314"/>
            <a:ext cx="2813417" cy="923330"/>
          </a:xfrm>
          <a:prstGeom prst="rect">
            <a:avLst/>
          </a:prstGeom>
          <a:noFill/>
        </p:spPr>
        <p:txBody>
          <a:bodyPr wrap="square" rtlCol="0">
            <a:spAutoFit/>
          </a:bodyPr>
          <a:lstStyle/>
          <a:p>
            <a:r>
              <a:rPr lang="en-US" b="1" dirty="0">
                <a:solidFill>
                  <a:schemeClr val="accent4">
                    <a:lumMod val="75000"/>
                  </a:schemeClr>
                </a:solidFill>
              </a:rPr>
              <a:t>Direct threat</a:t>
            </a:r>
            <a:r>
              <a:rPr lang="en-US" dirty="0">
                <a:solidFill>
                  <a:schemeClr val="accent4">
                    <a:lumMod val="75000"/>
                  </a:schemeClr>
                </a:solidFill>
              </a:rPr>
              <a:t>: This threat is about you and directed toward you</a:t>
            </a:r>
          </a:p>
        </p:txBody>
      </p:sp>
      <p:sp>
        <p:nvSpPr>
          <p:cNvPr id="7" name="TextBox 6">
            <a:extLst>
              <a:ext uri="{FF2B5EF4-FFF2-40B4-BE49-F238E27FC236}">
                <a16:creationId xmlns:a16="http://schemas.microsoft.com/office/drawing/2014/main" id="{95A0F20A-5C3F-488D-9DAB-969269BB784C}"/>
              </a:ext>
            </a:extLst>
          </p:cNvPr>
          <p:cNvSpPr txBox="1"/>
          <p:nvPr/>
        </p:nvSpPr>
        <p:spPr>
          <a:xfrm>
            <a:off x="6063883" y="5080474"/>
            <a:ext cx="2813417" cy="1477328"/>
          </a:xfrm>
          <a:prstGeom prst="rect">
            <a:avLst/>
          </a:prstGeom>
          <a:noFill/>
        </p:spPr>
        <p:txBody>
          <a:bodyPr wrap="square" rtlCol="0">
            <a:spAutoFit/>
          </a:bodyPr>
          <a:lstStyle/>
          <a:p>
            <a:r>
              <a:rPr lang="en-US" b="1" dirty="0">
                <a:solidFill>
                  <a:schemeClr val="accent4">
                    <a:lumMod val="75000"/>
                  </a:schemeClr>
                </a:solidFill>
              </a:rPr>
              <a:t>Security incident</a:t>
            </a:r>
            <a:r>
              <a:rPr lang="en-US" dirty="0">
                <a:solidFill>
                  <a:schemeClr val="accent4">
                    <a:lumMod val="75000"/>
                  </a:schemeClr>
                </a:solidFill>
              </a:rPr>
              <a:t>: You don’t know who is calling and if you’re being targeted for any specific reason.</a:t>
            </a:r>
          </a:p>
        </p:txBody>
      </p:sp>
      <p:sp>
        <p:nvSpPr>
          <p:cNvPr id="13" name="Star: 5 Points 12">
            <a:extLst>
              <a:ext uri="{FF2B5EF4-FFF2-40B4-BE49-F238E27FC236}">
                <a16:creationId xmlns:a16="http://schemas.microsoft.com/office/drawing/2014/main" id="{C5D91AC7-CE1F-49D4-A0AC-A5E66AC36006}"/>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02669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87F4-8639-4E21-B48B-255524E0BDEA}"/>
              </a:ext>
            </a:extLst>
          </p:cNvPr>
          <p:cNvSpPr>
            <a:spLocks noGrp="1"/>
          </p:cNvSpPr>
          <p:nvPr>
            <p:ph type="title"/>
          </p:nvPr>
        </p:nvSpPr>
        <p:spPr>
          <a:xfrm>
            <a:off x="628650" y="588493"/>
            <a:ext cx="7886700" cy="800039"/>
          </a:xfrm>
        </p:spPr>
        <p:txBody>
          <a:bodyPr/>
          <a:lstStyle/>
          <a:p>
            <a:r>
              <a:rPr lang="en-US" dirty="0"/>
              <a:t>Recording Threats</a:t>
            </a:r>
          </a:p>
        </p:txBody>
      </p:sp>
      <p:sp>
        <p:nvSpPr>
          <p:cNvPr id="3" name="Text Placeholder 2">
            <a:extLst>
              <a:ext uri="{FF2B5EF4-FFF2-40B4-BE49-F238E27FC236}">
                <a16:creationId xmlns:a16="http://schemas.microsoft.com/office/drawing/2014/main" id="{D8D93EE4-EC66-4B8E-B48C-C534A7AEAB1B}"/>
              </a:ext>
            </a:extLst>
          </p:cNvPr>
          <p:cNvSpPr>
            <a:spLocks noGrp="1"/>
          </p:cNvSpPr>
          <p:nvPr>
            <p:ph idx="1"/>
          </p:nvPr>
        </p:nvSpPr>
        <p:spPr>
          <a:xfrm>
            <a:off x="628650" y="1636730"/>
            <a:ext cx="7886700" cy="4932746"/>
          </a:xfrm>
        </p:spPr>
        <p:txBody>
          <a:bodyPr/>
          <a:lstStyle/>
          <a:p>
            <a:pPr marL="0" indent="0">
              <a:buNone/>
            </a:pPr>
            <a:r>
              <a:rPr lang="en-US" sz="2600" dirty="0"/>
              <a:t>Being able to catalogue all three threats is important and can help you provide documentation, including to the donor, and track patterns</a:t>
            </a:r>
          </a:p>
          <a:p>
            <a:r>
              <a:rPr lang="en-US" sz="2200" dirty="0"/>
              <a:t>Riskier locations or activities</a:t>
            </a:r>
          </a:p>
          <a:p>
            <a:r>
              <a:rPr lang="en-US" sz="2200" dirty="0"/>
              <a:t>Common perpetrators</a:t>
            </a:r>
          </a:p>
          <a:p>
            <a:r>
              <a:rPr lang="en-US" sz="2200" dirty="0"/>
              <a:t>Whether an indirect threat to </a:t>
            </a:r>
            <a:br>
              <a:rPr lang="en-US" sz="2200" dirty="0"/>
            </a:br>
            <a:r>
              <a:rPr lang="en-US" sz="2200" dirty="0"/>
              <a:t>larger group</a:t>
            </a:r>
          </a:p>
          <a:p>
            <a:r>
              <a:rPr lang="en-US" sz="2200" dirty="0"/>
              <a:t>Whether violence is intensifying</a:t>
            </a:r>
          </a:p>
          <a:p>
            <a:r>
              <a:rPr lang="en-US" sz="2200" dirty="0"/>
              <a:t>Who is most at risk</a:t>
            </a:r>
          </a:p>
        </p:txBody>
      </p:sp>
      <p:pic>
        <p:nvPicPr>
          <p:cNvPr id="5" name="Picture 4">
            <a:extLst>
              <a:ext uri="{FF2B5EF4-FFF2-40B4-BE49-F238E27FC236}">
                <a16:creationId xmlns:a16="http://schemas.microsoft.com/office/drawing/2014/main" id="{40EB8E60-1338-49A0-A163-ADE1B51FF49F}"/>
              </a:ext>
            </a:extLst>
          </p:cNvPr>
          <p:cNvPicPr>
            <a:picLocks noChangeAspect="1"/>
          </p:cNvPicPr>
          <p:nvPr/>
        </p:nvPicPr>
        <p:blipFill>
          <a:blip r:embed="rId3"/>
          <a:stretch>
            <a:fillRect/>
          </a:stretch>
        </p:blipFill>
        <p:spPr>
          <a:xfrm>
            <a:off x="5173579" y="2975348"/>
            <a:ext cx="3658001" cy="32936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9401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9CF8-91D7-4CBD-AFDB-B82D5B16C4B9}"/>
              </a:ext>
            </a:extLst>
          </p:cNvPr>
          <p:cNvSpPr>
            <a:spLocks noGrp="1"/>
          </p:cNvSpPr>
          <p:nvPr>
            <p:ph type="title"/>
          </p:nvPr>
        </p:nvSpPr>
        <p:spPr>
          <a:xfrm>
            <a:off x="628650" y="588493"/>
            <a:ext cx="7886700" cy="800039"/>
          </a:xfrm>
        </p:spPr>
        <p:txBody>
          <a:bodyPr/>
          <a:lstStyle/>
          <a:p>
            <a:r>
              <a:rPr lang="en-US" dirty="0"/>
              <a:t>Session Objective</a:t>
            </a:r>
          </a:p>
        </p:txBody>
      </p:sp>
      <p:sp>
        <p:nvSpPr>
          <p:cNvPr id="3" name="Text Placeholder 2">
            <a:extLst>
              <a:ext uri="{FF2B5EF4-FFF2-40B4-BE49-F238E27FC236}">
                <a16:creationId xmlns:a16="http://schemas.microsoft.com/office/drawing/2014/main" id="{8DEA3FFD-78C6-4BFF-B529-5D54CA8913F0}"/>
              </a:ext>
            </a:extLst>
          </p:cNvPr>
          <p:cNvSpPr>
            <a:spLocks noGrp="1"/>
          </p:cNvSpPr>
          <p:nvPr>
            <p:ph idx="1"/>
          </p:nvPr>
        </p:nvSpPr>
        <p:spPr>
          <a:xfrm>
            <a:off x="628650" y="1636713"/>
            <a:ext cx="7886700" cy="4932362"/>
          </a:xfrm>
        </p:spPr>
        <p:txBody>
          <a:bodyPr/>
          <a:lstStyle/>
          <a:p>
            <a:r>
              <a:rPr lang="en-US" dirty="0"/>
              <a:t>Welcome all participants and introduce participants to one another.</a:t>
            </a:r>
          </a:p>
          <a:p>
            <a:r>
              <a:rPr lang="en-US" dirty="0"/>
              <a:t>Come to a shared understanding of training content and goals as well as participants’ involvement in the training.</a:t>
            </a:r>
          </a:p>
          <a:p>
            <a:r>
              <a:rPr lang="en-US" dirty="0"/>
              <a:t>Identify implementer security as an important and new area in HIV programming.</a:t>
            </a:r>
          </a:p>
          <a:p>
            <a:endParaRPr lang="en-US" dirty="0"/>
          </a:p>
          <a:p>
            <a:endParaRPr lang="en-US" dirty="0"/>
          </a:p>
        </p:txBody>
      </p:sp>
    </p:spTree>
    <p:extLst>
      <p:ext uri="{BB962C8B-B14F-4D97-AF65-F5344CB8AC3E}">
        <p14:creationId xmlns:p14="http://schemas.microsoft.com/office/powerpoint/2010/main" val="4008511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E675D-A22C-41B2-B09A-103BF88D1F58}"/>
              </a:ext>
            </a:extLst>
          </p:cNvPr>
          <p:cNvSpPr>
            <a:spLocks noGrp="1"/>
          </p:cNvSpPr>
          <p:nvPr>
            <p:ph type="title"/>
          </p:nvPr>
        </p:nvSpPr>
        <p:spPr/>
        <p:txBody>
          <a:bodyPr/>
          <a:lstStyle/>
          <a:p>
            <a:r>
              <a:rPr lang="en-US" dirty="0"/>
              <a:t>Security Log</a:t>
            </a:r>
          </a:p>
        </p:txBody>
      </p:sp>
      <p:pic>
        <p:nvPicPr>
          <p:cNvPr id="4" name="Picture 3">
            <a:extLst>
              <a:ext uri="{FF2B5EF4-FFF2-40B4-BE49-F238E27FC236}">
                <a16:creationId xmlns:a16="http://schemas.microsoft.com/office/drawing/2014/main" id="{EA2E651D-1056-4854-B413-B70716B15BC0}"/>
              </a:ext>
            </a:extLst>
          </p:cNvPr>
          <p:cNvPicPr>
            <a:picLocks noChangeAspect="1"/>
          </p:cNvPicPr>
          <p:nvPr/>
        </p:nvPicPr>
        <p:blipFill rotWithShape="1">
          <a:blip r:embed="rId3"/>
          <a:srcRect l="499" r="868" b="927"/>
          <a:stretch/>
        </p:blipFill>
        <p:spPr>
          <a:xfrm>
            <a:off x="894302" y="1573046"/>
            <a:ext cx="7327923" cy="4812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6082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9077-A640-4EDC-83CF-6AED9CA7D458}"/>
              </a:ext>
            </a:extLst>
          </p:cNvPr>
          <p:cNvSpPr>
            <a:spLocks noGrp="1"/>
          </p:cNvSpPr>
          <p:nvPr>
            <p:ph type="title"/>
          </p:nvPr>
        </p:nvSpPr>
        <p:spPr>
          <a:xfrm>
            <a:off x="628650" y="588493"/>
            <a:ext cx="7886700" cy="800039"/>
          </a:xfrm>
        </p:spPr>
        <p:txBody>
          <a:bodyPr>
            <a:normAutofit fontScale="90000"/>
          </a:bodyPr>
          <a:lstStyle/>
          <a:p>
            <a:r>
              <a:rPr lang="en-US" dirty="0"/>
              <a:t>Assessing threats: How serious is it, really?</a:t>
            </a:r>
          </a:p>
        </p:txBody>
      </p:sp>
      <p:sp>
        <p:nvSpPr>
          <p:cNvPr id="3" name="Text Placeholder 2">
            <a:extLst>
              <a:ext uri="{FF2B5EF4-FFF2-40B4-BE49-F238E27FC236}">
                <a16:creationId xmlns:a16="http://schemas.microsoft.com/office/drawing/2014/main" id="{D8DF082D-BDBD-45D0-A37F-92D1C9483F8F}"/>
              </a:ext>
            </a:extLst>
          </p:cNvPr>
          <p:cNvSpPr>
            <a:spLocks noGrp="1"/>
          </p:cNvSpPr>
          <p:nvPr>
            <p:ph idx="1"/>
          </p:nvPr>
        </p:nvSpPr>
        <p:spPr>
          <a:xfrm>
            <a:off x="628649" y="1636713"/>
            <a:ext cx="7972425" cy="4932362"/>
          </a:xfrm>
        </p:spPr>
        <p:txBody>
          <a:bodyPr/>
          <a:lstStyle/>
          <a:p>
            <a:pPr marL="514350" lvl="0" indent="-514350">
              <a:buFont typeface="+mj-lt"/>
              <a:buAutoNum type="arabicPeriod"/>
            </a:pPr>
            <a:r>
              <a:rPr lang="en-US" dirty="0"/>
              <a:t>What are the facts surrounding the threat? </a:t>
            </a:r>
          </a:p>
          <a:p>
            <a:pPr marL="514350" lvl="0" indent="-514350">
              <a:buFont typeface="+mj-lt"/>
              <a:buAutoNum type="arabicPeriod"/>
            </a:pPr>
            <a:r>
              <a:rPr lang="en-US" dirty="0"/>
              <a:t>Is the threat part of a series that has become more systematic or frequent over time? </a:t>
            </a:r>
          </a:p>
          <a:p>
            <a:pPr marL="514350" lvl="0" indent="-514350">
              <a:buFont typeface="+mj-lt"/>
              <a:buAutoNum type="arabicPeriod"/>
            </a:pPr>
            <a:r>
              <a:rPr lang="en-US" dirty="0"/>
              <a:t>Who is the person who is making the threats? </a:t>
            </a:r>
          </a:p>
          <a:p>
            <a:pPr marL="514350" lvl="0" indent="-514350">
              <a:buFont typeface="+mj-lt"/>
              <a:buAutoNum type="arabicPeriod"/>
            </a:pPr>
            <a:r>
              <a:rPr lang="en-US" dirty="0"/>
              <a:t>What is the objective of the threat? </a:t>
            </a:r>
          </a:p>
          <a:p>
            <a:pPr marL="514350" lvl="0" indent="-514350">
              <a:buFont typeface="+mj-lt"/>
              <a:buAutoNum type="arabicPeriod"/>
            </a:pPr>
            <a:r>
              <a:rPr lang="en-US" dirty="0"/>
              <a:t>Do you think the threat is serious? </a:t>
            </a:r>
          </a:p>
          <a:p>
            <a:endParaRPr lang="en-US" dirty="0"/>
          </a:p>
        </p:txBody>
      </p:sp>
    </p:spTree>
    <p:extLst>
      <p:ext uri="{BB962C8B-B14F-4D97-AF65-F5344CB8AC3E}">
        <p14:creationId xmlns:p14="http://schemas.microsoft.com/office/powerpoint/2010/main" val="3730616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C0F2-E7A6-4463-AFE1-36AADD26C1F6}"/>
              </a:ext>
            </a:extLst>
          </p:cNvPr>
          <p:cNvSpPr>
            <a:spLocks noGrp="1"/>
          </p:cNvSpPr>
          <p:nvPr>
            <p:ph type="title"/>
          </p:nvPr>
        </p:nvSpPr>
        <p:spPr>
          <a:xfrm>
            <a:off x="628650" y="389591"/>
            <a:ext cx="7886700" cy="800100"/>
          </a:xfrm>
        </p:spPr>
        <p:txBody>
          <a:bodyPr/>
          <a:lstStyle/>
          <a:p>
            <a:r>
              <a:rPr lang="en-US" dirty="0"/>
              <a:t>Example</a:t>
            </a:r>
          </a:p>
        </p:txBody>
      </p:sp>
      <p:sp>
        <p:nvSpPr>
          <p:cNvPr id="12" name="Content Placeholder 11">
            <a:extLst>
              <a:ext uri="{FF2B5EF4-FFF2-40B4-BE49-F238E27FC236}">
                <a16:creationId xmlns:a16="http://schemas.microsoft.com/office/drawing/2014/main" id="{D66AE0CC-6737-4771-BBAF-0A9C6165A11C}"/>
              </a:ext>
            </a:extLst>
          </p:cNvPr>
          <p:cNvSpPr>
            <a:spLocks noGrp="1"/>
          </p:cNvSpPr>
          <p:nvPr>
            <p:ph idx="1"/>
          </p:nvPr>
        </p:nvSpPr>
        <p:spPr>
          <a:xfrm>
            <a:off x="723900" y="1598630"/>
            <a:ext cx="7886700" cy="4932746"/>
          </a:xfrm>
        </p:spPr>
        <p:txBody>
          <a:bodyPr/>
          <a:lstStyle/>
          <a:p>
            <a:endParaRPr lang="en-US"/>
          </a:p>
        </p:txBody>
      </p:sp>
      <p:graphicFrame>
        <p:nvGraphicFramePr>
          <p:cNvPr id="4" name="Table 4">
            <a:extLst>
              <a:ext uri="{FF2B5EF4-FFF2-40B4-BE49-F238E27FC236}">
                <a16:creationId xmlns:a16="http://schemas.microsoft.com/office/drawing/2014/main" id="{1501D019-E30C-49E1-AC06-5E2ADD1146C6}"/>
              </a:ext>
            </a:extLst>
          </p:cNvPr>
          <p:cNvGraphicFramePr>
            <a:graphicFrameLocks noGrp="1"/>
          </p:cNvGraphicFramePr>
          <p:nvPr>
            <p:extLst>
              <p:ext uri="{D42A27DB-BD31-4B8C-83A1-F6EECF244321}">
                <p14:modId xmlns:p14="http://schemas.microsoft.com/office/powerpoint/2010/main" val="682372315"/>
              </p:ext>
            </p:extLst>
          </p:nvPr>
        </p:nvGraphicFramePr>
        <p:xfrm>
          <a:off x="495300" y="1379537"/>
          <a:ext cx="8321040" cy="5217160"/>
        </p:xfrm>
        <a:graphic>
          <a:graphicData uri="http://schemas.openxmlformats.org/drawingml/2006/table">
            <a:tbl>
              <a:tblPr firstRow="1" bandRow="1">
                <a:tableStyleId>{5C22544A-7EE6-4342-B048-85BDC9FD1C3A}</a:tableStyleId>
              </a:tblPr>
              <a:tblGrid>
                <a:gridCol w="2669965">
                  <a:extLst>
                    <a:ext uri="{9D8B030D-6E8A-4147-A177-3AD203B41FA5}">
                      <a16:colId xmlns:a16="http://schemas.microsoft.com/office/drawing/2014/main" val="585124534"/>
                    </a:ext>
                  </a:extLst>
                </a:gridCol>
                <a:gridCol w="5651075">
                  <a:extLst>
                    <a:ext uri="{9D8B030D-6E8A-4147-A177-3AD203B41FA5}">
                      <a16:colId xmlns:a16="http://schemas.microsoft.com/office/drawing/2014/main" val="1486875341"/>
                    </a:ext>
                  </a:extLst>
                </a:gridCol>
              </a:tblGrid>
              <a:tr h="370840">
                <a:tc>
                  <a:txBody>
                    <a:bodyPr/>
                    <a:lstStyle/>
                    <a:p>
                      <a:r>
                        <a:rPr lang="en-US" dirty="0"/>
                        <a:t>Question</a:t>
                      </a:r>
                    </a:p>
                  </a:txBody>
                  <a:tcPr/>
                </a:tc>
                <a:tc>
                  <a:txBody>
                    <a:bodyPr/>
                    <a:lstStyle/>
                    <a:p>
                      <a:r>
                        <a:rPr lang="en-US" dirty="0"/>
                        <a:t>Answer</a:t>
                      </a:r>
                    </a:p>
                  </a:txBody>
                  <a:tcPr/>
                </a:tc>
                <a:extLst>
                  <a:ext uri="{0D108BD9-81ED-4DB2-BD59-A6C34878D82A}">
                    <a16:rowId xmlns:a16="http://schemas.microsoft.com/office/drawing/2014/main" val="365403561"/>
                  </a:ext>
                </a:extLst>
              </a:tr>
              <a:tr h="370840">
                <a:tc>
                  <a:txBody>
                    <a:bodyPr/>
                    <a:lstStyle/>
                    <a:p>
                      <a:pPr marL="0" lvl="0" indent="0">
                        <a:buFont typeface="+mj-lt"/>
                        <a:buNone/>
                      </a:pPr>
                      <a:r>
                        <a:rPr lang="en-US" dirty="0"/>
                        <a:t>What are the facts surrounding the threat? </a:t>
                      </a:r>
                    </a:p>
                    <a:p>
                      <a:endParaRPr lang="en-US" dirty="0"/>
                    </a:p>
                  </a:txBody>
                  <a:tcPr/>
                </a:tc>
                <a:tc>
                  <a:txBody>
                    <a:bodyPr/>
                    <a:lstStyle/>
                    <a:p>
                      <a:endParaRPr lang="en-US" dirty="0"/>
                    </a:p>
                  </a:txBody>
                  <a:tcPr/>
                </a:tc>
                <a:extLst>
                  <a:ext uri="{0D108BD9-81ED-4DB2-BD59-A6C34878D82A}">
                    <a16:rowId xmlns:a16="http://schemas.microsoft.com/office/drawing/2014/main" val="136559080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Are the threats part of a series that has become more systematic or frequent over time? </a:t>
                      </a:r>
                    </a:p>
                  </a:txBody>
                  <a:tcPr/>
                </a:tc>
                <a:tc>
                  <a:txBody>
                    <a:bodyPr/>
                    <a:lstStyle/>
                    <a:p>
                      <a:endParaRPr lang="en-US" dirty="0"/>
                    </a:p>
                  </a:txBody>
                  <a:tcPr/>
                </a:tc>
                <a:extLst>
                  <a:ext uri="{0D108BD9-81ED-4DB2-BD59-A6C34878D82A}">
                    <a16:rowId xmlns:a16="http://schemas.microsoft.com/office/drawing/2014/main" val="219711724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Who is the person/ people  making the threats? </a:t>
                      </a:r>
                    </a:p>
                    <a:p>
                      <a:endParaRPr lang="en-US" dirty="0"/>
                    </a:p>
                  </a:txBody>
                  <a:tcPr/>
                </a:tc>
                <a:tc>
                  <a:txBody>
                    <a:bodyPr/>
                    <a:lstStyle/>
                    <a:p>
                      <a:endParaRPr lang="en-US" dirty="0"/>
                    </a:p>
                    <a:p>
                      <a:endParaRPr lang="en-US" dirty="0"/>
                    </a:p>
                    <a:p>
                      <a:endParaRPr lang="en-US" dirty="0"/>
                    </a:p>
                    <a:p>
                      <a:endParaRPr lang="en-US" dirty="0"/>
                    </a:p>
                  </a:txBody>
                  <a:tcPr/>
                </a:tc>
                <a:extLst>
                  <a:ext uri="{0D108BD9-81ED-4DB2-BD59-A6C34878D82A}">
                    <a16:rowId xmlns:a16="http://schemas.microsoft.com/office/drawing/2014/main" val="377018575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What is the objective of the threat? </a:t>
                      </a:r>
                    </a:p>
                  </a:txBody>
                  <a:tcPr/>
                </a:tc>
                <a:tc>
                  <a:txBody>
                    <a:bodyPr/>
                    <a:lstStyle/>
                    <a:p>
                      <a:endParaRPr lang="en-US" dirty="0"/>
                    </a:p>
                  </a:txBody>
                  <a:tcPr/>
                </a:tc>
                <a:extLst>
                  <a:ext uri="{0D108BD9-81ED-4DB2-BD59-A6C34878D82A}">
                    <a16:rowId xmlns:a16="http://schemas.microsoft.com/office/drawing/2014/main" val="188973161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Do you think the threat </a:t>
                      </a:r>
                      <a:br>
                        <a:rPr lang="en-US" dirty="0"/>
                      </a:br>
                      <a:r>
                        <a:rPr lang="en-US" dirty="0"/>
                        <a:t>is serious? </a:t>
                      </a:r>
                    </a:p>
                    <a:p>
                      <a:endParaRPr lang="en-US" dirty="0"/>
                    </a:p>
                  </a:txBody>
                  <a:tcPr/>
                </a:tc>
                <a:tc>
                  <a:txBody>
                    <a:bodyPr/>
                    <a:lstStyle/>
                    <a:p>
                      <a:endParaRPr lang="en-US" dirty="0"/>
                    </a:p>
                  </a:txBody>
                  <a:tcPr/>
                </a:tc>
                <a:extLst>
                  <a:ext uri="{0D108BD9-81ED-4DB2-BD59-A6C34878D82A}">
                    <a16:rowId xmlns:a16="http://schemas.microsoft.com/office/drawing/2014/main" val="1509911135"/>
                  </a:ext>
                </a:extLst>
              </a:tr>
            </a:tbl>
          </a:graphicData>
        </a:graphic>
      </p:graphicFrame>
      <p:sp>
        <p:nvSpPr>
          <p:cNvPr id="5" name="TextBox 4">
            <a:extLst>
              <a:ext uri="{FF2B5EF4-FFF2-40B4-BE49-F238E27FC236}">
                <a16:creationId xmlns:a16="http://schemas.microsoft.com/office/drawing/2014/main" id="{D80EBF63-8478-4E86-9D17-F90FD0A1A109}"/>
              </a:ext>
            </a:extLst>
          </p:cNvPr>
          <p:cNvSpPr txBox="1"/>
          <p:nvPr/>
        </p:nvSpPr>
        <p:spPr>
          <a:xfrm>
            <a:off x="3218667" y="1729739"/>
            <a:ext cx="4994031" cy="923330"/>
          </a:xfrm>
          <a:prstGeom prst="rect">
            <a:avLst/>
          </a:prstGeom>
          <a:noFill/>
        </p:spPr>
        <p:txBody>
          <a:bodyPr wrap="square" rtlCol="0">
            <a:spAutoFit/>
          </a:bodyPr>
          <a:lstStyle/>
          <a:p>
            <a:r>
              <a:rPr lang="en-US" dirty="0"/>
              <a:t>A group followed two peer educators to three different hot spots. The group yelled at the educators and said they promoting immorality.</a:t>
            </a:r>
          </a:p>
        </p:txBody>
      </p:sp>
      <p:sp>
        <p:nvSpPr>
          <p:cNvPr id="6" name="TextBox 5">
            <a:extLst>
              <a:ext uri="{FF2B5EF4-FFF2-40B4-BE49-F238E27FC236}">
                <a16:creationId xmlns:a16="http://schemas.microsoft.com/office/drawing/2014/main" id="{E3DBD807-E2EE-438C-A112-5A0D7F4FC26C}"/>
              </a:ext>
            </a:extLst>
          </p:cNvPr>
          <p:cNvSpPr txBox="1"/>
          <p:nvPr/>
        </p:nvSpPr>
        <p:spPr>
          <a:xfrm>
            <a:off x="3218666" y="2651406"/>
            <a:ext cx="5569915" cy="1200329"/>
          </a:xfrm>
          <a:prstGeom prst="rect">
            <a:avLst/>
          </a:prstGeom>
          <a:noFill/>
        </p:spPr>
        <p:txBody>
          <a:bodyPr wrap="square" rtlCol="0">
            <a:spAutoFit/>
          </a:bodyPr>
          <a:lstStyle/>
          <a:p>
            <a:r>
              <a:rPr lang="en-US" dirty="0"/>
              <a:t>Yes, this is the third time that these peers have been targeted with verbal abuse. The first time occurred a month ago and happened at just one hot spot. Now they are following peers between hot spots.</a:t>
            </a:r>
          </a:p>
        </p:txBody>
      </p:sp>
      <p:sp>
        <p:nvSpPr>
          <p:cNvPr id="7" name="TextBox 6">
            <a:extLst>
              <a:ext uri="{FF2B5EF4-FFF2-40B4-BE49-F238E27FC236}">
                <a16:creationId xmlns:a16="http://schemas.microsoft.com/office/drawing/2014/main" id="{18BD43BB-9FC9-4F15-88AF-ECBF4CD4D560}"/>
              </a:ext>
            </a:extLst>
          </p:cNvPr>
          <p:cNvSpPr txBox="1"/>
          <p:nvPr/>
        </p:nvSpPr>
        <p:spPr>
          <a:xfrm>
            <a:off x="3218667" y="3862822"/>
            <a:ext cx="5324622" cy="1200329"/>
          </a:xfrm>
          <a:prstGeom prst="rect">
            <a:avLst/>
          </a:prstGeom>
          <a:noFill/>
        </p:spPr>
        <p:txBody>
          <a:bodyPr wrap="square" rtlCol="0">
            <a:spAutoFit/>
          </a:bodyPr>
          <a:lstStyle/>
          <a:p>
            <a:r>
              <a:rPr lang="en-US" dirty="0"/>
              <a:t>They seem to be local community members who live near the hot spot. Several of them are known to be members of a church that preaches constantly against homosexuality.</a:t>
            </a:r>
          </a:p>
        </p:txBody>
      </p:sp>
      <p:sp>
        <p:nvSpPr>
          <p:cNvPr id="8" name="TextBox 7">
            <a:extLst>
              <a:ext uri="{FF2B5EF4-FFF2-40B4-BE49-F238E27FC236}">
                <a16:creationId xmlns:a16="http://schemas.microsoft.com/office/drawing/2014/main" id="{DEADE115-2279-4DB8-ABA8-C91460464C15}"/>
              </a:ext>
            </a:extLst>
          </p:cNvPr>
          <p:cNvSpPr txBox="1"/>
          <p:nvPr/>
        </p:nvSpPr>
        <p:spPr>
          <a:xfrm>
            <a:off x="3218668" y="5040337"/>
            <a:ext cx="5324622" cy="646331"/>
          </a:xfrm>
          <a:prstGeom prst="rect">
            <a:avLst/>
          </a:prstGeom>
          <a:noFill/>
        </p:spPr>
        <p:txBody>
          <a:bodyPr wrap="square" rtlCol="0">
            <a:spAutoFit/>
          </a:bodyPr>
          <a:lstStyle/>
          <a:p>
            <a:r>
              <a:rPr lang="en-US" dirty="0"/>
              <a:t>To prevent outreach and to follow the teaching of their minister.</a:t>
            </a:r>
          </a:p>
        </p:txBody>
      </p:sp>
      <p:sp>
        <p:nvSpPr>
          <p:cNvPr id="9" name="TextBox 8">
            <a:extLst>
              <a:ext uri="{FF2B5EF4-FFF2-40B4-BE49-F238E27FC236}">
                <a16:creationId xmlns:a16="http://schemas.microsoft.com/office/drawing/2014/main" id="{06DF4578-DB47-4582-826E-C52BDB2A8E3D}"/>
              </a:ext>
            </a:extLst>
          </p:cNvPr>
          <p:cNvSpPr txBox="1"/>
          <p:nvPr/>
        </p:nvSpPr>
        <p:spPr>
          <a:xfrm>
            <a:off x="3218668" y="5667435"/>
            <a:ext cx="5334782" cy="923330"/>
          </a:xfrm>
          <a:prstGeom prst="rect">
            <a:avLst/>
          </a:prstGeom>
          <a:noFill/>
        </p:spPr>
        <p:txBody>
          <a:bodyPr wrap="square" rtlCol="0">
            <a:spAutoFit/>
          </a:bodyPr>
          <a:lstStyle/>
          <a:p>
            <a:r>
              <a:rPr lang="en-US" dirty="0"/>
              <a:t>Somewhat. Our peer educators’ mental health is being impacted, which is a big concern. We do not believe the group will become physically violent.</a:t>
            </a:r>
          </a:p>
        </p:txBody>
      </p:sp>
    </p:spTree>
    <p:extLst>
      <p:ext uri="{BB962C8B-B14F-4D97-AF65-F5344CB8AC3E}">
        <p14:creationId xmlns:p14="http://schemas.microsoft.com/office/powerpoint/2010/main" val="154792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22C9C-3F9D-4A60-A30E-B648D061116E}"/>
              </a:ext>
            </a:extLst>
          </p:cNvPr>
          <p:cNvSpPr>
            <a:spLocks noGrp="1"/>
          </p:cNvSpPr>
          <p:nvPr>
            <p:ph type="title"/>
          </p:nvPr>
        </p:nvSpPr>
        <p:spPr>
          <a:xfrm>
            <a:off x="628650" y="588963"/>
            <a:ext cx="7419975" cy="800100"/>
          </a:xfrm>
        </p:spPr>
        <p:txBody>
          <a:bodyPr>
            <a:normAutofit fontScale="90000"/>
          </a:bodyPr>
          <a:lstStyle/>
          <a:p>
            <a:r>
              <a:rPr lang="en-US" dirty="0"/>
              <a:t>Activity G. Assessing Threats Based on Impact</a:t>
            </a:r>
          </a:p>
        </p:txBody>
      </p:sp>
      <p:sp>
        <p:nvSpPr>
          <p:cNvPr id="3" name="Text Placeholder 2">
            <a:extLst>
              <a:ext uri="{FF2B5EF4-FFF2-40B4-BE49-F238E27FC236}">
                <a16:creationId xmlns:a16="http://schemas.microsoft.com/office/drawing/2014/main" id="{C81B86A8-AF0B-4246-BEBF-E661A0890948}"/>
              </a:ext>
            </a:extLst>
          </p:cNvPr>
          <p:cNvSpPr>
            <a:spLocks noGrp="1"/>
          </p:cNvSpPr>
          <p:nvPr>
            <p:ph idx="1"/>
          </p:nvPr>
        </p:nvSpPr>
        <p:spPr>
          <a:xfrm>
            <a:off x="628649" y="1636713"/>
            <a:ext cx="7972425" cy="4932362"/>
          </a:xfrm>
        </p:spPr>
        <p:txBody>
          <a:bodyPr/>
          <a:lstStyle/>
          <a:p>
            <a:r>
              <a:rPr lang="en-US" sz="2400" dirty="0"/>
              <a:t>After you decide how serious a threat is (i.e., how likely it is to occur), don’t forget to consider the impact of the threat when assessing its potential to cause harm. </a:t>
            </a:r>
          </a:p>
          <a:p>
            <a:pPr>
              <a:spcBef>
                <a:spcPts val="1200"/>
              </a:spcBef>
            </a:pPr>
            <a:r>
              <a:rPr lang="en-US" sz="2400" dirty="0"/>
              <a:t>For example, a threat that could cause your organization to be shut down is more dangerous than one that could cause disruption to a few days of services. </a:t>
            </a:r>
          </a:p>
          <a:p>
            <a:pPr>
              <a:spcBef>
                <a:spcPts val="1200"/>
              </a:spcBef>
            </a:pPr>
            <a:r>
              <a:rPr lang="en-US" sz="2400" dirty="0"/>
              <a:t>In your opinion, how dangerous was the example threat? (type your answer in the chat)</a:t>
            </a:r>
          </a:p>
        </p:txBody>
      </p:sp>
      <p:grpSp>
        <p:nvGrpSpPr>
          <p:cNvPr id="11" name="Group 10">
            <a:extLst>
              <a:ext uri="{FF2B5EF4-FFF2-40B4-BE49-F238E27FC236}">
                <a16:creationId xmlns:a16="http://schemas.microsoft.com/office/drawing/2014/main" id="{E831249C-7B2F-47FF-8783-D357DABB0DAF}"/>
              </a:ext>
            </a:extLst>
          </p:cNvPr>
          <p:cNvGrpSpPr/>
          <p:nvPr/>
        </p:nvGrpSpPr>
        <p:grpSpPr>
          <a:xfrm>
            <a:off x="714227" y="5524499"/>
            <a:ext cx="7889719" cy="1130473"/>
            <a:chOff x="714227" y="5524499"/>
            <a:chExt cx="7889719" cy="1130473"/>
          </a:xfrm>
        </p:grpSpPr>
        <p:cxnSp>
          <p:nvCxnSpPr>
            <p:cNvPr id="5" name="Straight Arrow Connector 4">
              <a:extLst>
                <a:ext uri="{FF2B5EF4-FFF2-40B4-BE49-F238E27FC236}">
                  <a16:creationId xmlns:a16="http://schemas.microsoft.com/office/drawing/2014/main" id="{822F4947-2F63-49E4-884E-B8F1DB0B27EA}"/>
                </a:ext>
              </a:extLst>
            </p:cNvPr>
            <p:cNvCxnSpPr/>
            <p:nvPr/>
          </p:nvCxnSpPr>
          <p:spPr>
            <a:xfrm>
              <a:off x="941783" y="6150280"/>
              <a:ext cx="7427934" cy="0"/>
            </a:xfrm>
            <a:prstGeom prst="straightConnector1">
              <a:avLst/>
            </a:prstGeom>
            <a:ln w="76200" cap="flat" cmpd="sng" algn="ctr">
              <a:solidFill>
                <a:schemeClr val="accent6"/>
              </a:solidFill>
              <a:prstDash val="solid"/>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9D3525D-D08E-4615-B9E7-38267B9B85C4}"/>
                </a:ext>
              </a:extLst>
            </p:cNvPr>
            <p:cNvSpPr/>
            <p:nvPr/>
          </p:nvSpPr>
          <p:spPr>
            <a:xfrm>
              <a:off x="7689546" y="6332990"/>
              <a:ext cx="914400" cy="321982"/>
            </a:xfrm>
            <a:prstGeom prst="rect">
              <a:avLst/>
            </a:prstGeom>
            <a:solidFill>
              <a:schemeClr val="accent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High</a:t>
              </a:r>
            </a:p>
          </p:txBody>
        </p:sp>
        <p:sp>
          <p:nvSpPr>
            <p:cNvPr id="7" name="Rectangle 6">
              <a:extLst>
                <a:ext uri="{FF2B5EF4-FFF2-40B4-BE49-F238E27FC236}">
                  <a16:creationId xmlns:a16="http://schemas.microsoft.com/office/drawing/2014/main" id="{DBC047E4-4D24-43FA-A971-46ACBF6A9BC3}"/>
                </a:ext>
              </a:extLst>
            </p:cNvPr>
            <p:cNvSpPr/>
            <p:nvPr/>
          </p:nvSpPr>
          <p:spPr>
            <a:xfrm>
              <a:off x="714227" y="6332991"/>
              <a:ext cx="914400" cy="321981"/>
            </a:xfrm>
            <a:prstGeom prst="rect">
              <a:avLst/>
            </a:prstGeom>
            <a:solidFill>
              <a:schemeClr val="accent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Low</a:t>
              </a:r>
            </a:p>
          </p:txBody>
        </p:sp>
        <p:sp>
          <p:nvSpPr>
            <p:cNvPr id="8" name="Rectangle 7">
              <a:extLst>
                <a:ext uri="{FF2B5EF4-FFF2-40B4-BE49-F238E27FC236}">
                  <a16:creationId xmlns:a16="http://schemas.microsoft.com/office/drawing/2014/main" id="{976E4274-37C7-4941-938F-98A64F90A28E}"/>
                </a:ext>
              </a:extLst>
            </p:cNvPr>
            <p:cNvSpPr/>
            <p:nvPr/>
          </p:nvSpPr>
          <p:spPr>
            <a:xfrm>
              <a:off x="1962393" y="5524499"/>
              <a:ext cx="5386714" cy="407149"/>
            </a:xfrm>
            <a:prstGeom prst="rect">
              <a:avLst/>
            </a:prstGeom>
            <a:solidFill>
              <a:schemeClr val="accent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rPr>
                <a:t>How dangerous was the example threat? </a:t>
              </a:r>
            </a:p>
          </p:txBody>
        </p:sp>
        <p:sp>
          <p:nvSpPr>
            <p:cNvPr id="4" name="TextBox 3">
              <a:extLst>
                <a:ext uri="{FF2B5EF4-FFF2-40B4-BE49-F238E27FC236}">
                  <a16:creationId xmlns:a16="http://schemas.microsoft.com/office/drawing/2014/main" id="{3EBC8795-4082-4C0F-B27E-E5731CCB298F}"/>
                </a:ext>
              </a:extLst>
            </p:cNvPr>
            <p:cNvSpPr txBox="1"/>
            <p:nvPr/>
          </p:nvSpPr>
          <p:spPr>
            <a:xfrm>
              <a:off x="1669337" y="6271215"/>
              <a:ext cx="5896384" cy="369332"/>
            </a:xfrm>
            <a:prstGeom prst="rect">
              <a:avLst/>
            </a:prstGeom>
            <a:noFill/>
          </p:spPr>
          <p:txBody>
            <a:bodyPr wrap="square" rtlCol="0">
              <a:spAutoFit/>
            </a:bodyPr>
            <a:lstStyle/>
            <a:p>
              <a:r>
                <a:rPr lang="en-US" dirty="0"/>
                <a:t>1			2			3			4			5</a:t>
              </a:r>
            </a:p>
          </p:txBody>
        </p:sp>
      </p:grpSp>
      <p:sp>
        <p:nvSpPr>
          <p:cNvPr id="13" name="Star: 5 Points 12">
            <a:extLst>
              <a:ext uri="{FF2B5EF4-FFF2-40B4-BE49-F238E27FC236}">
                <a16:creationId xmlns:a16="http://schemas.microsoft.com/office/drawing/2014/main" id="{7752237F-E5C8-4650-92E6-833A2F95760F}"/>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845824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C0F2-E7A6-4463-AFE1-36AADD26C1F6}"/>
              </a:ext>
            </a:extLst>
          </p:cNvPr>
          <p:cNvSpPr>
            <a:spLocks noGrp="1"/>
          </p:cNvSpPr>
          <p:nvPr>
            <p:ph type="title"/>
          </p:nvPr>
        </p:nvSpPr>
        <p:spPr>
          <a:xfrm>
            <a:off x="628650" y="588493"/>
            <a:ext cx="7886700" cy="800039"/>
          </a:xfrm>
        </p:spPr>
        <p:txBody>
          <a:bodyPr>
            <a:normAutofit fontScale="90000"/>
          </a:bodyPr>
          <a:lstStyle/>
          <a:p>
            <a:r>
              <a:rPr lang="en-US" dirty="0"/>
              <a:t>Activity H. Considering Our Own Threats</a:t>
            </a:r>
          </a:p>
        </p:txBody>
      </p:sp>
      <p:graphicFrame>
        <p:nvGraphicFramePr>
          <p:cNvPr id="4" name="Table 4">
            <a:extLst>
              <a:ext uri="{FF2B5EF4-FFF2-40B4-BE49-F238E27FC236}">
                <a16:creationId xmlns:a16="http://schemas.microsoft.com/office/drawing/2014/main" id="{1501D019-E30C-49E1-AC06-5E2ADD1146C6}"/>
              </a:ext>
            </a:extLst>
          </p:cNvPr>
          <p:cNvGraphicFramePr>
            <a:graphicFrameLocks noGrp="1"/>
          </p:cNvGraphicFramePr>
          <p:nvPr>
            <p:extLst>
              <p:ext uri="{D42A27DB-BD31-4B8C-83A1-F6EECF244321}">
                <p14:modId xmlns:p14="http://schemas.microsoft.com/office/powerpoint/2010/main" val="1576465881"/>
              </p:ext>
            </p:extLst>
          </p:nvPr>
        </p:nvGraphicFramePr>
        <p:xfrm>
          <a:off x="652463" y="1479564"/>
          <a:ext cx="7886700" cy="3845560"/>
        </p:xfrm>
        <a:graphic>
          <a:graphicData uri="http://schemas.openxmlformats.org/drawingml/2006/table">
            <a:tbl>
              <a:tblPr firstRow="1" bandRow="1">
                <a:tableStyleId>{5C22544A-7EE6-4342-B048-85BDC9FD1C3A}</a:tableStyleId>
              </a:tblPr>
              <a:tblGrid>
                <a:gridCol w="3595687">
                  <a:extLst>
                    <a:ext uri="{9D8B030D-6E8A-4147-A177-3AD203B41FA5}">
                      <a16:colId xmlns:a16="http://schemas.microsoft.com/office/drawing/2014/main" val="585124534"/>
                    </a:ext>
                  </a:extLst>
                </a:gridCol>
                <a:gridCol w="4291013">
                  <a:extLst>
                    <a:ext uri="{9D8B030D-6E8A-4147-A177-3AD203B41FA5}">
                      <a16:colId xmlns:a16="http://schemas.microsoft.com/office/drawing/2014/main" val="1486875341"/>
                    </a:ext>
                  </a:extLst>
                </a:gridCol>
              </a:tblGrid>
              <a:tr h="370840">
                <a:tc>
                  <a:txBody>
                    <a:bodyPr/>
                    <a:lstStyle/>
                    <a:p>
                      <a:r>
                        <a:rPr lang="en-US" dirty="0"/>
                        <a:t>Question</a:t>
                      </a:r>
                    </a:p>
                  </a:txBody>
                  <a:tcPr/>
                </a:tc>
                <a:tc>
                  <a:txBody>
                    <a:bodyPr/>
                    <a:lstStyle/>
                    <a:p>
                      <a:r>
                        <a:rPr lang="en-US" dirty="0"/>
                        <a:t>Answer</a:t>
                      </a:r>
                    </a:p>
                  </a:txBody>
                  <a:tcPr/>
                </a:tc>
                <a:extLst>
                  <a:ext uri="{0D108BD9-81ED-4DB2-BD59-A6C34878D82A}">
                    <a16:rowId xmlns:a16="http://schemas.microsoft.com/office/drawing/2014/main" val="365403561"/>
                  </a:ext>
                </a:extLst>
              </a:tr>
              <a:tr h="370840">
                <a:tc>
                  <a:txBody>
                    <a:bodyPr/>
                    <a:lstStyle/>
                    <a:p>
                      <a:pPr marL="0" lvl="0" indent="0">
                        <a:buFont typeface="+mj-lt"/>
                        <a:buNone/>
                      </a:pPr>
                      <a:r>
                        <a:rPr lang="en-US" dirty="0"/>
                        <a:t>What are the facts surrounding the threat? </a:t>
                      </a:r>
                    </a:p>
                  </a:txBody>
                  <a:tcPr/>
                </a:tc>
                <a:tc>
                  <a:txBody>
                    <a:bodyPr/>
                    <a:lstStyle/>
                    <a:p>
                      <a:endParaRPr lang="en-US" dirty="0"/>
                    </a:p>
                  </a:txBody>
                  <a:tcPr/>
                </a:tc>
                <a:extLst>
                  <a:ext uri="{0D108BD9-81ED-4DB2-BD59-A6C34878D82A}">
                    <a16:rowId xmlns:a16="http://schemas.microsoft.com/office/drawing/2014/main" val="136559080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Are the threats part of a series that has become more systematic or frequent over time? </a:t>
                      </a:r>
                    </a:p>
                  </a:txBody>
                  <a:tcPr/>
                </a:tc>
                <a:tc>
                  <a:txBody>
                    <a:bodyPr/>
                    <a:lstStyle/>
                    <a:p>
                      <a:endParaRPr lang="en-US" dirty="0"/>
                    </a:p>
                  </a:txBody>
                  <a:tcPr/>
                </a:tc>
                <a:extLst>
                  <a:ext uri="{0D108BD9-81ED-4DB2-BD59-A6C34878D82A}">
                    <a16:rowId xmlns:a16="http://schemas.microsoft.com/office/drawing/2014/main" val="2197117244"/>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Who is the person/people making the threats? </a:t>
                      </a:r>
                    </a:p>
                  </a:txBody>
                  <a:tcPr/>
                </a:tc>
                <a:tc>
                  <a:txBody>
                    <a:bodyPr/>
                    <a:lstStyle/>
                    <a:p>
                      <a:endParaRPr lang="en-US" dirty="0"/>
                    </a:p>
                    <a:p>
                      <a:endParaRPr lang="en-US" dirty="0"/>
                    </a:p>
                  </a:txBody>
                  <a:tcPr/>
                </a:tc>
                <a:extLst>
                  <a:ext uri="{0D108BD9-81ED-4DB2-BD59-A6C34878D82A}">
                    <a16:rowId xmlns:a16="http://schemas.microsoft.com/office/drawing/2014/main" val="377018575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What is the objective of the threat? </a:t>
                      </a:r>
                    </a:p>
                  </a:txBody>
                  <a:tcPr/>
                </a:tc>
                <a:tc>
                  <a:txBody>
                    <a:bodyPr/>
                    <a:lstStyle/>
                    <a:p>
                      <a:endParaRPr lang="en-US" dirty="0"/>
                    </a:p>
                  </a:txBody>
                  <a:tcPr/>
                </a:tc>
                <a:extLst>
                  <a:ext uri="{0D108BD9-81ED-4DB2-BD59-A6C34878D82A}">
                    <a16:rowId xmlns:a16="http://schemas.microsoft.com/office/drawing/2014/main" val="188973161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Do you think the threat is serious? </a:t>
                      </a:r>
                    </a:p>
                  </a:txBody>
                  <a:tcPr/>
                </a:tc>
                <a:tc>
                  <a:txBody>
                    <a:bodyPr/>
                    <a:lstStyle/>
                    <a:p>
                      <a:endParaRPr lang="en-US" dirty="0"/>
                    </a:p>
                  </a:txBody>
                  <a:tcPr/>
                </a:tc>
                <a:extLst>
                  <a:ext uri="{0D108BD9-81ED-4DB2-BD59-A6C34878D82A}">
                    <a16:rowId xmlns:a16="http://schemas.microsoft.com/office/drawing/2014/main" val="1509911135"/>
                  </a:ext>
                </a:extLst>
              </a:tr>
            </a:tbl>
          </a:graphicData>
        </a:graphic>
      </p:graphicFrame>
      <p:grpSp>
        <p:nvGrpSpPr>
          <p:cNvPr id="15" name="Group 14">
            <a:extLst>
              <a:ext uri="{FF2B5EF4-FFF2-40B4-BE49-F238E27FC236}">
                <a16:creationId xmlns:a16="http://schemas.microsoft.com/office/drawing/2014/main" id="{42B370FC-4DC2-4F21-BD44-761F0EC3B084}"/>
              </a:ext>
            </a:extLst>
          </p:cNvPr>
          <p:cNvGrpSpPr/>
          <p:nvPr/>
        </p:nvGrpSpPr>
        <p:grpSpPr>
          <a:xfrm>
            <a:off x="714227" y="5524499"/>
            <a:ext cx="7889719" cy="1130473"/>
            <a:chOff x="714227" y="5524499"/>
            <a:chExt cx="7889719" cy="1130473"/>
          </a:xfrm>
        </p:grpSpPr>
        <p:cxnSp>
          <p:nvCxnSpPr>
            <p:cNvPr id="16" name="Straight Arrow Connector 15">
              <a:extLst>
                <a:ext uri="{FF2B5EF4-FFF2-40B4-BE49-F238E27FC236}">
                  <a16:creationId xmlns:a16="http://schemas.microsoft.com/office/drawing/2014/main" id="{54CCEBD2-0527-443E-89C1-797892850FFF}"/>
                </a:ext>
              </a:extLst>
            </p:cNvPr>
            <p:cNvCxnSpPr/>
            <p:nvPr/>
          </p:nvCxnSpPr>
          <p:spPr>
            <a:xfrm>
              <a:off x="941783" y="6150280"/>
              <a:ext cx="7427934" cy="0"/>
            </a:xfrm>
            <a:prstGeom prst="straightConnector1">
              <a:avLst/>
            </a:prstGeom>
            <a:ln w="76200" cap="flat" cmpd="sng" algn="ctr">
              <a:solidFill>
                <a:schemeClr val="accent6"/>
              </a:solidFill>
              <a:prstDash val="solid"/>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37C49E2-6583-4B8B-9D23-8438CE123A29}"/>
                </a:ext>
              </a:extLst>
            </p:cNvPr>
            <p:cNvSpPr/>
            <p:nvPr/>
          </p:nvSpPr>
          <p:spPr>
            <a:xfrm>
              <a:off x="7689546" y="6332990"/>
              <a:ext cx="914400" cy="321982"/>
            </a:xfrm>
            <a:prstGeom prst="rect">
              <a:avLst/>
            </a:prstGeom>
            <a:solidFill>
              <a:schemeClr val="accent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High</a:t>
              </a:r>
            </a:p>
          </p:txBody>
        </p:sp>
        <p:sp>
          <p:nvSpPr>
            <p:cNvPr id="18" name="Rectangle 17">
              <a:extLst>
                <a:ext uri="{FF2B5EF4-FFF2-40B4-BE49-F238E27FC236}">
                  <a16:creationId xmlns:a16="http://schemas.microsoft.com/office/drawing/2014/main" id="{A06F5C68-8685-4D25-8826-8F8B75F5C614}"/>
                </a:ext>
              </a:extLst>
            </p:cNvPr>
            <p:cNvSpPr/>
            <p:nvPr/>
          </p:nvSpPr>
          <p:spPr>
            <a:xfrm>
              <a:off x="714227" y="6332991"/>
              <a:ext cx="914400" cy="321981"/>
            </a:xfrm>
            <a:prstGeom prst="rect">
              <a:avLst/>
            </a:prstGeom>
            <a:solidFill>
              <a:schemeClr val="accent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Low</a:t>
              </a:r>
            </a:p>
          </p:txBody>
        </p:sp>
        <p:sp>
          <p:nvSpPr>
            <p:cNvPr id="19" name="Rectangle 18">
              <a:extLst>
                <a:ext uri="{FF2B5EF4-FFF2-40B4-BE49-F238E27FC236}">
                  <a16:creationId xmlns:a16="http://schemas.microsoft.com/office/drawing/2014/main" id="{FAF4215E-BB76-4E5F-B1EC-0C553BCD200D}"/>
                </a:ext>
              </a:extLst>
            </p:cNvPr>
            <p:cNvSpPr/>
            <p:nvPr/>
          </p:nvSpPr>
          <p:spPr>
            <a:xfrm>
              <a:off x="1962393" y="5524499"/>
              <a:ext cx="5386714" cy="407149"/>
            </a:xfrm>
            <a:prstGeom prst="rect">
              <a:avLst/>
            </a:prstGeom>
            <a:solidFill>
              <a:schemeClr val="accent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rPr>
                <a:t>How dangerous was the example threat? </a:t>
              </a:r>
            </a:p>
          </p:txBody>
        </p:sp>
        <p:sp>
          <p:nvSpPr>
            <p:cNvPr id="20" name="TextBox 19">
              <a:extLst>
                <a:ext uri="{FF2B5EF4-FFF2-40B4-BE49-F238E27FC236}">
                  <a16:creationId xmlns:a16="http://schemas.microsoft.com/office/drawing/2014/main" id="{9301CA64-D2BC-4F39-9247-269338E80C6A}"/>
                </a:ext>
              </a:extLst>
            </p:cNvPr>
            <p:cNvSpPr txBox="1"/>
            <p:nvPr/>
          </p:nvSpPr>
          <p:spPr>
            <a:xfrm>
              <a:off x="1669337" y="6271215"/>
              <a:ext cx="5896384" cy="369332"/>
            </a:xfrm>
            <a:prstGeom prst="rect">
              <a:avLst/>
            </a:prstGeom>
            <a:noFill/>
          </p:spPr>
          <p:txBody>
            <a:bodyPr wrap="square" rtlCol="0">
              <a:spAutoFit/>
            </a:bodyPr>
            <a:lstStyle/>
            <a:p>
              <a:r>
                <a:rPr lang="en-US" dirty="0"/>
                <a:t>1			2			3			4			5</a:t>
              </a:r>
            </a:p>
          </p:txBody>
        </p:sp>
      </p:grpSp>
      <p:sp>
        <p:nvSpPr>
          <p:cNvPr id="21" name="Star: 5 Points 20">
            <a:extLst>
              <a:ext uri="{FF2B5EF4-FFF2-40B4-BE49-F238E27FC236}">
                <a16:creationId xmlns:a16="http://schemas.microsoft.com/office/drawing/2014/main" id="{CE883326-6CBA-4638-8F84-B64301129A4A}"/>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47837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130A-45AD-4FEB-9ACE-7443BA8934BA}"/>
              </a:ext>
            </a:extLst>
          </p:cNvPr>
          <p:cNvSpPr>
            <a:spLocks noGrp="1"/>
          </p:cNvSpPr>
          <p:nvPr>
            <p:ph type="title"/>
          </p:nvPr>
        </p:nvSpPr>
        <p:spPr>
          <a:xfrm>
            <a:off x="3633054" y="2551055"/>
            <a:ext cx="4823027" cy="974783"/>
          </a:xfrm>
        </p:spPr>
        <p:txBody>
          <a:bodyPr/>
          <a:lstStyle/>
          <a:p>
            <a:r>
              <a:rPr lang="en-US" dirty="0"/>
              <a:t>Day 1 closing</a:t>
            </a:r>
          </a:p>
        </p:txBody>
      </p:sp>
      <p:sp>
        <p:nvSpPr>
          <p:cNvPr id="4" name="Picture Placeholder 3">
            <a:extLst>
              <a:ext uri="{FF2B5EF4-FFF2-40B4-BE49-F238E27FC236}">
                <a16:creationId xmlns:a16="http://schemas.microsoft.com/office/drawing/2014/main" id="{E82D46CC-B0F6-4F72-90DE-D14B4BD95957}"/>
              </a:ext>
            </a:extLst>
          </p:cNvPr>
          <p:cNvSpPr>
            <a:spLocks noGrp="1"/>
          </p:cNvSpPr>
          <p:nvPr>
            <p:ph type="pic" sz="quarter" idx="10"/>
          </p:nvPr>
        </p:nvSpPr>
        <p:spPr/>
      </p:sp>
    </p:spTree>
    <p:extLst>
      <p:ext uri="{BB962C8B-B14F-4D97-AF65-F5344CB8AC3E}">
        <p14:creationId xmlns:p14="http://schemas.microsoft.com/office/powerpoint/2010/main" val="4020326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D90A-C46F-4DED-99FE-C022892D8D82}"/>
              </a:ext>
            </a:extLst>
          </p:cNvPr>
          <p:cNvSpPr>
            <a:spLocks noGrp="1"/>
          </p:cNvSpPr>
          <p:nvPr>
            <p:ph type="title"/>
          </p:nvPr>
        </p:nvSpPr>
        <p:spPr/>
        <p:txBody>
          <a:bodyPr/>
          <a:lstStyle/>
          <a:p>
            <a:r>
              <a:rPr lang="en-US" dirty="0"/>
              <a:t>Session Objectives</a:t>
            </a:r>
          </a:p>
        </p:txBody>
      </p:sp>
      <p:sp>
        <p:nvSpPr>
          <p:cNvPr id="3" name="Text Placeholder 2">
            <a:extLst>
              <a:ext uri="{FF2B5EF4-FFF2-40B4-BE49-F238E27FC236}">
                <a16:creationId xmlns:a16="http://schemas.microsoft.com/office/drawing/2014/main" id="{D97A43B8-9114-4DA8-BA21-B12EB8F61F9A}"/>
              </a:ext>
            </a:extLst>
          </p:cNvPr>
          <p:cNvSpPr>
            <a:spLocks noGrp="1"/>
          </p:cNvSpPr>
          <p:nvPr>
            <p:ph idx="1"/>
          </p:nvPr>
        </p:nvSpPr>
        <p:spPr/>
        <p:txBody>
          <a:bodyPr/>
          <a:lstStyle/>
          <a:p>
            <a:pPr marL="0" indent="0">
              <a:buNone/>
            </a:pPr>
            <a:r>
              <a:rPr lang="en-US" dirty="0"/>
              <a:t>Evaluate the day.</a:t>
            </a:r>
          </a:p>
        </p:txBody>
      </p:sp>
    </p:spTree>
    <p:extLst>
      <p:ext uri="{BB962C8B-B14F-4D97-AF65-F5344CB8AC3E}">
        <p14:creationId xmlns:p14="http://schemas.microsoft.com/office/powerpoint/2010/main" val="2165970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99100-3BDD-40DB-AE5C-62293031F055}"/>
              </a:ext>
            </a:extLst>
          </p:cNvPr>
          <p:cNvSpPr>
            <a:spLocks noGrp="1"/>
          </p:cNvSpPr>
          <p:nvPr>
            <p:ph type="title"/>
          </p:nvPr>
        </p:nvSpPr>
        <p:spPr>
          <a:xfrm>
            <a:off x="628650" y="588493"/>
            <a:ext cx="7886700" cy="800039"/>
          </a:xfrm>
        </p:spPr>
        <p:txBody>
          <a:bodyPr/>
          <a:lstStyle/>
          <a:p>
            <a:r>
              <a:rPr lang="en-US" dirty="0">
                <a:solidFill>
                  <a:srgbClr val="00B050"/>
                </a:solidFill>
              </a:rPr>
              <a:t>Activity I. </a:t>
            </a:r>
            <a:r>
              <a:rPr lang="en-US" dirty="0" err="1">
                <a:solidFill>
                  <a:srgbClr val="00B050"/>
                </a:solidFill>
              </a:rPr>
              <a:t>Menti</a:t>
            </a:r>
            <a:r>
              <a:rPr lang="en-US" dirty="0">
                <a:solidFill>
                  <a:srgbClr val="00B050"/>
                </a:solidFill>
              </a:rPr>
              <a:t>, Day 1 closing</a:t>
            </a:r>
          </a:p>
        </p:txBody>
      </p:sp>
      <p:pic>
        <p:nvPicPr>
          <p:cNvPr id="5" name="Picture 4">
            <a:extLst>
              <a:ext uri="{FF2B5EF4-FFF2-40B4-BE49-F238E27FC236}">
                <a16:creationId xmlns:a16="http://schemas.microsoft.com/office/drawing/2014/main" id="{496D4772-939B-4B50-AD46-41F58FA03810}"/>
              </a:ext>
            </a:extLst>
          </p:cNvPr>
          <p:cNvPicPr>
            <a:picLocks noChangeAspect="1"/>
          </p:cNvPicPr>
          <p:nvPr/>
        </p:nvPicPr>
        <p:blipFill rotWithShape="1">
          <a:blip r:embed="rId3"/>
          <a:srcRect r="2302" b="5650"/>
          <a:stretch/>
        </p:blipFill>
        <p:spPr>
          <a:xfrm>
            <a:off x="457200" y="1676400"/>
            <a:ext cx="8373017" cy="4791075"/>
          </a:xfrm>
          <a:prstGeom prst="rect">
            <a:avLst/>
          </a:prstGeom>
        </p:spPr>
      </p:pic>
      <p:sp>
        <p:nvSpPr>
          <p:cNvPr id="9" name="Star: 5 Points 8">
            <a:extLst>
              <a:ext uri="{FF2B5EF4-FFF2-40B4-BE49-F238E27FC236}">
                <a16:creationId xmlns:a16="http://schemas.microsoft.com/office/drawing/2014/main" id="{8D180173-4CD1-48B9-A5F0-BB592E6F576B}"/>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921419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evice, fan&#10;&#10;Description automatically generated">
            <a:extLst>
              <a:ext uri="{FF2B5EF4-FFF2-40B4-BE49-F238E27FC236}">
                <a16:creationId xmlns:a16="http://schemas.microsoft.com/office/drawing/2014/main" id="{EA9A59D0-2660-4642-B348-2CBF6FA32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2"/>
            <a:ext cx="9144000" cy="6855715"/>
          </a:xfrm>
          <a:prstGeom prst="rect">
            <a:avLst/>
          </a:prstGeom>
        </p:spPr>
      </p:pic>
      <p:sp>
        <p:nvSpPr>
          <p:cNvPr id="3" name="Subtitle 2">
            <a:extLst>
              <a:ext uri="{FF2B5EF4-FFF2-40B4-BE49-F238E27FC236}">
                <a16:creationId xmlns:a16="http://schemas.microsoft.com/office/drawing/2014/main" id="{9E2C4336-3038-45DC-85A3-E9F822ACF5CC}"/>
              </a:ext>
            </a:extLst>
          </p:cNvPr>
          <p:cNvSpPr>
            <a:spLocks noGrp="1"/>
          </p:cNvSpPr>
          <p:nvPr>
            <p:ph type="subTitle" idx="1"/>
          </p:nvPr>
        </p:nvSpPr>
        <p:spPr>
          <a:xfrm>
            <a:off x="4744720" y="841420"/>
            <a:ext cx="4094480" cy="2460579"/>
          </a:xfrm>
        </p:spPr>
        <p:txBody>
          <a:bodyPr>
            <a:normAutofit/>
          </a:bodyPr>
          <a:lstStyle/>
          <a:p>
            <a:pPr algn="l"/>
            <a:r>
              <a:rPr lang="en-US" sz="2100" b="1" dirty="0">
                <a:solidFill>
                  <a:srgbClr val="E63339"/>
                </a:solidFill>
              </a:rPr>
              <a:t>Strengthening the Security of </a:t>
            </a:r>
            <a:br>
              <a:rPr lang="en-US" sz="2100" b="1" dirty="0">
                <a:solidFill>
                  <a:srgbClr val="E63339"/>
                </a:solidFill>
              </a:rPr>
            </a:br>
            <a:r>
              <a:rPr lang="en-US" sz="2100" b="1" dirty="0">
                <a:solidFill>
                  <a:srgbClr val="E63339"/>
                </a:solidFill>
              </a:rPr>
              <a:t>HIV Service Implementers Working with Key Populations</a:t>
            </a:r>
          </a:p>
          <a:p>
            <a:pPr algn="l"/>
            <a:r>
              <a:rPr lang="en-US" sz="2100" dirty="0">
                <a:solidFill>
                  <a:srgbClr val="476C8C"/>
                </a:solidFill>
              </a:rPr>
              <a:t>A virtual training for </a:t>
            </a:r>
            <a:br>
              <a:rPr lang="en-US" sz="2100" dirty="0">
                <a:solidFill>
                  <a:srgbClr val="476C8C"/>
                </a:solidFill>
              </a:rPr>
            </a:br>
            <a:r>
              <a:rPr lang="en-US" sz="2100" dirty="0">
                <a:solidFill>
                  <a:srgbClr val="476C8C"/>
                </a:solidFill>
              </a:rPr>
              <a:t>organizational leadership</a:t>
            </a:r>
          </a:p>
        </p:txBody>
      </p:sp>
      <p:sp>
        <p:nvSpPr>
          <p:cNvPr id="5" name="Subtitle 2">
            <a:extLst>
              <a:ext uri="{FF2B5EF4-FFF2-40B4-BE49-F238E27FC236}">
                <a16:creationId xmlns:a16="http://schemas.microsoft.com/office/drawing/2014/main" id="{C9E5D277-74A5-42C1-831C-9B9D8E78A4EF}"/>
              </a:ext>
            </a:extLst>
          </p:cNvPr>
          <p:cNvSpPr txBox="1">
            <a:spLocks/>
          </p:cNvSpPr>
          <p:nvPr/>
        </p:nvSpPr>
        <p:spPr>
          <a:xfrm>
            <a:off x="4744720" y="4003675"/>
            <a:ext cx="4094480" cy="9747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76C8C"/>
                </a:solidFill>
              </a:rPr>
              <a:t>DAY 2</a:t>
            </a:r>
          </a:p>
        </p:txBody>
      </p:sp>
    </p:spTree>
    <p:extLst>
      <p:ext uri="{BB962C8B-B14F-4D97-AF65-F5344CB8AC3E}">
        <p14:creationId xmlns:p14="http://schemas.microsoft.com/office/powerpoint/2010/main" val="1056053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24D8-3B40-44C5-A431-576B9E83EBF9}"/>
              </a:ext>
            </a:extLst>
          </p:cNvPr>
          <p:cNvSpPr>
            <a:spLocks noGrp="1"/>
          </p:cNvSpPr>
          <p:nvPr>
            <p:ph type="title"/>
          </p:nvPr>
        </p:nvSpPr>
        <p:spPr>
          <a:xfrm>
            <a:off x="3633054" y="2580061"/>
            <a:ext cx="4823027" cy="974783"/>
          </a:xfrm>
        </p:spPr>
        <p:txBody>
          <a:bodyPr>
            <a:normAutofit fontScale="90000"/>
          </a:bodyPr>
          <a:lstStyle/>
          <a:p>
            <a:r>
              <a:rPr lang="en-US" dirty="0"/>
              <a:t>Recap of Day 1 and Homework #1</a:t>
            </a:r>
          </a:p>
        </p:txBody>
      </p:sp>
      <p:sp>
        <p:nvSpPr>
          <p:cNvPr id="5" name="Picture Placeholder 4">
            <a:extLst>
              <a:ext uri="{FF2B5EF4-FFF2-40B4-BE49-F238E27FC236}">
                <a16:creationId xmlns:a16="http://schemas.microsoft.com/office/drawing/2014/main" id="{B18EF5DA-D791-46CC-8B86-764BFEB75B93}"/>
              </a:ext>
            </a:extLst>
          </p:cNvPr>
          <p:cNvSpPr>
            <a:spLocks noGrp="1"/>
          </p:cNvSpPr>
          <p:nvPr>
            <p:ph type="pic" sz="quarter" idx="10"/>
          </p:nvPr>
        </p:nvSpPr>
        <p:spPr/>
      </p:sp>
    </p:spTree>
    <p:extLst>
      <p:ext uri="{BB962C8B-B14F-4D97-AF65-F5344CB8AC3E}">
        <p14:creationId xmlns:p14="http://schemas.microsoft.com/office/powerpoint/2010/main" val="238659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7474-DA72-4CF0-BF8C-E053123BC95F}"/>
              </a:ext>
            </a:extLst>
          </p:cNvPr>
          <p:cNvSpPr>
            <a:spLocks noGrp="1"/>
          </p:cNvSpPr>
          <p:nvPr>
            <p:ph type="title"/>
          </p:nvPr>
        </p:nvSpPr>
        <p:spPr>
          <a:xfrm>
            <a:off x="628650" y="588493"/>
            <a:ext cx="7886700" cy="800039"/>
          </a:xfrm>
        </p:spPr>
        <p:txBody>
          <a:bodyPr/>
          <a:lstStyle/>
          <a:p>
            <a:r>
              <a:rPr lang="en-US" dirty="0"/>
              <a:t>Activity A. Introductions</a:t>
            </a:r>
          </a:p>
        </p:txBody>
      </p:sp>
      <p:sp>
        <p:nvSpPr>
          <p:cNvPr id="3" name="Text Placeholder 2">
            <a:extLst>
              <a:ext uri="{FF2B5EF4-FFF2-40B4-BE49-F238E27FC236}">
                <a16:creationId xmlns:a16="http://schemas.microsoft.com/office/drawing/2014/main" id="{0298D309-ABB9-4078-A641-9B6EA44EA2AC}"/>
              </a:ext>
            </a:extLst>
          </p:cNvPr>
          <p:cNvSpPr>
            <a:spLocks noGrp="1"/>
          </p:cNvSpPr>
          <p:nvPr>
            <p:ph idx="1"/>
          </p:nvPr>
        </p:nvSpPr>
        <p:spPr>
          <a:xfrm>
            <a:off x="628650" y="1541019"/>
            <a:ext cx="7886700" cy="1488587"/>
          </a:xfrm>
        </p:spPr>
        <p:txBody>
          <a:bodyPr/>
          <a:lstStyle/>
          <a:p>
            <a:pPr>
              <a:spcBef>
                <a:spcPts val="1200"/>
              </a:spcBef>
            </a:pPr>
            <a:r>
              <a:rPr lang="en-US" sz="2200" dirty="0"/>
              <a:t>Name and title </a:t>
            </a:r>
          </a:p>
          <a:p>
            <a:pPr>
              <a:spcBef>
                <a:spcPts val="1200"/>
              </a:spcBef>
            </a:pPr>
            <a:r>
              <a:rPr lang="en-US" sz="2200" dirty="0"/>
              <a:t>Experiences with security training</a:t>
            </a:r>
          </a:p>
          <a:p>
            <a:pPr>
              <a:spcBef>
                <a:spcPts val="1200"/>
              </a:spcBef>
            </a:pPr>
            <a:r>
              <a:rPr lang="en-US" sz="2200" dirty="0"/>
              <a:t>One hope/expectation for this training</a:t>
            </a:r>
          </a:p>
        </p:txBody>
      </p:sp>
      <p:graphicFrame>
        <p:nvGraphicFramePr>
          <p:cNvPr id="4" name="Table 4">
            <a:extLst>
              <a:ext uri="{FF2B5EF4-FFF2-40B4-BE49-F238E27FC236}">
                <a16:creationId xmlns:a16="http://schemas.microsoft.com/office/drawing/2014/main" id="{505F67F2-2E73-4D62-BFC8-02CDEB476790}"/>
              </a:ext>
            </a:extLst>
          </p:cNvPr>
          <p:cNvGraphicFramePr>
            <a:graphicFrameLocks noGrp="1"/>
          </p:cNvGraphicFramePr>
          <p:nvPr>
            <p:extLst>
              <p:ext uri="{D42A27DB-BD31-4B8C-83A1-F6EECF244321}">
                <p14:modId xmlns:p14="http://schemas.microsoft.com/office/powerpoint/2010/main" val="813901834"/>
              </p:ext>
            </p:extLst>
          </p:nvPr>
        </p:nvGraphicFramePr>
        <p:xfrm>
          <a:off x="628650" y="3029606"/>
          <a:ext cx="7962457" cy="3708400"/>
        </p:xfrm>
        <a:graphic>
          <a:graphicData uri="http://schemas.openxmlformats.org/drawingml/2006/table">
            <a:tbl>
              <a:tblPr firstRow="1" bandRow="1">
                <a:tableStyleId>{5C22544A-7EE6-4342-B048-85BDC9FD1C3A}</a:tableStyleId>
              </a:tblPr>
              <a:tblGrid>
                <a:gridCol w="1008764">
                  <a:extLst>
                    <a:ext uri="{9D8B030D-6E8A-4147-A177-3AD203B41FA5}">
                      <a16:colId xmlns:a16="http://schemas.microsoft.com/office/drawing/2014/main" val="3421507233"/>
                    </a:ext>
                  </a:extLst>
                </a:gridCol>
                <a:gridCol w="3139123">
                  <a:extLst>
                    <a:ext uri="{9D8B030D-6E8A-4147-A177-3AD203B41FA5}">
                      <a16:colId xmlns:a16="http://schemas.microsoft.com/office/drawing/2014/main" val="2524311676"/>
                    </a:ext>
                  </a:extLst>
                </a:gridCol>
                <a:gridCol w="3814570">
                  <a:extLst>
                    <a:ext uri="{9D8B030D-6E8A-4147-A177-3AD203B41FA5}">
                      <a16:colId xmlns:a16="http://schemas.microsoft.com/office/drawing/2014/main" val="2878800717"/>
                    </a:ext>
                  </a:extLst>
                </a:gridCol>
              </a:tblGrid>
              <a:tr h="370840">
                <a:tc>
                  <a:txBody>
                    <a:bodyPr/>
                    <a:lstStyle/>
                    <a:p>
                      <a:r>
                        <a:rPr lang="en-US" dirty="0"/>
                        <a:t>Group</a:t>
                      </a:r>
                    </a:p>
                  </a:txBody>
                  <a:tcPr/>
                </a:tc>
                <a:tc>
                  <a:txBody>
                    <a:bodyPr/>
                    <a:lstStyle/>
                    <a:p>
                      <a:pPr algn="ctr"/>
                      <a:r>
                        <a:rPr lang="en-US" dirty="0"/>
                        <a:t>Person 1</a:t>
                      </a:r>
                    </a:p>
                  </a:txBody>
                  <a:tcPr/>
                </a:tc>
                <a:tc>
                  <a:txBody>
                    <a:bodyPr/>
                    <a:lstStyle/>
                    <a:p>
                      <a:pPr algn="ctr"/>
                      <a:r>
                        <a:rPr lang="en-US" dirty="0"/>
                        <a:t>Person 2</a:t>
                      </a:r>
                    </a:p>
                  </a:txBody>
                  <a:tcPr/>
                </a:tc>
                <a:extLst>
                  <a:ext uri="{0D108BD9-81ED-4DB2-BD59-A6C34878D82A}">
                    <a16:rowId xmlns:a16="http://schemas.microsoft.com/office/drawing/2014/main" val="1420022866"/>
                  </a:ext>
                </a:extLst>
              </a:tr>
              <a:tr h="370840">
                <a:tc>
                  <a:txBody>
                    <a:bodyPr/>
                    <a:lstStyle/>
                    <a:p>
                      <a:pPr algn="ctr"/>
                      <a:r>
                        <a:rPr lang="en-US" b="1" dirty="0"/>
                        <a:t>A</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617676798"/>
                  </a:ext>
                </a:extLst>
              </a:tr>
              <a:tr h="370840">
                <a:tc>
                  <a:txBody>
                    <a:bodyPr/>
                    <a:lstStyle/>
                    <a:p>
                      <a:pPr algn="ctr"/>
                      <a:r>
                        <a:rPr lang="en-US" b="1" dirty="0"/>
                        <a:t>B</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347824539"/>
                  </a:ext>
                </a:extLst>
              </a:tr>
              <a:tr h="370840">
                <a:tc>
                  <a:txBody>
                    <a:bodyPr/>
                    <a:lstStyle/>
                    <a:p>
                      <a:pPr algn="ctr"/>
                      <a:r>
                        <a:rPr lang="en-US" b="1" dirty="0"/>
                        <a:t>C</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839867824"/>
                  </a:ext>
                </a:extLst>
              </a:tr>
              <a:tr h="370840">
                <a:tc>
                  <a:txBody>
                    <a:bodyPr/>
                    <a:lstStyle/>
                    <a:p>
                      <a:pPr algn="ctr"/>
                      <a:r>
                        <a:rPr lang="en-US" b="1" dirty="0"/>
                        <a:t>D</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2355219294"/>
                  </a:ext>
                </a:extLst>
              </a:tr>
              <a:tr h="370840">
                <a:tc>
                  <a:txBody>
                    <a:bodyPr/>
                    <a:lstStyle/>
                    <a:p>
                      <a:pPr algn="ctr"/>
                      <a:r>
                        <a:rPr lang="en-US" b="1" dirty="0"/>
                        <a:t>E</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934361071"/>
                  </a:ext>
                </a:extLst>
              </a:tr>
              <a:tr h="370840">
                <a:tc>
                  <a:txBody>
                    <a:bodyPr/>
                    <a:lstStyle/>
                    <a:p>
                      <a:pPr algn="ctr"/>
                      <a:r>
                        <a:rPr lang="en-US" b="1" dirty="0"/>
                        <a:t>F</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689505944"/>
                  </a:ext>
                </a:extLst>
              </a:tr>
              <a:tr h="370840">
                <a:tc>
                  <a:txBody>
                    <a:bodyPr/>
                    <a:lstStyle/>
                    <a:p>
                      <a:pPr algn="ctr"/>
                      <a:r>
                        <a:rPr lang="en-US" b="1" dirty="0"/>
                        <a:t>G</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324640084"/>
                  </a:ext>
                </a:extLst>
              </a:tr>
              <a:tr h="370840">
                <a:tc>
                  <a:txBody>
                    <a:bodyPr/>
                    <a:lstStyle/>
                    <a:p>
                      <a:pPr algn="ctr"/>
                      <a:r>
                        <a:rPr lang="en-US" b="1" dirty="0"/>
                        <a:t>H</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279826772"/>
                  </a:ext>
                </a:extLst>
              </a:tr>
              <a:tr h="370840">
                <a:tc>
                  <a:txBody>
                    <a:bodyPr/>
                    <a:lstStyle/>
                    <a:p>
                      <a:pPr algn="ctr"/>
                      <a:r>
                        <a:rPr lang="en-US" b="1" dirty="0"/>
                        <a:t>I</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3858224930"/>
                  </a:ext>
                </a:extLst>
              </a:tr>
            </a:tbl>
          </a:graphicData>
        </a:graphic>
      </p:graphicFrame>
      <p:sp>
        <p:nvSpPr>
          <p:cNvPr id="5" name="Star: 5 Points 4">
            <a:extLst>
              <a:ext uri="{FF2B5EF4-FFF2-40B4-BE49-F238E27FC236}">
                <a16:creationId xmlns:a16="http://schemas.microsoft.com/office/drawing/2014/main" id="{FF71E177-C4EE-4D34-A39D-C948B858816A}"/>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156696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391E-305F-4B0E-A2F7-1C0D39000284}"/>
              </a:ext>
            </a:extLst>
          </p:cNvPr>
          <p:cNvSpPr>
            <a:spLocks noGrp="1"/>
          </p:cNvSpPr>
          <p:nvPr>
            <p:ph type="title"/>
          </p:nvPr>
        </p:nvSpPr>
        <p:spPr/>
        <p:txBody>
          <a:bodyPr/>
          <a:lstStyle/>
          <a:p>
            <a:r>
              <a:rPr lang="en-US" dirty="0"/>
              <a:t>Session Objectives</a:t>
            </a:r>
          </a:p>
        </p:txBody>
      </p:sp>
      <p:sp>
        <p:nvSpPr>
          <p:cNvPr id="3" name="Text Placeholder 2">
            <a:extLst>
              <a:ext uri="{FF2B5EF4-FFF2-40B4-BE49-F238E27FC236}">
                <a16:creationId xmlns:a16="http://schemas.microsoft.com/office/drawing/2014/main" id="{51832514-4A32-4FDE-9FB1-31CB2904C450}"/>
              </a:ext>
            </a:extLst>
          </p:cNvPr>
          <p:cNvSpPr>
            <a:spLocks noGrp="1"/>
          </p:cNvSpPr>
          <p:nvPr>
            <p:ph idx="1"/>
          </p:nvPr>
        </p:nvSpPr>
        <p:spPr/>
        <p:txBody>
          <a:bodyPr/>
          <a:lstStyle/>
          <a:p>
            <a:r>
              <a:rPr lang="en-US" dirty="0"/>
              <a:t>Share homework #1 answers.</a:t>
            </a:r>
          </a:p>
          <a:p>
            <a:r>
              <a:rPr lang="en-US" dirty="0"/>
              <a:t>Remember the topics covered on Day 1.</a:t>
            </a:r>
          </a:p>
          <a:p>
            <a:endParaRPr lang="en-US" dirty="0"/>
          </a:p>
          <a:p>
            <a:pPr marL="0" indent="0">
              <a:buNone/>
            </a:pPr>
            <a:endParaRPr lang="en-US" dirty="0"/>
          </a:p>
        </p:txBody>
      </p:sp>
    </p:spTree>
    <p:extLst>
      <p:ext uri="{BB962C8B-B14F-4D97-AF65-F5344CB8AC3E}">
        <p14:creationId xmlns:p14="http://schemas.microsoft.com/office/powerpoint/2010/main" val="549577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5FE6-C9F3-48CE-9680-BBDB5ACB1D34}"/>
              </a:ext>
            </a:extLst>
          </p:cNvPr>
          <p:cNvSpPr>
            <a:spLocks noGrp="1"/>
          </p:cNvSpPr>
          <p:nvPr>
            <p:ph type="title"/>
          </p:nvPr>
        </p:nvSpPr>
        <p:spPr>
          <a:xfrm>
            <a:off x="628650" y="509717"/>
            <a:ext cx="7886700" cy="800039"/>
          </a:xfrm>
        </p:spPr>
        <p:txBody>
          <a:bodyPr>
            <a:normAutofit fontScale="90000"/>
          </a:bodyPr>
          <a:lstStyle/>
          <a:p>
            <a:r>
              <a:rPr lang="en-US" dirty="0"/>
              <a:t>Activity J. Recommendation Reflections</a:t>
            </a:r>
          </a:p>
        </p:txBody>
      </p:sp>
      <p:sp>
        <p:nvSpPr>
          <p:cNvPr id="3" name="Text Placeholder 2">
            <a:extLst>
              <a:ext uri="{FF2B5EF4-FFF2-40B4-BE49-F238E27FC236}">
                <a16:creationId xmlns:a16="http://schemas.microsoft.com/office/drawing/2014/main" id="{7B36E275-1EE7-46CF-9FBA-9D7E3FF1B8A5}"/>
              </a:ext>
            </a:extLst>
          </p:cNvPr>
          <p:cNvSpPr>
            <a:spLocks noGrp="1"/>
          </p:cNvSpPr>
          <p:nvPr>
            <p:ph idx="1"/>
          </p:nvPr>
        </p:nvSpPr>
        <p:spPr>
          <a:xfrm>
            <a:off x="628650" y="1415537"/>
            <a:ext cx="8058150" cy="4932746"/>
          </a:xfrm>
        </p:spPr>
        <p:txBody>
          <a:bodyPr/>
          <a:lstStyle/>
          <a:p>
            <a:pPr>
              <a:spcBef>
                <a:spcPts val="600"/>
              </a:spcBef>
              <a:buFont typeface="+mj-lt"/>
              <a:buAutoNum type="arabicPeriod"/>
            </a:pPr>
            <a:r>
              <a:rPr lang="en-US" sz="1600" dirty="0"/>
              <a:t>Make HIV program principles and approaches the foundation of security efforts. </a:t>
            </a:r>
          </a:p>
          <a:p>
            <a:pPr>
              <a:spcBef>
                <a:spcPts val="600"/>
              </a:spcBef>
              <a:buFont typeface="+mj-lt"/>
              <a:buAutoNum type="arabicPeriod"/>
            </a:pPr>
            <a:r>
              <a:rPr lang="en-US" sz="1600" dirty="0"/>
              <a:t>Make security a priority and resource it explicitly.</a:t>
            </a:r>
          </a:p>
          <a:p>
            <a:pPr>
              <a:spcBef>
                <a:spcPts val="600"/>
              </a:spcBef>
              <a:buFont typeface="+mj-lt"/>
              <a:buAutoNum type="arabicPeriod"/>
            </a:pPr>
            <a:r>
              <a:rPr lang="en-US" sz="1600" dirty="0"/>
              <a:t>Make a safe workplace the employer’s responsibility. </a:t>
            </a:r>
          </a:p>
          <a:p>
            <a:pPr>
              <a:spcBef>
                <a:spcPts val="600"/>
              </a:spcBef>
              <a:buFont typeface="+mj-lt"/>
              <a:buAutoNum type="arabicPeriod"/>
            </a:pPr>
            <a:r>
              <a:rPr lang="en-US" sz="1600" dirty="0"/>
              <a:t>Plan ahead and make sure that everyone knows the plan (while maintaining flexibility). </a:t>
            </a:r>
          </a:p>
          <a:p>
            <a:pPr>
              <a:spcBef>
                <a:spcPts val="600"/>
              </a:spcBef>
              <a:buFont typeface="+mj-lt"/>
              <a:buAutoNum type="arabicPeriod"/>
            </a:pPr>
            <a:r>
              <a:rPr lang="en-US" sz="1600" dirty="0"/>
              <a:t>Explicitly discuss the level of risk that is acceptable organizationally and individually.</a:t>
            </a:r>
          </a:p>
          <a:p>
            <a:pPr>
              <a:spcBef>
                <a:spcPts val="600"/>
              </a:spcBef>
              <a:buFont typeface="+mj-lt"/>
              <a:buAutoNum type="arabicPeriod"/>
            </a:pPr>
            <a:r>
              <a:rPr lang="en-US" sz="1600" dirty="0"/>
              <a:t>Operate with a knowledge of both the actual risks and their underlying causes (including legal frameworks).</a:t>
            </a:r>
          </a:p>
          <a:p>
            <a:pPr>
              <a:spcBef>
                <a:spcPts val="600"/>
              </a:spcBef>
              <a:buFont typeface="+mj-lt"/>
              <a:buAutoNum type="arabicPeriod"/>
            </a:pPr>
            <a:r>
              <a:rPr lang="en-US" sz="1600" dirty="0"/>
              <a:t>Acknowledge the different vulnerabilities and capacities of each worker in security planning.</a:t>
            </a:r>
          </a:p>
          <a:p>
            <a:pPr>
              <a:spcBef>
                <a:spcPts val="600"/>
              </a:spcBef>
              <a:buFont typeface="+mj-lt"/>
              <a:buAutoNum type="arabicPeriod"/>
            </a:pPr>
            <a:r>
              <a:rPr lang="en-US" sz="1600" dirty="0"/>
              <a:t>Get to know all stakeholders, not just obvious allies. </a:t>
            </a:r>
          </a:p>
          <a:p>
            <a:pPr>
              <a:spcBef>
                <a:spcPts val="600"/>
              </a:spcBef>
              <a:buFont typeface="+mj-lt"/>
              <a:buAutoNum type="arabicPeriod"/>
            </a:pPr>
            <a:r>
              <a:rPr lang="en-US" sz="1600" dirty="0"/>
              <a:t>Identify both threats (physical, digital, psychological) and security strategies holistically. </a:t>
            </a:r>
          </a:p>
          <a:p>
            <a:pPr>
              <a:spcBef>
                <a:spcPts val="600"/>
              </a:spcBef>
              <a:buFont typeface="+mj-lt"/>
              <a:buAutoNum type="arabicPeriod"/>
            </a:pPr>
            <a:r>
              <a:rPr lang="en-US" sz="1600" dirty="0"/>
              <a:t>Be together, work in coalition, and learn from one another.</a:t>
            </a:r>
          </a:p>
          <a:p>
            <a:pPr marL="514350" indent="-514350">
              <a:buFont typeface="+mj-lt"/>
              <a:buAutoNum type="arabicPeriod"/>
            </a:pPr>
            <a:endParaRPr lang="en-US" sz="1400" b="1" dirty="0"/>
          </a:p>
          <a:p>
            <a:pPr marL="514350" indent="-514350">
              <a:buFont typeface="+mj-lt"/>
              <a:buAutoNum type="arabicPeriod"/>
            </a:pPr>
            <a:endParaRPr lang="en-US" sz="1400" b="1" dirty="0"/>
          </a:p>
          <a:p>
            <a:pPr marL="0" indent="0">
              <a:buNone/>
            </a:pPr>
            <a:endParaRPr lang="en-US" sz="1400" dirty="0"/>
          </a:p>
        </p:txBody>
      </p:sp>
      <p:sp>
        <p:nvSpPr>
          <p:cNvPr id="5" name="TextBox 4">
            <a:extLst>
              <a:ext uri="{FF2B5EF4-FFF2-40B4-BE49-F238E27FC236}">
                <a16:creationId xmlns:a16="http://schemas.microsoft.com/office/drawing/2014/main" id="{758B3305-002B-4497-A676-F11FE701DE20}"/>
              </a:ext>
            </a:extLst>
          </p:cNvPr>
          <p:cNvSpPr txBox="1"/>
          <p:nvPr/>
        </p:nvSpPr>
        <p:spPr>
          <a:xfrm>
            <a:off x="658195" y="5566288"/>
            <a:ext cx="8133380" cy="1031051"/>
          </a:xfrm>
          <a:prstGeom prst="rect">
            <a:avLst/>
          </a:prstGeom>
          <a:noFill/>
        </p:spPr>
        <p:txBody>
          <a:bodyPr wrap="square" rtlCol="0">
            <a:spAutoFit/>
          </a:bodyPr>
          <a:lstStyle/>
          <a:p>
            <a:r>
              <a:rPr lang="en-US" sz="2000" b="1" dirty="0">
                <a:solidFill>
                  <a:srgbClr val="00B050"/>
                </a:solidFill>
              </a:rPr>
              <a:t>Homework #1</a:t>
            </a:r>
          </a:p>
          <a:p>
            <a:pPr>
              <a:spcBef>
                <a:spcPts val="600"/>
              </a:spcBef>
            </a:pPr>
            <a:r>
              <a:rPr lang="en-US" dirty="0">
                <a:solidFill>
                  <a:srgbClr val="00B050"/>
                </a:solidFill>
              </a:rPr>
              <a:t>Describe: (1) the recommendation, (2) how your program is already using this recommendation, AND (3) how the program could use this recommendation.</a:t>
            </a:r>
          </a:p>
        </p:txBody>
      </p:sp>
      <p:sp>
        <p:nvSpPr>
          <p:cNvPr id="6" name="Star: 5 Points 5">
            <a:extLst>
              <a:ext uri="{FF2B5EF4-FFF2-40B4-BE49-F238E27FC236}">
                <a16:creationId xmlns:a16="http://schemas.microsoft.com/office/drawing/2014/main" id="{B9809815-7BD6-4100-87A5-104AE6316685}"/>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265272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EBD6-8EDB-488F-927D-58E43D972101}"/>
              </a:ext>
            </a:extLst>
          </p:cNvPr>
          <p:cNvSpPr>
            <a:spLocks noGrp="1"/>
          </p:cNvSpPr>
          <p:nvPr>
            <p:ph type="title"/>
          </p:nvPr>
        </p:nvSpPr>
        <p:spPr>
          <a:xfrm>
            <a:off x="628650" y="588493"/>
            <a:ext cx="7886700" cy="800039"/>
          </a:xfrm>
        </p:spPr>
        <p:txBody>
          <a:bodyPr/>
          <a:lstStyle/>
          <a:p>
            <a:r>
              <a:rPr lang="en-US" dirty="0"/>
              <a:t>Activity K. </a:t>
            </a:r>
            <a:r>
              <a:rPr lang="en-US" dirty="0" err="1"/>
              <a:t>Menti</a:t>
            </a:r>
            <a:r>
              <a:rPr lang="en-US" dirty="0"/>
              <a:t> Day 1 Recap</a:t>
            </a:r>
          </a:p>
        </p:txBody>
      </p:sp>
      <p:pic>
        <p:nvPicPr>
          <p:cNvPr id="5" name="Picture 4">
            <a:extLst>
              <a:ext uri="{FF2B5EF4-FFF2-40B4-BE49-F238E27FC236}">
                <a16:creationId xmlns:a16="http://schemas.microsoft.com/office/drawing/2014/main" id="{F2392381-6D2D-4EE7-B057-E70F8F62EE1C}"/>
              </a:ext>
            </a:extLst>
          </p:cNvPr>
          <p:cNvPicPr>
            <a:picLocks noChangeAspect="1"/>
          </p:cNvPicPr>
          <p:nvPr/>
        </p:nvPicPr>
        <p:blipFill>
          <a:blip r:embed="rId3"/>
          <a:stretch>
            <a:fillRect/>
          </a:stretch>
        </p:blipFill>
        <p:spPr>
          <a:xfrm>
            <a:off x="561974" y="1767840"/>
            <a:ext cx="8053111" cy="4501198"/>
          </a:xfrm>
          <a:prstGeom prst="rect">
            <a:avLst/>
          </a:prstGeom>
          <a:ln>
            <a:noFill/>
          </a:ln>
          <a:effectLst>
            <a:outerShdw blurRad="292100" dist="139700" dir="2700000" algn="tl" rotWithShape="0">
              <a:srgbClr val="333333">
                <a:alpha val="65000"/>
              </a:srgbClr>
            </a:outerShdw>
          </a:effectLst>
        </p:spPr>
      </p:pic>
      <p:sp>
        <p:nvSpPr>
          <p:cNvPr id="9" name="Star: 5 Points 8">
            <a:extLst>
              <a:ext uri="{FF2B5EF4-FFF2-40B4-BE49-F238E27FC236}">
                <a16:creationId xmlns:a16="http://schemas.microsoft.com/office/drawing/2014/main" id="{53F8EA72-5C71-46FF-BC36-F62211861098}"/>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290126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E81B-32DC-42B1-9583-CD0402BC4FB9}"/>
              </a:ext>
            </a:extLst>
          </p:cNvPr>
          <p:cNvSpPr>
            <a:spLocks noGrp="1"/>
          </p:cNvSpPr>
          <p:nvPr>
            <p:ph type="title"/>
          </p:nvPr>
        </p:nvSpPr>
        <p:spPr>
          <a:xfrm>
            <a:off x="3633054" y="2538296"/>
            <a:ext cx="4823027" cy="974783"/>
          </a:xfrm>
        </p:spPr>
        <p:txBody>
          <a:bodyPr>
            <a:normAutofit fontScale="90000"/>
          </a:bodyPr>
          <a:lstStyle/>
          <a:p>
            <a:r>
              <a:rPr lang="en-US" dirty="0"/>
              <a:t>Limiting an aggressor’s capacity to harm</a:t>
            </a:r>
          </a:p>
        </p:txBody>
      </p:sp>
      <p:sp>
        <p:nvSpPr>
          <p:cNvPr id="4" name="Picture Placeholder 3">
            <a:extLst>
              <a:ext uri="{FF2B5EF4-FFF2-40B4-BE49-F238E27FC236}">
                <a16:creationId xmlns:a16="http://schemas.microsoft.com/office/drawing/2014/main" id="{53882BEB-B0BE-4A62-823B-AA3249E6E567}"/>
              </a:ext>
            </a:extLst>
          </p:cNvPr>
          <p:cNvSpPr>
            <a:spLocks noGrp="1"/>
          </p:cNvSpPr>
          <p:nvPr>
            <p:ph type="pic" sz="quarter" idx="10"/>
          </p:nvPr>
        </p:nvSpPr>
        <p:spPr/>
      </p:sp>
    </p:spTree>
    <p:extLst>
      <p:ext uri="{BB962C8B-B14F-4D97-AF65-F5344CB8AC3E}">
        <p14:creationId xmlns:p14="http://schemas.microsoft.com/office/powerpoint/2010/main" val="1652101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CC7F-8D70-4683-9ECA-D6509953DA2C}"/>
              </a:ext>
            </a:extLst>
          </p:cNvPr>
          <p:cNvSpPr>
            <a:spLocks noGrp="1"/>
          </p:cNvSpPr>
          <p:nvPr>
            <p:ph type="title"/>
          </p:nvPr>
        </p:nvSpPr>
        <p:spPr>
          <a:xfrm>
            <a:off x="628650" y="588493"/>
            <a:ext cx="7886700" cy="800039"/>
          </a:xfrm>
        </p:spPr>
        <p:txBody>
          <a:bodyPr/>
          <a:lstStyle/>
          <a:p>
            <a:r>
              <a:rPr lang="en-US" dirty="0"/>
              <a:t>Session Objective</a:t>
            </a:r>
          </a:p>
        </p:txBody>
      </p:sp>
      <p:sp>
        <p:nvSpPr>
          <p:cNvPr id="3" name="Text Placeholder 2">
            <a:extLst>
              <a:ext uri="{FF2B5EF4-FFF2-40B4-BE49-F238E27FC236}">
                <a16:creationId xmlns:a16="http://schemas.microsoft.com/office/drawing/2014/main" id="{D8B01F7E-F3C1-4275-B003-276E0C1AF836}"/>
              </a:ext>
            </a:extLst>
          </p:cNvPr>
          <p:cNvSpPr>
            <a:spLocks noGrp="1"/>
          </p:cNvSpPr>
          <p:nvPr>
            <p:ph idx="1"/>
          </p:nvPr>
        </p:nvSpPr>
        <p:spPr>
          <a:xfrm>
            <a:off x="628650" y="1636713"/>
            <a:ext cx="7277100" cy="4932362"/>
          </a:xfrm>
        </p:spPr>
        <p:txBody>
          <a:bodyPr/>
          <a:lstStyle/>
          <a:p>
            <a:pPr marL="0" indent="0">
              <a:buNone/>
            </a:pPr>
            <a:r>
              <a:rPr lang="en-US" dirty="0"/>
              <a:t>Describe what can be done, and by whom, to limit an aggressor’s ability to cause harm.</a:t>
            </a:r>
          </a:p>
        </p:txBody>
      </p:sp>
    </p:spTree>
    <p:extLst>
      <p:ext uri="{BB962C8B-B14F-4D97-AF65-F5344CB8AC3E}">
        <p14:creationId xmlns:p14="http://schemas.microsoft.com/office/powerpoint/2010/main" val="2404630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19900-8A33-41CB-8B34-6ECA06A58E88}"/>
              </a:ext>
            </a:extLst>
          </p:cNvPr>
          <p:cNvSpPr>
            <a:spLocks noGrp="1"/>
          </p:cNvSpPr>
          <p:nvPr>
            <p:ph type="title"/>
          </p:nvPr>
        </p:nvSpPr>
        <p:spPr>
          <a:xfrm>
            <a:off x="628650" y="588493"/>
            <a:ext cx="7886700" cy="800039"/>
          </a:xfrm>
        </p:spPr>
        <p:txBody>
          <a:bodyPr>
            <a:normAutofit fontScale="90000"/>
          </a:bodyPr>
          <a:lstStyle/>
          <a:p>
            <a:r>
              <a:rPr lang="en-US" dirty="0"/>
              <a:t>Activity L. What Does a Potential Attacker Need?</a:t>
            </a:r>
          </a:p>
        </p:txBody>
      </p:sp>
      <p:sp>
        <p:nvSpPr>
          <p:cNvPr id="3" name="Text Placeholder 2">
            <a:extLst>
              <a:ext uri="{FF2B5EF4-FFF2-40B4-BE49-F238E27FC236}">
                <a16:creationId xmlns:a16="http://schemas.microsoft.com/office/drawing/2014/main" id="{2A579BA6-D401-4D05-AA43-BD63BB6F259F}"/>
              </a:ext>
            </a:extLst>
          </p:cNvPr>
          <p:cNvSpPr>
            <a:spLocks noGrp="1"/>
          </p:cNvSpPr>
          <p:nvPr>
            <p:ph idx="1"/>
          </p:nvPr>
        </p:nvSpPr>
        <p:spPr>
          <a:xfrm>
            <a:off x="628650" y="1636730"/>
            <a:ext cx="7886700" cy="4932746"/>
          </a:xfrm>
        </p:spPr>
        <p:txBody>
          <a:bodyPr/>
          <a:lstStyle/>
          <a:p>
            <a:pPr marL="0" indent="0">
              <a:buNone/>
            </a:pPr>
            <a:r>
              <a:rPr lang="en-US" sz="2400" dirty="0"/>
              <a:t>An attacker needs:</a:t>
            </a:r>
          </a:p>
          <a:p>
            <a:r>
              <a:rPr lang="en-US" sz="2400" b="1" dirty="0"/>
              <a:t>Access: </a:t>
            </a:r>
            <a:r>
              <a:rPr lang="en-US" sz="2400" dirty="0"/>
              <a:t>to the victim physically or virtually</a:t>
            </a:r>
          </a:p>
          <a:p>
            <a:r>
              <a:rPr lang="en-US" sz="2400" b="1" dirty="0"/>
              <a:t>Resources: </a:t>
            </a:r>
            <a:r>
              <a:rPr lang="en-US" sz="2400" dirty="0"/>
              <a:t>anything that can be used to carry out the attack – information on the victim’s location or weaknesses; weapon; transport; money; etc.</a:t>
            </a:r>
          </a:p>
          <a:p>
            <a:r>
              <a:rPr lang="en-US" sz="2400" b="1" dirty="0"/>
              <a:t>Impunity: </a:t>
            </a:r>
            <a:r>
              <a:rPr lang="en-US" sz="2400" dirty="0"/>
              <a:t>legal and/or social</a:t>
            </a:r>
          </a:p>
          <a:p>
            <a:r>
              <a:rPr lang="en-US" sz="2400" b="1" dirty="0"/>
              <a:t>Motive: </a:t>
            </a:r>
            <a:r>
              <a:rPr lang="en-US" sz="2400" dirty="0"/>
              <a:t>reason to act</a:t>
            </a:r>
          </a:p>
          <a:p>
            <a:pPr marL="0" indent="0">
              <a:spcBef>
                <a:spcPts val="3000"/>
              </a:spcBef>
              <a:buNone/>
            </a:pPr>
            <a:r>
              <a:rPr lang="en-US" sz="2400" dirty="0"/>
              <a:t>Type in the chat: what does an attacker need to be able to carry out an attack (in a physical or virtual space)?</a:t>
            </a:r>
          </a:p>
        </p:txBody>
      </p:sp>
      <p:sp>
        <p:nvSpPr>
          <p:cNvPr id="7" name="Star: 5 Points 6">
            <a:extLst>
              <a:ext uri="{FF2B5EF4-FFF2-40B4-BE49-F238E27FC236}">
                <a16:creationId xmlns:a16="http://schemas.microsoft.com/office/drawing/2014/main" id="{457D2542-0579-4553-8EF5-45572BB95667}"/>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5444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AB87-00F0-4755-A554-35FCD91A473B}"/>
              </a:ext>
            </a:extLst>
          </p:cNvPr>
          <p:cNvSpPr>
            <a:spLocks noGrp="1"/>
          </p:cNvSpPr>
          <p:nvPr>
            <p:ph type="title"/>
          </p:nvPr>
        </p:nvSpPr>
        <p:spPr>
          <a:xfrm>
            <a:off x="628650" y="484188"/>
            <a:ext cx="7886700" cy="800100"/>
          </a:xfrm>
        </p:spPr>
        <p:txBody>
          <a:bodyPr>
            <a:normAutofit/>
          </a:bodyPr>
          <a:lstStyle/>
          <a:p>
            <a:r>
              <a:rPr lang="en-US" dirty="0"/>
              <a:t>Activity M. Scenario 1, Outreach </a:t>
            </a:r>
          </a:p>
        </p:txBody>
      </p:sp>
      <p:sp>
        <p:nvSpPr>
          <p:cNvPr id="3" name="Text Placeholder 2">
            <a:extLst>
              <a:ext uri="{FF2B5EF4-FFF2-40B4-BE49-F238E27FC236}">
                <a16:creationId xmlns:a16="http://schemas.microsoft.com/office/drawing/2014/main" id="{F1751FCC-04D2-4EEB-9ECE-5D5CE5D01287}"/>
              </a:ext>
            </a:extLst>
          </p:cNvPr>
          <p:cNvSpPr>
            <a:spLocks noGrp="1"/>
          </p:cNvSpPr>
          <p:nvPr>
            <p:ph idx="1"/>
          </p:nvPr>
        </p:nvSpPr>
        <p:spPr>
          <a:xfrm>
            <a:off x="628650" y="1455738"/>
            <a:ext cx="7429500" cy="4932362"/>
          </a:xfrm>
        </p:spPr>
        <p:txBody>
          <a:bodyPr/>
          <a:lstStyle/>
          <a:p>
            <a:pPr marL="0" indent="0">
              <a:buNone/>
            </a:pPr>
            <a:r>
              <a:rPr lang="en-US" sz="2200" dirty="0"/>
              <a:t>Marvin is an outreach worker (ORW) for an organization that delivers condoms and lubricants. He travels alone to places, such as night clubs, where gay men socialize. While there, he provides three condoms and three lubricants to each person (in pre-packaged bags per organizational policy). Several weeks in a row, different men at one specific bar have aggressively demanded more condoms. Each time, Marvin refused, explaining the CSO policy. One night, a man who had yelled at Marvin several times throws a full beer bottle at him, striking him hard on the head.</a:t>
            </a:r>
          </a:p>
          <a:p>
            <a:pPr marL="0" indent="0">
              <a:spcBef>
                <a:spcPts val="3000"/>
              </a:spcBef>
              <a:buNone/>
            </a:pPr>
            <a:r>
              <a:rPr lang="en-US" sz="2200" b="1" dirty="0"/>
              <a:t>What could be done to limit access, resources, motive, and impunity to prevent this situation from occurring again?</a:t>
            </a:r>
          </a:p>
        </p:txBody>
      </p:sp>
      <p:sp>
        <p:nvSpPr>
          <p:cNvPr id="7" name="Star: 5 Points 6">
            <a:extLst>
              <a:ext uri="{FF2B5EF4-FFF2-40B4-BE49-F238E27FC236}">
                <a16:creationId xmlns:a16="http://schemas.microsoft.com/office/drawing/2014/main" id="{0FB1C521-4022-4BE6-90F1-A05B8386E431}"/>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102809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FF22-9B63-4A72-9E8B-042DF0D2907D}"/>
              </a:ext>
            </a:extLst>
          </p:cNvPr>
          <p:cNvSpPr>
            <a:spLocks noGrp="1"/>
          </p:cNvSpPr>
          <p:nvPr>
            <p:ph type="title"/>
          </p:nvPr>
        </p:nvSpPr>
        <p:spPr>
          <a:xfrm>
            <a:off x="628650" y="446088"/>
            <a:ext cx="7886700" cy="800100"/>
          </a:xfrm>
        </p:spPr>
        <p:txBody>
          <a:bodyPr/>
          <a:lstStyle/>
          <a:p>
            <a:r>
              <a:rPr lang="en-US" dirty="0"/>
              <a:t>Scenario 1 possible answers</a:t>
            </a:r>
          </a:p>
        </p:txBody>
      </p:sp>
      <p:sp>
        <p:nvSpPr>
          <p:cNvPr id="3" name="Text Placeholder 2">
            <a:extLst>
              <a:ext uri="{FF2B5EF4-FFF2-40B4-BE49-F238E27FC236}">
                <a16:creationId xmlns:a16="http://schemas.microsoft.com/office/drawing/2014/main" id="{B72857F3-F937-47FF-8858-9F763C03D6F0}"/>
              </a:ext>
            </a:extLst>
          </p:cNvPr>
          <p:cNvSpPr>
            <a:spLocks noGrp="1"/>
          </p:cNvSpPr>
          <p:nvPr>
            <p:ph idx="1"/>
          </p:nvPr>
        </p:nvSpPr>
        <p:spPr>
          <a:xfrm>
            <a:off x="628650" y="1541463"/>
            <a:ext cx="8248650" cy="4932362"/>
          </a:xfrm>
        </p:spPr>
        <p:txBody>
          <a:bodyPr/>
          <a:lstStyle/>
          <a:p>
            <a:r>
              <a:rPr lang="en-US" sz="2400" dirty="0"/>
              <a:t>Marvin’s organization could:</a:t>
            </a:r>
          </a:p>
          <a:p>
            <a:pPr lvl="1"/>
            <a:r>
              <a:rPr lang="en-US" sz="2200" dirty="0"/>
              <a:t>Change their policy re: condom distribution (motive)</a:t>
            </a:r>
          </a:p>
          <a:p>
            <a:pPr lvl="1"/>
            <a:r>
              <a:rPr lang="en-US" sz="2200" dirty="0"/>
              <a:t>Send out peers in groups of two or more (access/impunity)</a:t>
            </a:r>
          </a:p>
          <a:p>
            <a:pPr lvl="1"/>
            <a:r>
              <a:rPr lang="en-US" sz="2200" dirty="0"/>
              <a:t>Stop providing services to this hot spot OR only provide services if hot spot owners offer better protection to outreach staff OR leave condoms/lubricants in a bathroom or other location (access/impunity)</a:t>
            </a:r>
          </a:p>
          <a:p>
            <a:pPr lvl="1"/>
            <a:r>
              <a:rPr lang="en-US" sz="2200" dirty="0"/>
              <a:t>Engage a local champion at the hot spot who can distribute the condoms or explain the policy (access/motive)</a:t>
            </a:r>
          </a:p>
          <a:p>
            <a:r>
              <a:rPr lang="en-US" sz="2400" dirty="0"/>
              <a:t>Marvin could:</a:t>
            </a:r>
          </a:p>
          <a:p>
            <a:pPr lvl="1"/>
            <a:r>
              <a:rPr lang="en-US" sz="2200" dirty="0"/>
              <a:t>Report the incidents to his organization so they can respond (all)</a:t>
            </a:r>
          </a:p>
          <a:p>
            <a:pPr lvl="1"/>
            <a:r>
              <a:rPr lang="en-US" sz="2200" dirty="0"/>
              <a:t>Meet people outside before they enter the bar (resources)</a:t>
            </a:r>
          </a:p>
          <a:p>
            <a:pPr lvl="1"/>
            <a:endParaRPr lang="en-US" dirty="0"/>
          </a:p>
        </p:txBody>
      </p:sp>
    </p:spTree>
    <p:extLst>
      <p:ext uri="{BB962C8B-B14F-4D97-AF65-F5344CB8AC3E}">
        <p14:creationId xmlns:p14="http://schemas.microsoft.com/office/powerpoint/2010/main" val="2121445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966A-8287-4586-9D9A-BC8DE848D5C5}"/>
              </a:ext>
            </a:extLst>
          </p:cNvPr>
          <p:cNvSpPr>
            <a:spLocks noGrp="1"/>
          </p:cNvSpPr>
          <p:nvPr>
            <p:ph type="title"/>
          </p:nvPr>
        </p:nvSpPr>
        <p:spPr>
          <a:xfrm>
            <a:off x="628650" y="446088"/>
            <a:ext cx="7886700" cy="800100"/>
          </a:xfrm>
        </p:spPr>
        <p:txBody>
          <a:bodyPr>
            <a:normAutofit/>
          </a:bodyPr>
          <a:lstStyle/>
          <a:p>
            <a:r>
              <a:rPr lang="en-US" dirty="0"/>
              <a:t>Activity M. Scenario 2, Clinic</a:t>
            </a:r>
          </a:p>
        </p:txBody>
      </p:sp>
      <p:sp>
        <p:nvSpPr>
          <p:cNvPr id="3" name="Text Placeholder 2">
            <a:extLst>
              <a:ext uri="{FF2B5EF4-FFF2-40B4-BE49-F238E27FC236}">
                <a16:creationId xmlns:a16="http://schemas.microsoft.com/office/drawing/2014/main" id="{8642A914-A7A4-4661-A992-DB5CB5111ABB}"/>
              </a:ext>
            </a:extLst>
          </p:cNvPr>
          <p:cNvSpPr>
            <a:spLocks noGrp="1"/>
          </p:cNvSpPr>
          <p:nvPr>
            <p:ph idx="1"/>
          </p:nvPr>
        </p:nvSpPr>
        <p:spPr>
          <a:xfrm>
            <a:off x="628650" y="1455738"/>
            <a:ext cx="7667625" cy="4932362"/>
          </a:xfrm>
        </p:spPr>
        <p:txBody>
          <a:bodyPr/>
          <a:lstStyle/>
          <a:p>
            <a:pPr marL="0" indent="0">
              <a:buNone/>
            </a:pPr>
            <a:r>
              <a:rPr lang="en-US" sz="2400" dirty="0"/>
              <a:t>Crystal is a nurse with a CSO-supported clinic. She provides sexual and reproductive health services to sex workers. She has helped several sex workers access counseling to deal with violent relationships. One morning, an unknown man comes to the clinic and asks for Crystal. The receptionist allows him in. He finds Crystal and threatens her with a knife, saying she better, “stay out of my personal life.” Crystal finds out later that the unknown man is the abusive boyfriend of one of the sex workers who Crystal had helped.</a:t>
            </a:r>
          </a:p>
          <a:p>
            <a:pPr marL="0" indent="0">
              <a:spcBef>
                <a:spcPts val="3000"/>
              </a:spcBef>
              <a:buNone/>
            </a:pPr>
            <a:r>
              <a:rPr lang="en-US" b="1" dirty="0"/>
              <a:t>What could be done to limit access, resources, motive, and impunity to prevent this situation from occurring again?</a:t>
            </a:r>
          </a:p>
          <a:p>
            <a:endParaRPr lang="en-US" dirty="0"/>
          </a:p>
        </p:txBody>
      </p:sp>
      <p:sp>
        <p:nvSpPr>
          <p:cNvPr id="7" name="Star: 5 Points 6">
            <a:extLst>
              <a:ext uri="{FF2B5EF4-FFF2-40B4-BE49-F238E27FC236}">
                <a16:creationId xmlns:a16="http://schemas.microsoft.com/office/drawing/2014/main" id="{FA2A5A8D-A27A-49EA-81AA-836306B28A90}"/>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831313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3A31-1AAF-455F-A322-D9AF4EC794F8}"/>
              </a:ext>
            </a:extLst>
          </p:cNvPr>
          <p:cNvSpPr>
            <a:spLocks noGrp="1"/>
          </p:cNvSpPr>
          <p:nvPr>
            <p:ph type="title"/>
          </p:nvPr>
        </p:nvSpPr>
        <p:spPr>
          <a:xfrm>
            <a:off x="628650" y="493243"/>
            <a:ext cx="7886700" cy="800039"/>
          </a:xfrm>
        </p:spPr>
        <p:txBody>
          <a:bodyPr/>
          <a:lstStyle/>
          <a:p>
            <a:r>
              <a:rPr lang="en-US" dirty="0"/>
              <a:t>Scenario 2 possible answers </a:t>
            </a:r>
          </a:p>
        </p:txBody>
      </p:sp>
      <p:sp>
        <p:nvSpPr>
          <p:cNvPr id="3" name="Text Placeholder 2">
            <a:extLst>
              <a:ext uri="{FF2B5EF4-FFF2-40B4-BE49-F238E27FC236}">
                <a16:creationId xmlns:a16="http://schemas.microsoft.com/office/drawing/2014/main" id="{A123A769-BCD2-4190-9E3C-5AC7EA5581AF}"/>
              </a:ext>
            </a:extLst>
          </p:cNvPr>
          <p:cNvSpPr>
            <a:spLocks noGrp="1"/>
          </p:cNvSpPr>
          <p:nvPr>
            <p:ph idx="1"/>
          </p:nvPr>
        </p:nvSpPr>
        <p:spPr>
          <a:xfrm>
            <a:off x="628650" y="1541480"/>
            <a:ext cx="7886700" cy="4932746"/>
          </a:xfrm>
        </p:spPr>
        <p:txBody>
          <a:bodyPr/>
          <a:lstStyle/>
          <a:p>
            <a:r>
              <a:rPr lang="en-US" sz="2200" dirty="0"/>
              <a:t>Crystal’s organization could:</a:t>
            </a:r>
          </a:p>
          <a:p>
            <a:pPr lvl="1"/>
            <a:r>
              <a:rPr lang="en-US" sz="1800" dirty="0"/>
              <a:t>Develop and implement an admittance policy that includes 	</a:t>
            </a:r>
          </a:p>
          <a:p>
            <a:pPr lvl="2"/>
            <a:r>
              <a:rPr lang="en-US" sz="1600" dirty="0"/>
              <a:t>Writing down each visitor’s name and reason for a visit (impunity/access)</a:t>
            </a:r>
          </a:p>
          <a:p>
            <a:pPr lvl="2"/>
            <a:r>
              <a:rPr lang="en-US" sz="1600" dirty="0"/>
              <a:t>Calling back to the relevant staff to ask if the visitor is expected before they are admitted (access)</a:t>
            </a:r>
          </a:p>
          <a:p>
            <a:pPr lvl="2"/>
            <a:r>
              <a:rPr lang="en-US" sz="1600" dirty="0"/>
              <a:t>Having well-marked public areas where staff come and meet visitors who are not clients (access/impunity)</a:t>
            </a:r>
          </a:p>
          <a:p>
            <a:pPr lvl="2"/>
            <a:r>
              <a:rPr lang="en-US" sz="1600" dirty="0"/>
              <a:t>Checking each visitor for weapons (resources)</a:t>
            </a:r>
          </a:p>
          <a:p>
            <a:pPr lvl="1"/>
            <a:r>
              <a:rPr lang="en-US" sz="1800" dirty="0"/>
              <a:t>Remind all staff to talk to clients about circumstances under which it may be better not to share information with a violent partner (motive)</a:t>
            </a:r>
          </a:p>
          <a:p>
            <a:r>
              <a:rPr lang="en-US" sz="2200" dirty="0"/>
              <a:t>Crystal could:</a:t>
            </a:r>
          </a:p>
          <a:p>
            <a:pPr lvl="1"/>
            <a:r>
              <a:rPr lang="en-US" sz="1800" dirty="0"/>
              <a:t>Remind her clients that it may not be appropriate to share the nature of the support they receive at the clinic with violent partners (motive)</a:t>
            </a:r>
          </a:p>
          <a:p>
            <a:pPr lvl="1"/>
            <a:r>
              <a:rPr lang="en-US" sz="1800" dirty="0"/>
              <a:t>Remind her clients not to take home any documents about violence that their partner may see and react negatively to (motive)</a:t>
            </a:r>
            <a:endParaRPr lang="en-US" dirty="0"/>
          </a:p>
        </p:txBody>
      </p:sp>
    </p:spTree>
    <p:extLst>
      <p:ext uri="{BB962C8B-B14F-4D97-AF65-F5344CB8AC3E}">
        <p14:creationId xmlns:p14="http://schemas.microsoft.com/office/powerpoint/2010/main" val="312972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56CD-B521-4B27-8F98-184DDD6A199F}"/>
              </a:ext>
            </a:extLst>
          </p:cNvPr>
          <p:cNvSpPr>
            <a:spLocks noGrp="1"/>
          </p:cNvSpPr>
          <p:nvPr>
            <p:ph type="title"/>
          </p:nvPr>
        </p:nvSpPr>
        <p:spPr>
          <a:xfrm>
            <a:off x="628650" y="588493"/>
            <a:ext cx="7886700" cy="800039"/>
          </a:xfrm>
        </p:spPr>
        <p:txBody>
          <a:bodyPr/>
          <a:lstStyle/>
          <a:p>
            <a:r>
              <a:rPr lang="en-US" dirty="0"/>
              <a:t>Activity B. Group Norms</a:t>
            </a:r>
          </a:p>
        </p:txBody>
      </p:sp>
      <p:sp>
        <p:nvSpPr>
          <p:cNvPr id="3" name="Text Placeholder 2">
            <a:extLst>
              <a:ext uri="{FF2B5EF4-FFF2-40B4-BE49-F238E27FC236}">
                <a16:creationId xmlns:a16="http://schemas.microsoft.com/office/drawing/2014/main" id="{A6C1F137-FD45-4A17-BF37-249B60195AC9}"/>
              </a:ext>
            </a:extLst>
          </p:cNvPr>
          <p:cNvSpPr>
            <a:spLocks noGrp="1"/>
          </p:cNvSpPr>
          <p:nvPr>
            <p:ph idx="1"/>
          </p:nvPr>
        </p:nvSpPr>
        <p:spPr>
          <a:xfrm>
            <a:off x="628650" y="1636713"/>
            <a:ext cx="7886700" cy="4932362"/>
          </a:xfrm>
        </p:spPr>
        <p:txBody>
          <a:bodyPr/>
          <a:lstStyle/>
          <a:p>
            <a:r>
              <a:rPr lang="en-US" dirty="0">
                <a:solidFill>
                  <a:srgbClr val="00B050"/>
                </a:solidFill>
              </a:rPr>
              <a:t>These sessions will be recorded.</a:t>
            </a:r>
          </a:p>
          <a:p>
            <a:r>
              <a:rPr lang="en-US" dirty="0"/>
              <a:t>Do not share identifying information about others when recounting security incidents.</a:t>
            </a:r>
          </a:p>
          <a:p>
            <a:r>
              <a:rPr lang="en-US" dirty="0"/>
              <a:t>Participate fully.</a:t>
            </a:r>
          </a:p>
          <a:p>
            <a:r>
              <a:rPr lang="en-US" dirty="0"/>
              <a:t>Come on time and remain for the entirety of each session.</a:t>
            </a:r>
          </a:p>
          <a:p>
            <a:r>
              <a:rPr lang="en-US" dirty="0"/>
              <a:t>Do not share what you hear in this webinar beyond this space.</a:t>
            </a:r>
          </a:p>
        </p:txBody>
      </p:sp>
      <p:sp>
        <p:nvSpPr>
          <p:cNvPr id="7" name="Star: 5 Points 6">
            <a:extLst>
              <a:ext uri="{FF2B5EF4-FFF2-40B4-BE49-F238E27FC236}">
                <a16:creationId xmlns:a16="http://schemas.microsoft.com/office/drawing/2014/main" id="{C89B78A4-374B-49CF-945A-30F60615F897}"/>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036614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FA13-2D64-42C2-9D44-DC26336C8563}"/>
              </a:ext>
            </a:extLst>
          </p:cNvPr>
          <p:cNvSpPr>
            <a:spLocks noGrp="1"/>
          </p:cNvSpPr>
          <p:nvPr>
            <p:ph type="title"/>
          </p:nvPr>
        </p:nvSpPr>
        <p:spPr>
          <a:xfrm>
            <a:off x="628650" y="588963"/>
            <a:ext cx="7258050" cy="800100"/>
          </a:xfrm>
        </p:spPr>
        <p:txBody>
          <a:bodyPr>
            <a:normAutofit fontScale="90000"/>
          </a:bodyPr>
          <a:lstStyle/>
          <a:p>
            <a:r>
              <a:rPr lang="en-US" dirty="0"/>
              <a:t>Activity M. Scenario 3, Going online to off-line</a:t>
            </a:r>
          </a:p>
        </p:txBody>
      </p:sp>
      <p:sp>
        <p:nvSpPr>
          <p:cNvPr id="3" name="Text Placeholder 2">
            <a:extLst>
              <a:ext uri="{FF2B5EF4-FFF2-40B4-BE49-F238E27FC236}">
                <a16:creationId xmlns:a16="http://schemas.microsoft.com/office/drawing/2014/main" id="{1D5FAA81-F0D0-47B4-942D-7B80EF6090E7}"/>
              </a:ext>
            </a:extLst>
          </p:cNvPr>
          <p:cNvSpPr>
            <a:spLocks noGrp="1"/>
          </p:cNvSpPr>
          <p:nvPr>
            <p:ph idx="1"/>
          </p:nvPr>
        </p:nvSpPr>
        <p:spPr>
          <a:xfrm>
            <a:off x="628650" y="1570037"/>
            <a:ext cx="7886700" cy="5126293"/>
          </a:xfrm>
        </p:spPr>
        <p:txBody>
          <a:bodyPr/>
          <a:lstStyle/>
          <a:p>
            <a:pPr marL="0" indent="0">
              <a:buNone/>
            </a:pPr>
            <a:r>
              <a:rPr lang="en-US" sz="2400" dirty="0"/>
              <a:t>An online ORW, Patrick, meets new potential service users on Grindr and encourages them to get tested. The men he meets on Grindr often want to meet him off site before they are willing to go to a clinical facility. Several times, when Patrick met potential service users in person, they wanted to have sex with him. One man, Andrew, was incredibly insistent. After Patrick said he did not wish to have sex, Andrew came to the CSO’s office looking for Patrick on multiple occasions and even showed up at Patrick’s other job (waiting tables at a restaurant) after finding information about Patrick online.</a:t>
            </a:r>
            <a:endParaRPr lang="en-US" dirty="0"/>
          </a:p>
          <a:p>
            <a:pPr marL="0" indent="0">
              <a:buNone/>
            </a:pPr>
            <a:r>
              <a:rPr lang="en-US" sz="2400" b="1" dirty="0"/>
              <a:t>What could be done to limit access, resources, motive, and impunity to prevent this situation from occurring again?</a:t>
            </a:r>
          </a:p>
          <a:p>
            <a:endParaRPr lang="en-US" dirty="0"/>
          </a:p>
        </p:txBody>
      </p:sp>
      <p:sp>
        <p:nvSpPr>
          <p:cNvPr id="7" name="Star: 5 Points 6">
            <a:extLst>
              <a:ext uri="{FF2B5EF4-FFF2-40B4-BE49-F238E27FC236}">
                <a16:creationId xmlns:a16="http://schemas.microsoft.com/office/drawing/2014/main" id="{F989BCC7-82BC-427C-B51F-F2C0ED1C71E4}"/>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45802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982E3-99A5-4AC5-A2B1-E1E4A968DBBB}"/>
              </a:ext>
            </a:extLst>
          </p:cNvPr>
          <p:cNvSpPr>
            <a:spLocks noGrp="1"/>
          </p:cNvSpPr>
          <p:nvPr>
            <p:ph type="title"/>
          </p:nvPr>
        </p:nvSpPr>
        <p:spPr>
          <a:xfrm>
            <a:off x="628650" y="493243"/>
            <a:ext cx="7886700" cy="800039"/>
          </a:xfrm>
        </p:spPr>
        <p:txBody>
          <a:bodyPr/>
          <a:lstStyle/>
          <a:p>
            <a:r>
              <a:rPr lang="en-US" dirty="0"/>
              <a:t>Scenario 3 possible answers</a:t>
            </a:r>
          </a:p>
        </p:txBody>
      </p:sp>
      <p:sp>
        <p:nvSpPr>
          <p:cNvPr id="3" name="Text Placeholder 2">
            <a:extLst>
              <a:ext uri="{FF2B5EF4-FFF2-40B4-BE49-F238E27FC236}">
                <a16:creationId xmlns:a16="http://schemas.microsoft.com/office/drawing/2014/main" id="{F23C8D63-3856-4F41-A182-8B57798053E4}"/>
              </a:ext>
            </a:extLst>
          </p:cNvPr>
          <p:cNvSpPr>
            <a:spLocks noGrp="1"/>
          </p:cNvSpPr>
          <p:nvPr>
            <p:ph idx="1"/>
          </p:nvPr>
        </p:nvSpPr>
        <p:spPr>
          <a:xfrm>
            <a:off x="628650" y="1427179"/>
            <a:ext cx="7886700" cy="5268895"/>
          </a:xfrm>
        </p:spPr>
        <p:txBody>
          <a:bodyPr/>
          <a:lstStyle/>
          <a:p>
            <a:r>
              <a:rPr lang="en-US" sz="2200" dirty="0"/>
              <a:t>Patrick’s organization could:</a:t>
            </a:r>
          </a:p>
          <a:p>
            <a:pPr lvl="1"/>
            <a:r>
              <a:rPr lang="en-US" sz="1800" dirty="0"/>
              <a:t>Have clear policies and training regarding the information that each online ORW can share; e.g., no photos, no last names, no personal information (access, resources)</a:t>
            </a:r>
          </a:p>
          <a:p>
            <a:pPr lvl="1"/>
            <a:r>
              <a:rPr lang="en-US" sz="1800" dirty="0"/>
              <a:t>Have clear policies stating that ORWs cannot have relationships with clients; the policies could be accompanied with scripts for the ORWs to use if clients ask them to be involved in a relationship (motive)</a:t>
            </a:r>
          </a:p>
          <a:p>
            <a:pPr lvl="1"/>
            <a:r>
              <a:rPr lang="en-US" sz="1800" dirty="0"/>
              <a:t>Have a policy that states that online ORWs should never meet off site with clients being transitioned from online to off-line or that a new ORW must be the person to handle the transition (access)</a:t>
            </a:r>
          </a:p>
          <a:p>
            <a:pPr lvl="1"/>
            <a:r>
              <a:rPr lang="en-US" sz="1800" dirty="0"/>
              <a:t>Have a policy on how to protect staff who may be at risk, including funds for relocation (access)</a:t>
            </a:r>
          </a:p>
          <a:p>
            <a:r>
              <a:rPr lang="en-US" sz="2200" dirty="0"/>
              <a:t>Patrick could:</a:t>
            </a:r>
          </a:p>
          <a:p>
            <a:pPr lvl="1"/>
            <a:r>
              <a:rPr lang="en-US" sz="1800" dirty="0"/>
              <a:t>Limit information available about himself online (e.g., not create a LinkedIn profile that includes your organization, full name, and photo)</a:t>
            </a:r>
          </a:p>
          <a:p>
            <a:pPr lvl="1"/>
            <a:r>
              <a:rPr lang="en-US" sz="1800" dirty="0"/>
              <a:t>Report concerning clients to the organization immediately and seek guidance  </a:t>
            </a:r>
          </a:p>
          <a:p>
            <a:pPr lvl="1"/>
            <a:endParaRPr lang="en-US" sz="1800" dirty="0"/>
          </a:p>
          <a:p>
            <a:endParaRPr lang="en-US" dirty="0"/>
          </a:p>
        </p:txBody>
      </p:sp>
    </p:spTree>
    <p:extLst>
      <p:ext uri="{BB962C8B-B14F-4D97-AF65-F5344CB8AC3E}">
        <p14:creationId xmlns:p14="http://schemas.microsoft.com/office/powerpoint/2010/main" val="1086570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5FC14-19D4-425D-AF77-1B8B83F0E9BB}"/>
              </a:ext>
            </a:extLst>
          </p:cNvPr>
          <p:cNvSpPr>
            <a:spLocks noGrp="1"/>
          </p:cNvSpPr>
          <p:nvPr>
            <p:ph type="title"/>
          </p:nvPr>
        </p:nvSpPr>
        <p:spPr>
          <a:xfrm>
            <a:off x="628650" y="493713"/>
            <a:ext cx="7886700" cy="800100"/>
          </a:xfrm>
        </p:spPr>
        <p:txBody>
          <a:bodyPr>
            <a:normAutofit fontScale="90000"/>
          </a:bodyPr>
          <a:lstStyle/>
          <a:p>
            <a:r>
              <a:rPr lang="en-US" dirty="0"/>
              <a:t>Activity M. Scenario 4, Index testing</a:t>
            </a:r>
          </a:p>
        </p:txBody>
      </p:sp>
      <p:sp>
        <p:nvSpPr>
          <p:cNvPr id="3" name="Text Placeholder 2">
            <a:extLst>
              <a:ext uri="{FF2B5EF4-FFF2-40B4-BE49-F238E27FC236}">
                <a16:creationId xmlns:a16="http://schemas.microsoft.com/office/drawing/2014/main" id="{F355BD63-8B5E-4DAB-9B0D-94ADBF8765EC}"/>
              </a:ext>
            </a:extLst>
          </p:cNvPr>
          <p:cNvSpPr>
            <a:spLocks noGrp="1"/>
          </p:cNvSpPr>
          <p:nvPr>
            <p:ph idx="1"/>
          </p:nvPr>
        </p:nvSpPr>
        <p:spPr>
          <a:xfrm>
            <a:off x="628650" y="1541463"/>
            <a:ext cx="7886700" cy="4932362"/>
          </a:xfrm>
        </p:spPr>
        <p:txBody>
          <a:bodyPr/>
          <a:lstStyle/>
          <a:p>
            <a:pPr marL="0" indent="0">
              <a:buNone/>
            </a:pPr>
            <a:r>
              <a:rPr lang="en-US" sz="2400" dirty="0"/>
              <a:t>An index client shares the names of three sexual partners. Mary, a health care worker, successfully links named partners #1 and #3 to services but cannot reach partner #2 by phone. Mary tries to find partner #2 at home. She uses public transport, as per program policy. When Mary tells partner #2 why she has come, </a:t>
            </a:r>
            <a:br>
              <a:rPr lang="en-US" sz="2400" dirty="0"/>
            </a:br>
            <a:r>
              <a:rPr lang="en-US" sz="2400" dirty="0"/>
              <a:t>partner #2 threatens Mary with a pot of boiling water. Mary leaves immediately. While Mary must wait for public transport to return to the office, she is extremely frightened. </a:t>
            </a:r>
            <a:endParaRPr lang="en-US" dirty="0"/>
          </a:p>
          <a:p>
            <a:pPr marL="0" indent="0">
              <a:spcBef>
                <a:spcPts val="3000"/>
              </a:spcBef>
              <a:buNone/>
            </a:pPr>
            <a:r>
              <a:rPr lang="en-US" sz="2400" b="1" dirty="0"/>
              <a:t>What could be done to limit access, resources, motive, and impunity to prevent this situation from occurring again?</a:t>
            </a:r>
          </a:p>
          <a:p>
            <a:endParaRPr lang="en-US" dirty="0"/>
          </a:p>
        </p:txBody>
      </p:sp>
      <p:sp>
        <p:nvSpPr>
          <p:cNvPr id="8" name="Star: 5 Points 7">
            <a:extLst>
              <a:ext uri="{FF2B5EF4-FFF2-40B4-BE49-F238E27FC236}">
                <a16:creationId xmlns:a16="http://schemas.microsoft.com/office/drawing/2014/main" id="{C8E04D4E-CAD4-475C-97D2-563CBE902D82}"/>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231887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6DFCD-C8BA-4F1D-BE6C-8FC9229985FC}"/>
              </a:ext>
            </a:extLst>
          </p:cNvPr>
          <p:cNvSpPr>
            <a:spLocks noGrp="1"/>
          </p:cNvSpPr>
          <p:nvPr>
            <p:ph type="title"/>
          </p:nvPr>
        </p:nvSpPr>
        <p:spPr>
          <a:xfrm>
            <a:off x="628650" y="588493"/>
            <a:ext cx="7886700" cy="800039"/>
          </a:xfrm>
        </p:spPr>
        <p:txBody>
          <a:bodyPr/>
          <a:lstStyle/>
          <a:p>
            <a:r>
              <a:rPr lang="en-US" dirty="0"/>
              <a:t>Scenario 4 possible answers</a:t>
            </a:r>
          </a:p>
        </p:txBody>
      </p:sp>
      <p:sp>
        <p:nvSpPr>
          <p:cNvPr id="3" name="Text Placeholder 2">
            <a:extLst>
              <a:ext uri="{FF2B5EF4-FFF2-40B4-BE49-F238E27FC236}">
                <a16:creationId xmlns:a16="http://schemas.microsoft.com/office/drawing/2014/main" id="{DF0120EC-D93C-41D2-8EC7-4B92228EBE2D}"/>
              </a:ext>
            </a:extLst>
          </p:cNvPr>
          <p:cNvSpPr>
            <a:spLocks noGrp="1"/>
          </p:cNvSpPr>
          <p:nvPr>
            <p:ph idx="1"/>
          </p:nvPr>
        </p:nvSpPr>
        <p:spPr>
          <a:xfrm>
            <a:off x="628650" y="1636730"/>
            <a:ext cx="7886700" cy="4932746"/>
          </a:xfrm>
        </p:spPr>
        <p:txBody>
          <a:bodyPr/>
          <a:lstStyle/>
          <a:p>
            <a:r>
              <a:rPr lang="en-US" sz="2200" dirty="0"/>
              <a:t>Mary’s organization could:</a:t>
            </a:r>
          </a:p>
          <a:p>
            <a:pPr lvl="1"/>
            <a:r>
              <a:rPr lang="en-US" sz="1800" dirty="0"/>
              <a:t>Make sure all index clients are screened for intimate partner violence (IPV) so ORWs do not go to the homes of violent clients (access)</a:t>
            </a:r>
          </a:p>
          <a:p>
            <a:pPr lvl="1"/>
            <a:r>
              <a:rPr lang="en-US" sz="1800" dirty="0"/>
              <a:t>Have policies that dictate no client home visits without permission/voluntarism (access)</a:t>
            </a:r>
          </a:p>
          <a:p>
            <a:pPr lvl="1"/>
            <a:r>
              <a:rPr lang="en-US" sz="1800" dirty="0"/>
              <a:t>Have policies that allow for private transport during community visits or in special circumstances (access)</a:t>
            </a:r>
          </a:p>
          <a:p>
            <a:pPr lvl="1"/>
            <a:r>
              <a:rPr lang="en-US" sz="1800" dirty="0"/>
              <a:t>Have clear guidelines for index testing that dictate which modalities are appropriate in different circumstances (access, motive)</a:t>
            </a:r>
          </a:p>
          <a:p>
            <a:pPr lvl="1"/>
            <a:r>
              <a:rPr lang="en-US" sz="1800" dirty="0"/>
              <a:t>Have policies that dictate no one does outreach alone (access/impunity)</a:t>
            </a:r>
          </a:p>
          <a:p>
            <a:r>
              <a:rPr lang="en-US" sz="2200" dirty="0"/>
              <a:t>Mary could: </a:t>
            </a:r>
          </a:p>
          <a:p>
            <a:pPr lvl="1"/>
            <a:r>
              <a:rPr lang="en-US" sz="1800" dirty="0"/>
              <a:t>Suggest that an outreach event occur in partner #2’s community; several people can be invited to attend, including partner #2 (motive)</a:t>
            </a:r>
          </a:p>
          <a:p>
            <a:pPr lvl="1"/>
            <a:endParaRPr lang="en-US" dirty="0"/>
          </a:p>
        </p:txBody>
      </p:sp>
    </p:spTree>
    <p:extLst>
      <p:ext uri="{BB962C8B-B14F-4D97-AF65-F5344CB8AC3E}">
        <p14:creationId xmlns:p14="http://schemas.microsoft.com/office/powerpoint/2010/main" val="1087970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DCB48A-AB74-4EB3-9385-7A3F4FAAC0F4}"/>
              </a:ext>
            </a:extLst>
          </p:cNvPr>
          <p:cNvPicPr>
            <a:picLocks noChangeAspect="1"/>
          </p:cNvPicPr>
          <p:nvPr/>
        </p:nvPicPr>
        <p:blipFill>
          <a:blip r:embed="rId3"/>
          <a:srcRect/>
          <a:stretch/>
        </p:blipFill>
        <p:spPr>
          <a:xfrm>
            <a:off x="5977780" y="4087464"/>
            <a:ext cx="2983369" cy="2237526"/>
          </a:xfrm>
          <a:prstGeom prst="rect">
            <a:avLst/>
          </a:prstGeom>
          <a:ln w="6350">
            <a:solidFill>
              <a:schemeClr val="accent6"/>
            </a:solidFill>
          </a:ln>
          <a:effectLst>
            <a:outerShdw blurRad="114300" dist="114300" dir="2700000" algn="tl" rotWithShape="0">
              <a:schemeClr val="accent6">
                <a:alpha val="50000"/>
              </a:schemeClr>
            </a:outerShdw>
          </a:effectLst>
        </p:spPr>
      </p:pic>
      <p:pic>
        <p:nvPicPr>
          <p:cNvPr id="18" name="Picture 17">
            <a:extLst>
              <a:ext uri="{FF2B5EF4-FFF2-40B4-BE49-F238E27FC236}">
                <a16:creationId xmlns:a16="http://schemas.microsoft.com/office/drawing/2014/main" id="{E5571501-5F8F-4427-87CE-B2F2270322BC}"/>
              </a:ext>
            </a:extLst>
          </p:cNvPr>
          <p:cNvPicPr>
            <a:picLocks noChangeAspect="1"/>
          </p:cNvPicPr>
          <p:nvPr/>
        </p:nvPicPr>
        <p:blipFill>
          <a:blip r:embed="rId4"/>
          <a:srcRect/>
          <a:stretch/>
        </p:blipFill>
        <p:spPr>
          <a:xfrm>
            <a:off x="2765859" y="4070924"/>
            <a:ext cx="3038670" cy="2279002"/>
          </a:xfrm>
          <a:prstGeom prst="rect">
            <a:avLst/>
          </a:prstGeom>
          <a:ln w="6350">
            <a:solidFill>
              <a:schemeClr val="accent6"/>
            </a:solidFill>
          </a:ln>
          <a:effectLst>
            <a:outerShdw blurRad="114300" dist="114300" dir="2700000" algn="tl" rotWithShape="0">
              <a:schemeClr val="accent6">
                <a:alpha val="50000"/>
              </a:schemeClr>
            </a:outerShdw>
          </a:effectLst>
        </p:spPr>
      </p:pic>
      <p:pic>
        <p:nvPicPr>
          <p:cNvPr id="16" name="Picture 15">
            <a:extLst>
              <a:ext uri="{FF2B5EF4-FFF2-40B4-BE49-F238E27FC236}">
                <a16:creationId xmlns:a16="http://schemas.microsoft.com/office/drawing/2014/main" id="{D088BA20-584E-4C6B-93F7-DE972C7BC058}"/>
              </a:ext>
            </a:extLst>
          </p:cNvPr>
          <p:cNvPicPr>
            <a:picLocks noChangeAspect="1"/>
          </p:cNvPicPr>
          <p:nvPr/>
        </p:nvPicPr>
        <p:blipFill>
          <a:blip r:embed="rId5"/>
          <a:srcRect/>
          <a:stretch/>
        </p:blipFill>
        <p:spPr>
          <a:xfrm>
            <a:off x="5982103" y="1693546"/>
            <a:ext cx="2916013" cy="2187009"/>
          </a:xfrm>
          <a:prstGeom prst="rect">
            <a:avLst/>
          </a:prstGeom>
          <a:ln w="6350">
            <a:solidFill>
              <a:schemeClr val="accent6"/>
            </a:solidFill>
          </a:ln>
          <a:effectLst>
            <a:outerShdw blurRad="114300" dist="114300" dir="2700000" algn="tl" rotWithShape="0">
              <a:schemeClr val="accent6">
                <a:alpha val="50000"/>
              </a:schemeClr>
            </a:outerShdw>
          </a:effectLst>
        </p:spPr>
      </p:pic>
      <p:sp>
        <p:nvSpPr>
          <p:cNvPr id="2" name="Title 1">
            <a:extLst>
              <a:ext uri="{FF2B5EF4-FFF2-40B4-BE49-F238E27FC236}">
                <a16:creationId xmlns:a16="http://schemas.microsoft.com/office/drawing/2014/main" id="{37211123-2DE7-4468-A36C-46260C9E7241}"/>
              </a:ext>
            </a:extLst>
          </p:cNvPr>
          <p:cNvSpPr>
            <a:spLocks noGrp="1"/>
          </p:cNvSpPr>
          <p:nvPr>
            <p:ph type="title"/>
          </p:nvPr>
        </p:nvSpPr>
        <p:spPr>
          <a:xfrm>
            <a:off x="628650" y="588493"/>
            <a:ext cx="7886700" cy="800039"/>
          </a:xfrm>
        </p:spPr>
        <p:txBody>
          <a:bodyPr>
            <a:normAutofit fontScale="90000"/>
          </a:bodyPr>
          <a:lstStyle/>
          <a:p>
            <a:r>
              <a:rPr lang="en-US" dirty="0"/>
              <a:t>Activity N. What do these solutions have in common?</a:t>
            </a:r>
          </a:p>
        </p:txBody>
      </p:sp>
      <p:sp>
        <p:nvSpPr>
          <p:cNvPr id="3" name="Text Placeholder 2">
            <a:extLst>
              <a:ext uri="{FF2B5EF4-FFF2-40B4-BE49-F238E27FC236}">
                <a16:creationId xmlns:a16="http://schemas.microsoft.com/office/drawing/2014/main" id="{6000758E-0B57-4EF4-A8D2-C665DE3FDF82}"/>
              </a:ext>
            </a:extLst>
          </p:cNvPr>
          <p:cNvSpPr>
            <a:spLocks noGrp="1"/>
          </p:cNvSpPr>
          <p:nvPr>
            <p:ph idx="1"/>
          </p:nvPr>
        </p:nvSpPr>
        <p:spPr>
          <a:xfrm>
            <a:off x="628650" y="1636713"/>
            <a:ext cx="2053618" cy="4932362"/>
          </a:xfrm>
        </p:spPr>
        <p:txBody>
          <a:bodyPr/>
          <a:lstStyle/>
          <a:p>
            <a:pPr marL="0" indent="0">
              <a:buNone/>
            </a:pPr>
            <a:r>
              <a:rPr lang="en-US" sz="1800" dirty="0"/>
              <a:t>In each scenario, the solutions are primarily the responsibility of the organization and not the individual.</a:t>
            </a:r>
          </a:p>
          <a:p>
            <a:pPr marL="0" indent="0">
              <a:buNone/>
            </a:pPr>
            <a:r>
              <a:rPr lang="en-US" sz="1800" dirty="0"/>
              <a:t>Organizations acknowledge their responsibility to their workers’ safety. They do not simply rely on staff/volunteers’ best judgment.</a:t>
            </a:r>
          </a:p>
        </p:txBody>
      </p:sp>
      <p:pic>
        <p:nvPicPr>
          <p:cNvPr id="8" name="Picture 7">
            <a:extLst>
              <a:ext uri="{FF2B5EF4-FFF2-40B4-BE49-F238E27FC236}">
                <a16:creationId xmlns:a16="http://schemas.microsoft.com/office/drawing/2014/main" id="{D9665903-E0B6-446C-9B08-114F556B7336}"/>
              </a:ext>
            </a:extLst>
          </p:cNvPr>
          <p:cNvPicPr>
            <a:picLocks noChangeAspect="1"/>
          </p:cNvPicPr>
          <p:nvPr/>
        </p:nvPicPr>
        <p:blipFill>
          <a:blip r:embed="rId6"/>
          <a:srcRect/>
          <a:stretch/>
        </p:blipFill>
        <p:spPr>
          <a:xfrm>
            <a:off x="2858192" y="1698516"/>
            <a:ext cx="2947987" cy="2210990"/>
          </a:xfrm>
          <a:prstGeom prst="rect">
            <a:avLst/>
          </a:prstGeom>
          <a:ln w="6350">
            <a:solidFill>
              <a:schemeClr val="accent6"/>
            </a:solidFill>
          </a:ln>
          <a:effectLst>
            <a:outerShdw blurRad="114300" dist="114300" dir="2700000" algn="tl" rotWithShape="0">
              <a:schemeClr val="accent6">
                <a:alpha val="50000"/>
              </a:schemeClr>
            </a:outerShdw>
          </a:effectLst>
        </p:spPr>
      </p:pic>
      <p:sp>
        <p:nvSpPr>
          <p:cNvPr id="9" name="Oval 8">
            <a:extLst>
              <a:ext uri="{FF2B5EF4-FFF2-40B4-BE49-F238E27FC236}">
                <a16:creationId xmlns:a16="http://schemas.microsoft.com/office/drawing/2014/main" id="{B9DAFFDE-DFFA-4C9E-A829-F67206A72847}"/>
              </a:ext>
            </a:extLst>
          </p:cNvPr>
          <p:cNvSpPr/>
          <p:nvPr/>
        </p:nvSpPr>
        <p:spPr>
          <a:xfrm>
            <a:off x="2983530" y="2114002"/>
            <a:ext cx="2723480" cy="1211041"/>
          </a:xfrm>
          <a:custGeom>
            <a:avLst/>
            <a:gdLst>
              <a:gd name="connsiteX0" fmla="*/ 0 w 2721165"/>
              <a:gd name="connsiteY0" fmla="*/ 549033 h 1098065"/>
              <a:gd name="connsiteX1" fmla="*/ 1360583 w 2721165"/>
              <a:gd name="connsiteY1" fmla="*/ 0 h 1098065"/>
              <a:gd name="connsiteX2" fmla="*/ 2721166 w 2721165"/>
              <a:gd name="connsiteY2" fmla="*/ 549033 h 1098065"/>
              <a:gd name="connsiteX3" fmla="*/ 1360583 w 2721165"/>
              <a:gd name="connsiteY3" fmla="*/ 1098066 h 1098065"/>
              <a:gd name="connsiteX4" fmla="*/ 0 w 2721165"/>
              <a:gd name="connsiteY4" fmla="*/ 549033 h 1098065"/>
              <a:gd name="connsiteX0" fmla="*/ 0 w 2721166"/>
              <a:gd name="connsiteY0" fmla="*/ 558289 h 1116578"/>
              <a:gd name="connsiteX1" fmla="*/ 1360583 w 2721166"/>
              <a:gd name="connsiteY1" fmla="*/ 9256 h 1116578"/>
              <a:gd name="connsiteX2" fmla="*/ 2721166 w 2721166"/>
              <a:gd name="connsiteY2" fmla="*/ 558289 h 1116578"/>
              <a:gd name="connsiteX3" fmla="*/ 1360583 w 2721166"/>
              <a:gd name="connsiteY3" fmla="*/ 1107322 h 1116578"/>
              <a:gd name="connsiteX4" fmla="*/ 0 w 2721166"/>
              <a:gd name="connsiteY4" fmla="*/ 558289 h 1116578"/>
              <a:gd name="connsiteX0" fmla="*/ 0 w 2721166"/>
              <a:gd name="connsiteY0" fmla="*/ 558289 h 1116578"/>
              <a:gd name="connsiteX1" fmla="*/ 1360583 w 2721166"/>
              <a:gd name="connsiteY1" fmla="*/ 9256 h 1116578"/>
              <a:gd name="connsiteX2" fmla="*/ 2721166 w 2721166"/>
              <a:gd name="connsiteY2" fmla="*/ 558289 h 1116578"/>
              <a:gd name="connsiteX3" fmla="*/ 1360583 w 2721166"/>
              <a:gd name="connsiteY3" fmla="*/ 1107322 h 1116578"/>
              <a:gd name="connsiteX4" fmla="*/ 0 w 2721166"/>
              <a:gd name="connsiteY4" fmla="*/ 558289 h 1116578"/>
              <a:gd name="connsiteX0" fmla="*/ 0 w 2722090"/>
              <a:gd name="connsiteY0" fmla="*/ 558289 h 1116578"/>
              <a:gd name="connsiteX1" fmla="*/ 1360583 w 2722090"/>
              <a:gd name="connsiteY1" fmla="*/ 9256 h 1116578"/>
              <a:gd name="connsiteX2" fmla="*/ 2721166 w 2722090"/>
              <a:gd name="connsiteY2" fmla="*/ 558289 h 1116578"/>
              <a:gd name="connsiteX3" fmla="*/ 1360583 w 2722090"/>
              <a:gd name="connsiteY3" fmla="*/ 1107322 h 1116578"/>
              <a:gd name="connsiteX4" fmla="*/ 0 w 2722090"/>
              <a:gd name="connsiteY4" fmla="*/ 558289 h 1116578"/>
              <a:gd name="connsiteX0" fmla="*/ 0 w 2721274"/>
              <a:gd name="connsiteY0" fmla="*/ 558289 h 1116578"/>
              <a:gd name="connsiteX1" fmla="*/ 1360583 w 2721274"/>
              <a:gd name="connsiteY1" fmla="*/ 9256 h 1116578"/>
              <a:gd name="connsiteX2" fmla="*/ 2721166 w 2721274"/>
              <a:gd name="connsiteY2" fmla="*/ 558289 h 1116578"/>
              <a:gd name="connsiteX3" fmla="*/ 1360583 w 2721274"/>
              <a:gd name="connsiteY3" fmla="*/ 1107322 h 1116578"/>
              <a:gd name="connsiteX4" fmla="*/ 0 w 2721274"/>
              <a:gd name="connsiteY4" fmla="*/ 558289 h 1116578"/>
              <a:gd name="connsiteX0" fmla="*/ 0 w 2721274"/>
              <a:gd name="connsiteY0" fmla="*/ 558289 h 1116578"/>
              <a:gd name="connsiteX1" fmla="*/ 1360583 w 2721274"/>
              <a:gd name="connsiteY1" fmla="*/ 9256 h 1116578"/>
              <a:gd name="connsiteX2" fmla="*/ 2721166 w 2721274"/>
              <a:gd name="connsiteY2" fmla="*/ 558289 h 1116578"/>
              <a:gd name="connsiteX3" fmla="*/ 1360583 w 2721274"/>
              <a:gd name="connsiteY3" fmla="*/ 1107322 h 1116578"/>
              <a:gd name="connsiteX4" fmla="*/ 0 w 2721274"/>
              <a:gd name="connsiteY4" fmla="*/ 558289 h 111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274" h="1116578">
                <a:moveTo>
                  <a:pt x="0" y="558289"/>
                </a:moveTo>
                <a:cubicBezTo>
                  <a:pt x="0" y="-116409"/>
                  <a:pt x="609154" y="9256"/>
                  <a:pt x="1360583" y="9256"/>
                </a:cubicBezTo>
                <a:cubicBezTo>
                  <a:pt x="2112012" y="9256"/>
                  <a:pt x="2711641" y="-21159"/>
                  <a:pt x="2721166" y="558289"/>
                </a:cubicBezTo>
                <a:cubicBezTo>
                  <a:pt x="2730691" y="1223462"/>
                  <a:pt x="2112012" y="1107322"/>
                  <a:pt x="1360583" y="1107322"/>
                </a:cubicBezTo>
                <a:cubicBezTo>
                  <a:pt x="609154" y="1107322"/>
                  <a:pt x="0" y="1232987"/>
                  <a:pt x="0" y="558289"/>
                </a:cubicBezTo>
                <a:close/>
              </a:path>
            </a:pathLst>
          </a:cu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5" name="Oval 8">
            <a:extLst>
              <a:ext uri="{FF2B5EF4-FFF2-40B4-BE49-F238E27FC236}">
                <a16:creationId xmlns:a16="http://schemas.microsoft.com/office/drawing/2014/main" id="{85778429-140B-49B5-A1FA-13569DB94370}"/>
              </a:ext>
            </a:extLst>
          </p:cNvPr>
          <p:cNvSpPr/>
          <p:nvPr/>
        </p:nvSpPr>
        <p:spPr>
          <a:xfrm>
            <a:off x="6078369" y="2114002"/>
            <a:ext cx="2723480" cy="1097511"/>
          </a:xfrm>
          <a:custGeom>
            <a:avLst/>
            <a:gdLst>
              <a:gd name="connsiteX0" fmla="*/ 0 w 2721165"/>
              <a:gd name="connsiteY0" fmla="*/ 549033 h 1098065"/>
              <a:gd name="connsiteX1" fmla="*/ 1360583 w 2721165"/>
              <a:gd name="connsiteY1" fmla="*/ 0 h 1098065"/>
              <a:gd name="connsiteX2" fmla="*/ 2721166 w 2721165"/>
              <a:gd name="connsiteY2" fmla="*/ 549033 h 1098065"/>
              <a:gd name="connsiteX3" fmla="*/ 1360583 w 2721165"/>
              <a:gd name="connsiteY3" fmla="*/ 1098066 h 1098065"/>
              <a:gd name="connsiteX4" fmla="*/ 0 w 2721165"/>
              <a:gd name="connsiteY4" fmla="*/ 549033 h 1098065"/>
              <a:gd name="connsiteX0" fmla="*/ 0 w 2721166"/>
              <a:gd name="connsiteY0" fmla="*/ 558289 h 1116578"/>
              <a:gd name="connsiteX1" fmla="*/ 1360583 w 2721166"/>
              <a:gd name="connsiteY1" fmla="*/ 9256 h 1116578"/>
              <a:gd name="connsiteX2" fmla="*/ 2721166 w 2721166"/>
              <a:gd name="connsiteY2" fmla="*/ 558289 h 1116578"/>
              <a:gd name="connsiteX3" fmla="*/ 1360583 w 2721166"/>
              <a:gd name="connsiteY3" fmla="*/ 1107322 h 1116578"/>
              <a:gd name="connsiteX4" fmla="*/ 0 w 2721166"/>
              <a:gd name="connsiteY4" fmla="*/ 558289 h 1116578"/>
              <a:gd name="connsiteX0" fmla="*/ 0 w 2721166"/>
              <a:gd name="connsiteY0" fmla="*/ 558289 h 1116578"/>
              <a:gd name="connsiteX1" fmla="*/ 1360583 w 2721166"/>
              <a:gd name="connsiteY1" fmla="*/ 9256 h 1116578"/>
              <a:gd name="connsiteX2" fmla="*/ 2721166 w 2721166"/>
              <a:gd name="connsiteY2" fmla="*/ 558289 h 1116578"/>
              <a:gd name="connsiteX3" fmla="*/ 1360583 w 2721166"/>
              <a:gd name="connsiteY3" fmla="*/ 1107322 h 1116578"/>
              <a:gd name="connsiteX4" fmla="*/ 0 w 2721166"/>
              <a:gd name="connsiteY4" fmla="*/ 558289 h 1116578"/>
              <a:gd name="connsiteX0" fmla="*/ 0 w 2722090"/>
              <a:gd name="connsiteY0" fmla="*/ 558289 h 1116578"/>
              <a:gd name="connsiteX1" fmla="*/ 1360583 w 2722090"/>
              <a:gd name="connsiteY1" fmla="*/ 9256 h 1116578"/>
              <a:gd name="connsiteX2" fmla="*/ 2721166 w 2722090"/>
              <a:gd name="connsiteY2" fmla="*/ 558289 h 1116578"/>
              <a:gd name="connsiteX3" fmla="*/ 1360583 w 2722090"/>
              <a:gd name="connsiteY3" fmla="*/ 1107322 h 1116578"/>
              <a:gd name="connsiteX4" fmla="*/ 0 w 2722090"/>
              <a:gd name="connsiteY4" fmla="*/ 558289 h 1116578"/>
              <a:gd name="connsiteX0" fmla="*/ 0 w 2721274"/>
              <a:gd name="connsiteY0" fmla="*/ 558289 h 1116578"/>
              <a:gd name="connsiteX1" fmla="*/ 1360583 w 2721274"/>
              <a:gd name="connsiteY1" fmla="*/ 9256 h 1116578"/>
              <a:gd name="connsiteX2" fmla="*/ 2721166 w 2721274"/>
              <a:gd name="connsiteY2" fmla="*/ 558289 h 1116578"/>
              <a:gd name="connsiteX3" fmla="*/ 1360583 w 2721274"/>
              <a:gd name="connsiteY3" fmla="*/ 1107322 h 1116578"/>
              <a:gd name="connsiteX4" fmla="*/ 0 w 2721274"/>
              <a:gd name="connsiteY4" fmla="*/ 558289 h 1116578"/>
              <a:gd name="connsiteX0" fmla="*/ 0 w 2721274"/>
              <a:gd name="connsiteY0" fmla="*/ 558289 h 1116578"/>
              <a:gd name="connsiteX1" fmla="*/ 1360583 w 2721274"/>
              <a:gd name="connsiteY1" fmla="*/ 9256 h 1116578"/>
              <a:gd name="connsiteX2" fmla="*/ 2721166 w 2721274"/>
              <a:gd name="connsiteY2" fmla="*/ 558289 h 1116578"/>
              <a:gd name="connsiteX3" fmla="*/ 1360583 w 2721274"/>
              <a:gd name="connsiteY3" fmla="*/ 1107322 h 1116578"/>
              <a:gd name="connsiteX4" fmla="*/ 0 w 2721274"/>
              <a:gd name="connsiteY4" fmla="*/ 558289 h 111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274" h="1116578">
                <a:moveTo>
                  <a:pt x="0" y="558289"/>
                </a:moveTo>
                <a:cubicBezTo>
                  <a:pt x="0" y="-116409"/>
                  <a:pt x="609154" y="9256"/>
                  <a:pt x="1360583" y="9256"/>
                </a:cubicBezTo>
                <a:cubicBezTo>
                  <a:pt x="2112012" y="9256"/>
                  <a:pt x="2711641" y="-21159"/>
                  <a:pt x="2721166" y="558289"/>
                </a:cubicBezTo>
                <a:cubicBezTo>
                  <a:pt x="2730691" y="1223462"/>
                  <a:pt x="2112012" y="1107322"/>
                  <a:pt x="1360583" y="1107322"/>
                </a:cubicBezTo>
                <a:cubicBezTo>
                  <a:pt x="609154" y="1107322"/>
                  <a:pt x="0" y="1232987"/>
                  <a:pt x="0" y="558289"/>
                </a:cubicBezTo>
                <a:close/>
              </a:path>
            </a:pathLst>
          </a:cu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7" name="Oval 8">
            <a:extLst>
              <a:ext uri="{FF2B5EF4-FFF2-40B4-BE49-F238E27FC236}">
                <a16:creationId xmlns:a16="http://schemas.microsoft.com/office/drawing/2014/main" id="{FD571029-7CF6-427D-B63E-01B0D312FB5C}"/>
              </a:ext>
            </a:extLst>
          </p:cNvPr>
          <p:cNvSpPr/>
          <p:nvPr/>
        </p:nvSpPr>
        <p:spPr>
          <a:xfrm>
            <a:off x="2837629" y="4489619"/>
            <a:ext cx="2859856" cy="1317551"/>
          </a:xfrm>
          <a:custGeom>
            <a:avLst/>
            <a:gdLst>
              <a:gd name="connsiteX0" fmla="*/ 0 w 2721165"/>
              <a:gd name="connsiteY0" fmla="*/ 549033 h 1098065"/>
              <a:gd name="connsiteX1" fmla="*/ 1360583 w 2721165"/>
              <a:gd name="connsiteY1" fmla="*/ 0 h 1098065"/>
              <a:gd name="connsiteX2" fmla="*/ 2721166 w 2721165"/>
              <a:gd name="connsiteY2" fmla="*/ 549033 h 1098065"/>
              <a:gd name="connsiteX3" fmla="*/ 1360583 w 2721165"/>
              <a:gd name="connsiteY3" fmla="*/ 1098066 h 1098065"/>
              <a:gd name="connsiteX4" fmla="*/ 0 w 2721165"/>
              <a:gd name="connsiteY4" fmla="*/ 549033 h 1098065"/>
              <a:gd name="connsiteX0" fmla="*/ 0 w 2721166"/>
              <a:gd name="connsiteY0" fmla="*/ 558289 h 1116578"/>
              <a:gd name="connsiteX1" fmla="*/ 1360583 w 2721166"/>
              <a:gd name="connsiteY1" fmla="*/ 9256 h 1116578"/>
              <a:gd name="connsiteX2" fmla="*/ 2721166 w 2721166"/>
              <a:gd name="connsiteY2" fmla="*/ 558289 h 1116578"/>
              <a:gd name="connsiteX3" fmla="*/ 1360583 w 2721166"/>
              <a:gd name="connsiteY3" fmla="*/ 1107322 h 1116578"/>
              <a:gd name="connsiteX4" fmla="*/ 0 w 2721166"/>
              <a:gd name="connsiteY4" fmla="*/ 558289 h 1116578"/>
              <a:gd name="connsiteX0" fmla="*/ 0 w 2721166"/>
              <a:gd name="connsiteY0" fmla="*/ 558289 h 1116578"/>
              <a:gd name="connsiteX1" fmla="*/ 1360583 w 2721166"/>
              <a:gd name="connsiteY1" fmla="*/ 9256 h 1116578"/>
              <a:gd name="connsiteX2" fmla="*/ 2721166 w 2721166"/>
              <a:gd name="connsiteY2" fmla="*/ 558289 h 1116578"/>
              <a:gd name="connsiteX3" fmla="*/ 1360583 w 2721166"/>
              <a:gd name="connsiteY3" fmla="*/ 1107322 h 1116578"/>
              <a:gd name="connsiteX4" fmla="*/ 0 w 2721166"/>
              <a:gd name="connsiteY4" fmla="*/ 558289 h 1116578"/>
              <a:gd name="connsiteX0" fmla="*/ 0 w 2722090"/>
              <a:gd name="connsiteY0" fmla="*/ 558289 h 1116578"/>
              <a:gd name="connsiteX1" fmla="*/ 1360583 w 2722090"/>
              <a:gd name="connsiteY1" fmla="*/ 9256 h 1116578"/>
              <a:gd name="connsiteX2" fmla="*/ 2721166 w 2722090"/>
              <a:gd name="connsiteY2" fmla="*/ 558289 h 1116578"/>
              <a:gd name="connsiteX3" fmla="*/ 1360583 w 2722090"/>
              <a:gd name="connsiteY3" fmla="*/ 1107322 h 1116578"/>
              <a:gd name="connsiteX4" fmla="*/ 0 w 2722090"/>
              <a:gd name="connsiteY4" fmla="*/ 558289 h 1116578"/>
              <a:gd name="connsiteX0" fmla="*/ 0 w 2721274"/>
              <a:gd name="connsiteY0" fmla="*/ 558289 h 1116578"/>
              <a:gd name="connsiteX1" fmla="*/ 1360583 w 2721274"/>
              <a:gd name="connsiteY1" fmla="*/ 9256 h 1116578"/>
              <a:gd name="connsiteX2" fmla="*/ 2721166 w 2721274"/>
              <a:gd name="connsiteY2" fmla="*/ 558289 h 1116578"/>
              <a:gd name="connsiteX3" fmla="*/ 1360583 w 2721274"/>
              <a:gd name="connsiteY3" fmla="*/ 1107322 h 1116578"/>
              <a:gd name="connsiteX4" fmla="*/ 0 w 2721274"/>
              <a:gd name="connsiteY4" fmla="*/ 558289 h 1116578"/>
              <a:gd name="connsiteX0" fmla="*/ 0 w 2721274"/>
              <a:gd name="connsiteY0" fmla="*/ 558289 h 1116578"/>
              <a:gd name="connsiteX1" fmla="*/ 1360583 w 2721274"/>
              <a:gd name="connsiteY1" fmla="*/ 9256 h 1116578"/>
              <a:gd name="connsiteX2" fmla="*/ 2721166 w 2721274"/>
              <a:gd name="connsiteY2" fmla="*/ 558289 h 1116578"/>
              <a:gd name="connsiteX3" fmla="*/ 1360583 w 2721274"/>
              <a:gd name="connsiteY3" fmla="*/ 1107322 h 1116578"/>
              <a:gd name="connsiteX4" fmla="*/ 0 w 2721274"/>
              <a:gd name="connsiteY4" fmla="*/ 558289 h 1116578"/>
              <a:gd name="connsiteX0" fmla="*/ 98 w 2721372"/>
              <a:gd name="connsiteY0" fmla="*/ 571127 h 1142254"/>
              <a:gd name="connsiteX1" fmla="*/ 1360681 w 2721372"/>
              <a:gd name="connsiteY1" fmla="*/ 22094 h 1142254"/>
              <a:gd name="connsiteX2" fmla="*/ 2721264 w 2721372"/>
              <a:gd name="connsiteY2" fmla="*/ 571127 h 1142254"/>
              <a:gd name="connsiteX3" fmla="*/ 1360681 w 2721372"/>
              <a:gd name="connsiteY3" fmla="*/ 1120160 h 1142254"/>
              <a:gd name="connsiteX4" fmla="*/ 98 w 2721372"/>
              <a:gd name="connsiteY4" fmla="*/ 571127 h 1142254"/>
              <a:gd name="connsiteX0" fmla="*/ 98 w 2721372"/>
              <a:gd name="connsiteY0" fmla="*/ 553737 h 1110550"/>
              <a:gd name="connsiteX1" fmla="*/ 1360681 w 2721372"/>
              <a:gd name="connsiteY1" fmla="*/ 4704 h 1110550"/>
              <a:gd name="connsiteX2" fmla="*/ 2721264 w 2721372"/>
              <a:gd name="connsiteY2" fmla="*/ 553737 h 1110550"/>
              <a:gd name="connsiteX3" fmla="*/ 1360681 w 2721372"/>
              <a:gd name="connsiteY3" fmla="*/ 1102770 h 1110550"/>
              <a:gd name="connsiteX4" fmla="*/ 98 w 2721372"/>
              <a:gd name="connsiteY4" fmla="*/ 553737 h 1110550"/>
              <a:gd name="connsiteX0" fmla="*/ 4178 w 2725452"/>
              <a:gd name="connsiteY0" fmla="*/ 569290 h 1138581"/>
              <a:gd name="connsiteX1" fmla="*/ 1364761 w 2725452"/>
              <a:gd name="connsiteY1" fmla="*/ 20257 h 1138581"/>
              <a:gd name="connsiteX2" fmla="*/ 2725344 w 2725452"/>
              <a:gd name="connsiteY2" fmla="*/ 569290 h 1138581"/>
              <a:gd name="connsiteX3" fmla="*/ 1364761 w 2725452"/>
              <a:gd name="connsiteY3" fmla="*/ 1118323 h 1138581"/>
              <a:gd name="connsiteX4" fmla="*/ 4178 w 2725452"/>
              <a:gd name="connsiteY4" fmla="*/ 569290 h 1138581"/>
              <a:gd name="connsiteX0" fmla="*/ 7981 w 2729255"/>
              <a:gd name="connsiteY0" fmla="*/ 562578 h 1125155"/>
              <a:gd name="connsiteX1" fmla="*/ 1368564 w 2729255"/>
              <a:gd name="connsiteY1" fmla="*/ 13545 h 1125155"/>
              <a:gd name="connsiteX2" fmla="*/ 2729147 w 2729255"/>
              <a:gd name="connsiteY2" fmla="*/ 562578 h 1125155"/>
              <a:gd name="connsiteX3" fmla="*/ 1368564 w 2729255"/>
              <a:gd name="connsiteY3" fmla="*/ 1111611 h 1125155"/>
              <a:gd name="connsiteX4" fmla="*/ 7981 w 2729255"/>
              <a:gd name="connsiteY4" fmla="*/ 562578 h 1125155"/>
              <a:gd name="connsiteX0" fmla="*/ 7981 w 2729255"/>
              <a:gd name="connsiteY0" fmla="*/ 562578 h 1140502"/>
              <a:gd name="connsiteX1" fmla="*/ 1368564 w 2729255"/>
              <a:gd name="connsiteY1" fmla="*/ 13545 h 1140502"/>
              <a:gd name="connsiteX2" fmla="*/ 2729147 w 2729255"/>
              <a:gd name="connsiteY2" fmla="*/ 562578 h 1140502"/>
              <a:gd name="connsiteX3" fmla="*/ 1368564 w 2729255"/>
              <a:gd name="connsiteY3" fmla="*/ 1111611 h 1140502"/>
              <a:gd name="connsiteX4" fmla="*/ 7981 w 2729255"/>
              <a:gd name="connsiteY4" fmla="*/ 562578 h 1140502"/>
              <a:gd name="connsiteX0" fmla="*/ 7981 w 2729257"/>
              <a:gd name="connsiteY0" fmla="*/ 562578 h 1126377"/>
              <a:gd name="connsiteX1" fmla="*/ 1368564 w 2729257"/>
              <a:gd name="connsiteY1" fmla="*/ 13545 h 1126377"/>
              <a:gd name="connsiteX2" fmla="*/ 2729147 w 2729257"/>
              <a:gd name="connsiteY2" fmla="*/ 562578 h 1126377"/>
              <a:gd name="connsiteX3" fmla="*/ 1368564 w 2729257"/>
              <a:gd name="connsiteY3" fmla="*/ 1111611 h 1126377"/>
              <a:gd name="connsiteX4" fmla="*/ 7981 w 2729257"/>
              <a:gd name="connsiteY4" fmla="*/ 562578 h 1126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9257" h="1126377">
                <a:moveTo>
                  <a:pt x="7981" y="562578"/>
                </a:moveTo>
                <a:cubicBezTo>
                  <a:pt x="-82919" y="-136550"/>
                  <a:pt x="617135" y="13545"/>
                  <a:pt x="1368564" y="13545"/>
                </a:cubicBezTo>
                <a:cubicBezTo>
                  <a:pt x="2119993" y="13545"/>
                  <a:pt x="2719622" y="-16870"/>
                  <a:pt x="2729147" y="562578"/>
                </a:cubicBezTo>
                <a:cubicBezTo>
                  <a:pt x="2738672" y="1227751"/>
                  <a:pt x="2129083" y="1127897"/>
                  <a:pt x="1368564" y="1111611"/>
                </a:cubicBezTo>
                <a:cubicBezTo>
                  <a:pt x="608045" y="1095325"/>
                  <a:pt x="98881" y="1261706"/>
                  <a:pt x="7981" y="562578"/>
                </a:cubicBezTo>
                <a:close/>
              </a:path>
            </a:pathLst>
          </a:cu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9" name="Oval 8">
            <a:extLst>
              <a:ext uri="{FF2B5EF4-FFF2-40B4-BE49-F238E27FC236}">
                <a16:creationId xmlns:a16="http://schemas.microsoft.com/office/drawing/2014/main" id="{45318714-0F09-4C5B-A1BD-201842987A70}"/>
              </a:ext>
            </a:extLst>
          </p:cNvPr>
          <p:cNvSpPr/>
          <p:nvPr/>
        </p:nvSpPr>
        <p:spPr>
          <a:xfrm>
            <a:off x="6038756" y="4537463"/>
            <a:ext cx="2859856" cy="1234687"/>
          </a:xfrm>
          <a:custGeom>
            <a:avLst/>
            <a:gdLst>
              <a:gd name="connsiteX0" fmla="*/ 0 w 2721165"/>
              <a:gd name="connsiteY0" fmla="*/ 549033 h 1098065"/>
              <a:gd name="connsiteX1" fmla="*/ 1360583 w 2721165"/>
              <a:gd name="connsiteY1" fmla="*/ 0 h 1098065"/>
              <a:gd name="connsiteX2" fmla="*/ 2721166 w 2721165"/>
              <a:gd name="connsiteY2" fmla="*/ 549033 h 1098065"/>
              <a:gd name="connsiteX3" fmla="*/ 1360583 w 2721165"/>
              <a:gd name="connsiteY3" fmla="*/ 1098066 h 1098065"/>
              <a:gd name="connsiteX4" fmla="*/ 0 w 2721165"/>
              <a:gd name="connsiteY4" fmla="*/ 549033 h 1098065"/>
              <a:gd name="connsiteX0" fmla="*/ 0 w 2721166"/>
              <a:gd name="connsiteY0" fmla="*/ 558289 h 1116578"/>
              <a:gd name="connsiteX1" fmla="*/ 1360583 w 2721166"/>
              <a:gd name="connsiteY1" fmla="*/ 9256 h 1116578"/>
              <a:gd name="connsiteX2" fmla="*/ 2721166 w 2721166"/>
              <a:gd name="connsiteY2" fmla="*/ 558289 h 1116578"/>
              <a:gd name="connsiteX3" fmla="*/ 1360583 w 2721166"/>
              <a:gd name="connsiteY3" fmla="*/ 1107322 h 1116578"/>
              <a:gd name="connsiteX4" fmla="*/ 0 w 2721166"/>
              <a:gd name="connsiteY4" fmla="*/ 558289 h 1116578"/>
              <a:gd name="connsiteX0" fmla="*/ 0 w 2721166"/>
              <a:gd name="connsiteY0" fmla="*/ 558289 h 1116578"/>
              <a:gd name="connsiteX1" fmla="*/ 1360583 w 2721166"/>
              <a:gd name="connsiteY1" fmla="*/ 9256 h 1116578"/>
              <a:gd name="connsiteX2" fmla="*/ 2721166 w 2721166"/>
              <a:gd name="connsiteY2" fmla="*/ 558289 h 1116578"/>
              <a:gd name="connsiteX3" fmla="*/ 1360583 w 2721166"/>
              <a:gd name="connsiteY3" fmla="*/ 1107322 h 1116578"/>
              <a:gd name="connsiteX4" fmla="*/ 0 w 2721166"/>
              <a:gd name="connsiteY4" fmla="*/ 558289 h 1116578"/>
              <a:gd name="connsiteX0" fmla="*/ 0 w 2722090"/>
              <a:gd name="connsiteY0" fmla="*/ 558289 h 1116578"/>
              <a:gd name="connsiteX1" fmla="*/ 1360583 w 2722090"/>
              <a:gd name="connsiteY1" fmla="*/ 9256 h 1116578"/>
              <a:gd name="connsiteX2" fmla="*/ 2721166 w 2722090"/>
              <a:gd name="connsiteY2" fmla="*/ 558289 h 1116578"/>
              <a:gd name="connsiteX3" fmla="*/ 1360583 w 2722090"/>
              <a:gd name="connsiteY3" fmla="*/ 1107322 h 1116578"/>
              <a:gd name="connsiteX4" fmla="*/ 0 w 2722090"/>
              <a:gd name="connsiteY4" fmla="*/ 558289 h 1116578"/>
              <a:gd name="connsiteX0" fmla="*/ 0 w 2721274"/>
              <a:gd name="connsiteY0" fmla="*/ 558289 h 1116578"/>
              <a:gd name="connsiteX1" fmla="*/ 1360583 w 2721274"/>
              <a:gd name="connsiteY1" fmla="*/ 9256 h 1116578"/>
              <a:gd name="connsiteX2" fmla="*/ 2721166 w 2721274"/>
              <a:gd name="connsiteY2" fmla="*/ 558289 h 1116578"/>
              <a:gd name="connsiteX3" fmla="*/ 1360583 w 2721274"/>
              <a:gd name="connsiteY3" fmla="*/ 1107322 h 1116578"/>
              <a:gd name="connsiteX4" fmla="*/ 0 w 2721274"/>
              <a:gd name="connsiteY4" fmla="*/ 558289 h 1116578"/>
              <a:gd name="connsiteX0" fmla="*/ 0 w 2721274"/>
              <a:gd name="connsiteY0" fmla="*/ 558289 h 1116578"/>
              <a:gd name="connsiteX1" fmla="*/ 1360583 w 2721274"/>
              <a:gd name="connsiteY1" fmla="*/ 9256 h 1116578"/>
              <a:gd name="connsiteX2" fmla="*/ 2721166 w 2721274"/>
              <a:gd name="connsiteY2" fmla="*/ 558289 h 1116578"/>
              <a:gd name="connsiteX3" fmla="*/ 1360583 w 2721274"/>
              <a:gd name="connsiteY3" fmla="*/ 1107322 h 1116578"/>
              <a:gd name="connsiteX4" fmla="*/ 0 w 2721274"/>
              <a:gd name="connsiteY4" fmla="*/ 558289 h 1116578"/>
              <a:gd name="connsiteX0" fmla="*/ 98 w 2721372"/>
              <a:gd name="connsiteY0" fmla="*/ 571127 h 1142254"/>
              <a:gd name="connsiteX1" fmla="*/ 1360681 w 2721372"/>
              <a:gd name="connsiteY1" fmla="*/ 22094 h 1142254"/>
              <a:gd name="connsiteX2" fmla="*/ 2721264 w 2721372"/>
              <a:gd name="connsiteY2" fmla="*/ 571127 h 1142254"/>
              <a:gd name="connsiteX3" fmla="*/ 1360681 w 2721372"/>
              <a:gd name="connsiteY3" fmla="*/ 1120160 h 1142254"/>
              <a:gd name="connsiteX4" fmla="*/ 98 w 2721372"/>
              <a:gd name="connsiteY4" fmla="*/ 571127 h 1142254"/>
              <a:gd name="connsiteX0" fmla="*/ 98 w 2721372"/>
              <a:gd name="connsiteY0" fmla="*/ 553737 h 1110550"/>
              <a:gd name="connsiteX1" fmla="*/ 1360681 w 2721372"/>
              <a:gd name="connsiteY1" fmla="*/ 4704 h 1110550"/>
              <a:gd name="connsiteX2" fmla="*/ 2721264 w 2721372"/>
              <a:gd name="connsiteY2" fmla="*/ 553737 h 1110550"/>
              <a:gd name="connsiteX3" fmla="*/ 1360681 w 2721372"/>
              <a:gd name="connsiteY3" fmla="*/ 1102770 h 1110550"/>
              <a:gd name="connsiteX4" fmla="*/ 98 w 2721372"/>
              <a:gd name="connsiteY4" fmla="*/ 553737 h 1110550"/>
              <a:gd name="connsiteX0" fmla="*/ 4178 w 2725452"/>
              <a:gd name="connsiteY0" fmla="*/ 569290 h 1138581"/>
              <a:gd name="connsiteX1" fmla="*/ 1364761 w 2725452"/>
              <a:gd name="connsiteY1" fmla="*/ 20257 h 1138581"/>
              <a:gd name="connsiteX2" fmla="*/ 2725344 w 2725452"/>
              <a:gd name="connsiteY2" fmla="*/ 569290 h 1138581"/>
              <a:gd name="connsiteX3" fmla="*/ 1364761 w 2725452"/>
              <a:gd name="connsiteY3" fmla="*/ 1118323 h 1138581"/>
              <a:gd name="connsiteX4" fmla="*/ 4178 w 2725452"/>
              <a:gd name="connsiteY4" fmla="*/ 569290 h 1138581"/>
              <a:gd name="connsiteX0" fmla="*/ 7981 w 2729255"/>
              <a:gd name="connsiteY0" fmla="*/ 562578 h 1125155"/>
              <a:gd name="connsiteX1" fmla="*/ 1368564 w 2729255"/>
              <a:gd name="connsiteY1" fmla="*/ 13545 h 1125155"/>
              <a:gd name="connsiteX2" fmla="*/ 2729147 w 2729255"/>
              <a:gd name="connsiteY2" fmla="*/ 562578 h 1125155"/>
              <a:gd name="connsiteX3" fmla="*/ 1368564 w 2729255"/>
              <a:gd name="connsiteY3" fmla="*/ 1111611 h 1125155"/>
              <a:gd name="connsiteX4" fmla="*/ 7981 w 2729255"/>
              <a:gd name="connsiteY4" fmla="*/ 562578 h 1125155"/>
              <a:gd name="connsiteX0" fmla="*/ 7981 w 2729255"/>
              <a:gd name="connsiteY0" fmla="*/ 562578 h 1140502"/>
              <a:gd name="connsiteX1" fmla="*/ 1368564 w 2729255"/>
              <a:gd name="connsiteY1" fmla="*/ 13545 h 1140502"/>
              <a:gd name="connsiteX2" fmla="*/ 2729147 w 2729255"/>
              <a:gd name="connsiteY2" fmla="*/ 562578 h 1140502"/>
              <a:gd name="connsiteX3" fmla="*/ 1368564 w 2729255"/>
              <a:gd name="connsiteY3" fmla="*/ 1111611 h 1140502"/>
              <a:gd name="connsiteX4" fmla="*/ 7981 w 2729255"/>
              <a:gd name="connsiteY4" fmla="*/ 562578 h 1140502"/>
              <a:gd name="connsiteX0" fmla="*/ 7981 w 2729257"/>
              <a:gd name="connsiteY0" fmla="*/ 562578 h 1126377"/>
              <a:gd name="connsiteX1" fmla="*/ 1368564 w 2729257"/>
              <a:gd name="connsiteY1" fmla="*/ 13545 h 1126377"/>
              <a:gd name="connsiteX2" fmla="*/ 2729147 w 2729257"/>
              <a:gd name="connsiteY2" fmla="*/ 562578 h 1126377"/>
              <a:gd name="connsiteX3" fmla="*/ 1368564 w 2729257"/>
              <a:gd name="connsiteY3" fmla="*/ 1111611 h 1126377"/>
              <a:gd name="connsiteX4" fmla="*/ 7981 w 2729257"/>
              <a:gd name="connsiteY4" fmla="*/ 562578 h 1126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9257" h="1126377">
                <a:moveTo>
                  <a:pt x="7981" y="562578"/>
                </a:moveTo>
                <a:cubicBezTo>
                  <a:pt x="-82919" y="-136550"/>
                  <a:pt x="617135" y="13545"/>
                  <a:pt x="1368564" y="13545"/>
                </a:cubicBezTo>
                <a:cubicBezTo>
                  <a:pt x="2119993" y="13545"/>
                  <a:pt x="2719622" y="-16870"/>
                  <a:pt x="2729147" y="562578"/>
                </a:cubicBezTo>
                <a:cubicBezTo>
                  <a:pt x="2738672" y="1227751"/>
                  <a:pt x="2129083" y="1127897"/>
                  <a:pt x="1368564" y="1111611"/>
                </a:cubicBezTo>
                <a:cubicBezTo>
                  <a:pt x="608045" y="1095325"/>
                  <a:pt x="98881" y="1261706"/>
                  <a:pt x="7981" y="562578"/>
                </a:cubicBezTo>
                <a:close/>
              </a:path>
            </a:pathLst>
          </a:cu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0" name="Star: 5 Points 19">
            <a:extLst>
              <a:ext uri="{FF2B5EF4-FFF2-40B4-BE49-F238E27FC236}">
                <a16:creationId xmlns:a16="http://schemas.microsoft.com/office/drawing/2014/main" id="{840E69C7-9B65-4BFD-904E-4B636892F7CC}"/>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3255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15" grpId="0" animBg="1"/>
      <p:bldP spid="17"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1902-5FAE-458B-931D-520027D1CD1A}"/>
              </a:ext>
            </a:extLst>
          </p:cNvPr>
          <p:cNvSpPr>
            <a:spLocks noGrp="1"/>
          </p:cNvSpPr>
          <p:nvPr>
            <p:ph type="title"/>
          </p:nvPr>
        </p:nvSpPr>
        <p:spPr>
          <a:xfrm>
            <a:off x="3633054" y="2479989"/>
            <a:ext cx="4823027" cy="974783"/>
          </a:xfrm>
        </p:spPr>
        <p:txBody>
          <a:bodyPr/>
          <a:lstStyle/>
          <a:p>
            <a:r>
              <a:rPr lang="en-US" dirty="0"/>
              <a:t>Digital security</a:t>
            </a:r>
          </a:p>
        </p:txBody>
      </p:sp>
      <p:sp>
        <p:nvSpPr>
          <p:cNvPr id="4" name="Picture Placeholder 3">
            <a:extLst>
              <a:ext uri="{FF2B5EF4-FFF2-40B4-BE49-F238E27FC236}">
                <a16:creationId xmlns:a16="http://schemas.microsoft.com/office/drawing/2014/main" id="{F26E43C4-3FD4-4761-A5C2-80C4AE8F79A7}"/>
              </a:ext>
            </a:extLst>
          </p:cNvPr>
          <p:cNvSpPr>
            <a:spLocks noGrp="1"/>
          </p:cNvSpPr>
          <p:nvPr>
            <p:ph type="pic" sz="quarter" idx="10"/>
          </p:nvPr>
        </p:nvSpPr>
        <p:spPr/>
      </p:sp>
    </p:spTree>
    <p:extLst>
      <p:ext uri="{BB962C8B-B14F-4D97-AF65-F5344CB8AC3E}">
        <p14:creationId xmlns:p14="http://schemas.microsoft.com/office/powerpoint/2010/main" val="416025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B06D-239B-4091-B484-98B5FB5D8BA9}"/>
              </a:ext>
            </a:extLst>
          </p:cNvPr>
          <p:cNvSpPr>
            <a:spLocks noGrp="1"/>
          </p:cNvSpPr>
          <p:nvPr>
            <p:ph type="title"/>
          </p:nvPr>
        </p:nvSpPr>
        <p:spPr>
          <a:xfrm>
            <a:off x="628650" y="588493"/>
            <a:ext cx="7886700" cy="800039"/>
          </a:xfrm>
        </p:spPr>
        <p:txBody>
          <a:bodyPr/>
          <a:lstStyle/>
          <a:p>
            <a:r>
              <a:rPr lang="en-US" dirty="0"/>
              <a:t>Session Objective</a:t>
            </a:r>
          </a:p>
        </p:txBody>
      </p:sp>
      <p:sp>
        <p:nvSpPr>
          <p:cNvPr id="3" name="Text Placeholder 2">
            <a:extLst>
              <a:ext uri="{FF2B5EF4-FFF2-40B4-BE49-F238E27FC236}">
                <a16:creationId xmlns:a16="http://schemas.microsoft.com/office/drawing/2014/main" id="{96929656-410A-48E8-9985-325F98F4C8BF}"/>
              </a:ext>
            </a:extLst>
          </p:cNvPr>
          <p:cNvSpPr>
            <a:spLocks noGrp="1"/>
          </p:cNvSpPr>
          <p:nvPr>
            <p:ph idx="1"/>
          </p:nvPr>
        </p:nvSpPr>
        <p:spPr>
          <a:xfrm>
            <a:off x="628650" y="1636730"/>
            <a:ext cx="7886700" cy="4932746"/>
          </a:xfrm>
        </p:spPr>
        <p:txBody>
          <a:bodyPr/>
          <a:lstStyle/>
          <a:p>
            <a:pPr marL="0" indent="0">
              <a:buNone/>
            </a:pPr>
            <a:r>
              <a:rPr lang="en-US" dirty="0"/>
              <a:t>Describe the vulnerabilities inherent to digital platforms and identify risk-reduction strategies within each.</a:t>
            </a:r>
          </a:p>
        </p:txBody>
      </p:sp>
    </p:spTree>
    <p:extLst>
      <p:ext uri="{BB962C8B-B14F-4D97-AF65-F5344CB8AC3E}">
        <p14:creationId xmlns:p14="http://schemas.microsoft.com/office/powerpoint/2010/main" val="2773509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5F66-8242-4667-8926-9E3417E8ACA4}"/>
              </a:ext>
            </a:extLst>
          </p:cNvPr>
          <p:cNvSpPr>
            <a:spLocks noGrp="1"/>
          </p:cNvSpPr>
          <p:nvPr>
            <p:ph type="title"/>
          </p:nvPr>
        </p:nvSpPr>
        <p:spPr>
          <a:xfrm>
            <a:off x="628650" y="894010"/>
            <a:ext cx="7500965" cy="800039"/>
          </a:xfrm>
        </p:spPr>
        <p:txBody>
          <a:bodyPr>
            <a:normAutofit fontScale="90000"/>
          </a:bodyPr>
          <a:lstStyle/>
          <a:p>
            <a:r>
              <a:rPr lang="en-US" dirty="0"/>
              <a:t>Activity O. </a:t>
            </a:r>
            <a:br>
              <a:rPr lang="en-US" dirty="0"/>
            </a:br>
            <a:r>
              <a:rPr lang="en-US" dirty="0" err="1">
                <a:solidFill>
                  <a:srgbClr val="00B050"/>
                </a:solidFill>
              </a:rPr>
              <a:t>Menti</a:t>
            </a:r>
            <a:r>
              <a:rPr lang="en-US" dirty="0">
                <a:solidFill>
                  <a:srgbClr val="00B050"/>
                </a:solidFill>
              </a:rPr>
              <a:t>: What devices are you using and what do they say about you?</a:t>
            </a:r>
          </a:p>
        </p:txBody>
      </p:sp>
      <p:sp>
        <p:nvSpPr>
          <p:cNvPr id="3" name="Text Placeholder 2">
            <a:extLst>
              <a:ext uri="{FF2B5EF4-FFF2-40B4-BE49-F238E27FC236}">
                <a16:creationId xmlns:a16="http://schemas.microsoft.com/office/drawing/2014/main" id="{DABCEBC0-A6B0-445E-964C-4675CB1D5A05}"/>
              </a:ext>
            </a:extLst>
          </p:cNvPr>
          <p:cNvSpPr>
            <a:spLocks noGrp="1"/>
          </p:cNvSpPr>
          <p:nvPr>
            <p:ph idx="1"/>
          </p:nvPr>
        </p:nvSpPr>
        <p:spPr>
          <a:xfrm>
            <a:off x="628650" y="1942247"/>
            <a:ext cx="7886700" cy="4932746"/>
          </a:xfrm>
        </p:spPr>
        <p:txBody>
          <a:bodyPr/>
          <a:lstStyle/>
          <a:p>
            <a:r>
              <a:rPr lang="en-US" dirty="0"/>
              <a:t>What devices do you use in your daily life?</a:t>
            </a:r>
          </a:p>
          <a:p>
            <a:r>
              <a:rPr lang="en-US" dirty="0"/>
              <a:t>What could someone learn about you if they had access to your phone/tablet/computer?</a:t>
            </a:r>
          </a:p>
          <a:p>
            <a:endParaRPr lang="en-US" dirty="0"/>
          </a:p>
          <a:p>
            <a:endParaRPr lang="en-US" dirty="0"/>
          </a:p>
        </p:txBody>
      </p:sp>
      <p:sp>
        <p:nvSpPr>
          <p:cNvPr id="6" name="Star: 5 Points 5">
            <a:extLst>
              <a:ext uri="{FF2B5EF4-FFF2-40B4-BE49-F238E27FC236}">
                <a16:creationId xmlns:a16="http://schemas.microsoft.com/office/drawing/2014/main" id="{DFBBAFF4-AD7E-4C4C-A0E7-E88AFDB675D3}"/>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84585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AFDE-44A8-48F1-83DF-37022D051DB5}"/>
              </a:ext>
            </a:extLst>
          </p:cNvPr>
          <p:cNvSpPr>
            <a:spLocks noGrp="1"/>
          </p:cNvSpPr>
          <p:nvPr>
            <p:ph type="title"/>
          </p:nvPr>
        </p:nvSpPr>
        <p:spPr>
          <a:xfrm>
            <a:off x="628650" y="588493"/>
            <a:ext cx="7886700" cy="800039"/>
          </a:xfrm>
        </p:spPr>
        <p:txBody>
          <a:bodyPr>
            <a:normAutofit fontScale="90000"/>
          </a:bodyPr>
          <a:lstStyle/>
          <a:p>
            <a:r>
              <a:rPr lang="en-US" dirty="0"/>
              <a:t>Use passwords and make them strong</a:t>
            </a:r>
          </a:p>
        </p:txBody>
      </p:sp>
      <p:sp>
        <p:nvSpPr>
          <p:cNvPr id="3" name="Text Placeholder 2">
            <a:extLst>
              <a:ext uri="{FF2B5EF4-FFF2-40B4-BE49-F238E27FC236}">
                <a16:creationId xmlns:a16="http://schemas.microsoft.com/office/drawing/2014/main" id="{F96D54D7-0CA5-49C7-A8A9-35FB8862DA8C}"/>
              </a:ext>
            </a:extLst>
          </p:cNvPr>
          <p:cNvSpPr>
            <a:spLocks noGrp="1"/>
          </p:cNvSpPr>
          <p:nvPr>
            <p:ph idx="1"/>
          </p:nvPr>
        </p:nvSpPr>
        <p:spPr>
          <a:xfrm>
            <a:off x="628650" y="1636730"/>
            <a:ext cx="7886700" cy="4932746"/>
          </a:xfrm>
        </p:spPr>
        <p:txBody>
          <a:bodyPr/>
          <a:lstStyle/>
          <a:p>
            <a:r>
              <a:rPr lang="en-US" dirty="0"/>
              <a:t>Have more than one. </a:t>
            </a:r>
          </a:p>
          <a:p>
            <a:r>
              <a:rPr lang="en-US" dirty="0"/>
              <a:t>Change your passwords on a regular basis (Tip: reset your passwords, then set a reminder on your phone three months from that day to change them, repeat). </a:t>
            </a:r>
          </a:p>
          <a:p>
            <a:r>
              <a:rPr lang="en-US" dirty="0"/>
              <a:t>A strong password has about 10 characters or more; ideally including: upper case letters, lower case letters, numbers, and symbols. </a:t>
            </a:r>
          </a:p>
          <a:p>
            <a:endParaRPr lang="en-US" dirty="0"/>
          </a:p>
        </p:txBody>
      </p:sp>
    </p:spTree>
    <p:extLst>
      <p:ext uri="{BB962C8B-B14F-4D97-AF65-F5344CB8AC3E}">
        <p14:creationId xmlns:p14="http://schemas.microsoft.com/office/powerpoint/2010/main" val="3367806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0847-2189-409C-8C64-6DC6D891C6CC}"/>
              </a:ext>
            </a:extLst>
          </p:cNvPr>
          <p:cNvSpPr>
            <a:spLocks noGrp="1"/>
          </p:cNvSpPr>
          <p:nvPr>
            <p:ph type="title"/>
          </p:nvPr>
        </p:nvSpPr>
        <p:spPr>
          <a:xfrm>
            <a:off x="628650" y="588493"/>
            <a:ext cx="7886700" cy="800039"/>
          </a:xfrm>
        </p:spPr>
        <p:txBody>
          <a:bodyPr>
            <a:normAutofit/>
          </a:bodyPr>
          <a:lstStyle/>
          <a:p>
            <a:r>
              <a:rPr lang="en-US" dirty="0"/>
              <a:t>Use two-step verification </a:t>
            </a:r>
          </a:p>
        </p:txBody>
      </p:sp>
      <p:sp>
        <p:nvSpPr>
          <p:cNvPr id="3" name="Text Placeholder 2">
            <a:extLst>
              <a:ext uri="{FF2B5EF4-FFF2-40B4-BE49-F238E27FC236}">
                <a16:creationId xmlns:a16="http://schemas.microsoft.com/office/drawing/2014/main" id="{5A5E3E31-5BE8-4579-BE75-090D590C03CA}"/>
              </a:ext>
            </a:extLst>
          </p:cNvPr>
          <p:cNvSpPr>
            <a:spLocks noGrp="1"/>
          </p:cNvSpPr>
          <p:nvPr>
            <p:ph idx="1"/>
          </p:nvPr>
        </p:nvSpPr>
        <p:spPr>
          <a:xfrm>
            <a:off x="628650" y="1636730"/>
            <a:ext cx="7886700" cy="4932746"/>
          </a:xfrm>
        </p:spPr>
        <p:txBody>
          <a:bodyPr/>
          <a:lstStyle/>
          <a:p>
            <a:r>
              <a:rPr lang="en-US" sz="2400" dirty="0"/>
              <a:t>Email, social media, and other sites allow you to turn on two-step verification, which asks for a code from an app or texts you a number to enter when you or someone else tries to log in to your account from an unfamiliar browser or computer. </a:t>
            </a:r>
          </a:p>
          <a:p>
            <a:r>
              <a:rPr lang="en-US" sz="2400" dirty="0"/>
              <a:t>It’s a small annoyance for you, but a huge annoyance to someone who is trying to break into your account. </a:t>
            </a:r>
          </a:p>
          <a:p>
            <a:r>
              <a:rPr lang="en-US" sz="2400" dirty="0">
                <a:hlinkClick r:id="rId3"/>
              </a:rPr>
              <a:t>https://iheartmob.org/resources/tech</a:t>
            </a:r>
            <a:r>
              <a:rPr lang="en-US" sz="2400" dirty="0"/>
              <a:t>  </a:t>
            </a:r>
          </a:p>
        </p:txBody>
      </p:sp>
      <p:pic>
        <p:nvPicPr>
          <p:cNvPr id="5" name="Picture 4">
            <a:extLst>
              <a:ext uri="{FF2B5EF4-FFF2-40B4-BE49-F238E27FC236}">
                <a16:creationId xmlns:a16="http://schemas.microsoft.com/office/drawing/2014/main" id="{70BF47A1-F5B2-477E-8A83-BE89A43591A5}"/>
              </a:ext>
            </a:extLst>
          </p:cNvPr>
          <p:cNvPicPr>
            <a:picLocks noChangeAspect="1"/>
          </p:cNvPicPr>
          <p:nvPr/>
        </p:nvPicPr>
        <p:blipFill>
          <a:blip r:embed="rId4"/>
          <a:stretch>
            <a:fillRect/>
          </a:stretch>
        </p:blipFill>
        <p:spPr>
          <a:xfrm>
            <a:off x="1624012" y="5221287"/>
            <a:ext cx="5895975" cy="1257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695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D6F9D-7855-4541-BE14-BF5FAF9E76A3}"/>
              </a:ext>
            </a:extLst>
          </p:cNvPr>
          <p:cNvSpPr>
            <a:spLocks noGrp="1"/>
          </p:cNvSpPr>
          <p:nvPr>
            <p:ph type="title"/>
          </p:nvPr>
        </p:nvSpPr>
        <p:spPr>
          <a:xfrm>
            <a:off x="628650" y="332051"/>
            <a:ext cx="3180429" cy="800100"/>
          </a:xfrm>
        </p:spPr>
        <p:txBody>
          <a:bodyPr>
            <a:noAutofit/>
          </a:bodyPr>
          <a:lstStyle/>
          <a:p>
            <a:r>
              <a:rPr lang="en-US" sz="2800" dirty="0"/>
              <a:t>Review agenda and expectations</a:t>
            </a:r>
          </a:p>
        </p:txBody>
      </p:sp>
      <p:sp>
        <p:nvSpPr>
          <p:cNvPr id="3" name="Text Placeholder 2">
            <a:extLst>
              <a:ext uri="{FF2B5EF4-FFF2-40B4-BE49-F238E27FC236}">
                <a16:creationId xmlns:a16="http://schemas.microsoft.com/office/drawing/2014/main" id="{26411283-3B4A-425B-B1DF-6A55A67F700B}"/>
              </a:ext>
            </a:extLst>
          </p:cNvPr>
          <p:cNvSpPr>
            <a:spLocks noGrp="1"/>
          </p:cNvSpPr>
          <p:nvPr>
            <p:ph idx="1"/>
          </p:nvPr>
        </p:nvSpPr>
        <p:spPr>
          <a:xfrm>
            <a:off x="628650" y="1234336"/>
            <a:ext cx="3180429" cy="5207389"/>
          </a:xfrm>
        </p:spPr>
        <p:txBody>
          <a:bodyPr/>
          <a:lstStyle/>
          <a:p>
            <a:pPr marL="0" indent="0">
              <a:buNone/>
            </a:pPr>
            <a:r>
              <a:rPr lang="en-US" sz="1800" dirty="0"/>
              <a:t>To receive a certificate noting that you completed this training:</a:t>
            </a:r>
          </a:p>
          <a:p>
            <a:pPr>
              <a:spcBef>
                <a:spcPts val="1200"/>
              </a:spcBef>
            </a:pPr>
            <a:r>
              <a:rPr lang="en-US" sz="1800" dirty="0"/>
              <a:t>Participants will participant in and contribute during each session (at least twice verbally and 5 times via chat per session).</a:t>
            </a:r>
          </a:p>
          <a:p>
            <a:pPr>
              <a:spcBef>
                <a:spcPts val="1200"/>
              </a:spcBef>
            </a:pPr>
            <a:r>
              <a:rPr lang="en-US" sz="1800" dirty="0"/>
              <a:t>Participants will complete all homework assignments.</a:t>
            </a:r>
          </a:p>
          <a:p>
            <a:pPr>
              <a:spcBef>
                <a:spcPts val="1200"/>
              </a:spcBef>
            </a:pPr>
            <a:r>
              <a:rPr lang="en-US" sz="1800" dirty="0"/>
              <a:t>Participants will complete the post-test and score at least 85%. </a:t>
            </a:r>
          </a:p>
          <a:p>
            <a:pPr marL="0" indent="0">
              <a:spcBef>
                <a:spcPts val="1200"/>
              </a:spcBef>
              <a:buNone/>
            </a:pPr>
            <a:r>
              <a:rPr lang="en-US" sz="1800" dirty="0">
                <a:solidFill>
                  <a:srgbClr val="00B050"/>
                </a:solidFill>
              </a:rPr>
              <a:t>Training dates:</a:t>
            </a:r>
          </a:p>
          <a:p>
            <a:endParaRPr lang="en-US" sz="1800" dirty="0"/>
          </a:p>
        </p:txBody>
      </p:sp>
      <p:sp>
        <p:nvSpPr>
          <p:cNvPr id="4" name="Rectangle 3">
            <a:extLst>
              <a:ext uri="{FF2B5EF4-FFF2-40B4-BE49-F238E27FC236}">
                <a16:creationId xmlns:a16="http://schemas.microsoft.com/office/drawing/2014/main" id="{AFE916FF-BC7B-47BD-8AAF-E1A576085501}"/>
              </a:ext>
            </a:extLst>
          </p:cNvPr>
          <p:cNvSpPr/>
          <p:nvPr/>
        </p:nvSpPr>
        <p:spPr>
          <a:xfrm>
            <a:off x="3954166" y="427089"/>
            <a:ext cx="4840210" cy="5879581"/>
          </a:xfrm>
          <a:prstGeom prst="rect">
            <a:avLst/>
          </a:prstGeom>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Screen shot agenda here</a:t>
            </a:r>
          </a:p>
        </p:txBody>
      </p:sp>
      <p:graphicFrame>
        <p:nvGraphicFramePr>
          <p:cNvPr id="5" name="Table 4">
            <a:extLst>
              <a:ext uri="{FF2B5EF4-FFF2-40B4-BE49-F238E27FC236}">
                <a16:creationId xmlns:a16="http://schemas.microsoft.com/office/drawing/2014/main" id="{4CD27E93-1CE6-4FA7-95E8-4028D6C3B839}"/>
              </a:ext>
            </a:extLst>
          </p:cNvPr>
          <p:cNvGraphicFramePr>
            <a:graphicFrameLocks noGrp="1"/>
          </p:cNvGraphicFramePr>
          <p:nvPr>
            <p:extLst>
              <p:ext uri="{D42A27DB-BD31-4B8C-83A1-F6EECF244321}">
                <p14:modId xmlns:p14="http://schemas.microsoft.com/office/powerpoint/2010/main" val="2241192311"/>
              </p:ext>
            </p:extLst>
          </p:nvPr>
        </p:nvGraphicFramePr>
        <p:xfrm>
          <a:off x="3954166" y="317246"/>
          <a:ext cx="4985297" cy="6417183"/>
        </p:xfrm>
        <a:graphic>
          <a:graphicData uri="http://schemas.openxmlformats.org/drawingml/2006/table">
            <a:tbl>
              <a:tblPr firstRow="1" firstCol="1" bandRow="1">
                <a:tableStyleId>{5C22544A-7EE6-4342-B048-85BDC9FD1C3A}</a:tableStyleId>
              </a:tblPr>
              <a:tblGrid>
                <a:gridCol w="921375">
                  <a:extLst>
                    <a:ext uri="{9D8B030D-6E8A-4147-A177-3AD203B41FA5}">
                      <a16:colId xmlns:a16="http://schemas.microsoft.com/office/drawing/2014/main" val="3893774141"/>
                    </a:ext>
                  </a:extLst>
                </a:gridCol>
                <a:gridCol w="4063922">
                  <a:extLst>
                    <a:ext uri="{9D8B030D-6E8A-4147-A177-3AD203B41FA5}">
                      <a16:colId xmlns:a16="http://schemas.microsoft.com/office/drawing/2014/main" val="2419745891"/>
                    </a:ext>
                  </a:extLst>
                </a:gridCol>
              </a:tblGrid>
              <a:tr h="126585">
                <a:tc>
                  <a:txBody>
                    <a:bodyPr/>
                    <a:lstStyle/>
                    <a:p>
                      <a:pPr marL="0" marR="0" algn="ctr">
                        <a:lnSpc>
                          <a:spcPct val="95000"/>
                        </a:lnSpc>
                        <a:spcBef>
                          <a:spcPts val="0"/>
                        </a:spcBef>
                        <a:spcAft>
                          <a:spcPts val="0"/>
                        </a:spcAft>
                      </a:pPr>
                      <a:r>
                        <a:rPr lang="en-US" sz="1600" dirty="0">
                          <a:effectLst/>
                        </a:rPr>
                        <a:t>Time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tc>
                  <a:txBody>
                    <a:bodyPr/>
                    <a:lstStyle/>
                    <a:p>
                      <a:pPr marL="0" marR="0" algn="l">
                        <a:lnSpc>
                          <a:spcPct val="107000"/>
                        </a:lnSpc>
                        <a:spcBef>
                          <a:spcPts val="0"/>
                        </a:spcBef>
                        <a:spcAft>
                          <a:spcPts val="0"/>
                        </a:spcAft>
                      </a:pPr>
                      <a:r>
                        <a:rPr lang="en-US" sz="1600" dirty="0">
                          <a:effectLst/>
                        </a:rPr>
                        <a:t>Session</a:t>
                      </a:r>
                      <a:endParaRPr lang="en-US" sz="80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extLst>
                  <a:ext uri="{0D108BD9-81ED-4DB2-BD59-A6C34878D82A}">
                    <a16:rowId xmlns:a16="http://schemas.microsoft.com/office/drawing/2014/main" val="772709631"/>
                  </a:ext>
                </a:extLst>
              </a:tr>
              <a:tr h="127698">
                <a:tc gridSpan="2">
                  <a:txBody>
                    <a:bodyPr/>
                    <a:lstStyle/>
                    <a:p>
                      <a:pPr marL="0" marR="0" algn="ctr">
                        <a:lnSpc>
                          <a:spcPct val="95000"/>
                        </a:lnSpc>
                        <a:spcBef>
                          <a:spcPts val="0"/>
                        </a:spcBef>
                        <a:spcAft>
                          <a:spcPts val="0"/>
                        </a:spcAft>
                      </a:pPr>
                      <a:r>
                        <a:rPr lang="en-US" sz="1600" dirty="0">
                          <a:effectLst/>
                        </a:rPr>
                        <a:t>DAY 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tc hMerge="1">
                  <a:txBody>
                    <a:bodyPr/>
                    <a:lstStyle/>
                    <a:p>
                      <a:endParaRPr lang="en-US"/>
                    </a:p>
                  </a:txBody>
                  <a:tcPr/>
                </a:tc>
                <a:extLst>
                  <a:ext uri="{0D108BD9-81ED-4DB2-BD59-A6C34878D82A}">
                    <a16:rowId xmlns:a16="http://schemas.microsoft.com/office/drawing/2014/main" val="3018806202"/>
                  </a:ext>
                </a:extLst>
              </a:tr>
              <a:tr h="274320">
                <a:tc>
                  <a:txBody>
                    <a:bodyPr/>
                    <a:lstStyle/>
                    <a:p>
                      <a:pPr marL="0" marR="0" algn="ctr">
                        <a:lnSpc>
                          <a:spcPct val="95000"/>
                        </a:lnSpc>
                        <a:spcBef>
                          <a:spcPts val="0"/>
                        </a:spcBef>
                        <a:spcAft>
                          <a:spcPts val="0"/>
                        </a:spcAft>
                      </a:pPr>
                      <a:r>
                        <a:rPr lang="en-US" sz="1600" b="1" dirty="0">
                          <a:effectLst/>
                          <a:latin typeface="+mn-lt"/>
                        </a:rPr>
                        <a:t>8:00</a:t>
                      </a:r>
                      <a:endParaRPr lang="en-US" sz="1600" b="1" dirty="0">
                        <a:effectLst/>
                        <a:latin typeface="+mn-lt"/>
                        <a:ea typeface="Arial" panose="020B0604020202020204" pitchFamily="34" charset="0"/>
                        <a:cs typeface="Times New Roman" panose="02020603050405020304" pitchFamily="18" charset="0"/>
                      </a:endParaRPr>
                    </a:p>
                  </a:txBody>
                  <a:tcPr marL="29798" marR="29798" marT="18288" marB="18288"/>
                </a:tc>
                <a:tc>
                  <a:txBody>
                    <a:bodyPr/>
                    <a:lstStyle/>
                    <a:p>
                      <a:pPr marL="0" marR="0" algn="l">
                        <a:lnSpc>
                          <a:spcPct val="95000"/>
                        </a:lnSpc>
                        <a:spcBef>
                          <a:spcPts val="0"/>
                        </a:spcBef>
                        <a:spcAft>
                          <a:spcPts val="0"/>
                        </a:spcAft>
                      </a:pPr>
                      <a:r>
                        <a:rPr lang="en-US" sz="1600" b="0" dirty="0">
                          <a:effectLst/>
                        </a:rPr>
                        <a:t>Welcome, introductions, and background</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extLst>
                  <a:ext uri="{0D108BD9-81ED-4DB2-BD59-A6C34878D82A}">
                    <a16:rowId xmlns:a16="http://schemas.microsoft.com/office/drawing/2014/main" val="2054943021"/>
                  </a:ext>
                </a:extLst>
              </a:tr>
              <a:tr h="388575">
                <a:tc>
                  <a:txBody>
                    <a:bodyPr/>
                    <a:lstStyle/>
                    <a:p>
                      <a:pPr marL="0" marR="0" algn="ctr">
                        <a:lnSpc>
                          <a:spcPct val="95000"/>
                        </a:lnSpc>
                        <a:spcBef>
                          <a:spcPts val="0"/>
                        </a:spcBef>
                        <a:spcAft>
                          <a:spcPts val="0"/>
                        </a:spcAft>
                      </a:pPr>
                      <a:r>
                        <a:rPr lang="en-US" sz="1600" b="1" dirty="0">
                          <a:effectLst/>
                          <a:latin typeface="+mn-lt"/>
                        </a:rPr>
                        <a:t>8:45</a:t>
                      </a:r>
                      <a:endParaRPr lang="en-US" sz="1600" b="1" dirty="0">
                        <a:effectLst/>
                        <a:latin typeface="+mn-lt"/>
                        <a:ea typeface="Arial" panose="020B0604020202020204" pitchFamily="34" charset="0"/>
                        <a:cs typeface="Times New Roman" panose="02020603050405020304" pitchFamily="18" charset="0"/>
                      </a:endParaRPr>
                    </a:p>
                  </a:txBody>
                  <a:tcPr marL="29798" marR="29798" marT="18288" marB="18288"/>
                </a:tc>
                <a:tc>
                  <a:txBody>
                    <a:bodyPr/>
                    <a:lstStyle/>
                    <a:p>
                      <a:pPr marL="0" marR="0" algn="l">
                        <a:lnSpc>
                          <a:spcPct val="95000"/>
                        </a:lnSpc>
                        <a:spcBef>
                          <a:spcPts val="0"/>
                        </a:spcBef>
                        <a:spcAft>
                          <a:spcPts val="0"/>
                        </a:spcAft>
                      </a:pPr>
                      <a:r>
                        <a:rPr lang="en-US" sz="1600" b="0" dirty="0">
                          <a:effectLst/>
                        </a:rPr>
                        <a:t>Key terms and overarching recommendations</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extLst>
                  <a:ext uri="{0D108BD9-81ED-4DB2-BD59-A6C34878D82A}">
                    <a16:rowId xmlns:a16="http://schemas.microsoft.com/office/drawing/2014/main" val="2307021838"/>
                  </a:ext>
                </a:extLst>
              </a:tr>
              <a:tr h="274320">
                <a:tc>
                  <a:txBody>
                    <a:bodyPr/>
                    <a:lstStyle/>
                    <a:p>
                      <a:pPr marL="0" marR="0" algn="ctr">
                        <a:lnSpc>
                          <a:spcPct val="95000"/>
                        </a:lnSpc>
                        <a:spcBef>
                          <a:spcPts val="0"/>
                        </a:spcBef>
                        <a:spcAft>
                          <a:spcPts val="0"/>
                        </a:spcAft>
                      </a:pPr>
                      <a:r>
                        <a:rPr lang="en-US" sz="1600" b="1" dirty="0">
                          <a:effectLst/>
                          <a:latin typeface="+mn-lt"/>
                        </a:rPr>
                        <a:t>9:15</a:t>
                      </a:r>
                      <a:endParaRPr lang="en-US" sz="1600" b="1" dirty="0">
                        <a:effectLst/>
                        <a:latin typeface="+mn-lt"/>
                        <a:ea typeface="Arial" panose="020B0604020202020204" pitchFamily="34" charset="0"/>
                        <a:cs typeface="Times New Roman" panose="02020603050405020304" pitchFamily="18" charset="0"/>
                      </a:endParaRPr>
                    </a:p>
                  </a:txBody>
                  <a:tcPr marL="29798" marR="29798" marT="18288" marB="18288"/>
                </a:tc>
                <a:tc>
                  <a:txBody>
                    <a:bodyPr/>
                    <a:lstStyle/>
                    <a:p>
                      <a:pPr marL="0" marR="0" algn="l">
                        <a:lnSpc>
                          <a:spcPct val="95000"/>
                        </a:lnSpc>
                        <a:spcBef>
                          <a:spcPts val="0"/>
                        </a:spcBef>
                        <a:spcAft>
                          <a:spcPts val="0"/>
                        </a:spcAft>
                      </a:pPr>
                      <a:r>
                        <a:rPr lang="en-US" sz="1600" b="0" dirty="0">
                          <a:effectLst/>
                        </a:rPr>
                        <a:t>Threat identification and assessment</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extLst>
                  <a:ext uri="{0D108BD9-81ED-4DB2-BD59-A6C34878D82A}">
                    <a16:rowId xmlns:a16="http://schemas.microsoft.com/office/drawing/2014/main" val="3685797940"/>
                  </a:ext>
                </a:extLst>
              </a:tr>
              <a:tr h="274320">
                <a:tc>
                  <a:txBody>
                    <a:bodyPr/>
                    <a:lstStyle/>
                    <a:p>
                      <a:pPr marL="0" marR="0" algn="ctr">
                        <a:lnSpc>
                          <a:spcPct val="95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9:55</a:t>
                      </a:r>
                    </a:p>
                  </a:txBody>
                  <a:tcPr marL="29798" marR="29798" marT="18288" marB="18288"/>
                </a:tc>
                <a:tc>
                  <a:txBody>
                    <a:bodyPr/>
                    <a:lstStyle/>
                    <a:p>
                      <a:pPr marL="0" marR="0" algn="l">
                        <a:lnSpc>
                          <a:spcPct val="95000"/>
                        </a:lnSpc>
                        <a:spcBef>
                          <a:spcPts val="0"/>
                        </a:spcBef>
                        <a:spcAft>
                          <a:spcPts val="0"/>
                        </a:spcAft>
                      </a:pPr>
                      <a:r>
                        <a:rPr lang="en-US" sz="1600" b="0" dirty="0">
                          <a:effectLst/>
                        </a:rPr>
                        <a:t>Day 1 closing</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extLst>
                  <a:ext uri="{0D108BD9-81ED-4DB2-BD59-A6C34878D82A}">
                    <a16:rowId xmlns:a16="http://schemas.microsoft.com/office/drawing/2014/main" val="396191671"/>
                  </a:ext>
                </a:extLst>
              </a:tr>
              <a:tr h="126585">
                <a:tc gridSpan="2">
                  <a:txBody>
                    <a:bodyPr/>
                    <a:lstStyle/>
                    <a:p>
                      <a:pPr marL="0" marR="0" algn="ctr">
                        <a:lnSpc>
                          <a:spcPct val="95000"/>
                        </a:lnSpc>
                        <a:spcBef>
                          <a:spcPts val="0"/>
                        </a:spcBef>
                        <a:spcAft>
                          <a:spcPts val="0"/>
                        </a:spcAft>
                      </a:pPr>
                      <a:r>
                        <a:rPr lang="en-US" sz="1600" b="1" dirty="0">
                          <a:effectLst/>
                          <a:latin typeface="+mn-lt"/>
                        </a:rPr>
                        <a:t>DAY 2</a:t>
                      </a:r>
                      <a:endParaRPr lang="en-US" sz="1600" b="1" dirty="0">
                        <a:effectLst/>
                        <a:latin typeface="+mn-lt"/>
                        <a:ea typeface="Arial" panose="020B0604020202020204" pitchFamily="34" charset="0"/>
                        <a:cs typeface="Times New Roman" panose="02020603050405020304" pitchFamily="18" charset="0"/>
                      </a:endParaRPr>
                    </a:p>
                  </a:txBody>
                  <a:tcPr marL="29798" marR="29798" marT="18288" marB="18288"/>
                </a:tc>
                <a:tc hMerge="1">
                  <a:txBody>
                    <a:bodyPr/>
                    <a:lstStyle/>
                    <a:p>
                      <a:endParaRPr lang="en-US"/>
                    </a:p>
                  </a:txBody>
                  <a:tcPr/>
                </a:tc>
                <a:extLst>
                  <a:ext uri="{0D108BD9-81ED-4DB2-BD59-A6C34878D82A}">
                    <a16:rowId xmlns:a16="http://schemas.microsoft.com/office/drawing/2014/main" val="683198939"/>
                  </a:ext>
                </a:extLst>
              </a:tr>
              <a:tr h="274320">
                <a:tc>
                  <a:txBody>
                    <a:bodyPr/>
                    <a:lstStyle/>
                    <a:p>
                      <a:pPr marL="0" marR="0" algn="ctr">
                        <a:lnSpc>
                          <a:spcPct val="95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8:00</a:t>
                      </a:r>
                    </a:p>
                  </a:txBody>
                  <a:tcPr marL="29798" marR="29798" marT="18288" marB="18288"/>
                </a:tc>
                <a:tc>
                  <a:txBody>
                    <a:bodyPr/>
                    <a:lstStyle/>
                    <a:p>
                      <a:pPr marL="0" marR="0" algn="l">
                        <a:lnSpc>
                          <a:spcPct val="95000"/>
                        </a:lnSpc>
                        <a:spcBef>
                          <a:spcPts val="0"/>
                        </a:spcBef>
                        <a:spcAft>
                          <a:spcPts val="0"/>
                        </a:spcAft>
                      </a:pPr>
                      <a:r>
                        <a:rPr lang="en-US" sz="1600" b="0" dirty="0">
                          <a:effectLst/>
                        </a:rPr>
                        <a:t>Recap of Day 1 and HW #1</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extLst>
                  <a:ext uri="{0D108BD9-81ED-4DB2-BD59-A6C34878D82A}">
                    <a16:rowId xmlns:a16="http://schemas.microsoft.com/office/drawing/2014/main" val="3334982248"/>
                  </a:ext>
                </a:extLst>
              </a:tr>
              <a:tr h="274320">
                <a:tc>
                  <a:txBody>
                    <a:bodyPr/>
                    <a:lstStyle/>
                    <a:p>
                      <a:pPr marL="0" marR="0" algn="ctr">
                        <a:lnSpc>
                          <a:spcPct val="95000"/>
                        </a:lnSpc>
                        <a:spcBef>
                          <a:spcPts val="0"/>
                        </a:spcBef>
                        <a:spcAft>
                          <a:spcPts val="0"/>
                        </a:spcAft>
                      </a:pPr>
                      <a:r>
                        <a:rPr lang="en-US" sz="1600" b="1" dirty="0">
                          <a:effectLst/>
                          <a:latin typeface="+mn-lt"/>
                        </a:rPr>
                        <a:t>8:25</a:t>
                      </a:r>
                      <a:endParaRPr lang="en-US" sz="1600" b="1" dirty="0">
                        <a:effectLst/>
                        <a:latin typeface="+mn-lt"/>
                        <a:ea typeface="Arial" panose="020B0604020202020204" pitchFamily="34" charset="0"/>
                        <a:cs typeface="Times New Roman" panose="02020603050405020304" pitchFamily="18" charset="0"/>
                      </a:endParaRPr>
                    </a:p>
                  </a:txBody>
                  <a:tcPr marL="29798" marR="29798" marT="18288" marB="18288"/>
                </a:tc>
                <a:tc>
                  <a:txBody>
                    <a:bodyPr/>
                    <a:lstStyle/>
                    <a:p>
                      <a:pPr marL="0" marR="0" algn="l">
                        <a:lnSpc>
                          <a:spcPct val="95000"/>
                        </a:lnSpc>
                        <a:spcBef>
                          <a:spcPts val="0"/>
                        </a:spcBef>
                        <a:spcAft>
                          <a:spcPts val="0"/>
                        </a:spcAft>
                      </a:pPr>
                      <a:r>
                        <a:rPr lang="en-US" sz="1600" b="0" dirty="0">
                          <a:effectLst/>
                        </a:rPr>
                        <a:t>Limiting an aggressor’s capacity to harm</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extLst>
                  <a:ext uri="{0D108BD9-81ED-4DB2-BD59-A6C34878D82A}">
                    <a16:rowId xmlns:a16="http://schemas.microsoft.com/office/drawing/2014/main" val="1770415636"/>
                  </a:ext>
                </a:extLst>
              </a:tr>
              <a:tr h="274320">
                <a:tc>
                  <a:txBody>
                    <a:bodyPr/>
                    <a:lstStyle/>
                    <a:p>
                      <a:pPr marL="0" marR="0" algn="ctr">
                        <a:lnSpc>
                          <a:spcPct val="95000"/>
                        </a:lnSpc>
                        <a:spcBef>
                          <a:spcPts val="0"/>
                        </a:spcBef>
                        <a:spcAft>
                          <a:spcPts val="0"/>
                        </a:spcAft>
                      </a:pPr>
                      <a:r>
                        <a:rPr lang="en-US" sz="1600" b="1" dirty="0">
                          <a:effectLst/>
                          <a:latin typeface="+mn-lt"/>
                        </a:rPr>
                        <a:t>9:00</a:t>
                      </a:r>
                      <a:endParaRPr lang="en-US" sz="1600" b="1" dirty="0">
                        <a:effectLst/>
                        <a:latin typeface="+mn-lt"/>
                        <a:ea typeface="Arial" panose="020B0604020202020204" pitchFamily="34" charset="0"/>
                        <a:cs typeface="Times New Roman" panose="02020603050405020304" pitchFamily="18" charset="0"/>
                      </a:endParaRPr>
                    </a:p>
                  </a:txBody>
                  <a:tcPr marL="29798" marR="29798" marT="18288" marB="18288"/>
                </a:tc>
                <a:tc>
                  <a:txBody>
                    <a:bodyPr/>
                    <a:lstStyle/>
                    <a:p>
                      <a:pPr marL="0" marR="0" algn="l">
                        <a:lnSpc>
                          <a:spcPct val="95000"/>
                        </a:lnSpc>
                        <a:spcBef>
                          <a:spcPts val="0"/>
                        </a:spcBef>
                        <a:spcAft>
                          <a:spcPts val="0"/>
                        </a:spcAft>
                      </a:pPr>
                      <a:r>
                        <a:rPr lang="en-US" sz="1600" b="0" dirty="0">
                          <a:effectLst/>
                        </a:rPr>
                        <a:t>Digital security</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extLst>
                  <a:ext uri="{0D108BD9-81ED-4DB2-BD59-A6C34878D82A}">
                    <a16:rowId xmlns:a16="http://schemas.microsoft.com/office/drawing/2014/main" val="3189857708"/>
                  </a:ext>
                </a:extLst>
              </a:tr>
              <a:tr h="457200">
                <a:tc>
                  <a:txBody>
                    <a:bodyPr/>
                    <a:lstStyle/>
                    <a:p>
                      <a:pPr marL="0" marR="0" algn="ctr">
                        <a:lnSpc>
                          <a:spcPct val="95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9:40</a:t>
                      </a:r>
                    </a:p>
                  </a:txBody>
                  <a:tcPr marL="29798" marR="29798" marT="18288" marB="18288"/>
                </a:tc>
                <a:tc>
                  <a:txBody>
                    <a:bodyPr/>
                    <a:lstStyle/>
                    <a:p>
                      <a:pPr marL="0" marR="0" algn="l">
                        <a:lnSpc>
                          <a:spcPct val="95000"/>
                        </a:lnSpc>
                        <a:spcBef>
                          <a:spcPts val="0"/>
                        </a:spcBef>
                        <a:spcAft>
                          <a:spcPts val="0"/>
                        </a:spcAft>
                      </a:pPr>
                      <a:r>
                        <a:rPr lang="en-US" sz="1600" b="0" dirty="0">
                          <a:effectLst/>
                        </a:rPr>
                        <a:t>Review of our capacities and plan for skill sharing</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extLst>
                  <a:ext uri="{0D108BD9-81ED-4DB2-BD59-A6C34878D82A}">
                    <a16:rowId xmlns:a16="http://schemas.microsoft.com/office/drawing/2014/main" val="3121154046"/>
                  </a:ext>
                </a:extLst>
              </a:tr>
              <a:tr h="274320">
                <a:tc>
                  <a:txBody>
                    <a:bodyPr/>
                    <a:lstStyle/>
                    <a:p>
                      <a:pPr marL="0" marR="0" algn="ctr">
                        <a:lnSpc>
                          <a:spcPct val="95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9:55</a:t>
                      </a:r>
                    </a:p>
                  </a:txBody>
                  <a:tcPr marL="29798" marR="29798" marT="18288" marB="18288"/>
                </a:tc>
                <a:tc>
                  <a:txBody>
                    <a:bodyPr/>
                    <a:lstStyle/>
                    <a:p>
                      <a:pPr marL="0" marR="0" algn="l">
                        <a:lnSpc>
                          <a:spcPct val="95000"/>
                        </a:lnSpc>
                        <a:spcBef>
                          <a:spcPts val="0"/>
                        </a:spcBef>
                        <a:spcAft>
                          <a:spcPts val="0"/>
                        </a:spcAft>
                      </a:pPr>
                      <a:r>
                        <a:rPr lang="en-US" sz="1600" b="0" dirty="0">
                          <a:effectLst/>
                        </a:rPr>
                        <a:t>Day 2 closing</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extLst>
                  <a:ext uri="{0D108BD9-81ED-4DB2-BD59-A6C34878D82A}">
                    <a16:rowId xmlns:a16="http://schemas.microsoft.com/office/drawing/2014/main" val="437765584"/>
                  </a:ext>
                </a:extLst>
              </a:tr>
              <a:tr h="126585">
                <a:tc gridSpan="2">
                  <a:txBody>
                    <a:bodyPr/>
                    <a:lstStyle/>
                    <a:p>
                      <a:pPr marL="0" marR="0" algn="ctr">
                        <a:lnSpc>
                          <a:spcPct val="95000"/>
                        </a:lnSpc>
                        <a:spcBef>
                          <a:spcPts val="0"/>
                        </a:spcBef>
                        <a:spcAft>
                          <a:spcPts val="0"/>
                        </a:spcAft>
                      </a:pPr>
                      <a:r>
                        <a:rPr lang="en-US" sz="1600" b="1" dirty="0">
                          <a:effectLst/>
                          <a:latin typeface="+mn-lt"/>
                        </a:rPr>
                        <a:t>DAY 3 - Special Session </a:t>
                      </a:r>
                      <a:endParaRPr lang="en-US" sz="1600" b="1" dirty="0">
                        <a:effectLst/>
                        <a:latin typeface="+mn-lt"/>
                        <a:ea typeface="Arial" panose="020B0604020202020204" pitchFamily="34" charset="0"/>
                        <a:cs typeface="Times New Roman" panose="02020603050405020304" pitchFamily="18" charset="0"/>
                      </a:endParaRPr>
                    </a:p>
                  </a:txBody>
                  <a:tcPr marL="29798" marR="29798" marT="18288" marB="18288"/>
                </a:tc>
                <a:tc hMerge="1">
                  <a:txBody>
                    <a:bodyPr/>
                    <a:lstStyle/>
                    <a:p>
                      <a:endParaRPr lang="en-US"/>
                    </a:p>
                  </a:txBody>
                  <a:tcPr/>
                </a:tc>
                <a:extLst>
                  <a:ext uri="{0D108BD9-81ED-4DB2-BD59-A6C34878D82A}">
                    <a16:rowId xmlns:a16="http://schemas.microsoft.com/office/drawing/2014/main" val="2842806745"/>
                  </a:ext>
                </a:extLst>
              </a:tr>
              <a:tr h="274320">
                <a:tc>
                  <a:txBody>
                    <a:bodyPr/>
                    <a:lstStyle/>
                    <a:p>
                      <a:pPr marL="0" marR="0" algn="ctr">
                        <a:lnSpc>
                          <a:spcPct val="95000"/>
                        </a:lnSpc>
                        <a:spcBef>
                          <a:spcPts val="0"/>
                        </a:spcBef>
                        <a:spcAft>
                          <a:spcPts val="0"/>
                        </a:spcAft>
                      </a:pPr>
                      <a:r>
                        <a:rPr lang="en-US" sz="1600" b="1" dirty="0">
                          <a:effectLst/>
                          <a:latin typeface="+mn-lt"/>
                        </a:rPr>
                        <a:t> </a:t>
                      </a:r>
                      <a:endParaRPr lang="en-US" sz="1600" b="1" dirty="0">
                        <a:effectLst/>
                        <a:latin typeface="+mn-lt"/>
                        <a:ea typeface="Arial" panose="020B0604020202020204" pitchFamily="34" charset="0"/>
                        <a:cs typeface="Times New Roman" panose="02020603050405020304" pitchFamily="18" charset="0"/>
                      </a:endParaRPr>
                    </a:p>
                  </a:txBody>
                  <a:tcPr marL="29798" marR="29798" marT="18288" marB="18288"/>
                </a:tc>
                <a:tc>
                  <a:txBody>
                    <a:bodyPr/>
                    <a:lstStyle/>
                    <a:p>
                      <a:pPr marL="0" marR="0" algn="l">
                        <a:lnSpc>
                          <a:spcPct val="95000"/>
                        </a:lnSpc>
                        <a:spcBef>
                          <a:spcPts val="0"/>
                        </a:spcBef>
                        <a:spcAft>
                          <a:spcPts val="0"/>
                        </a:spcAft>
                      </a:pPr>
                      <a:r>
                        <a:rPr lang="en-US" sz="1600" b="0" dirty="0">
                          <a:effectLst/>
                        </a:rPr>
                        <a:t>Group presentations</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extLst>
                  <a:ext uri="{0D108BD9-81ED-4DB2-BD59-A6C34878D82A}">
                    <a16:rowId xmlns:a16="http://schemas.microsoft.com/office/drawing/2014/main" val="3222640520"/>
                  </a:ext>
                </a:extLst>
              </a:tr>
              <a:tr h="126585">
                <a:tc gridSpan="2">
                  <a:txBody>
                    <a:bodyPr/>
                    <a:lstStyle/>
                    <a:p>
                      <a:pPr marL="0" marR="0" algn="ctr">
                        <a:lnSpc>
                          <a:spcPct val="95000"/>
                        </a:lnSpc>
                        <a:spcBef>
                          <a:spcPts val="0"/>
                        </a:spcBef>
                        <a:spcAft>
                          <a:spcPts val="0"/>
                        </a:spcAft>
                      </a:pPr>
                      <a:r>
                        <a:rPr lang="en-US" sz="1600" b="1" dirty="0">
                          <a:effectLst/>
                          <a:latin typeface="+mn-lt"/>
                        </a:rPr>
                        <a:t>DAY 4</a:t>
                      </a:r>
                      <a:endParaRPr lang="en-US" sz="1600" b="1" dirty="0">
                        <a:effectLst/>
                        <a:latin typeface="+mn-lt"/>
                        <a:ea typeface="Arial" panose="020B0604020202020204" pitchFamily="34" charset="0"/>
                        <a:cs typeface="Times New Roman" panose="02020603050405020304" pitchFamily="18" charset="0"/>
                      </a:endParaRPr>
                    </a:p>
                  </a:txBody>
                  <a:tcPr marL="29798" marR="29798" marT="18288" marB="18288"/>
                </a:tc>
                <a:tc hMerge="1">
                  <a:txBody>
                    <a:bodyPr/>
                    <a:lstStyle/>
                    <a:p>
                      <a:endParaRPr lang="en-US"/>
                    </a:p>
                  </a:txBody>
                  <a:tcPr/>
                </a:tc>
                <a:extLst>
                  <a:ext uri="{0D108BD9-81ED-4DB2-BD59-A6C34878D82A}">
                    <a16:rowId xmlns:a16="http://schemas.microsoft.com/office/drawing/2014/main" val="2563785912"/>
                  </a:ext>
                </a:extLst>
              </a:tr>
              <a:tr h="274320">
                <a:tc>
                  <a:txBody>
                    <a:bodyPr/>
                    <a:lstStyle/>
                    <a:p>
                      <a:pPr marL="0" marR="0" algn="ctr">
                        <a:lnSpc>
                          <a:spcPct val="95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8:00</a:t>
                      </a:r>
                    </a:p>
                  </a:txBody>
                  <a:tcPr marL="29798" marR="29798" marT="18288" marB="18288"/>
                </a:tc>
                <a:tc>
                  <a:txBody>
                    <a:bodyPr/>
                    <a:lstStyle/>
                    <a:p>
                      <a:pPr marL="0" marR="0" algn="l">
                        <a:lnSpc>
                          <a:spcPct val="95000"/>
                        </a:lnSpc>
                        <a:spcBef>
                          <a:spcPts val="0"/>
                        </a:spcBef>
                        <a:spcAft>
                          <a:spcPts val="0"/>
                        </a:spcAft>
                      </a:pPr>
                      <a:r>
                        <a:rPr lang="en-US" sz="1600" b="0" dirty="0">
                          <a:effectLst/>
                        </a:rPr>
                        <a:t>Day 2 recap and special session reflections</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nchor="ctr"/>
                </a:tc>
                <a:extLst>
                  <a:ext uri="{0D108BD9-81ED-4DB2-BD59-A6C34878D82A}">
                    <a16:rowId xmlns:a16="http://schemas.microsoft.com/office/drawing/2014/main" val="3858551378"/>
                  </a:ext>
                </a:extLst>
              </a:tr>
              <a:tr h="388575">
                <a:tc>
                  <a:txBody>
                    <a:bodyPr/>
                    <a:lstStyle/>
                    <a:p>
                      <a:pPr marL="0" marR="0" algn="ctr">
                        <a:lnSpc>
                          <a:spcPct val="95000"/>
                        </a:lnSpc>
                        <a:spcBef>
                          <a:spcPts val="0"/>
                        </a:spcBef>
                        <a:spcAft>
                          <a:spcPts val="0"/>
                        </a:spcAft>
                      </a:pPr>
                      <a:r>
                        <a:rPr lang="en-US" sz="1600" b="1" dirty="0">
                          <a:effectLst/>
                          <a:latin typeface="+mn-lt"/>
                        </a:rPr>
                        <a:t>8:10</a:t>
                      </a:r>
                      <a:endParaRPr lang="en-US" sz="1600" b="1" dirty="0">
                        <a:effectLst/>
                        <a:latin typeface="+mn-lt"/>
                        <a:ea typeface="Arial" panose="020B0604020202020204" pitchFamily="34" charset="0"/>
                        <a:cs typeface="Times New Roman" panose="02020603050405020304" pitchFamily="18" charset="0"/>
                      </a:endParaRPr>
                    </a:p>
                  </a:txBody>
                  <a:tcPr marL="29798" marR="29798" marT="18288" marB="18288"/>
                </a:tc>
                <a:tc>
                  <a:txBody>
                    <a:bodyPr/>
                    <a:lstStyle/>
                    <a:p>
                      <a:pPr marL="0" marR="0" algn="l">
                        <a:lnSpc>
                          <a:spcPct val="95000"/>
                        </a:lnSpc>
                        <a:spcBef>
                          <a:spcPts val="0"/>
                        </a:spcBef>
                        <a:spcAft>
                          <a:spcPts val="0"/>
                        </a:spcAft>
                      </a:pPr>
                      <a:r>
                        <a:rPr lang="en-US" sz="1600" b="0" dirty="0">
                          <a:effectLst/>
                        </a:rPr>
                        <a:t>Using what you’ve learned: security challenge case studies</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tc>
                <a:extLst>
                  <a:ext uri="{0D108BD9-81ED-4DB2-BD59-A6C34878D82A}">
                    <a16:rowId xmlns:a16="http://schemas.microsoft.com/office/drawing/2014/main" val="1028325236"/>
                  </a:ext>
                </a:extLst>
              </a:tr>
              <a:tr h="274320">
                <a:tc>
                  <a:txBody>
                    <a:bodyPr/>
                    <a:lstStyle/>
                    <a:p>
                      <a:pPr marL="0" marR="0" algn="ctr">
                        <a:lnSpc>
                          <a:spcPct val="95000"/>
                        </a:lnSpc>
                        <a:spcBef>
                          <a:spcPts val="0"/>
                        </a:spcBef>
                        <a:spcAft>
                          <a:spcPts val="0"/>
                        </a:spcAft>
                      </a:pPr>
                      <a:r>
                        <a:rPr lang="en-US" sz="1600" b="1" dirty="0">
                          <a:effectLst/>
                          <a:latin typeface="+mn-lt"/>
                        </a:rPr>
                        <a:t>8:45</a:t>
                      </a:r>
                      <a:endParaRPr lang="en-US" sz="1600" b="1" dirty="0">
                        <a:effectLst/>
                        <a:latin typeface="+mn-lt"/>
                        <a:ea typeface="Arial" panose="020B0604020202020204" pitchFamily="34" charset="0"/>
                        <a:cs typeface="Times New Roman" panose="02020603050405020304" pitchFamily="18" charset="0"/>
                      </a:endParaRPr>
                    </a:p>
                  </a:txBody>
                  <a:tcPr marL="29798" marR="29798" marT="18288" marB="18288"/>
                </a:tc>
                <a:tc>
                  <a:txBody>
                    <a:bodyPr/>
                    <a:lstStyle/>
                    <a:p>
                      <a:pPr marL="0" marR="0" algn="l">
                        <a:lnSpc>
                          <a:spcPct val="95000"/>
                        </a:lnSpc>
                        <a:spcBef>
                          <a:spcPts val="0"/>
                        </a:spcBef>
                        <a:spcAft>
                          <a:spcPts val="0"/>
                        </a:spcAft>
                      </a:pPr>
                      <a:r>
                        <a:rPr lang="en-US" sz="1600" b="0" dirty="0">
                          <a:effectLst/>
                        </a:rPr>
                        <a:t>Risk assessment formula</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nchor="ctr"/>
                </a:tc>
                <a:extLst>
                  <a:ext uri="{0D108BD9-81ED-4DB2-BD59-A6C34878D82A}">
                    <a16:rowId xmlns:a16="http://schemas.microsoft.com/office/drawing/2014/main" val="1292689021"/>
                  </a:ext>
                </a:extLst>
              </a:tr>
              <a:tr h="274320">
                <a:tc>
                  <a:txBody>
                    <a:bodyPr/>
                    <a:lstStyle/>
                    <a:p>
                      <a:pPr marL="0" marR="0" algn="ctr">
                        <a:lnSpc>
                          <a:spcPct val="95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9:05</a:t>
                      </a:r>
                    </a:p>
                  </a:txBody>
                  <a:tcPr marL="29798" marR="29798" marT="18288" marB="18288"/>
                </a:tc>
                <a:tc>
                  <a:txBody>
                    <a:bodyPr/>
                    <a:lstStyle/>
                    <a:p>
                      <a:pPr marL="0" marR="0" algn="l">
                        <a:lnSpc>
                          <a:spcPct val="95000"/>
                        </a:lnSpc>
                        <a:spcBef>
                          <a:spcPts val="0"/>
                        </a:spcBef>
                        <a:spcAft>
                          <a:spcPts val="0"/>
                        </a:spcAft>
                      </a:pPr>
                      <a:r>
                        <a:rPr lang="en-US" sz="1600" b="0" dirty="0">
                          <a:effectLst/>
                        </a:rPr>
                        <a:t>Security planning</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nchor="ctr"/>
                </a:tc>
                <a:extLst>
                  <a:ext uri="{0D108BD9-81ED-4DB2-BD59-A6C34878D82A}">
                    <a16:rowId xmlns:a16="http://schemas.microsoft.com/office/drawing/2014/main" val="2049379909"/>
                  </a:ext>
                </a:extLst>
              </a:tr>
              <a:tr h="274320">
                <a:tc>
                  <a:txBody>
                    <a:bodyPr/>
                    <a:lstStyle/>
                    <a:p>
                      <a:pPr marL="0" marR="0" algn="ctr">
                        <a:lnSpc>
                          <a:spcPct val="95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9:35</a:t>
                      </a:r>
                    </a:p>
                  </a:txBody>
                  <a:tcPr marL="29798" marR="29798" marT="18288" marB="18288"/>
                </a:tc>
                <a:tc>
                  <a:txBody>
                    <a:bodyPr/>
                    <a:lstStyle/>
                    <a:p>
                      <a:pPr marL="0" marR="0" algn="l">
                        <a:lnSpc>
                          <a:spcPct val="95000"/>
                        </a:lnSpc>
                        <a:spcBef>
                          <a:spcPts val="0"/>
                        </a:spcBef>
                        <a:spcAft>
                          <a:spcPts val="0"/>
                        </a:spcAft>
                      </a:pPr>
                      <a:r>
                        <a:rPr lang="en-US" sz="1600" b="0" dirty="0">
                          <a:effectLst/>
                        </a:rPr>
                        <a:t>Next steps</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nchor="ctr"/>
                </a:tc>
                <a:extLst>
                  <a:ext uri="{0D108BD9-81ED-4DB2-BD59-A6C34878D82A}">
                    <a16:rowId xmlns:a16="http://schemas.microsoft.com/office/drawing/2014/main" val="3303869976"/>
                  </a:ext>
                </a:extLst>
              </a:tr>
              <a:tr h="274320">
                <a:tc>
                  <a:txBody>
                    <a:bodyPr/>
                    <a:lstStyle/>
                    <a:p>
                      <a:pPr marL="0" marR="0" algn="ctr">
                        <a:lnSpc>
                          <a:spcPct val="95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9:50</a:t>
                      </a:r>
                    </a:p>
                  </a:txBody>
                  <a:tcPr marL="29798" marR="29798" marT="18288" marB="18288"/>
                </a:tc>
                <a:tc>
                  <a:txBody>
                    <a:bodyPr/>
                    <a:lstStyle/>
                    <a:p>
                      <a:pPr marL="0" marR="0" algn="l">
                        <a:lnSpc>
                          <a:spcPct val="95000"/>
                        </a:lnSpc>
                        <a:spcBef>
                          <a:spcPts val="0"/>
                        </a:spcBef>
                        <a:spcAft>
                          <a:spcPts val="0"/>
                        </a:spcAft>
                      </a:pPr>
                      <a:r>
                        <a:rPr lang="en-US" sz="1600" b="0" dirty="0">
                          <a:effectLst/>
                        </a:rPr>
                        <a:t>Reflections and closing</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18288" marB="18288" anchor="ctr"/>
                </a:tc>
                <a:extLst>
                  <a:ext uri="{0D108BD9-81ED-4DB2-BD59-A6C34878D82A}">
                    <a16:rowId xmlns:a16="http://schemas.microsoft.com/office/drawing/2014/main" val="1328740911"/>
                  </a:ext>
                </a:extLst>
              </a:tr>
            </a:tbl>
          </a:graphicData>
        </a:graphic>
      </p:graphicFrame>
    </p:spTree>
    <p:extLst>
      <p:ext uri="{BB962C8B-B14F-4D97-AF65-F5344CB8AC3E}">
        <p14:creationId xmlns:p14="http://schemas.microsoft.com/office/powerpoint/2010/main" val="26021140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E6F6-11C5-438E-BDEE-A2D349B42F59}"/>
              </a:ext>
            </a:extLst>
          </p:cNvPr>
          <p:cNvSpPr>
            <a:spLocks noGrp="1"/>
          </p:cNvSpPr>
          <p:nvPr>
            <p:ph type="title"/>
          </p:nvPr>
        </p:nvSpPr>
        <p:spPr>
          <a:xfrm>
            <a:off x="628650" y="588493"/>
            <a:ext cx="7886700" cy="800039"/>
          </a:xfrm>
        </p:spPr>
        <p:txBody>
          <a:bodyPr/>
          <a:lstStyle/>
          <a:p>
            <a:r>
              <a:rPr lang="en-US" dirty="0"/>
              <a:t>KeePass</a:t>
            </a:r>
          </a:p>
        </p:txBody>
      </p:sp>
      <p:sp>
        <p:nvSpPr>
          <p:cNvPr id="3" name="Text Placeholder 2">
            <a:extLst>
              <a:ext uri="{FF2B5EF4-FFF2-40B4-BE49-F238E27FC236}">
                <a16:creationId xmlns:a16="http://schemas.microsoft.com/office/drawing/2014/main" id="{0122C807-FA67-4A67-9E8A-7CCF0F290D88}"/>
              </a:ext>
            </a:extLst>
          </p:cNvPr>
          <p:cNvSpPr>
            <a:spLocks noGrp="1"/>
          </p:cNvSpPr>
          <p:nvPr>
            <p:ph idx="1"/>
          </p:nvPr>
        </p:nvSpPr>
        <p:spPr>
          <a:xfrm>
            <a:off x="628650" y="1636713"/>
            <a:ext cx="5981700" cy="4932362"/>
          </a:xfrm>
        </p:spPr>
        <p:txBody>
          <a:bodyPr/>
          <a:lstStyle/>
          <a:p>
            <a:r>
              <a:rPr lang="en-US" dirty="0"/>
              <a:t>Free, open source, password manager</a:t>
            </a:r>
          </a:p>
          <a:p>
            <a:r>
              <a:rPr lang="en-US" dirty="0"/>
              <a:t>Keeps passwords safe</a:t>
            </a:r>
          </a:p>
          <a:p>
            <a:r>
              <a:rPr lang="en-US" dirty="0"/>
              <a:t>You only have to remember one single master key to unlock the whole database of your passwords</a:t>
            </a:r>
          </a:p>
          <a:p>
            <a:r>
              <a:rPr lang="en-US" dirty="0">
                <a:hlinkClick r:id="rId3"/>
              </a:rPr>
              <a:t>https://keepass.info/</a:t>
            </a:r>
            <a:endParaRPr lang="en-US" dirty="0"/>
          </a:p>
        </p:txBody>
      </p:sp>
      <p:pic>
        <p:nvPicPr>
          <p:cNvPr id="4" name="Picture 3">
            <a:extLst>
              <a:ext uri="{FF2B5EF4-FFF2-40B4-BE49-F238E27FC236}">
                <a16:creationId xmlns:a16="http://schemas.microsoft.com/office/drawing/2014/main" id="{14A57E35-F1F8-4B5B-B5C0-4BD82DE8CD37}"/>
              </a:ext>
            </a:extLst>
          </p:cNvPr>
          <p:cNvPicPr>
            <a:picLocks noChangeAspect="1"/>
          </p:cNvPicPr>
          <p:nvPr/>
        </p:nvPicPr>
        <p:blipFill rotWithShape="1">
          <a:blip r:embed="rId4"/>
          <a:srcRect l="3783" r="8414" b="5897"/>
          <a:stretch/>
        </p:blipFill>
        <p:spPr>
          <a:xfrm>
            <a:off x="6353175" y="1890505"/>
            <a:ext cx="2305050" cy="3076990"/>
          </a:xfrm>
          <a:prstGeom prst="rect">
            <a:avLst/>
          </a:prstGeom>
        </p:spPr>
      </p:pic>
    </p:spTree>
    <p:extLst>
      <p:ext uri="{BB962C8B-B14F-4D97-AF65-F5344CB8AC3E}">
        <p14:creationId xmlns:p14="http://schemas.microsoft.com/office/powerpoint/2010/main" val="2333140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19D2-5BE7-415C-930C-FA1035637920}"/>
              </a:ext>
            </a:extLst>
          </p:cNvPr>
          <p:cNvSpPr>
            <a:spLocks noGrp="1"/>
          </p:cNvSpPr>
          <p:nvPr>
            <p:ph type="title"/>
          </p:nvPr>
        </p:nvSpPr>
        <p:spPr>
          <a:xfrm>
            <a:off x="628650" y="588493"/>
            <a:ext cx="7886700" cy="800039"/>
          </a:xfrm>
        </p:spPr>
        <p:txBody>
          <a:bodyPr/>
          <a:lstStyle/>
          <a:p>
            <a:r>
              <a:rPr lang="en-US" dirty="0"/>
              <a:t>Search for yourself</a:t>
            </a:r>
          </a:p>
        </p:txBody>
      </p:sp>
      <p:sp>
        <p:nvSpPr>
          <p:cNvPr id="3" name="Text Placeholder 2">
            <a:extLst>
              <a:ext uri="{FF2B5EF4-FFF2-40B4-BE49-F238E27FC236}">
                <a16:creationId xmlns:a16="http://schemas.microsoft.com/office/drawing/2014/main" id="{895F39BF-BD62-4109-A412-7AEFA6D53856}"/>
              </a:ext>
            </a:extLst>
          </p:cNvPr>
          <p:cNvSpPr>
            <a:spLocks noGrp="1"/>
          </p:cNvSpPr>
          <p:nvPr>
            <p:ph idx="1"/>
          </p:nvPr>
        </p:nvSpPr>
        <p:spPr>
          <a:xfrm>
            <a:off x="628650" y="1636713"/>
            <a:ext cx="7610475" cy="4932362"/>
          </a:xfrm>
        </p:spPr>
        <p:txBody>
          <a:bodyPr/>
          <a:lstStyle/>
          <a:p>
            <a:r>
              <a:rPr lang="en-US" dirty="0"/>
              <a:t>Everything from our name and email address to our home address and bank information is online.</a:t>
            </a:r>
          </a:p>
          <a:p>
            <a:r>
              <a:rPr lang="en-US" dirty="0"/>
              <a:t>Once you find </a:t>
            </a:r>
            <a:br>
              <a:rPr lang="en-US" dirty="0"/>
            </a:br>
            <a:r>
              <a:rPr lang="en-US" dirty="0"/>
              <a:t>information about </a:t>
            </a:r>
            <a:br>
              <a:rPr lang="en-US" dirty="0"/>
            </a:br>
            <a:r>
              <a:rPr lang="en-US" dirty="0"/>
              <a:t>yourself online, </a:t>
            </a:r>
            <a:br>
              <a:rPr lang="en-US" dirty="0"/>
            </a:br>
            <a:r>
              <a:rPr lang="en-US" dirty="0"/>
              <a:t>go about getting it </a:t>
            </a:r>
            <a:br>
              <a:rPr lang="en-US" dirty="0"/>
            </a:br>
            <a:r>
              <a:rPr lang="en-US" dirty="0"/>
              <a:t>removed.</a:t>
            </a:r>
          </a:p>
        </p:txBody>
      </p:sp>
      <p:pic>
        <p:nvPicPr>
          <p:cNvPr id="5" name="Picture 4">
            <a:extLst>
              <a:ext uri="{FF2B5EF4-FFF2-40B4-BE49-F238E27FC236}">
                <a16:creationId xmlns:a16="http://schemas.microsoft.com/office/drawing/2014/main" id="{8561FE9F-CC95-470E-BC86-6C75BD23AED2}"/>
              </a:ext>
            </a:extLst>
          </p:cNvPr>
          <p:cNvPicPr>
            <a:picLocks noChangeAspect="1"/>
          </p:cNvPicPr>
          <p:nvPr/>
        </p:nvPicPr>
        <p:blipFill>
          <a:blip r:embed="rId3"/>
          <a:stretch>
            <a:fillRect/>
          </a:stretch>
        </p:blipFill>
        <p:spPr>
          <a:xfrm>
            <a:off x="4310062" y="3055867"/>
            <a:ext cx="4395787" cy="3513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3525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A70EB-CBCF-429C-9F4B-7BBFD1D082AB}"/>
              </a:ext>
            </a:extLst>
          </p:cNvPr>
          <p:cNvSpPr>
            <a:spLocks noGrp="1"/>
          </p:cNvSpPr>
          <p:nvPr>
            <p:ph type="title"/>
          </p:nvPr>
        </p:nvSpPr>
        <p:spPr/>
        <p:txBody>
          <a:bodyPr>
            <a:normAutofit fontScale="90000"/>
          </a:bodyPr>
          <a:lstStyle/>
          <a:p>
            <a:r>
              <a:rPr lang="en-US" dirty="0"/>
              <a:t>Limit what you share about yourself</a:t>
            </a:r>
          </a:p>
        </p:txBody>
      </p:sp>
      <p:sp>
        <p:nvSpPr>
          <p:cNvPr id="3" name="Text Placeholder 2">
            <a:extLst>
              <a:ext uri="{FF2B5EF4-FFF2-40B4-BE49-F238E27FC236}">
                <a16:creationId xmlns:a16="http://schemas.microsoft.com/office/drawing/2014/main" id="{354EB436-3295-4A8D-9943-6BB610EAEDE5}"/>
              </a:ext>
            </a:extLst>
          </p:cNvPr>
          <p:cNvSpPr>
            <a:spLocks noGrp="1"/>
          </p:cNvSpPr>
          <p:nvPr>
            <p:ph idx="1"/>
          </p:nvPr>
        </p:nvSpPr>
        <p:spPr>
          <a:xfrm>
            <a:off x="628650" y="1636730"/>
            <a:ext cx="5743575" cy="4932746"/>
          </a:xfrm>
        </p:spPr>
        <p:txBody>
          <a:bodyPr/>
          <a:lstStyle/>
          <a:p>
            <a:r>
              <a:rPr lang="en-US" sz="2400" dirty="0"/>
              <a:t>Do not mention details about where you live or where you like to hang out</a:t>
            </a:r>
          </a:p>
          <a:p>
            <a:r>
              <a:rPr lang="en-US" sz="2400" dirty="0"/>
              <a:t>Don’t tag a location that you’re in or post pictures that allow people to identify your location </a:t>
            </a:r>
          </a:p>
          <a:p>
            <a:r>
              <a:rPr lang="en-US" sz="2400" dirty="0"/>
              <a:t>Watch out for automatic </a:t>
            </a:r>
            <a:br>
              <a:rPr lang="en-US" sz="2400" dirty="0"/>
            </a:br>
            <a:r>
              <a:rPr lang="en-US" sz="2400" dirty="0"/>
              <a:t>sharing of location on </a:t>
            </a:r>
            <a:br>
              <a:rPr lang="en-US" sz="2400" dirty="0"/>
            </a:br>
            <a:r>
              <a:rPr lang="en-US" sz="2400" dirty="0"/>
              <a:t>social media </a:t>
            </a:r>
            <a:br>
              <a:rPr lang="en-US" sz="2400" dirty="0"/>
            </a:br>
            <a:r>
              <a:rPr lang="en-US" sz="2400" dirty="0"/>
              <a:t>(GPS-enabled devices)</a:t>
            </a:r>
          </a:p>
          <a:p>
            <a:endParaRPr lang="en-US" sz="2600" dirty="0"/>
          </a:p>
        </p:txBody>
      </p:sp>
      <p:pic>
        <p:nvPicPr>
          <p:cNvPr id="1026" name="Picture 2" descr="man and woman holding umbrella standing beside railing">
            <a:extLst>
              <a:ext uri="{FF2B5EF4-FFF2-40B4-BE49-F238E27FC236}">
                <a16:creationId xmlns:a16="http://schemas.microsoft.com/office/drawing/2014/main" id="{BC2FAB64-9049-40A3-B273-384222E1F4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16"/>
          <a:stretch/>
        </p:blipFill>
        <p:spPr bwMode="auto">
          <a:xfrm>
            <a:off x="5100782" y="3411538"/>
            <a:ext cx="2207491" cy="3102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0115E2-B3C3-49B0-9021-F7C05B8A4EA6}"/>
              </a:ext>
            </a:extLst>
          </p:cNvPr>
          <p:cNvSpPr txBox="1"/>
          <p:nvPr/>
        </p:nvSpPr>
        <p:spPr>
          <a:xfrm>
            <a:off x="5600843" y="6515728"/>
            <a:ext cx="1759527" cy="230832"/>
          </a:xfrm>
          <a:prstGeom prst="rect">
            <a:avLst/>
          </a:prstGeom>
          <a:noFill/>
        </p:spPr>
        <p:txBody>
          <a:bodyPr wrap="square" rtlCol="0">
            <a:spAutoFit/>
          </a:bodyPr>
          <a:lstStyle/>
          <a:p>
            <a:pPr algn="r"/>
            <a:r>
              <a:rPr lang="en-US" sz="900" dirty="0">
                <a:solidFill>
                  <a:schemeClr val="accent6"/>
                </a:solidFill>
              </a:rPr>
              <a:t>Photo credit: </a:t>
            </a:r>
            <a:r>
              <a:rPr lang="en-US" sz="900" dirty="0" err="1">
                <a:solidFill>
                  <a:schemeClr val="accent6"/>
                </a:solidFill>
              </a:rPr>
              <a:t>Loly</a:t>
            </a:r>
            <a:r>
              <a:rPr lang="en-US" sz="900" dirty="0">
                <a:solidFill>
                  <a:schemeClr val="accent6"/>
                </a:solidFill>
              </a:rPr>
              <a:t> Galina </a:t>
            </a:r>
          </a:p>
        </p:txBody>
      </p:sp>
      <p:pic>
        <p:nvPicPr>
          <p:cNvPr id="1029" name="Picture 5" descr="cars travelling on road heading towards Eiffel Tower">
            <a:extLst>
              <a:ext uri="{FF2B5EF4-FFF2-40B4-BE49-F238E27FC236}">
                <a16:creationId xmlns:a16="http://schemas.microsoft.com/office/drawing/2014/main" id="{F9D473B9-E980-441F-98E5-BB4AB7EAA3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674" r="5829"/>
          <a:stretch/>
        </p:blipFill>
        <p:spPr bwMode="auto">
          <a:xfrm>
            <a:off x="6277954" y="1467849"/>
            <a:ext cx="2494571" cy="27260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34D7901-8E69-4C47-83B5-95C858083FB2}"/>
              </a:ext>
            </a:extLst>
          </p:cNvPr>
          <p:cNvSpPr txBox="1"/>
          <p:nvPr/>
        </p:nvSpPr>
        <p:spPr>
          <a:xfrm>
            <a:off x="7114260" y="4193857"/>
            <a:ext cx="1759527" cy="230832"/>
          </a:xfrm>
          <a:prstGeom prst="rect">
            <a:avLst/>
          </a:prstGeom>
          <a:noFill/>
        </p:spPr>
        <p:txBody>
          <a:bodyPr wrap="square" rtlCol="0">
            <a:spAutoFit/>
          </a:bodyPr>
          <a:lstStyle/>
          <a:p>
            <a:pPr algn="r"/>
            <a:r>
              <a:rPr lang="en-US" sz="900" dirty="0">
                <a:solidFill>
                  <a:schemeClr val="accent6"/>
                </a:solidFill>
              </a:rPr>
              <a:t>Photo credit: Tomas </a:t>
            </a:r>
            <a:r>
              <a:rPr lang="en-US" sz="900" dirty="0" err="1">
                <a:solidFill>
                  <a:schemeClr val="accent6"/>
                </a:solidFill>
              </a:rPr>
              <a:t>Nozina</a:t>
            </a:r>
            <a:endParaRPr lang="en-US" sz="900" dirty="0">
              <a:solidFill>
                <a:schemeClr val="accent6"/>
              </a:solidFill>
            </a:endParaRPr>
          </a:p>
        </p:txBody>
      </p:sp>
      <p:sp>
        <p:nvSpPr>
          <p:cNvPr id="7" name="TextBox 6">
            <a:extLst>
              <a:ext uri="{FF2B5EF4-FFF2-40B4-BE49-F238E27FC236}">
                <a16:creationId xmlns:a16="http://schemas.microsoft.com/office/drawing/2014/main" id="{FA132153-4C62-49A1-9693-34108BB35AAE}"/>
              </a:ext>
            </a:extLst>
          </p:cNvPr>
          <p:cNvSpPr txBox="1"/>
          <p:nvPr/>
        </p:nvSpPr>
        <p:spPr>
          <a:xfrm>
            <a:off x="1005324" y="5954433"/>
            <a:ext cx="2933700" cy="369332"/>
          </a:xfrm>
          <a:prstGeom prst="rect">
            <a:avLst/>
          </a:prstGeom>
          <a:noFill/>
        </p:spPr>
        <p:txBody>
          <a:bodyPr wrap="square" rtlCol="0">
            <a:spAutoFit/>
          </a:bodyPr>
          <a:lstStyle/>
          <a:p>
            <a:r>
              <a:rPr lang="en-US" dirty="0"/>
              <a:t>Where are these people?</a:t>
            </a:r>
          </a:p>
        </p:txBody>
      </p:sp>
      <p:cxnSp>
        <p:nvCxnSpPr>
          <p:cNvPr id="11" name="Straight Arrow Connector 10">
            <a:extLst>
              <a:ext uri="{FF2B5EF4-FFF2-40B4-BE49-F238E27FC236}">
                <a16:creationId xmlns:a16="http://schemas.microsoft.com/office/drawing/2014/main" id="{4EFCC713-BB8C-429E-B792-2C790F37ABB0}"/>
              </a:ext>
            </a:extLst>
          </p:cNvPr>
          <p:cNvCxnSpPr>
            <a:cxnSpLocks/>
          </p:cNvCxnSpPr>
          <p:nvPr/>
        </p:nvCxnSpPr>
        <p:spPr>
          <a:xfrm flipV="1">
            <a:off x="3831824" y="6127013"/>
            <a:ext cx="1119332" cy="12086"/>
          </a:xfrm>
          <a:prstGeom prst="straightConnector1">
            <a:avLst/>
          </a:prstGeom>
          <a:ln w="762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08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6C97-70CE-42B3-B787-A5BAD0A82473}"/>
              </a:ext>
            </a:extLst>
          </p:cNvPr>
          <p:cNvSpPr>
            <a:spLocks noGrp="1"/>
          </p:cNvSpPr>
          <p:nvPr>
            <p:ph type="title"/>
          </p:nvPr>
        </p:nvSpPr>
        <p:spPr>
          <a:xfrm>
            <a:off x="628650" y="588493"/>
            <a:ext cx="7886700" cy="800039"/>
          </a:xfrm>
        </p:spPr>
        <p:txBody>
          <a:bodyPr>
            <a:normAutofit fontScale="90000"/>
          </a:bodyPr>
          <a:lstStyle/>
          <a:p>
            <a:r>
              <a:rPr lang="en-US" dirty="0"/>
              <a:t>Limit what you share about yourself (cont.)</a:t>
            </a:r>
          </a:p>
        </p:txBody>
      </p:sp>
      <p:sp>
        <p:nvSpPr>
          <p:cNvPr id="3" name="Text Placeholder 2">
            <a:extLst>
              <a:ext uri="{FF2B5EF4-FFF2-40B4-BE49-F238E27FC236}">
                <a16:creationId xmlns:a16="http://schemas.microsoft.com/office/drawing/2014/main" id="{13A23627-1571-441A-858E-5A7623F63D86}"/>
              </a:ext>
            </a:extLst>
          </p:cNvPr>
          <p:cNvSpPr>
            <a:spLocks noGrp="1"/>
          </p:cNvSpPr>
          <p:nvPr>
            <p:ph idx="1"/>
          </p:nvPr>
        </p:nvSpPr>
        <p:spPr>
          <a:xfrm>
            <a:off x="4452938" y="1636713"/>
            <a:ext cx="4158916" cy="4932362"/>
          </a:xfrm>
        </p:spPr>
        <p:txBody>
          <a:bodyPr/>
          <a:lstStyle/>
          <a:p>
            <a:r>
              <a:rPr lang="en-US" sz="2000" dirty="0"/>
              <a:t>Avoid sharing information that will allow others to know your daily schedule.</a:t>
            </a:r>
          </a:p>
          <a:p>
            <a:r>
              <a:rPr lang="en-US" sz="2000" dirty="0"/>
              <a:t>Be careful about posting information that can be used to figure out your security question answers: </a:t>
            </a:r>
          </a:p>
          <a:p>
            <a:pPr lvl="1"/>
            <a:r>
              <a:rPr lang="en-US" sz="2000" dirty="0"/>
              <a:t>name of a childhood pet</a:t>
            </a:r>
          </a:p>
          <a:p>
            <a:pPr lvl="1"/>
            <a:r>
              <a:rPr lang="en-US" sz="2000" dirty="0"/>
              <a:t>your full birth date</a:t>
            </a:r>
          </a:p>
          <a:p>
            <a:r>
              <a:rPr lang="en-US" sz="2000" dirty="0">
                <a:hlinkClick r:id="rId3"/>
              </a:rPr>
              <a:t>https://safequeers.org/</a:t>
            </a:r>
            <a:r>
              <a:rPr lang="en-US" sz="2000" dirty="0"/>
              <a:t> has more on safe use of dating websites, etc.</a:t>
            </a:r>
          </a:p>
        </p:txBody>
      </p:sp>
      <p:pic>
        <p:nvPicPr>
          <p:cNvPr id="5" name="Picture 4">
            <a:extLst>
              <a:ext uri="{FF2B5EF4-FFF2-40B4-BE49-F238E27FC236}">
                <a16:creationId xmlns:a16="http://schemas.microsoft.com/office/drawing/2014/main" id="{DE8BAAC7-8A04-4CB5-A54D-BD164AD7CED8}"/>
              </a:ext>
            </a:extLst>
          </p:cNvPr>
          <p:cNvPicPr>
            <a:picLocks noChangeAspect="1"/>
          </p:cNvPicPr>
          <p:nvPr/>
        </p:nvPicPr>
        <p:blipFill>
          <a:blip r:embed="rId4"/>
          <a:stretch>
            <a:fillRect/>
          </a:stretch>
        </p:blipFill>
        <p:spPr>
          <a:xfrm>
            <a:off x="628650" y="1676400"/>
            <a:ext cx="3563052" cy="3250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4655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19D2-5BE7-415C-930C-FA1035637920}"/>
              </a:ext>
            </a:extLst>
          </p:cNvPr>
          <p:cNvSpPr>
            <a:spLocks noGrp="1"/>
          </p:cNvSpPr>
          <p:nvPr>
            <p:ph type="title"/>
          </p:nvPr>
        </p:nvSpPr>
        <p:spPr>
          <a:xfrm>
            <a:off x="628650" y="342315"/>
            <a:ext cx="7886700" cy="800100"/>
          </a:xfrm>
        </p:spPr>
        <p:txBody>
          <a:bodyPr>
            <a:normAutofit fontScale="90000"/>
          </a:bodyPr>
          <a:lstStyle/>
          <a:p>
            <a:r>
              <a:rPr lang="en-US" dirty="0"/>
              <a:t>When information is used against us</a:t>
            </a:r>
          </a:p>
        </p:txBody>
      </p:sp>
      <p:sp>
        <p:nvSpPr>
          <p:cNvPr id="3" name="Text Placeholder 2">
            <a:extLst>
              <a:ext uri="{FF2B5EF4-FFF2-40B4-BE49-F238E27FC236}">
                <a16:creationId xmlns:a16="http://schemas.microsoft.com/office/drawing/2014/main" id="{895F39BF-BD62-4109-A412-7AEFA6D53856}"/>
              </a:ext>
            </a:extLst>
          </p:cNvPr>
          <p:cNvSpPr>
            <a:spLocks noGrp="1"/>
          </p:cNvSpPr>
          <p:nvPr>
            <p:ph idx="1"/>
          </p:nvPr>
        </p:nvSpPr>
        <p:spPr>
          <a:xfrm>
            <a:off x="628650" y="1390065"/>
            <a:ext cx="7886700" cy="4932362"/>
          </a:xfrm>
        </p:spPr>
        <p:txBody>
          <a:bodyPr/>
          <a:lstStyle/>
          <a:p>
            <a:r>
              <a:rPr lang="en-US" sz="2800" dirty="0" err="1"/>
              <a:t>Doxxing</a:t>
            </a:r>
            <a:r>
              <a:rPr lang="en-US" sz="2800" dirty="0"/>
              <a:t> occurs when people search for and publish private or identifying information on the internet about someone else that they wish to harm.</a:t>
            </a:r>
          </a:p>
          <a:p>
            <a:r>
              <a:rPr lang="en-US" dirty="0"/>
              <a:t>It is a tactic used to </a:t>
            </a:r>
            <a:br>
              <a:rPr lang="en-US" dirty="0"/>
            </a:br>
            <a:r>
              <a:rPr lang="en-US" dirty="0"/>
              <a:t>make individuals feel </a:t>
            </a:r>
            <a:br>
              <a:rPr lang="en-US" dirty="0"/>
            </a:br>
            <a:r>
              <a:rPr lang="en-US" dirty="0"/>
              <a:t>unsafe.</a:t>
            </a:r>
          </a:p>
          <a:p>
            <a:r>
              <a:rPr lang="en-US" dirty="0" err="1"/>
              <a:t>Doxxing</a:t>
            </a:r>
            <a:r>
              <a:rPr lang="en-US" dirty="0"/>
              <a:t> is easier than </a:t>
            </a:r>
            <a:br>
              <a:rPr lang="en-US" dirty="0"/>
            </a:br>
            <a:r>
              <a:rPr lang="en-US" dirty="0"/>
              <a:t>ever because much </a:t>
            </a:r>
            <a:br>
              <a:rPr lang="en-US" dirty="0"/>
            </a:br>
            <a:r>
              <a:rPr lang="en-US" dirty="0"/>
              <a:t>of our information is </a:t>
            </a:r>
            <a:br>
              <a:rPr lang="en-US" dirty="0"/>
            </a:br>
            <a:r>
              <a:rPr lang="en-US" dirty="0"/>
              <a:t>online. </a:t>
            </a:r>
          </a:p>
          <a:p>
            <a:endParaRPr lang="en-US" dirty="0"/>
          </a:p>
        </p:txBody>
      </p:sp>
      <p:pic>
        <p:nvPicPr>
          <p:cNvPr id="5" name="Picture 4">
            <a:extLst>
              <a:ext uri="{FF2B5EF4-FFF2-40B4-BE49-F238E27FC236}">
                <a16:creationId xmlns:a16="http://schemas.microsoft.com/office/drawing/2014/main" id="{DEEA004F-618F-494A-8D22-E2EA4F757316}"/>
              </a:ext>
            </a:extLst>
          </p:cNvPr>
          <p:cNvPicPr>
            <a:picLocks noChangeAspect="1"/>
          </p:cNvPicPr>
          <p:nvPr/>
        </p:nvPicPr>
        <p:blipFill rotWithShape="1">
          <a:blip r:embed="rId3"/>
          <a:srcRect t="4314"/>
          <a:stretch/>
        </p:blipFill>
        <p:spPr>
          <a:xfrm>
            <a:off x="4993009" y="2840333"/>
            <a:ext cx="3198492" cy="3844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3612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5905-74F1-422D-8D5D-CFEF24458851}"/>
              </a:ext>
            </a:extLst>
          </p:cNvPr>
          <p:cNvSpPr>
            <a:spLocks noGrp="1"/>
          </p:cNvSpPr>
          <p:nvPr>
            <p:ph type="title"/>
          </p:nvPr>
        </p:nvSpPr>
        <p:spPr/>
        <p:txBody>
          <a:bodyPr>
            <a:normAutofit fontScale="90000"/>
          </a:bodyPr>
          <a:lstStyle/>
          <a:p>
            <a:r>
              <a:rPr lang="en-US" dirty="0"/>
              <a:t>Activity P. What are we sharing on social media?</a:t>
            </a:r>
          </a:p>
        </p:txBody>
      </p:sp>
      <p:sp>
        <p:nvSpPr>
          <p:cNvPr id="3" name="Text Placeholder 2">
            <a:extLst>
              <a:ext uri="{FF2B5EF4-FFF2-40B4-BE49-F238E27FC236}">
                <a16:creationId xmlns:a16="http://schemas.microsoft.com/office/drawing/2014/main" id="{08BC9488-2FD5-4295-9CCB-769F4385A138}"/>
              </a:ext>
            </a:extLst>
          </p:cNvPr>
          <p:cNvSpPr>
            <a:spLocks noGrp="1"/>
          </p:cNvSpPr>
          <p:nvPr>
            <p:ph idx="1"/>
          </p:nvPr>
        </p:nvSpPr>
        <p:spPr/>
        <p:txBody>
          <a:bodyPr/>
          <a:lstStyle/>
          <a:p>
            <a:r>
              <a:rPr lang="en-US" dirty="0"/>
              <a:t>What social media do you use?</a:t>
            </a:r>
          </a:p>
          <a:p>
            <a:r>
              <a:rPr lang="en-US" dirty="0"/>
              <a:t>What could someone learn about you there?</a:t>
            </a:r>
          </a:p>
        </p:txBody>
      </p:sp>
      <p:pic>
        <p:nvPicPr>
          <p:cNvPr id="1026" name="Picture 2" descr="Image result for images instagram">
            <a:extLst>
              <a:ext uri="{FF2B5EF4-FFF2-40B4-BE49-F238E27FC236}">
                <a16:creationId xmlns:a16="http://schemas.microsoft.com/office/drawing/2014/main" id="{DE59BE0D-4D69-4CF2-A032-367F80D4C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55" y="446357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mages tiktok">
            <a:extLst>
              <a:ext uri="{FF2B5EF4-FFF2-40B4-BE49-F238E27FC236}">
                <a16:creationId xmlns:a16="http://schemas.microsoft.com/office/drawing/2014/main" id="{B4C4C75F-B95B-46A8-82DF-76D54A450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971" y="2991275"/>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mages twitter">
            <a:extLst>
              <a:ext uri="{FF2B5EF4-FFF2-40B4-BE49-F238E27FC236}">
                <a16:creationId xmlns:a16="http://schemas.microsoft.com/office/drawing/2014/main" id="{8FDB4898-7B16-4EC8-80B6-6CFDFD81E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955" y="2883301"/>
            <a:ext cx="2720599" cy="14171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mages pinterest">
            <a:extLst>
              <a:ext uri="{FF2B5EF4-FFF2-40B4-BE49-F238E27FC236}">
                <a16:creationId xmlns:a16="http://schemas.microsoft.com/office/drawing/2014/main" id="{57B62674-432A-4009-9743-41B6D940A4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0437" y="294822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images youtube">
            <a:extLst>
              <a:ext uri="{FF2B5EF4-FFF2-40B4-BE49-F238E27FC236}">
                <a16:creationId xmlns:a16="http://schemas.microsoft.com/office/drawing/2014/main" id="{2A9AE4DC-0A07-4C9A-8D1A-4C916C8C1A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9947" y="980571"/>
            <a:ext cx="1887774" cy="1312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648862C-4B19-4E07-B424-9D66546B6919}"/>
              </a:ext>
            </a:extLst>
          </p:cNvPr>
          <p:cNvPicPr>
            <a:picLocks noChangeAspect="1"/>
          </p:cNvPicPr>
          <p:nvPr/>
        </p:nvPicPr>
        <p:blipFill>
          <a:blip r:embed="rId8"/>
          <a:stretch>
            <a:fillRect/>
          </a:stretch>
        </p:blipFill>
        <p:spPr>
          <a:xfrm>
            <a:off x="4255336" y="5221270"/>
            <a:ext cx="3874210" cy="1378956"/>
          </a:xfrm>
          <a:prstGeom prst="rect">
            <a:avLst/>
          </a:prstGeom>
        </p:spPr>
      </p:pic>
      <p:sp>
        <p:nvSpPr>
          <p:cNvPr id="12" name="Star: 5 Points 11">
            <a:extLst>
              <a:ext uri="{FF2B5EF4-FFF2-40B4-BE49-F238E27FC236}">
                <a16:creationId xmlns:a16="http://schemas.microsoft.com/office/drawing/2014/main" id="{DFD9E54A-3C3D-4381-BEB3-06A398A1998D}"/>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2223191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D51C-6683-4ECB-A5F8-D4DB1FBEF620}"/>
              </a:ext>
            </a:extLst>
          </p:cNvPr>
          <p:cNvSpPr>
            <a:spLocks noGrp="1"/>
          </p:cNvSpPr>
          <p:nvPr>
            <p:ph type="title"/>
          </p:nvPr>
        </p:nvSpPr>
        <p:spPr>
          <a:xfrm>
            <a:off x="628650" y="920027"/>
            <a:ext cx="7191375" cy="800100"/>
          </a:xfrm>
        </p:spPr>
        <p:txBody>
          <a:bodyPr>
            <a:normAutofit fontScale="90000"/>
          </a:bodyPr>
          <a:lstStyle/>
          <a:p>
            <a:r>
              <a:rPr lang="en-US" dirty="0"/>
              <a:t>Question Q. What could someone learn about me from these social media posts?</a:t>
            </a:r>
          </a:p>
        </p:txBody>
      </p:sp>
      <p:pic>
        <p:nvPicPr>
          <p:cNvPr id="6" name="Picture 5">
            <a:extLst>
              <a:ext uri="{FF2B5EF4-FFF2-40B4-BE49-F238E27FC236}">
                <a16:creationId xmlns:a16="http://schemas.microsoft.com/office/drawing/2014/main" id="{97BB612D-9FB4-4462-967F-AEF34D490D11}"/>
              </a:ext>
            </a:extLst>
          </p:cNvPr>
          <p:cNvPicPr>
            <a:picLocks noChangeAspect="1"/>
          </p:cNvPicPr>
          <p:nvPr/>
        </p:nvPicPr>
        <p:blipFill>
          <a:blip r:embed="rId3"/>
          <a:stretch>
            <a:fillRect/>
          </a:stretch>
        </p:blipFill>
        <p:spPr>
          <a:xfrm>
            <a:off x="4963211" y="1837111"/>
            <a:ext cx="3806982" cy="4569509"/>
          </a:xfrm>
          <a:prstGeom prst="rect">
            <a:avLst/>
          </a:prstGeom>
          <a:effectLst>
            <a:outerShdw blurRad="114300" dist="114300" dir="2700000" algn="tl" rotWithShape="0">
              <a:schemeClr val="accent6">
                <a:alpha val="50000"/>
              </a:schemeClr>
            </a:outerShdw>
          </a:effectLst>
        </p:spPr>
      </p:pic>
      <p:pic>
        <p:nvPicPr>
          <p:cNvPr id="8" name="Picture 7">
            <a:extLst>
              <a:ext uri="{FF2B5EF4-FFF2-40B4-BE49-F238E27FC236}">
                <a16:creationId xmlns:a16="http://schemas.microsoft.com/office/drawing/2014/main" id="{A49BD749-177D-46B0-8688-8A706284F790}"/>
              </a:ext>
            </a:extLst>
          </p:cNvPr>
          <p:cNvPicPr>
            <a:picLocks noChangeAspect="1"/>
          </p:cNvPicPr>
          <p:nvPr/>
        </p:nvPicPr>
        <p:blipFill>
          <a:blip r:embed="rId4"/>
          <a:stretch>
            <a:fillRect/>
          </a:stretch>
        </p:blipFill>
        <p:spPr>
          <a:xfrm>
            <a:off x="364282" y="1837111"/>
            <a:ext cx="4312493" cy="3585313"/>
          </a:xfrm>
          <a:prstGeom prst="rect">
            <a:avLst/>
          </a:prstGeom>
          <a:effectLst>
            <a:outerShdw blurRad="114300" dist="114300" dir="2700000" algn="tl" rotWithShape="0">
              <a:schemeClr val="accent6">
                <a:alpha val="50000"/>
              </a:schemeClr>
            </a:outerShdw>
          </a:effectLst>
        </p:spPr>
      </p:pic>
      <p:sp>
        <p:nvSpPr>
          <p:cNvPr id="10" name="Star: 5 Points 9">
            <a:extLst>
              <a:ext uri="{FF2B5EF4-FFF2-40B4-BE49-F238E27FC236}">
                <a16:creationId xmlns:a16="http://schemas.microsoft.com/office/drawing/2014/main" id="{519A489B-F2B2-43B1-8F32-5357A756A8EE}"/>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170346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861E13-080B-45AE-9764-88F430D954CF}"/>
              </a:ext>
            </a:extLst>
          </p:cNvPr>
          <p:cNvPicPr>
            <a:picLocks noChangeAspect="1"/>
          </p:cNvPicPr>
          <p:nvPr/>
        </p:nvPicPr>
        <p:blipFill rotWithShape="1">
          <a:blip r:embed="rId3"/>
          <a:srcRect t="5308"/>
          <a:stretch/>
        </p:blipFill>
        <p:spPr>
          <a:xfrm>
            <a:off x="7184118" y="81542"/>
            <a:ext cx="1886857" cy="1814942"/>
          </a:xfrm>
          <a:prstGeom prst="rect">
            <a:avLst/>
          </a:prstGeom>
        </p:spPr>
      </p:pic>
      <p:sp>
        <p:nvSpPr>
          <p:cNvPr id="2" name="Title 1">
            <a:extLst>
              <a:ext uri="{FF2B5EF4-FFF2-40B4-BE49-F238E27FC236}">
                <a16:creationId xmlns:a16="http://schemas.microsoft.com/office/drawing/2014/main" id="{17424B9E-8F2A-4C90-BFE1-3E0D01DD8D22}"/>
              </a:ext>
            </a:extLst>
          </p:cNvPr>
          <p:cNvSpPr>
            <a:spLocks noGrp="1"/>
          </p:cNvSpPr>
          <p:nvPr>
            <p:ph type="title"/>
          </p:nvPr>
        </p:nvSpPr>
        <p:spPr>
          <a:xfrm>
            <a:off x="628650" y="588493"/>
            <a:ext cx="7886700" cy="800039"/>
          </a:xfrm>
        </p:spPr>
        <p:txBody>
          <a:bodyPr>
            <a:normAutofit/>
          </a:bodyPr>
          <a:lstStyle/>
          <a:p>
            <a:r>
              <a:rPr lang="en-US" sz="3000" dirty="0"/>
              <a:t>Limit what you share about others</a:t>
            </a:r>
          </a:p>
        </p:txBody>
      </p:sp>
      <p:sp>
        <p:nvSpPr>
          <p:cNvPr id="3" name="Text Placeholder 2">
            <a:extLst>
              <a:ext uri="{FF2B5EF4-FFF2-40B4-BE49-F238E27FC236}">
                <a16:creationId xmlns:a16="http://schemas.microsoft.com/office/drawing/2014/main" id="{B41D16B3-B7A8-4E65-9930-AB4A50F93260}"/>
              </a:ext>
            </a:extLst>
          </p:cNvPr>
          <p:cNvSpPr>
            <a:spLocks noGrp="1"/>
          </p:cNvSpPr>
          <p:nvPr>
            <p:ph idx="1"/>
          </p:nvPr>
        </p:nvSpPr>
        <p:spPr>
          <a:xfrm>
            <a:off x="628650" y="1636730"/>
            <a:ext cx="7886700" cy="4932746"/>
          </a:xfrm>
        </p:spPr>
        <p:txBody>
          <a:bodyPr/>
          <a:lstStyle/>
          <a:p>
            <a:r>
              <a:rPr lang="en-US" dirty="0"/>
              <a:t>Photos and videos quickly reveal identities, locations, and personal information.</a:t>
            </a:r>
          </a:p>
          <a:p>
            <a:r>
              <a:rPr lang="en-US" dirty="0"/>
              <a:t>Get consent before taking and posting photos.</a:t>
            </a:r>
          </a:p>
          <a:p>
            <a:r>
              <a:rPr lang="en-US" dirty="0"/>
              <a:t>Cameras will embed hidden data. Photo sharing sites may include this content when you upload the photo. Be careful!</a:t>
            </a:r>
          </a:p>
          <a:p>
            <a:r>
              <a:rPr lang="en-US" dirty="0"/>
              <a:t>If no photographs are allowed in certain spaces, share this information widely.</a:t>
            </a:r>
          </a:p>
        </p:txBody>
      </p:sp>
    </p:spTree>
    <p:extLst>
      <p:ext uri="{BB962C8B-B14F-4D97-AF65-F5344CB8AC3E}">
        <p14:creationId xmlns:p14="http://schemas.microsoft.com/office/powerpoint/2010/main" val="139660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0CBE-C59B-4D77-88E4-535A1053B03D}"/>
              </a:ext>
            </a:extLst>
          </p:cNvPr>
          <p:cNvSpPr>
            <a:spLocks noGrp="1"/>
          </p:cNvSpPr>
          <p:nvPr>
            <p:ph type="title"/>
          </p:nvPr>
        </p:nvSpPr>
        <p:spPr>
          <a:xfrm>
            <a:off x="628650" y="447242"/>
            <a:ext cx="7886700" cy="800100"/>
          </a:xfrm>
        </p:spPr>
        <p:txBody>
          <a:bodyPr>
            <a:normAutofit fontScale="90000"/>
          </a:bodyPr>
          <a:lstStyle/>
          <a:p>
            <a:r>
              <a:rPr lang="en-US" dirty="0"/>
              <a:t>If you are harassed online, you can act</a:t>
            </a:r>
          </a:p>
        </p:txBody>
      </p:sp>
      <p:sp>
        <p:nvSpPr>
          <p:cNvPr id="3" name="Text Placeholder 2">
            <a:extLst>
              <a:ext uri="{FF2B5EF4-FFF2-40B4-BE49-F238E27FC236}">
                <a16:creationId xmlns:a16="http://schemas.microsoft.com/office/drawing/2014/main" id="{D97C61CB-D98B-4E66-870A-2BD71A498B9F}"/>
              </a:ext>
            </a:extLst>
          </p:cNvPr>
          <p:cNvSpPr>
            <a:spLocks noGrp="1"/>
          </p:cNvSpPr>
          <p:nvPr>
            <p:ph idx="1"/>
          </p:nvPr>
        </p:nvSpPr>
        <p:spPr>
          <a:xfrm>
            <a:off x="628650" y="1332662"/>
            <a:ext cx="8153400" cy="4932362"/>
          </a:xfrm>
        </p:spPr>
        <p:txBody>
          <a:bodyPr/>
          <a:lstStyle/>
          <a:p>
            <a:pPr>
              <a:spcBef>
                <a:spcPts val="1200"/>
              </a:spcBef>
            </a:pPr>
            <a:r>
              <a:rPr lang="en-US" sz="1800" b="1" dirty="0"/>
              <a:t>Ignore/block them </a:t>
            </a:r>
            <a:r>
              <a:rPr lang="en-US" sz="1800" dirty="0"/>
              <a:t>– engaging can become overwhelming</a:t>
            </a:r>
          </a:p>
          <a:p>
            <a:pPr>
              <a:spcBef>
                <a:spcPts val="1200"/>
              </a:spcBef>
            </a:pPr>
            <a:r>
              <a:rPr lang="en-US" sz="1800" b="1" dirty="0"/>
              <a:t>Report them </a:t>
            </a:r>
            <a:r>
              <a:rPr lang="en-US" sz="1800" dirty="0"/>
              <a:t>– and ask your friends to report them! Use </a:t>
            </a:r>
            <a:r>
              <a:rPr lang="en-US" sz="1800" dirty="0">
                <a:hlinkClick r:id="rId3"/>
              </a:rPr>
              <a:t>Social Media Safety Guides</a:t>
            </a:r>
            <a:r>
              <a:rPr lang="en-US" sz="1800" dirty="0"/>
              <a:t> to see more on how to report on Facebook, Instagram, etc.</a:t>
            </a:r>
          </a:p>
          <a:p>
            <a:pPr>
              <a:spcBef>
                <a:spcPts val="1200"/>
              </a:spcBef>
            </a:pPr>
            <a:r>
              <a:rPr lang="en-US" sz="1800" b="1" dirty="0"/>
              <a:t>Expose them </a:t>
            </a:r>
            <a:r>
              <a:rPr lang="en-US" sz="1800" dirty="0"/>
              <a:t>– you can take photos of the harassment and hold them accountable by sharing proof of their harassment</a:t>
            </a:r>
          </a:p>
          <a:p>
            <a:pPr>
              <a:spcBef>
                <a:spcPts val="1200"/>
              </a:spcBef>
            </a:pPr>
            <a:r>
              <a:rPr lang="en-US" sz="1800" b="1" dirty="0"/>
              <a:t>Engage them </a:t>
            </a:r>
            <a:r>
              <a:rPr lang="en-US" sz="1800" dirty="0"/>
              <a:t>– by explaining the stance that you took </a:t>
            </a:r>
          </a:p>
          <a:p>
            <a:pPr>
              <a:spcBef>
                <a:spcPts val="1200"/>
              </a:spcBef>
            </a:pPr>
            <a:r>
              <a:rPr lang="en-US" sz="1800" b="1" dirty="0"/>
              <a:t>Seek support </a:t>
            </a:r>
            <a:r>
              <a:rPr lang="en-US" sz="1800" dirty="0"/>
              <a:t>– it can be traumatizing; speak to someone supportive</a:t>
            </a:r>
          </a:p>
          <a:p>
            <a:pPr>
              <a:spcBef>
                <a:spcPts val="1200"/>
              </a:spcBef>
            </a:pPr>
            <a:r>
              <a:rPr lang="en-US" sz="1800" b="1" dirty="0"/>
              <a:t>Go anonymous </a:t>
            </a:r>
            <a:r>
              <a:rPr lang="en-US" sz="1800" dirty="0"/>
              <a:t>– e.g., attach another email to your social media account</a:t>
            </a:r>
          </a:p>
        </p:txBody>
      </p:sp>
      <p:pic>
        <p:nvPicPr>
          <p:cNvPr id="8" name="Picture 7">
            <a:extLst>
              <a:ext uri="{FF2B5EF4-FFF2-40B4-BE49-F238E27FC236}">
                <a16:creationId xmlns:a16="http://schemas.microsoft.com/office/drawing/2014/main" id="{40E20A17-EAA9-437C-AA85-06CB88E85A93}"/>
              </a:ext>
            </a:extLst>
          </p:cNvPr>
          <p:cNvPicPr>
            <a:picLocks noChangeAspect="1"/>
          </p:cNvPicPr>
          <p:nvPr/>
        </p:nvPicPr>
        <p:blipFill>
          <a:blip r:embed="rId4"/>
          <a:stretch>
            <a:fillRect/>
          </a:stretch>
        </p:blipFill>
        <p:spPr>
          <a:xfrm>
            <a:off x="0" y="4426788"/>
            <a:ext cx="9144000" cy="2358822"/>
          </a:xfrm>
          <a:prstGeom prst="rect">
            <a:avLst/>
          </a:prstGeom>
          <a:ln>
            <a:noFill/>
          </a:ln>
          <a:effectLst>
            <a:outerShdw blurRad="292100" dist="139700" dir="2700000" algn="tl" rotWithShape="0">
              <a:srgbClr val="333333">
                <a:alpha val="65000"/>
              </a:srgbClr>
            </a:outerShdw>
          </a:effectLst>
        </p:spPr>
      </p:pic>
      <p:sp>
        <p:nvSpPr>
          <p:cNvPr id="9" name="Speech Bubble: Oval 8">
            <a:extLst>
              <a:ext uri="{FF2B5EF4-FFF2-40B4-BE49-F238E27FC236}">
                <a16:creationId xmlns:a16="http://schemas.microsoft.com/office/drawing/2014/main" id="{10521285-DE5C-4D36-B7F0-25758E422D91}"/>
              </a:ext>
            </a:extLst>
          </p:cNvPr>
          <p:cNvSpPr/>
          <p:nvPr/>
        </p:nvSpPr>
        <p:spPr>
          <a:xfrm>
            <a:off x="3964214" y="3709988"/>
            <a:ext cx="4817836" cy="1390101"/>
          </a:xfrm>
          <a:prstGeom prst="wedgeEllipseCallout">
            <a:avLst/>
          </a:prstGeom>
          <a:solidFill>
            <a:schemeClr val="accent2">
              <a:lumMod val="50000"/>
              <a:lumOff val="5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Activity R. </a:t>
            </a:r>
            <a:br>
              <a:rPr lang="en-US" b="1" dirty="0">
                <a:solidFill>
                  <a:schemeClr val="bg1"/>
                </a:solidFill>
              </a:rPr>
            </a:br>
            <a:r>
              <a:rPr lang="en-US" dirty="0">
                <a:solidFill>
                  <a:schemeClr val="bg1"/>
                </a:solidFill>
              </a:rPr>
              <a:t>Have you used any of these methods? What was the result?</a:t>
            </a:r>
          </a:p>
        </p:txBody>
      </p:sp>
      <p:sp>
        <p:nvSpPr>
          <p:cNvPr id="10" name="Star: 5 Points 9">
            <a:extLst>
              <a:ext uri="{FF2B5EF4-FFF2-40B4-BE49-F238E27FC236}">
                <a16:creationId xmlns:a16="http://schemas.microsoft.com/office/drawing/2014/main" id="{0A819BEA-F810-4C2C-B608-78CB4D9A007C}"/>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707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7747-7E92-4877-AFBC-6F3F7F72D6F7}"/>
              </a:ext>
            </a:extLst>
          </p:cNvPr>
          <p:cNvSpPr>
            <a:spLocks noGrp="1"/>
          </p:cNvSpPr>
          <p:nvPr>
            <p:ph type="title"/>
          </p:nvPr>
        </p:nvSpPr>
        <p:spPr>
          <a:xfrm>
            <a:off x="628650" y="588493"/>
            <a:ext cx="7886700" cy="800039"/>
          </a:xfrm>
        </p:spPr>
        <p:txBody>
          <a:bodyPr/>
          <a:lstStyle/>
          <a:p>
            <a:r>
              <a:rPr lang="en-US" dirty="0"/>
              <a:t>Texting options</a:t>
            </a:r>
          </a:p>
        </p:txBody>
      </p:sp>
      <p:sp>
        <p:nvSpPr>
          <p:cNvPr id="3" name="Text Placeholder 2">
            <a:extLst>
              <a:ext uri="{FF2B5EF4-FFF2-40B4-BE49-F238E27FC236}">
                <a16:creationId xmlns:a16="http://schemas.microsoft.com/office/drawing/2014/main" id="{5A54D2C7-2379-47B4-AFF8-C51F1DCE9FF2}"/>
              </a:ext>
            </a:extLst>
          </p:cNvPr>
          <p:cNvSpPr>
            <a:spLocks noGrp="1"/>
          </p:cNvSpPr>
          <p:nvPr>
            <p:ph idx="1"/>
          </p:nvPr>
        </p:nvSpPr>
        <p:spPr>
          <a:xfrm>
            <a:off x="628651" y="1636713"/>
            <a:ext cx="5610224" cy="4932362"/>
          </a:xfrm>
        </p:spPr>
        <p:txBody>
          <a:bodyPr/>
          <a:lstStyle/>
          <a:p>
            <a:r>
              <a:rPr lang="en-US" sz="2200" dirty="0"/>
              <a:t>WhatsApp is a popular </a:t>
            </a:r>
            <a:br>
              <a:rPr lang="en-US" sz="2200" dirty="0"/>
            </a:br>
            <a:r>
              <a:rPr lang="en-US" sz="2200" dirty="0"/>
              <a:t>communication option </a:t>
            </a:r>
            <a:br>
              <a:rPr lang="en-US" sz="2200" dirty="0"/>
            </a:br>
            <a:r>
              <a:rPr lang="en-US" sz="2200" dirty="0"/>
              <a:t>(2 billion monthly users) </a:t>
            </a:r>
            <a:br>
              <a:rPr lang="en-US" sz="2200" dirty="0"/>
            </a:br>
            <a:r>
              <a:rPr lang="en-US" sz="2200" dirty="0"/>
              <a:t>owned by Facebook</a:t>
            </a:r>
          </a:p>
          <a:p>
            <a:pPr>
              <a:spcBef>
                <a:spcPts val="1200"/>
              </a:spcBef>
            </a:pPr>
            <a:r>
              <a:rPr lang="en-US" sz="2200" dirty="0"/>
              <a:t>Communication is encrypted end-to-end, but BIG security gaps remain:</a:t>
            </a:r>
          </a:p>
        </p:txBody>
      </p:sp>
      <p:pic>
        <p:nvPicPr>
          <p:cNvPr id="1026" name="Picture 2" descr="Image result for images whatsapp">
            <a:extLst>
              <a:ext uri="{FF2B5EF4-FFF2-40B4-BE49-F238E27FC236}">
                <a16:creationId xmlns:a16="http://schemas.microsoft.com/office/drawing/2014/main" id="{23872545-AD79-437C-8411-92922137B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654" y="102742"/>
            <a:ext cx="3620130" cy="2335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mages whatsapp">
            <a:extLst>
              <a:ext uri="{FF2B5EF4-FFF2-40B4-BE49-F238E27FC236}">
                <a16:creationId xmlns:a16="http://schemas.microsoft.com/office/drawing/2014/main" id="{EDB307CC-42BD-467D-AD77-DFC144295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971" y="1873433"/>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B634D306-EBD7-4212-900A-8EEC7B064AA7}"/>
              </a:ext>
            </a:extLst>
          </p:cNvPr>
          <p:cNvSpPr txBox="1">
            <a:spLocks/>
          </p:cNvSpPr>
          <p:nvPr/>
        </p:nvSpPr>
        <p:spPr>
          <a:xfrm>
            <a:off x="505460" y="3841612"/>
            <a:ext cx="7438390" cy="2727464"/>
          </a:xfrm>
          <a:prstGeom prst="rect">
            <a:avLst/>
          </a:prstGeom>
        </p:spPr>
        <p:txBody>
          <a:bodyPr vert="horz"/>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a:solidFill>
                  <a:schemeClr val="tx1">
                    <a:lumMod val="85000"/>
                    <a:lumOff val="15000"/>
                  </a:schemeClr>
                </a:solidFill>
              </a:rPr>
              <a:t>Anyone with your phone number can see: your “about” blurb and photo, when you were last online, and whether you’ve read a message (check privacy settings to change). </a:t>
            </a:r>
          </a:p>
          <a:p>
            <a:pPr lvl="1"/>
            <a:r>
              <a:rPr lang="en-US" sz="1800" dirty="0">
                <a:solidFill>
                  <a:schemeClr val="tx1">
                    <a:lumMod val="85000"/>
                    <a:lumOff val="15000"/>
                  </a:schemeClr>
                </a:solidFill>
              </a:rPr>
              <a:t>Facebook can access: who you contact, when, how often, and from where (this cannot be turned off). </a:t>
            </a:r>
          </a:p>
          <a:p>
            <a:pPr lvl="1"/>
            <a:r>
              <a:rPr lang="en-US" sz="1800" dirty="0">
                <a:solidFill>
                  <a:schemeClr val="tx1">
                    <a:lumMod val="85000"/>
                    <a:lumOff val="15000"/>
                  </a:schemeClr>
                </a:solidFill>
              </a:rPr>
              <a:t>Police with a warrant can ask Facebook for: who you’ve called or texted, or who has called and texted you. </a:t>
            </a:r>
          </a:p>
          <a:p>
            <a:pPr lvl="1"/>
            <a:r>
              <a:rPr lang="en-US" sz="1800" dirty="0">
                <a:solidFill>
                  <a:schemeClr val="tx1">
                    <a:lumMod val="85000"/>
                    <a:lumOff val="15000"/>
                  </a:schemeClr>
                </a:solidFill>
              </a:rPr>
              <a:t>If you choose to back up your WhatsApp data to iCloud or Google Drive, messages are not encrypted there.</a:t>
            </a:r>
            <a:endParaRPr lang="en-US" sz="2200" dirty="0">
              <a:solidFill>
                <a:schemeClr val="tx1">
                  <a:lumMod val="85000"/>
                  <a:lumOff val="15000"/>
                </a:schemeClr>
              </a:solidFill>
            </a:endParaRPr>
          </a:p>
        </p:txBody>
      </p:sp>
      <p:sp>
        <p:nvSpPr>
          <p:cNvPr id="4" name="TextBox 3">
            <a:extLst>
              <a:ext uri="{FF2B5EF4-FFF2-40B4-BE49-F238E27FC236}">
                <a16:creationId xmlns:a16="http://schemas.microsoft.com/office/drawing/2014/main" id="{35150A3E-29D9-44CF-A650-42CFC3EC5EA2}"/>
              </a:ext>
            </a:extLst>
          </p:cNvPr>
          <p:cNvSpPr txBox="1"/>
          <p:nvPr/>
        </p:nvSpPr>
        <p:spPr>
          <a:xfrm>
            <a:off x="104775" y="6555957"/>
            <a:ext cx="8953499" cy="215444"/>
          </a:xfrm>
          <a:prstGeom prst="rect">
            <a:avLst/>
          </a:prstGeom>
          <a:noFill/>
        </p:spPr>
        <p:txBody>
          <a:bodyPr wrap="square" rtlCol="0">
            <a:spAutoFit/>
          </a:bodyPr>
          <a:lstStyle/>
          <a:p>
            <a:r>
              <a:rPr lang="en-US" sz="800" dirty="0">
                <a:hlinkClick r:id="rId5"/>
              </a:rPr>
              <a:t>https://www.consumerreports.org/privacy/how-to-use-whatsapp-privacy-settings/?EXTKEY=YSOCIAL_FB&amp;fbclid=IwAR2du8xBV9DPWCBUyELt5kxQdd41glfDyzhe0_tRe7TXbC8n3ScqZ7m1kCY</a:t>
            </a:r>
            <a:r>
              <a:rPr lang="en-US" sz="800" dirty="0"/>
              <a:t> </a:t>
            </a:r>
          </a:p>
        </p:txBody>
      </p:sp>
    </p:spTree>
    <p:extLst>
      <p:ext uri="{BB962C8B-B14F-4D97-AF65-F5344CB8AC3E}">
        <p14:creationId xmlns:p14="http://schemas.microsoft.com/office/powerpoint/2010/main" val="45747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8C81-AC3A-477D-AD53-53E083BC89EA}"/>
              </a:ext>
            </a:extLst>
          </p:cNvPr>
          <p:cNvSpPr>
            <a:spLocks noGrp="1"/>
          </p:cNvSpPr>
          <p:nvPr>
            <p:ph type="title"/>
          </p:nvPr>
        </p:nvSpPr>
        <p:spPr/>
        <p:txBody>
          <a:bodyPr/>
          <a:lstStyle/>
          <a:p>
            <a:r>
              <a:rPr lang="en-US" dirty="0"/>
              <a:t>Process Overview</a:t>
            </a:r>
          </a:p>
        </p:txBody>
      </p:sp>
      <p:graphicFrame>
        <p:nvGraphicFramePr>
          <p:cNvPr id="4" name="Diagram 3">
            <a:extLst>
              <a:ext uri="{FF2B5EF4-FFF2-40B4-BE49-F238E27FC236}">
                <a16:creationId xmlns:a16="http://schemas.microsoft.com/office/drawing/2014/main" id="{1BEB741A-3A37-48B0-888C-52C1E1B6DB86}"/>
              </a:ext>
            </a:extLst>
          </p:cNvPr>
          <p:cNvGraphicFramePr/>
          <p:nvPr>
            <p:extLst>
              <p:ext uri="{D42A27DB-BD31-4B8C-83A1-F6EECF244321}">
                <p14:modId xmlns:p14="http://schemas.microsoft.com/office/powerpoint/2010/main" val="3527023488"/>
              </p:ext>
            </p:extLst>
          </p:nvPr>
        </p:nvGraphicFramePr>
        <p:xfrm>
          <a:off x="758283" y="1315843"/>
          <a:ext cx="7660888" cy="4723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3754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390D9-FC3E-4596-BF0D-98D6DE238876}"/>
              </a:ext>
            </a:extLst>
          </p:cNvPr>
          <p:cNvSpPr>
            <a:spLocks noGrp="1"/>
          </p:cNvSpPr>
          <p:nvPr>
            <p:ph type="title"/>
          </p:nvPr>
        </p:nvSpPr>
        <p:spPr>
          <a:xfrm>
            <a:off x="628650" y="588493"/>
            <a:ext cx="7886700" cy="800039"/>
          </a:xfrm>
        </p:spPr>
        <p:txBody>
          <a:bodyPr/>
          <a:lstStyle/>
          <a:p>
            <a:r>
              <a:rPr lang="en-US" dirty="0"/>
              <a:t>If not WhatsApp, what else?  </a:t>
            </a:r>
          </a:p>
        </p:txBody>
      </p:sp>
      <p:sp>
        <p:nvSpPr>
          <p:cNvPr id="3" name="Text Placeholder 2">
            <a:extLst>
              <a:ext uri="{FF2B5EF4-FFF2-40B4-BE49-F238E27FC236}">
                <a16:creationId xmlns:a16="http://schemas.microsoft.com/office/drawing/2014/main" id="{0E47BED3-71AE-42CF-9831-38501A112578}"/>
              </a:ext>
            </a:extLst>
          </p:cNvPr>
          <p:cNvSpPr>
            <a:spLocks noGrp="1"/>
          </p:cNvSpPr>
          <p:nvPr>
            <p:ph idx="1"/>
          </p:nvPr>
        </p:nvSpPr>
        <p:spPr>
          <a:xfrm>
            <a:off x="628650" y="1636713"/>
            <a:ext cx="5753100" cy="4932362"/>
          </a:xfrm>
        </p:spPr>
        <p:txBody>
          <a:bodyPr/>
          <a:lstStyle/>
          <a:p>
            <a:r>
              <a:rPr lang="en-US" dirty="0"/>
              <a:t>Signal (free app) is more secure; encrypted end-to-end</a:t>
            </a:r>
          </a:p>
          <a:p>
            <a:r>
              <a:rPr lang="en-US" dirty="0"/>
              <a:t>Can have group </a:t>
            </a:r>
            <a:br>
              <a:rPr lang="en-US" dirty="0"/>
            </a:br>
            <a:r>
              <a:rPr lang="en-US" dirty="0"/>
              <a:t>audio calls</a:t>
            </a:r>
          </a:p>
          <a:p>
            <a:r>
              <a:rPr lang="en-US" dirty="0"/>
              <a:t>You can send out </a:t>
            </a:r>
            <a:br>
              <a:rPr lang="en-US" dirty="0"/>
            </a:br>
            <a:r>
              <a:rPr lang="en-US" dirty="0"/>
              <a:t>messages that will </a:t>
            </a:r>
            <a:br>
              <a:rPr lang="en-US" dirty="0"/>
            </a:br>
            <a:r>
              <a:rPr lang="en-US" dirty="0"/>
              <a:t>disappear after a </a:t>
            </a:r>
            <a:br>
              <a:rPr lang="en-US" dirty="0"/>
            </a:br>
            <a:r>
              <a:rPr lang="en-US" dirty="0"/>
              <a:t>set time</a:t>
            </a:r>
          </a:p>
        </p:txBody>
      </p:sp>
      <p:pic>
        <p:nvPicPr>
          <p:cNvPr id="4" name="Picture 3">
            <a:extLst>
              <a:ext uri="{FF2B5EF4-FFF2-40B4-BE49-F238E27FC236}">
                <a16:creationId xmlns:a16="http://schemas.microsoft.com/office/drawing/2014/main" id="{C0270092-EE87-4BB0-803C-197C459003A1}"/>
              </a:ext>
            </a:extLst>
          </p:cNvPr>
          <p:cNvPicPr>
            <a:picLocks noChangeAspect="1"/>
          </p:cNvPicPr>
          <p:nvPr/>
        </p:nvPicPr>
        <p:blipFill>
          <a:blip r:embed="rId3"/>
          <a:stretch>
            <a:fillRect/>
          </a:stretch>
        </p:blipFill>
        <p:spPr>
          <a:xfrm>
            <a:off x="4081794" y="2735357"/>
            <a:ext cx="4774129" cy="3018850"/>
          </a:xfrm>
          <a:prstGeom prst="rect">
            <a:avLst/>
          </a:prstGeom>
        </p:spPr>
      </p:pic>
      <p:pic>
        <p:nvPicPr>
          <p:cNvPr id="5" name="Picture 4">
            <a:extLst>
              <a:ext uri="{FF2B5EF4-FFF2-40B4-BE49-F238E27FC236}">
                <a16:creationId xmlns:a16="http://schemas.microsoft.com/office/drawing/2014/main" id="{E441F32A-AC06-49AC-AAC5-09B7A5BA4154}"/>
              </a:ext>
            </a:extLst>
          </p:cNvPr>
          <p:cNvPicPr>
            <a:picLocks noChangeAspect="1"/>
          </p:cNvPicPr>
          <p:nvPr/>
        </p:nvPicPr>
        <p:blipFill>
          <a:blip r:embed="rId4"/>
          <a:stretch>
            <a:fillRect/>
          </a:stretch>
        </p:blipFill>
        <p:spPr>
          <a:xfrm>
            <a:off x="7282374" y="976362"/>
            <a:ext cx="1564024" cy="1560896"/>
          </a:xfrm>
          <a:prstGeom prst="rect">
            <a:avLst/>
          </a:prstGeom>
        </p:spPr>
      </p:pic>
    </p:spTree>
    <p:extLst>
      <p:ext uri="{BB962C8B-B14F-4D97-AF65-F5344CB8AC3E}">
        <p14:creationId xmlns:p14="http://schemas.microsoft.com/office/powerpoint/2010/main" val="29279022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E7F4-5ACE-4819-B145-9305E1687814}"/>
              </a:ext>
            </a:extLst>
          </p:cNvPr>
          <p:cNvSpPr>
            <a:spLocks noGrp="1"/>
          </p:cNvSpPr>
          <p:nvPr>
            <p:ph type="title"/>
          </p:nvPr>
        </p:nvSpPr>
        <p:spPr>
          <a:xfrm>
            <a:off x="628650" y="588493"/>
            <a:ext cx="7886700" cy="800039"/>
          </a:xfrm>
        </p:spPr>
        <p:txBody>
          <a:bodyPr>
            <a:normAutofit fontScale="90000"/>
          </a:bodyPr>
          <a:lstStyle/>
          <a:p>
            <a:r>
              <a:rPr lang="en-US" dirty="0"/>
              <a:t>Encryption and document protection</a:t>
            </a:r>
          </a:p>
        </p:txBody>
      </p:sp>
      <p:sp>
        <p:nvSpPr>
          <p:cNvPr id="3" name="Text Placeholder 2">
            <a:extLst>
              <a:ext uri="{FF2B5EF4-FFF2-40B4-BE49-F238E27FC236}">
                <a16:creationId xmlns:a16="http://schemas.microsoft.com/office/drawing/2014/main" id="{4EAC8718-4DC8-49A5-88A7-2263EB3258A3}"/>
              </a:ext>
            </a:extLst>
          </p:cNvPr>
          <p:cNvSpPr>
            <a:spLocks noGrp="1"/>
          </p:cNvSpPr>
          <p:nvPr>
            <p:ph idx="1"/>
          </p:nvPr>
        </p:nvSpPr>
        <p:spPr>
          <a:xfrm>
            <a:off x="628649" y="1636713"/>
            <a:ext cx="8239125" cy="4932362"/>
          </a:xfrm>
        </p:spPr>
        <p:txBody>
          <a:bodyPr/>
          <a:lstStyle/>
          <a:p>
            <a:r>
              <a:rPr lang="en-US" sz="2400" dirty="0"/>
              <a:t>Consider encryption (</a:t>
            </a:r>
            <a:r>
              <a:rPr lang="en-US" sz="2400" dirty="0" err="1"/>
              <a:t>Veracrypt</a:t>
            </a:r>
            <a:r>
              <a:rPr lang="en-US" sz="2400" dirty="0"/>
              <a:t> lets you create a secret folder not visible unless you know how to look for it)</a:t>
            </a:r>
          </a:p>
          <a:p>
            <a:r>
              <a:rPr lang="en-US" sz="2400" dirty="0"/>
              <a:t>Consider changing file names on your computer</a:t>
            </a:r>
          </a:p>
          <a:p>
            <a:pPr lvl="1"/>
            <a:r>
              <a:rPr lang="en-US" sz="2200" dirty="0"/>
              <a:t>Instead of “MSM </a:t>
            </a:r>
            <a:r>
              <a:rPr lang="en-US" sz="2200" dirty="0" err="1"/>
              <a:t>outreach_X</a:t>
            </a:r>
            <a:r>
              <a:rPr lang="en-US" sz="2200" dirty="0"/>
              <a:t> location”</a:t>
            </a:r>
          </a:p>
          <a:p>
            <a:pPr lvl="1"/>
            <a:r>
              <a:rPr lang="en-US" sz="2200" dirty="0"/>
              <a:t>Use “Project </a:t>
            </a:r>
            <a:r>
              <a:rPr lang="en-US" sz="2200" dirty="0" err="1"/>
              <a:t>activities_Code</a:t>
            </a:r>
            <a:r>
              <a:rPr lang="en-US" sz="2200" dirty="0"/>
              <a:t> name for X location”</a:t>
            </a:r>
          </a:p>
        </p:txBody>
      </p:sp>
      <p:pic>
        <p:nvPicPr>
          <p:cNvPr id="7" name="Picture 6">
            <a:extLst>
              <a:ext uri="{FF2B5EF4-FFF2-40B4-BE49-F238E27FC236}">
                <a16:creationId xmlns:a16="http://schemas.microsoft.com/office/drawing/2014/main" id="{A34FD11F-A63B-4C46-973D-8CD7F02F964D}"/>
              </a:ext>
            </a:extLst>
          </p:cNvPr>
          <p:cNvPicPr>
            <a:picLocks noChangeAspect="1"/>
          </p:cNvPicPr>
          <p:nvPr/>
        </p:nvPicPr>
        <p:blipFill rotWithShape="1">
          <a:blip r:embed="rId3"/>
          <a:srcRect l="3123" t="5828" r="1153" b="2917"/>
          <a:stretch/>
        </p:blipFill>
        <p:spPr>
          <a:xfrm>
            <a:off x="2055906" y="4501599"/>
            <a:ext cx="5193554" cy="185203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C16552B-72AC-469C-91F5-2C59D6857ACE}"/>
              </a:ext>
            </a:extLst>
          </p:cNvPr>
          <p:cNvSpPr txBox="1"/>
          <p:nvPr/>
        </p:nvSpPr>
        <p:spPr>
          <a:xfrm>
            <a:off x="2777711" y="6512146"/>
            <a:ext cx="4252686" cy="215444"/>
          </a:xfrm>
          <a:prstGeom prst="rect">
            <a:avLst/>
          </a:prstGeom>
          <a:noFill/>
        </p:spPr>
        <p:txBody>
          <a:bodyPr wrap="square" rtlCol="0">
            <a:spAutoFit/>
          </a:bodyPr>
          <a:lstStyle/>
          <a:p>
            <a:r>
              <a:rPr lang="en-US" sz="800" dirty="0">
                <a:hlinkClick r:id="rId4"/>
              </a:rPr>
              <a:t>https://medium.com/searchencrypt/what-is-encryption-how-does-it-work-e8f20e340537</a:t>
            </a:r>
            <a:endParaRPr lang="en-US" sz="800" dirty="0"/>
          </a:p>
        </p:txBody>
      </p:sp>
      <p:sp>
        <p:nvSpPr>
          <p:cNvPr id="6" name="TextBox 5">
            <a:extLst>
              <a:ext uri="{FF2B5EF4-FFF2-40B4-BE49-F238E27FC236}">
                <a16:creationId xmlns:a16="http://schemas.microsoft.com/office/drawing/2014/main" id="{ABAB4A6D-F8EB-4E76-93BF-E541BC750E27}"/>
              </a:ext>
            </a:extLst>
          </p:cNvPr>
          <p:cNvSpPr txBox="1"/>
          <p:nvPr/>
        </p:nvSpPr>
        <p:spPr>
          <a:xfrm>
            <a:off x="3405186" y="4053009"/>
            <a:ext cx="2381250" cy="369332"/>
          </a:xfrm>
          <a:prstGeom prst="rect">
            <a:avLst/>
          </a:prstGeom>
          <a:noFill/>
        </p:spPr>
        <p:txBody>
          <a:bodyPr wrap="square" rtlCol="0">
            <a:spAutoFit/>
          </a:bodyPr>
          <a:lstStyle/>
          <a:p>
            <a:pPr algn="ctr"/>
            <a:r>
              <a:rPr lang="en-US" b="1" dirty="0"/>
              <a:t>What is </a:t>
            </a:r>
            <a:r>
              <a:rPr lang="en-US" sz="1800" b="1" dirty="0"/>
              <a:t>encryption?</a:t>
            </a:r>
            <a:endParaRPr lang="en-US" b="1" dirty="0"/>
          </a:p>
        </p:txBody>
      </p:sp>
    </p:spTree>
    <p:extLst>
      <p:ext uri="{BB962C8B-B14F-4D97-AF65-F5344CB8AC3E}">
        <p14:creationId xmlns:p14="http://schemas.microsoft.com/office/powerpoint/2010/main" val="6909670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A5ED4-249C-4CA1-A8E2-2B0254B7633B}"/>
              </a:ext>
            </a:extLst>
          </p:cNvPr>
          <p:cNvSpPr>
            <a:spLocks noGrp="1"/>
          </p:cNvSpPr>
          <p:nvPr>
            <p:ph type="title"/>
          </p:nvPr>
        </p:nvSpPr>
        <p:spPr>
          <a:xfrm>
            <a:off x="447675" y="131293"/>
            <a:ext cx="7886700" cy="800039"/>
          </a:xfrm>
        </p:spPr>
        <p:txBody>
          <a:bodyPr>
            <a:normAutofit/>
          </a:bodyPr>
          <a:lstStyle/>
          <a:p>
            <a:r>
              <a:rPr lang="en-US" sz="2800" dirty="0"/>
              <a:t>Activity S. Linking Problems to Solutions </a:t>
            </a:r>
          </a:p>
        </p:txBody>
      </p:sp>
      <p:graphicFrame>
        <p:nvGraphicFramePr>
          <p:cNvPr id="5" name="Table 5">
            <a:extLst>
              <a:ext uri="{FF2B5EF4-FFF2-40B4-BE49-F238E27FC236}">
                <a16:creationId xmlns:a16="http://schemas.microsoft.com/office/drawing/2014/main" id="{7E8CE2E8-359A-4FE1-9214-B2CC8EFA5F0B}"/>
              </a:ext>
            </a:extLst>
          </p:cNvPr>
          <p:cNvGraphicFramePr>
            <a:graphicFrameLocks noGrp="1"/>
          </p:cNvGraphicFramePr>
          <p:nvPr>
            <p:extLst>
              <p:ext uri="{D42A27DB-BD31-4B8C-83A1-F6EECF244321}">
                <p14:modId xmlns:p14="http://schemas.microsoft.com/office/powerpoint/2010/main" val="984624939"/>
              </p:ext>
            </p:extLst>
          </p:nvPr>
        </p:nvGraphicFramePr>
        <p:xfrm>
          <a:off x="428625" y="1143000"/>
          <a:ext cx="8339070" cy="5486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852071379"/>
                    </a:ext>
                  </a:extLst>
                </a:gridCol>
                <a:gridCol w="1038225">
                  <a:extLst>
                    <a:ext uri="{9D8B030D-6E8A-4147-A177-3AD203B41FA5}">
                      <a16:colId xmlns:a16="http://schemas.microsoft.com/office/drawing/2014/main" val="3643686591"/>
                    </a:ext>
                  </a:extLst>
                </a:gridCol>
                <a:gridCol w="4786245">
                  <a:extLst>
                    <a:ext uri="{9D8B030D-6E8A-4147-A177-3AD203B41FA5}">
                      <a16:colId xmlns:a16="http://schemas.microsoft.com/office/drawing/2014/main" val="300355543"/>
                    </a:ext>
                  </a:extLst>
                </a:gridCol>
              </a:tblGrid>
              <a:tr h="299659">
                <a:tc>
                  <a:txBody>
                    <a:bodyPr/>
                    <a:lstStyle/>
                    <a:p>
                      <a:r>
                        <a:rPr lang="en-US" dirty="0"/>
                        <a:t>Problem</a:t>
                      </a:r>
                    </a:p>
                  </a:txBody>
                  <a:tcPr/>
                </a:tc>
                <a:tc>
                  <a:txBody>
                    <a:bodyPr/>
                    <a:lstStyle/>
                    <a:p>
                      <a:r>
                        <a:rPr lang="en-US" dirty="0"/>
                        <a:t>Answer</a:t>
                      </a:r>
                    </a:p>
                  </a:txBody>
                  <a:tcPr/>
                </a:tc>
                <a:tc>
                  <a:txBody>
                    <a:bodyPr/>
                    <a:lstStyle/>
                    <a:p>
                      <a:r>
                        <a:rPr lang="en-US" dirty="0"/>
                        <a:t>Solution options</a:t>
                      </a:r>
                    </a:p>
                  </a:txBody>
                  <a:tcPr/>
                </a:tc>
                <a:extLst>
                  <a:ext uri="{0D108BD9-81ED-4DB2-BD59-A6C34878D82A}">
                    <a16:rowId xmlns:a16="http://schemas.microsoft.com/office/drawing/2014/main" val="2004852374"/>
                  </a:ext>
                </a:extLst>
              </a:tr>
              <a:tr h="370840">
                <a:tc>
                  <a:txBody>
                    <a:bodyPr/>
                    <a:lstStyle/>
                    <a:p>
                      <a:pPr marL="228600" indent="-228600">
                        <a:buFont typeface="+mj-lt"/>
                        <a:buAutoNum type="arabicPeriod"/>
                      </a:pPr>
                      <a:r>
                        <a:rPr lang="en-US" dirty="0"/>
                        <a:t>Online outreach workers are receiving unwanted sexual advances</a:t>
                      </a:r>
                    </a:p>
                  </a:txBody>
                  <a:tcPr/>
                </a:tc>
                <a:tc>
                  <a:txBody>
                    <a:bodyPr/>
                    <a:lstStyle/>
                    <a:p>
                      <a:endParaRPr lang="en-US" dirty="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sz="1800" dirty="0"/>
                        <a:t>A.	Include guidance on what online workers can share, including names/photos/locations</a:t>
                      </a:r>
                    </a:p>
                  </a:txBody>
                  <a:tcPr/>
                </a:tc>
                <a:extLst>
                  <a:ext uri="{0D108BD9-81ED-4DB2-BD59-A6C34878D82A}">
                    <a16:rowId xmlns:a16="http://schemas.microsoft.com/office/drawing/2014/main" val="2538037642"/>
                  </a:ext>
                </a:extLst>
              </a:tr>
              <a:tr h="370840">
                <a:tc>
                  <a:txBody>
                    <a:bodyPr/>
                    <a:lstStyle/>
                    <a:p>
                      <a:pPr marL="228600" indent="-228600" algn="l" defTabSz="914400" rtl="0" eaLnBrk="1" latinLnBrk="0" hangingPunct="1">
                        <a:buFont typeface="+mj-lt"/>
                        <a:buAutoNum type="arabicPeriod" startAt="2"/>
                      </a:pPr>
                      <a:r>
                        <a:rPr lang="en-US" sz="1800" kern="1200" dirty="0">
                          <a:solidFill>
                            <a:schemeClr val="dk1"/>
                          </a:solidFill>
                          <a:latin typeface="+mn-lt"/>
                          <a:ea typeface="+mn-ea"/>
                          <a:cs typeface="+mn-cs"/>
                        </a:rPr>
                        <a:t>Online outreach workers are being stalked by clients</a:t>
                      </a:r>
                    </a:p>
                  </a:txBody>
                  <a:tcPr/>
                </a:tc>
                <a:tc>
                  <a:txBody>
                    <a:bodyPr/>
                    <a:lstStyle/>
                    <a:p>
                      <a:endParaRPr lang="en-US" dirty="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B.	Provide scripts to guide online conversations and respond to sexual advances</a:t>
                      </a:r>
                    </a:p>
                  </a:txBody>
                  <a:tcPr/>
                </a:tc>
                <a:extLst>
                  <a:ext uri="{0D108BD9-81ED-4DB2-BD59-A6C34878D82A}">
                    <a16:rowId xmlns:a16="http://schemas.microsoft.com/office/drawing/2014/main" val="390059283"/>
                  </a:ext>
                </a:extLst>
              </a:tr>
              <a:tr h="370840">
                <a:tc>
                  <a:txBody>
                    <a:bodyPr/>
                    <a:lstStyle/>
                    <a:p>
                      <a:pPr marL="228600" indent="-228600" algn="l" defTabSz="914400" rtl="0" eaLnBrk="1" latinLnBrk="0" hangingPunct="1">
                        <a:buFont typeface="+mj-lt"/>
                        <a:buAutoNum type="arabicPeriod" startAt="3"/>
                      </a:pPr>
                      <a:r>
                        <a:rPr lang="en-US" sz="1800" kern="1200" dirty="0">
                          <a:solidFill>
                            <a:schemeClr val="dk1"/>
                          </a:solidFill>
                          <a:latin typeface="+mn-lt"/>
                          <a:ea typeface="+mn-ea"/>
                          <a:cs typeface="+mn-cs"/>
                        </a:rPr>
                        <a:t>Clients are blackmailing peers using screen shots from online outreach conversations</a:t>
                      </a:r>
                    </a:p>
                  </a:txBody>
                  <a:tcPr/>
                </a:tc>
                <a:tc>
                  <a:txBody>
                    <a:bodyPr/>
                    <a:lstStyle/>
                    <a:p>
                      <a:endParaRPr lang="en-US" dirty="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C.	Use closed Facebook (or other platform) groups and have a process to verify individuals’ identities before they join</a:t>
                      </a:r>
                    </a:p>
                  </a:txBody>
                  <a:tcPr/>
                </a:tc>
                <a:extLst>
                  <a:ext uri="{0D108BD9-81ED-4DB2-BD59-A6C34878D82A}">
                    <a16:rowId xmlns:a16="http://schemas.microsoft.com/office/drawing/2014/main" val="4093350728"/>
                  </a:ext>
                </a:extLst>
              </a:tr>
              <a:tr h="370840">
                <a:tc>
                  <a:txBody>
                    <a:bodyPr/>
                    <a:lstStyle/>
                    <a:p>
                      <a:endParaRPr lang="en-US"/>
                    </a:p>
                  </a:txBody>
                  <a:tcPr/>
                </a:tc>
                <a:tc>
                  <a:txBody>
                    <a:bodyPr/>
                    <a:lstStyle/>
                    <a:p>
                      <a:endParaRPr lang="en-US" dirty="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D.	Share names/photos of habitual harassers so that they are not engaged in online programming</a:t>
                      </a:r>
                    </a:p>
                  </a:txBody>
                  <a:tcPr/>
                </a:tc>
                <a:extLst>
                  <a:ext uri="{0D108BD9-81ED-4DB2-BD59-A6C34878D82A}">
                    <a16:rowId xmlns:a16="http://schemas.microsoft.com/office/drawing/2014/main" val="2749222784"/>
                  </a:ext>
                </a:extLst>
              </a:tr>
              <a:tr h="370840">
                <a:tc>
                  <a:txBody>
                    <a:bodyPr/>
                    <a:lstStyle/>
                    <a:p>
                      <a:endParaRPr lang="en-US" dirty="0"/>
                    </a:p>
                  </a:txBody>
                  <a:tcPr/>
                </a:tc>
                <a:tc>
                  <a:txBody>
                    <a:bodyPr/>
                    <a:lstStyle/>
                    <a:p>
                      <a:endParaRPr lang="en-US" dirty="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E.	Have policies that prevent workers from having romantic relationships with clients</a:t>
                      </a:r>
                    </a:p>
                  </a:txBody>
                  <a:tcPr/>
                </a:tc>
                <a:extLst>
                  <a:ext uri="{0D108BD9-81ED-4DB2-BD59-A6C34878D82A}">
                    <a16:rowId xmlns:a16="http://schemas.microsoft.com/office/drawing/2014/main" val="3235136904"/>
                  </a:ext>
                </a:extLst>
              </a:tr>
            </a:tbl>
          </a:graphicData>
        </a:graphic>
      </p:graphicFrame>
      <p:sp>
        <p:nvSpPr>
          <p:cNvPr id="32" name="TextBox 31">
            <a:extLst>
              <a:ext uri="{FF2B5EF4-FFF2-40B4-BE49-F238E27FC236}">
                <a16:creationId xmlns:a16="http://schemas.microsoft.com/office/drawing/2014/main" id="{39EC7B89-A3F7-4C67-A130-9C83CE46E0BE}"/>
              </a:ext>
            </a:extLst>
          </p:cNvPr>
          <p:cNvSpPr txBox="1"/>
          <p:nvPr/>
        </p:nvSpPr>
        <p:spPr>
          <a:xfrm>
            <a:off x="3094150" y="1588259"/>
            <a:ext cx="785611" cy="1015663"/>
          </a:xfrm>
          <a:prstGeom prst="rect">
            <a:avLst/>
          </a:prstGeom>
          <a:noFill/>
        </p:spPr>
        <p:txBody>
          <a:bodyPr wrap="square" rtlCol="0">
            <a:spAutoFit/>
          </a:bodyPr>
          <a:lstStyle/>
          <a:p>
            <a:r>
              <a:rPr lang="en-US" sz="2000" b="1" dirty="0">
                <a:solidFill>
                  <a:schemeClr val="accent4">
                    <a:lumMod val="75000"/>
                  </a:schemeClr>
                </a:solidFill>
              </a:rPr>
              <a:t>A, B, C, D, E</a:t>
            </a:r>
          </a:p>
        </p:txBody>
      </p:sp>
      <p:sp>
        <p:nvSpPr>
          <p:cNvPr id="33" name="TextBox 32">
            <a:extLst>
              <a:ext uri="{FF2B5EF4-FFF2-40B4-BE49-F238E27FC236}">
                <a16:creationId xmlns:a16="http://schemas.microsoft.com/office/drawing/2014/main" id="{1653EF98-1B27-4A5B-8CF0-286849673B9C}"/>
              </a:ext>
            </a:extLst>
          </p:cNvPr>
          <p:cNvSpPr txBox="1"/>
          <p:nvPr/>
        </p:nvSpPr>
        <p:spPr>
          <a:xfrm>
            <a:off x="3094150" y="2657149"/>
            <a:ext cx="875764" cy="1015663"/>
          </a:xfrm>
          <a:prstGeom prst="rect">
            <a:avLst/>
          </a:prstGeom>
          <a:noFill/>
        </p:spPr>
        <p:txBody>
          <a:bodyPr wrap="square" rtlCol="0">
            <a:spAutoFit/>
          </a:bodyPr>
          <a:lstStyle/>
          <a:p>
            <a:r>
              <a:rPr lang="en-US" sz="2000" b="1" dirty="0">
                <a:solidFill>
                  <a:schemeClr val="accent4">
                    <a:lumMod val="75000"/>
                  </a:schemeClr>
                </a:solidFill>
              </a:rPr>
              <a:t>A, B, C, D, E</a:t>
            </a:r>
          </a:p>
        </p:txBody>
      </p:sp>
      <p:sp>
        <p:nvSpPr>
          <p:cNvPr id="34" name="TextBox 33">
            <a:extLst>
              <a:ext uri="{FF2B5EF4-FFF2-40B4-BE49-F238E27FC236}">
                <a16:creationId xmlns:a16="http://schemas.microsoft.com/office/drawing/2014/main" id="{34CF8DD8-4578-41D1-A6C7-0868EE27774F}"/>
              </a:ext>
            </a:extLst>
          </p:cNvPr>
          <p:cNvSpPr txBox="1"/>
          <p:nvPr/>
        </p:nvSpPr>
        <p:spPr>
          <a:xfrm>
            <a:off x="3094150" y="3728024"/>
            <a:ext cx="875764" cy="1015663"/>
          </a:xfrm>
          <a:prstGeom prst="rect">
            <a:avLst/>
          </a:prstGeom>
          <a:noFill/>
        </p:spPr>
        <p:txBody>
          <a:bodyPr wrap="square" rtlCol="0">
            <a:spAutoFit/>
          </a:bodyPr>
          <a:lstStyle/>
          <a:p>
            <a:r>
              <a:rPr lang="en-US" sz="2000" b="1" dirty="0">
                <a:solidFill>
                  <a:schemeClr val="accent4">
                    <a:lumMod val="75000"/>
                  </a:schemeClr>
                </a:solidFill>
              </a:rPr>
              <a:t>A, B, C, D, E</a:t>
            </a:r>
          </a:p>
        </p:txBody>
      </p:sp>
      <p:sp>
        <p:nvSpPr>
          <p:cNvPr id="9" name="Star: 5 Points 8">
            <a:extLst>
              <a:ext uri="{FF2B5EF4-FFF2-40B4-BE49-F238E27FC236}">
                <a16:creationId xmlns:a16="http://schemas.microsoft.com/office/drawing/2014/main" id="{7C4F552C-027F-4EAF-A06F-DDB04049C232}"/>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57446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B6768-E1C8-4073-AFF0-468788962AB5}"/>
              </a:ext>
            </a:extLst>
          </p:cNvPr>
          <p:cNvSpPr>
            <a:spLocks noGrp="1"/>
          </p:cNvSpPr>
          <p:nvPr>
            <p:ph type="title"/>
          </p:nvPr>
        </p:nvSpPr>
        <p:spPr>
          <a:xfrm>
            <a:off x="481893" y="436563"/>
            <a:ext cx="4936772" cy="800100"/>
          </a:xfrm>
        </p:spPr>
        <p:txBody>
          <a:bodyPr>
            <a:noAutofit/>
          </a:bodyPr>
          <a:lstStyle/>
          <a:p>
            <a:r>
              <a:rPr lang="en-US" sz="2400" dirty="0"/>
              <a:t>Additional tools and guidance: Strategic information</a:t>
            </a:r>
          </a:p>
        </p:txBody>
      </p:sp>
      <p:pic>
        <p:nvPicPr>
          <p:cNvPr id="5" name="Picture 4">
            <a:extLst>
              <a:ext uri="{FF2B5EF4-FFF2-40B4-BE49-F238E27FC236}">
                <a16:creationId xmlns:a16="http://schemas.microsoft.com/office/drawing/2014/main" id="{9A2FCB8C-2E01-4E4D-B001-18A7D9AE2C38}"/>
              </a:ext>
            </a:extLst>
          </p:cNvPr>
          <p:cNvPicPr>
            <a:picLocks noChangeAspect="1"/>
          </p:cNvPicPr>
          <p:nvPr/>
        </p:nvPicPr>
        <p:blipFill>
          <a:blip r:embed="rId3"/>
          <a:srcRect/>
          <a:stretch/>
        </p:blipFill>
        <p:spPr>
          <a:xfrm>
            <a:off x="5219306" y="445196"/>
            <a:ext cx="3599968" cy="509016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A5D89EA-96CC-42C9-8323-C31DE0FA74BB}"/>
              </a:ext>
            </a:extLst>
          </p:cNvPr>
          <p:cNvPicPr>
            <a:picLocks noChangeAspect="1"/>
          </p:cNvPicPr>
          <p:nvPr/>
        </p:nvPicPr>
        <p:blipFill rotWithShape="1">
          <a:blip r:embed="rId4"/>
          <a:srcRect r="1209"/>
          <a:stretch/>
        </p:blipFill>
        <p:spPr>
          <a:xfrm>
            <a:off x="506974" y="3861778"/>
            <a:ext cx="6034503" cy="2864862"/>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8CAC28E1-FB2E-4DC3-AFF2-60BFA7C2F18D}"/>
              </a:ext>
            </a:extLst>
          </p:cNvPr>
          <p:cNvSpPr>
            <a:spLocks noGrp="1"/>
          </p:cNvSpPr>
          <p:nvPr>
            <p:ph idx="1"/>
          </p:nvPr>
        </p:nvSpPr>
        <p:spPr>
          <a:xfrm>
            <a:off x="481893" y="1226785"/>
            <a:ext cx="4391025" cy="3240087"/>
          </a:xfrm>
        </p:spPr>
        <p:txBody>
          <a:bodyPr/>
          <a:lstStyle/>
          <a:p>
            <a:pPr marL="0" indent="0">
              <a:buNone/>
            </a:pPr>
            <a:r>
              <a:rPr lang="en-US" sz="2200" dirty="0"/>
              <a:t>EpiC and LINKAGES developed a dashboard for self-assessment and guidance on the security of strategic information</a:t>
            </a:r>
          </a:p>
          <a:p>
            <a:pPr marL="0" indent="0">
              <a:buNone/>
            </a:pPr>
            <a:r>
              <a:rPr lang="en-US" sz="2200" dirty="0"/>
              <a:t>Visit: </a:t>
            </a:r>
            <a:r>
              <a:rPr lang="en-US" sz="2000" u="sng" dirty="0">
                <a:solidFill>
                  <a:srgbClr val="0563C1"/>
                </a:solidFill>
                <a:effectLst/>
                <a:ea typeface="Times New Roman" panose="02020603050405020304" pitchFamily="18" charset="0"/>
                <a:cs typeface="Times New Roman" panose="02020603050405020304" pitchFamily="18" charset="0"/>
                <a:hlinkClick r:id="rId5"/>
              </a:rPr>
              <a:t>https://www.fhi360.org/resource/implementer-and-data-security</a:t>
            </a:r>
            <a:endParaRPr lang="en-US" sz="2000" dirty="0"/>
          </a:p>
        </p:txBody>
      </p:sp>
    </p:spTree>
    <p:extLst>
      <p:ext uri="{BB962C8B-B14F-4D97-AF65-F5344CB8AC3E}">
        <p14:creationId xmlns:p14="http://schemas.microsoft.com/office/powerpoint/2010/main" val="13510822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4512-8778-443E-A50C-75FAE7C84E7B}"/>
              </a:ext>
            </a:extLst>
          </p:cNvPr>
          <p:cNvSpPr>
            <a:spLocks noGrp="1"/>
          </p:cNvSpPr>
          <p:nvPr>
            <p:ph type="title"/>
          </p:nvPr>
        </p:nvSpPr>
        <p:spPr>
          <a:xfrm>
            <a:off x="628650" y="449222"/>
            <a:ext cx="6243205" cy="800039"/>
          </a:xfrm>
        </p:spPr>
        <p:txBody>
          <a:bodyPr>
            <a:noAutofit/>
          </a:bodyPr>
          <a:lstStyle/>
          <a:p>
            <a:r>
              <a:rPr lang="en-US" sz="2800" dirty="0"/>
              <a:t>Additional tools and guidance: General online security</a:t>
            </a:r>
          </a:p>
        </p:txBody>
      </p:sp>
      <p:sp>
        <p:nvSpPr>
          <p:cNvPr id="3" name="Content Placeholder 2">
            <a:extLst>
              <a:ext uri="{FF2B5EF4-FFF2-40B4-BE49-F238E27FC236}">
                <a16:creationId xmlns:a16="http://schemas.microsoft.com/office/drawing/2014/main" id="{173BDF6E-D279-4F56-ACB6-35B94E1BF58E}"/>
              </a:ext>
            </a:extLst>
          </p:cNvPr>
          <p:cNvSpPr>
            <a:spLocks noGrp="1"/>
          </p:cNvSpPr>
          <p:nvPr>
            <p:ph idx="1"/>
          </p:nvPr>
        </p:nvSpPr>
        <p:spPr>
          <a:xfrm>
            <a:off x="628650" y="1636730"/>
            <a:ext cx="3161297" cy="4932746"/>
          </a:xfrm>
        </p:spPr>
        <p:txBody>
          <a:bodyPr/>
          <a:lstStyle/>
          <a:p>
            <a:r>
              <a:rPr lang="en-US" sz="2200" dirty="0"/>
              <a:t>In collaboration with LINKAGES, the </a:t>
            </a:r>
            <a:r>
              <a:rPr lang="en-US" sz="2200" dirty="0">
                <a:hlinkClick r:id="rId3"/>
              </a:rPr>
              <a:t>Arab Foundation for Freedoms and Equality</a:t>
            </a:r>
            <a:r>
              <a:rPr lang="en-US" sz="2200" dirty="0"/>
              <a:t> developed a virtual digital security training that helps both program implementers and beneficiaries use the internet safely.</a:t>
            </a:r>
          </a:p>
        </p:txBody>
      </p:sp>
      <p:pic>
        <p:nvPicPr>
          <p:cNvPr id="5" name="Picture 4">
            <a:extLst>
              <a:ext uri="{FF2B5EF4-FFF2-40B4-BE49-F238E27FC236}">
                <a16:creationId xmlns:a16="http://schemas.microsoft.com/office/drawing/2014/main" id="{EA3161E9-7924-4092-A097-C3FC00D7513E}"/>
              </a:ext>
            </a:extLst>
          </p:cNvPr>
          <p:cNvPicPr>
            <a:picLocks noChangeAspect="1"/>
          </p:cNvPicPr>
          <p:nvPr/>
        </p:nvPicPr>
        <p:blipFill>
          <a:blip r:embed="rId4"/>
          <a:stretch>
            <a:fillRect/>
          </a:stretch>
        </p:blipFill>
        <p:spPr>
          <a:xfrm>
            <a:off x="6457306" y="944981"/>
            <a:ext cx="2497061" cy="546946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93BC293-4C24-4A3E-8B35-0E6BD9B5DD4E}"/>
              </a:ext>
            </a:extLst>
          </p:cNvPr>
          <p:cNvPicPr>
            <a:picLocks noChangeAspect="1"/>
          </p:cNvPicPr>
          <p:nvPr/>
        </p:nvPicPr>
        <p:blipFill>
          <a:blip r:embed="rId5"/>
          <a:stretch>
            <a:fillRect/>
          </a:stretch>
        </p:blipFill>
        <p:spPr>
          <a:xfrm>
            <a:off x="3789947" y="1636730"/>
            <a:ext cx="2447766" cy="4224609"/>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7D53A831-A472-47DA-9A43-36F2CC26DFB3}"/>
              </a:ext>
            </a:extLst>
          </p:cNvPr>
          <p:cNvSpPr txBox="1">
            <a:spLocks/>
          </p:cNvSpPr>
          <p:nvPr/>
        </p:nvSpPr>
        <p:spPr>
          <a:xfrm>
            <a:off x="628649" y="5311087"/>
            <a:ext cx="6349667" cy="1258389"/>
          </a:xfrm>
          <a:prstGeom prst="rect">
            <a:avLst/>
          </a:prstGeom>
        </p:spPr>
        <p:txBody>
          <a:bodyPr vert="horz" lIns="91440" tIns="45720" rIns="91440" bIns="45720" rtlCol="0">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The self-paced and </a:t>
            </a:r>
            <a:br>
              <a:rPr lang="en-US" sz="2200" dirty="0"/>
            </a:br>
            <a:r>
              <a:rPr lang="en-US" sz="2200" dirty="0"/>
              <a:t>live trainings can be </a:t>
            </a:r>
            <a:br>
              <a:rPr lang="en-US" sz="2200" dirty="0"/>
            </a:br>
            <a:r>
              <a:rPr lang="en-US" sz="2200" dirty="0"/>
              <a:t>found here: </a:t>
            </a:r>
            <a:br>
              <a:rPr lang="en-US" sz="2200" dirty="0"/>
            </a:br>
            <a:r>
              <a:rPr lang="en-US" sz="2000" dirty="0">
                <a:hlinkClick r:id="rId6"/>
              </a:rPr>
              <a:t>https://afemena.org/digital-security-sessions/</a:t>
            </a:r>
            <a:r>
              <a:rPr lang="en-US" sz="2000" dirty="0"/>
              <a:t> </a:t>
            </a:r>
          </a:p>
        </p:txBody>
      </p:sp>
    </p:spTree>
    <p:extLst>
      <p:ext uri="{BB962C8B-B14F-4D97-AF65-F5344CB8AC3E}">
        <p14:creationId xmlns:p14="http://schemas.microsoft.com/office/powerpoint/2010/main" val="1722885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DF31B-8E9A-4ED8-BA4A-CFBED7BAC82A}"/>
              </a:ext>
            </a:extLst>
          </p:cNvPr>
          <p:cNvSpPr>
            <a:spLocks noGrp="1"/>
          </p:cNvSpPr>
          <p:nvPr>
            <p:ph type="title"/>
          </p:nvPr>
        </p:nvSpPr>
        <p:spPr/>
        <p:txBody>
          <a:bodyPr>
            <a:noAutofit/>
          </a:bodyPr>
          <a:lstStyle/>
          <a:p>
            <a:r>
              <a:rPr lang="en-US" sz="2800" dirty="0"/>
              <a:t>Additional tools and guidance: Secure use of mobile devices and apps </a:t>
            </a:r>
          </a:p>
        </p:txBody>
      </p:sp>
      <p:sp>
        <p:nvSpPr>
          <p:cNvPr id="3" name="Content Placeholder 2">
            <a:extLst>
              <a:ext uri="{FF2B5EF4-FFF2-40B4-BE49-F238E27FC236}">
                <a16:creationId xmlns:a16="http://schemas.microsoft.com/office/drawing/2014/main" id="{9850D586-63D3-4372-9A0E-3161A7475B97}"/>
              </a:ext>
            </a:extLst>
          </p:cNvPr>
          <p:cNvSpPr>
            <a:spLocks noGrp="1"/>
          </p:cNvSpPr>
          <p:nvPr>
            <p:ph idx="1"/>
          </p:nvPr>
        </p:nvSpPr>
        <p:spPr>
          <a:xfrm>
            <a:off x="628650" y="1636730"/>
            <a:ext cx="4480086" cy="4932746"/>
          </a:xfrm>
        </p:spPr>
        <p:txBody>
          <a:bodyPr/>
          <a:lstStyle/>
          <a:p>
            <a:r>
              <a:rPr lang="en-US" dirty="0"/>
              <a:t>Supports organizations in the secure use of mobile devices and apps</a:t>
            </a:r>
          </a:p>
          <a:p>
            <a:r>
              <a:rPr lang="en-US" dirty="0"/>
              <a:t>Topics:</a:t>
            </a:r>
          </a:p>
          <a:p>
            <a:pPr lvl="1"/>
            <a:r>
              <a:rPr lang="en-US" sz="2200" dirty="0"/>
              <a:t>Choosing devices</a:t>
            </a:r>
          </a:p>
          <a:p>
            <a:pPr lvl="1"/>
            <a:r>
              <a:rPr lang="en-US" sz="2200" dirty="0"/>
              <a:t>Deploying/managing devices</a:t>
            </a:r>
          </a:p>
          <a:p>
            <a:pPr lvl="1"/>
            <a:r>
              <a:rPr lang="en-US" sz="2200" dirty="0"/>
              <a:t>Client privacy and protection</a:t>
            </a:r>
          </a:p>
          <a:p>
            <a:pPr lvl="1"/>
            <a:r>
              <a:rPr lang="en-US" sz="2200" dirty="0"/>
              <a:t>Virtual case management</a:t>
            </a:r>
          </a:p>
          <a:p>
            <a:r>
              <a:rPr lang="en-US" sz="2600" dirty="0"/>
              <a:t>Website:</a:t>
            </a:r>
            <a:r>
              <a:rPr lang="en-US" sz="18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https://www.fhi360.org/sites/default/files/media/documents/resource-secure-mobile-devices-apps.pdf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a:hlinkClick r:id="rId3"/>
            <a:extLst>
              <a:ext uri="{FF2B5EF4-FFF2-40B4-BE49-F238E27FC236}">
                <a16:creationId xmlns:a16="http://schemas.microsoft.com/office/drawing/2014/main" id="{5AD18318-85F8-47DC-8B9F-58594947C8B3}"/>
              </a:ext>
            </a:extLst>
          </p:cNvPr>
          <p:cNvPicPr>
            <a:picLocks noChangeAspect="1"/>
          </p:cNvPicPr>
          <p:nvPr/>
        </p:nvPicPr>
        <p:blipFill>
          <a:blip r:embed="rId4"/>
          <a:srcRect/>
          <a:stretch/>
        </p:blipFill>
        <p:spPr>
          <a:xfrm>
            <a:off x="5506292" y="1898072"/>
            <a:ext cx="3228892" cy="41970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02085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CEA72-2D85-4559-9A34-4093B8D40A31}"/>
              </a:ext>
            </a:extLst>
          </p:cNvPr>
          <p:cNvSpPr>
            <a:spLocks noGrp="1"/>
          </p:cNvSpPr>
          <p:nvPr>
            <p:ph type="title"/>
          </p:nvPr>
        </p:nvSpPr>
        <p:spPr>
          <a:xfrm>
            <a:off x="3687663" y="2441457"/>
            <a:ext cx="4823027" cy="974783"/>
          </a:xfrm>
        </p:spPr>
        <p:txBody>
          <a:bodyPr>
            <a:normAutofit fontScale="90000"/>
          </a:bodyPr>
          <a:lstStyle/>
          <a:p>
            <a:r>
              <a:rPr lang="en-US" dirty="0"/>
              <a:t>Review our own capacities and plan for skill sharing </a:t>
            </a:r>
          </a:p>
        </p:txBody>
      </p:sp>
      <p:sp>
        <p:nvSpPr>
          <p:cNvPr id="4" name="Picture Placeholder 3">
            <a:extLst>
              <a:ext uri="{FF2B5EF4-FFF2-40B4-BE49-F238E27FC236}">
                <a16:creationId xmlns:a16="http://schemas.microsoft.com/office/drawing/2014/main" id="{47FD3131-C25B-4FC1-865B-708916CACFEA}"/>
              </a:ext>
            </a:extLst>
          </p:cNvPr>
          <p:cNvSpPr>
            <a:spLocks noGrp="1"/>
          </p:cNvSpPr>
          <p:nvPr>
            <p:ph type="pic" sz="quarter" idx="10"/>
          </p:nvPr>
        </p:nvSpPr>
        <p:spPr/>
      </p:sp>
    </p:spTree>
    <p:extLst>
      <p:ext uri="{BB962C8B-B14F-4D97-AF65-F5344CB8AC3E}">
        <p14:creationId xmlns:p14="http://schemas.microsoft.com/office/powerpoint/2010/main" val="17688503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554E-3FC3-433A-A2A3-E7F31A1A9CEF}"/>
              </a:ext>
            </a:extLst>
          </p:cNvPr>
          <p:cNvSpPr>
            <a:spLocks noGrp="1"/>
          </p:cNvSpPr>
          <p:nvPr>
            <p:ph type="title"/>
          </p:nvPr>
        </p:nvSpPr>
        <p:spPr>
          <a:xfrm>
            <a:off x="628650" y="588493"/>
            <a:ext cx="7886700" cy="800039"/>
          </a:xfrm>
        </p:spPr>
        <p:txBody>
          <a:bodyPr>
            <a:normAutofit/>
          </a:bodyPr>
          <a:lstStyle/>
          <a:p>
            <a:r>
              <a:rPr lang="en-US" sz="3200" dirty="0"/>
              <a:t>Session Objectives</a:t>
            </a:r>
          </a:p>
        </p:txBody>
      </p:sp>
      <p:sp>
        <p:nvSpPr>
          <p:cNvPr id="3" name="Text Placeholder 2">
            <a:extLst>
              <a:ext uri="{FF2B5EF4-FFF2-40B4-BE49-F238E27FC236}">
                <a16:creationId xmlns:a16="http://schemas.microsoft.com/office/drawing/2014/main" id="{9A8F29B2-C37F-404C-BE0A-CE67FC5F4C13}"/>
              </a:ext>
            </a:extLst>
          </p:cNvPr>
          <p:cNvSpPr>
            <a:spLocks noGrp="1"/>
          </p:cNvSpPr>
          <p:nvPr>
            <p:ph idx="1"/>
          </p:nvPr>
        </p:nvSpPr>
        <p:spPr>
          <a:xfrm>
            <a:off x="628650" y="1636713"/>
            <a:ext cx="4226350" cy="4932362"/>
          </a:xfrm>
        </p:spPr>
        <p:txBody>
          <a:bodyPr/>
          <a:lstStyle/>
          <a:p>
            <a:r>
              <a:rPr lang="en-US" dirty="0"/>
              <a:t>Review collective responses to the security assessments (checklists).</a:t>
            </a:r>
          </a:p>
          <a:p>
            <a:r>
              <a:rPr lang="en-US" dirty="0"/>
              <a:t>Assign each implementing partner to a skill to be presented in the next session.</a:t>
            </a:r>
          </a:p>
        </p:txBody>
      </p:sp>
      <p:pic>
        <p:nvPicPr>
          <p:cNvPr id="5" name="Picture 4">
            <a:extLst>
              <a:ext uri="{FF2B5EF4-FFF2-40B4-BE49-F238E27FC236}">
                <a16:creationId xmlns:a16="http://schemas.microsoft.com/office/drawing/2014/main" id="{255B8E2B-4289-430F-B5CD-44BB8BE6C88F}"/>
              </a:ext>
            </a:extLst>
          </p:cNvPr>
          <p:cNvPicPr>
            <a:picLocks noChangeAspect="1"/>
          </p:cNvPicPr>
          <p:nvPr/>
        </p:nvPicPr>
        <p:blipFill>
          <a:blip r:embed="rId3"/>
          <a:stretch>
            <a:fillRect/>
          </a:stretch>
        </p:blipFill>
        <p:spPr>
          <a:xfrm>
            <a:off x="4855000" y="307036"/>
            <a:ext cx="3177540" cy="241117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049D890-B7EA-4339-B8D2-34C04E0A5787}"/>
              </a:ext>
            </a:extLst>
          </p:cNvPr>
          <p:cNvSpPr txBox="1"/>
          <p:nvPr/>
        </p:nvSpPr>
        <p:spPr>
          <a:xfrm>
            <a:off x="4683550" y="5490765"/>
            <a:ext cx="3831800" cy="1200329"/>
          </a:xfrm>
          <a:prstGeom prst="rect">
            <a:avLst/>
          </a:prstGeom>
          <a:noFill/>
        </p:spPr>
        <p:txBody>
          <a:bodyPr wrap="square" rtlCol="0">
            <a:spAutoFit/>
          </a:bodyPr>
          <a:lstStyle/>
          <a:p>
            <a:r>
              <a:rPr lang="en-US" sz="1200" dirty="0"/>
              <a:t>The checklist that each partner should fill out is part of the AMAN MENA (Secure in MENA) toolkit. A hyperlink to the checklist can be found at the start of Tool 2 in the toolkit, available in Arabic, English, and French. All three toolkits can be found here: </a:t>
            </a:r>
            <a:r>
              <a:rPr lang="en-US" sz="1200" dirty="0">
                <a:hlinkClick r:id="rId4"/>
              </a:rPr>
              <a:t>https://www.fhi360.org/resource/aman-mena-toolkit</a:t>
            </a:r>
            <a:r>
              <a:rPr lang="en-US" sz="1200" dirty="0"/>
              <a:t> </a:t>
            </a:r>
          </a:p>
        </p:txBody>
      </p:sp>
      <p:pic>
        <p:nvPicPr>
          <p:cNvPr id="8" name="Picture 7">
            <a:extLst>
              <a:ext uri="{FF2B5EF4-FFF2-40B4-BE49-F238E27FC236}">
                <a16:creationId xmlns:a16="http://schemas.microsoft.com/office/drawing/2014/main" id="{B2BB660C-1954-4CA5-88FE-D450AAF8CAD7}"/>
              </a:ext>
            </a:extLst>
          </p:cNvPr>
          <p:cNvPicPr>
            <a:picLocks noChangeAspect="1"/>
          </p:cNvPicPr>
          <p:nvPr/>
        </p:nvPicPr>
        <p:blipFill>
          <a:blip r:embed="rId5"/>
          <a:stretch>
            <a:fillRect/>
          </a:stretch>
        </p:blipFill>
        <p:spPr>
          <a:xfrm>
            <a:off x="5680710" y="2945093"/>
            <a:ext cx="3177540" cy="2427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65220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4DE8-7BA7-40A2-ABE4-6F133F24FE01}"/>
              </a:ext>
            </a:extLst>
          </p:cNvPr>
          <p:cNvSpPr>
            <a:spLocks noGrp="1"/>
          </p:cNvSpPr>
          <p:nvPr>
            <p:ph type="title"/>
          </p:nvPr>
        </p:nvSpPr>
        <p:spPr>
          <a:xfrm>
            <a:off x="628650" y="282117"/>
            <a:ext cx="7886700" cy="800100"/>
          </a:xfrm>
        </p:spPr>
        <p:txBody>
          <a:bodyPr/>
          <a:lstStyle/>
          <a:p>
            <a:r>
              <a:rPr lang="en-US" dirty="0"/>
              <a:t>Step 1</a:t>
            </a:r>
          </a:p>
        </p:txBody>
      </p:sp>
      <p:sp>
        <p:nvSpPr>
          <p:cNvPr id="3" name="Text Placeholder 2">
            <a:extLst>
              <a:ext uri="{FF2B5EF4-FFF2-40B4-BE49-F238E27FC236}">
                <a16:creationId xmlns:a16="http://schemas.microsoft.com/office/drawing/2014/main" id="{1DC55E4A-3600-457C-9DE4-0556EF5398CA}"/>
              </a:ext>
            </a:extLst>
          </p:cNvPr>
          <p:cNvSpPr>
            <a:spLocks noGrp="1"/>
          </p:cNvSpPr>
          <p:nvPr>
            <p:ph idx="1"/>
          </p:nvPr>
        </p:nvSpPr>
        <p:spPr>
          <a:xfrm>
            <a:off x="628649" y="1636712"/>
            <a:ext cx="8058151" cy="2755232"/>
          </a:xfrm>
        </p:spPr>
        <p:txBody>
          <a:bodyPr numCol="2">
            <a:normAutofit fontScale="92500"/>
          </a:bodyPr>
          <a:lstStyle/>
          <a:p>
            <a:pPr marL="285750" indent="-285750">
              <a:spcBef>
                <a:spcPts val="600"/>
              </a:spcBef>
              <a:buFont typeface="+mj-lt"/>
              <a:buAutoNum type="alphaUcPeriod"/>
            </a:pPr>
            <a:r>
              <a:rPr lang="en-US" sz="1700" dirty="0"/>
              <a:t>Cultivating and sensitizing external allies</a:t>
            </a:r>
          </a:p>
          <a:p>
            <a:pPr marL="285750" indent="-285750">
              <a:spcBef>
                <a:spcPts val="600"/>
              </a:spcBef>
              <a:buFont typeface="+mj-lt"/>
              <a:buAutoNum type="alphaUcPeriod"/>
            </a:pPr>
            <a:r>
              <a:rPr lang="en-US" sz="1700" dirty="0"/>
              <a:t>Influencing public perception of the project or organization</a:t>
            </a:r>
          </a:p>
          <a:p>
            <a:pPr marL="285750" indent="-285750">
              <a:spcBef>
                <a:spcPts val="600"/>
              </a:spcBef>
              <a:buFont typeface="+mj-lt"/>
              <a:buAutoNum type="alphaUcPeriod"/>
            </a:pPr>
            <a:r>
              <a:rPr lang="en-US" sz="1700" dirty="0"/>
              <a:t>Documenting harms for tracking and         advocacy</a:t>
            </a:r>
          </a:p>
          <a:p>
            <a:pPr marL="285750" indent="-285750">
              <a:spcBef>
                <a:spcPts val="600"/>
              </a:spcBef>
              <a:buFont typeface="+mj-lt"/>
              <a:buAutoNum type="alphaUcPeriod"/>
            </a:pPr>
            <a:r>
              <a:rPr lang="en-US" sz="1700" dirty="0"/>
              <a:t>Protecting offices, drop-in centers, </a:t>
            </a:r>
            <a:br>
              <a:rPr lang="en-US" sz="1700" dirty="0"/>
            </a:br>
            <a:r>
              <a:rPr lang="en-US" sz="1700" dirty="0"/>
              <a:t>and other physical locations                                                                   </a:t>
            </a:r>
          </a:p>
          <a:p>
            <a:pPr marL="285750" indent="-285750">
              <a:spcBef>
                <a:spcPts val="600"/>
              </a:spcBef>
              <a:buFont typeface="+mj-lt"/>
              <a:buAutoNum type="alphaUcPeriod"/>
            </a:pPr>
            <a:r>
              <a:rPr lang="en-US" sz="1700" dirty="0"/>
              <a:t>Keeping workers safe during physical and digital outreach</a:t>
            </a:r>
            <a:br>
              <a:rPr lang="en-US" sz="1700" dirty="0"/>
            </a:br>
            <a:br>
              <a:rPr lang="en-US" sz="1700" dirty="0"/>
            </a:br>
            <a:br>
              <a:rPr lang="en-US" sz="1700" dirty="0"/>
            </a:br>
            <a:br>
              <a:rPr lang="en-US" sz="1700" dirty="0"/>
            </a:br>
            <a:endParaRPr lang="en-US" sz="1700" dirty="0"/>
          </a:p>
          <a:p>
            <a:pPr marL="285750" indent="-285750">
              <a:spcBef>
                <a:spcPts val="600"/>
              </a:spcBef>
              <a:buFont typeface="+mj-lt"/>
              <a:buAutoNum type="alphaUcPeriod"/>
            </a:pPr>
            <a:r>
              <a:rPr lang="en-US" sz="1700" dirty="0"/>
              <a:t>Developing functional and institutionalized security protocols, including for emergencies</a:t>
            </a:r>
          </a:p>
          <a:p>
            <a:pPr marL="285750" indent="-285750">
              <a:spcBef>
                <a:spcPts val="600"/>
              </a:spcBef>
              <a:buFont typeface="+mj-lt"/>
              <a:buAutoNum type="alphaUcPeriod"/>
            </a:pPr>
            <a:r>
              <a:rPr lang="en-US" sz="1700" dirty="0"/>
              <a:t>Keeping data and communications safe</a:t>
            </a:r>
          </a:p>
          <a:p>
            <a:pPr marL="285750" indent="-285750">
              <a:spcBef>
                <a:spcPts val="600"/>
              </a:spcBef>
              <a:buFont typeface="+mj-lt"/>
              <a:buAutoNum type="alphaUcPeriod"/>
            </a:pPr>
            <a:r>
              <a:rPr lang="en-US" sz="1700" dirty="0"/>
              <a:t>Cross-cutting: emergency preparedness, digital safety, COVID-19</a:t>
            </a:r>
          </a:p>
          <a:p>
            <a:pPr marL="514350" indent="-514350">
              <a:spcBef>
                <a:spcPts val="600"/>
              </a:spcBef>
              <a:buFont typeface="+mj-lt"/>
              <a:buAutoNum type="alphaUcPeriod"/>
            </a:pPr>
            <a:endParaRPr lang="en-US" sz="1800" dirty="0"/>
          </a:p>
        </p:txBody>
      </p:sp>
      <p:pic>
        <p:nvPicPr>
          <p:cNvPr id="7" name="Picture 6">
            <a:extLst>
              <a:ext uri="{FF2B5EF4-FFF2-40B4-BE49-F238E27FC236}">
                <a16:creationId xmlns:a16="http://schemas.microsoft.com/office/drawing/2014/main" id="{C10A69C4-9E82-49EB-9C81-47FF7901F992}"/>
              </a:ext>
            </a:extLst>
          </p:cNvPr>
          <p:cNvPicPr>
            <a:picLocks noChangeAspect="1"/>
          </p:cNvPicPr>
          <p:nvPr/>
        </p:nvPicPr>
        <p:blipFill>
          <a:blip r:embed="rId3"/>
          <a:stretch>
            <a:fillRect/>
          </a:stretch>
        </p:blipFill>
        <p:spPr>
          <a:xfrm>
            <a:off x="800101" y="4391944"/>
            <a:ext cx="7886700" cy="2219325"/>
          </a:xfrm>
          <a:prstGeom prst="rect">
            <a:avLst/>
          </a:prstGeom>
          <a:ln>
            <a:noFill/>
          </a:ln>
          <a:effectLst>
            <a:outerShdw blurRad="190500" algn="tl" rotWithShape="0">
              <a:srgbClr val="000000">
                <a:alpha val="70000"/>
              </a:srgbClr>
            </a:outerShdw>
          </a:effectLst>
        </p:spPr>
      </p:pic>
      <p:graphicFrame>
        <p:nvGraphicFramePr>
          <p:cNvPr id="9" name="Diagram 8">
            <a:extLst>
              <a:ext uri="{FF2B5EF4-FFF2-40B4-BE49-F238E27FC236}">
                <a16:creationId xmlns:a16="http://schemas.microsoft.com/office/drawing/2014/main" id="{405993CE-351F-490A-9144-C8915A1CD605}"/>
              </a:ext>
            </a:extLst>
          </p:cNvPr>
          <p:cNvGraphicFramePr/>
          <p:nvPr>
            <p:extLst>
              <p:ext uri="{D42A27DB-BD31-4B8C-83A1-F6EECF244321}">
                <p14:modId xmlns:p14="http://schemas.microsoft.com/office/powerpoint/2010/main" val="2913866015"/>
              </p:ext>
            </p:extLst>
          </p:nvPr>
        </p:nvGraphicFramePr>
        <p:xfrm>
          <a:off x="5307584" y="258438"/>
          <a:ext cx="3572161" cy="2219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Oval 4">
            <a:extLst>
              <a:ext uri="{FF2B5EF4-FFF2-40B4-BE49-F238E27FC236}">
                <a16:creationId xmlns:a16="http://schemas.microsoft.com/office/drawing/2014/main" id="{4E8AF48C-FC4F-43FF-AF1B-FE28D4F47FD5}"/>
              </a:ext>
            </a:extLst>
          </p:cNvPr>
          <p:cNvSpPr/>
          <p:nvPr/>
        </p:nvSpPr>
        <p:spPr>
          <a:xfrm>
            <a:off x="5183759" y="707517"/>
            <a:ext cx="1366463" cy="1334914"/>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11D89E24-A128-4C94-A421-EF8BA35BECC7}"/>
              </a:ext>
            </a:extLst>
          </p:cNvPr>
          <p:cNvSpPr txBox="1"/>
          <p:nvPr/>
        </p:nvSpPr>
        <p:spPr>
          <a:xfrm>
            <a:off x="598775" y="1205750"/>
            <a:ext cx="4371710" cy="338554"/>
          </a:xfrm>
          <a:prstGeom prst="rect">
            <a:avLst/>
          </a:prstGeom>
          <a:noFill/>
        </p:spPr>
        <p:txBody>
          <a:bodyPr wrap="none" rtlCol="0">
            <a:spAutoFit/>
          </a:bodyPr>
          <a:lstStyle/>
          <a:p>
            <a:r>
              <a:rPr lang="en-US" sz="1600" b="1" dirty="0">
                <a:solidFill>
                  <a:schemeClr val="tx1">
                    <a:lumMod val="85000"/>
                    <a:lumOff val="15000"/>
                  </a:schemeClr>
                </a:solidFill>
                <a:latin typeface="+mn-lt"/>
              </a:rPr>
              <a:t>Areas of security assessed in the checklist</a:t>
            </a:r>
            <a:endParaRPr lang="en-US" sz="1600" dirty="0">
              <a:solidFill>
                <a:schemeClr val="tx1">
                  <a:lumMod val="85000"/>
                  <a:lumOff val="15000"/>
                </a:schemeClr>
              </a:solidFill>
            </a:endParaRPr>
          </a:p>
        </p:txBody>
      </p:sp>
    </p:spTree>
    <p:extLst>
      <p:ext uri="{BB962C8B-B14F-4D97-AF65-F5344CB8AC3E}">
        <p14:creationId xmlns:p14="http://schemas.microsoft.com/office/powerpoint/2010/main" val="22667981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7445-0FE6-4F8D-A54E-135BD9CF62C1}"/>
              </a:ext>
            </a:extLst>
          </p:cNvPr>
          <p:cNvSpPr>
            <a:spLocks noGrp="1"/>
          </p:cNvSpPr>
          <p:nvPr>
            <p:ph type="title"/>
          </p:nvPr>
        </p:nvSpPr>
        <p:spPr>
          <a:xfrm>
            <a:off x="284226" y="131353"/>
            <a:ext cx="7886700" cy="800039"/>
          </a:xfrm>
        </p:spPr>
        <p:txBody>
          <a:bodyPr>
            <a:normAutofit/>
          </a:bodyPr>
          <a:lstStyle/>
          <a:p>
            <a:r>
              <a:rPr lang="en-US" sz="2800" dirty="0">
                <a:solidFill>
                  <a:srgbClr val="00B050"/>
                </a:solidFill>
              </a:rPr>
              <a:t>Activity T (part 1). IP Teaching Assignments</a:t>
            </a:r>
          </a:p>
        </p:txBody>
      </p:sp>
      <p:graphicFrame>
        <p:nvGraphicFramePr>
          <p:cNvPr id="5" name="Chart 4">
            <a:extLst>
              <a:ext uri="{FF2B5EF4-FFF2-40B4-BE49-F238E27FC236}">
                <a16:creationId xmlns:a16="http://schemas.microsoft.com/office/drawing/2014/main" id="{C923ADA5-52ED-48D3-9876-6533CE2635BC}"/>
              </a:ext>
            </a:extLst>
          </p:cNvPr>
          <p:cNvGraphicFramePr>
            <a:graphicFrameLocks/>
          </p:cNvGraphicFramePr>
          <p:nvPr>
            <p:extLst>
              <p:ext uri="{D42A27DB-BD31-4B8C-83A1-F6EECF244321}">
                <p14:modId xmlns:p14="http://schemas.microsoft.com/office/powerpoint/2010/main" val="184189717"/>
              </p:ext>
            </p:extLst>
          </p:nvPr>
        </p:nvGraphicFramePr>
        <p:xfrm>
          <a:off x="243841" y="3897163"/>
          <a:ext cx="8442959" cy="27081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923ADA5-52ED-48D3-9876-6533CE2635BC}"/>
              </a:ext>
            </a:extLst>
          </p:cNvPr>
          <p:cNvGraphicFramePr>
            <a:graphicFrameLocks/>
          </p:cNvGraphicFramePr>
          <p:nvPr>
            <p:extLst>
              <p:ext uri="{D42A27DB-BD31-4B8C-83A1-F6EECF244321}">
                <p14:modId xmlns:p14="http://schemas.microsoft.com/office/powerpoint/2010/main" val="2743502190"/>
              </p:ext>
            </p:extLst>
          </p:nvPr>
        </p:nvGraphicFramePr>
        <p:xfrm>
          <a:off x="243841" y="1103312"/>
          <a:ext cx="8432799" cy="2708128"/>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Arrow Connector 5">
            <a:extLst>
              <a:ext uri="{FF2B5EF4-FFF2-40B4-BE49-F238E27FC236}">
                <a16:creationId xmlns:a16="http://schemas.microsoft.com/office/drawing/2014/main" id="{460DB2C4-9734-4D4F-BA8E-3DEDB9F660DA}"/>
              </a:ext>
            </a:extLst>
          </p:cNvPr>
          <p:cNvCxnSpPr/>
          <p:nvPr/>
        </p:nvCxnSpPr>
        <p:spPr>
          <a:xfrm flipH="1">
            <a:off x="7376160" y="2733675"/>
            <a:ext cx="414528" cy="231648"/>
          </a:xfrm>
          <a:prstGeom prst="straightConnector1">
            <a:avLst/>
          </a:prstGeom>
          <a:ln w="76200" cap="flat" cmpd="sng" algn="ctr">
            <a:solidFill>
              <a:schemeClr val="accent3">
                <a:lumMod val="75000"/>
              </a:schemeClr>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EE3C4A0-B42F-4130-8070-3099216706E8}"/>
              </a:ext>
            </a:extLst>
          </p:cNvPr>
          <p:cNvCxnSpPr/>
          <p:nvPr/>
        </p:nvCxnSpPr>
        <p:spPr>
          <a:xfrm flipH="1">
            <a:off x="6650736" y="1959929"/>
            <a:ext cx="414528" cy="231648"/>
          </a:xfrm>
          <a:prstGeom prst="straightConnector1">
            <a:avLst/>
          </a:prstGeom>
          <a:ln w="76200" cap="flat" cmpd="sng" algn="ctr">
            <a:solidFill>
              <a:srgbClr val="FF0000"/>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1A3D730-2D27-4A85-BF7E-5C2D06195796}"/>
              </a:ext>
            </a:extLst>
          </p:cNvPr>
          <p:cNvCxnSpPr/>
          <p:nvPr/>
        </p:nvCxnSpPr>
        <p:spPr>
          <a:xfrm flipH="1">
            <a:off x="7601712" y="5758800"/>
            <a:ext cx="414528" cy="231648"/>
          </a:xfrm>
          <a:prstGeom prst="straightConnector1">
            <a:avLst/>
          </a:prstGeom>
          <a:ln w="762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41B6F81-BF46-4CAA-86B0-A080B50160D3}"/>
              </a:ext>
            </a:extLst>
          </p:cNvPr>
          <p:cNvCxnSpPr/>
          <p:nvPr/>
        </p:nvCxnSpPr>
        <p:spPr>
          <a:xfrm flipH="1">
            <a:off x="5906643" y="5389973"/>
            <a:ext cx="414528" cy="231648"/>
          </a:xfrm>
          <a:prstGeom prst="straightConnector1">
            <a:avLst/>
          </a:prstGeom>
          <a:ln w="57150">
            <a:solidFill>
              <a:schemeClr val="accent6"/>
            </a:solidFill>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39D1C71B-B9C6-4517-B9C0-1F065B008795}"/>
              </a:ext>
            </a:extLst>
          </p:cNvPr>
          <p:cNvCxnSpPr/>
          <p:nvPr/>
        </p:nvCxnSpPr>
        <p:spPr>
          <a:xfrm flipH="1">
            <a:off x="4058412" y="2588874"/>
            <a:ext cx="414528" cy="231648"/>
          </a:xfrm>
          <a:prstGeom prst="straightConnector1">
            <a:avLst/>
          </a:prstGeom>
          <a:ln w="57150">
            <a:solidFill>
              <a:schemeClr val="accent6"/>
            </a:solidFill>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a:extLst>
              <a:ext uri="{FF2B5EF4-FFF2-40B4-BE49-F238E27FC236}">
                <a16:creationId xmlns:a16="http://schemas.microsoft.com/office/drawing/2014/main" id="{D1ABBA85-9E09-4400-8C15-9F1BC2F8501B}"/>
              </a:ext>
            </a:extLst>
          </p:cNvPr>
          <p:cNvCxnSpPr/>
          <p:nvPr/>
        </p:nvCxnSpPr>
        <p:spPr>
          <a:xfrm flipH="1">
            <a:off x="4311777" y="2960393"/>
            <a:ext cx="414528" cy="231648"/>
          </a:xfrm>
          <a:prstGeom prst="straightConnector1">
            <a:avLst/>
          </a:prstGeom>
          <a:ln w="762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BB8A31D-5844-4272-9506-0E5FBF05657B}"/>
              </a:ext>
            </a:extLst>
          </p:cNvPr>
          <p:cNvCxnSpPr/>
          <p:nvPr/>
        </p:nvCxnSpPr>
        <p:spPr>
          <a:xfrm flipH="1">
            <a:off x="3343275" y="5600266"/>
            <a:ext cx="414528" cy="231648"/>
          </a:xfrm>
          <a:prstGeom prst="straightConnector1">
            <a:avLst/>
          </a:prstGeom>
          <a:ln w="76200" cap="flat" cmpd="sng" algn="ctr">
            <a:solidFill>
              <a:schemeClr val="accent3">
                <a:lumMod val="75000"/>
              </a:schemeClr>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3D15FD8-E0E9-4508-8E51-411231EE5E62}"/>
              </a:ext>
            </a:extLst>
          </p:cNvPr>
          <p:cNvCxnSpPr/>
          <p:nvPr/>
        </p:nvCxnSpPr>
        <p:spPr>
          <a:xfrm flipH="1">
            <a:off x="4635635" y="4955304"/>
            <a:ext cx="414528" cy="231648"/>
          </a:xfrm>
          <a:prstGeom prst="straightConnector1">
            <a:avLst/>
          </a:prstGeom>
          <a:ln w="76200" cap="flat" cmpd="sng" algn="ctr">
            <a:solidFill>
              <a:srgbClr val="FF0000"/>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Star: 5 Points 15">
            <a:extLst>
              <a:ext uri="{FF2B5EF4-FFF2-40B4-BE49-F238E27FC236}">
                <a16:creationId xmlns:a16="http://schemas.microsoft.com/office/drawing/2014/main" id="{B7E706B3-0DDE-4354-A296-CA6A28CD9BBD}"/>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057200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6411F6-1F01-45AB-BFA3-5046EAF52047}"/>
              </a:ext>
            </a:extLst>
          </p:cNvPr>
          <p:cNvPicPr>
            <a:picLocks noChangeAspect="1"/>
          </p:cNvPicPr>
          <p:nvPr/>
        </p:nvPicPr>
        <p:blipFill rotWithShape="1">
          <a:blip r:embed="rId3"/>
          <a:srcRect l="6902" t="18529" r="6056" b="11103"/>
          <a:stretch/>
        </p:blipFill>
        <p:spPr>
          <a:xfrm>
            <a:off x="5023692" y="94697"/>
            <a:ext cx="3491657" cy="2117066"/>
          </a:xfrm>
          <a:prstGeom prst="rect">
            <a:avLst/>
          </a:prstGeom>
          <a:noFill/>
        </p:spPr>
      </p:pic>
      <p:sp>
        <p:nvSpPr>
          <p:cNvPr id="2" name="Title 1">
            <a:extLst>
              <a:ext uri="{FF2B5EF4-FFF2-40B4-BE49-F238E27FC236}">
                <a16:creationId xmlns:a16="http://schemas.microsoft.com/office/drawing/2014/main" id="{AC344DE8-7BA7-40A2-ABE4-6F133F24FE01}"/>
              </a:ext>
            </a:extLst>
          </p:cNvPr>
          <p:cNvSpPr>
            <a:spLocks noGrp="1"/>
          </p:cNvSpPr>
          <p:nvPr>
            <p:ph type="title"/>
          </p:nvPr>
        </p:nvSpPr>
        <p:spPr>
          <a:xfrm>
            <a:off x="628650" y="588493"/>
            <a:ext cx="7886700" cy="800039"/>
          </a:xfrm>
        </p:spPr>
        <p:txBody>
          <a:bodyPr/>
          <a:lstStyle/>
          <a:p>
            <a:r>
              <a:rPr lang="en-US" dirty="0"/>
              <a:t>Step 1</a:t>
            </a:r>
          </a:p>
        </p:txBody>
      </p:sp>
      <p:sp>
        <p:nvSpPr>
          <p:cNvPr id="5" name="Oval 4">
            <a:extLst>
              <a:ext uri="{FF2B5EF4-FFF2-40B4-BE49-F238E27FC236}">
                <a16:creationId xmlns:a16="http://schemas.microsoft.com/office/drawing/2014/main" id="{4E8AF48C-FC4F-43FF-AF1B-FE28D4F47FD5}"/>
              </a:ext>
            </a:extLst>
          </p:cNvPr>
          <p:cNvSpPr/>
          <p:nvPr/>
        </p:nvSpPr>
        <p:spPr>
          <a:xfrm>
            <a:off x="4994308" y="517913"/>
            <a:ext cx="1206195" cy="1202040"/>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 name="Text Placeholder 2">
            <a:extLst>
              <a:ext uri="{FF2B5EF4-FFF2-40B4-BE49-F238E27FC236}">
                <a16:creationId xmlns:a16="http://schemas.microsoft.com/office/drawing/2014/main" id="{1DC55E4A-3600-457C-9DE4-0556EF5398CA}"/>
              </a:ext>
            </a:extLst>
          </p:cNvPr>
          <p:cNvSpPr>
            <a:spLocks noGrp="1"/>
          </p:cNvSpPr>
          <p:nvPr>
            <p:ph idx="1"/>
          </p:nvPr>
        </p:nvSpPr>
        <p:spPr>
          <a:xfrm>
            <a:off x="628650" y="1925638"/>
            <a:ext cx="7886700" cy="4932362"/>
          </a:xfrm>
        </p:spPr>
        <p:txBody>
          <a:bodyPr/>
          <a:lstStyle/>
          <a:p>
            <a:pPr>
              <a:spcBef>
                <a:spcPts val="1200"/>
              </a:spcBef>
            </a:pPr>
            <a:r>
              <a:rPr lang="en-US" sz="2200" dirty="0"/>
              <a:t>Cultivating and sensitizing external allies</a:t>
            </a:r>
          </a:p>
          <a:p>
            <a:pPr>
              <a:spcBef>
                <a:spcPts val="1200"/>
              </a:spcBef>
            </a:pPr>
            <a:r>
              <a:rPr lang="en-US" sz="2200" dirty="0"/>
              <a:t>Influencing public perception of the project or organization</a:t>
            </a:r>
          </a:p>
          <a:p>
            <a:pPr>
              <a:spcBef>
                <a:spcPts val="1200"/>
              </a:spcBef>
            </a:pPr>
            <a:r>
              <a:rPr lang="en-US" sz="2200" dirty="0"/>
              <a:t>Documenting harms for tracking and advocacy</a:t>
            </a:r>
          </a:p>
          <a:p>
            <a:pPr>
              <a:spcBef>
                <a:spcPts val="1200"/>
              </a:spcBef>
            </a:pPr>
            <a:r>
              <a:rPr lang="en-US" sz="2200" dirty="0"/>
              <a:t>Protecting offices, drop-in centers, and other physical locations</a:t>
            </a:r>
          </a:p>
          <a:p>
            <a:pPr>
              <a:spcBef>
                <a:spcPts val="1200"/>
              </a:spcBef>
            </a:pPr>
            <a:r>
              <a:rPr lang="en-US" sz="2200" dirty="0"/>
              <a:t>Keeping workers safe during physical and digital outreach</a:t>
            </a:r>
          </a:p>
          <a:p>
            <a:pPr>
              <a:spcBef>
                <a:spcPts val="1200"/>
              </a:spcBef>
            </a:pPr>
            <a:r>
              <a:rPr lang="en-US" sz="2200" dirty="0"/>
              <a:t>Developing functional and institutionalized security protocols, including for emergencies</a:t>
            </a:r>
          </a:p>
          <a:p>
            <a:pPr>
              <a:spcBef>
                <a:spcPts val="1200"/>
              </a:spcBef>
            </a:pPr>
            <a:r>
              <a:rPr lang="en-US" sz="2200" dirty="0"/>
              <a:t>Keeping data and communications safe</a:t>
            </a:r>
          </a:p>
          <a:p>
            <a:pPr>
              <a:spcBef>
                <a:spcPts val="1200"/>
              </a:spcBef>
            </a:pPr>
            <a:r>
              <a:rPr lang="en-US" sz="2200" dirty="0"/>
              <a:t>Cross-cutting: emergency preparedness, digital safety, COVID-19</a:t>
            </a:r>
          </a:p>
        </p:txBody>
      </p:sp>
    </p:spTree>
    <p:extLst>
      <p:ext uri="{BB962C8B-B14F-4D97-AF65-F5344CB8AC3E}">
        <p14:creationId xmlns:p14="http://schemas.microsoft.com/office/powerpoint/2010/main" val="10261730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5EEB9-3E23-483A-9C73-662E533F66C4}"/>
              </a:ext>
            </a:extLst>
          </p:cNvPr>
          <p:cNvSpPr>
            <a:spLocks noGrp="1"/>
          </p:cNvSpPr>
          <p:nvPr>
            <p:ph type="title"/>
          </p:nvPr>
        </p:nvSpPr>
        <p:spPr>
          <a:xfrm>
            <a:off x="628650" y="402994"/>
            <a:ext cx="7886700" cy="800100"/>
          </a:xfrm>
        </p:spPr>
        <p:txBody>
          <a:bodyPr>
            <a:normAutofit/>
          </a:bodyPr>
          <a:lstStyle/>
          <a:p>
            <a:r>
              <a:rPr lang="en-US" sz="2800" dirty="0"/>
              <a:t>Activity T (part 2). IP Teaching Assignments</a:t>
            </a:r>
          </a:p>
        </p:txBody>
      </p:sp>
      <p:sp>
        <p:nvSpPr>
          <p:cNvPr id="3" name="Text Placeholder 2">
            <a:extLst>
              <a:ext uri="{FF2B5EF4-FFF2-40B4-BE49-F238E27FC236}">
                <a16:creationId xmlns:a16="http://schemas.microsoft.com/office/drawing/2014/main" id="{65FB574B-D9BE-44B4-9249-6553A48266CA}"/>
              </a:ext>
            </a:extLst>
          </p:cNvPr>
          <p:cNvSpPr>
            <a:spLocks noGrp="1"/>
          </p:cNvSpPr>
          <p:nvPr>
            <p:ph idx="1"/>
          </p:nvPr>
        </p:nvSpPr>
        <p:spPr>
          <a:xfrm>
            <a:off x="628650" y="1450743"/>
            <a:ext cx="5124450" cy="5226281"/>
          </a:xfrm>
        </p:spPr>
        <p:txBody>
          <a:bodyPr/>
          <a:lstStyle/>
          <a:p>
            <a:r>
              <a:rPr lang="en-US" sz="2000" dirty="0"/>
              <a:t>Look at the area you will be teaching </a:t>
            </a:r>
          </a:p>
          <a:p>
            <a:pPr>
              <a:spcBef>
                <a:spcPts val="1200"/>
              </a:spcBef>
            </a:pPr>
            <a:r>
              <a:rPr lang="en-US" sz="2000" dirty="0"/>
              <a:t>Pick at least one strategy from within this area that you would like to share with others</a:t>
            </a:r>
          </a:p>
          <a:p>
            <a:pPr>
              <a:spcBef>
                <a:spcPts val="1200"/>
              </a:spcBef>
            </a:pPr>
            <a:r>
              <a:rPr lang="en-US" sz="2000" dirty="0"/>
              <a:t>Create four slides</a:t>
            </a:r>
          </a:p>
          <a:p>
            <a:pPr lvl="1"/>
            <a:r>
              <a:rPr lang="en-US" sz="1800" dirty="0"/>
              <a:t>Title slide: Organization name and </a:t>
            </a:r>
            <a:br>
              <a:rPr lang="en-US" sz="1800" dirty="0"/>
            </a:br>
            <a:r>
              <a:rPr lang="en-US" sz="1800" dirty="0"/>
              <a:t>topic name </a:t>
            </a:r>
          </a:p>
          <a:p>
            <a:pPr lvl="1"/>
            <a:r>
              <a:rPr lang="en-US" sz="1800" dirty="0"/>
              <a:t>How to implement this strategy</a:t>
            </a:r>
          </a:p>
          <a:p>
            <a:pPr lvl="1"/>
            <a:r>
              <a:rPr lang="en-US" sz="1800" dirty="0"/>
              <a:t>Any tools to support implementation</a:t>
            </a:r>
          </a:p>
          <a:p>
            <a:pPr lvl="1"/>
            <a:r>
              <a:rPr lang="en-US" sz="1800" dirty="0"/>
              <a:t>Results of anecdotal evidence on how this strategy helped </a:t>
            </a:r>
          </a:p>
          <a:p>
            <a:pPr>
              <a:spcBef>
                <a:spcPts val="1200"/>
              </a:spcBef>
            </a:pPr>
            <a:r>
              <a:rPr lang="en-US" sz="2000" dirty="0"/>
              <a:t>You will have 10 minutes to present and then 5 minutes for questions</a:t>
            </a:r>
          </a:p>
          <a:p>
            <a:pPr>
              <a:spcBef>
                <a:spcPts val="1200"/>
              </a:spcBef>
            </a:pPr>
            <a:r>
              <a:rPr lang="en-US" sz="2000" dirty="0">
                <a:solidFill>
                  <a:srgbClr val="00B050"/>
                </a:solidFill>
              </a:rPr>
              <a:t>Presentations will be at X time on Y date</a:t>
            </a:r>
          </a:p>
        </p:txBody>
      </p:sp>
      <p:sp>
        <p:nvSpPr>
          <p:cNvPr id="4" name="TextBox 3">
            <a:extLst>
              <a:ext uri="{FF2B5EF4-FFF2-40B4-BE49-F238E27FC236}">
                <a16:creationId xmlns:a16="http://schemas.microsoft.com/office/drawing/2014/main" id="{BA6F5F8B-95BE-4DD8-8FA8-B9D0705C8A3B}"/>
              </a:ext>
            </a:extLst>
          </p:cNvPr>
          <p:cNvSpPr txBox="1"/>
          <p:nvPr/>
        </p:nvSpPr>
        <p:spPr>
          <a:xfrm>
            <a:off x="5953124" y="1450743"/>
            <a:ext cx="3047025" cy="3816429"/>
          </a:xfrm>
          <a:prstGeom prst="rect">
            <a:avLst/>
          </a:prstGeom>
          <a:noFill/>
        </p:spPr>
        <p:txBody>
          <a:bodyPr wrap="square" rtlCol="0">
            <a:spAutoFit/>
          </a:bodyPr>
          <a:lstStyle/>
          <a:p>
            <a:r>
              <a:rPr lang="en-US" sz="1600" b="1" dirty="0">
                <a:solidFill>
                  <a:srgbClr val="00B050"/>
                </a:solidFill>
                <a:latin typeface="Arial Narrow" panose="020B0606020202030204" pitchFamily="34" charset="0"/>
              </a:rPr>
              <a:t>Assignments</a:t>
            </a:r>
            <a:r>
              <a:rPr lang="en-US" sz="1600" dirty="0">
                <a:solidFill>
                  <a:srgbClr val="00B050"/>
                </a:solidFill>
                <a:latin typeface="Arial Narrow" panose="020B0606020202030204" pitchFamily="34" charset="0"/>
              </a:rPr>
              <a:t>: </a:t>
            </a:r>
          </a:p>
          <a:p>
            <a:pPr marL="171450" indent="-171450">
              <a:spcBef>
                <a:spcPts val="600"/>
              </a:spcBef>
              <a:buFont typeface="Arial" panose="020B0604020202020204" pitchFamily="34" charset="0"/>
              <a:buChar char="•"/>
            </a:pPr>
            <a:r>
              <a:rPr lang="en-US" sz="1600" dirty="0">
                <a:solidFill>
                  <a:srgbClr val="00B050"/>
                </a:solidFill>
                <a:latin typeface="Arial Narrow" panose="020B0606020202030204" pitchFamily="34" charset="0"/>
              </a:rPr>
              <a:t>??? = public perception (A)</a:t>
            </a:r>
          </a:p>
          <a:p>
            <a:pPr marL="171450" indent="-171450">
              <a:spcBef>
                <a:spcPts val="600"/>
              </a:spcBef>
              <a:buFont typeface="Arial" panose="020B0604020202020204" pitchFamily="34" charset="0"/>
              <a:buChar char="•"/>
            </a:pPr>
            <a:r>
              <a:rPr lang="en-US" sz="1600" dirty="0">
                <a:solidFill>
                  <a:srgbClr val="00B050"/>
                </a:solidFill>
                <a:latin typeface="Arial Narrow" panose="020B0606020202030204" pitchFamily="34" charset="0"/>
              </a:rPr>
              <a:t>??? = external allies (B)</a:t>
            </a:r>
          </a:p>
          <a:p>
            <a:pPr marL="171450" indent="-171450">
              <a:spcBef>
                <a:spcPts val="600"/>
              </a:spcBef>
              <a:buFont typeface="Arial" panose="020B0604020202020204" pitchFamily="34" charset="0"/>
              <a:buChar char="•"/>
            </a:pPr>
            <a:r>
              <a:rPr lang="en-US" sz="1600" dirty="0">
                <a:solidFill>
                  <a:srgbClr val="00B050"/>
                </a:solidFill>
                <a:latin typeface="Arial Narrow" panose="020B0606020202030204" pitchFamily="34" charset="0"/>
              </a:rPr>
              <a:t>??? = documenting harms (C)</a:t>
            </a:r>
          </a:p>
          <a:p>
            <a:pPr marL="171450" indent="-171450">
              <a:spcBef>
                <a:spcPts val="600"/>
              </a:spcBef>
              <a:buFont typeface="Arial" panose="020B0604020202020204" pitchFamily="34" charset="0"/>
              <a:buChar char="•"/>
            </a:pPr>
            <a:r>
              <a:rPr lang="en-US" sz="1600" dirty="0">
                <a:solidFill>
                  <a:srgbClr val="00B050"/>
                </a:solidFill>
                <a:latin typeface="Arial Narrow" panose="020B0606020202030204" pitchFamily="34" charset="0"/>
              </a:rPr>
              <a:t>??? = protect physical sites (D)</a:t>
            </a:r>
          </a:p>
          <a:p>
            <a:pPr marL="171450" indent="-171450">
              <a:spcBef>
                <a:spcPts val="600"/>
              </a:spcBef>
              <a:buFont typeface="Arial" panose="020B0604020202020204" pitchFamily="34" charset="0"/>
              <a:buChar char="•"/>
            </a:pPr>
            <a:r>
              <a:rPr lang="en-US" sz="1600" dirty="0">
                <a:solidFill>
                  <a:srgbClr val="00B050"/>
                </a:solidFill>
                <a:latin typeface="Arial Narrow" panose="020B0606020202030204" pitchFamily="34" charset="0"/>
              </a:rPr>
              <a:t>??? = protect outreach (E)</a:t>
            </a:r>
          </a:p>
          <a:p>
            <a:pPr marL="171450" indent="-171450">
              <a:spcBef>
                <a:spcPts val="600"/>
              </a:spcBef>
              <a:buFont typeface="Arial" panose="020B0604020202020204" pitchFamily="34" charset="0"/>
              <a:buChar char="•"/>
            </a:pPr>
            <a:r>
              <a:rPr lang="en-US" sz="1600" dirty="0">
                <a:solidFill>
                  <a:srgbClr val="00B050"/>
                </a:solidFill>
                <a:latin typeface="Arial Narrow" panose="020B0606020202030204" pitchFamily="34" charset="0"/>
              </a:rPr>
              <a:t>??? = protocols (F)</a:t>
            </a:r>
          </a:p>
          <a:p>
            <a:pPr marL="171450" indent="-171450">
              <a:spcBef>
                <a:spcPts val="600"/>
              </a:spcBef>
              <a:buFont typeface="Arial" panose="020B0604020202020204" pitchFamily="34" charset="0"/>
              <a:buChar char="•"/>
            </a:pPr>
            <a:r>
              <a:rPr lang="en-US" sz="1600" dirty="0">
                <a:solidFill>
                  <a:srgbClr val="00B050"/>
                </a:solidFill>
                <a:latin typeface="Arial Narrow" panose="020B0606020202030204" pitchFamily="34" charset="0"/>
              </a:rPr>
              <a:t>??? = data and communication (G)</a:t>
            </a:r>
          </a:p>
          <a:p>
            <a:pPr marL="171450" indent="-171450">
              <a:spcBef>
                <a:spcPts val="600"/>
              </a:spcBef>
              <a:buFont typeface="Arial" panose="020B0604020202020204" pitchFamily="34" charset="0"/>
              <a:buChar char="•"/>
            </a:pPr>
            <a:r>
              <a:rPr lang="en-US" sz="1600" dirty="0">
                <a:solidFill>
                  <a:srgbClr val="00B050"/>
                </a:solidFill>
                <a:latin typeface="Arial Narrow" panose="020B0606020202030204" pitchFamily="34" charset="0"/>
              </a:rPr>
              <a:t>??? = emergencies (CC1)</a:t>
            </a:r>
          </a:p>
          <a:p>
            <a:pPr marL="171450" indent="-171450">
              <a:spcBef>
                <a:spcPts val="600"/>
              </a:spcBef>
              <a:buFont typeface="Arial" panose="020B0604020202020204" pitchFamily="34" charset="0"/>
              <a:buChar char="•"/>
            </a:pPr>
            <a:r>
              <a:rPr lang="en-US" sz="1600" dirty="0">
                <a:solidFill>
                  <a:srgbClr val="00B050"/>
                </a:solidFill>
                <a:latin typeface="Arial Narrow" panose="020B0606020202030204" pitchFamily="34" charset="0"/>
              </a:rPr>
              <a:t>??? = digital security (CC2)</a:t>
            </a:r>
          </a:p>
          <a:p>
            <a:pPr marL="171450" indent="-171450">
              <a:spcBef>
                <a:spcPts val="600"/>
              </a:spcBef>
              <a:buFont typeface="Arial" panose="020B0604020202020204" pitchFamily="34" charset="0"/>
              <a:buChar char="•"/>
            </a:pPr>
            <a:r>
              <a:rPr lang="en-US" sz="1600" dirty="0">
                <a:solidFill>
                  <a:srgbClr val="00B050"/>
                </a:solidFill>
                <a:latin typeface="Arial Narrow" panose="020B0606020202030204" pitchFamily="34" charset="0"/>
              </a:rPr>
              <a:t>??? = COVID-19 (CC3)</a:t>
            </a:r>
          </a:p>
          <a:p>
            <a:pPr marL="285750" indent="-285750">
              <a:buFont typeface="Arial" panose="020B0604020202020204" pitchFamily="34" charset="0"/>
              <a:buChar char="•"/>
            </a:pPr>
            <a:endParaRPr lang="en-US" sz="1600" dirty="0"/>
          </a:p>
        </p:txBody>
      </p:sp>
      <p:sp>
        <p:nvSpPr>
          <p:cNvPr id="5" name="Arrow: Right 4">
            <a:extLst>
              <a:ext uri="{FF2B5EF4-FFF2-40B4-BE49-F238E27FC236}">
                <a16:creationId xmlns:a16="http://schemas.microsoft.com/office/drawing/2014/main" id="{57C75756-A47D-47AB-94E5-29B352A76D67}"/>
              </a:ext>
            </a:extLst>
          </p:cNvPr>
          <p:cNvSpPr/>
          <p:nvPr/>
        </p:nvSpPr>
        <p:spPr>
          <a:xfrm>
            <a:off x="5259841" y="1431693"/>
            <a:ext cx="593271" cy="420190"/>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9" name="Star: 5 Points 8">
            <a:extLst>
              <a:ext uri="{FF2B5EF4-FFF2-40B4-BE49-F238E27FC236}">
                <a16:creationId xmlns:a16="http://schemas.microsoft.com/office/drawing/2014/main" id="{07E1C1B0-E710-4D09-BFDD-AD7D23272788}"/>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931024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537A-6A00-4A48-9C7C-578383BFE9C1}"/>
              </a:ext>
            </a:extLst>
          </p:cNvPr>
          <p:cNvSpPr>
            <a:spLocks noGrp="1"/>
          </p:cNvSpPr>
          <p:nvPr>
            <p:ph type="title"/>
          </p:nvPr>
        </p:nvSpPr>
        <p:spPr>
          <a:xfrm>
            <a:off x="628650" y="588493"/>
            <a:ext cx="7886700" cy="800039"/>
          </a:xfrm>
        </p:spPr>
        <p:txBody>
          <a:bodyPr/>
          <a:lstStyle/>
          <a:p>
            <a:r>
              <a:rPr lang="en-US" dirty="0"/>
              <a:t>Activity T (part 3). Example</a:t>
            </a:r>
          </a:p>
        </p:txBody>
      </p:sp>
      <p:sp>
        <p:nvSpPr>
          <p:cNvPr id="3" name="Text Placeholder 2">
            <a:extLst>
              <a:ext uri="{FF2B5EF4-FFF2-40B4-BE49-F238E27FC236}">
                <a16:creationId xmlns:a16="http://schemas.microsoft.com/office/drawing/2014/main" id="{CF7FB521-A489-4062-80AB-3E7620A3C6DD}"/>
              </a:ext>
            </a:extLst>
          </p:cNvPr>
          <p:cNvSpPr>
            <a:spLocks noGrp="1"/>
          </p:cNvSpPr>
          <p:nvPr>
            <p:ph idx="1"/>
          </p:nvPr>
        </p:nvSpPr>
        <p:spPr>
          <a:xfrm>
            <a:off x="628650" y="1636713"/>
            <a:ext cx="7886700" cy="4932362"/>
          </a:xfrm>
        </p:spPr>
        <p:txBody>
          <a:bodyPr/>
          <a:lstStyle/>
          <a:p>
            <a:r>
              <a:rPr lang="en-US" dirty="0"/>
              <a:t>The CSO, “Health for One and All” is assigned to Domain C: Documentation of harms.</a:t>
            </a:r>
          </a:p>
          <a:p>
            <a:r>
              <a:rPr lang="en-US" dirty="0"/>
              <a:t>The CSO looks at the strategies under C </a:t>
            </a:r>
            <a:br>
              <a:rPr lang="en-US" dirty="0"/>
            </a:br>
            <a:r>
              <a:rPr lang="en-US" dirty="0"/>
              <a:t>and chooses at least one to share with the larger team.</a:t>
            </a:r>
          </a:p>
        </p:txBody>
      </p:sp>
      <p:pic>
        <p:nvPicPr>
          <p:cNvPr id="4" name="Picture 3">
            <a:extLst>
              <a:ext uri="{FF2B5EF4-FFF2-40B4-BE49-F238E27FC236}">
                <a16:creationId xmlns:a16="http://schemas.microsoft.com/office/drawing/2014/main" id="{F9D7836F-6BA2-4F17-A079-A8222608B988}"/>
              </a:ext>
            </a:extLst>
          </p:cNvPr>
          <p:cNvPicPr>
            <a:picLocks noChangeAspect="1"/>
          </p:cNvPicPr>
          <p:nvPr/>
        </p:nvPicPr>
        <p:blipFill>
          <a:blip r:embed="rId3"/>
          <a:stretch>
            <a:fillRect/>
          </a:stretch>
        </p:blipFill>
        <p:spPr>
          <a:xfrm>
            <a:off x="628650" y="4239544"/>
            <a:ext cx="7886700" cy="22193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7818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B636-4098-4FB8-BC36-DF954F6B690A}"/>
              </a:ext>
            </a:extLst>
          </p:cNvPr>
          <p:cNvSpPr>
            <a:spLocks noGrp="1"/>
          </p:cNvSpPr>
          <p:nvPr>
            <p:ph type="title"/>
          </p:nvPr>
        </p:nvSpPr>
        <p:spPr>
          <a:xfrm>
            <a:off x="3633054" y="2654673"/>
            <a:ext cx="4823027" cy="974783"/>
          </a:xfrm>
        </p:spPr>
        <p:txBody>
          <a:bodyPr/>
          <a:lstStyle/>
          <a:p>
            <a:r>
              <a:rPr lang="en-US" dirty="0"/>
              <a:t>Day 2 closing</a:t>
            </a:r>
          </a:p>
        </p:txBody>
      </p:sp>
      <p:sp>
        <p:nvSpPr>
          <p:cNvPr id="5" name="Picture Placeholder 4">
            <a:extLst>
              <a:ext uri="{FF2B5EF4-FFF2-40B4-BE49-F238E27FC236}">
                <a16:creationId xmlns:a16="http://schemas.microsoft.com/office/drawing/2014/main" id="{AF0728AA-D15E-401B-96C3-BDFFEE7BE9C2}"/>
              </a:ext>
            </a:extLst>
          </p:cNvPr>
          <p:cNvSpPr>
            <a:spLocks noGrp="1"/>
          </p:cNvSpPr>
          <p:nvPr>
            <p:ph type="pic" sz="quarter" idx="10"/>
          </p:nvPr>
        </p:nvSpPr>
        <p:spPr/>
      </p:sp>
    </p:spTree>
    <p:extLst>
      <p:ext uri="{BB962C8B-B14F-4D97-AF65-F5344CB8AC3E}">
        <p14:creationId xmlns:p14="http://schemas.microsoft.com/office/powerpoint/2010/main" val="20080873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73E8B-5116-45C9-9697-FD193BD97B03}"/>
              </a:ext>
            </a:extLst>
          </p:cNvPr>
          <p:cNvSpPr>
            <a:spLocks noGrp="1"/>
          </p:cNvSpPr>
          <p:nvPr>
            <p:ph type="title"/>
          </p:nvPr>
        </p:nvSpPr>
        <p:spPr>
          <a:xfrm>
            <a:off x="628650" y="588493"/>
            <a:ext cx="7886700" cy="800039"/>
          </a:xfrm>
        </p:spPr>
        <p:txBody>
          <a:bodyPr/>
          <a:lstStyle/>
          <a:p>
            <a:r>
              <a:rPr lang="en-US" dirty="0"/>
              <a:t>Session Objective</a:t>
            </a:r>
          </a:p>
        </p:txBody>
      </p:sp>
      <p:sp>
        <p:nvSpPr>
          <p:cNvPr id="3" name="Text Placeholder 2">
            <a:extLst>
              <a:ext uri="{FF2B5EF4-FFF2-40B4-BE49-F238E27FC236}">
                <a16:creationId xmlns:a16="http://schemas.microsoft.com/office/drawing/2014/main" id="{23C7D374-D2B8-4612-B9AB-F58486F73603}"/>
              </a:ext>
            </a:extLst>
          </p:cNvPr>
          <p:cNvSpPr>
            <a:spLocks noGrp="1"/>
          </p:cNvSpPr>
          <p:nvPr>
            <p:ph idx="1"/>
          </p:nvPr>
        </p:nvSpPr>
        <p:spPr>
          <a:xfrm>
            <a:off x="628650" y="1636730"/>
            <a:ext cx="7886700" cy="4932746"/>
          </a:xfrm>
        </p:spPr>
        <p:txBody>
          <a:bodyPr/>
          <a:lstStyle/>
          <a:p>
            <a:pPr marL="0" indent="0">
              <a:buNone/>
            </a:pPr>
            <a:r>
              <a:rPr lang="en-US" dirty="0"/>
              <a:t>Complete Day 2 evaluation </a:t>
            </a:r>
          </a:p>
        </p:txBody>
      </p:sp>
    </p:spTree>
    <p:extLst>
      <p:ext uri="{BB962C8B-B14F-4D97-AF65-F5344CB8AC3E}">
        <p14:creationId xmlns:p14="http://schemas.microsoft.com/office/powerpoint/2010/main" val="3483816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0B0E-4424-4921-9E23-875BEC7AF27E}"/>
              </a:ext>
            </a:extLst>
          </p:cNvPr>
          <p:cNvSpPr>
            <a:spLocks noGrp="1"/>
          </p:cNvSpPr>
          <p:nvPr>
            <p:ph type="title"/>
          </p:nvPr>
        </p:nvSpPr>
        <p:spPr>
          <a:xfrm>
            <a:off x="509588" y="588493"/>
            <a:ext cx="7886700" cy="800039"/>
          </a:xfrm>
        </p:spPr>
        <p:txBody>
          <a:bodyPr/>
          <a:lstStyle/>
          <a:p>
            <a:r>
              <a:rPr lang="en-US" dirty="0"/>
              <a:t>Activity U. Day 2 Closing</a:t>
            </a:r>
          </a:p>
        </p:txBody>
      </p:sp>
      <p:sp>
        <p:nvSpPr>
          <p:cNvPr id="6" name="Content Placeholder 5">
            <a:extLst>
              <a:ext uri="{FF2B5EF4-FFF2-40B4-BE49-F238E27FC236}">
                <a16:creationId xmlns:a16="http://schemas.microsoft.com/office/drawing/2014/main" id="{42654A82-0BCC-4EC3-91E9-A72FC0327DC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48B48BD-5864-4E08-B0E6-511FD6765F70}"/>
              </a:ext>
            </a:extLst>
          </p:cNvPr>
          <p:cNvPicPr>
            <a:picLocks noChangeAspect="1"/>
          </p:cNvPicPr>
          <p:nvPr/>
        </p:nvPicPr>
        <p:blipFill rotWithShape="1">
          <a:blip r:embed="rId3"/>
          <a:srcRect r="2695" b="5062"/>
          <a:stretch/>
        </p:blipFill>
        <p:spPr>
          <a:xfrm>
            <a:off x="467359" y="1559080"/>
            <a:ext cx="8352791" cy="4828690"/>
          </a:xfrm>
          <a:prstGeom prst="rect">
            <a:avLst/>
          </a:prstGeom>
        </p:spPr>
      </p:pic>
      <p:sp>
        <p:nvSpPr>
          <p:cNvPr id="7" name="Star: 5 Points 6">
            <a:extLst>
              <a:ext uri="{FF2B5EF4-FFF2-40B4-BE49-F238E27FC236}">
                <a16:creationId xmlns:a16="http://schemas.microsoft.com/office/drawing/2014/main" id="{4E9DEC4E-7D72-459B-A881-209BDF144DC2}"/>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526540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evice, fan&#10;&#10;Description automatically generated">
            <a:extLst>
              <a:ext uri="{FF2B5EF4-FFF2-40B4-BE49-F238E27FC236}">
                <a16:creationId xmlns:a16="http://schemas.microsoft.com/office/drawing/2014/main" id="{EA9A59D0-2660-4642-B348-2CBF6FA32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2"/>
            <a:ext cx="9144000" cy="6855715"/>
          </a:xfrm>
          <a:prstGeom prst="rect">
            <a:avLst/>
          </a:prstGeom>
        </p:spPr>
      </p:pic>
      <p:sp>
        <p:nvSpPr>
          <p:cNvPr id="3" name="Subtitle 2">
            <a:extLst>
              <a:ext uri="{FF2B5EF4-FFF2-40B4-BE49-F238E27FC236}">
                <a16:creationId xmlns:a16="http://schemas.microsoft.com/office/drawing/2014/main" id="{9E2C4336-3038-45DC-85A3-E9F822ACF5CC}"/>
              </a:ext>
            </a:extLst>
          </p:cNvPr>
          <p:cNvSpPr>
            <a:spLocks noGrp="1"/>
          </p:cNvSpPr>
          <p:nvPr>
            <p:ph type="subTitle" idx="1"/>
          </p:nvPr>
        </p:nvSpPr>
        <p:spPr>
          <a:xfrm>
            <a:off x="4744720" y="841420"/>
            <a:ext cx="4094480" cy="2460579"/>
          </a:xfrm>
        </p:spPr>
        <p:txBody>
          <a:bodyPr>
            <a:normAutofit/>
          </a:bodyPr>
          <a:lstStyle/>
          <a:p>
            <a:pPr algn="l"/>
            <a:r>
              <a:rPr lang="en-US" sz="2100" b="1" dirty="0">
                <a:solidFill>
                  <a:srgbClr val="E63339"/>
                </a:solidFill>
              </a:rPr>
              <a:t>Strengthening the Security of </a:t>
            </a:r>
            <a:br>
              <a:rPr lang="en-US" sz="2100" b="1" dirty="0">
                <a:solidFill>
                  <a:srgbClr val="E63339"/>
                </a:solidFill>
              </a:rPr>
            </a:br>
            <a:r>
              <a:rPr lang="en-US" sz="2100" b="1" dirty="0">
                <a:solidFill>
                  <a:srgbClr val="E63339"/>
                </a:solidFill>
              </a:rPr>
              <a:t>HIV Service Implementers Working with Key Populations</a:t>
            </a:r>
          </a:p>
          <a:p>
            <a:pPr algn="l"/>
            <a:r>
              <a:rPr lang="en-US" sz="2100" dirty="0">
                <a:solidFill>
                  <a:srgbClr val="476C8C"/>
                </a:solidFill>
              </a:rPr>
              <a:t>A virtual training for </a:t>
            </a:r>
            <a:br>
              <a:rPr lang="en-US" sz="2100" dirty="0">
                <a:solidFill>
                  <a:srgbClr val="476C8C"/>
                </a:solidFill>
              </a:rPr>
            </a:br>
            <a:r>
              <a:rPr lang="en-US" sz="2100" dirty="0">
                <a:solidFill>
                  <a:srgbClr val="476C8C"/>
                </a:solidFill>
              </a:rPr>
              <a:t>organizational leadership</a:t>
            </a:r>
          </a:p>
        </p:txBody>
      </p:sp>
      <p:sp>
        <p:nvSpPr>
          <p:cNvPr id="5" name="Subtitle 2">
            <a:extLst>
              <a:ext uri="{FF2B5EF4-FFF2-40B4-BE49-F238E27FC236}">
                <a16:creationId xmlns:a16="http://schemas.microsoft.com/office/drawing/2014/main" id="{C9E5D277-74A5-42C1-831C-9B9D8E78A4EF}"/>
              </a:ext>
            </a:extLst>
          </p:cNvPr>
          <p:cNvSpPr txBox="1">
            <a:spLocks/>
          </p:cNvSpPr>
          <p:nvPr/>
        </p:nvSpPr>
        <p:spPr>
          <a:xfrm>
            <a:off x="4744720" y="4003675"/>
            <a:ext cx="4094480" cy="9747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76C8C"/>
                </a:solidFill>
              </a:rPr>
              <a:t>DAY 3</a:t>
            </a:r>
          </a:p>
        </p:txBody>
      </p:sp>
    </p:spTree>
    <p:extLst>
      <p:ext uri="{BB962C8B-B14F-4D97-AF65-F5344CB8AC3E}">
        <p14:creationId xmlns:p14="http://schemas.microsoft.com/office/powerpoint/2010/main" val="41192935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A48E-03CA-4306-A26E-97557868D335}"/>
              </a:ext>
            </a:extLst>
          </p:cNvPr>
          <p:cNvSpPr>
            <a:spLocks noGrp="1"/>
          </p:cNvSpPr>
          <p:nvPr>
            <p:ph type="title"/>
          </p:nvPr>
        </p:nvSpPr>
        <p:spPr>
          <a:xfrm>
            <a:off x="628650" y="588493"/>
            <a:ext cx="7886700" cy="800039"/>
          </a:xfrm>
        </p:spPr>
        <p:txBody>
          <a:bodyPr/>
          <a:lstStyle/>
          <a:p>
            <a:r>
              <a:rPr lang="en-US" dirty="0"/>
              <a:t>Session Objectives</a:t>
            </a:r>
          </a:p>
        </p:txBody>
      </p:sp>
      <p:sp>
        <p:nvSpPr>
          <p:cNvPr id="3" name="Text Placeholder 2">
            <a:extLst>
              <a:ext uri="{FF2B5EF4-FFF2-40B4-BE49-F238E27FC236}">
                <a16:creationId xmlns:a16="http://schemas.microsoft.com/office/drawing/2014/main" id="{97ACD898-C681-4050-B5D5-E3CE96EF62DF}"/>
              </a:ext>
            </a:extLst>
          </p:cNvPr>
          <p:cNvSpPr>
            <a:spLocks noGrp="1"/>
          </p:cNvSpPr>
          <p:nvPr>
            <p:ph idx="1"/>
          </p:nvPr>
        </p:nvSpPr>
        <p:spPr>
          <a:xfrm>
            <a:off x="628649" y="1636713"/>
            <a:ext cx="8201025" cy="4932362"/>
          </a:xfrm>
        </p:spPr>
        <p:txBody>
          <a:bodyPr/>
          <a:lstStyle/>
          <a:p>
            <a:r>
              <a:rPr lang="en-US" dirty="0"/>
              <a:t>Share a security strategy assigned to your CSO.</a:t>
            </a:r>
          </a:p>
          <a:p>
            <a:r>
              <a:rPr lang="en-US" dirty="0"/>
              <a:t>Ask questions about all presented strategies to gain understanding of implementation, and pros and cons of the strategy.</a:t>
            </a:r>
          </a:p>
          <a:p>
            <a:endParaRPr lang="en-US" dirty="0"/>
          </a:p>
        </p:txBody>
      </p:sp>
    </p:spTree>
    <p:extLst>
      <p:ext uri="{BB962C8B-B14F-4D97-AF65-F5344CB8AC3E}">
        <p14:creationId xmlns:p14="http://schemas.microsoft.com/office/powerpoint/2010/main" val="24409293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6002-541E-45F8-8040-8E9A272B7125}"/>
              </a:ext>
            </a:extLst>
          </p:cNvPr>
          <p:cNvSpPr>
            <a:spLocks noGrp="1"/>
          </p:cNvSpPr>
          <p:nvPr>
            <p:ph type="title"/>
          </p:nvPr>
        </p:nvSpPr>
        <p:spPr/>
        <p:txBody>
          <a:bodyPr>
            <a:normAutofit fontScale="90000"/>
          </a:bodyPr>
          <a:lstStyle/>
          <a:p>
            <a:r>
              <a:rPr lang="en-US" dirty="0">
                <a:solidFill>
                  <a:srgbClr val="00B050"/>
                </a:solidFill>
              </a:rPr>
              <a:t>Activity V. Implementing partner presentations</a:t>
            </a:r>
          </a:p>
        </p:txBody>
      </p:sp>
      <p:sp>
        <p:nvSpPr>
          <p:cNvPr id="3" name="Text Placeholder 2">
            <a:extLst>
              <a:ext uri="{FF2B5EF4-FFF2-40B4-BE49-F238E27FC236}">
                <a16:creationId xmlns:a16="http://schemas.microsoft.com/office/drawing/2014/main" id="{220E7F25-946E-40FB-ACFF-39E576D0524B}"/>
              </a:ext>
            </a:extLst>
          </p:cNvPr>
          <p:cNvSpPr>
            <a:spLocks noGrp="1"/>
          </p:cNvSpPr>
          <p:nvPr>
            <p:ph idx="1"/>
          </p:nvPr>
        </p:nvSpPr>
        <p:spPr>
          <a:xfrm>
            <a:off x="628650" y="1636730"/>
            <a:ext cx="7083592" cy="4932746"/>
          </a:xfrm>
        </p:spPr>
        <p:txBody>
          <a:bodyPr/>
          <a:lstStyle/>
          <a:p>
            <a:r>
              <a:rPr lang="en-US" dirty="0">
                <a:solidFill>
                  <a:srgbClr val="00B050"/>
                </a:solidFill>
              </a:rPr>
              <a:t>Each should have</a:t>
            </a:r>
          </a:p>
          <a:p>
            <a:pPr lvl="1"/>
            <a:r>
              <a:rPr lang="en-US" sz="2800" dirty="0">
                <a:solidFill>
                  <a:srgbClr val="00B050"/>
                </a:solidFill>
              </a:rPr>
              <a:t>Title slide: Organization name and topic name </a:t>
            </a:r>
          </a:p>
          <a:p>
            <a:pPr lvl="1"/>
            <a:r>
              <a:rPr lang="en-US" sz="2800" dirty="0">
                <a:solidFill>
                  <a:srgbClr val="00B050"/>
                </a:solidFill>
              </a:rPr>
              <a:t>How to implement this strategy</a:t>
            </a:r>
          </a:p>
          <a:p>
            <a:pPr lvl="1"/>
            <a:r>
              <a:rPr lang="en-US" sz="2800" dirty="0">
                <a:solidFill>
                  <a:srgbClr val="00B050"/>
                </a:solidFill>
              </a:rPr>
              <a:t>Any tools to support implementation</a:t>
            </a:r>
          </a:p>
          <a:p>
            <a:pPr lvl="1"/>
            <a:r>
              <a:rPr lang="en-US" sz="2800" dirty="0">
                <a:solidFill>
                  <a:srgbClr val="00B050"/>
                </a:solidFill>
              </a:rPr>
              <a:t>Results of anecdotal evidence on how this strategy helped </a:t>
            </a:r>
          </a:p>
          <a:p>
            <a:endParaRPr lang="en-US" dirty="0"/>
          </a:p>
        </p:txBody>
      </p:sp>
      <p:sp>
        <p:nvSpPr>
          <p:cNvPr id="9" name="Star: 5 Points 8">
            <a:extLst>
              <a:ext uri="{FF2B5EF4-FFF2-40B4-BE49-F238E27FC236}">
                <a16:creationId xmlns:a16="http://schemas.microsoft.com/office/drawing/2014/main" id="{EDC74C23-5244-435B-B8EE-15C1BE406BEF}"/>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6565811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evice, fan&#10;&#10;Description automatically generated">
            <a:extLst>
              <a:ext uri="{FF2B5EF4-FFF2-40B4-BE49-F238E27FC236}">
                <a16:creationId xmlns:a16="http://schemas.microsoft.com/office/drawing/2014/main" id="{EA9A59D0-2660-4642-B348-2CBF6FA32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2"/>
            <a:ext cx="9144000" cy="6855715"/>
          </a:xfrm>
          <a:prstGeom prst="rect">
            <a:avLst/>
          </a:prstGeom>
        </p:spPr>
      </p:pic>
      <p:sp>
        <p:nvSpPr>
          <p:cNvPr id="3" name="Subtitle 2">
            <a:extLst>
              <a:ext uri="{FF2B5EF4-FFF2-40B4-BE49-F238E27FC236}">
                <a16:creationId xmlns:a16="http://schemas.microsoft.com/office/drawing/2014/main" id="{9E2C4336-3038-45DC-85A3-E9F822ACF5CC}"/>
              </a:ext>
            </a:extLst>
          </p:cNvPr>
          <p:cNvSpPr>
            <a:spLocks noGrp="1"/>
          </p:cNvSpPr>
          <p:nvPr>
            <p:ph type="subTitle" idx="1"/>
          </p:nvPr>
        </p:nvSpPr>
        <p:spPr>
          <a:xfrm>
            <a:off x="4744720" y="841420"/>
            <a:ext cx="4094480" cy="2460579"/>
          </a:xfrm>
        </p:spPr>
        <p:txBody>
          <a:bodyPr>
            <a:normAutofit/>
          </a:bodyPr>
          <a:lstStyle/>
          <a:p>
            <a:pPr algn="l"/>
            <a:r>
              <a:rPr lang="en-US" sz="2100" b="1" dirty="0">
                <a:solidFill>
                  <a:srgbClr val="E63339"/>
                </a:solidFill>
              </a:rPr>
              <a:t>Strengthening the Security of </a:t>
            </a:r>
            <a:br>
              <a:rPr lang="en-US" sz="2100" b="1" dirty="0">
                <a:solidFill>
                  <a:srgbClr val="E63339"/>
                </a:solidFill>
              </a:rPr>
            </a:br>
            <a:r>
              <a:rPr lang="en-US" sz="2100" b="1" dirty="0">
                <a:solidFill>
                  <a:srgbClr val="E63339"/>
                </a:solidFill>
              </a:rPr>
              <a:t>HIV Service Implementers Working with Key Populations</a:t>
            </a:r>
          </a:p>
          <a:p>
            <a:pPr algn="l"/>
            <a:r>
              <a:rPr lang="en-US" sz="2100" dirty="0">
                <a:solidFill>
                  <a:srgbClr val="476C8C"/>
                </a:solidFill>
              </a:rPr>
              <a:t>A virtual training for </a:t>
            </a:r>
            <a:br>
              <a:rPr lang="en-US" sz="2100" dirty="0">
                <a:solidFill>
                  <a:srgbClr val="476C8C"/>
                </a:solidFill>
              </a:rPr>
            </a:br>
            <a:r>
              <a:rPr lang="en-US" sz="2100" dirty="0">
                <a:solidFill>
                  <a:srgbClr val="476C8C"/>
                </a:solidFill>
              </a:rPr>
              <a:t>organizational leadership</a:t>
            </a:r>
          </a:p>
        </p:txBody>
      </p:sp>
      <p:sp>
        <p:nvSpPr>
          <p:cNvPr id="5" name="Subtitle 2">
            <a:extLst>
              <a:ext uri="{FF2B5EF4-FFF2-40B4-BE49-F238E27FC236}">
                <a16:creationId xmlns:a16="http://schemas.microsoft.com/office/drawing/2014/main" id="{C9E5D277-74A5-42C1-831C-9B9D8E78A4EF}"/>
              </a:ext>
            </a:extLst>
          </p:cNvPr>
          <p:cNvSpPr txBox="1">
            <a:spLocks/>
          </p:cNvSpPr>
          <p:nvPr/>
        </p:nvSpPr>
        <p:spPr>
          <a:xfrm>
            <a:off x="4744720" y="4003675"/>
            <a:ext cx="4094480" cy="9747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76C8C"/>
                </a:solidFill>
              </a:rPr>
              <a:t>DAY 4</a:t>
            </a:r>
          </a:p>
        </p:txBody>
      </p:sp>
    </p:spTree>
    <p:extLst>
      <p:ext uri="{BB962C8B-B14F-4D97-AF65-F5344CB8AC3E}">
        <p14:creationId xmlns:p14="http://schemas.microsoft.com/office/powerpoint/2010/main" val="8419344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A483-FF0C-4EA9-9995-61585C51F2CD}"/>
              </a:ext>
            </a:extLst>
          </p:cNvPr>
          <p:cNvSpPr>
            <a:spLocks noGrp="1"/>
          </p:cNvSpPr>
          <p:nvPr>
            <p:ph type="title"/>
          </p:nvPr>
        </p:nvSpPr>
        <p:spPr>
          <a:xfrm>
            <a:off x="3633054" y="2627628"/>
            <a:ext cx="4823027" cy="974783"/>
          </a:xfrm>
        </p:spPr>
        <p:txBody>
          <a:bodyPr>
            <a:normAutofit fontScale="90000"/>
          </a:bodyPr>
          <a:lstStyle/>
          <a:p>
            <a:r>
              <a:rPr lang="en-US" dirty="0"/>
              <a:t>Day 2 recap and Special Session reflections</a:t>
            </a:r>
          </a:p>
        </p:txBody>
      </p:sp>
      <p:sp>
        <p:nvSpPr>
          <p:cNvPr id="4" name="Picture Placeholder 3">
            <a:extLst>
              <a:ext uri="{FF2B5EF4-FFF2-40B4-BE49-F238E27FC236}">
                <a16:creationId xmlns:a16="http://schemas.microsoft.com/office/drawing/2014/main" id="{D04FF935-0993-4AE9-A9D4-18F13B881E6F}"/>
              </a:ext>
            </a:extLst>
          </p:cNvPr>
          <p:cNvSpPr>
            <a:spLocks noGrp="1"/>
          </p:cNvSpPr>
          <p:nvPr>
            <p:ph type="pic" sz="quarter" idx="10"/>
          </p:nvPr>
        </p:nvSpPr>
        <p:spPr/>
      </p:sp>
    </p:spTree>
    <p:extLst>
      <p:ext uri="{BB962C8B-B14F-4D97-AF65-F5344CB8AC3E}">
        <p14:creationId xmlns:p14="http://schemas.microsoft.com/office/powerpoint/2010/main" val="703056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4DE8-7BA7-40A2-ABE4-6F133F24FE01}"/>
              </a:ext>
            </a:extLst>
          </p:cNvPr>
          <p:cNvSpPr>
            <a:spLocks noGrp="1"/>
          </p:cNvSpPr>
          <p:nvPr>
            <p:ph type="title"/>
          </p:nvPr>
        </p:nvSpPr>
        <p:spPr>
          <a:xfrm>
            <a:off x="628650" y="588493"/>
            <a:ext cx="7886700" cy="800039"/>
          </a:xfrm>
        </p:spPr>
        <p:txBody>
          <a:bodyPr/>
          <a:lstStyle/>
          <a:p>
            <a:r>
              <a:rPr lang="en-US" dirty="0"/>
              <a:t>Step 2</a:t>
            </a:r>
          </a:p>
        </p:txBody>
      </p:sp>
      <p:sp>
        <p:nvSpPr>
          <p:cNvPr id="3" name="Text Placeholder 2">
            <a:extLst>
              <a:ext uri="{FF2B5EF4-FFF2-40B4-BE49-F238E27FC236}">
                <a16:creationId xmlns:a16="http://schemas.microsoft.com/office/drawing/2014/main" id="{1DC55E4A-3600-457C-9DE4-0556EF5398CA}"/>
              </a:ext>
            </a:extLst>
          </p:cNvPr>
          <p:cNvSpPr>
            <a:spLocks noGrp="1"/>
          </p:cNvSpPr>
          <p:nvPr>
            <p:ph idx="1"/>
          </p:nvPr>
        </p:nvSpPr>
        <p:spPr>
          <a:xfrm>
            <a:off x="628650" y="1636713"/>
            <a:ext cx="7886700" cy="4932362"/>
          </a:xfrm>
        </p:spPr>
        <p:txBody>
          <a:bodyPr/>
          <a:lstStyle/>
          <a:p>
            <a:pPr marL="0" lvl="0" indent="0">
              <a:buNone/>
            </a:pPr>
            <a:r>
              <a:rPr lang="en-US" b="1" dirty="0"/>
              <a:t>Workshop Objectives</a:t>
            </a:r>
          </a:p>
          <a:p>
            <a:pPr lvl="0"/>
            <a:r>
              <a:rPr lang="en-US" dirty="0"/>
              <a:t>Identify security strengths and gaps and share strengths among implementers</a:t>
            </a:r>
          </a:p>
          <a:p>
            <a:pPr lvl="0"/>
            <a:r>
              <a:rPr lang="en-US" dirty="0"/>
              <a:t>Prioritize security risks faced by the program and determine the most important gaps for each CSO to address</a:t>
            </a:r>
          </a:p>
          <a:p>
            <a:pPr lvl="0"/>
            <a:r>
              <a:rPr lang="en-US" dirty="0"/>
              <a:t>Draft CSO-specific security plans that address priority risks and how skills will be built to manage that risk</a:t>
            </a:r>
          </a:p>
          <a:p>
            <a:endParaRPr lang="en-US" dirty="0"/>
          </a:p>
        </p:txBody>
      </p:sp>
      <p:pic>
        <p:nvPicPr>
          <p:cNvPr id="7" name="Picture 6">
            <a:extLst>
              <a:ext uri="{FF2B5EF4-FFF2-40B4-BE49-F238E27FC236}">
                <a16:creationId xmlns:a16="http://schemas.microsoft.com/office/drawing/2014/main" id="{A72671A5-5A02-4B8A-BFDC-9AA0C6CC8A11}"/>
              </a:ext>
            </a:extLst>
          </p:cNvPr>
          <p:cNvPicPr>
            <a:picLocks noChangeAspect="1"/>
          </p:cNvPicPr>
          <p:nvPr/>
        </p:nvPicPr>
        <p:blipFill rotWithShape="1">
          <a:blip r:embed="rId3"/>
          <a:srcRect l="6902" t="18529" r="6056" b="11103"/>
          <a:stretch/>
        </p:blipFill>
        <p:spPr>
          <a:xfrm>
            <a:off x="5023692" y="94697"/>
            <a:ext cx="3491657" cy="2117066"/>
          </a:xfrm>
          <a:prstGeom prst="rect">
            <a:avLst/>
          </a:prstGeom>
          <a:noFill/>
        </p:spPr>
      </p:pic>
      <p:sp>
        <p:nvSpPr>
          <p:cNvPr id="8" name="Oval 7">
            <a:extLst>
              <a:ext uri="{FF2B5EF4-FFF2-40B4-BE49-F238E27FC236}">
                <a16:creationId xmlns:a16="http://schemas.microsoft.com/office/drawing/2014/main" id="{9F89CE09-7D5B-425D-9C02-6414356BFFC4}"/>
              </a:ext>
            </a:extLst>
          </p:cNvPr>
          <p:cNvSpPr/>
          <p:nvPr/>
        </p:nvSpPr>
        <p:spPr>
          <a:xfrm>
            <a:off x="6161257" y="517913"/>
            <a:ext cx="1206195" cy="1202040"/>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3555785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329C-D144-40FF-89ED-99E7F6E3BE9E}"/>
              </a:ext>
            </a:extLst>
          </p:cNvPr>
          <p:cNvSpPr>
            <a:spLocks noGrp="1"/>
          </p:cNvSpPr>
          <p:nvPr>
            <p:ph type="title"/>
          </p:nvPr>
        </p:nvSpPr>
        <p:spPr>
          <a:xfrm>
            <a:off x="628650" y="588493"/>
            <a:ext cx="7886700" cy="800039"/>
          </a:xfrm>
        </p:spPr>
        <p:txBody>
          <a:bodyPr/>
          <a:lstStyle/>
          <a:p>
            <a:r>
              <a:rPr lang="en-US" dirty="0"/>
              <a:t>Session Objectives</a:t>
            </a:r>
          </a:p>
        </p:txBody>
      </p:sp>
      <p:sp>
        <p:nvSpPr>
          <p:cNvPr id="3" name="Text Placeholder 2">
            <a:extLst>
              <a:ext uri="{FF2B5EF4-FFF2-40B4-BE49-F238E27FC236}">
                <a16:creationId xmlns:a16="http://schemas.microsoft.com/office/drawing/2014/main" id="{368F54D5-E899-41EE-9DBF-1236A6A853BF}"/>
              </a:ext>
            </a:extLst>
          </p:cNvPr>
          <p:cNvSpPr>
            <a:spLocks noGrp="1"/>
          </p:cNvSpPr>
          <p:nvPr>
            <p:ph idx="1"/>
          </p:nvPr>
        </p:nvSpPr>
        <p:spPr>
          <a:xfrm>
            <a:off x="628650" y="1636730"/>
            <a:ext cx="7886700" cy="4932746"/>
          </a:xfrm>
        </p:spPr>
        <p:txBody>
          <a:bodyPr/>
          <a:lstStyle/>
          <a:p>
            <a:r>
              <a:rPr lang="en-US" dirty="0"/>
              <a:t>Reflect on strategies presented during the special session. </a:t>
            </a:r>
          </a:p>
          <a:p>
            <a:r>
              <a:rPr lang="en-US" dirty="0"/>
              <a:t>Remember the topics covered on Day 2.</a:t>
            </a:r>
          </a:p>
          <a:p>
            <a:endParaRPr lang="en-US" dirty="0"/>
          </a:p>
        </p:txBody>
      </p:sp>
    </p:spTree>
    <p:extLst>
      <p:ext uri="{BB962C8B-B14F-4D97-AF65-F5344CB8AC3E}">
        <p14:creationId xmlns:p14="http://schemas.microsoft.com/office/powerpoint/2010/main" val="41101933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9CCC-85E7-4066-8189-A823EA8B0D1F}"/>
              </a:ext>
            </a:extLst>
          </p:cNvPr>
          <p:cNvSpPr>
            <a:spLocks noGrp="1"/>
          </p:cNvSpPr>
          <p:nvPr>
            <p:ph type="title"/>
          </p:nvPr>
        </p:nvSpPr>
        <p:spPr>
          <a:xfrm>
            <a:off x="628650" y="588493"/>
            <a:ext cx="7886700" cy="800039"/>
          </a:xfrm>
        </p:spPr>
        <p:txBody>
          <a:bodyPr>
            <a:normAutofit/>
          </a:bodyPr>
          <a:lstStyle/>
          <a:p>
            <a:r>
              <a:rPr lang="en-US" dirty="0"/>
              <a:t>Activity W. Key takeaways</a:t>
            </a:r>
          </a:p>
        </p:txBody>
      </p:sp>
      <p:sp>
        <p:nvSpPr>
          <p:cNvPr id="3" name="Text Placeholder 2">
            <a:extLst>
              <a:ext uri="{FF2B5EF4-FFF2-40B4-BE49-F238E27FC236}">
                <a16:creationId xmlns:a16="http://schemas.microsoft.com/office/drawing/2014/main" id="{B4261080-BD7A-4D5F-AE8C-70FD61FDB7CF}"/>
              </a:ext>
            </a:extLst>
          </p:cNvPr>
          <p:cNvSpPr>
            <a:spLocks noGrp="1"/>
          </p:cNvSpPr>
          <p:nvPr>
            <p:ph idx="1"/>
          </p:nvPr>
        </p:nvSpPr>
        <p:spPr>
          <a:xfrm>
            <a:off x="628650" y="1636730"/>
            <a:ext cx="7886700" cy="4932746"/>
          </a:xfrm>
        </p:spPr>
        <p:txBody>
          <a:bodyPr/>
          <a:lstStyle/>
          <a:p>
            <a:r>
              <a:rPr lang="en-US" dirty="0"/>
              <a:t>Thinking of the skills and strategies you learned from your colleagues during the last session, share a few ideas that you plan to use at your organization.</a:t>
            </a:r>
          </a:p>
          <a:p>
            <a:endParaRPr lang="en-US" dirty="0"/>
          </a:p>
        </p:txBody>
      </p:sp>
      <p:sp>
        <p:nvSpPr>
          <p:cNvPr id="7" name="Star: 5 Points 6">
            <a:extLst>
              <a:ext uri="{FF2B5EF4-FFF2-40B4-BE49-F238E27FC236}">
                <a16:creationId xmlns:a16="http://schemas.microsoft.com/office/drawing/2014/main" id="{B47BA673-F316-438D-8876-26A65F9A42D4}"/>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7574963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E1FCF-DC94-4B64-800A-28851FDAC45C}"/>
              </a:ext>
            </a:extLst>
          </p:cNvPr>
          <p:cNvSpPr>
            <a:spLocks noGrp="1"/>
          </p:cNvSpPr>
          <p:nvPr>
            <p:ph type="title"/>
          </p:nvPr>
        </p:nvSpPr>
        <p:spPr>
          <a:xfrm>
            <a:off x="628650" y="588493"/>
            <a:ext cx="7886700" cy="800039"/>
          </a:xfrm>
        </p:spPr>
        <p:txBody>
          <a:bodyPr/>
          <a:lstStyle/>
          <a:p>
            <a:r>
              <a:rPr lang="en-US" dirty="0"/>
              <a:t>Activity X. Remembering Day 2</a:t>
            </a:r>
          </a:p>
        </p:txBody>
      </p:sp>
      <p:sp>
        <p:nvSpPr>
          <p:cNvPr id="3" name="Text Placeholder 2">
            <a:extLst>
              <a:ext uri="{FF2B5EF4-FFF2-40B4-BE49-F238E27FC236}">
                <a16:creationId xmlns:a16="http://schemas.microsoft.com/office/drawing/2014/main" id="{061AE3B9-F4A1-4804-941F-89FEFE3A7770}"/>
              </a:ext>
            </a:extLst>
          </p:cNvPr>
          <p:cNvSpPr>
            <a:spLocks noGrp="1"/>
          </p:cNvSpPr>
          <p:nvPr>
            <p:ph idx="1"/>
          </p:nvPr>
        </p:nvSpPr>
        <p:spPr>
          <a:xfrm>
            <a:off x="628650" y="1636730"/>
            <a:ext cx="7886700" cy="4932746"/>
          </a:xfrm>
        </p:spPr>
        <p:txBody>
          <a:bodyPr/>
          <a:lstStyle/>
          <a:p>
            <a:r>
              <a:rPr lang="en-US" dirty="0"/>
              <a:t>Menti.com</a:t>
            </a:r>
          </a:p>
        </p:txBody>
      </p:sp>
      <p:sp>
        <p:nvSpPr>
          <p:cNvPr id="8" name="Star: 5 Points 7">
            <a:extLst>
              <a:ext uri="{FF2B5EF4-FFF2-40B4-BE49-F238E27FC236}">
                <a16:creationId xmlns:a16="http://schemas.microsoft.com/office/drawing/2014/main" id="{EB712013-A83F-45C5-9ADC-4F32959F93DC}"/>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7010728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E6AC-F6BE-4381-96A7-19D3FEDE24E6}"/>
              </a:ext>
            </a:extLst>
          </p:cNvPr>
          <p:cNvSpPr>
            <a:spLocks noGrp="1"/>
          </p:cNvSpPr>
          <p:nvPr>
            <p:ph type="title"/>
          </p:nvPr>
        </p:nvSpPr>
        <p:spPr>
          <a:xfrm>
            <a:off x="3633054" y="2454216"/>
            <a:ext cx="4823027" cy="974783"/>
          </a:xfrm>
        </p:spPr>
        <p:txBody>
          <a:bodyPr>
            <a:normAutofit fontScale="90000"/>
          </a:bodyPr>
          <a:lstStyle/>
          <a:p>
            <a:r>
              <a:rPr lang="en-US" dirty="0"/>
              <a:t>Using what you’ve learned: Security challenge scenarios</a:t>
            </a:r>
          </a:p>
        </p:txBody>
      </p:sp>
      <p:sp>
        <p:nvSpPr>
          <p:cNvPr id="4" name="Picture Placeholder 3">
            <a:extLst>
              <a:ext uri="{FF2B5EF4-FFF2-40B4-BE49-F238E27FC236}">
                <a16:creationId xmlns:a16="http://schemas.microsoft.com/office/drawing/2014/main" id="{553950E5-F7EE-48E3-9346-B43915E879DF}"/>
              </a:ext>
            </a:extLst>
          </p:cNvPr>
          <p:cNvSpPr>
            <a:spLocks noGrp="1"/>
          </p:cNvSpPr>
          <p:nvPr>
            <p:ph type="pic" sz="quarter" idx="10"/>
          </p:nvPr>
        </p:nvSpPr>
        <p:spPr/>
      </p:sp>
    </p:spTree>
    <p:extLst>
      <p:ext uri="{BB962C8B-B14F-4D97-AF65-F5344CB8AC3E}">
        <p14:creationId xmlns:p14="http://schemas.microsoft.com/office/powerpoint/2010/main" val="36435710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488B-2C09-4AEF-B12B-4F52EE7EE461}"/>
              </a:ext>
            </a:extLst>
          </p:cNvPr>
          <p:cNvSpPr>
            <a:spLocks noGrp="1"/>
          </p:cNvSpPr>
          <p:nvPr>
            <p:ph type="title"/>
          </p:nvPr>
        </p:nvSpPr>
        <p:spPr>
          <a:xfrm>
            <a:off x="628650" y="588493"/>
            <a:ext cx="7886700" cy="800039"/>
          </a:xfrm>
        </p:spPr>
        <p:txBody>
          <a:bodyPr/>
          <a:lstStyle/>
          <a:p>
            <a:r>
              <a:rPr lang="en-US" dirty="0"/>
              <a:t>Session Objectives</a:t>
            </a:r>
          </a:p>
        </p:txBody>
      </p:sp>
      <p:sp>
        <p:nvSpPr>
          <p:cNvPr id="3" name="Text Placeholder 2">
            <a:extLst>
              <a:ext uri="{FF2B5EF4-FFF2-40B4-BE49-F238E27FC236}">
                <a16:creationId xmlns:a16="http://schemas.microsoft.com/office/drawing/2014/main" id="{249137F8-42AB-46C8-A7F1-E4070216C0E5}"/>
              </a:ext>
            </a:extLst>
          </p:cNvPr>
          <p:cNvSpPr>
            <a:spLocks noGrp="1"/>
          </p:cNvSpPr>
          <p:nvPr>
            <p:ph idx="1"/>
          </p:nvPr>
        </p:nvSpPr>
        <p:spPr>
          <a:xfrm>
            <a:off x="628650" y="1636730"/>
            <a:ext cx="7886700" cy="4932746"/>
          </a:xfrm>
        </p:spPr>
        <p:txBody>
          <a:bodyPr/>
          <a:lstStyle/>
          <a:p>
            <a:r>
              <a:rPr lang="en-US" dirty="0"/>
              <a:t>Brainstorm what your organization could do if faced with a variety of security challenges. </a:t>
            </a:r>
          </a:p>
          <a:p>
            <a:r>
              <a:rPr lang="en-US" dirty="0"/>
              <a:t>Discuss whether the “possible solutions” after each scenario would be appropriate in the local context. </a:t>
            </a:r>
          </a:p>
          <a:p>
            <a:endParaRPr lang="en-US" dirty="0"/>
          </a:p>
        </p:txBody>
      </p:sp>
    </p:spTree>
    <p:extLst>
      <p:ext uri="{BB962C8B-B14F-4D97-AF65-F5344CB8AC3E}">
        <p14:creationId xmlns:p14="http://schemas.microsoft.com/office/powerpoint/2010/main" val="39573354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973C-9BC7-4117-8138-4C3E67277DBC}"/>
              </a:ext>
            </a:extLst>
          </p:cNvPr>
          <p:cNvSpPr>
            <a:spLocks noGrp="1"/>
          </p:cNvSpPr>
          <p:nvPr>
            <p:ph type="title"/>
          </p:nvPr>
        </p:nvSpPr>
        <p:spPr>
          <a:xfrm>
            <a:off x="352425" y="195378"/>
            <a:ext cx="7886700" cy="800039"/>
          </a:xfrm>
        </p:spPr>
        <p:txBody>
          <a:bodyPr/>
          <a:lstStyle/>
          <a:p>
            <a:r>
              <a:rPr lang="en-US"/>
              <a:t>Eight security incident scenarios</a:t>
            </a:r>
            <a:endParaRPr lang="en-US" dirty="0"/>
          </a:p>
        </p:txBody>
      </p:sp>
      <p:sp>
        <p:nvSpPr>
          <p:cNvPr id="3" name="Text Placeholder 2">
            <a:extLst>
              <a:ext uri="{FF2B5EF4-FFF2-40B4-BE49-F238E27FC236}">
                <a16:creationId xmlns:a16="http://schemas.microsoft.com/office/drawing/2014/main" id="{95EDE55F-BA75-41F0-AC31-7A78CE4CAC6C}"/>
              </a:ext>
            </a:extLst>
          </p:cNvPr>
          <p:cNvSpPr>
            <a:spLocks noGrp="1"/>
          </p:cNvSpPr>
          <p:nvPr>
            <p:ph idx="1"/>
          </p:nvPr>
        </p:nvSpPr>
        <p:spPr>
          <a:xfrm>
            <a:off x="352424" y="1195990"/>
            <a:ext cx="8601075" cy="5509610"/>
          </a:xfrm>
        </p:spPr>
        <p:txBody>
          <a:bodyPr/>
          <a:lstStyle/>
          <a:p>
            <a:pPr>
              <a:spcBef>
                <a:spcPts val="1200"/>
              </a:spcBef>
              <a:buAutoNum type="arabicPeriod"/>
            </a:pPr>
            <a:r>
              <a:rPr lang="en-US" sz="1800" dirty="0"/>
              <a:t>Local religious leaders claim that your organization is promoting sin by distributing condoms and lubricants. As a result, there is an increase of </a:t>
            </a:r>
            <a:br>
              <a:rPr lang="en-US" sz="1800" dirty="0"/>
            </a:br>
            <a:r>
              <a:rPr lang="en-US" sz="1800" dirty="0"/>
              <a:t>physical and verbal abuse against peer educators.</a:t>
            </a:r>
          </a:p>
          <a:p>
            <a:pPr>
              <a:spcBef>
                <a:spcPts val="1200"/>
              </a:spcBef>
              <a:buAutoNum type="arabicPeriod"/>
            </a:pPr>
            <a:r>
              <a:rPr lang="en-US" sz="1800" dirty="0"/>
              <a:t>A worker reports that he has been harassed by another worker.</a:t>
            </a:r>
          </a:p>
          <a:p>
            <a:pPr>
              <a:spcBef>
                <a:spcPts val="1200"/>
              </a:spcBef>
              <a:buAutoNum type="arabicPeriod"/>
            </a:pPr>
            <a:r>
              <a:rPr lang="en-US" sz="1800" dirty="0"/>
              <a:t>An outreach worker is arrested while distributing condoms; she is held </a:t>
            </a:r>
            <a:br>
              <a:rPr lang="en-US" sz="1800" dirty="0"/>
            </a:br>
            <a:r>
              <a:rPr lang="en-US" sz="1800" dirty="0"/>
              <a:t>by police.</a:t>
            </a:r>
          </a:p>
          <a:p>
            <a:pPr>
              <a:spcBef>
                <a:spcPts val="1200"/>
              </a:spcBef>
              <a:buAutoNum type="arabicPeriod"/>
            </a:pPr>
            <a:r>
              <a:rPr lang="en-US" sz="1800" dirty="0"/>
              <a:t>After an HIV outreach activity at a hot spot, a beneficiary puts photos of the outreach workers and KP members on Facebook and tags them.</a:t>
            </a:r>
            <a:r>
              <a:rPr lang="en-US" sz="1800" i="1" dirty="0"/>
              <a:t> </a:t>
            </a:r>
          </a:p>
          <a:p>
            <a:pPr>
              <a:spcBef>
                <a:spcPts val="1200"/>
              </a:spcBef>
              <a:buAutoNum type="arabicPeriod"/>
            </a:pPr>
            <a:r>
              <a:rPr lang="en-US" sz="1800" dirty="0"/>
              <a:t>Your organization’s office is raided; police take all the files and computers.</a:t>
            </a:r>
          </a:p>
          <a:p>
            <a:pPr>
              <a:spcBef>
                <a:spcPts val="1200"/>
              </a:spcBef>
              <a:buAutoNum type="arabicPeriod"/>
            </a:pPr>
            <a:r>
              <a:rPr lang="en-US" sz="1800" dirty="0"/>
              <a:t>A hostile article about your organization is printed in the newspaper. It gives the address of your clinic and includes photographs of two of your clinicians.</a:t>
            </a:r>
          </a:p>
          <a:p>
            <a:pPr>
              <a:spcBef>
                <a:spcPts val="1200"/>
              </a:spcBef>
              <a:buAutoNum type="arabicPeriod"/>
            </a:pPr>
            <a:r>
              <a:rPr lang="en-US" sz="1800" dirty="0"/>
              <a:t>A beneficiary threatens one of your peer outreach workers with blackmail. The beneficiary says he will tell the outreach worker’s parents that the worker is gay.</a:t>
            </a:r>
          </a:p>
          <a:p>
            <a:pPr>
              <a:spcBef>
                <a:spcPts val="1200"/>
              </a:spcBef>
              <a:buAutoNum type="arabicPeriod"/>
            </a:pPr>
            <a:r>
              <a:rPr lang="en-US" sz="1800" dirty="0"/>
              <a:t>A nurse goes to the home of a man named by an index client. The man responds violently. He attacks the outreach worker (ORW) and gives the ORW several injuries. He also holds the ORW against his will for three hours.</a:t>
            </a:r>
          </a:p>
          <a:p>
            <a:pPr marL="0" indent="0">
              <a:spcBef>
                <a:spcPts val="1200"/>
              </a:spcBef>
              <a:buNone/>
            </a:pPr>
            <a:endParaRPr lang="en-US" sz="1800" dirty="0"/>
          </a:p>
          <a:p>
            <a:pPr>
              <a:spcBef>
                <a:spcPts val="1200"/>
              </a:spcBef>
            </a:pPr>
            <a:endParaRPr lang="en-US" sz="1800" dirty="0"/>
          </a:p>
        </p:txBody>
      </p:sp>
    </p:spTree>
    <p:extLst>
      <p:ext uri="{BB962C8B-B14F-4D97-AF65-F5344CB8AC3E}">
        <p14:creationId xmlns:p14="http://schemas.microsoft.com/office/powerpoint/2010/main" val="29461937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74A1-C20B-42A8-B3A5-BAD6E2EC4E55}"/>
              </a:ext>
            </a:extLst>
          </p:cNvPr>
          <p:cNvSpPr>
            <a:spLocks noGrp="1"/>
          </p:cNvSpPr>
          <p:nvPr>
            <p:ph type="title"/>
          </p:nvPr>
        </p:nvSpPr>
        <p:spPr>
          <a:xfrm>
            <a:off x="628650" y="403024"/>
            <a:ext cx="7886700" cy="800039"/>
          </a:xfrm>
        </p:spPr>
        <p:txBody>
          <a:bodyPr>
            <a:normAutofit fontScale="90000"/>
          </a:bodyPr>
          <a:lstStyle/>
          <a:p>
            <a:r>
              <a:rPr lang="en-US" dirty="0"/>
              <a:t>Activity Y. Using what you’ve learned</a:t>
            </a:r>
          </a:p>
        </p:txBody>
      </p:sp>
      <p:sp>
        <p:nvSpPr>
          <p:cNvPr id="3" name="Text Placeholder 2">
            <a:extLst>
              <a:ext uri="{FF2B5EF4-FFF2-40B4-BE49-F238E27FC236}">
                <a16:creationId xmlns:a16="http://schemas.microsoft.com/office/drawing/2014/main" id="{37658B2F-2FEF-4CE7-8BF4-408B4C43BC9A}"/>
              </a:ext>
            </a:extLst>
          </p:cNvPr>
          <p:cNvSpPr>
            <a:spLocks noGrp="1"/>
          </p:cNvSpPr>
          <p:nvPr>
            <p:ph idx="1"/>
          </p:nvPr>
        </p:nvSpPr>
        <p:spPr>
          <a:xfrm>
            <a:off x="628650" y="3429000"/>
            <a:ext cx="7886700" cy="3382945"/>
          </a:xfrm>
        </p:spPr>
        <p:txBody>
          <a:bodyPr/>
          <a:lstStyle/>
          <a:p>
            <a:r>
              <a:rPr lang="en-US" sz="2200" dirty="0"/>
              <a:t>What can you do now?</a:t>
            </a:r>
          </a:p>
          <a:p>
            <a:r>
              <a:rPr lang="en-US" sz="2200" dirty="0"/>
              <a:t>What could you have done, before this issue occurred, to mitigate or prevent the harms caused?</a:t>
            </a:r>
          </a:p>
          <a:p>
            <a:pPr marL="0" indent="0">
              <a:buNone/>
            </a:pPr>
            <a:r>
              <a:rPr lang="en-US" sz="2200" dirty="0"/>
              <a:t>After the group presents their answers, some possible solutions will be shown. The presenting group should respond to the possible solutions, noting whether any possible solutions are inappropriate/irrelevant in their setting or could be good additions to what they already presented.</a:t>
            </a:r>
          </a:p>
        </p:txBody>
      </p:sp>
      <p:graphicFrame>
        <p:nvGraphicFramePr>
          <p:cNvPr id="5" name="Table 5">
            <a:extLst>
              <a:ext uri="{FF2B5EF4-FFF2-40B4-BE49-F238E27FC236}">
                <a16:creationId xmlns:a16="http://schemas.microsoft.com/office/drawing/2014/main" id="{9B4AE81B-CEBE-40C0-831E-E1F73591C508}"/>
              </a:ext>
            </a:extLst>
          </p:cNvPr>
          <p:cNvGraphicFramePr>
            <a:graphicFrameLocks noGrp="1"/>
          </p:cNvGraphicFramePr>
          <p:nvPr>
            <p:extLst>
              <p:ext uri="{D42A27DB-BD31-4B8C-83A1-F6EECF244321}">
                <p14:modId xmlns:p14="http://schemas.microsoft.com/office/powerpoint/2010/main" val="1494837681"/>
              </p:ext>
            </p:extLst>
          </p:nvPr>
        </p:nvGraphicFramePr>
        <p:xfrm>
          <a:off x="706143" y="1404967"/>
          <a:ext cx="3780971" cy="185420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17455497"/>
                    </a:ext>
                  </a:extLst>
                </a:gridCol>
                <a:gridCol w="1494971">
                  <a:extLst>
                    <a:ext uri="{9D8B030D-6E8A-4147-A177-3AD203B41FA5}">
                      <a16:colId xmlns:a16="http://schemas.microsoft.com/office/drawing/2014/main" val="96658471"/>
                    </a:ext>
                  </a:extLst>
                </a:gridCol>
              </a:tblGrid>
              <a:tr h="370840">
                <a:tc>
                  <a:txBody>
                    <a:bodyPr/>
                    <a:lstStyle/>
                    <a:p>
                      <a:r>
                        <a:rPr lang="en-US" dirty="0"/>
                        <a:t>IP name</a:t>
                      </a:r>
                    </a:p>
                  </a:txBody>
                  <a:tcPr/>
                </a:tc>
                <a:tc>
                  <a:txBody>
                    <a:bodyPr/>
                    <a:lstStyle/>
                    <a:p>
                      <a:r>
                        <a:rPr lang="en-US" dirty="0"/>
                        <a:t>Case Study</a:t>
                      </a:r>
                    </a:p>
                  </a:txBody>
                  <a:tcPr/>
                </a:tc>
                <a:extLst>
                  <a:ext uri="{0D108BD9-81ED-4DB2-BD59-A6C34878D82A}">
                    <a16:rowId xmlns:a16="http://schemas.microsoft.com/office/drawing/2014/main" val="2489395052"/>
                  </a:ext>
                </a:extLst>
              </a:tr>
              <a:tr h="370840">
                <a:tc>
                  <a:txBody>
                    <a:bodyPr/>
                    <a:lstStyle/>
                    <a:p>
                      <a:endParaRPr lang="en-US" dirty="0"/>
                    </a:p>
                  </a:txBody>
                  <a:tcPr anchor="ctr"/>
                </a:tc>
                <a:tc>
                  <a:txBody>
                    <a:bodyPr/>
                    <a:lstStyle/>
                    <a:p>
                      <a:pPr algn="ctr"/>
                      <a:r>
                        <a:rPr lang="en-US" dirty="0"/>
                        <a:t>1</a:t>
                      </a:r>
                    </a:p>
                  </a:txBody>
                  <a:tcPr anchor="ctr"/>
                </a:tc>
                <a:extLst>
                  <a:ext uri="{0D108BD9-81ED-4DB2-BD59-A6C34878D82A}">
                    <a16:rowId xmlns:a16="http://schemas.microsoft.com/office/drawing/2014/main" val="248097880"/>
                  </a:ext>
                </a:extLst>
              </a:tr>
              <a:tr h="370840">
                <a:tc>
                  <a:txBody>
                    <a:bodyPr/>
                    <a:lstStyle/>
                    <a:p>
                      <a:endParaRPr lang="en-US" dirty="0"/>
                    </a:p>
                  </a:txBody>
                  <a:tcPr anchor="ctr"/>
                </a:tc>
                <a:tc>
                  <a:txBody>
                    <a:bodyPr/>
                    <a:lstStyle/>
                    <a:p>
                      <a:pPr algn="ctr"/>
                      <a:r>
                        <a:rPr lang="en-US" dirty="0"/>
                        <a:t>2</a:t>
                      </a:r>
                    </a:p>
                  </a:txBody>
                  <a:tcPr anchor="ctr"/>
                </a:tc>
                <a:extLst>
                  <a:ext uri="{0D108BD9-81ED-4DB2-BD59-A6C34878D82A}">
                    <a16:rowId xmlns:a16="http://schemas.microsoft.com/office/drawing/2014/main" val="3463517810"/>
                  </a:ext>
                </a:extLst>
              </a:tr>
              <a:tr h="370840">
                <a:tc>
                  <a:txBody>
                    <a:bodyPr/>
                    <a:lstStyle/>
                    <a:p>
                      <a:endParaRPr lang="en-US" dirty="0"/>
                    </a:p>
                  </a:txBody>
                  <a:tcPr anchor="ctr"/>
                </a:tc>
                <a:tc>
                  <a:txBody>
                    <a:bodyPr/>
                    <a:lstStyle/>
                    <a:p>
                      <a:pPr algn="ctr"/>
                      <a:r>
                        <a:rPr lang="en-US" dirty="0"/>
                        <a:t>3</a:t>
                      </a:r>
                    </a:p>
                  </a:txBody>
                  <a:tcPr anchor="ctr"/>
                </a:tc>
                <a:extLst>
                  <a:ext uri="{0D108BD9-81ED-4DB2-BD59-A6C34878D82A}">
                    <a16:rowId xmlns:a16="http://schemas.microsoft.com/office/drawing/2014/main" val="307793230"/>
                  </a:ext>
                </a:extLst>
              </a:tr>
              <a:tr h="370840">
                <a:tc>
                  <a:txBody>
                    <a:bodyPr/>
                    <a:lstStyle/>
                    <a:p>
                      <a:endParaRPr lang="en-US" dirty="0"/>
                    </a:p>
                  </a:txBody>
                  <a:tcPr anchor="ctr"/>
                </a:tc>
                <a:tc>
                  <a:txBody>
                    <a:bodyPr/>
                    <a:lstStyle/>
                    <a:p>
                      <a:pPr algn="ctr"/>
                      <a:r>
                        <a:rPr lang="en-US" dirty="0"/>
                        <a:t>4</a:t>
                      </a:r>
                    </a:p>
                  </a:txBody>
                  <a:tcPr anchor="ctr"/>
                </a:tc>
                <a:extLst>
                  <a:ext uri="{0D108BD9-81ED-4DB2-BD59-A6C34878D82A}">
                    <a16:rowId xmlns:a16="http://schemas.microsoft.com/office/drawing/2014/main" val="3754953947"/>
                  </a:ext>
                </a:extLst>
              </a:tr>
            </a:tbl>
          </a:graphicData>
        </a:graphic>
      </p:graphicFrame>
      <p:graphicFrame>
        <p:nvGraphicFramePr>
          <p:cNvPr id="6" name="Table 5">
            <a:extLst>
              <a:ext uri="{FF2B5EF4-FFF2-40B4-BE49-F238E27FC236}">
                <a16:creationId xmlns:a16="http://schemas.microsoft.com/office/drawing/2014/main" id="{50EEB3D3-F39A-4AE0-8658-DF6CAF87C0C5}"/>
              </a:ext>
            </a:extLst>
          </p:cNvPr>
          <p:cNvGraphicFramePr>
            <a:graphicFrameLocks noGrp="1"/>
          </p:cNvGraphicFramePr>
          <p:nvPr>
            <p:extLst>
              <p:ext uri="{D42A27DB-BD31-4B8C-83A1-F6EECF244321}">
                <p14:modId xmlns:p14="http://schemas.microsoft.com/office/powerpoint/2010/main" val="3390513853"/>
              </p:ext>
            </p:extLst>
          </p:nvPr>
        </p:nvGraphicFramePr>
        <p:xfrm>
          <a:off x="4769236" y="1404966"/>
          <a:ext cx="3780971" cy="185420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17455497"/>
                    </a:ext>
                  </a:extLst>
                </a:gridCol>
                <a:gridCol w="1494971">
                  <a:extLst>
                    <a:ext uri="{9D8B030D-6E8A-4147-A177-3AD203B41FA5}">
                      <a16:colId xmlns:a16="http://schemas.microsoft.com/office/drawing/2014/main" val="96658471"/>
                    </a:ext>
                  </a:extLst>
                </a:gridCol>
              </a:tblGrid>
              <a:tr h="370840">
                <a:tc>
                  <a:txBody>
                    <a:bodyPr/>
                    <a:lstStyle/>
                    <a:p>
                      <a:r>
                        <a:rPr lang="en-US" dirty="0"/>
                        <a:t>IP name</a:t>
                      </a:r>
                    </a:p>
                  </a:txBody>
                  <a:tcPr/>
                </a:tc>
                <a:tc>
                  <a:txBody>
                    <a:bodyPr/>
                    <a:lstStyle/>
                    <a:p>
                      <a:r>
                        <a:rPr lang="en-US" dirty="0"/>
                        <a:t>Case Study</a:t>
                      </a:r>
                    </a:p>
                  </a:txBody>
                  <a:tcPr/>
                </a:tc>
                <a:extLst>
                  <a:ext uri="{0D108BD9-81ED-4DB2-BD59-A6C34878D82A}">
                    <a16:rowId xmlns:a16="http://schemas.microsoft.com/office/drawing/2014/main" val="2489395052"/>
                  </a:ext>
                </a:extLst>
              </a:tr>
              <a:tr h="370840">
                <a:tc>
                  <a:txBody>
                    <a:bodyPr/>
                    <a:lstStyle/>
                    <a:p>
                      <a:endParaRPr lang="en-US" dirty="0"/>
                    </a:p>
                  </a:txBody>
                  <a:tcPr anchor="ctr"/>
                </a:tc>
                <a:tc>
                  <a:txBody>
                    <a:bodyPr/>
                    <a:lstStyle/>
                    <a:p>
                      <a:pPr algn="ctr"/>
                      <a:r>
                        <a:rPr lang="en-US" dirty="0"/>
                        <a:t>5</a:t>
                      </a:r>
                    </a:p>
                  </a:txBody>
                  <a:tcPr anchor="ctr"/>
                </a:tc>
                <a:extLst>
                  <a:ext uri="{0D108BD9-81ED-4DB2-BD59-A6C34878D82A}">
                    <a16:rowId xmlns:a16="http://schemas.microsoft.com/office/drawing/2014/main" val="248097880"/>
                  </a:ext>
                </a:extLst>
              </a:tr>
              <a:tr h="370840">
                <a:tc>
                  <a:txBody>
                    <a:bodyPr/>
                    <a:lstStyle/>
                    <a:p>
                      <a:endParaRPr lang="en-US" dirty="0"/>
                    </a:p>
                  </a:txBody>
                  <a:tcPr anchor="ctr"/>
                </a:tc>
                <a:tc>
                  <a:txBody>
                    <a:bodyPr/>
                    <a:lstStyle/>
                    <a:p>
                      <a:pPr algn="ctr"/>
                      <a:r>
                        <a:rPr lang="en-US" dirty="0"/>
                        <a:t>6</a:t>
                      </a:r>
                    </a:p>
                  </a:txBody>
                  <a:tcPr anchor="ctr"/>
                </a:tc>
                <a:extLst>
                  <a:ext uri="{0D108BD9-81ED-4DB2-BD59-A6C34878D82A}">
                    <a16:rowId xmlns:a16="http://schemas.microsoft.com/office/drawing/2014/main" val="3463517810"/>
                  </a:ext>
                </a:extLst>
              </a:tr>
              <a:tr h="370840">
                <a:tc>
                  <a:txBody>
                    <a:bodyPr/>
                    <a:lstStyle/>
                    <a:p>
                      <a:endParaRPr lang="en-US" dirty="0"/>
                    </a:p>
                  </a:txBody>
                  <a:tcPr anchor="ctr"/>
                </a:tc>
                <a:tc>
                  <a:txBody>
                    <a:bodyPr/>
                    <a:lstStyle/>
                    <a:p>
                      <a:pPr algn="ctr"/>
                      <a:r>
                        <a:rPr lang="en-US" dirty="0"/>
                        <a:t>7</a:t>
                      </a:r>
                    </a:p>
                  </a:txBody>
                  <a:tcPr anchor="ctr"/>
                </a:tc>
                <a:extLst>
                  <a:ext uri="{0D108BD9-81ED-4DB2-BD59-A6C34878D82A}">
                    <a16:rowId xmlns:a16="http://schemas.microsoft.com/office/drawing/2014/main" val="307793230"/>
                  </a:ext>
                </a:extLst>
              </a:tr>
              <a:tr h="370840">
                <a:tc>
                  <a:txBody>
                    <a:bodyPr/>
                    <a:lstStyle/>
                    <a:p>
                      <a:endParaRPr lang="en-US" dirty="0"/>
                    </a:p>
                  </a:txBody>
                  <a:tcPr anchor="ctr"/>
                </a:tc>
                <a:tc>
                  <a:txBody>
                    <a:bodyPr/>
                    <a:lstStyle/>
                    <a:p>
                      <a:pPr algn="ctr"/>
                      <a:r>
                        <a:rPr lang="en-US" dirty="0"/>
                        <a:t>8</a:t>
                      </a:r>
                    </a:p>
                  </a:txBody>
                  <a:tcPr anchor="ctr"/>
                </a:tc>
                <a:extLst>
                  <a:ext uri="{0D108BD9-81ED-4DB2-BD59-A6C34878D82A}">
                    <a16:rowId xmlns:a16="http://schemas.microsoft.com/office/drawing/2014/main" val="3754953947"/>
                  </a:ext>
                </a:extLst>
              </a:tr>
            </a:tbl>
          </a:graphicData>
        </a:graphic>
      </p:graphicFrame>
      <p:sp>
        <p:nvSpPr>
          <p:cNvPr id="7" name="Star: 5 Points 6">
            <a:extLst>
              <a:ext uri="{FF2B5EF4-FFF2-40B4-BE49-F238E27FC236}">
                <a16:creationId xmlns:a16="http://schemas.microsoft.com/office/drawing/2014/main" id="{2F84D328-2968-4071-905C-AC5236A6E74D}"/>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0235073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C4A7-1B22-4C4E-9ADB-E21544AE4635}"/>
              </a:ext>
            </a:extLst>
          </p:cNvPr>
          <p:cNvSpPr>
            <a:spLocks noGrp="1"/>
          </p:cNvSpPr>
          <p:nvPr>
            <p:ph type="title"/>
          </p:nvPr>
        </p:nvSpPr>
        <p:spPr>
          <a:xfrm>
            <a:off x="628650" y="464235"/>
            <a:ext cx="7886700" cy="800039"/>
          </a:xfrm>
        </p:spPr>
        <p:txBody>
          <a:bodyPr/>
          <a:lstStyle/>
          <a:p>
            <a:r>
              <a:rPr lang="en-US" dirty="0"/>
              <a:t>Activity Y. Scenario 1</a:t>
            </a:r>
          </a:p>
        </p:txBody>
      </p:sp>
      <p:sp>
        <p:nvSpPr>
          <p:cNvPr id="3" name="Text Placeholder 2">
            <a:extLst>
              <a:ext uri="{FF2B5EF4-FFF2-40B4-BE49-F238E27FC236}">
                <a16:creationId xmlns:a16="http://schemas.microsoft.com/office/drawing/2014/main" id="{58BB530A-BBE5-4C23-9E46-BED3C627B80B}"/>
              </a:ext>
            </a:extLst>
          </p:cNvPr>
          <p:cNvSpPr>
            <a:spLocks noGrp="1"/>
          </p:cNvSpPr>
          <p:nvPr>
            <p:ph idx="1"/>
          </p:nvPr>
        </p:nvSpPr>
        <p:spPr>
          <a:xfrm>
            <a:off x="628650" y="1636730"/>
            <a:ext cx="7762875" cy="4932746"/>
          </a:xfrm>
        </p:spPr>
        <p:txBody>
          <a:bodyPr/>
          <a:lstStyle/>
          <a:p>
            <a:pPr marL="0" indent="0">
              <a:buNone/>
            </a:pPr>
            <a:r>
              <a:rPr lang="en-US" sz="2800" b="1" dirty="0"/>
              <a:t>Local religious leaders claim that your organization is promoting sin by distributing condoms and lubricants. As a result, there is an increase of physical and verbal abuse against peer educators.</a:t>
            </a:r>
          </a:p>
          <a:p>
            <a:pPr>
              <a:spcBef>
                <a:spcPts val="3600"/>
              </a:spcBef>
            </a:pPr>
            <a:r>
              <a:rPr lang="en-US" dirty="0"/>
              <a:t>What can you do now?</a:t>
            </a:r>
          </a:p>
          <a:p>
            <a:r>
              <a:rPr lang="en-US" dirty="0"/>
              <a:t>What could you have done, before this issue occurred, to mitigate or prevent the harms caused?</a:t>
            </a:r>
          </a:p>
          <a:p>
            <a:pPr marL="0" indent="0">
              <a:buNone/>
            </a:pPr>
            <a:endParaRPr lang="en-US" dirty="0"/>
          </a:p>
        </p:txBody>
      </p:sp>
      <p:sp>
        <p:nvSpPr>
          <p:cNvPr id="5" name="Star: 5 Points 4">
            <a:extLst>
              <a:ext uri="{FF2B5EF4-FFF2-40B4-BE49-F238E27FC236}">
                <a16:creationId xmlns:a16="http://schemas.microsoft.com/office/drawing/2014/main" id="{49E6D79E-4D23-4B14-94E3-FFDCFA7C9DBF}"/>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397098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9472-421B-4ED8-A3C2-7F4F8015126C}"/>
              </a:ext>
            </a:extLst>
          </p:cNvPr>
          <p:cNvSpPr>
            <a:spLocks noGrp="1"/>
          </p:cNvSpPr>
          <p:nvPr>
            <p:ph type="title"/>
          </p:nvPr>
        </p:nvSpPr>
        <p:spPr>
          <a:xfrm>
            <a:off x="495300" y="312492"/>
            <a:ext cx="7886700" cy="800039"/>
          </a:xfrm>
        </p:spPr>
        <p:txBody>
          <a:bodyPr>
            <a:normAutofit/>
          </a:bodyPr>
          <a:lstStyle/>
          <a:p>
            <a:r>
              <a:rPr lang="en-US" sz="2800" dirty="0"/>
              <a:t>Scenario 1 – Possible solutions</a:t>
            </a:r>
          </a:p>
        </p:txBody>
      </p:sp>
      <p:sp>
        <p:nvSpPr>
          <p:cNvPr id="3" name="Text Placeholder 2">
            <a:extLst>
              <a:ext uri="{FF2B5EF4-FFF2-40B4-BE49-F238E27FC236}">
                <a16:creationId xmlns:a16="http://schemas.microsoft.com/office/drawing/2014/main" id="{6F755D5E-1CE5-4C0D-B6F3-A3AFF3E8E56E}"/>
              </a:ext>
            </a:extLst>
          </p:cNvPr>
          <p:cNvSpPr>
            <a:spLocks noGrp="1"/>
          </p:cNvSpPr>
          <p:nvPr>
            <p:ph idx="1"/>
          </p:nvPr>
        </p:nvSpPr>
        <p:spPr>
          <a:xfrm>
            <a:off x="495300" y="1246767"/>
            <a:ext cx="5894980" cy="4932746"/>
          </a:xfrm>
        </p:spPr>
        <p:txBody>
          <a:bodyPr/>
          <a:lstStyle/>
          <a:p>
            <a:r>
              <a:rPr lang="en-US" sz="2200" dirty="0"/>
              <a:t>In advance: </a:t>
            </a:r>
          </a:p>
          <a:p>
            <a:pPr lvl="1"/>
            <a:r>
              <a:rPr lang="en-US" sz="1800" dirty="0"/>
              <a:t>Work with religious leaders to explain your work. Providing health care to the most vulnerable aligns with the teaching of most major religions. Religious leaders can be powerful advocates for HIV programs.</a:t>
            </a:r>
          </a:p>
          <a:p>
            <a:pPr lvl="1"/>
            <a:r>
              <a:rPr lang="en-US" sz="1800" dirty="0"/>
              <a:t>Have a security incident tracking log so that it is clear which areas are seeing increased abuse.</a:t>
            </a:r>
          </a:p>
          <a:p>
            <a:r>
              <a:rPr lang="en-US" sz="2200" dirty="0"/>
              <a:t>After the incident:</a:t>
            </a:r>
          </a:p>
          <a:p>
            <a:pPr marL="457200" lvl="1" indent="0">
              <a:buNone/>
            </a:pPr>
            <a:endParaRPr lang="en-US" dirty="0"/>
          </a:p>
        </p:txBody>
      </p:sp>
      <p:pic>
        <p:nvPicPr>
          <p:cNvPr id="5" name="Picture 4">
            <a:extLst>
              <a:ext uri="{FF2B5EF4-FFF2-40B4-BE49-F238E27FC236}">
                <a16:creationId xmlns:a16="http://schemas.microsoft.com/office/drawing/2014/main" id="{9364D95A-961C-4087-965B-86E044F82829}"/>
              </a:ext>
            </a:extLst>
          </p:cNvPr>
          <p:cNvPicPr>
            <a:picLocks noChangeAspect="1"/>
          </p:cNvPicPr>
          <p:nvPr/>
        </p:nvPicPr>
        <p:blipFill>
          <a:blip r:embed="rId3"/>
          <a:stretch>
            <a:fillRect/>
          </a:stretch>
        </p:blipFill>
        <p:spPr>
          <a:xfrm>
            <a:off x="6399805" y="378687"/>
            <a:ext cx="2511188" cy="3261657"/>
          </a:xfrm>
          <a:prstGeom prst="rect">
            <a:avLst/>
          </a:prstGeom>
          <a:ln>
            <a:noFill/>
          </a:ln>
          <a:effectLst>
            <a:outerShdw blurRad="292100" dist="139700" dir="2700000" algn="tl" rotWithShape="0">
              <a:schemeClr val="accent6">
                <a:alpha val="65000"/>
              </a:schemeClr>
            </a:outerShdw>
          </a:effectLst>
        </p:spPr>
      </p:pic>
      <p:sp>
        <p:nvSpPr>
          <p:cNvPr id="6" name="TextBox 5">
            <a:extLst>
              <a:ext uri="{FF2B5EF4-FFF2-40B4-BE49-F238E27FC236}">
                <a16:creationId xmlns:a16="http://schemas.microsoft.com/office/drawing/2014/main" id="{0047DD22-CB41-4FCD-A7FC-5F021260746F}"/>
              </a:ext>
            </a:extLst>
          </p:cNvPr>
          <p:cNvSpPr txBox="1"/>
          <p:nvPr/>
        </p:nvSpPr>
        <p:spPr>
          <a:xfrm>
            <a:off x="6347231" y="3722665"/>
            <a:ext cx="2786609" cy="461665"/>
          </a:xfrm>
          <a:prstGeom prst="rect">
            <a:avLst/>
          </a:prstGeom>
          <a:noFill/>
        </p:spPr>
        <p:txBody>
          <a:bodyPr wrap="square" rtlCol="0">
            <a:spAutoFit/>
          </a:bodyPr>
          <a:lstStyle/>
          <a:p>
            <a:r>
              <a:rPr lang="en-US" sz="800" dirty="0">
                <a:hlinkClick r:id="rId4"/>
              </a:rPr>
              <a:t>https://www.fhi360.org/resource/cairo-declaration-religious-leaders-arab-states-response-hivaids-epidemic-pdfs-arabic-and</a:t>
            </a:r>
            <a:r>
              <a:rPr lang="en-US" sz="800" dirty="0"/>
              <a:t> </a:t>
            </a:r>
          </a:p>
        </p:txBody>
      </p:sp>
      <p:sp>
        <p:nvSpPr>
          <p:cNvPr id="7" name="Text Placeholder 2">
            <a:extLst>
              <a:ext uri="{FF2B5EF4-FFF2-40B4-BE49-F238E27FC236}">
                <a16:creationId xmlns:a16="http://schemas.microsoft.com/office/drawing/2014/main" id="{7C350288-446D-4B51-BF0D-56973B8AF2DA}"/>
              </a:ext>
            </a:extLst>
          </p:cNvPr>
          <p:cNvSpPr txBox="1">
            <a:spLocks/>
          </p:cNvSpPr>
          <p:nvPr/>
        </p:nvSpPr>
        <p:spPr>
          <a:xfrm>
            <a:off x="323850" y="4175519"/>
            <a:ext cx="8791575" cy="2412959"/>
          </a:xfrm>
          <a:prstGeom prst="rect">
            <a:avLst/>
          </a:prstGeom>
        </p:spPr>
        <p:txBody>
          <a:bodyPr vert="horz"/>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a:solidFill>
                  <a:schemeClr val="tx1">
                    <a:lumMod val="85000"/>
                    <a:lumOff val="15000"/>
                  </a:schemeClr>
                </a:solidFill>
                <a:latin typeface="+mn-lt"/>
              </a:rPr>
              <a:t>Provide support to impacted peer educators (including mental and physical health care, legal, other psychosocial).</a:t>
            </a:r>
          </a:p>
          <a:p>
            <a:pPr lvl="1"/>
            <a:r>
              <a:rPr lang="en-US" sz="1800" dirty="0">
                <a:solidFill>
                  <a:schemeClr val="tx1">
                    <a:lumMod val="85000"/>
                    <a:lumOff val="15000"/>
                  </a:schemeClr>
                </a:solidFill>
                <a:latin typeface="+mn-lt"/>
              </a:rPr>
              <a:t>Reduce outreach activities in particularly impacted areas, at least temporarily.</a:t>
            </a:r>
          </a:p>
          <a:p>
            <a:pPr lvl="1"/>
            <a:r>
              <a:rPr lang="en-US" sz="1800" dirty="0">
                <a:solidFill>
                  <a:schemeClr val="tx1">
                    <a:lumMod val="85000"/>
                    <a:lumOff val="15000"/>
                  </a:schemeClr>
                </a:solidFill>
                <a:latin typeface="+mn-lt"/>
              </a:rPr>
              <a:t>Report back to the donor with the issue, proposed responses, and any anticipated changes in ability to meet objectives/targets.</a:t>
            </a:r>
          </a:p>
          <a:p>
            <a:pPr lvl="1"/>
            <a:r>
              <a:rPr lang="en-US" sz="1800" dirty="0">
                <a:solidFill>
                  <a:schemeClr val="tx1">
                    <a:lumMod val="85000"/>
                    <a:lumOff val="15000"/>
                  </a:schemeClr>
                </a:solidFill>
                <a:latin typeface="+mn-lt"/>
              </a:rPr>
              <a:t>Ask local health officials to reach out to religious leaders and/or to convene a meeting where it is possible to explain the nature of your work and its alignment with government objectives related to public health.</a:t>
            </a:r>
            <a:endParaRPr lang="en-US" dirty="0">
              <a:solidFill>
                <a:schemeClr val="tx1">
                  <a:lumMod val="85000"/>
                  <a:lumOff val="15000"/>
                </a:schemeClr>
              </a:solidFill>
              <a:latin typeface="+mn-lt"/>
            </a:endParaRPr>
          </a:p>
        </p:txBody>
      </p:sp>
    </p:spTree>
    <p:extLst>
      <p:ext uri="{BB962C8B-B14F-4D97-AF65-F5344CB8AC3E}">
        <p14:creationId xmlns:p14="http://schemas.microsoft.com/office/powerpoint/2010/main" val="3102246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C4A7-1B22-4C4E-9ADB-E21544AE4635}"/>
              </a:ext>
            </a:extLst>
          </p:cNvPr>
          <p:cNvSpPr>
            <a:spLocks noGrp="1"/>
          </p:cNvSpPr>
          <p:nvPr>
            <p:ph type="title"/>
          </p:nvPr>
        </p:nvSpPr>
        <p:spPr/>
        <p:txBody>
          <a:bodyPr/>
          <a:lstStyle/>
          <a:p>
            <a:r>
              <a:rPr lang="en-US" dirty="0"/>
              <a:t>Activity Y. Scenario 2</a:t>
            </a:r>
          </a:p>
        </p:txBody>
      </p:sp>
      <p:sp>
        <p:nvSpPr>
          <p:cNvPr id="3" name="Text Placeholder 2">
            <a:extLst>
              <a:ext uri="{FF2B5EF4-FFF2-40B4-BE49-F238E27FC236}">
                <a16:creationId xmlns:a16="http://schemas.microsoft.com/office/drawing/2014/main" id="{58BB530A-BBE5-4C23-9E46-BED3C627B80B}"/>
              </a:ext>
            </a:extLst>
          </p:cNvPr>
          <p:cNvSpPr>
            <a:spLocks noGrp="1"/>
          </p:cNvSpPr>
          <p:nvPr>
            <p:ph idx="1"/>
          </p:nvPr>
        </p:nvSpPr>
        <p:spPr>
          <a:xfrm>
            <a:off x="628650" y="1636730"/>
            <a:ext cx="7458075" cy="4932746"/>
          </a:xfrm>
        </p:spPr>
        <p:txBody>
          <a:bodyPr/>
          <a:lstStyle/>
          <a:p>
            <a:pPr marL="0" indent="0">
              <a:buNone/>
            </a:pPr>
            <a:r>
              <a:rPr lang="en-US" b="1" dirty="0"/>
              <a:t>A worker reports that he or she has been harassed by another worker.</a:t>
            </a:r>
          </a:p>
          <a:p>
            <a:pPr>
              <a:spcBef>
                <a:spcPts val="3600"/>
              </a:spcBef>
            </a:pPr>
            <a:r>
              <a:rPr lang="en-US" dirty="0"/>
              <a:t>What can you do now?</a:t>
            </a:r>
          </a:p>
          <a:p>
            <a:r>
              <a:rPr lang="en-US" dirty="0"/>
              <a:t>What could you have done, before this issue occurred, to mitigate or prevent the harms caused?</a:t>
            </a:r>
          </a:p>
          <a:p>
            <a:pPr marL="0" indent="0">
              <a:buNone/>
            </a:pPr>
            <a:endParaRPr lang="en-US" dirty="0"/>
          </a:p>
        </p:txBody>
      </p:sp>
      <p:sp>
        <p:nvSpPr>
          <p:cNvPr id="6" name="Star: 5 Points 5">
            <a:extLst>
              <a:ext uri="{FF2B5EF4-FFF2-40B4-BE49-F238E27FC236}">
                <a16:creationId xmlns:a16="http://schemas.microsoft.com/office/drawing/2014/main" id="{075963A4-E478-41E9-9CCC-507867C7D10D}"/>
              </a:ext>
            </a:extLst>
          </p:cNvPr>
          <p:cNvSpPr/>
          <p:nvPr/>
        </p:nvSpPr>
        <p:spPr>
          <a:xfrm>
            <a:off x="8206774" y="91440"/>
            <a:ext cx="793376" cy="711604"/>
          </a:xfrm>
          <a:prstGeom prst="star5">
            <a:avLst/>
          </a:prstGeom>
          <a:solidFill>
            <a:schemeClr val="accent2">
              <a:lumMod val="50000"/>
              <a:lumOff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990663567"/>
      </p:ext>
    </p:extLst>
  </p:cSld>
  <p:clrMapOvr>
    <a:masterClrMapping/>
  </p:clrMapOvr>
</p:sld>
</file>

<file path=ppt/theme/theme1.xml><?xml version="1.0" encoding="utf-8"?>
<a:theme xmlns:a="http://schemas.openxmlformats.org/drawingml/2006/main" name="Theme1EpiC">
  <a:themeElements>
    <a:clrScheme name="EpiC chart color options">
      <a:dk1>
        <a:srgbClr val="000000"/>
      </a:dk1>
      <a:lt1>
        <a:srgbClr val="FFFFFF"/>
      </a:lt1>
      <a:dk2>
        <a:srgbClr val="44546A"/>
      </a:dk2>
      <a:lt2>
        <a:srgbClr val="E7E6E6"/>
      </a:lt2>
      <a:accent1>
        <a:srgbClr val="577F9F"/>
      </a:accent1>
      <a:accent2>
        <a:srgbClr val="10244D"/>
      </a:accent2>
      <a:accent3>
        <a:srgbClr val="DDEAF6"/>
      </a:accent3>
      <a:accent4>
        <a:srgbClr val="E63339"/>
      </a:accent4>
      <a:accent5>
        <a:srgbClr val="BCBBC0"/>
      </a:accent5>
      <a:accent6>
        <a:srgbClr val="919194"/>
      </a:accent6>
      <a:hlink>
        <a:srgbClr val="E63339"/>
      </a:hlink>
      <a:folHlink>
        <a:srgbClr val="577F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EpiC" id="{D8B133F9-8889-4DEA-9FDD-BA9A4625C8B1}" vid="{4A40793F-5A3D-4280-A8EA-37036BA5A5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25025EA42C304EBCD929921F538C3F" ma:contentTypeVersion="13" ma:contentTypeDescription="Create a new document." ma:contentTypeScope="" ma:versionID="ad7cddfda0a8a315eb68c7491343c2ff">
  <xsd:schema xmlns:xsd="http://www.w3.org/2001/XMLSchema" xmlns:xs="http://www.w3.org/2001/XMLSchema" xmlns:p="http://schemas.microsoft.com/office/2006/metadata/properties" xmlns:ns3="a873ff08-4e00-4b20-be27-6a6630b41a1a" xmlns:ns4="850f1754-e3dd-4eec-8003-3b9176809a28" targetNamespace="http://schemas.microsoft.com/office/2006/metadata/properties" ma:root="true" ma:fieldsID="35ef3a3d96e74a99494701d1a63e6fcc" ns3:_="" ns4:_="">
    <xsd:import namespace="a873ff08-4e00-4b20-be27-6a6630b41a1a"/>
    <xsd:import namespace="850f1754-e3dd-4eec-8003-3b9176809a2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73ff08-4e00-4b20-be27-6a6630b41a1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0f1754-e3dd-4eec-8003-3b9176809a2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873ff08-4e00-4b20-be27-6a6630b41a1a">
      <UserInfo>
        <DisplayName>John Macom</DisplayName>
        <AccountId>113</AccountId>
        <AccountType/>
      </UserInfo>
    </SharedWithUsers>
  </documentManagement>
</p:properties>
</file>

<file path=customXml/itemProps1.xml><?xml version="1.0" encoding="utf-8"?>
<ds:datastoreItem xmlns:ds="http://schemas.openxmlformats.org/officeDocument/2006/customXml" ds:itemID="{3C968BF5-E1BB-4532-8703-B2C178DBA759}">
  <ds:schemaRefs>
    <ds:schemaRef ds:uri="http://schemas.microsoft.com/sharepoint/v3/contenttype/forms"/>
  </ds:schemaRefs>
</ds:datastoreItem>
</file>

<file path=customXml/itemProps2.xml><?xml version="1.0" encoding="utf-8"?>
<ds:datastoreItem xmlns:ds="http://schemas.openxmlformats.org/officeDocument/2006/customXml" ds:itemID="{D9C31D78-9EE0-4CE8-A8EB-CA5629580A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73ff08-4e00-4b20-be27-6a6630b41a1a"/>
    <ds:schemaRef ds:uri="850f1754-e3dd-4eec-8003-3b9176809a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09C96B-B657-49F1-9534-27278B74177A}">
  <ds:schemaRefs>
    <ds:schemaRef ds:uri="http://schemas.microsoft.com/office/2006/metadata/properties"/>
    <ds:schemaRef ds:uri="http://schemas.microsoft.com/office/infopath/2007/PartnerControls"/>
    <ds:schemaRef ds:uri="a873ff08-4e00-4b20-be27-6a6630b41a1a"/>
  </ds:schemaRefs>
</ds:datastoreItem>
</file>

<file path=docProps/app.xml><?xml version="1.0" encoding="utf-8"?>
<Properties xmlns="http://schemas.openxmlformats.org/officeDocument/2006/extended-properties" xmlns:vt="http://schemas.openxmlformats.org/officeDocument/2006/docPropsVTypes">
  <TotalTime>38957</TotalTime>
  <Words>23888</Words>
  <Application>Microsoft Office PowerPoint</Application>
  <PresentationFormat>On-screen Show (4:3)</PresentationFormat>
  <Paragraphs>1702</Paragraphs>
  <Slides>140</Slides>
  <Notes>140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140</vt:i4>
      </vt:variant>
    </vt:vector>
  </HeadingPairs>
  <TitlesOfParts>
    <vt:vector size="148" baseType="lpstr">
      <vt:lpstr>Arial</vt:lpstr>
      <vt:lpstr>Arial Narrow</vt:lpstr>
      <vt:lpstr>Arial Rounded MT Bold</vt:lpstr>
      <vt:lpstr>Calibri</vt:lpstr>
      <vt:lpstr>Courier New</vt:lpstr>
      <vt:lpstr>Source Sans Pro</vt:lpstr>
      <vt:lpstr>Symbol</vt:lpstr>
      <vt:lpstr>Theme1EpiC</vt:lpstr>
      <vt:lpstr>PowerPoint Presentation</vt:lpstr>
      <vt:lpstr>Welcome, introductions, and background</vt:lpstr>
      <vt:lpstr>Session Objective</vt:lpstr>
      <vt:lpstr>Activity A. Introductions</vt:lpstr>
      <vt:lpstr>Activity B. Group Norms</vt:lpstr>
      <vt:lpstr>Review agenda and expectations</vt:lpstr>
      <vt:lpstr>Process Overview</vt:lpstr>
      <vt:lpstr>Step 1</vt:lpstr>
      <vt:lpstr>Step 2</vt:lpstr>
      <vt:lpstr>Step 3</vt:lpstr>
      <vt:lpstr>Implementer security in HIV programs: An incomplete history</vt:lpstr>
      <vt:lpstr>What, Who, Why?</vt:lpstr>
      <vt:lpstr>Activity C. What, Who, Why?</vt:lpstr>
      <vt:lpstr>PowerPoint Presentation</vt:lpstr>
      <vt:lpstr>How do security challenges affect KP programs?</vt:lpstr>
      <vt:lpstr>Key terms and overarching recommendations</vt:lpstr>
      <vt:lpstr>Session Objective</vt:lpstr>
      <vt:lpstr>Activity D. Definition: Security</vt:lpstr>
      <vt:lpstr>Activity D. Definition: Risk</vt:lpstr>
      <vt:lpstr>Activity D. Definition: Threat</vt:lpstr>
      <vt:lpstr>Activity D. Definition: Capacity</vt:lpstr>
      <vt:lpstr>Activity D. Definition: Vulnerability</vt:lpstr>
      <vt:lpstr>Vulnerability is a tricky concept</vt:lpstr>
      <vt:lpstr>Activity E. Homework: Overarching recommendations</vt:lpstr>
      <vt:lpstr>Threat identification and assessment </vt:lpstr>
      <vt:lpstr>Session Objective</vt:lpstr>
      <vt:lpstr>Threat types</vt:lpstr>
      <vt:lpstr>Activity F. Label Each Threat </vt:lpstr>
      <vt:lpstr>Recording Threats</vt:lpstr>
      <vt:lpstr>Security Log</vt:lpstr>
      <vt:lpstr>Assessing threats: How serious is it, really?</vt:lpstr>
      <vt:lpstr>Example</vt:lpstr>
      <vt:lpstr>Activity G. Assessing Threats Based on Impact</vt:lpstr>
      <vt:lpstr>Activity H. Considering Our Own Threats</vt:lpstr>
      <vt:lpstr>Day 1 closing</vt:lpstr>
      <vt:lpstr>Session Objectives</vt:lpstr>
      <vt:lpstr>Activity I. Menti, Day 1 closing</vt:lpstr>
      <vt:lpstr>PowerPoint Presentation</vt:lpstr>
      <vt:lpstr>Recap of Day 1 and Homework #1</vt:lpstr>
      <vt:lpstr>Session Objectives</vt:lpstr>
      <vt:lpstr>Activity J. Recommendation Reflections</vt:lpstr>
      <vt:lpstr>Activity K. Menti Day 1 Recap</vt:lpstr>
      <vt:lpstr>Limiting an aggressor’s capacity to harm</vt:lpstr>
      <vt:lpstr>Session Objective</vt:lpstr>
      <vt:lpstr>Activity L. What Does a Potential Attacker Need?</vt:lpstr>
      <vt:lpstr>Activity M. Scenario 1, Outreach </vt:lpstr>
      <vt:lpstr>Scenario 1 possible answers</vt:lpstr>
      <vt:lpstr>Activity M. Scenario 2, Clinic</vt:lpstr>
      <vt:lpstr>Scenario 2 possible answers </vt:lpstr>
      <vt:lpstr>Activity M. Scenario 3, Going online to off-line</vt:lpstr>
      <vt:lpstr>Scenario 3 possible answers</vt:lpstr>
      <vt:lpstr>Activity M. Scenario 4, Index testing</vt:lpstr>
      <vt:lpstr>Scenario 4 possible answers</vt:lpstr>
      <vt:lpstr>Activity N. What do these solutions have in common?</vt:lpstr>
      <vt:lpstr>Digital security</vt:lpstr>
      <vt:lpstr>Session Objective</vt:lpstr>
      <vt:lpstr>Activity O.  Menti: What devices are you using and what do they say about you?</vt:lpstr>
      <vt:lpstr>Use passwords and make them strong</vt:lpstr>
      <vt:lpstr>Use two-step verification </vt:lpstr>
      <vt:lpstr>KeePass</vt:lpstr>
      <vt:lpstr>Search for yourself</vt:lpstr>
      <vt:lpstr>Limit what you share about yourself</vt:lpstr>
      <vt:lpstr>Limit what you share about yourself (cont.)</vt:lpstr>
      <vt:lpstr>When information is used against us</vt:lpstr>
      <vt:lpstr>Activity P. What are we sharing on social media?</vt:lpstr>
      <vt:lpstr>Question Q. What could someone learn about me from these social media posts?</vt:lpstr>
      <vt:lpstr>Limit what you share about others</vt:lpstr>
      <vt:lpstr>If you are harassed online, you can act</vt:lpstr>
      <vt:lpstr>Texting options</vt:lpstr>
      <vt:lpstr>If not WhatsApp, what else?  </vt:lpstr>
      <vt:lpstr>Encryption and document protection</vt:lpstr>
      <vt:lpstr>Activity S. Linking Problems to Solutions </vt:lpstr>
      <vt:lpstr>Additional tools and guidance: Strategic information</vt:lpstr>
      <vt:lpstr>Additional tools and guidance: General online security</vt:lpstr>
      <vt:lpstr>Additional tools and guidance: Secure use of mobile devices and apps </vt:lpstr>
      <vt:lpstr>Review our own capacities and plan for skill sharing </vt:lpstr>
      <vt:lpstr>Session Objectives</vt:lpstr>
      <vt:lpstr>Step 1</vt:lpstr>
      <vt:lpstr>Activity T (part 1). IP Teaching Assignments</vt:lpstr>
      <vt:lpstr>Activity T (part 2). IP Teaching Assignments</vt:lpstr>
      <vt:lpstr>Activity T (part 3). Example</vt:lpstr>
      <vt:lpstr>Day 2 closing</vt:lpstr>
      <vt:lpstr>Session Objective</vt:lpstr>
      <vt:lpstr>Activity U. Day 2 Closing</vt:lpstr>
      <vt:lpstr>PowerPoint Presentation</vt:lpstr>
      <vt:lpstr>Session Objectives</vt:lpstr>
      <vt:lpstr>Activity V. Implementing partner presentations</vt:lpstr>
      <vt:lpstr>PowerPoint Presentation</vt:lpstr>
      <vt:lpstr>Day 2 recap and Special Session reflections</vt:lpstr>
      <vt:lpstr>Session Objectives</vt:lpstr>
      <vt:lpstr>Activity W. Key takeaways</vt:lpstr>
      <vt:lpstr>Activity X. Remembering Day 2</vt:lpstr>
      <vt:lpstr>Using what you’ve learned: Security challenge scenarios</vt:lpstr>
      <vt:lpstr>Session Objectives</vt:lpstr>
      <vt:lpstr>Eight security incident scenarios</vt:lpstr>
      <vt:lpstr>Activity Y. Using what you’ve learned</vt:lpstr>
      <vt:lpstr>Activity Y. Scenario 1</vt:lpstr>
      <vt:lpstr>Scenario 1 – Possible solutions</vt:lpstr>
      <vt:lpstr>Activity Y. Scenario 2</vt:lpstr>
      <vt:lpstr>Scenario 2 – Possible solutions</vt:lpstr>
      <vt:lpstr>Activity Y. Scenario 3</vt:lpstr>
      <vt:lpstr>Scenario 3 – Possible solutions</vt:lpstr>
      <vt:lpstr>Activity Y. Scenario 4</vt:lpstr>
      <vt:lpstr>Scenario 4 – Possible solutions </vt:lpstr>
      <vt:lpstr>Activity Y. Scenario 5 </vt:lpstr>
      <vt:lpstr>Scenario 5 – Possible solutions</vt:lpstr>
      <vt:lpstr>Activity Y. Scenario 6</vt:lpstr>
      <vt:lpstr>Scenario 6 – Possible solutions</vt:lpstr>
      <vt:lpstr>Activity Y. Scenario 7 </vt:lpstr>
      <vt:lpstr>Scenario 7 – Possible solutions</vt:lpstr>
      <vt:lpstr>Activity Y. Scenario 8 </vt:lpstr>
      <vt:lpstr>Scenario 8 – Possible solutions</vt:lpstr>
      <vt:lpstr>Activity Z. Reflections on the Scenarios</vt:lpstr>
      <vt:lpstr>Final reflection on security scenarios</vt:lpstr>
      <vt:lpstr>Risk assessment formula</vt:lpstr>
      <vt:lpstr>Session Objective</vt:lpstr>
      <vt:lpstr>Trade-offs</vt:lpstr>
      <vt:lpstr>Take action to make the risk low</vt:lpstr>
      <vt:lpstr>We want to go from this...</vt:lpstr>
      <vt:lpstr>Formula for calculating risk</vt:lpstr>
      <vt:lpstr>Risk Assessment Example</vt:lpstr>
      <vt:lpstr>Activity AA. Risk Assessment Example</vt:lpstr>
      <vt:lpstr>Activity AA. Risk Assessment Example</vt:lpstr>
      <vt:lpstr>Security planning</vt:lpstr>
      <vt:lpstr>Session Objectives</vt:lpstr>
      <vt:lpstr>Security planning</vt:lpstr>
      <vt:lpstr>Security planning with low cost/no cost options</vt:lpstr>
      <vt:lpstr>Activity BB. Local Example</vt:lpstr>
      <vt:lpstr>Activity CC. Your Priority Risks</vt:lpstr>
      <vt:lpstr>Next steps</vt:lpstr>
      <vt:lpstr>Session Objectives</vt:lpstr>
      <vt:lpstr>Finalizing and funding plans</vt:lpstr>
      <vt:lpstr>Activity DD. Action Planning</vt:lpstr>
      <vt:lpstr>Opportunities for Support (funding)</vt:lpstr>
      <vt:lpstr>New opportunities during COVID-19 </vt:lpstr>
      <vt:lpstr>Reflections and closing</vt:lpstr>
      <vt:lpstr>Session Objective</vt:lpstr>
      <vt:lpstr>Activity EE. Evaluation and Post-Test</vt:lpstr>
      <vt:lpstr>Activity FF. In Your Own Words</vt:lpstr>
      <vt:lpstr>Acknowledgments</vt:lpstr>
    </vt:vector>
  </TitlesOfParts>
  <Company>FHI 360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Garcia</dc:creator>
  <cp:lastModifiedBy>Lucy Harber</cp:lastModifiedBy>
  <cp:revision>325</cp:revision>
  <dcterms:created xsi:type="dcterms:W3CDTF">2015-11-09T17:17:34Z</dcterms:created>
  <dcterms:modified xsi:type="dcterms:W3CDTF">2021-07-23T16:57:00Z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0x010100DC25025EA42C304EBCD929921F538C3F</vt:lpwstr>
  </property>
</Properties>
</file>