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5"/>
  </p:notesMasterIdLst>
  <p:sldIdLst>
    <p:sldId id="481" r:id="rId5"/>
    <p:sldId id="273" r:id="rId6"/>
    <p:sldId id="443" r:id="rId7"/>
    <p:sldId id="419" r:id="rId8"/>
    <p:sldId id="476" r:id="rId9"/>
    <p:sldId id="421" r:id="rId10"/>
    <p:sldId id="407" r:id="rId11"/>
    <p:sldId id="408" r:id="rId12"/>
    <p:sldId id="409" r:id="rId13"/>
    <p:sldId id="410" r:id="rId14"/>
    <p:sldId id="399" r:id="rId15"/>
    <p:sldId id="306" r:id="rId16"/>
    <p:sldId id="397" r:id="rId17"/>
    <p:sldId id="316" r:id="rId18"/>
    <p:sldId id="368" r:id="rId19"/>
    <p:sldId id="283" r:id="rId20"/>
    <p:sldId id="284" r:id="rId21"/>
    <p:sldId id="445" r:id="rId22"/>
    <p:sldId id="446" r:id="rId23"/>
    <p:sldId id="447" r:id="rId24"/>
    <p:sldId id="448" r:id="rId25"/>
    <p:sldId id="449" r:id="rId26"/>
    <p:sldId id="450" r:id="rId27"/>
    <p:sldId id="453" r:id="rId28"/>
    <p:sldId id="285" r:id="rId29"/>
    <p:sldId id="286" r:id="rId30"/>
    <p:sldId id="309" r:id="rId31"/>
    <p:sldId id="424" r:id="rId32"/>
    <p:sldId id="310" r:id="rId33"/>
    <p:sldId id="356" r:id="rId34"/>
    <p:sldId id="312" r:id="rId35"/>
    <p:sldId id="468" r:id="rId36"/>
    <p:sldId id="313" r:id="rId37"/>
    <p:sldId id="469" r:id="rId38"/>
    <p:sldId id="422" r:id="rId39"/>
    <p:sldId id="451" r:id="rId40"/>
    <p:sldId id="425" r:id="rId41"/>
    <p:sldId id="423" r:id="rId42"/>
    <p:sldId id="426" r:id="rId43"/>
    <p:sldId id="452" r:id="rId44"/>
    <p:sldId id="427" r:id="rId45"/>
    <p:sldId id="440" r:id="rId46"/>
    <p:sldId id="289" r:id="rId47"/>
    <p:sldId id="290" r:id="rId48"/>
    <p:sldId id="318" r:id="rId49"/>
    <p:sldId id="321" r:id="rId50"/>
    <p:sldId id="363" r:id="rId51"/>
    <p:sldId id="322" r:id="rId52"/>
    <p:sldId id="364" r:id="rId53"/>
    <p:sldId id="323" r:id="rId54"/>
    <p:sldId id="365" r:id="rId55"/>
    <p:sldId id="357" r:id="rId56"/>
    <p:sldId id="366" r:id="rId57"/>
    <p:sldId id="367" r:id="rId58"/>
    <p:sldId id="325" r:id="rId59"/>
    <p:sldId id="326" r:id="rId60"/>
    <p:sldId id="327" r:id="rId61"/>
    <p:sldId id="329" r:id="rId62"/>
    <p:sldId id="328" r:id="rId63"/>
    <p:sldId id="358" r:id="rId64"/>
    <p:sldId id="330" r:id="rId65"/>
    <p:sldId id="331" r:id="rId66"/>
    <p:sldId id="441" r:id="rId67"/>
    <p:sldId id="464" r:id="rId68"/>
    <p:sldId id="465" r:id="rId69"/>
    <p:sldId id="454" r:id="rId70"/>
    <p:sldId id="334" r:id="rId71"/>
    <p:sldId id="332" r:id="rId72"/>
    <p:sldId id="470" r:id="rId73"/>
    <p:sldId id="336" r:id="rId74"/>
    <p:sldId id="333" r:id="rId75"/>
    <p:sldId id="489" r:id="rId76"/>
    <p:sldId id="417" r:id="rId77"/>
    <p:sldId id="487" r:id="rId78"/>
    <p:sldId id="488" r:id="rId79"/>
    <p:sldId id="291" r:id="rId80"/>
    <p:sldId id="292" r:id="rId81"/>
    <p:sldId id="415" r:id="rId82"/>
    <p:sldId id="359" r:id="rId83"/>
    <p:sldId id="461" r:id="rId84"/>
    <p:sldId id="462" r:id="rId85"/>
    <p:sldId id="369" r:id="rId86"/>
    <p:sldId id="371" r:id="rId87"/>
    <p:sldId id="478" r:id="rId88"/>
    <p:sldId id="466" r:id="rId89"/>
    <p:sldId id="475" r:id="rId90"/>
    <p:sldId id="467" r:id="rId91"/>
    <p:sldId id="430" r:id="rId92"/>
    <p:sldId id="433" r:id="rId93"/>
    <p:sldId id="471" r:id="rId94"/>
    <p:sldId id="436" r:id="rId95"/>
    <p:sldId id="473" r:id="rId96"/>
    <p:sldId id="437" r:id="rId97"/>
    <p:sldId id="456" r:id="rId98"/>
    <p:sldId id="459" r:id="rId99"/>
    <p:sldId id="434" r:id="rId100"/>
    <p:sldId id="373" r:id="rId101"/>
    <p:sldId id="374" r:id="rId102"/>
    <p:sldId id="375" r:id="rId103"/>
    <p:sldId id="376" r:id="rId104"/>
    <p:sldId id="377" r:id="rId105"/>
    <p:sldId id="378" r:id="rId106"/>
    <p:sldId id="380" r:id="rId107"/>
    <p:sldId id="379" r:id="rId108"/>
    <p:sldId id="381" r:id="rId109"/>
    <p:sldId id="382" r:id="rId110"/>
    <p:sldId id="383" r:id="rId111"/>
    <p:sldId id="384" r:id="rId112"/>
    <p:sldId id="389" r:id="rId113"/>
    <p:sldId id="390" r:id="rId114"/>
    <p:sldId id="412" r:id="rId115"/>
    <p:sldId id="413" r:id="rId116"/>
    <p:sldId id="418" r:id="rId117"/>
    <p:sldId id="458" r:id="rId118"/>
    <p:sldId id="287" r:id="rId119"/>
    <p:sldId id="288" r:id="rId120"/>
    <p:sldId id="347" r:id="rId121"/>
    <p:sldId id="317" r:id="rId122"/>
    <p:sldId id="354" r:id="rId123"/>
    <p:sldId id="263" r:id="rId124"/>
    <p:sldId id="267" r:id="rId125"/>
    <p:sldId id="396" r:id="rId126"/>
    <p:sldId id="460" r:id="rId127"/>
    <p:sldId id="342" r:id="rId128"/>
    <p:sldId id="343" r:id="rId129"/>
    <p:sldId id="268" r:id="rId130"/>
    <p:sldId id="360" r:id="rId131"/>
    <p:sldId id="442" r:id="rId132"/>
    <p:sldId id="361" r:id="rId133"/>
    <p:sldId id="302" r:id="rId134"/>
    <p:sldId id="303" r:id="rId135"/>
    <p:sldId id="345" r:id="rId136"/>
    <p:sldId id="353" r:id="rId137"/>
    <p:sldId id="344" r:id="rId138"/>
    <p:sldId id="477" r:id="rId139"/>
    <p:sldId id="304" r:id="rId140"/>
    <p:sldId id="305" r:id="rId141"/>
    <p:sldId id="480" r:id="rId142"/>
    <p:sldId id="479" r:id="rId143"/>
    <p:sldId id="257" r:id="rId1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37">
          <p15:clr>
            <a:srgbClr val="A4A3A4"/>
          </p15:clr>
        </p15:guide>
        <p15:guide id="4" pos="2805">
          <p15:clr>
            <a:srgbClr val="A4A3A4"/>
          </p15:clr>
        </p15:guide>
        <p15:guide id="5" orient="horz" pos="2221">
          <p15:clr>
            <a:srgbClr val="A4A3A4"/>
          </p15:clr>
        </p15:guide>
        <p15:guide id="6" pos="289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yn Dayton" initials="RD" lastIdx="18" clrIdx="0">
    <p:extLst>
      <p:ext uri="{19B8F6BF-5375-455C-9EA6-DF929625EA0E}">
        <p15:presenceInfo xmlns:p15="http://schemas.microsoft.com/office/powerpoint/2012/main" userId="S::RLDayton@fhi360.org::a1bd0b29-5607-4b6b-b7e3-eefecc01fd82" providerId="AD"/>
      </p:ext>
    </p:extLst>
  </p:cmAuthor>
  <p:cmAuthor id="2" name="Stevie Daniels" initials="SD" lastIdx="4" clrIdx="1">
    <p:extLst>
      <p:ext uri="{19B8F6BF-5375-455C-9EA6-DF929625EA0E}">
        <p15:presenceInfo xmlns:p15="http://schemas.microsoft.com/office/powerpoint/2012/main" userId="S::SDaniels@fhi360.org::8d7c1f30-1a59-46dc-a08c-f8b023872669" providerId="AD"/>
      </p:ext>
    </p:extLst>
  </p:cmAuthor>
  <p:cmAuthor id="3" name="Lucy Harber" initials="LH" lastIdx="25" clrIdx="2">
    <p:extLst>
      <p:ext uri="{19B8F6BF-5375-455C-9EA6-DF929625EA0E}">
        <p15:presenceInfo xmlns:p15="http://schemas.microsoft.com/office/powerpoint/2012/main" userId="43d7cc6d3c7d2ca8" providerId="Windows Live"/>
      </p:ext>
    </p:extLst>
  </p:cmAuthor>
  <p:cmAuthor id="4" name="Roro" initials="R" lastIdx="1" clrIdx="3">
    <p:extLst>
      <p:ext uri="{19B8F6BF-5375-455C-9EA6-DF929625EA0E}">
        <p15:presenceInfo xmlns:p15="http://schemas.microsoft.com/office/powerpoint/2012/main" userId="d2f12e3f08b4eb5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55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13" autoAdjust="0"/>
    <p:restoredTop sz="95747" autoAdjust="0"/>
  </p:normalViewPr>
  <p:slideViewPr>
    <p:cSldViewPr snapToGrid="0" snapToObjects="1">
      <p:cViewPr varScale="1">
        <p:scale>
          <a:sx n="110" d="100"/>
          <a:sy n="110" d="100"/>
        </p:scale>
        <p:origin x="120" y="192"/>
      </p:cViewPr>
      <p:guideLst>
        <p:guide orient="horz" pos="2160"/>
        <p:guide pos="2880"/>
        <p:guide orient="horz" pos="2337"/>
        <p:guide pos="2805"/>
        <p:guide orient="horz" pos="2221"/>
        <p:guide pos="2895"/>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90" d="100"/>
          <a:sy n="90" d="100"/>
        </p:scale>
        <p:origin x="3390"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heme" Target="theme/theme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ableStyles" Target="tableStyle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LDayton\Documents\Kenya%20worksho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LDayton\AppData\Local\Microsoft\Windows\INetCache\Content.Outlook\XLVS8D38\Postworkshop_Tool2_Checklist_June%20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r>
              <a:rPr lang="en-US" sz="1500" dirty="0"/>
              <a:t> </a:t>
            </a:r>
            <a:r>
              <a:rPr lang="ar-MA" sz="1500" b="1" i="0" u="none" strike="noStrike" baseline="0" dirty="0">
                <a:effectLst/>
              </a:rPr>
              <a:t>النتائج حسب المنطقة — المنظمة</a:t>
            </a:r>
            <a:r>
              <a:rPr lang="ar-LB" sz="1500" b="1" i="0" u="none" strike="noStrike" baseline="0" dirty="0">
                <a:effectLst/>
              </a:rPr>
              <a:t> 2</a:t>
            </a:r>
            <a:endParaRPr lang="en-US" sz="1500" dirty="0"/>
          </a:p>
        </c:rich>
      </c:tx>
      <c:layout>
        <c:manualLayout>
          <c:xMode val="edge"/>
          <c:yMode val="edge"/>
          <c:x val="0.46295536783810082"/>
          <c:y val="2.234069382167073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 Questions'!$S$9</c:f>
              <c:strCache>
                <c:ptCount val="1"/>
                <c:pt idx="0">
                  <c:v>Scores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'Survey Questions'!$R$10:$R$19</c:f>
              <c:strCache>
                <c:ptCount val="10"/>
                <c:pt idx="0">
                  <c:v>A. Public perception</c:v>
                </c:pt>
                <c:pt idx="1">
                  <c:v>B. External allies</c:v>
                </c:pt>
                <c:pt idx="2">
                  <c:v>C. Documenting harms</c:v>
                </c:pt>
                <c:pt idx="3">
                  <c:v>D. Protect physical sites</c:v>
                </c:pt>
                <c:pt idx="4">
                  <c:v>E. Protect outreach</c:v>
                </c:pt>
                <c:pt idx="5">
                  <c:v>F. Protocols</c:v>
                </c:pt>
                <c:pt idx="6">
                  <c:v>G. Data and communication</c:v>
                </c:pt>
                <c:pt idx="7">
                  <c:v>CC1. Emergency</c:v>
                </c:pt>
                <c:pt idx="8">
                  <c:v>CC2. Digital </c:v>
                </c:pt>
                <c:pt idx="9">
                  <c:v>CC3. COVID-19</c:v>
                </c:pt>
              </c:strCache>
            </c:strRef>
          </c:cat>
          <c:val>
            <c:numRef>
              <c:f>'Survey Questions'!$S$10:$S$19</c:f>
              <c:numCache>
                <c:formatCode>0%</c:formatCode>
                <c:ptCount val="10"/>
                <c:pt idx="0">
                  <c:v>0.7857142857142857</c:v>
                </c:pt>
                <c:pt idx="1">
                  <c:v>0.875</c:v>
                </c:pt>
                <c:pt idx="2">
                  <c:v>0.16666666666666666</c:v>
                </c:pt>
                <c:pt idx="3">
                  <c:v>0.59090909090909094</c:v>
                </c:pt>
                <c:pt idx="4">
                  <c:v>0.5357142857142857</c:v>
                </c:pt>
                <c:pt idx="5">
                  <c:v>0.375</c:v>
                </c:pt>
                <c:pt idx="6">
                  <c:v>0.33333333333333331</c:v>
                </c:pt>
                <c:pt idx="7">
                  <c:v>0.35714285714285715</c:v>
                </c:pt>
                <c:pt idx="8">
                  <c:v>0.1875</c:v>
                </c:pt>
                <c:pt idx="9">
                  <c:v>0.375</c:v>
                </c:pt>
              </c:numCache>
            </c:numRef>
          </c:val>
          <c:extLst>
            <c:ext xmlns:c16="http://schemas.microsoft.com/office/drawing/2014/chart" uri="{C3380CC4-5D6E-409C-BE32-E72D297353CC}">
              <c16:uniqueId val="{00000000-B8A3-4D09-98B6-ADD65901F63B}"/>
            </c:ext>
          </c:extLst>
        </c:ser>
        <c:dLbls>
          <c:dLblPos val="inEnd"/>
          <c:showLegendKey val="0"/>
          <c:showVal val="1"/>
          <c:showCatName val="0"/>
          <c:showSerName val="0"/>
          <c:showPercent val="0"/>
          <c:showBubbleSize val="0"/>
        </c:dLbls>
        <c:gapWidth val="65"/>
        <c:axId val="788352192"/>
        <c:axId val="788353280"/>
      </c:barChart>
      <c:catAx>
        <c:axId val="788352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788353280"/>
        <c:crosses val="autoZero"/>
        <c:auto val="1"/>
        <c:lblAlgn val="ctr"/>
        <c:lblOffset val="100"/>
        <c:noMultiLvlLbl val="0"/>
      </c:catAx>
      <c:valAx>
        <c:axId val="788353280"/>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88352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r>
              <a:rPr lang="en-US" sz="1500" dirty="0"/>
              <a:t> </a:t>
            </a:r>
            <a:r>
              <a:rPr lang="ar-MA" sz="1500" b="1" i="0" u="none" strike="noStrike" baseline="0" dirty="0">
                <a:effectLst/>
              </a:rPr>
              <a:t>النتائج حسب المنطقة — المنظمة 1</a:t>
            </a:r>
            <a:endParaRPr lang="en-US" sz="1500" dirty="0"/>
          </a:p>
        </c:rich>
      </c:tx>
      <c:layout>
        <c:manualLayout>
          <c:xMode val="edge"/>
          <c:yMode val="edge"/>
          <c:x val="0.46295536783810082"/>
          <c:y val="2.234069382167073E-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 Questions'!$S$9</c:f>
              <c:strCache>
                <c:ptCount val="1"/>
                <c:pt idx="0">
                  <c:v>Scores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'Survey Questions'!$R$10:$R$19</c:f>
              <c:strCache>
                <c:ptCount val="10"/>
                <c:pt idx="0">
                  <c:v>A. Public perception</c:v>
                </c:pt>
                <c:pt idx="1">
                  <c:v>B. External allies</c:v>
                </c:pt>
                <c:pt idx="2">
                  <c:v>C. Documenting harms</c:v>
                </c:pt>
                <c:pt idx="3">
                  <c:v>D. Protect physical sites</c:v>
                </c:pt>
                <c:pt idx="4">
                  <c:v>E. Protect outreach</c:v>
                </c:pt>
                <c:pt idx="5">
                  <c:v>F. Protocols</c:v>
                </c:pt>
                <c:pt idx="6">
                  <c:v>G. Data and communication</c:v>
                </c:pt>
                <c:pt idx="7">
                  <c:v>CC1. Emergency</c:v>
                </c:pt>
                <c:pt idx="8">
                  <c:v>CC2. Digital </c:v>
                </c:pt>
                <c:pt idx="9">
                  <c:v>CC3. COVID-19</c:v>
                </c:pt>
              </c:strCache>
            </c:strRef>
          </c:cat>
          <c:val>
            <c:numRef>
              <c:f>'Survey Questions'!$S$10:$S$19</c:f>
              <c:numCache>
                <c:formatCode>0%</c:formatCode>
                <c:ptCount val="10"/>
                <c:pt idx="0">
                  <c:v>0.75</c:v>
                </c:pt>
                <c:pt idx="1">
                  <c:v>0.33333333333333331</c:v>
                </c:pt>
                <c:pt idx="2">
                  <c:v>0.83333333333333337</c:v>
                </c:pt>
                <c:pt idx="3">
                  <c:v>0.2857142857142857</c:v>
                </c:pt>
                <c:pt idx="4">
                  <c:v>0.68181818181818177</c:v>
                </c:pt>
                <c:pt idx="5">
                  <c:v>0.5</c:v>
                </c:pt>
                <c:pt idx="6">
                  <c:v>0.7142857142857143</c:v>
                </c:pt>
                <c:pt idx="7">
                  <c:v>0.21428571428571427</c:v>
                </c:pt>
                <c:pt idx="8">
                  <c:v>0.28125</c:v>
                </c:pt>
                <c:pt idx="9">
                  <c:v>0.33333333333333331</c:v>
                </c:pt>
              </c:numCache>
            </c:numRef>
          </c:val>
          <c:extLst>
            <c:ext xmlns:c16="http://schemas.microsoft.com/office/drawing/2014/chart" uri="{C3380CC4-5D6E-409C-BE32-E72D297353CC}">
              <c16:uniqueId val="{00000000-F2CE-41B7-A39D-5EEFF8633738}"/>
            </c:ext>
          </c:extLst>
        </c:ser>
        <c:dLbls>
          <c:dLblPos val="inEnd"/>
          <c:showLegendKey val="0"/>
          <c:showVal val="1"/>
          <c:showCatName val="0"/>
          <c:showSerName val="0"/>
          <c:showPercent val="0"/>
          <c:showBubbleSize val="0"/>
        </c:dLbls>
        <c:gapWidth val="65"/>
        <c:axId val="788352192"/>
        <c:axId val="788353280"/>
      </c:barChart>
      <c:catAx>
        <c:axId val="788352192"/>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0" i="0" u="none" strike="noStrike" kern="1200" cap="all" baseline="0">
                <a:solidFill>
                  <a:schemeClr val="dk1">
                    <a:lumMod val="75000"/>
                    <a:lumOff val="25000"/>
                  </a:schemeClr>
                </a:solidFill>
                <a:latin typeface="+mn-lt"/>
                <a:ea typeface="+mn-ea"/>
                <a:cs typeface="+mn-cs"/>
              </a:defRPr>
            </a:pPr>
            <a:endParaRPr lang="en-US"/>
          </a:p>
        </c:txPr>
        <c:crossAx val="788353280"/>
        <c:crosses val="autoZero"/>
        <c:auto val="1"/>
        <c:lblAlgn val="ctr"/>
        <c:lblOffset val="100"/>
        <c:noMultiLvlLbl val="0"/>
      </c:catAx>
      <c:valAx>
        <c:axId val="788353280"/>
        <c:scaling>
          <c:orientation val="minMax"/>
          <c:max val="1"/>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788352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ar-MA" dirty="0"/>
            <a:t>تقديم الدعم للقائمين على التنفيذ لتحقيق الأهداف الأمنية ذات الأولوية</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ar-MA" dirty="0"/>
            <a:t>تدريب منظمات المجتمع المدني </a:t>
          </a:r>
          <a:r>
            <a:rPr lang="ar-MA" u="sng" dirty="0"/>
            <a:t>معًا</a:t>
          </a:r>
          <a:r>
            <a:rPr lang="ar-MA" dirty="0"/>
            <a:t> على تحديد المخاطر ذات الأولوية واستراتيجيات التخفيف؛ وصياغة خطط أمنية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pPr rtl="1"/>
          <a:r>
            <a:rPr lang="ar-MA" dirty="0"/>
            <a:t>يكمل كل قائم على التن</a:t>
          </a:r>
          <a:r>
            <a:rPr lang="ar-LB" dirty="0"/>
            <a:t>في</a:t>
          </a:r>
          <a:r>
            <a:rPr lang="ar-MA" dirty="0"/>
            <a:t>ذ قائمة تحقق ذات صلة بمقاربات الأمن الحالية الخاصة بهم</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custAng="10800000"/>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ar-MA" dirty="0"/>
            <a:t>تقديم الدعم للقائمين على التنفيذ لتحقيق الأهداف الأمنية ذات الأولوية</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ar-MA" dirty="0"/>
            <a:t>تدريب منظمات المجتمع المدني </a:t>
          </a:r>
          <a:r>
            <a:rPr lang="ar-MA" u="sng" dirty="0"/>
            <a:t>معًا</a:t>
          </a:r>
          <a:r>
            <a:rPr lang="ar-MA" dirty="0"/>
            <a:t> على تحديد المخاطر ذات الأولوية واستراتيجيات التخفيف؛ وصياغة خطط أمنية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ar-MA" dirty="0"/>
            <a:t>يكمل كل قائم على التن</a:t>
          </a:r>
          <a:r>
            <a:rPr lang="ar-LB" dirty="0"/>
            <a:t>في</a:t>
          </a:r>
          <a:r>
            <a:rPr lang="ar-MA" dirty="0"/>
            <a:t>ذ  قائمة تحقق ذات صلة بمقاربات الأمن الحالية الخاصة بهم</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custAng="10800000"/>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ar-MA" dirty="0"/>
            <a:t>تقديم الدعم للقائمين على التنفيذ لتحقيق الأهداف الأمنية ذات الأولوية</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ar-MA" dirty="0"/>
            <a:t>تدريب منظمات المجتمع المدني </a:t>
          </a:r>
          <a:r>
            <a:rPr lang="ar-MA" u="sng" dirty="0"/>
            <a:t>معًا</a:t>
          </a:r>
          <a:r>
            <a:rPr lang="ar-MA" dirty="0"/>
            <a:t> على تحديد المخاطر ذات الأولوية واستراتيجيات التخفيف؛ وصياغة خطط أمنية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ar-MA" dirty="0"/>
            <a:t>يكمل كل قائم على التن</a:t>
          </a:r>
          <a:r>
            <a:rPr lang="ar-LB" dirty="0"/>
            <a:t>في</a:t>
          </a:r>
          <a:r>
            <a:rPr lang="ar-MA" dirty="0"/>
            <a:t>ذ  قائمة تحقق ذات صلة بمقاربات الأمن الحالية الخاصة بهم</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custAng="10800000"/>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custLinFactNeighborX="-6665" custLinFactNeighborY="-95">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ar-MA" dirty="0"/>
            <a:t>تقديم الدعم للقائمين على التنفيذ لتحقيق الأهداف الأمنية ذات الأولوية</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ar-MA" dirty="0"/>
            <a:t>تدريب منظمات المجتمع المدني </a:t>
          </a:r>
          <a:r>
            <a:rPr lang="ar-MA" u="sng" dirty="0"/>
            <a:t>معًا</a:t>
          </a:r>
          <a:r>
            <a:rPr lang="ar-MA" dirty="0"/>
            <a:t> على تحديد المخاطر ذات الأولوية واستراتيجيات التخفيف؛ وصياغة خطط أمنية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ar-MA" dirty="0"/>
            <a:t>يكمل كل قائم على التن</a:t>
          </a:r>
          <a:r>
            <a:rPr lang="ar-LB" dirty="0"/>
            <a:t>في</a:t>
          </a:r>
          <a:r>
            <a:rPr lang="ar-MA" dirty="0"/>
            <a:t>ذ  قائمة تحقق ذات صلة بمقاربات الأمن الحالية الخاصة بهم</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custAng="10800000" custLinFactNeighborY="2538"/>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custLinFactNeighborX="8543" custLinFactNeighborY="2066">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6F7A3D-6CDC-43AB-BB53-290DB085AD91}" type="doc">
      <dgm:prSet loTypeId="urn:microsoft.com/office/officeart/2005/8/layout/hProcess9" loCatId="process" qsTypeId="urn:microsoft.com/office/officeart/2005/8/quickstyle/simple1" qsCatId="simple" csTypeId="urn:microsoft.com/office/officeart/2005/8/colors/accent1_2" csCatId="accent1" phldr="1"/>
      <dgm:spPr/>
    </dgm:pt>
    <dgm:pt modelId="{56F17559-B664-4176-BA2E-9987C0B0488F}">
      <dgm:prSet phldrT="[Text]"/>
      <dgm:spPr/>
      <dgm:t>
        <a:bodyPr/>
        <a:lstStyle/>
        <a:p>
          <a:r>
            <a:rPr lang="ar-MA" dirty="0"/>
            <a:t>تقديم الدعم للقائمين على التنفيذ لتحقيق الأهداف الأمنية ذات الأولوية</a:t>
          </a:r>
          <a:endParaRPr lang="en-US" dirty="0"/>
        </a:p>
      </dgm:t>
    </dgm:pt>
    <dgm:pt modelId="{8D82EFAE-045F-4451-BFEA-ABBE99EDA708}" type="parTrans" cxnId="{971187FF-1094-4D6E-8CE6-91FC14BDFC96}">
      <dgm:prSet/>
      <dgm:spPr/>
      <dgm:t>
        <a:bodyPr/>
        <a:lstStyle/>
        <a:p>
          <a:endParaRPr lang="en-US"/>
        </a:p>
      </dgm:t>
    </dgm:pt>
    <dgm:pt modelId="{0BC95252-3E01-44D3-9FEF-174001DFF89B}" type="sibTrans" cxnId="{971187FF-1094-4D6E-8CE6-91FC14BDFC96}">
      <dgm:prSet/>
      <dgm:spPr/>
      <dgm:t>
        <a:bodyPr/>
        <a:lstStyle/>
        <a:p>
          <a:endParaRPr lang="en-US"/>
        </a:p>
      </dgm:t>
    </dgm:pt>
    <dgm:pt modelId="{D0BD0E2C-E211-4989-93E1-01D89208FB63}">
      <dgm:prSet phldrT="[Text]"/>
      <dgm:spPr/>
      <dgm:t>
        <a:bodyPr/>
        <a:lstStyle/>
        <a:p>
          <a:r>
            <a:rPr lang="ar-MA" dirty="0"/>
            <a:t>تدريب منظمات المجتمع المدني </a:t>
          </a:r>
          <a:r>
            <a:rPr lang="ar-MA" u="sng" dirty="0"/>
            <a:t>معًا</a:t>
          </a:r>
          <a:r>
            <a:rPr lang="ar-MA" dirty="0"/>
            <a:t> على تحديد المخاطر ذات الأولوية واستراتيجيات التخفيف؛ وصياغة خطط أمنية</a:t>
          </a:r>
          <a:endParaRPr lang="en-US" dirty="0"/>
        </a:p>
      </dgm:t>
    </dgm:pt>
    <dgm:pt modelId="{DD83FF4A-BCFC-4514-8B98-FB165794EF33}" type="parTrans" cxnId="{ABC03BB1-C38C-4471-98CC-6E26D7E5AC87}">
      <dgm:prSet/>
      <dgm:spPr/>
      <dgm:t>
        <a:bodyPr/>
        <a:lstStyle/>
        <a:p>
          <a:endParaRPr lang="en-US"/>
        </a:p>
      </dgm:t>
    </dgm:pt>
    <dgm:pt modelId="{CC7008D9-0ADF-4E22-8A1D-3F3DB39BA3D1}" type="sibTrans" cxnId="{ABC03BB1-C38C-4471-98CC-6E26D7E5AC87}">
      <dgm:prSet/>
      <dgm:spPr/>
      <dgm:t>
        <a:bodyPr/>
        <a:lstStyle/>
        <a:p>
          <a:endParaRPr lang="en-US"/>
        </a:p>
      </dgm:t>
    </dgm:pt>
    <dgm:pt modelId="{1919551B-7DFB-4C61-B9FF-91DF759B450B}">
      <dgm:prSet phldrT="[Text]"/>
      <dgm:spPr/>
      <dgm:t>
        <a:bodyPr/>
        <a:lstStyle/>
        <a:p>
          <a:r>
            <a:rPr lang="ar-MA" dirty="0"/>
            <a:t>يكمل كل قائم على التن</a:t>
          </a:r>
          <a:r>
            <a:rPr lang="ar-LB" dirty="0"/>
            <a:t>في</a:t>
          </a:r>
          <a:r>
            <a:rPr lang="ar-MA" dirty="0"/>
            <a:t>ذ  قائمة تحقق ذات صلة بمقاربات الأمن الحالية الخاصة بهم</a:t>
          </a:r>
          <a:endParaRPr lang="en-US" dirty="0"/>
        </a:p>
      </dgm:t>
    </dgm:pt>
    <dgm:pt modelId="{F0962F51-555E-4DE8-8AA2-CB0962691F77}" type="parTrans" cxnId="{8BFA2754-D975-424E-BCB4-E168FF05470F}">
      <dgm:prSet/>
      <dgm:spPr/>
      <dgm:t>
        <a:bodyPr/>
        <a:lstStyle/>
        <a:p>
          <a:endParaRPr lang="en-US"/>
        </a:p>
      </dgm:t>
    </dgm:pt>
    <dgm:pt modelId="{9186B96C-FBE1-4C97-8EF6-1F28379DE068}" type="sibTrans" cxnId="{8BFA2754-D975-424E-BCB4-E168FF05470F}">
      <dgm:prSet/>
      <dgm:spPr/>
      <dgm:t>
        <a:bodyPr/>
        <a:lstStyle/>
        <a:p>
          <a:endParaRPr lang="en-US"/>
        </a:p>
      </dgm:t>
    </dgm:pt>
    <dgm:pt modelId="{2DAE48B6-AC1B-4719-8369-EB3F0E7F9E2F}" type="pres">
      <dgm:prSet presAssocID="{BD6F7A3D-6CDC-43AB-BB53-290DB085AD91}" presName="CompostProcess" presStyleCnt="0">
        <dgm:presLayoutVars>
          <dgm:dir/>
          <dgm:resizeHandles val="exact"/>
        </dgm:presLayoutVars>
      </dgm:prSet>
      <dgm:spPr/>
    </dgm:pt>
    <dgm:pt modelId="{26A5FD58-730C-4752-B35A-B13D382595EE}" type="pres">
      <dgm:prSet presAssocID="{BD6F7A3D-6CDC-43AB-BB53-290DB085AD91}" presName="arrow" presStyleLbl="bgShp" presStyleIdx="0" presStyleCnt="1" custAng="10800000"/>
      <dgm:spPr/>
    </dgm:pt>
    <dgm:pt modelId="{4AC0F714-627E-4D77-9D25-D6C597BAE0EA}" type="pres">
      <dgm:prSet presAssocID="{BD6F7A3D-6CDC-43AB-BB53-290DB085AD91}" presName="linearProcess" presStyleCnt="0"/>
      <dgm:spPr/>
    </dgm:pt>
    <dgm:pt modelId="{2F0ACE54-DB72-43E9-9D0F-D4ECBE22631B}" type="pres">
      <dgm:prSet presAssocID="{56F17559-B664-4176-BA2E-9987C0B0488F}" presName="textNode" presStyleLbl="node1" presStyleIdx="0" presStyleCnt="3">
        <dgm:presLayoutVars>
          <dgm:bulletEnabled val="1"/>
        </dgm:presLayoutVars>
      </dgm:prSet>
      <dgm:spPr/>
    </dgm:pt>
    <dgm:pt modelId="{A7E10E8B-23F9-4B67-91EC-302E774803ED}" type="pres">
      <dgm:prSet presAssocID="{0BC95252-3E01-44D3-9FEF-174001DFF89B}" presName="sibTrans" presStyleCnt="0"/>
      <dgm:spPr/>
    </dgm:pt>
    <dgm:pt modelId="{DD824430-5F47-48D3-BF28-F4CDFBC16A7F}" type="pres">
      <dgm:prSet presAssocID="{D0BD0E2C-E211-4989-93E1-01D89208FB63}" presName="textNode" presStyleLbl="node1" presStyleIdx="1" presStyleCnt="3">
        <dgm:presLayoutVars>
          <dgm:bulletEnabled val="1"/>
        </dgm:presLayoutVars>
      </dgm:prSet>
      <dgm:spPr/>
    </dgm:pt>
    <dgm:pt modelId="{DCFB051F-198F-40A8-8A26-B84CCD217B3E}" type="pres">
      <dgm:prSet presAssocID="{CC7008D9-0ADF-4E22-8A1D-3F3DB39BA3D1}" presName="sibTrans" presStyleCnt="0"/>
      <dgm:spPr/>
    </dgm:pt>
    <dgm:pt modelId="{D528F516-CD4A-46CB-8616-CC22F8BCBED7}" type="pres">
      <dgm:prSet presAssocID="{1919551B-7DFB-4C61-B9FF-91DF759B450B}" presName="textNode" presStyleLbl="node1" presStyleIdx="2" presStyleCnt="3">
        <dgm:presLayoutVars>
          <dgm:bulletEnabled val="1"/>
        </dgm:presLayoutVars>
      </dgm:prSet>
      <dgm:spPr/>
    </dgm:pt>
  </dgm:ptLst>
  <dgm:cxnLst>
    <dgm:cxn modelId="{56037070-E48F-4490-A85C-4026606F1336}" type="presOf" srcId="{BD6F7A3D-6CDC-43AB-BB53-290DB085AD91}" destId="{2DAE48B6-AC1B-4719-8369-EB3F0E7F9E2F}" srcOrd="0" destOrd="0" presId="urn:microsoft.com/office/officeart/2005/8/layout/hProcess9"/>
    <dgm:cxn modelId="{8BFA2754-D975-424E-BCB4-E168FF05470F}" srcId="{BD6F7A3D-6CDC-43AB-BB53-290DB085AD91}" destId="{1919551B-7DFB-4C61-B9FF-91DF759B450B}" srcOrd="2" destOrd="0" parTransId="{F0962F51-555E-4DE8-8AA2-CB0962691F77}" sibTransId="{9186B96C-FBE1-4C97-8EF6-1F28379DE068}"/>
    <dgm:cxn modelId="{ABC03BB1-C38C-4471-98CC-6E26D7E5AC87}" srcId="{BD6F7A3D-6CDC-43AB-BB53-290DB085AD91}" destId="{D0BD0E2C-E211-4989-93E1-01D89208FB63}" srcOrd="1" destOrd="0" parTransId="{DD83FF4A-BCFC-4514-8B98-FB165794EF33}" sibTransId="{CC7008D9-0ADF-4E22-8A1D-3F3DB39BA3D1}"/>
    <dgm:cxn modelId="{A8A2FDBA-1254-424F-8C11-E651DB277BE1}" type="presOf" srcId="{1919551B-7DFB-4C61-B9FF-91DF759B450B}" destId="{D528F516-CD4A-46CB-8616-CC22F8BCBED7}" srcOrd="0" destOrd="0" presId="urn:microsoft.com/office/officeart/2005/8/layout/hProcess9"/>
    <dgm:cxn modelId="{8745E1C7-5CD0-4A63-B5E9-3BCA4AC7BD94}" type="presOf" srcId="{D0BD0E2C-E211-4989-93E1-01D89208FB63}" destId="{DD824430-5F47-48D3-BF28-F4CDFBC16A7F}" srcOrd="0" destOrd="0" presId="urn:microsoft.com/office/officeart/2005/8/layout/hProcess9"/>
    <dgm:cxn modelId="{4B5EE5EE-65EA-43F1-ADAC-3E6FEE247B2E}" type="presOf" srcId="{56F17559-B664-4176-BA2E-9987C0B0488F}" destId="{2F0ACE54-DB72-43E9-9D0F-D4ECBE22631B}" srcOrd="0" destOrd="0" presId="urn:microsoft.com/office/officeart/2005/8/layout/hProcess9"/>
    <dgm:cxn modelId="{971187FF-1094-4D6E-8CE6-91FC14BDFC96}" srcId="{BD6F7A3D-6CDC-43AB-BB53-290DB085AD91}" destId="{56F17559-B664-4176-BA2E-9987C0B0488F}" srcOrd="0" destOrd="0" parTransId="{8D82EFAE-045F-4451-BFEA-ABBE99EDA708}" sibTransId="{0BC95252-3E01-44D3-9FEF-174001DFF89B}"/>
    <dgm:cxn modelId="{5D91A6E4-1A15-406C-B685-51B4894DBA81}" type="presParOf" srcId="{2DAE48B6-AC1B-4719-8369-EB3F0E7F9E2F}" destId="{26A5FD58-730C-4752-B35A-B13D382595EE}" srcOrd="0" destOrd="0" presId="urn:microsoft.com/office/officeart/2005/8/layout/hProcess9"/>
    <dgm:cxn modelId="{25A8D0A1-B996-4859-ABE1-9AE3DED2B41F}" type="presParOf" srcId="{2DAE48B6-AC1B-4719-8369-EB3F0E7F9E2F}" destId="{4AC0F714-627E-4D77-9D25-D6C597BAE0EA}" srcOrd="1" destOrd="0" presId="urn:microsoft.com/office/officeart/2005/8/layout/hProcess9"/>
    <dgm:cxn modelId="{6039BFC9-3A90-4B2F-AA2D-B60E5F0891FA}" type="presParOf" srcId="{4AC0F714-627E-4D77-9D25-D6C597BAE0EA}" destId="{2F0ACE54-DB72-43E9-9D0F-D4ECBE22631B}" srcOrd="0" destOrd="0" presId="urn:microsoft.com/office/officeart/2005/8/layout/hProcess9"/>
    <dgm:cxn modelId="{93A62558-8F95-48E8-A904-135C5DA41F83}" type="presParOf" srcId="{4AC0F714-627E-4D77-9D25-D6C597BAE0EA}" destId="{A7E10E8B-23F9-4B67-91EC-302E774803ED}" srcOrd="1" destOrd="0" presId="urn:microsoft.com/office/officeart/2005/8/layout/hProcess9"/>
    <dgm:cxn modelId="{FEB5915F-B3B9-4612-8B54-B6D0ECA0FAAD}" type="presParOf" srcId="{4AC0F714-627E-4D77-9D25-D6C597BAE0EA}" destId="{DD824430-5F47-48D3-BF28-F4CDFBC16A7F}" srcOrd="2" destOrd="0" presId="urn:microsoft.com/office/officeart/2005/8/layout/hProcess9"/>
    <dgm:cxn modelId="{E2AA9DFB-16E3-4443-8CE8-4F17CDF41A58}" type="presParOf" srcId="{4AC0F714-627E-4D77-9D25-D6C597BAE0EA}" destId="{DCFB051F-198F-40A8-8A26-B84CCD217B3E}" srcOrd="3" destOrd="0" presId="urn:microsoft.com/office/officeart/2005/8/layout/hProcess9"/>
    <dgm:cxn modelId="{8605CAD8-F4D9-45E8-9546-4233691FB39B}" type="presParOf" srcId="{4AC0F714-627E-4D77-9D25-D6C597BAE0EA}" destId="{D528F516-CD4A-46CB-8616-CC22F8BCBED7}"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rot="10800000">
          <a:off x="574566" y="0"/>
          <a:ext cx="6511754" cy="456084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8229" y="1368254"/>
          <a:ext cx="2465848" cy="1824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ar-MA" sz="2200" kern="1200" dirty="0"/>
            <a:t>تقديم الدعم للقائمين على التنفيذ لتحقيق الأهداف الأمنية ذات الأولوية</a:t>
          </a:r>
          <a:endParaRPr lang="en-US" sz="2200" kern="1200" dirty="0"/>
        </a:p>
      </dsp:txBody>
      <dsp:txXfrm>
        <a:off x="97286" y="1457311"/>
        <a:ext cx="2287734" cy="1646225"/>
      </dsp:txXfrm>
    </dsp:sp>
    <dsp:sp modelId="{DD824430-5F47-48D3-BF28-F4CDFBC16A7F}">
      <dsp:nvSpPr>
        <dsp:cNvPr id="0" name=""/>
        <dsp:cNvSpPr/>
      </dsp:nvSpPr>
      <dsp:spPr>
        <a:xfrm>
          <a:off x="2597519" y="1368254"/>
          <a:ext cx="2465848" cy="1824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ar-MA" sz="2200" kern="1200" dirty="0"/>
            <a:t>تدريب منظمات المجتمع المدني </a:t>
          </a:r>
          <a:r>
            <a:rPr lang="ar-MA" sz="2200" u="sng" kern="1200" dirty="0"/>
            <a:t>معًا</a:t>
          </a:r>
          <a:r>
            <a:rPr lang="ar-MA" sz="2200" kern="1200" dirty="0"/>
            <a:t> على تحديد المخاطر ذات الأولوية واستراتيجيات التخفيف؛ وصياغة خطط أمنية</a:t>
          </a:r>
          <a:endParaRPr lang="en-US" sz="2200" kern="1200" dirty="0"/>
        </a:p>
      </dsp:txBody>
      <dsp:txXfrm>
        <a:off x="2686576" y="1457311"/>
        <a:ext cx="2287734" cy="1646225"/>
      </dsp:txXfrm>
    </dsp:sp>
    <dsp:sp modelId="{D528F516-CD4A-46CB-8616-CC22F8BCBED7}">
      <dsp:nvSpPr>
        <dsp:cNvPr id="0" name=""/>
        <dsp:cNvSpPr/>
      </dsp:nvSpPr>
      <dsp:spPr>
        <a:xfrm>
          <a:off x="5186810" y="1368254"/>
          <a:ext cx="2465848" cy="18243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1">
            <a:lnSpc>
              <a:spcPct val="90000"/>
            </a:lnSpc>
            <a:spcBef>
              <a:spcPct val="0"/>
            </a:spcBef>
            <a:spcAft>
              <a:spcPct val="35000"/>
            </a:spcAft>
            <a:buNone/>
          </a:pPr>
          <a:r>
            <a:rPr lang="ar-MA" sz="2200" kern="1200" dirty="0"/>
            <a:t>يكمل كل قائم على التن</a:t>
          </a:r>
          <a:r>
            <a:rPr lang="ar-LB" sz="2200" kern="1200" dirty="0"/>
            <a:t>في</a:t>
          </a:r>
          <a:r>
            <a:rPr lang="ar-MA" sz="2200" kern="1200" dirty="0"/>
            <a:t>ذ قائمة تحقق ذات صلة بمقاربات الأمن الحالية الخاصة بهم</a:t>
          </a:r>
          <a:endParaRPr lang="en-US" sz="2200" kern="1200" dirty="0"/>
        </a:p>
      </dsp:txBody>
      <dsp:txXfrm>
        <a:off x="5275867" y="1457311"/>
        <a:ext cx="2287734" cy="1646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rot="10800000">
          <a:off x="212799" y="0"/>
          <a:ext cx="2411725" cy="183163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3047"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تقديم الدعم للقائمين على التنفيذ لتحقيق الأهداف الأمنية ذات الأولوية</a:t>
          </a:r>
          <a:endParaRPr lang="en-US" sz="800" kern="1200" dirty="0"/>
        </a:p>
      </dsp:txBody>
      <dsp:txXfrm>
        <a:off x="38812" y="585255"/>
        <a:ext cx="841733" cy="661123"/>
      </dsp:txXfrm>
    </dsp:sp>
    <dsp:sp modelId="{DD824430-5F47-48D3-BF28-F4CDFBC16A7F}">
      <dsp:nvSpPr>
        <dsp:cNvPr id="0" name=""/>
        <dsp:cNvSpPr/>
      </dsp:nvSpPr>
      <dsp:spPr>
        <a:xfrm>
          <a:off x="962030"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تدريب منظمات المجتمع المدني </a:t>
          </a:r>
          <a:r>
            <a:rPr lang="ar-MA" sz="800" u="sng" kern="1200" dirty="0"/>
            <a:t>معًا</a:t>
          </a:r>
          <a:r>
            <a:rPr lang="ar-MA" sz="800" kern="1200" dirty="0"/>
            <a:t> على تحديد المخاطر ذات الأولوية واستراتيجيات التخفيف؛ وصياغة خطط أمنية</a:t>
          </a:r>
          <a:endParaRPr lang="en-US" sz="800" kern="1200" dirty="0"/>
        </a:p>
      </dsp:txBody>
      <dsp:txXfrm>
        <a:off x="997795" y="585255"/>
        <a:ext cx="841733" cy="661123"/>
      </dsp:txXfrm>
    </dsp:sp>
    <dsp:sp modelId="{D528F516-CD4A-46CB-8616-CC22F8BCBED7}">
      <dsp:nvSpPr>
        <dsp:cNvPr id="0" name=""/>
        <dsp:cNvSpPr/>
      </dsp:nvSpPr>
      <dsp:spPr>
        <a:xfrm>
          <a:off x="1921012"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يكمل كل قائم على التن</a:t>
          </a:r>
          <a:r>
            <a:rPr lang="ar-LB" sz="800" kern="1200" dirty="0"/>
            <a:t>في</a:t>
          </a:r>
          <a:r>
            <a:rPr lang="ar-MA" sz="800" kern="1200" dirty="0"/>
            <a:t>ذ  قائمة تحقق ذات صلة بمقاربات الأمن الحالية الخاصة بهم</a:t>
          </a:r>
          <a:endParaRPr lang="en-US" sz="800" kern="1200" dirty="0"/>
        </a:p>
      </dsp:txBody>
      <dsp:txXfrm>
        <a:off x="1956777" y="585255"/>
        <a:ext cx="841733" cy="661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rot="10800000">
          <a:off x="212799" y="0"/>
          <a:ext cx="2411725" cy="183163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0" y="548794"/>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تقديم الدعم للقائمين على التنفيذ لتحقيق الأهداف الأمنية ذات الأولوية</a:t>
          </a:r>
          <a:endParaRPr lang="en-US" sz="800" kern="1200" dirty="0"/>
        </a:p>
      </dsp:txBody>
      <dsp:txXfrm>
        <a:off x="35765" y="584559"/>
        <a:ext cx="841733" cy="661123"/>
      </dsp:txXfrm>
    </dsp:sp>
    <dsp:sp modelId="{DD824430-5F47-48D3-BF28-F4CDFBC16A7F}">
      <dsp:nvSpPr>
        <dsp:cNvPr id="0" name=""/>
        <dsp:cNvSpPr/>
      </dsp:nvSpPr>
      <dsp:spPr>
        <a:xfrm>
          <a:off x="962030"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تدريب منظمات المجتمع المدني </a:t>
          </a:r>
          <a:r>
            <a:rPr lang="ar-MA" sz="800" u="sng" kern="1200" dirty="0"/>
            <a:t>معًا</a:t>
          </a:r>
          <a:r>
            <a:rPr lang="ar-MA" sz="800" kern="1200" dirty="0"/>
            <a:t> على تحديد المخاطر ذات الأولوية واستراتيجيات التخفيف؛ وصياغة خطط أمنية</a:t>
          </a:r>
          <a:endParaRPr lang="en-US" sz="800" kern="1200" dirty="0"/>
        </a:p>
      </dsp:txBody>
      <dsp:txXfrm>
        <a:off x="997795" y="585255"/>
        <a:ext cx="841733" cy="661123"/>
      </dsp:txXfrm>
    </dsp:sp>
    <dsp:sp modelId="{D528F516-CD4A-46CB-8616-CC22F8BCBED7}">
      <dsp:nvSpPr>
        <dsp:cNvPr id="0" name=""/>
        <dsp:cNvSpPr/>
      </dsp:nvSpPr>
      <dsp:spPr>
        <a:xfrm>
          <a:off x="1921012"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يكمل كل قائم على التن</a:t>
          </a:r>
          <a:r>
            <a:rPr lang="ar-LB" sz="800" kern="1200" dirty="0"/>
            <a:t>في</a:t>
          </a:r>
          <a:r>
            <a:rPr lang="ar-MA" sz="800" kern="1200" dirty="0"/>
            <a:t>ذ  قائمة تحقق ذات صلة بمقاربات الأمن الحالية الخاصة بهم</a:t>
          </a:r>
          <a:endParaRPr lang="en-US" sz="800" kern="1200" dirty="0"/>
        </a:p>
      </dsp:txBody>
      <dsp:txXfrm>
        <a:off x="1956777" y="585255"/>
        <a:ext cx="841733" cy="6611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rot="10800000">
          <a:off x="212799" y="0"/>
          <a:ext cx="2411725" cy="183163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6953" y="564626"/>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تقديم الدعم للقائمين على التنفيذ لتحقيق الأهداف الأمنية ذات الأولوية</a:t>
          </a:r>
          <a:endParaRPr lang="en-US" sz="800" kern="1200" dirty="0"/>
        </a:p>
      </dsp:txBody>
      <dsp:txXfrm>
        <a:off x="42718" y="600391"/>
        <a:ext cx="841733" cy="661123"/>
      </dsp:txXfrm>
    </dsp:sp>
    <dsp:sp modelId="{DD824430-5F47-48D3-BF28-F4CDFBC16A7F}">
      <dsp:nvSpPr>
        <dsp:cNvPr id="0" name=""/>
        <dsp:cNvSpPr/>
      </dsp:nvSpPr>
      <dsp:spPr>
        <a:xfrm>
          <a:off x="962030"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تدريب منظمات المجتمع المدني </a:t>
          </a:r>
          <a:r>
            <a:rPr lang="ar-MA" sz="800" u="sng" kern="1200" dirty="0"/>
            <a:t>معًا</a:t>
          </a:r>
          <a:r>
            <a:rPr lang="ar-MA" sz="800" kern="1200" dirty="0"/>
            <a:t> على تحديد المخاطر ذات الأولوية واستراتيجيات التخفيف؛ وصياغة خطط أمنية</a:t>
          </a:r>
          <a:endParaRPr lang="en-US" sz="800" kern="1200" dirty="0"/>
        </a:p>
      </dsp:txBody>
      <dsp:txXfrm>
        <a:off x="997795" y="585255"/>
        <a:ext cx="841733" cy="661123"/>
      </dsp:txXfrm>
    </dsp:sp>
    <dsp:sp modelId="{D528F516-CD4A-46CB-8616-CC22F8BCBED7}">
      <dsp:nvSpPr>
        <dsp:cNvPr id="0" name=""/>
        <dsp:cNvSpPr/>
      </dsp:nvSpPr>
      <dsp:spPr>
        <a:xfrm>
          <a:off x="1921012"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يكمل كل قائم على التن</a:t>
          </a:r>
          <a:r>
            <a:rPr lang="ar-LB" sz="800" kern="1200" dirty="0"/>
            <a:t>في</a:t>
          </a:r>
          <a:r>
            <a:rPr lang="ar-MA" sz="800" kern="1200" dirty="0"/>
            <a:t>ذ  قائمة تحقق ذات صلة بمقاربات الأمن الحالية الخاصة بهم</a:t>
          </a:r>
          <a:endParaRPr lang="en-US" sz="800" kern="1200" dirty="0"/>
        </a:p>
      </dsp:txBody>
      <dsp:txXfrm>
        <a:off x="1956777" y="585255"/>
        <a:ext cx="841733" cy="6611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5FD58-730C-4752-B35A-B13D382595EE}">
      <dsp:nvSpPr>
        <dsp:cNvPr id="0" name=""/>
        <dsp:cNvSpPr/>
      </dsp:nvSpPr>
      <dsp:spPr>
        <a:xfrm rot="10800000">
          <a:off x="212799" y="0"/>
          <a:ext cx="2411725" cy="183163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0ACE54-DB72-43E9-9D0F-D4ECBE22631B}">
      <dsp:nvSpPr>
        <dsp:cNvPr id="0" name=""/>
        <dsp:cNvSpPr/>
      </dsp:nvSpPr>
      <dsp:spPr>
        <a:xfrm>
          <a:off x="3047"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تقديم الدعم للقائمين على التنفيذ لتحقيق الأهداف الأمنية ذات الأولوية</a:t>
          </a:r>
          <a:endParaRPr lang="en-US" sz="800" kern="1200" dirty="0"/>
        </a:p>
      </dsp:txBody>
      <dsp:txXfrm>
        <a:off x="38812" y="585255"/>
        <a:ext cx="841733" cy="661123"/>
      </dsp:txXfrm>
    </dsp:sp>
    <dsp:sp modelId="{DD824430-5F47-48D3-BF28-F4CDFBC16A7F}">
      <dsp:nvSpPr>
        <dsp:cNvPr id="0" name=""/>
        <dsp:cNvSpPr/>
      </dsp:nvSpPr>
      <dsp:spPr>
        <a:xfrm>
          <a:off x="962030"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تدريب منظمات المجتمع المدني </a:t>
          </a:r>
          <a:r>
            <a:rPr lang="ar-MA" sz="800" u="sng" kern="1200" dirty="0"/>
            <a:t>معًا</a:t>
          </a:r>
          <a:r>
            <a:rPr lang="ar-MA" sz="800" kern="1200" dirty="0"/>
            <a:t> على تحديد المخاطر ذات الأولوية واستراتيجيات التخفيف؛ وصياغة خطط أمنية</a:t>
          </a:r>
          <a:endParaRPr lang="en-US" sz="800" kern="1200" dirty="0"/>
        </a:p>
      </dsp:txBody>
      <dsp:txXfrm>
        <a:off x="997795" y="585255"/>
        <a:ext cx="841733" cy="661123"/>
      </dsp:txXfrm>
    </dsp:sp>
    <dsp:sp modelId="{D528F516-CD4A-46CB-8616-CC22F8BCBED7}">
      <dsp:nvSpPr>
        <dsp:cNvPr id="0" name=""/>
        <dsp:cNvSpPr/>
      </dsp:nvSpPr>
      <dsp:spPr>
        <a:xfrm>
          <a:off x="1921012" y="549490"/>
          <a:ext cx="913263" cy="7326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ar-MA" sz="800" kern="1200" dirty="0"/>
            <a:t>يكمل كل قائم على التن</a:t>
          </a:r>
          <a:r>
            <a:rPr lang="ar-LB" sz="800" kern="1200" dirty="0"/>
            <a:t>في</a:t>
          </a:r>
          <a:r>
            <a:rPr lang="ar-MA" sz="800" kern="1200" dirty="0"/>
            <a:t>ذ  قائمة تحقق ذات صلة بمقاربات الأمن الحالية الخاصة بهم</a:t>
          </a:r>
          <a:endParaRPr lang="en-US" sz="800" kern="1200" dirty="0"/>
        </a:p>
      </dsp:txBody>
      <dsp:txXfrm>
        <a:off x="1956777" y="585255"/>
        <a:ext cx="841733" cy="66112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C4C28-8947-4DE7-AF31-56726FE590A2}" type="datetimeFigureOut">
              <a:rPr lang="en-US" smtClean="0"/>
              <a:t>7/23/2021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
        <p:nvSpPr>
          <p:cNvPr id="7" name="Slide Number Placeholder 6"/>
          <p:cNvSpPr>
            <a:spLocks noGrp="1"/>
          </p:cNvSpPr>
          <p:nvPr>
            <p:ph type="sldNum" sz="quarter" idx="5"/>
          </p:nvPr>
        </p:nvSpPr>
        <p:spPr>
          <a:xfrm>
            <a:off x="5904089" y="8547972"/>
            <a:ext cx="953910" cy="458787"/>
          </a:xfrm>
          <a:prstGeom prst="rect">
            <a:avLst/>
          </a:prstGeom>
        </p:spPr>
        <p:txBody>
          <a:bodyPr vert="horz" lIns="91440" tIns="45720" rIns="182880" bIns="45720" rtlCol="0" anchor="b"/>
          <a:lstStyle>
            <a:lvl1pPr algn="r">
              <a:defRPr sz="1200"/>
            </a:lvl1pPr>
          </a:lstStyle>
          <a:p>
            <a:fld id="{FDCEB901-7526-43F3-B779-B138AE95E143}" type="slidenum">
              <a:rPr lang="en-US" smtClean="0"/>
              <a:t>‹#›</a:t>
            </a:fld>
            <a:endParaRPr lang="en-US" dirty="0"/>
          </a:p>
        </p:txBody>
      </p:sp>
    </p:spTree>
    <p:extLst>
      <p:ext uri="{BB962C8B-B14F-4D97-AF65-F5344CB8AC3E}">
        <p14:creationId xmlns:p14="http://schemas.microsoft.com/office/powerpoint/2010/main" val="3340465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iheartmob.org/resources/tech"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fhi360.org/sites/default/files/media/documents/data-safety-guidance.pdf"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www.fhi360.org/resource/implementer-and-data-security" TargetMode="External"/><Relationship Id="rId4" Type="http://schemas.openxmlformats.org/officeDocument/2006/relationships/hyperlink" Target="https://www.fhi360.org/sites/default/files/media/documents/data-safety-checklist-1.xlsx"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قل: شكرا لحضوركم اليوم! نتطلع إلى التعلم معكم ومن كل واحد منكم طيلة هذه الأيام الأربعة.</a:t>
            </a:r>
            <a:endParaRPr lang="en-US" dirty="0"/>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a:t>
            </a:fld>
            <a:endParaRPr lang="en-US"/>
          </a:p>
        </p:txBody>
      </p:sp>
      <p:sp>
        <p:nvSpPr>
          <p:cNvPr id="5" name="Footer Placeholder 5">
            <a:extLst>
              <a:ext uri="{FF2B5EF4-FFF2-40B4-BE49-F238E27FC236}">
                <a16:creationId xmlns:a16="http://schemas.microsoft.com/office/drawing/2014/main" id="{1481B359-4869-4ECE-A265-A9155FECC57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54454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أخيرًا، هذا مثال لخطة أمنية. لسنا بحاجة إلى التوقف عندها الآن، ستكون موضوع نقاش في يومنا الأخير. ولكن ما يهم هو أنها خطة بسيطة، ويتعلق الأمر بما هو مهم وملح بالنسبة لكم ولمنظمتكم.</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10</a:t>
            </a:fld>
            <a:endParaRPr lang="en-US"/>
          </a:p>
        </p:txBody>
      </p:sp>
      <p:sp>
        <p:nvSpPr>
          <p:cNvPr id="5" name="Footer Placeholder 5">
            <a:extLst>
              <a:ext uri="{FF2B5EF4-FFF2-40B4-BE49-F238E27FC236}">
                <a16:creationId xmlns:a16="http://schemas.microsoft.com/office/drawing/2014/main" id="{AFD71B76-D62B-4B48-A28E-A6B389E7291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6262660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الثانية. فيما يلي بعض الحلول الممكنة. لقد قمتم بالتطرق للعديد من هذه الحلول. سوف أقوم بالتطرق إليها. وإذا ذكرت حلاً لا تعتقدون أنه سيكون مناسبًا في سياقكم - وهو أمر وارد، فالأمن دائمًا ما يكون سياقي - فيرجى إبلاغي بذلك بعد الانتهاء.</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100</a:t>
            </a:fld>
            <a:endParaRPr lang="en-US"/>
          </a:p>
        </p:txBody>
      </p:sp>
      <p:sp>
        <p:nvSpPr>
          <p:cNvPr id="5" name="Footer Placeholder 5">
            <a:extLst>
              <a:ext uri="{FF2B5EF4-FFF2-40B4-BE49-F238E27FC236}">
                <a16:creationId xmlns:a16="http://schemas.microsoft.com/office/drawing/2014/main" id="{FFAC5BE7-A2E8-4120-BE18-A2EFB27A495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7401434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حان دور المجموعة الثالثة.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101</a:t>
            </a:fld>
            <a:endParaRPr lang="en-US"/>
          </a:p>
        </p:txBody>
      </p:sp>
      <p:sp>
        <p:nvSpPr>
          <p:cNvPr id="5" name="Footer Placeholder 5">
            <a:extLst>
              <a:ext uri="{FF2B5EF4-FFF2-40B4-BE49-F238E27FC236}">
                <a16:creationId xmlns:a16="http://schemas.microsoft.com/office/drawing/2014/main" id="{E76CD687-E966-40C7-B724-956C13E9CDD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40931878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الثالثة. فيما يلي بعض الحلول الممكنة. لقد قمتم بالتطرق للعديد من هذه الحلول. سوف أقوم بالمرور عليها. وإذا ذكرت حلاً لا تعتقدون أنه سيكون مناسبًا في سياقكم - وهو أمر وارد، فالأمان دائمًا ما يكون سياقي - فيرجى إبلاغي بذلك بعد الانتهاء.</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102</a:t>
            </a:fld>
            <a:endParaRPr lang="en-US"/>
          </a:p>
        </p:txBody>
      </p:sp>
      <p:sp>
        <p:nvSpPr>
          <p:cNvPr id="5" name="Footer Placeholder 5">
            <a:extLst>
              <a:ext uri="{FF2B5EF4-FFF2-40B4-BE49-F238E27FC236}">
                <a16:creationId xmlns:a16="http://schemas.microsoft.com/office/drawing/2014/main" id="{5AB58003-766F-4D86-9923-35FB305F747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208011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ar-MA" sz="1200" kern="1200" dirty="0">
                <a:solidFill>
                  <a:schemeClr val="tx1"/>
                </a:solidFill>
                <a:effectLst/>
                <a:latin typeface="+mn-lt"/>
                <a:ea typeface="+mn-ea"/>
                <a:cs typeface="+mn-cs"/>
              </a:rPr>
              <a:t>قل: حان دور المجموعة الرابعة.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103</a:t>
            </a:fld>
            <a:endParaRPr lang="en-US"/>
          </a:p>
        </p:txBody>
      </p:sp>
      <p:sp>
        <p:nvSpPr>
          <p:cNvPr id="5" name="Footer Placeholder 5">
            <a:extLst>
              <a:ext uri="{FF2B5EF4-FFF2-40B4-BE49-F238E27FC236}">
                <a16:creationId xmlns:a16="http://schemas.microsoft.com/office/drawing/2014/main" id="{7C280CA9-0C01-4CDF-B30A-618473A563A9}"/>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151327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الرابعة. فيما يلي بعض الحلول الممكنة. لقد قمتم بالتطرق للعديد من هذه الحلول. سأقوم بتفحصها. وإذا ذكرت حلاً لا تعتقدون أنه سيكون مناسبًا في سياقكم - وهو أمر وارد، فالأمن دائمًا ما يكون سياقي - فيرجى إبلاغي بذلك بعد الانتهاء.</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104</a:t>
            </a:fld>
            <a:endParaRPr lang="en-US"/>
          </a:p>
        </p:txBody>
      </p:sp>
      <p:sp>
        <p:nvSpPr>
          <p:cNvPr id="5" name="Footer Placeholder 5">
            <a:extLst>
              <a:ext uri="{FF2B5EF4-FFF2-40B4-BE49-F238E27FC236}">
                <a16:creationId xmlns:a16="http://schemas.microsoft.com/office/drawing/2014/main" id="{2796AD97-9C66-4787-91B0-7D1F83AAA4E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2211024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حان دور المجموعة الخامسة.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105</a:t>
            </a:fld>
            <a:endParaRPr lang="en-US"/>
          </a:p>
        </p:txBody>
      </p:sp>
      <p:sp>
        <p:nvSpPr>
          <p:cNvPr id="5" name="Footer Placeholder 5">
            <a:extLst>
              <a:ext uri="{FF2B5EF4-FFF2-40B4-BE49-F238E27FC236}">
                <a16:creationId xmlns:a16="http://schemas.microsoft.com/office/drawing/2014/main" id="{7DCC7339-0ED4-4781-9548-A776F16AEF9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7980405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الخامسة. فيما يلي بعض الحلول الممكنة. لقد قمتم بالتطرق للعديد من هذه الحلول. وسأتفحصها. إذا ذكرتم حلاً لا تعتقدون أنه سيكون مناسبًا في سياقكم - وهو أمر وارد لأن الأمن دائمًا سياقي - فيرجى إبلاغي بذلك بعد الانتهاء.</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106</a:t>
            </a:fld>
            <a:endParaRPr lang="en-US"/>
          </a:p>
        </p:txBody>
      </p:sp>
      <p:sp>
        <p:nvSpPr>
          <p:cNvPr id="5" name="Footer Placeholder 5">
            <a:extLst>
              <a:ext uri="{FF2B5EF4-FFF2-40B4-BE49-F238E27FC236}">
                <a16:creationId xmlns:a16="http://schemas.microsoft.com/office/drawing/2014/main" id="{81D347A2-B344-4E7C-AB43-979EB23069E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8425276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دور المجموعة السادسة.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107</a:t>
            </a:fld>
            <a:endParaRPr lang="en-US"/>
          </a:p>
        </p:txBody>
      </p:sp>
      <p:sp>
        <p:nvSpPr>
          <p:cNvPr id="5" name="Footer Placeholder 5">
            <a:extLst>
              <a:ext uri="{FF2B5EF4-FFF2-40B4-BE49-F238E27FC236}">
                <a16:creationId xmlns:a16="http://schemas.microsoft.com/office/drawing/2014/main" id="{06A7D73B-F7A3-4870-A7B8-12E7159FA85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35059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السادسة. فيما يلي بعض الحلول الممكنة. لقد قمتم بالتطرق للعديد من هذه الحلول. سأتفحصها. إذا ذكرتم حلاً لا تعتقدون أنه سيكون مناسبًا في سياقكم - وهو أمر وارد لأن الأمن دائمًا سياقي - فيرجى إبلاغي بذلك بعد الانتهاء.</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108</a:t>
            </a:fld>
            <a:endParaRPr lang="en-US"/>
          </a:p>
        </p:txBody>
      </p:sp>
      <p:sp>
        <p:nvSpPr>
          <p:cNvPr id="5" name="Footer Placeholder 5">
            <a:extLst>
              <a:ext uri="{FF2B5EF4-FFF2-40B4-BE49-F238E27FC236}">
                <a16:creationId xmlns:a16="http://schemas.microsoft.com/office/drawing/2014/main" id="{BEAD1538-12CC-4780-98A8-49873D7FB46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2019870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دور المجموعة السابعة.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109</a:t>
            </a:fld>
            <a:endParaRPr lang="en-US"/>
          </a:p>
        </p:txBody>
      </p:sp>
      <p:sp>
        <p:nvSpPr>
          <p:cNvPr id="5" name="Footer Placeholder 5">
            <a:extLst>
              <a:ext uri="{FF2B5EF4-FFF2-40B4-BE49-F238E27FC236}">
                <a16:creationId xmlns:a16="http://schemas.microsoft.com/office/drawing/2014/main" id="{77291DA0-435B-4206-880F-3640F4ED43D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0107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5612"/>
          </a:xfrm>
        </p:spPr>
        <p:txBody>
          <a:bodyPr/>
          <a:lstStyle/>
          <a:p>
            <a:pPr algn="r" rtl="1"/>
            <a:r>
              <a:rPr lang="ar-MA" sz="1200" kern="1200" dirty="0">
                <a:solidFill>
                  <a:schemeClr val="tx1"/>
                </a:solidFill>
                <a:effectLst/>
                <a:latin typeface="+mn-lt"/>
                <a:ea typeface="+mn-ea"/>
                <a:cs typeface="+mn-cs"/>
              </a:rPr>
              <a:t>قل: الآن وللحصول على بعض المعلومات الأساسية. عند بدء هذا التدريب، من المهم أن تكون لديكم فكرة عن كيفية تطور التفكير حول أمن القائمين على التنفيذ لبرنامج الفئات الرئيسية مع مرور الوقت.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هناك تاريخ أطول من الاستجابة للعنف / الأزمة* للمستفيدين من برامج فيروس نقص المناعة البشرية للسكان والمنظمات التي تركز على حقوق المثليين </a:t>
            </a:r>
            <a:r>
              <a:rPr lang="ar-MA" sz="1200" kern="1200" dirty="0" err="1">
                <a:solidFill>
                  <a:schemeClr val="tx1"/>
                </a:solidFill>
                <a:effectLst/>
                <a:latin typeface="+mn-lt"/>
                <a:ea typeface="+mn-ea"/>
                <a:cs typeface="+mn-cs"/>
              </a:rPr>
              <a:t>والمثليات</a:t>
            </a:r>
            <a:r>
              <a:rPr lang="ar-MA" sz="1200" kern="1200" dirty="0">
                <a:solidFill>
                  <a:schemeClr val="tx1"/>
                </a:solidFill>
                <a:effectLst/>
                <a:latin typeface="+mn-lt"/>
                <a:ea typeface="+mn-ea"/>
                <a:cs typeface="+mn-cs"/>
              </a:rPr>
              <a:t> ومزدوجي الميل الجنسي ومغايري الهوية الجنسانية.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مرتين لعرض الصور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لقد شهدت البرامج ذات الصلة بالفئات الرئيسية، والتي عرفت انتشارا كبيرا، انعداما لأمن القائمين على التنفيذ موثقا بشكل متزايد، لا سيما المنظمات التي يقودها أفراد الفئات الرئيسية. تضمنت الاعتداءات: اعتقالات واحتجاز، مداهمة / اقتحام مكاتب، اعتداءات جسدية وجنسية واقتصادية وعاطفية على الموظفين.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مرة واحدة لعرض الصور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وقد وقف مشروع </a:t>
            </a:r>
            <a:r>
              <a:rPr lang="en-US" sz="1200" kern="1200" dirty="0">
                <a:solidFill>
                  <a:schemeClr val="tx1"/>
                </a:solidFill>
                <a:effectLst/>
                <a:latin typeface="+mn-lt"/>
                <a:ea typeface="+mn-ea"/>
                <a:cs typeface="+mn-cs"/>
              </a:rPr>
              <a:t>LINKAGES</a:t>
            </a:r>
            <a:r>
              <a:rPr lang="ar-MA" sz="1200" kern="1200" dirty="0">
                <a:solidFill>
                  <a:schemeClr val="tx1"/>
                </a:solidFill>
                <a:effectLst/>
                <a:latin typeface="+mn-lt"/>
                <a:ea typeface="+mn-ea"/>
                <a:cs typeface="+mn-cs"/>
              </a:rPr>
              <a:t>، بالتعاون* مع </a:t>
            </a:r>
            <a:r>
              <a:rPr lang="en-US" sz="1200" kern="1200" dirty="0">
                <a:solidFill>
                  <a:schemeClr val="tx1"/>
                </a:solidFill>
                <a:effectLst/>
                <a:latin typeface="+mn-lt"/>
                <a:ea typeface="+mn-ea"/>
                <a:cs typeface="+mn-cs"/>
              </a:rPr>
              <a:t>Frontline AIDS</a:t>
            </a:r>
            <a:r>
              <a:rPr lang="ar-MA" sz="1200" kern="1200" dirty="0">
                <a:solidFill>
                  <a:schemeClr val="tx1"/>
                </a:solidFill>
                <a:effectLst/>
                <a:latin typeface="+mn-lt"/>
                <a:ea typeface="+mn-ea"/>
                <a:cs typeface="+mn-cs"/>
              </a:rPr>
              <a:t>، على هذه الفجوة وقام بتطوير مجموعة الأدوات التي تراها هنا باللون الأزرق.</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مرة واحدة لعرض الصورة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ثم عملتا </a:t>
            </a:r>
            <a:r>
              <a:rPr lang="en-US" sz="1200" kern="1200" dirty="0">
                <a:solidFill>
                  <a:schemeClr val="tx1"/>
                </a:solidFill>
                <a:effectLst/>
                <a:latin typeface="+mn-lt"/>
                <a:ea typeface="+mn-ea"/>
                <a:cs typeface="+mn-cs"/>
              </a:rPr>
              <a:t>LINKAGES</a:t>
            </a:r>
            <a:r>
              <a:rPr lang="ar-MA" sz="1200" kern="1200" dirty="0">
                <a:solidFill>
                  <a:schemeClr val="tx1"/>
                </a:solidFill>
                <a:effectLst/>
                <a:latin typeface="+mn-lt"/>
                <a:ea typeface="+mn-ea"/>
                <a:cs typeface="+mn-cs"/>
              </a:rPr>
              <a:t> و </a:t>
            </a:r>
            <a:r>
              <a:rPr lang="en-US" sz="1200" kern="1200" dirty="0" err="1">
                <a:solidFill>
                  <a:schemeClr val="tx1"/>
                </a:solidFill>
                <a:effectLst/>
                <a:latin typeface="+mn-lt"/>
                <a:ea typeface="+mn-ea"/>
                <a:cs typeface="+mn-cs"/>
              </a:rPr>
              <a:t>Synergia</a:t>
            </a:r>
            <a:r>
              <a:rPr lang="ar-MA" sz="1200" kern="1200" dirty="0">
                <a:solidFill>
                  <a:schemeClr val="tx1"/>
                </a:solidFill>
                <a:effectLst/>
                <a:latin typeface="+mn-lt"/>
                <a:ea typeface="+mn-ea"/>
                <a:cs typeface="+mn-cs"/>
              </a:rPr>
              <a:t> معًا* لتطوير مواد تدريبية تركز على منفذي برنامج الفئات الرئيسية المرتبط  بفيروس نقص المناعة البشرية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مرة واحدة لعرض الصورة.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وقد كانت هناك جهود، حتى في الآونة الأخيرة*، لمعالجة سلامة البيانات على وجه التحديد</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مرة واحدة لعرض الصورة.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أخيرًا، وسعت </a:t>
            </a:r>
            <a:r>
              <a:rPr lang="en-US" sz="1200" kern="1200" dirty="0">
                <a:solidFill>
                  <a:schemeClr val="tx1"/>
                </a:solidFill>
                <a:effectLst/>
                <a:latin typeface="+mn-lt"/>
                <a:ea typeface="+mn-ea"/>
                <a:cs typeface="+mn-cs"/>
              </a:rPr>
              <a:t>LINKAGES / </a:t>
            </a:r>
            <a:r>
              <a:rPr lang="en-US" sz="1200" kern="1200" dirty="0" err="1">
                <a:solidFill>
                  <a:schemeClr val="tx1"/>
                </a:solidFill>
                <a:effectLst/>
                <a:latin typeface="+mn-lt"/>
                <a:ea typeface="+mn-ea"/>
                <a:cs typeface="+mn-cs"/>
              </a:rPr>
              <a:t>EpiC</a:t>
            </a:r>
            <a:r>
              <a:rPr lang="ar-MA" sz="1200" kern="1200" dirty="0">
                <a:solidFill>
                  <a:schemeClr val="tx1"/>
                </a:solidFill>
                <a:effectLst/>
                <a:latin typeface="+mn-lt"/>
                <a:ea typeface="+mn-ea"/>
                <a:cs typeface="+mn-cs"/>
              </a:rPr>
              <a:t> العمل الأمني عبر المشروع، وصولا إلى الأمن الرقمي واختبار المؤشر، وإلى مناطق جديدة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تقدم بالشفافة مرة واحدة لعرض الصورة.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a:t>
            </a:fld>
            <a:endParaRPr lang="en-US"/>
          </a:p>
        </p:txBody>
      </p:sp>
      <p:sp>
        <p:nvSpPr>
          <p:cNvPr id="5" name="Footer Placeholder 5">
            <a:extLst>
              <a:ext uri="{FF2B5EF4-FFF2-40B4-BE49-F238E27FC236}">
                <a16:creationId xmlns:a16="http://schemas.microsoft.com/office/drawing/2014/main" id="{E2F841B1-76B2-4311-BCFB-76FEC0BB48B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04192901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السابعة. فيما يلي بعض الحلول الممكنة. لقد قمتم بالتطرق للعديد من هذه الحلول. وسوف أتفحصها. إذا ذكرتم حلاً لا تعتقدون أنه سيكون مناسبًا في سياقكم - وهو أمر وارد لأن الأمن دائمًا سياقي - فيرجى إبلاغي بذلك بعد الانتهاء.</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110</a:t>
            </a:fld>
            <a:endParaRPr lang="en-US"/>
          </a:p>
        </p:txBody>
      </p:sp>
      <p:sp>
        <p:nvSpPr>
          <p:cNvPr id="5" name="Footer Placeholder 5">
            <a:extLst>
              <a:ext uri="{FF2B5EF4-FFF2-40B4-BE49-F238E27FC236}">
                <a16:creationId xmlns:a16="http://schemas.microsoft.com/office/drawing/2014/main" id="{2A7C0C9A-7602-40FD-8254-1C172141519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2360951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حان دور المجموعة الثامنة.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111</a:t>
            </a:fld>
            <a:endParaRPr lang="en-US"/>
          </a:p>
        </p:txBody>
      </p:sp>
      <p:sp>
        <p:nvSpPr>
          <p:cNvPr id="5" name="Footer Placeholder 5">
            <a:extLst>
              <a:ext uri="{FF2B5EF4-FFF2-40B4-BE49-F238E27FC236}">
                <a16:creationId xmlns:a16="http://schemas.microsoft.com/office/drawing/2014/main" id="{E415142A-F3D2-423A-B07C-9D9568D648E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8738380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الأخيرة. فيما يلي بعض الحلول الممكنة. لقد قمتم بالتطرق للعديد من هذه الحلول. وسوف أتفحصها. إذا ذكرتم حلاً لا تعتقدون أنه سيكون مناسبًا في سياقكم - وهو أمر وارد لأن الأمن دائمًا سياقي - فيرجى إبلاغي بذلك بعد الانتهاء.</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الشفافة.</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112</a:t>
            </a:fld>
            <a:endParaRPr lang="en-US"/>
          </a:p>
        </p:txBody>
      </p:sp>
      <p:sp>
        <p:nvSpPr>
          <p:cNvPr id="5" name="Footer Placeholder 5">
            <a:extLst>
              <a:ext uri="{FF2B5EF4-FFF2-40B4-BE49-F238E27FC236}">
                <a16:creationId xmlns:a16="http://schemas.microsoft.com/office/drawing/2014/main" id="{1C2E6D98-FB21-4DA0-86E6-0282613DC0E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26609078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شكرا لكم على هذه الأفكار. لقد كانت ممتازة. وتُوضح لنا حقًا مقدار ما نعرفه عن سياقاتنا الخاصة. نظرًا لأن موضوع الأمن بأكمله يعتمد على السياق، فلكل منا خبرة حول ما سينجح بالنسبة لنا.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أود أن أختتم بتأمل أخير لا يتعلق فقط بما يجب القيام به ولكن متى يجب القيام يذلك. بالتفكير في السيناريوهات الثمانية التي ناقشناها للتو، لما تعتبر الإجراءات المتخذة قبل حدوث تحد أمني مهمة؟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اسأل بعضا من المتطوعين. واسمح لهم بإلغاء كتم الصوت ومشاركة الردود.</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استفسر ما إذا كان هناك أي أسئلة.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113</a:t>
            </a:fld>
            <a:endParaRPr lang="en-US"/>
          </a:p>
        </p:txBody>
      </p:sp>
      <p:sp>
        <p:nvSpPr>
          <p:cNvPr id="5" name="Footer Placeholder 5">
            <a:extLst>
              <a:ext uri="{FF2B5EF4-FFF2-40B4-BE49-F238E27FC236}">
                <a16:creationId xmlns:a16="http://schemas.microsoft.com/office/drawing/2014/main" id="{53C3B04E-1AA3-4D88-9D6A-558EFAECF569}"/>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4523317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في الختام، لقد تعلمتم جميعًا الكثير وقدمتم كذلك الكثير لهذا التدريب. إذا كان لدى منظماتكم انشغالات محددة لم يتم تناولها هنا، قوموا بتدوينها. ثم قوموا بهذا التمرين معًا. يمكنكم تحصيل إجابات أكثر عمقًا وإبداعًا خلال فترة هدوء نسبي.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يرجى التخطيط الآن لتفادي المشاكل لاحقًا. من السهل جدًا الانتقال من وضع غير المستعد إلى الجاهز.</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تقدم بالشفافة.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114</a:t>
            </a:fld>
            <a:endParaRPr lang="en-US"/>
          </a:p>
        </p:txBody>
      </p:sp>
      <p:sp>
        <p:nvSpPr>
          <p:cNvPr id="5" name="Footer Placeholder 5">
            <a:extLst>
              <a:ext uri="{FF2B5EF4-FFF2-40B4-BE49-F238E27FC236}">
                <a16:creationId xmlns:a16="http://schemas.microsoft.com/office/drawing/2014/main" id="{EA7C3A3B-5311-4473-AE8C-64FC49C48818}"/>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642499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حان الوقت الآن للتفكير في أولوياتنا. لقد حددنا العديد من الأمور التي يمكننا القيام بها لتحسين الأمن؛ كيف نقرر أيها نوليه الأولوية؟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115</a:t>
            </a:fld>
            <a:endParaRPr lang="en-US"/>
          </a:p>
        </p:txBody>
      </p:sp>
      <p:sp>
        <p:nvSpPr>
          <p:cNvPr id="5" name="Footer Placeholder 5">
            <a:extLst>
              <a:ext uri="{FF2B5EF4-FFF2-40B4-BE49-F238E27FC236}">
                <a16:creationId xmlns:a16="http://schemas.microsoft.com/office/drawing/2014/main" id="{CF3EA5F0-77ED-472B-83F7-75F6567A407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5414241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في هذه الجلسة سوف نتعرف على صيغة لتحديد احتمالية حدوث ضرر معين. سيساعدنا هذا في تحديد الأضرار التي ينبغي إيلائها الأولوية عند إعداد خطط الأمن. كما سيساعدنا في تحديد أوجه الهشاشة التي يمكننا الحد منها أم لا.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116</a:t>
            </a:fld>
            <a:endParaRPr lang="en-US"/>
          </a:p>
        </p:txBody>
      </p:sp>
      <p:sp>
        <p:nvSpPr>
          <p:cNvPr id="5" name="Footer Placeholder 5">
            <a:extLst>
              <a:ext uri="{FF2B5EF4-FFF2-40B4-BE49-F238E27FC236}">
                <a16:creationId xmlns:a16="http://schemas.microsoft.com/office/drawing/2014/main" id="{E4BD14EF-F23F-4706-B6BB-A73A0D017DC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5680955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قبل أن أعرض عليكم الصيغة، تعد المقايضات من بين الأمور التي يجب أخذها في الاعتبار. يمكن أن يكون للحد من وصول المعتدي المحتمل وموارده ودوافعه بمثابة مقايضات بين الأفراد أو المنظمات أو كليهما. على سبيل المثال</a:t>
            </a:r>
            <a:r>
              <a:rPr lang="fr-FR" sz="1200" kern="1200" dirty="0">
                <a:solidFill>
                  <a:schemeClr val="tx1"/>
                </a:solidFill>
                <a:effectLst/>
                <a:latin typeface="+mn-lt"/>
                <a:ea typeface="+mn-ea"/>
                <a:cs typeface="+mn-cs"/>
              </a:rPr>
              <a:t>:</a:t>
            </a:r>
          </a:p>
          <a:p>
            <a:pPr algn="r" rtl="1"/>
            <a:r>
              <a:rPr lang="fr-FR" sz="1200" kern="1200" dirty="0">
                <a:solidFill>
                  <a:schemeClr val="tx1"/>
                </a:solidFill>
                <a:effectLst/>
                <a:latin typeface="+mn-lt"/>
                <a:ea typeface="+mn-ea"/>
                <a:cs typeface="+mn-cs"/>
              </a:rPr>
              <a:t>1 </a:t>
            </a:r>
            <a:r>
              <a:rPr lang="ar-MA" sz="1200" kern="1200" dirty="0">
                <a:solidFill>
                  <a:schemeClr val="tx1"/>
                </a:solidFill>
                <a:effectLst/>
                <a:latin typeface="+mn-lt"/>
                <a:ea typeface="+mn-ea"/>
                <a:cs typeface="+mn-cs"/>
              </a:rPr>
              <a:t>) قد تقرر المنظمة الحد من جهود التوعية التي يقوم بها المربون الأقران لمنع المعتدين من الوصول إليهم. لكن يحد هذا الأمر كذلك من وصول العملاء. كما أنه لا يمكن للمربين الأقران تقييد الوصول إليهم بشكل كامل وهم لا يزالون يقومون بوظائف مثل تقديم إرشادات حول كيفية استخدام الواقي الذكري بالطريقة المناسبة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2) قد تفكر العيادة التي تقدم خدمات للرجال الذين يمارسون الجنس مع الرجال في حذف عنوانها من موقعها على الإنترنت حتى يصعب إيجادها. وقد يمنع هذا المعتدين المحتملين من إيجادها، لكنه قد يمنع العملاء المحتملين من الأمر ذا</a:t>
            </a:r>
            <a:r>
              <a:rPr lang="ar-LB" sz="1200" kern="1200" dirty="0">
                <a:solidFill>
                  <a:schemeClr val="tx1"/>
                </a:solidFill>
                <a:effectLst/>
                <a:latin typeface="+mn-lt"/>
                <a:ea typeface="+mn-ea"/>
                <a:cs typeface="+mn-cs"/>
              </a:rPr>
              <a:t>ت</a:t>
            </a:r>
            <a:r>
              <a:rPr lang="ar-MA" sz="1200" kern="1200" dirty="0">
                <a:solidFill>
                  <a:schemeClr val="tx1"/>
                </a:solidFill>
                <a:effectLst/>
                <a:latin typeface="+mn-lt"/>
                <a:ea typeface="+mn-ea"/>
                <a:cs typeface="+mn-cs"/>
              </a:rPr>
              <a:t>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نحن بحاجة إلى طريقة لتحديد أوجه الهشاشة التي يمكن تقبلها.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117</a:t>
            </a:fld>
            <a:endParaRPr lang="en-US"/>
          </a:p>
        </p:txBody>
      </p:sp>
      <p:sp>
        <p:nvSpPr>
          <p:cNvPr id="5" name="Footer Placeholder 5">
            <a:extLst>
              <a:ext uri="{FF2B5EF4-FFF2-40B4-BE49-F238E27FC236}">
                <a16:creationId xmlns:a16="http://schemas.microsoft.com/office/drawing/2014/main" id="{DF550743-4ECE-4310-A9ED-A9BB8F3AAEC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9021030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دعونا ننتقل إلى الصيغة التي يمكن أن تساعدنا في الإجابة عن الأسئلة المتعلقة بالمجالات التي تحتاج إلى مزيد من الاستثمار وأي أوجه هشاشة سنحاول الحد منها. ترون تذكيرا بتعريفاتنا في الأعلى. لقد غطينا هذه التعريفات  في اليوم الأول. وهذه لتذكيرنا بما يشير إليه كل مصطلح في الصيغة.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تساعد هذه الصيغة في تحديد مخاطر أمر ما. يتم حسابه من خلال التفكير في التهديدات التي تشير إلى أن هذا "الأمر" سيحدث مضروبًا في اوجه الهشاشة التي تجعلنا أكثر عرضة له ثم مقسومًا على القدرات التي يمكن أن تمنع حدوثه.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يمكنكم كذلك رؤية المربعات التي تخبركم بمكان وكيفية العثور على هذه المعلومات. يمكن قياس التهديدات، حسب الرغبة، باستخدام أسئلة تقييم التهديد. تم تقديمها في اليوم الأول. يمكن حساب الثغرات المرتبط</a:t>
            </a:r>
            <a:r>
              <a:rPr lang="ar-LB" sz="1200" kern="1200" dirty="0">
                <a:solidFill>
                  <a:schemeClr val="tx1"/>
                </a:solidFill>
                <a:effectLst/>
                <a:latin typeface="+mn-lt"/>
                <a:ea typeface="+mn-ea"/>
                <a:cs typeface="+mn-cs"/>
              </a:rPr>
              <a:t>ة</a:t>
            </a:r>
            <a:r>
              <a:rPr lang="ar-MA" sz="1200" kern="1200" dirty="0">
                <a:solidFill>
                  <a:schemeClr val="tx1"/>
                </a:solidFill>
                <a:effectLst/>
                <a:latin typeface="+mn-lt"/>
                <a:ea typeface="+mn-ea"/>
                <a:cs typeface="+mn-cs"/>
              </a:rPr>
              <a:t> بالأمن من خلال التفكير في كل الأمور التي يحتاجها المعتدي المحتمل وأي منها متوفر في حالتك. أخيرًا، يمكن أن نستخلص القدرات من الاستراتيجيات التي قمتم بتصنيفها في قائمة التحقق.</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118</a:t>
            </a:fld>
            <a:endParaRPr lang="en-US"/>
          </a:p>
        </p:txBody>
      </p:sp>
      <p:sp>
        <p:nvSpPr>
          <p:cNvPr id="5" name="Footer Placeholder 5">
            <a:extLst>
              <a:ext uri="{FF2B5EF4-FFF2-40B4-BE49-F238E27FC236}">
                <a16:creationId xmlns:a16="http://schemas.microsoft.com/office/drawing/2014/main" id="{166B718C-5BBF-4807-9270-9A9168561D5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7323669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إليكم طريقة أخرى للتفكير في الأمر، نريد الانتقال من هذا السيناريو، حيث التهديدات وأوجه الهشاشة تفوق القدرات، إلى هذه (الشفافة) حيث يتم التقليل من أوجه الهشاشة، وتضاف قدرات جديدة إلى القدرات القديمة.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119</a:t>
            </a:fld>
            <a:endParaRPr lang="en-US"/>
          </a:p>
        </p:txBody>
      </p:sp>
      <p:sp>
        <p:nvSpPr>
          <p:cNvPr id="5" name="Footer Placeholder 5">
            <a:extLst>
              <a:ext uri="{FF2B5EF4-FFF2-40B4-BE49-F238E27FC236}">
                <a16:creationId xmlns:a16="http://schemas.microsoft.com/office/drawing/2014/main" id="{C83F5110-AE7C-4238-B1EE-C4A0ABFEE50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08271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لنتحدث عن الحوادث المتصلة بالأمن التي تؤثر على القائمين على تنفيذ برنامج الفئات الرئيسية.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نريد أن نعرف ما هي أنواع الحوادث المتصلة بالأمن التي تحدث في محيطكم، ومن الذي يرتكبها، ولماذا تحدث؟</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ونعني بالقائمين على التنفيذ، مجموعة متنوعة من الأشخاص من العاملين في مجال التوعية إلى المديرين والأطباء والسائقين.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مراجعة قائمة المنفذين بعجالة.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12</a:t>
            </a:fld>
            <a:endParaRPr lang="en-US"/>
          </a:p>
        </p:txBody>
      </p:sp>
      <p:sp>
        <p:nvSpPr>
          <p:cNvPr id="5" name="Footer Placeholder 5">
            <a:extLst>
              <a:ext uri="{FF2B5EF4-FFF2-40B4-BE49-F238E27FC236}">
                <a16:creationId xmlns:a16="http://schemas.microsoft.com/office/drawing/2014/main" id="{86EC2515-4426-4D65-A9E2-E8E0DD15764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77461413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بالنظر إلى الأمر عدديًا، يمكننا أن نرى كيف تتغير مخاطر شيء ما بناءً على التغييرات في أوجه الهشاشة والقدرات. تؤدي التغييرات في التهديدات أيضًا إلى تغيير الإجمالي، ولكن نظرًا لأن التهديدات غالبًا ما تكون خارج نطاق سيطرتنا، فسنركز على تغيير أوجه الهشاشة والقدرات.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في الصيغة باللون الأحمر، تمثل أوجه الهشاشة 10 والقدرات 2. أما التهديدات فهي 5. (تقدم بالشفافة) إذا خطر حدوث هذا الأمر الخاص هو 25.</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قللنا أوجه الهشاشة من 10 إلى 8 وحافظنا على القدرات كما هي، فإننا لا نزال نخفض الخطر. (تقدم بالشفافة). يُمثل الآن الخطر 20.</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قمنا كذلك برفع قدراتنا من 2 إلى 5، فإننا نرى تغييرًا أكبر. (تقدم بالشفافة) الآن يُصبح الخطر 8.</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يرجى ملاحظة أن هذه الأداة مخصصة فقط لتصور المخاطر التي يتم مواجهتها. لستم بحاجة لتزويدها بالأرقام حتى تكون مفيدة. فهي تصف ببساطة العلاقات بين كل هذه العوامل. من المهم أيضًا أن تتذكروا أن المخاطرة لا تصل أبدًا إلى الصفر. تمنحكم هذه الأداة إحساسًا نسبيًا بمدى احتمالية حدوث أضرار مختلفة، مقارنة ببعضها البعض، ولكن التهديدات وأوجه الهشاشة والقدرات تتطور باستمرار، لذا لا يُقصد بها تحديد عدم إمكانية حدوث ضرر معين بشكل قاطع.</a:t>
            </a:r>
            <a:endParaRPr lang="fr-FR" sz="1200" kern="1200" dirty="0">
              <a:solidFill>
                <a:schemeClr val="tx1"/>
              </a:solidFill>
              <a:effectLst/>
              <a:latin typeface="+mn-lt"/>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10"/>
          </p:nvPr>
        </p:nvSpPr>
        <p:spPr/>
        <p:txBody>
          <a:bodyPr/>
          <a:lstStyle/>
          <a:p>
            <a:fld id="{224CFFD6-94EC-45A5-A6D4-ED8486230A42}" type="slidenum">
              <a:rPr lang="en-US" smtClean="0"/>
              <a:t>120</a:t>
            </a:fld>
            <a:endParaRPr lang="en-US"/>
          </a:p>
        </p:txBody>
      </p:sp>
      <p:sp>
        <p:nvSpPr>
          <p:cNvPr id="5" name="Footer Placeholder 5">
            <a:extLst>
              <a:ext uri="{FF2B5EF4-FFF2-40B4-BE49-F238E27FC236}">
                <a16:creationId xmlns:a16="http://schemas.microsoft.com/office/drawing/2014/main" id="{80F2CAB6-EA31-4DB3-B356-FD131886CCF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4263391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25612"/>
          </a:xfrm>
        </p:spPr>
        <p:txBody>
          <a:bodyPr/>
          <a:lstStyle/>
          <a:p>
            <a:pPr algn="r" rtl="1"/>
            <a:r>
              <a:rPr lang="ar-MA" sz="1200" kern="1200" dirty="0">
                <a:solidFill>
                  <a:schemeClr val="tx1"/>
                </a:solidFill>
                <a:effectLst/>
                <a:latin typeface="+mn-lt"/>
                <a:ea typeface="+mn-ea"/>
                <a:cs typeface="+mn-cs"/>
              </a:rPr>
              <a:t>قل: دعونا نستخدم هذه الصيغة في أوضاع الحياة الواقعية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تقدم بالشفافة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نفكر هنا في مخاطر محددة. في هذه الحالة، تشعر منظمة المجتمع المدني بالقلق من تعرض عاملي التوعية للاعتداء الجسدي أثناء التوعية. لاحظوا أنني أدرج نوع عمل العامل الذي أشعر بالقلق بشأنه، والمكان الذي أشعر بالقلق حياله، والنشاط المحدد الذي سيشاركون فيه</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لاحظوا الآن التهديدات التي تجعل من المحتمل حدوث هذا الخطر. لقد تم التعرض للإساءة اللفظية، لا سيما التهديد بالعنف الجسدي، في الماضي. نحن نعلم أن الجناة هم أصحاب حانات. التهديدات اللفظية آخذة في الازدياد. كما تتذكرون، عندما تزداد التهديدات أو تصبح مع مرور الوقت أكثر منهجية، قد يصبح التهديد أكثر خطورة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تقدم بالشفافة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الآن دعونا نلقي نظرة على أوجه الهشاشة. يتم القيام بالتوعية من قبل المشتغلين بالجنس ويتم القيام بها في الليل. يتنقل العاملون في الجنس سيرًا على الأقدام. كل هذه الأمور تزيد من الوصول إلى عاملي التوعية والحد من الإفلات العقاب. على سبيل المثال ، قد يكون هناك عدد أقل من الشهود في الليل يمكنهم مساعدة أو محاسبة شخص ما إذا وقع اعتداء</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تقدم بالشفافة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أخيرًا، دعونا نلقي نظرة على قدراتنا. يحمل عاملو التوعية بطاقات هوية تظهر أنهم على صلة بوزارة الصحة. تتضمن بطاقات الهوية رقم هاتف ضابط شرطة مدرب. يخرج الأقران في مجموعة من شخصين ولديهم هواتف بها فترات بث مدفوعة مسبقًا حتى يتمكنوا من طلب المساعدة بسرعة</a:t>
            </a:r>
            <a:r>
              <a:rPr lang="fr-FR" sz="1200" kern="1200" dirty="0">
                <a:solidFill>
                  <a:schemeClr val="tx1"/>
                </a:solidFill>
                <a:effectLst/>
                <a:latin typeface="+mn-lt"/>
                <a:ea typeface="+mn-ea"/>
                <a:cs typeface="+mn-cs"/>
              </a:rPr>
              <a:t>.</a:t>
            </a:r>
          </a:p>
          <a:p>
            <a:pPr algn="r" rtl="1"/>
            <a:r>
              <a:rPr lang="ar-MA" sz="1200" kern="1200" dirty="0">
                <a:solidFill>
                  <a:schemeClr val="tx1"/>
                </a:solidFill>
                <a:effectLst/>
                <a:latin typeface="+mn-lt"/>
                <a:ea typeface="+mn-ea"/>
                <a:cs typeface="+mn-cs"/>
              </a:rPr>
              <a:t>في الوقت الحالي، يبدو الوضع محفوفًا بالمخاطر بعض الشيء.</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121</a:t>
            </a:fld>
            <a:endParaRPr lang="en-US"/>
          </a:p>
        </p:txBody>
      </p:sp>
      <p:sp>
        <p:nvSpPr>
          <p:cNvPr id="5" name="Footer Placeholder 5">
            <a:extLst>
              <a:ext uri="{FF2B5EF4-FFF2-40B4-BE49-F238E27FC236}">
                <a16:creationId xmlns:a16="http://schemas.microsoft.com/office/drawing/2014/main" id="{09B1878E-7F7C-4C64-83FF-7A446764A8C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2700295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لنتناقش، تخيل أنك مدير البرنامج. ما الذي ستقوم به للحد من أوجه الهشاشة و / أو زيادة قدرات عاملي التوعية من أجل تجنب الاعتداءات الجسدية؟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امنح المشاركين بضع دقائق للتفكير. ادع المتطوعين.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122</a:t>
            </a:fld>
            <a:endParaRPr lang="en-US"/>
          </a:p>
        </p:txBody>
      </p:sp>
      <p:sp>
        <p:nvSpPr>
          <p:cNvPr id="5" name="Footer Placeholder 5">
            <a:extLst>
              <a:ext uri="{FF2B5EF4-FFF2-40B4-BE49-F238E27FC236}">
                <a16:creationId xmlns:a16="http://schemas.microsoft.com/office/drawing/2014/main" id="{D2133CD5-5BEB-45E0-A6BA-9D043310E7B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03048789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دعوة المتطوعين، تقدم بالشفافة لإظهار الحلول الممكنة.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قم بمراجعة كل حل وأشر إلى التغييرات في عدد أوجه الهشاشة وعدد القدرات في أعلى اليمين.</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123</a:t>
            </a:fld>
            <a:endParaRPr lang="en-US"/>
          </a:p>
        </p:txBody>
      </p:sp>
      <p:sp>
        <p:nvSpPr>
          <p:cNvPr id="5" name="Footer Placeholder 5">
            <a:extLst>
              <a:ext uri="{FF2B5EF4-FFF2-40B4-BE49-F238E27FC236}">
                <a16:creationId xmlns:a16="http://schemas.microsoft.com/office/drawing/2014/main" id="{B3327DAA-0BBB-481B-B722-2E2C6FC94C88}"/>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43467352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وصلنا الآن إلى الجلسة حيث ستقررون كيفية جعل كل ما تعلمتموه مفيدا لكم.</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124</a:t>
            </a:fld>
            <a:endParaRPr lang="en-US"/>
          </a:p>
        </p:txBody>
      </p:sp>
      <p:sp>
        <p:nvSpPr>
          <p:cNvPr id="5" name="Footer Placeholder 5">
            <a:extLst>
              <a:ext uri="{FF2B5EF4-FFF2-40B4-BE49-F238E27FC236}">
                <a16:creationId xmlns:a16="http://schemas.microsoft.com/office/drawing/2014/main" id="{07716CDE-9D04-4A56-A645-02714549730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4126130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الأهداف.</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125</a:t>
            </a:fld>
            <a:endParaRPr lang="en-US"/>
          </a:p>
        </p:txBody>
      </p:sp>
      <p:sp>
        <p:nvSpPr>
          <p:cNvPr id="5" name="Footer Placeholder 5">
            <a:extLst>
              <a:ext uri="{FF2B5EF4-FFF2-40B4-BE49-F238E27FC236}">
                <a16:creationId xmlns:a16="http://schemas.microsoft.com/office/drawing/2014/main" id="{3E6A6ACE-B6D1-46B7-897F-4A7015D0655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166073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سأبدأ بعرض مثال لخطة أمنية. يرجى ملاحظة أنه ينبغي إعداد خطط أمنية للمخاطر التي تعتقدون أنها أكثر أهمية لمعالجتها. لأنها ستمكنكم من التوفر على هيكل للتفكير في ما لديكم بالفعل وما تريد إضافته أو حذفه.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من المهم أن تبدأوا بخطر محدد، في أي خطة أمنية. نحن بصدد تباحث خطر اقتحام وسرقة سجلات عميل.</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نبدأ بتحديد تهديداتنا. إذا كنا بصدد وضع خطة أمنية لأمر ما، فمن المحتمل أن يكون التهديد خطيرا. ونرى أن المنظمة قررت أن مستوى التهديد مرتفع. وقد قدمت بعض المعلومات حول سبب القرار أدناه. (مراجعة نص الخاص بالتهديدات).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الآن دعونا نلقي نظرة على أوجه هشاشتهم. (مراجعة النص الخاص بأوجه الهشاشة)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بعدها، نتطلع إلى معرفة ما نمتلكه بالفعل لحماية أنفسنا. (مراجعة النص الخاص بالقدرة الحالية).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وأخيرًا، علينا أن نفكر في الأمور الأخرى التي نحتاج إلى الاستثمار فيها لزيادة قدرتنا وإزالة أوجه هشاشتنا. (مراجعة النص الخاص بالقدرة المطلوبة).</a:t>
            </a:r>
            <a:endParaRPr lang="fr-FR" sz="1200" kern="1200" dirty="0">
              <a:solidFill>
                <a:schemeClr val="tx1"/>
              </a:solidFill>
              <a:effectLst/>
              <a:latin typeface="+mn-lt"/>
              <a:ea typeface="+mn-ea"/>
              <a:cs typeface="+mn-cs"/>
            </a:endParaRPr>
          </a:p>
          <a:p>
            <a:pPr algn="r" rtl="1"/>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4CFFD6-94EC-45A5-A6D4-ED8486230A42}" type="slidenum">
              <a:rPr lang="en-US" smtClean="0"/>
              <a:t>126</a:t>
            </a:fld>
            <a:endParaRPr lang="en-US"/>
          </a:p>
        </p:txBody>
      </p:sp>
      <p:sp>
        <p:nvSpPr>
          <p:cNvPr id="5" name="Footer Placeholder 5">
            <a:extLst>
              <a:ext uri="{FF2B5EF4-FFF2-40B4-BE49-F238E27FC236}">
                <a16:creationId xmlns:a16="http://schemas.microsoft.com/office/drawing/2014/main" id="{5D991E56-1245-4899-B034-0D5036B94C3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746276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دعونا الآن نحلل قدراتنا المطلوبة قليلاً. نظرًا لأننا قد لا نمتلك موارد مالية يمكننا البدء في استخدامها على الفور، فمن المهم الإشارة إلى أن أي أنشطة هي أنشطة منخفضة التكلفة أو بدون تكلفة. يمكنكم أن تروا أنني أشرت إلى ذلك هنا باستخدام الأسهم الزرقاء. (اقرأ كل النص المشار إليه بسهم أزرق).</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تعتبر القدرة الوحيدة المطلوبة التي ليست منخفضة أو بدون تكلفة هي تثبيت تدابير أمنية مادية، مثل القضبان والأقفال، على الأبواب والنوافذ. ويمكن لهذا النشاط المحدد أن يستمر إذا نجح النشاط النهائي وكنت قادرًا على استخدام المعلومات حول تحدياتنا الأمنية الحالية والسابقة للقيام بالمناصرة للحصول على مزيد من تمويل المانحين المخصص للأمن.</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4CFFD6-94EC-45A5-A6D4-ED8486230A42}" type="slidenum">
              <a:rPr lang="en-US" smtClean="0"/>
              <a:t>127</a:t>
            </a:fld>
            <a:endParaRPr lang="en-US"/>
          </a:p>
        </p:txBody>
      </p:sp>
      <p:sp>
        <p:nvSpPr>
          <p:cNvPr id="5" name="Footer Placeholder 5">
            <a:extLst>
              <a:ext uri="{FF2B5EF4-FFF2-40B4-BE49-F238E27FC236}">
                <a16:creationId xmlns:a16="http://schemas.microsoft.com/office/drawing/2014/main" id="{FB755471-36DB-403E-A59A-A18ABAC8CA5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1274831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الآن نحن بحاجة إلى متطوع شجاع لمساعدتنا في وضع خطة أمنية </a:t>
            </a:r>
            <a:r>
              <a:rPr lang="ar-LB" sz="1200" kern="1200" dirty="0">
                <a:solidFill>
                  <a:schemeClr val="tx1"/>
                </a:solidFill>
                <a:effectLst/>
                <a:latin typeface="+mn-lt"/>
                <a:ea typeface="+mn-ea"/>
                <a:cs typeface="+mn-cs"/>
              </a:rPr>
              <a:t>ل</a:t>
            </a:r>
            <a:r>
              <a:rPr lang="ar-MA" sz="1200" kern="1200" dirty="0">
                <a:solidFill>
                  <a:schemeClr val="tx1"/>
                </a:solidFill>
                <a:effectLst/>
                <a:latin typeface="+mn-lt"/>
                <a:ea typeface="+mn-ea"/>
                <a:cs typeface="+mn-cs"/>
              </a:rPr>
              <a:t>لمنظمة. نحتاج إلى شخص يمكنه مساعدتنا في ملء جدول التخطيط الأمني المرفق.</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أحد المتطوعين تقديم إجابات في حين تقوم بالكتابة على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128</a:t>
            </a:fld>
            <a:endParaRPr lang="en-US"/>
          </a:p>
        </p:txBody>
      </p:sp>
      <p:sp>
        <p:nvSpPr>
          <p:cNvPr id="5" name="Footer Placeholder 5">
            <a:extLst>
              <a:ext uri="{FF2B5EF4-FFF2-40B4-BE49-F238E27FC236}">
                <a16:creationId xmlns:a16="http://schemas.microsoft.com/office/drawing/2014/main" id="{8AC9439E-32E1-4451-869C-324C46DF02D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7813746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استبدل النص الأخضر بالمعلومات ذات الصلة.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حان دوركم الآن. قوموا بالعمل مع أشخاص آخرين من منظمتكم لتبادل الأفكار بشأن أكبر المخاطر التي تتعرض لها منظمتكم. قرروا سويًا أيها أكثر أهمية للتعامل مع خطط الأمن. يمكنكم استخدام صيغة تقييم المخاطر لمساعدتكم في اتخاذ القرار.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بمجرد تحديد المخاطر الثلاثة الأولى لديكم، ستقومون بإنشاء خطة أمن لكل منها باستخدام التنسيق الذي راجعناه للتو. عندما تقومون بتصنيف قدراتكم الحالية وتحاولون طرح القدرات التي تريدون الاستثمار فيها، قوموا بالرجوع إلى قائمة التحقق التي أكملتموها للحصول على أفكار.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سيتم استكمال هذا النشاط بعد انتهاء التدريب. يرجى إرسال خططكم الأمنية إلى </a:t>
            </a:r>
            <a:r>
              <a:rPr lang="fr-FR" sz="1200" kern="1200" dirty="0">
                <a:solidFill>
                  <a:schemeClr val="tx1"/>
                </a:solidFill>
                <a:effectLst/>
                <a:latin typeface="+mn-lt"/>
                <a:ea typeface="+mn-ea"/>
                <a:cs typeface="+mn-cs"/>
              </a:rPr>
              <a:t>XXX</a:t>
            </a:r>
            <a:r>
              <a:rPr lang="ar-MA" sz="1200" kern="1200" dirty="0">
                <a:solidFill>
                  <a:schemeClr val="tx1"/>
                </a:solidFill>
                <a:effectLst/>
                <a:latin typeface="+mn-lt"/>
                <a:ea typeface="+mn-ea"/>
                <a:cs typeface="+mn-cs"/>
              </a:rPr>
              <a:t> بحلول </a:t>
            </a:r>
            <a:r>
              <a:rPr lang="fr-FR" sz="1200" kern="1200" dirty="0">
                <a:solidFill>
                  <a:schemeClr val="tx1"/>
                </a:solidFill>
                <a:effectLst/>
                <a:latin typeface="+mn-lt"/>
                <a:ea typeface="+mn-ea"/>
                <a:cs typeface="+mn-cs"/>
              </a:rPr>
              <a:t>XXXX</a:t>
            </a:r>
            <a:r>
              <a:rPr lang="ar-MA" sz="1200" kern="1200" dirty="0">
                <a:solidFill>
                  <a:schemeClr val="tx1"/>
                </a:solidFill>
                <a:effectLst/>
                <a:latin typeface="+mn-lt"/>
                <a:ea typeface="+mn-ea"/>
                <a:cs typeface="+mn-cs"/>
              </a:rPr>
              <a:t> للتعليق. سنرسل لكم نموذجًا عبر البريد الإلكتروني.</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129</a:t>
            </a:fld>
            <a:endParaRPr lang="en-US"/>
          </a:p>
        </p:txBody>
      </p:sp>
      <p:sp>
        <p:nvSpPr>
          <p:cNvPr id="5" name="Footer Placeholder 5">
            <a:extLst>
              <a:ext uri="{FF2B5EF4-FFF2-40B4-BE49-F238E27FC236}">
                <a16:creationId xmlns:a16="http://schemas.microsoft.com/office/drawing/2014/main" id="{E6E0D7FD-A1E0-4625-98D2-FF36054EE78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25124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863975" cy="2897188"/>
          </a:xfrm>
        </p:spPr>
      </p:sp>
      <p:sp>
        <p:nvSpPr>
          <p:cNvPr id="3" name="Notes Placeholder 2"/>
          <p:cNvSpPr>
            <a:spLocks noGrp="1"/>
          </p:cNvSpPr>
          <p:nvPr>
            <p:ph type="body" idx="1"/>
          </p:nvPr>
        </p:nvSpPr>
        <p:spPr>
          <a:xfrm>
            <a:off x="685800" y="4160586"/>
            <a:ext cx="5486400" cy="4418556"/>
          </a:xfrm>
        </p:spPr>
        <p:txBody>
          <a:bodyPr/>
          <a:lstStyle/>
          <a:p>
            <a:pPr algn="r" rtl="1"/>
            <a:r>
              <a:rPr lang="ar-MA" sz="1200" kern="1200" dirty="0">
                <a:solidFill>
                  <a:schemeClr val="tx1"/>
                </a:solidFill>
                <a:effectLst/>
                <a:latin typeface="+mn-lt"/>
                <a:ea typeface="+mn-ea"/>
                <a:cs typeface="+mn-cs"/>
              </a:rPr>
              <a:t>راجع كتيب الميسر للحصول على إرشادات مفصلة.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الحصول على الإجابات، اطلب من الأفراد إلغاء كتم الصوت لمشاركة أفكارهم. عندما يصفون ما يحدث، اسأل عما إذا كانوا يعرفون سبب حدوث ذلك. عندما يشاركون "من" يقوم بذلك،  اطلب منهم المتابعة ووصف "لماذا" ترتكب هذه المجموعة العنف ضد منفذي برنامج الفئات الرئيسية.</a:t>
            </a:r>
            <a:endParaRPr lang="fr-FR" sz="1200" kern="1200" dirty="0">
              <a:solidFill>
                <a:schemeClr val="tx1"/>
              </a:solidFill>
              <a:effectLst/>
              <a:latin typeface="+mn-lt"/>
              <a:ea typeface="+mn-ea"/>
              <a:cs typeface="+mn-cs"/>
            </a:endParaRPr>
          </a:p>
          <a:p>
            <a:pPr marL="685800" lvl="1" indent="-228600">
              <a:buAutoNum type="arabicPeriod"/>
            </a:pPr>
            <a:endParaRPr lang="en-US" dirty="0"/>
          </a:p>
          <a:p>
            <a:pPr marL="457200" lvl="1" indent="0">
              <a:buNone/>
            </a:pP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13</a:t>
            </a:fld>
            <a:endParaRPr lang="en-US"/>
          </a:p>
        </p:txBody>
      </p:sp>
      <p:sp>
        <p:nvSpPr>
          <p:cNvPr id="5" name="Footer Placeholder 5">
            <a:extLst>
              <a:ext uri="{FF2B5EF4-FFF2-40B4-BE49-F238E27FC236}">
                <a16:creationId xmlns:a16="http://schemas.microsoft.com/office/drawing/2014/main" id="{79101B46-1A8F-4109-80E1-86B9EA826FF8}"/>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7525682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قل: دعونا نتوقف لحظة للتحدث عن الخطوات التالية. أنتم تعلمون بالفعل أنكم بحاجة إلى إعداد ثلاث خطط أمنية  ولكن هناك بضع خطوات أخرى ستساعدكم على تحقيق ذلك بنجاح</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130</a:t>
            </a:fld>
            <a:endParaRPr lang="en-US"/>
          </a:p>
        </p:txBody>
      </p:sp>
      <p:sp>
        <p:nvSpPr>
          <p:cNvPr id="5" name="Footer Placeholder 5">
            <a:extLst>
              <a:ext uri="{FF2B5EF4-FFF2-40B4-BE49-F238E27FC236}">
                <a16:creationId xmlns:a16="http://schemas.microsoft.com/office/drawing/2014/main" id="{07A931FA-7131-4A7F-98C5-F512A199724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6772882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الأهداف.</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131</a:t>
            </a:fld>
            <a:endParaRPr lang="en-US"/>
          </a:p>
        </p:txBody>
      </p:sp>
      <p:sp>
        <p:nvSpPr>
          <p:cNvPr id="5" name="Footer Placeholder 5">
            <a:extLst>
              <a:ext uri="{FF2B5EF4-FFF2-40B4-BE49-F238E27FC236}">
                <a16:creationId xmlns:a16="http://schemas.microsoft.com/office/drawing/2014/main" id="{ABE0B833-251E-495A-ABB6-DC9638365B3E}"/>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5795618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بمجرد وضع خططكم الأمنية، قوموا بعرضها على الآخرين في منظمتكم للحصول على موافقة. إذا كنتم تعملون مع شركاء سيلعبون دورًا في خططكم الأمنية، فاسألوهم عن الالتزامات المحددة التي هم على استعداد لتقديمها وتوثيق تلك الموجودة في الخطة. على سبيل المثال، قد تكون اللجنة الوطنية لمكافحة الإيدز على استعداد للسماح لكم باستخدام شعارها على بطاقات هوية المربين النظراء أو على استعداد لعقد اجتماع مع سلطات إنفاذ القانون المحلية لمناقشة أهداف مشاريعكم.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تذكروا أنه على الرغم من أن بعض الأنشطة تتطلب تمويلاً، إلا أن هناك العديد من الأمور التي يمكن القيام بها بتكلفة منخفضة أو بدون تكلفة.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132</a:t>
            </a:fld>
            <a:endParaRPr lang="en-US"/>
          </a:p>
        </p:txBody>
      </p:sp>
      <p:sp>
        <p:nvSpPr>
          <p:cNvPr id="5" name="Footer Placeholder 5">
            <a:extLst>
              <a:ext uri="{FF2B5EF4-FFF2-40B4-BE49-F238E27FC236}">
                <a16:creationId xmlns:a16="http://schemas.microsoft.com/office/drawing/2014/main" id="{4293F21D-EF76-4841-9282-053C997B9AA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11750623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للمساعدة في البقاء على المسار الصحيح في تنفيذ خططكم الأمنية، استخدموا أداة التخطيط هذه. لن يساعدكم الأمر فقط في تخطيط تقدمكم وإحرازه، بل يشرح أيضًا متى تكون هناك حاجة إلى موارد إضافية. يمكن استخدام هذه المعلومات في المناقشات مع الجهة المانحة حول كيفية تمويل الجانب الأمني بشكل كافٍ.</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ضعوا في اعتباركم كيف ستجعلون الجهود الأمنية تنظيمية معروفة لدى العاملين في منظمتكم. على سبيل المثال، كيف سيعرف العاملون إلى من إليهم التوجه في حالة حدوث تحد أمني؟ كيف سيعلمون ما ينبغي عليهم فعله لتجنب مثل هذه التحديات ؟ لمساعدة العاملين على الإجابة على هذا السؤال، قد يكون من المفيد استخدام بعض الشفافات من هذا التدريب لمناقشة أفكار مثل تقييم خطورة التهديد مع جميع العاملين.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غير أنه، ونظرًا لأن مسؤولية المنظمة هي الحفاظ على سلامة العاملين، ينبغي ألا تقدموا هذا التدريب في صيغته هاته لهم. كأنكم تطلبون منهم أن يكونوا مسؤولين عن أمنهم. بدلاً من ذلك، ينبغي عليكم مراجعة التدريب بحيث يساعد العاملين على فهم السياسات والبروتوكولات التنظيمية التي تهدف إلى حمايتهم. لذا، بدلاً من إعطائهم مثالاً على عامل التوعية عبر الإنترنت الذي تتم ملاحقته، وسؤالهم عما يمكن فعله لمنع هذا الوضع، قوموا بإعادة النظر في سياسات المنظمة المصممة </a:t>
            </a:r>
            <a:r>
              <a:rPr lang="ar-LB" sz="1200" kern="1200" dirty="0">
                <a:solidFill>
                  <a:schemeClr val="tx1"/>
                </a:solidFill>
                <a:effectLst/>
                <a:latin typeface="+mn-lt"/>
                <a:ea typeface="+mn-ea"/>
                <a:cs typeface="+mn-cs"/>
              </a:rPr>
              <a:t>لتفادي </a:t>
            </a:r>
            <a:r>
              <a:rPr lang="ar-MA" sz="1200" kern="1200" dirty="0">
                <a:solidFill>
                  <a:schemeClr val="tx1"/>
                </a:solidFill>
                <a:effectLst/>
                <a:latin typeface="+mn-lt"/>
                <a:ea typeface="+mn-ea"/>
                <a:cs typeface="+mn-cs"/>
              </a:rPr>
              <a:t>الترصد ثم اطلبوا من المشاركين تطبيق هذا البروتوكول على واقع الحياة. ربما قد يجدون أنفسهم في هذه الأوضاع. وهذا سيتطلب منكم إعداد إجراءات التشغيل الموحدة والبروتوكولات ذات الصلة بالأمن قبل تعميم هذا التدريب على الآخرين إذا لم تكونوا تتوفرون عليه بالفعل. سنزودكم بوثيقة للمساعدة في تغذية إجراءات التشغيل الموحدة الخاصة بكم بشأن الأمن في رسالة بريد إلكتروني للمتابعة.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133</a:t>
            </a:fld>
            <a:endParaRPr lang="en-US"/>
          </a:p>
        </p:txBody>
      </p:sp>
      <p:sp>
        <p:nvSpPr>
          <p:cNvPr id="5" name="Footer Placeholder 5">
            <a:extLst>
              <a:ext uri="{FF2B5EF4-FFF2-40B4-BE49-F238E27FC236}">
                <a16:creationId xmlns:a16="http://schemas.microsoft.com/office/drawing/2014/main" id="{1010633B-52EF-4BBD-B090-CDEC9C6E58AE}"/>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4433985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إذا كنتم بحاجة إلى موارد، فمن الممكن أيضًا الحصول عليها من مصادر أخرى، بغض النظر عن الجهة المانحة المساهمة في برنامج فيروس نقص المناعة البشرية. يمكن أن تكون جميع هذه مصادر تمويل الشركاء المنفذين، حسب مجال عملكم. ستتوصلون بقائمة من صفحة واحدة بالوقت الذي يمكن فيه استخدام كل من مصادر التمويل هذه وكيفية الحصول عليها بعد جلسة اليوم.</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134</a:t>
            </a:fld>
            <a:endParaRPr lang="en-US"/>
          </a:p>
        </p:txBody>
      </p:sp>
      <p:sp>
        <p:nvSpPr>
          <p:cNvPr id="5" name="Footer Placeholder 5">
            <a:extLst>
              <a:ext uri="{FF2B5EF4-FFF2-40B4-BE49-F238E27FC236}">
                <a16:creationId xmlns:a16="http://schemas.microsoft.com/office/drawing/2014/main" id="{8429AF7D-46E7-432A-9FF6-D393DA1E343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968494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أخيرًا، أصبحت بعض مصادر التمويل الجديدة متاحة خلال فترة كوفيد-19. هذا المصدر من </a:t>
            </a:r>
            <a:r>
              <a:rPr lang="fr-FR" sz="1200" kern="1200" dirty="0" err="1">
                <a:solidFill>
                  <a:schemeClr val="tx1"/>
                </a:solidFill>
                <a:effectLst/>
                <a:latin typeface="+mn-lt"/>
                <a:ea typeface="+mn-ea"/>
                <a:cs typeface="+mn-cs"/>
              </a:rPr>
              <a:t>Outright</a:t>
            </a:r>
            <a:r>
              <a:rPr lang="fr-FR" sz="1200" kern="1200" dirty="0">
                <a:solidFill>
                  <a:schemeClr val="tx1"/>
                </a:solidFill>
                <a:effectLst/>
                <a:latin typeface="+mn-lt"/>
                <a:ea typeface="+mn-ea"/>
                <a:cs typeface="+mn-cs"/>
              </a:rPr>
              <a:t> International</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استخدام هذا المصدر لتغطية ما يلي لمنظمات</a:t>
            </a:r>
            <a:r>
              <a:rPr lang="ar-LB" sz="1200" kern="1200" dirty="0">
                <a:solidFill>
                  <a:schemeClr val="tx1"/>
                </a:solidFill>
                <a:effectLst/>
                <a:latin typeface="+mn-lt"/>
                <a:ea typeface="+mn-ea"/>
                <a:cs typeface="+mn-cs"/>
              </a:rPr>
              <a:t> مجتمع</a:t>
            </a:r>
            <a:r>
              <a:rPr lang="ar-LB" sz="1200" kern="1200" baseline="0" dirty="0">
                <a:solidFill>
                  <a:schemeClr val="tx1"/>
                </a:solidFill>
                <a:effectLst/>
                <a:latin typeface="+mn-lt"/>
                <a:ea typeface="+mn-ea"/>
                <a:cs typeface="+mn-cs"/>
              </a:rPr>
              <a:t> الميم</a:t>
            </a:r>
            <a:r>
              <a:rPr lang="ar-MA" sz="1200" kern="120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LGBTIQ</a:t>
            </a:r>
            <a:r>
              <a:rPr lang="ar-MA" sz="1200" kern="1200" dirty="0">
                <a:solidFill>
                  <a:schemeClr val="tx1"/>
                </a:solidFill>
                <a:effectLst/>
                <a:latin typeface="+mn-lt"/>
                <a:ea typeface="+mn-ea"/>
                <a:cs typeface="+mn-cs"/>
              </a:rPr>
              <a:t> التي تتعامل مع الآثار المترتبة عن كوفيد-19:</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ندرة الغذاء، وإحداث سبل العيش على المدى المتوسط والطويل، والحد من الفقر.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مرونة الحركة، لا سيما الدعم الأساسي لمنظمات </a:t>
            </a:r>
            <a:r>
              <a:rPr lang="fr-FR" sz="1200" kern="1200" dirty="0">
                <a:solidFill>
                  <a:schemeClr val="tx1"/>
                </a:solidFill>
                <a:effectLst/>
                <a:latin typeface="+mn-lt"/>
                <a:ea typeface="+mn-ea"/>
                <a:cs typeface="+mn-cs"/>
              </a:rPr>
              <a:t>LGBTIQ</a:t>
            </a:r>
            <a:r>
              <a:rPr lang="ar-MA" sz="1200" kern="1200" dirty="0">
                <a:solidFill>
                  <a:schemeClr val="tx1"/>
                </a:solidFill>
                <a:effectLst/>
                <a:latin typeface="+mn-lt"/>
                <a:ea typeface="+mn-ea"/>
                <a:cs typeface="+mn-cs"/>
              </a:rPr>
              <a:t> التي يتعرض وجودها للتهديد بسبب الخسارة الفورية للتمويل المرتبط بكوفيد-19.</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مكافحة العنف الذي فاقمه الوباء، مثل العنف القائم على النوع الاجتماعي والعنف المنزلي والعنف الأسري. يمكن أيضًا الأخذ في الاعتبار دعم الصحة العقلية.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كذلك تضمين توثيق انتهاكات حقوق الإنسان.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كان المشاركون يعرفون مصادر تمويل أخرى، فيمكنهم أيضًا مشاركتها – بالإضافة إلى معلومات الاتصال - في خانة الدردشة.</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135</a:t>
            </a:fld>
            <a:endParaRPr lang="en-US"/>
          </a:p>
        </p:txBody>
      </p:sp>
      <p:sp>
        <p:nvSpPr>
          <p:cNvPr id="5" name="Footer Placeholder 5">
            <a:extLst>
              <a:ext uri="{FF2B5EF4-FFF2-40B4-BE49-F238E27FC236}">
                <a16:creationId xmlns:a16="http://schemas.microsoft.com/office/drawing/2014/main" id="{12A2E222-DB31-47DB-B99E-8CE169B6076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0939188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شكرا لكم على الوقت الذي خصصتموه طيلة هذا التدريب. لننتهي ببعض الأفكار.</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136</a:t>
            </a:fld>
            <a:endParaRPr lang="en-US"/>
          </a:p>
        </p:txBody>
      </p:sp>
      <p:sp>
        <p:nvSpPr>
          <p:cNvPr id="5" name="Footer Placeholder 5">
            <a:extLst>
              <a:ext uri="{FF2B5EF4-FFF2-40B4-BE49-F238E27FC236}">
                <a16:creationId xmlns:a16="http://schemas.microsoft.com/office/drawing/2014/main" id="{B7D95A4F-0EE8-4991-A208-F9DE9AB6856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2804848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CEB901-7526-43F3-B779-B138AE95E143}" type="slidenum">
              <a:rPr lang="en-US" smtClean="0"/>
              <a:t>137</a:t>
            </a:fld>
            <a:endParaRPr lang="en-US"/>
          </a:p>
        </p:txBody>
      </p:sp>
      <p:sp>
        <p:nvSpPr>
          <p:cNvPr id="5" name="Footer Placeholder 5">
            <a:extLst>
              <a:ext uri="{FF2B5EF4-FFF2-40B4-BE49-F238E27FC236}">
                <a16:creationId xmlns:a16="http://schemas.microsoft.com/office/drawing/2014/main" id="{9B0A4D9B-DEE1-48F9-B9A4-CCBC9E83049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2081674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الصق روابط التقييم والاختبار البعدي هنا. كلاهما سيحتاجان على الأرجح إلى إكمالهما بعد التدريب. ذكر المشاركين أن إكمال الاختبار البعدي والحصول على معدل 85٪ أو أكثر أمر مطلوب للحصول على شهادة.</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138</a:t>
            </a:fld>
            <a:endParaRPr lang="en-US"/>
          </a:p>
        </p:txBody>
      </p:sp>
      <p:sp>
        <p:nvSpPr>
          <p:cNvPr id="5" name="Footer Placeholder 5">
            <a:extLst>
              <a:ext uri="{FF2B5EF4-FFF2-40B4-BE49-F238E27FC236}">
                <a16:creationId xmlns:a16="http://schemas.microsoft.com/office/drawing/2014/main" id="{83AB88DB-2836-4F00-AFCA-DD364EA2B08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9735772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استخدم </a:t>
            </a:r>
            <a:r>
              <a:rPr lang="fr-FR"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لجمع ردود المشاركين. اكتبوا </a:t>
            </a:r>
            <a:r>
              <a:rPr lang="fr-FR"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والرمز في خانة الدردشة.</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139</a:t>
            </a:fld>
            <a:endParaRPr lang="en-US"/>
          </a:p>
        </p:txBody>
      </p:sp>
      <p:sp>
        <p:nvSpPr>
          <p:cNvPr id="5" name="Footer Placeholder 5">
            <a:extLst>
              <a:ext uri="{FF2B5EF4-FFF2-40B4-BE49-F238E27FC236}">
                <a16:creationId xmlns:a16="http://schemas.microsoft.com/office/drawing/2014/main" id="{041089A2-DF62-4F14-AA00-0AC4AC0DBFD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94682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إن الأمثلة التي قدمتموها عن العنف هي ما نشهده كل يوم – أي الجزء الظاهر. ويمثل التساؤل "لماذا" أصل العنف. سنعمل على معالجة الجزء المرئي. هذا لا يعني أن الجزء المخفي غير مهم. في الواقع، يعتبر  معالجته أمرا حيويا. لكن لا يسعنا الانتظار لتقديم خدمات فيروس نقص المناعة البشرية حتى يتم تغيير جميع المعتقدات الثقافية والدينية. وفي انتظار توفر الوقت والطاقة لمعالجة الأسباب الجذرية، من الضروري أن يتمكن الأشخاص من أداء عملهم اليومي بشكل آمن.</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14</a:t>
            </a:fld>
            <a:endParaRPr lang="en-US"/>
          </a:p>
        </p:txBody>
      </p:sp>
      <p:sp>
        <p:nvSpPr>
          <p:cNvPr id="5" name="Footer Placeholder 5">
            <a:extLst>
              <a:ext uri="{FF2B5EF4-FFF2-40B4-BE49-F238E27FC236}">
                <a16:creationId xmlns:a16="http://schemas.microsoft.com/office/drawing/2014/main" id="{C157376D-BA98-46B6-9EF7-583F70B5731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1931068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140</a:t>
            </a:fld>
            <a:endParaRPr lang="en-US"/>
          </a:p>
        </p:txBody>
      </p:sp>
      <p:sp>
        <p:nvSpPr>
          <p:cNvPr id="5" name="Footer Placeholder 5">
            <a:extLst>
              <a:ext uri="{FF2B5EF4-FFF2-40B4-BE49-F238E27FC236}">
                <a16:creationId xmlns:a16="http://schemas.microsoft.com/office/drawing/2014/main" id="{88114F67-88F2-46BB-9DF8-AFFC47BB8BF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074357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487363"/>
            <a:ext cx="4114800" cy="3086100"/>
          </a:xfrm>
        </p:spPr>
      </p:sp>
      <p:sp>
        <p:nvSpPr>
          <p:cNvPr id="3" name="Notes Placeholder 2"/>
          <p:cNvSpPr>
            <a:spLocks noGrp="1"/>
          </p:cNvSpPr>
          <p:nvPr>
            <p:ph type="body" idx="1"/>
          </p:nvPr>
        </p:nvSpPr>
        <p:spPr>
          <a:xfrm>
            <a:off x="685800" y="3745641"/>
            <a:ext cx="5486400" cy="4939571"/>
          </a:xfrm>
        </p:spPr>
        <p:txBody>
          <a:bodyPr/>
          <a:lstStyle/>
          <a:p>
            <a:pPr algn="r" rtl="1"/>
            <a:r>
              <a:rPr lang="ar-MA" sz="1000" kern="1200" dirty="0">
                <a:solidFill>
                  <a:schemeClr val="tx1"/>
                </a:solidFill>
                <a:effectLst/>
                <a:latin typeface="+mn-lt"/>
                <a:ea typeface="+mn-ea"/>
                <a:cs typeface="+mn-cs"/>
              </a:rPr>
              <a:t>قل: لقد تحدثنا عن بعض التحديات الأمنية المختلفة التي نواجهها وكيف تؤثر على العاملين والبرامج. دعونا نلقي نظرة على سبعة مجالات مختلفة من برامج الفئات الرئيسية لإعطاء أمثلة محددة لكل منها.</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1 . قد يكون من الصعب إجراء استطلاعات سلوكية أو طبية حيوية أو غيرها من المراقبة الصحية عندما لا يستطيع جامعو البيانات التحرك بحرية بسبب مخاوف تتعلق بالسلامة. يتعرض الأفراد الذين يجرون الاستطلاعات، خاصة إذا كانوا من الأقران، لخطر الاعتقال أو مصادرة البيانات التي جمعوها. فبدون توفر بيانات موثوقة، يتعذر على المسؤولين في برنامج فيروس نقص المناعة البشرية إدراك مدى الحاجة والمناصرة بشكل فعال لتعزيز الاستجابة.</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lvl="0" algn="r" rtl="1"/>
            <a:r>
              <a:rPr lang="ar-MA" sz="1000" kern="1200" dirty="0">
                <a:solidFill>
                  <a:schemeClr val="tx1"/>
                </a:solidFill>
                <a:effectLst/>
                <a:latin typeface="+mn-lt"/>
                <a:ea typeface="+mn-ea"/>
                <a:cs typeface="+mn-cs"/>
              </a:rPr>
              <a:t>. يعد تعيين أفراد الفئات الرئيسية أو إشراك منظمات المجتمع المدني  التي يقودها أفراد الفئات الرئيسية - والذي يُعترف بهم كعنصر مركزي في البرمجة الفعالة لفيروس نقص المناعة البشرية </a:t>
            </a:r>
            <a:r>
              <a:rPr lang="ar-LB" sz="1000" kern="1200" dirty="0">
                <a:solidFill>
                  <a:schemeClr val="tx1"/>
                </a:solidFill>
                <a:effectLst/>
                <a:latin typeface="+mn-lt"/>
                <a:ea typeface="+mn-ea"/>
                <a:cs typeface="+mn-cs"/>
              </a:rPr>
              <a:t>للفئات</a:t>
            </a:r>
            <a:r>
              <a:rPr lang="ar-MA" sz="1000" kern="1200" dirty="0">
                <a:solidFill>
                  <a:schemeClr val="tx1"/>
                </a:solidFill>
                <a:effectLst/>
                <a:latin typeface="+mn-lt"/>
                <a:ea typeface="+mn-ea"/>
                <a:cs typeface="+mn-cs"/>
              </a:rPr>
              <a:t> الرئيسي</a:t>
            </a:r>
            <a:r>
              <a:rPr lang="ar-LB" sz="1000" kern="1200" dirty="0">
                <a:solidFill>
                  <a:schemeClr val="tx1"/>
                </a:solidFill>
                <a:effectLst/>
                <a:latin typeface="+mn-lt"/>
                <a:ea typeface="+mn-ea"/>
                <a:cs typeface="+mn-cs"/>
              </a:rPr>
              <a:t>ة</a:t>
            </a:r>
            <a:r>
              <a:rPr lang="ar-MA" sz="1000" kern="1200" dirty="0">
                <a:solidFill>
                  <a:schemeClr val="tx1"/>
                </a:solidFill>
                <a:effectLst/>
                <a:latin typeface="+mn-lt"/>
                <a:ea typeface="+mn-ea"/>
                <a:cs typeface="+mn-cs"/>
              </a:rPr>
              <a:t> - أكثر صعوبة عندما تتطلب مخاوف السلامة من الأفراد ومنظمات المجتمع المدني تقليل ظهورهم من أجل الوقاية من الاعتداءات.</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lvl="0" algn="r" rtl="1"/>
            <a:r>
              <a:rPr lang="ar-MA" sz="1000" kern="1200" dirty="0">
                <a:solidFill>
                  <a:schemeClr val="tx1"/>
                </a:solidFill>
                <a:effectLst/>
                <a:latin typeface="+mn-lt"/>
                <a:ea typeface="+mn-ea"/>
                <a:cs typeface="+mn-cs"/>
              </a:rPr>
              <a:t>. أصبحت التدخلات الهيكلية مثل العمل مع جهات إنفاذ القانون أو العاملين في مجال الرعاية الصحية أكثر أهمية من أي وقت مضى للوقاية من التحديات الأمنية والتأكد من إمكانية الاستجابة لها بشكل مناسب. كما أنها غالبًا ما تكون أكثر صعوبة في مثل هذه الأوضاع. على سبيل المثال، قد تكون هناك حاجة لمزيد من التدريب المكثف للحد من الوصم لدى العاملين في مجال الرعاية الصحية باستخدام محتوى يمكن من خلاله استهداف العاملين في مجال الرعاية الصحية الذين يدعمون صحة أفراد الفئات الرئيسية ورفاهيتهم.</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lvl="0" algn="r" rtl="1"/>
            <a:r>
              <a:rPr lang="ar-MA" sz="1000" kern="1200" dirty="0">
                <a:solidFill>
                  <a:schemeClr val="tx1"/>
                </a:solidFill>
                <a:effectLst/>
                <a:latin typeface="+mn-lt"/>
                <a:ea typeface="+mn-ea"/>
                <a:cs typeface="+mn-cs"/>
              </a:rPr>
              <a:t>. تحد مضايقة (التحرش) العاملين، سواء من قبل عائلات المستفيدين أو</a:t>
            </a:r>
            <a:r>
              <a:rPr lang="ar-LB" sz="1000" kern="1200" dirty="0">
                <a:solidFill>
                  <a:schemeClr val="tx1"/>
                </a:solidFill>
                <a:effectLst/>
                <a:latin typeface="+mn-lt"/>
                <a:ea typeface="+mn-ea"/>
                <a:cs typeface="+mn-cs"/>
              </a:rPr>
              <a:t> </a:t>
            </a:r>
            <a:r>
              <a:rPr lang="ar-MA" sz="1000" kern="1200" dirty="0">
                <a:solidFill>
                  <a:schemeClr val="tx1"/>
                </a:solidFill>
                <a:effectLst/>
                <a:latin typeface="+mn-lt"/>
                <a:ea typeface="+mn-ea"/>
                <a:cs typeface="+mn-cs"/>
              </a:rPr>
              <a:t>المسؤولين عن إنفاذ القانون أثناء قيامهم بعملية التوعية، من أوقات العمل خلال اليوم والمواقع التي يمكن فيها إجراء التوعية بأمان، وبالتالي يحد من وصول البرنامج. ولا يكون توزيع الواقي الذكري، في العديد من الأماكن أو المزلقات</a:t>
            </a:r>
            <a:r>
              <a:rPr lang="ar-LB" sz="1000" kern="1200" dirty="0">
                <a:solidFill>
                  <a:schemeClr val="tx1"/>
                </a:solidFill>
                <a:effectLst/>
                <a:latin typeface="+mn-lt"/>
                <a:ea typeface="+mn-ea"/>
                <a:cs typeface="+mn-cs"/>
              </a:rPr>
              <a:t> الحميمية</a:t>
            </a:r>
            <a:r>
              <a:rPr lang="ar-MA" sz="1000" kern="1200" dirty="0">
                <a:solidFill>
                  <a:schemeClr val="tx1"/>
                </a:solidFill>
                <a:effectLst/>
                <a:latin typeface="+mn-lt"/>
                <a:ea typeface="+mn-ea"/>
                <a:cs typeface="+mn-cs"/>
              </a:rPr>
              <a:t> أو مواد الحد من الضرر، آمنًا تحت أي ظرف أو يكون آمنًا فقط إذا كان عامل التوعية يحمل كميات قليلة جدًا.</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lvl="0" algn="r" rtl="1"/>
            <a:r>
              <a:rPr lang="ar-MA" sz="1000" kern="1200" dirty="0">
                <a:solidFill>
                  <a:schemeClr val="tx1"/>
                </a:solidFill>
                <a:effectLst/>
                <a:latin typeface="+mn-lt"/>
                <a:ea typeface="+mn-ea"/>
                <a:cs typeface="+mn-cs"/>
              </a:rPr>
              <a:t>. قد يتم استهداف الأطباء والممرضات وأخصائي علم النفس وغيرهم من الطاقم الطبي بسبب عملهم مع أفراد الفئات الرئيسية، مما يزيد من الإرهاق وصعوبة العثور على موظفين مؤهلين.</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lvl="0" algn="r" rtl="1"/>
            <a:r>
              <a:rPr lang="ar-MA" sz="1000" kern="1200" dirty="0">
                <a:solidFill>
                  <a:schemeClr val="tx1"/>
                </a:solidFill>
                <a:effectLst/>
                <a:latin typeface="+mn-lt"/>
                <a:ea typeface="+mn-ea"/>
                <a:cs typeface="+mn-cs"/>
              </a:rPr>
              <a:t>. قد لا يتمكن مديرو برنامج فيروس نقص المناعة البشرية من تلبية أهدافهم </a:t>
            </a:r>
            <a:r>
              <a:rPr lang="ar-MA" sz="1000" kern="1200" dirty="0" err="1">
                <a:solidFill>
                  <a:schemeClr val="tx1"/>
                </a:solidFill>
                <a:effectLst/>
                <a:latin typeface="+mn-lt"/>
                <a:ea typeface="+mn-ea"/>
                <a:cs typeface="+mn-cs"/>
              </a:rPr>
              <a:t>البرنامجية</a:t>
            </a:r>
            <a:r>
              <a:rPr lang="ar-MA" sz="1000" kern="1200" dirty="0">
                <a:solidFill>
                  <a:schemeClr val="tx1"/>
                </a:solidFill>
                <a:effectLst/>
                <a:latin typeface="+mn-lt"/>
                <a:ea typeface="+mn-ea"/>
                <a:cs typeface="+mn-cs"/>
              </a:rPr>
              <a:t> إذا كانت نسبة كبيرة من طاقتهم وموارد المشروع قد تم تخصيصها للاستجابة لتحديات السلامة والأمن.</a:t>
            </a:r>
            <a:endParaRPr lang="fr-FR" sz="1000" kern="1200" dirty="0">
              <a:solidFill>
                <a:schemeClr val="tx1"/>
              </a:solidFill>
              <a:effectLst/>
              <a:latin typeface="+mn-lt"/>
              <a:ea typeface="+mn-ea"/>
              <a:cs typeface="+mn-cs"/>
            </a:endParaRPr>
          </a:p>
          <a:p>
            <a:pPr algn="r" rtl="1"/>
            <a:r>
              <a:rPr lang="ar-MA" sz="1000" kern="1200" dirty="0">
                <a:solidFill>
                  <a:schemeClr val="tx1"/>
                </a:solidFill>
                <a:effectLst/>
                <a:latin typeface="+mn-lt"/>
                <a:ea typeface="+mn-ea"/>
                <a:cs typeface="+mn-cs"/>
              </a:rPr>
              <a:t>(تقدم بالشفافة)</a:t>
            </a:r>
            <a:endParaRPr lang="fr-FR" sz="1000" kern="1200" dirty="0">
              <a:solidFill>
                <a:schemeClr val="tx1"/>
              </a:solidFill>
              <a:effectLst/>
              <a:latin typeface="+mn-lt"/>
              <a:ea typeface="+mn-ea"/>
              <a:cs typeface="+mn-cs"/>
            </a:endParaRPr>
          </a:p>
          <a:p>
            <a:pPr lvl="0" algn="r" rtl="1"/>
            <a:r>
              <a:rPr lang="ar-MA" sz="1000" kern="1200" dirty="0">
                <a:solidFill>
                  <a:schemeClr val="tx1"/>
                </a:solidFill>
                <a:effectLst/>
                <a:latin typeface="+mn-lt"/>
                <a:ea typeface="+mn-ea"/>
                <a:cs typeface="+mn-cs"/>
              </a:rPr>
              <a:t>. تجعل البيئة المهددة - مثل المداهمات الدورية للشرطة والهجمات الإلكترونية - من الصعب على منفذي برامج فيروس نقص المناعة البشرية ضمان سلامة البيانات الإلكترونية. يمكن أن تؤدي سرقة المعدات مثل أجهزة الكمبيوتر المحمولة، خاصةً عندما لا تغطي ميزانيات المشاريع مسألة الاستبدال، إلى تعطل إدخال البيانات وإدارتها.</a:t>
            </a:r>
            <a:endParaRPr lang="fr-FR" sz="1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15</a:t>
            </a:fld>
            <a:endParaRPr lang="en-US"/>
          </a:p>
        </p:txBody>
      </p:sp>
      <p:sp>
        <p:nvSpPr>
          <p:cNvPr id="5" name="Footer Placeholder 5">
            <a:extLst>
              <a:ext uri="{FF2B5EF4-FFF2-40B4-BE49-F238E27FC236}">
                <a16:creationId xmlns:a16="http://schemas.microsoft.com/office/drawing/2014/main" id="{5394EC6C-CBA5-4FD0-B1D1-E8BBED94075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13476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قل: دعونا الآن نتأكد من أننا نتفق جميعًا على المصطلحات الرئيسية ونراجع بعض التوصيات حول الأمن لمنفذي برنامج فيروس نقص المناعة البشرية.</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16</a:t>
            </a:fld>
            <a:endParaRPr lang="en-US"/>
          </a:p>
        </p:txBody>
      </p:sp>
      <p:sp>
        <p:nvSpPr>
          <p:cNvPr id="5" name="Footer Placeholder 5">
            <a:extLst>
              <a:ext uri="{FF2B5EF4-FFF2-40B4-BE49-F238E27FC236}">
                <a16:creationId xmlns:a16="http://schemas.microsoft.com/office/drawing/2014/main" id="{638CFC50-B794-40C8-8A68-3961E3ED059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60632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راجع 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17</a:t>
            </a:fld>
            <a:endParaRPr lang="en-US"/>
          </a:p>
        </p:txBody>
      </p:sp>
      <p:sp>
        <p:nvSpPr>
          <p:cNvPr id="5" name="Footer Placeholder 5">
            <a:extLst>
              <a:ext uri="{FF2B5EF4-FFF2-40B4-BE49-F238E27FC236}">
                <a16:creationId xmlns:a16="http://schemas.microsoft.com/office/drawing/2014/main" id="{862B7058-019C-4AFC-9FB6-64348ED89D0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55884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مفصلة.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أولاً، سنراجع تعريف الأمن.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قم بقراءة السؤال والخيارات.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امنح وقتًا للردود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عين شخصا ما للرد ثم تقدم بالشفافة لإظهار الإجابة الصحيحة.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تقدم بالشفافة مرة أخرى، واقرأ النص التوضيحي في الجزء السفلي من الشريحة.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18</a:t>
            </a:fld>
            <a:endParaRPr lang="en-US"/>
          </a:p>
        </p:txBody>
      </p:sp>
      <p:sp>
        <p:nvSpPr>
          <p:cNvPr id="5" name="Footer Placeholder 5">
            <a:extLst>
              <a:ext uri="{FF2B5EF4-FFF2-40B4-BE49-F238E27FC236}">
                <a16:creationId xmlns:a16="http://schemas.microsoft.com/office/drawing/2014/main" id="{C0510382-8F9C-4601-8F3B-D7BB73E7A10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607575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سنراجع تعريف الخطر.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السؤال والخيارات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امنح الوقت للردود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عين شخصا للرد ثم تقدم بالشفافة لإظهار الإجابة الصحيحة.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قم بتقديم الشفافة مرة أخرى واقرأ النص التوضيحي في أسفلها.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19</a:t>
            </a:fld>
            <a:endParaRPr lang="en-US"/>
          </a:p>
        </p:txBody>
      </p:sp>
      <p:sp>
        <p:nvSpPr>
          <p:cNvPr id="5" name="Footer Placeholder 5">
            <a:extLst>
              <a:ext uri="{FF2B5EF4-FFF2-40B4-BE49-F238E27FC236}">
                <a16:creationId xmlns:a16="http://schemas.microsoft.com/office/drawing/2014/main" id="{10FA2197-E80E-4E72-B4DB-0A54C71F9A3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8411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سنتعرف في هذه الجلسة الأولى، على بعضنا البعض، ونناقش كيف سنقوم بتنظيم الوقت وتحديد أهدافنا للوقت الحالي، ونتحدث قليلاً عن كيف تطور العمل على موضوع الأمن في البرامج ذات الصلة بالفئات الرئيسية.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2</a:t>
            </a:fld>
            <a:endParaRPr lang="en-US"/>
          </a:p>
        </p:txBody>
      </p:sp>
      <p:sp>
        <p:nvSpPr>
          <p:cNvPr id="5" name="Footer Placeholder 5">
            <a:extLst>
              <a:ext uri="{FF2B5EF4-FFF2-40B4-BE49-F238E27FC236}">
                <a16:creationId xmlns:a16="http://schemas.microsoft.com/office/drawing/2014/main" id="{C5EAAD45-CDB6-4496-889A-9A59E9635C2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2384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فيما يلي، سنراجع تعريف التهديد.</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السؤال والخيارات.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امنح الوقت للردود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عين شخصا للرد ثم تقدم بالشفافة لإظهار الإجابة الصحيحة.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قم بتقديم الشفافة مرة أخرى واقرأ النص التوضيحي في أسفلها.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20</a:t>
            </a:fld>
            <a:endParaRPr lang="en-US"/>
          </a:p>
        </p:txBody>
      </p:sp>
      <p:sp>
        <p:nvSpPr>
          <p:cNvPr id="5" name="Footer Placeholder 5">
            <a:extLst>
              <a:ext uri="{FF2B5EF4-FFF2-40B4-BE49-F238E27FC236}">
                <a16:creationId xmlns:a16="http://schemas.microsoft.com/office/drawing/2014/main" id="{CB2A3700-D2F2-4742-8888-99206B0695A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013950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سنمر إلى مصطلح "القدرة".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السؤال والخيارات.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امنح الوقت للردود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عين شخصا للرد ثم تقدم بالشفافة لإظهار الإجابة الصحيحة.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قم بتقديم الشفافة مرة أخرى واقرأ النص التوضيحي في أسفلها.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21</a:t>
            </a:fld>
            <a:endParaRPr lang="en-US"/>
          </a:p>
        </p:txBody>
      </p:sp>
      <p:sp>
        <p:nvSpPr>
          <p:cNvPr id="5" name="Footer Placeholder 5">
            <a:extLst>
              <a:ext uri="{FF2B5EF4-FFF2-40B4-BE49-F238E27FC236}">
                <a16:creationId xmlns:a16="http://schemas.microsoft.com/office/drawing/2014/main" id="{EE969DFE-9646-48B9-ACCB-ECD4394B8C3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465390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أخيرا، سنراجع تعريف الهشاشة.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السؤال والخيارات.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امنح الوقت للردود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عين شخصا للرد ثم تقدم بالشفافة لإظهار الإجابة الصحيحة.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أخيرًا، قم بتقديم الشفافة مرة أخرى واقرأ النص التوضيحي في أسفلها.</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22</a:t>
            </a:fld>
            <a:endParaRPr lang="en-US"/>
          </a:p>
        </p:txBody>
      </p:sp>
      <p:sp>
        <p:nvSpPr>
          <p:cNvPr id="5" name="Footer Placeholder 5">
            <a:extLst>
              <a:ext uri="{FF2B5EF4-FFF2-40B4-BE49-F238E27FC236}">
                <a16:creationId xmlns:a16="http://schemas.microsoft.com/office/drawing/2014/main" id="{5B8E7699-01CA-479D-B2D5-9AAAD5B0054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562857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لا تعني "الهشاشة" "الضعف".</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أن تمثل القدرة في سياق ما هشاشة في سياق آخر. على سبيل المثال، يمكن أن تكون جنسية المرء حامية في مكان ما ولكنها قد تعرضك لخطر الاعتداء في مكان آخر.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لا يمكن تغيير بعض القدرات / أوجه الهشاشة. ومن بين الأمور التي لا يمكن تغييرها هي: العرق / الهوية الجنسية / التوجه الجنسي / العمر. في برامج فيروس نقص المناعة البشرية السابقة، غالبًا ما طُلب من العابرين جنسياً التوقف عن التعبير عن هويتهم الجنسية الحقيقية من أجل الحد من العنف. وحتى إن كان هذا أمر قد يقرره شخص عابر جنسيًا، إلا أنه ليس على البرنامج أن يطلب من العابرين جنسياً القيام به للحفاظ على سلامتهم. يجب على كل شخص أن يقرر ما يشعره بالراحة. بالإضافة إلى ذلك، فإن عدم العيش بطريقة تتوافق والهوية الجنسية، من شأنه أن يسبب ضررًا على الصحة العقلية، لذلك فإن الشخص العابر جنسيًا الذي يقرر ارتداء الملابس بالطريقة التي يشعر بها براحة أكبر قد يكون في الواقع يحمي نفسه، حتى لو لم يرى الآخرون الأمر بنفس الطريقة.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وتكمن الغاية في أن تكونوا على دراية بأوجه الهشاشة لديكم وبقدراتكم وأن تتصرفوا بطريقة تتوافق وهذا الأمر، بحيث يقرر كل شخص ما هو مناسب له.</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23</a:t>
            </a:fld>
            <a:endParaRPr lang="en-US"/>
          </a:p>
        </p:txBody>
      </p:sp>
      <p:sp>
        <p:nvSpPr>
          <p:cNvPr id="5" name="Footer Placeholder 5">
            <a:extLst>
              <a:ext uri="{FF2B5EF4-FFF2-40B4-BE49-F238E27FC236}">
                <a16:creationId xmlns:a16="http://schemas.microsoft.com/office/drawing/2014/main" id="{5FF4C2AA-C544-456D-9249-0ED3FBAC54F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6834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6838" y="1112838"/>
            <a:ext cx="4122737" cy="3090862"/>
          </a:xfrm>
        </p:spPr>
      </p:sp>
      <p:sp>
        <p:nvSpPr>
          <p:cNvPr id="3" name="Notes Placeholder 2"/>
          <p:cNvSpPr>
            <a:spLocks noGrp="1"/>
          </p:cNvSpPr>
          <p:nvPr>
            <p:ph type="body" idx="1"/>
          </p:nvPr>
        </p:nvSpPr>
        <p:spPr>
          <a:xfrm>
            <a:off x="685800" y="4441460"/>
            <a:ext cx="5486400" cy="4473146"/>
          </a:xfrm>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هناك مكون أساسي آخر نريد تغطيته. تقدم هذه التوصيات العشر معلومات للقائمين على التنفيذ حول كيفية التفكير في الأمن. وتعتبر كل توصية ذات أهمية.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24</a:t>
            </a:fld>
            <a:endParaRPr lang="en-US" dirty="0"/>
          </a:p>
        </p:txBody>
      </p:sp>
      <p:sp>
        <p:nvSpPr>
          <p:cNvPr id="5" name="Footer Placeholder 5">
            <a:extLst>
              <a:ext uri="{FF2B5EF4-FFF2-40B4-BE49-F238E27FC236}">
                <a16:creationId xmlns:a16="http://schemas.microsoft.com/office/drawing/2014/main" id="{5D80D1C3-04FD-4E88-9707-1FC00B2787DE}"/>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5727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بعد أن توفر لدينا الأساسيات، فلنلقِ نظرة على كيفية تحديد التهديدات ومعرفة مدى خطورتها.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25</a:t>
            </a:fld>
            <a:endParaRPr lang="en-US"/>
          </a:p>
        </p:txBody>
      </p:sp>
      <p:sp>
        <p:nvSpPr>
          <p:cNvPr id="5" name="Footer Placeholder 5">
            <a:extLst>
              <a:ext uri="{FF2B5EF4-FFF2-40B4-BE49-F238E27FC236}">
                <a16:creationId xmlns:a16="http://schemas.microsoft.com/office/drawing/2014/main" id="{C1747408-7FC2-4A91-962A-AD52589D342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000983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26</a:t>
            </a:fld>
            <a:endParaRPr lang="en-US"/>
          </a:p>
        </p:txBody>
      </p:sp>
      <p:sp>
        <p:nvSpPr>
          <p:cNvPr id="5" name="Footer Placeholder 5">
            <a:extLst>
              <a:ext uri="{FF2B5EF4-FFF2-40B4-BE49-F238E27FC236}">
                <a16:creationId xmlns:a16="http://schemas.microsoft.com/office/drawing/2014/main" id="{41446384-B82F-4772-AB2E-05CF05359C8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14179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هناك ثلاثة أنواع من التهديدات: التهديدات المباشرة وغير المباشرة والحوادث المتصلة بالأمن.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كل عنصر مما سبق يشير إلى شيء مختلف.</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التهديد المباشر هو إشارة أو علامة على رغبة شخص ما في إلحاق الأذى بي / بمنظمتي على وجه التحديد. ومثال على ذلك: أنا أعمل مع المشتغلين بالجنس. يأتي شخص ما إليّ ويقول، "أنت شخص سيء لأنك تعمل مع </a:t>
            </a:r>
            <a:r>
              <a:rPr lang="ar-LB" sz="1200" kern="1200" dirty="0">
                <a:solidFill>
                  <a:schemeClr val="tx1"/>
                </a:solidFill>
                <a:effectLst/>
                <a:latin typeface="+mn-lt"/>
                <a:ea typeface="+mn-ea"/>
                <a:cs typeface="+mn-cs"/>
              </a:rPr>
              <a:t>العاملين</a:t>
            </a:r>
            <a:r>
              <a:rPr lang="ar-MA" sz="1200" kern="1200" dirty="0">
                <a:solidFill>
                  <a:schemeClr val="tx1"/>
                </a:solidFill>
                <a:effectLst/>
                <a:latin typeface="+mn-lt"/>
                <a:ea typeface="+mn-ea"/>
                <a:cs typeface="+mn-cs"/>
              </a:rPr>
              <a:t> بالجنس."</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التهديد غير المباشر هو إشارة أو علامة على رغبة شخص ما في أن يسبب الألم لأشخاص مثلك. بمعنى أنه ضد مجموعة أوسع من الأشخاص أنت جزء منهم ولكنه ليس ضدك بشكل محدد. مثال على ذلك: أنا أعمل مع رجال يمارسون الجنس مع رجال، وكذلك صديقي. يأتي شخص ما إلى صديقي ويقول، "أنت تعلم أن العمل مع الرجال الذين يمارسون الجنس مع الرجال هو أمر خاطئ! في يوم من الأيام ستدفع ثمن هذه الخطايا! ". حتى وإن لم يكن الحديث موجهاً إلي، فمن الواضح أنه يمكن أن يكون له تأثير على ما إذا كنت أشعر بالأمان أثناء القيام بعملي.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هناك الحوادث المتصلة بالأمن. ويتعلق الأمر بالأوضاع التي يحدث فيها ضرر أو تكون مهددة، ولكن ليس من الواضح ما إذا كان المقصود بذلك أن يكون تهديدًا أم صدفة. على سبيل المثال، أنا أعمل مع النساء العابرات جنسياً. أكتب تقريرًا عن عملي أثناء وجودي في المقهى. شخص ما يسرق جهاز الحاسوب المحمول الخاص بي. هل يتعلق الأمر بمجرد جريمة انتهازية من قبل شخص أراد سرقة جهاز حاسوب أم هل سُرق جهاز الكمبيوتر المحمول الخاص بي لمعرفة المزيد عن عملي أو لمعاقبتي على عملي؟</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27</a:t>
            </a:fld>
            <a:endParaRPr lang="en-US"/>
          </a:p>
        </p:txBody>
      </p:sp>
      <p:sp>
        <p:nvSpPr>
          <p:cNvPr id="5" name="Footer Placeholder 5">
            <a:extLst>
              <a:ext uri="{FF2B5EF4-FFF2-40B4-BE49-F238E27FC236}">
                <a16:creationId xmlns:a16="http://schemas.microsoft.com/office/drawing/2014/main" id="{2930145B-C629-495E-B71B-6AA6F351D4D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302757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كل حادث على حدة. واطلب من المشاركين كتابة إجاباتهم في خانة الدردشة. ثم اطلب من مشارك إلغاء كتم الصوت وشرح إجاباتهم. تقدم بالشفافة لإظهار الإجابة الصحيحة.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كرر نفس الأمر مع كل حادث.</a:t>
            </a:r>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اسأل عند الانتهاء إذا ما كان هناك أي أسئلة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28</a:t>
            </a:fld>
            <a:endParaRPr lang="en-US"/>
          </a:p>
        </p:txBody>
      </p:sp>
      <p:sp>
        <p:nvSpPr>
          <p:cNvPr id="5" name="Footer Placeholder 5">
            <a:extLst>
              <a:ext uri="{FF2B5EF4-FFF2-40B4-BE49-F238E27FC236}">
                <a16:creationId xmlns:a16="http://schemas.microsoft.com/office/drawing/2014/main" id="{E55FB667-55FF-4679-8A6D-66C3138E834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334084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لما قد تستفيد من تسجيل هذه المعلومات؟</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الشفافة</a:t>
            </a:r>
            <a:endParaRPr lang="en-US" i="1" dirty="0"/>
          </a:p>
        </p:txBody>
      </p:sp>
      <p:sp>
        <p:nvSpPr>
          <p:cNvPr id="4" name="Slide Number Placeholder 3"/>
          <p:cNvSpPr>
            <a:spLocks noGrp="1"/>
          </p:cNvSpPr>
          <p:nvPr>
            <p:ph type="sldNum" sz="quarter" idx="10"/>
          </p:nvPr>
        </p:nvSpPr>
        <p:spPr/>
        <p:txBody>
          <a:bodyPr/>
          <a:lstStyle/>
          <a:p>
            <a:fld id="{FDCEB901-7526-43F3-B779-B138AE95E143}" type="slidenum">
              <a:rPr lang="en-US" smtClean="0"/>
              <a:t>29</a:t>
            </a:fld>
            <a:endParaRPr lang="en-US"/>
          </a:p>
        </p:txBody>
      </p:sp>
      <p:sp>
        <p:nvSpPr>
          <p:cNvPr id="5" name="Footer Placeholder 5">
            <a:extLst>
              <a:ext uri="{FF2B5EF4-FFF2-40B4-BE49-F238E27FC236}">
                <a16:creationId xmlns:a16="http://schemas.microsoft.com/office/drawing/2014/main" id="{FC5F1436-23F5-4FAD-A2B3-35F12F7E999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822855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راجع 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3</a:t>
            </a:fld>
            <a:endParaRPr lang="en-US"/>
          </a:p>
        </p:txBody>
      </p:sp>
      <p:sp>
        <p:nvSpPr>
          <p:cNvPr id="5" name="Footer Placeholder 5">
            <a:extLst>
              <a:ext uri="{FF2B5EF4-FFF2-40B4-BE49-F238E27FC236}">
                <a16:creationId xmlns:a16="http://schemas.microsoft.com/office/drawing/2014/main" id="{6E902B34-FCB3-427C-9C00-8B8187E7118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825330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هذا مثال جزئي لسجل الأمن. سنتقاسم هذه الوثيقة معكم عبر البريد الإلكتروني بعد جلسة اليوم. لاحظوا أنها ستمكنكم من جمع المعلومات حول ما حدث حتى تتمكنوا من رؤية التوجهات مع مرور الوقت. على سبيل المثال، تحديد الجناة المعروفين بشكل كبير باستخدام السؤال 4. يمكن أيضًا استخدام المعلومات الجماعية التي تم جمعها بهذه الطريقة للقيام بالمناصرة لدى الجهات المانحة إذا كانت هناك حاجة إلى مزيد من الاستثمارات في مجال الأمن و / أو إذا تأثرت بعض أهداف المشروع سلبًا بقضايا تتصل بالأمن.</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30</a:t>
            </a:fld>
            <a:endParaRPr lang="en-US"/>
          </a:p>
        </p:txBody>
      </p:sp>
      <p:sp>
        <p:nvSpPr>
          <p:cNvPr id="5" name="Footer Placeholder 5">
            <a:extLst>
              <a:ext uri="{FF2B5EF4-FFF2-40B4-BE49-F238E27FC236}">
                <a16:creationId xmlns:a16="http://schemas.microsoft.com/office/drawing/2014/main" id="{C807061B-A28B-476F-B43A-22CA3D35D74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4245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71601"/>
          </a:xfrm>
        </p:spPr>
        <p:txBody>
          <a:bodyPr/>
          <a:lstStyle/>
          <a:p>
            <a:pPr algn="r" rtl="1"/>
            <a:r>
              <a:rPr lang="ar-MA" sz="1200" kern="1200" dirty="0">
                <a:solidFill>
                  <a:schemeClr val="tx1"/>
                </a:solidFill>
                <a:effectLst/>
                <a:latin typeface="+mn-lt"/>
                <a:ea typeface="+mn-ea"/>
                <a:cs typeface="+mn-cs"/>
              </a:rPr>
              <a:t>قل: الآن بعد أن فهمنا أنواع التهديدات، فلنتحدث عن كيفية تحديد مدى خطورتها. ها هي الأسئلة الخمسة التي سنجيب عليها.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1 ما هي الحقائق المحيطة بالتهديد؟ (ما الذي أعرفه بالفعل، عن هذا التهديد وليس ما أفترضه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-هذا مفيد لأنه يذكرنا بالابتعاد عن الإشاعات أو التخمين. في بعض الأحيان، يمكن تضخيم التهديد أو التقليل من شأنه بسبب الطريقة التي يراه بها الآخرون. حاولوا أن تفكروا فقط في الوقائع.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2 هل هناك سلسلة من التهديدات تصبح أكثر منهجية أو متكررة بمرور الوقت؟ (هل يبحث عنك شخص كل يوم أم أنه يضايقك بشكل انتهازي؟ هل يتصاعد الأمر من حيث مدى قربه منك، مثل العثور عليك في منزلك أو مكان عملك؟)</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إذا تكرر أمر لعدة مرات فهذا يزيد من خطورته. إنه يدل على أن خلق هذا التهديد هو أمر يُشعر الشخص / الأشخاص بأنه التزام أيضًا. إن تصعيد التهديد - على سبيل المثال، شخص ما كان يصرخ في وجهك أثناء قيامك بالتوعية والآن وجدك أيضًا على الإنترنت - هو علامة أخرى على أنه أكثر خطورة.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3 من هو الشخص الذي يقوم بالتهديدات؟ (هل هو شخص تعرفه؟ شخص لديه القدرة على التأثير في الآخرين؟ شخص لديه معلومات يمكن أن تؤذيك؟)</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نحاول من خلال هذا السؤال فهم مقدار القوة التي يتمتع بها الشخص الذي يقوم بالتهديد. على سبيل المثال، من المرجح أن يكون تهديد ضابط الشرطة أكثر خطورة من شخص غريب.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4 ما هو الهدف من التهديد؟ (هل لتغيير سلوكك؟ هل هو لتخويفك؟ هل هو أداة سياسية لكسب الأصوات؟)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يمكن أن يساعدك التفكير في هذا الأمر في تحديد ما إذا كان الشخص مستعدًا للتصعيد. على سبيل المثال، إذا تعلق الأمر بإخافتي فقط، فربما لن يؤذيني الشخص جسديًا أبدًا، حتى لو قال إنه سيفعل ذلك. يمكن أن يساعدك معرفة هذا أيضًا في تحديد كيفية التصرف.</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5 هل تعتقد أن التهديد خطير؟ (وجهة نظرك الشخصية حول الموضوع)</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 يمكنكم السماح لحدسكم وفهمكم الأوسع للسياق بتغذية تفكيركم بخطورة التهديد.</a:t>
            </a: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31</a:t>
            </a:fld>
            <a:endParaRPr lang="en-US"/>
          </a:p>
        </p:txBody>
      </p:sp>
      <p:sp>
        <p:nvSpPr>
          <p:cNvPr id="5" name="Footer Placeholder 5">
            <a:extLst>
              <a:ext uri="{FF2B5EF4-FFF2-40B4-BE49-F238E27FC236}">
                <a16:creationId xmlns:a16="http://schemas.microsoft.com/office/drawing/2014/main" id="{480BEC22-7845-4D76-85A7-BB73890267BE}"/>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53291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فلنستعرض مثالاً. سأستخدم مثالًا شائعًا للإجابة على كل سؤال من هذه الأسئلة.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كل سؤال ثم تقدم بالشفافة لكشف ومراجعة كل إجابة.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32</a:t>
            </a:fld>
            <a:endParaRPr lang="en-US"/>
          </a:p>
        </p:txBody>
      </p:sp>
      <p:sp>
        <p:nvSpPr>
          <p:cNvPr id="5" name="Footer Placeholder 5">
            <a:extLst>
              <a:ext uri="{FF2B5EF4-FFF2-40B4-BE49-F238E27FC236}">
                <a16:creationId xmlns:a16="http://schemas.microsoft.com/office/drawing/2014/main" id="{619E41B2-6F23-42BD-8FD0-5DBAD1224B7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6677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النص الموجود على 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المشاركين أن يقرروا، بناءً على ما ورد في الشفافة السابقة فقط، مدى خطورة نموذج التهديد. ينبغي أن يضع المشاركون إجاباتهم في خانة الدردشة. وقم بتعيين شخص لإلغاء كتم الصوت وشرح إجابتهم. إذا تم اختيار إجابات متعددة  فقم بدعوة الأشخاص للدفاع عن / شرح إجاباتهم الفردية المختلفة. شدد على عدم وجود إجابة صحيحة أو خاطئة طالما أن الإجابة مدروسة. وقد يرجع الحصول على ردود مختلفة إلى أن الأشخاص لديهم تفكير مختلف حول الخطر و / أو لأن كل من سياقاتنا مختلفة.</a:t>
            </a:r>
            <a:endParaRPr lang="fr-FR" sz="1200" kern="1200" dirty="0">
              <a:solidFill>
                <a:schemeClr val="tx1"/>
              </a:solidFill>
              <a:effectLst/>
              <a:latin typeface="+mn-lt"/>
              <a:ea typeface="+mn-ea"/>
              <a:cs typeface="+mn-cs"/>
            </a:endParaRPr>
          </a:p>
          <a:p>
            <a:r>
              <a:rPr lang="en-US" i="1" dirty="0"/>
              <a:t>.</a:t>
            </a:r>
          </a:p>
        </p:txBody>
      </p:sp>
      <p:sp>
        <p:nvSpPr>
          <p:cNvPr id="4" name="Slide Number Placeholder 3"/>
          <p:cNvSpPr>
            <a:spLocks noGrp="1"/>
          </p:cNvSpPr>
          <p:nvPr>
            <p:ph type="sldNum" sz="quarter" idx="10"/>
          </p:nvPr>
        </p:nvSpPr>
        <p:spPr/>
        <p:txBody>
          <a:bodyPr/>
          <a:lstStyle/>
          <a:p>
            <a:fld id="{FDCEB901-7526-43F3-B779-B138AE95E143}" type="slidenum">
              <a:rPr lang="en-US" smtClean="0"/>
              <a:t>33</a:t>
            </a:fld>
            <a:endParaRPr lang="en-US"/>
          </a:p>
        </p:txBody>
      </p:sp>
      <p:sp>
        <p:nvSpPr>
          <p:cNvPr id="5" name="Footer Placeholder 5">
            <a:extLst>
              <a:ext uri="{FF2B5EF4-FFF2-40B4-BE49-F238E27FC236}">
                <a16:creationId xmlns:a16="http://schemas.microsoft.com/office/drawing/2014/main" id="{95A864C3-AE27-4632-8705-B955E50C426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681575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فردًا أو مجموعة من المشاركين يعملون معًا لمساعدتك في ملء هذا الجدول باستخدام تهديد معين يواجهونه. اكتب إجاباتك أثناء حديثهم، واطرح أسئلة توضيحية حسب الحاجة. ثم اطلب منهم أن يقرروا مدى خطورة التهديد.</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34</a:t>
            </a:fld>
            <a:endParaRPr lang="en-US"/>
          </a:p>
        </p:txBody>
      </p:sp>
      <p:sp>
        <p:nvSpPr>
          <p:cNvPr id="5" name="Footer Placeholder 5">
            <a:extLst>
              <a:ext uri="{FF2B5EF4-FFF2-40B4-BE49-F238E27FC236}">
                <a16:creationId xmlns:a16="http://schemas.microsoft.com/office/drawing/2014/main" id="{C4B3D96A-9F0F-4066-99E8-2F0F16DF30E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917347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وصلنا إلى نهاية يومنا الأول. شكراً لكم على مشاركاتكم وعلى مشاطرة خبراتكم.</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35</a:t>
            </a:fld>
            <a:endParaRPr lang="en-US"/>
          </a:p>
        </p:txBody>
      </p:sp>
      <p:sp>
        <p:nvSpPr>
          <p:cNvPr id="5" name="Footer Placeholder 5">
            <a:extLst>
              <a:ext uri="{FF2B5EF4-FFF2-40B4-BE49-F238E27FC236}">
                <a16:creationId xmlns:a16="http://schemas.microsoft.com/office/drawing/2014/main" id="{F14C10F9-8DFB-436E-9D3B-C94BCA86265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247984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سنقوم الآن بتقييم الجلسة حتى نتمكن من التحسن.</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36</a:t>
            </a:fld>
            <a:endParaRPr lang="en-US"/>
          </a:p>
        </p:txBody>
      </p:sp>
      <p:sp>
        <p:nvSpPr>
          <p:cNvPr id="5" name="Footer Placeholder 5">
            <a:extLst>
              <a:ext uri="{FF2B5EF4-FFF2-40B4-BE49-F238E27FC236}">
                <a16:creationId xmlns:a16="http://schemas.microsoft.com/office/drawing/2014/main" id="{C6E08D4C-EB89-4D0C-BB75-42ABDAC92C6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373182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من فضلكم اطلعوا على موقع  </a:t>
            </a:r>
            <a:r>
              <a:rPr lang="en-US"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واستخدموا الرمز لمشاركة آرائكم حول اليوم.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اكتب موقع </a:t>
            </a:r>
            <a:r>
              <a:rPr lang="en-US"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أثناء استكمالكم لهذا الاستطلاع، يرجى تذكر أن جلستنا التالية هي في تاريخ </a:t>
            </a:r>
            <a:r>
              <a:rPr lang="en-US" sz="1200" kern="1200" dirty="0">
                <a:solidFill>
                  <a:schemeClr val="tx1"/>
                </a:solidFill>
                <a:effectLst/>
                <a:latin typeface="+mn-lt"/>
                <a:ea typeface="+mn-ea"/>
                <a:cs typeface="+mn-cs"/>
              </a:rPr>
              <a:t>X </a:t>
            </a:r>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على الساعة </a:t>
            </a:r>
            <a:r>
              <a:rPr lang="en-US" sz="1200" kern="1200" dirty="0">
                <a:solidFill>
                  <a:schemeClr val="tx1"/>
                </a:solidFill>
                <a:effectLst/>
                <a:latin typeface="+mn-lt"/>
                <a:ea typeface="+mn-ea"/>
                <a:cs typeface="+mn-cs"/>
              </a:rPr>
              <a:t>Y</a:t>
            </a:r>
            <a:r>
              <a:rPr lang="ar-MA" sz="1200" kern="1200" dirty="0">
                <a:solidFill>
                  <a:schemeClr val="tx1"/>
                </a:solidFill>
                <a:effectLst/>
                <a:latin typeface="+mn-lt"/>
                <a:ea typeface="+mn-ea"/>
                <a:cs typeface="+mn-cs"/>
              </a:rPr>
              <a:t>. نحتاج إلى أن يكون الجميع متصلين بالإنترنت قبل بضع دقائق من البدء حتى نتمكن من الالتزام بالوقت. تذكروا من فضلكم أن تقوموا بأداء واجبكم المنزلي حتى تكونوا مستعدين للعرض خلال الجلسة التالية.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سأرسل شفافات اليوم للجميع، بالإضافة إلى ورقة المعلومات وسجل الأمن في بريد إلكتروني من أجل ملاحظاتكم وللاستخدام.</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37</a:t>
            </a:fld>
            <a:endParaRPr lang="en-US"/>
          </a:p>
        </p:txBody>
      </p:sp>
      <p:sp>
        <p:nvSpPr>
          <p:cNvPr id="5" name="Footer Placeholder 5">
            <a:extLst>
              <a:ext uri="{FF2B5EF4-FFF2-40B4-BE49-F238E27FC236}">
                <a16:creationId xmlns:a16="http://schemas.microsoft.com/office/drawing/2014/main" id="{BE0F48FD-8EDD-40A5-B411-6A48D0D4B07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883727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مرحبًا بكم في هذا اليوم الثاني! من الجيد أن أكون معكم مرة أخرى.</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للتذكير، نحن نتتبع المشاركة ونتوقع أن يساهم الجميع عبر الدردشة وشفويا.</a:t>
            </a:r>
            <a:endParaRPr lang="fr-FR" sz="1200" kern="1200" dirty="0">
              <a:solidFill>
                <a:schemeClr val="tx1"/>
              </a:solidFill>
              <a:effectLst/>
              <a:latin typeface="+mn-lt"/>
              <a:ea typeface="+mn-ea"/>
              <a:cs typeface="+mn-cs"/>
            </a:endParaRPr>
          </a:p>
          <a:p>
            <a:pPr algn="r" rtl="1"/>
            <a:r>
              <a:rPr lang="ar-MA" sz="1200" b="1"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38</a:t>
            </a:fld>
            <a:endParaRPr lang="en-US"/>
          </a:p>
        </p:txBody>
      </p:sp>
      <p:sp>
        <p:nvSpPr>
          <p:cNvPr id="5" name="Footer Placeholder 5">
            <a:extLst>
              <a:ext uri="{FF2B5EF4-FFF2-40B4-BE49-F238E27FC236}">
                <a16:creationId xmlns:a16="http://schemas.microsoft.com/office/drawing/2014/main" id="{82ACCF92-D095-4180-A8B4-6101C169CEC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169279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سنبدأ بإعادة تذكر ما قمنا به خلال اليوم الأول ومنحكم الوقت الضروري لمشاركة إجابات واجبكم المنزلي.</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39</a:t>
            </a:fld>
            <a:endParaRPr lang="en-US"/>
          </a:p>
        </p:txBody>
      </p:sp>
      <p:sp>
        <p:nvSpPr>
          <p:cNvPr id="5" name="Footer Placeholder 5">
            <a:extLst>
              <a:ext uri="{FF2B5EF4-FFF2-40B4-BE49-F238E27FC236}">
                <a16:creationId xmlns:a16="http://schemas.microsoft.com/office/drawing/2014/main" id="{20CCEEE4-58F8-4424-A010-AB75D72E43E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0367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مفصلة.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حسنًا، فلنبدأ. أود أن يشاركنا كل واحد منكم اسمه وصفته المهنية وأي خبرات لديكم في مجال التدريب المتصل بالأمن. لا توجد مشكلة على الإطلاق إذا كان هذا الأمر جديدًا بالنسبة لكم، إنه كذلك بالنسبة للعديد من الأشخاص. وأخيرًا، فليذكر كل واحد منكم أملا أو توقعا واحد يتطلع إليه من هذا التدريب.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بينما تقدمون أنفسكم، سأكتب أسماء جميع المشاركين في هذه الجذاذة لوضعهم في مجموعات ل</a:t>
            </a:r>
            <a:r>
              <a:rPr lang="ar-LB" sz="1200" kern="1200" dirty="0">
                <a:solidFill>
                  <a:schemeClr val="tx1"/>
                </a:solidFill>
                <a:effectLst/>
                <a:latin typeface="+mn-lt"/>
                <a:ea typeface="+mn-ea"/>
                <a:cs typeface="+mn-cs"/>
              </a:rPr>
              <a:t>لقيام ب</a:t>
            </a:r>
            <a:r>
              <a:rPr lang="ar-MA" sz="1200" kern="1200" dirty="0">
                <a:solidFill>
                  <a:schemeClr val="tx1"/>
                </a:solidFill>
                <a:effectLst/>
                <a:latin typeface="+mn-lt"/>
                <a:ea typeface="+mn-ea"/>
                <a:cs typeface="+mn-cs"/>
              </a:rPr>
              <a:t>أول واجب منزلي.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كل شخص، حسب المنظمة، إلغاء كتم الصوت ومشاركة المعلومات أعلاه. قم بتدوين إجاباتهم الخاصة: بالتوقعات في ورقة منفصلة. وفي الأخير، قم باستعراض ما سمعته واجعل المجموعة تعرف أي من آمالهم / توقعاتهم يمكن التطرق إليها خلال هذا التدريب. وإذا ما كان هناك أي أمر يقع خارج محتوى هذا التدريب يعتقدون أنه مهم معالجته، قم بمشاركة هذا الأمر مع قيادة المشروع حتى يتم معالجته بشكل منفصل.</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4</a:t>
            </a:fld>
            <a:endParaRPr lang="en-US"/>
          </a:p>
        </p:txBody>
      </p:sp>
      <p:sp>
        <p:nvSpPr>
          <p:cNvPr id="7" name="Footer Placeholder 5">
            <a:extLst>
              <a:ext uri="{FF2B5EF4-FFF2-40B4-BE49-F238E27FC236}">
                <a16:creationId xmlns:a16="http://schemas.microsoft.com/office/drawing/2014/main" id="{05C1F639-55F7-447A-BD36-B8764CDCF9C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552482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هذه هي أهدافنا من هذه الجلسة.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40</a:t>
            </a:fld>
            <a:endParaRPr lang="en-US"/>
          </a:p>
        </p:txBody>
      </p:sp>
      <p:sp>
        <p:nvSpPr>
          <p:cNvPr id="5" name="Footer Placeholder 5">
            <a:extLst>
              <a:ext uri="{FF2B5EF4-FFF2-40B4-BE49-F238E27FC236}">
                <a16:creationId xmlns:a16="http://schemas.microsoft.com/office/drawing/2014/main" id="{6A651A80-7DFF-4AC2-8852-AA0D71E3618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270408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4450" y="1152525"/>
            <a:ext cx="4229100" cy="3171825"/>
          </a:xfrm>
        </p:spPr>
      </p:sp>
      <p:sp>
        <p:nvSpPr>
          <p:cNvPr id="3" name="Notes Placeholder 2"/>
          <p:cNvSpPr>
            <a:spLocks noGrp="1"/>
          </p:cNvSpPr>
          <p:nvPr>
            <p:ph type="body" idx="1"/>
          </p:nvPr>
        </p:nvSpPr>
        <p:spPr>
          <a:xfrm>
            <a:off x="685800" y="4586395"/>
            <a:ext cx="5486400" cy="3836773"/>
          </a:xfrm>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ها هو ذا الواجب المنزلي من المرة الماضية. للتذكير، طُلب من كل مجموعة شرح توصياتها المخصصة، وكيف يستخدمها برنامجهم، وكيف يمكن لبرنامجهم استخدامها. سأبدأ بالتواصل مع المجموعة التي راجعت التوصية رقم 1.</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انتقل إلى جميع التوصيات. وفي الأخير، قم بالإشارة إلى حقيقة أن المنظمات تقوم بالفعل بالعديد من الإجراءات لحماية نفسها وأن لدينا جميعًا الكثير لنتعلمه من بعضنا البعض.</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41</a:t>
            </a:fld>
            <a:endParaRPr lang="en-US" dirty="0"/>
          </a:p>
        </p:txBody>
      </p:sp>
      <p:sp>
        <p:nvSpPr>
          <p:cNvPr id="5" name="Footer Placeholder 5">
            <a:extLst>
              <a:ext uri="{FF2B5EF4-FFF2-40B4-BE49-F238E27FC236}">
                <a16:creationId xmlns:a16="http://schemas.microsoft.com/office/drawing/2014/main" id="{BD62D07A-AFB8-48B1-A658-07A8F70DFA2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17297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الآن بعد أن انتهينا من الواجب المنزلي، دعونا نذكر أنفسنا بأحد الموضوعات الرئيسية التي تناولناها - أنواع التحديات المرتبطة بالأمن. الرجاء الولوج إلى موقع </a:t>
            </a:r>
            <a:r>
              <a:rPr lang="en-US"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وإدخال الرمز لمشاركة إجابتكم.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اكتب </a:t>
            </a:r>
            <a:r>
              <a:rPr lang="en-US"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والرمز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أثناء قيام المجموعة بالرد عبر الإنترنت، اطلب من مشارك إلغاء كتم الصوت وشرح الإجابات. سلط الضوء على أن هذا التهديد غير مباشر لأنه ليس موجهًا إليك، ولكنه موجه إلى شخص ما في نفس المهنة أو المنظمة، لذلك من المحتمل أيضًا أن تشعر بالتهديد.</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42</a:t>
            </a:fld>
            <a:endParaRPr lang="en-US"/>
          </a:p>
        </p:txBody>
      </p:sp>
      <p:sp>
        <p:nvSpPr>
          <p:cNvPr id="5" name="Footer Placeholder 5">
            <a:extLst>
              <a:ext uri="{FF2B5EF4-FFF2-40B4-BE49-F238E27FC236}">
                <a16:creationId xmlns:a16="http://schemas.microsoft.com/office/drawing/2014/main" id="{378DE95C-440E-44A0-80BC-9C72927C2C5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25707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في الجلسة الأخيرة تحدثنا كثيرًا عن تحديد المشاكل، والآن سنتحدث عن كيفية معالجتها.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43</a:t>
            </a:fld>
            <a:endParaRPr lang="en-US"/>
          </a:p>
        </p:txBody>
      </p:sp>
      <p:sp>
        <p:nvSpPr>
          <p:cNvPr id="5" name="Footer Placeholder 5">
            <a:extLst>
              <a:ext uri="{FF2B5EF4-FFF2-40B4-BE49-F238E27FC236}">
                <a16:creationId xmlns:a16="http://schemas.microsoft.com/office/drawing/2014/main" id="{50DDDE8C-53C4-4F19-BF92-6057DE8D6A2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8714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سنتحدث في هذه الجلسة عما يمكن فعله ومن، للحد من قدرة المعتدي على التسبب في الأذى.</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44</a:t>
            </a:fld>
            <a:endParaRPr lang="en-US"/>
          </a:p>
        </p:txBody>
      </p:sp>
      <p:sp>
        <p:nvSpPr>
          <p:cNvPr id="5" name="Footer Placeholder 5">
            <a:extLst>
              <a:ext uri="{FF2B5EF4-FFF2-40B4-BE49-F238E27FC236}">
                <a16:creationId xmlns:a16="http://schemas.microsoft.com/office/drawing/2014/main" id="{B0AF2318-549A-4E22-9179-4E4601D621C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579403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حسنًا، لنبدأ بالتفكير في ما قد يحتاجه المعتدي ليكون قادرًا على التسبب في الأذى. الرجاء استخدام خانة الدردشة لمشاركة ما قد يحتاجه المعتدي لتنفيذ اعتداء. على الرغم من أنني لا أعتقد أن أيًا منكم لديه خطط لمهاجمة أي شخص، إلا أنه من المفيد التفكير - ما الذي سأحتاجه إذا أردت التسبب في ضرر لشخص ما؟ ما نوع الوضع الذي سأبحث عنه؟ ما الذي سأحتاج إليه أو معرفته؟</a:t>
            </a:r>
            <a:endParaRPr lang="fr-FR"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45</a:t>
            </a:fld>
            <a:endParaRPr lang="en-US"/>
          </a:p>
        </p:txBody>
      </p:sp>
      <p:sp>
        <p:nvSpPr>
          <p:cNvPr id="5" name="Footer Placeholder 5">
            <a:extLst>
              <a:ext uri="{FF2B5EF4-FFF2-40B4-BE49-F238E27FC236}">
                <a16:creationId xmlns:a16="http://schemas.microsoft.com/office/drawing/2014/main" id="{FE84B9D4-0181-4640-8173-48D38A50F06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083165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الآن دعونا نطبق هذه المعرفة. سأستعرض أربعة سيناريوهات. في كل منها، ستسمعون عن هجوم ضد منفذ لبرنامج فيروس نقص المناعة البشرية. سيكون لديكم بضع دقائق للتفكير فيما يمكن فعله لمنع حدوث هذا الأمر مرة أخرى. يرجى التفكير بشكل محدد في كيفية تقييد وصول المعتدي وموارده ودوافعه وإفلاته من العقاب.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السيناريو. اطلب متطوعين أو عين 3أو4 مشاركين للرد.</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r>
              <a:rPr lang="en-US" i="1" dirty="0"/>
              <a:t>.</a:t>
            </a:r>
          </a:p>
        </p:txBody>
      </p:sp>
      <p:sp>
        <p:nvSpPr>
          <p:cNvPr id="4" name="Slide Number Placeholder 3"/>
          <p:cNvSpPr>
            <a:spLocks noGrp="1"/>
          </p:cNvSpPr>
          <p:nvPr>
            <p:ph type="sldNum" sz="quarter" idx="10"/>
          </p:nvPr>
        </p:nvSpPr>
        <p:spPr/>
        <p:txBody>
          <a:bodyPr/>
          <a:lstStyle/>
          <a:p>
            <a:fld id="{FDCEB901-7526-43F3-B779-B138AE95E143}" type="slidenum">
              <a:rPr lang="en-US" smtClean="0"/>
              <a:t>46</a:t>
            </a:fld>
            <a:endParaRPr lang="en-US"/>
          </a:p>
        </p:txBody>
      </p:sp>
      <p:sp>
        <p:nvSpPr>
          <p:cNvPr id="5" name="Footer Placeholder 5">
            <a:extLst>
              <a:ext uri="{FF2B5EF4-FFF2-40B4-BE49-F238E27FC236}">
                <a16:creationId xmlns:a16="http://schemas.microsoft.com/office/drawing/2014/main" id="{4D039904-4AB3-4F38-BBB8-8D833598281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34419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قدمتم جميعًا عدة خيارات. دعونا نلقي نظرة على بعض الطرق المحتملة للحد من وصول المعتدي، والإفلات من العقاب، والموارد  والدافع في حالات مثل تلك التي أثرت على </a:t>
            </a:r>
            <a:r>
              <a:rPr lang="ar-MA" sz="1200" kern="1200" dirty="0" err="1">
                <a:solidFill>
                  <a:schemeClr val="tx1"/>
                </a:solidFill>
                <a:effectLst/>
                <a:latin typeface="+mn-lt"/>
                <a:ea typeface="+mn-ea"/>
                <a:cs typeface="+mn-cs"/>
              </a:rPr>
              <a:t>مارفن</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47</a:t>
            </a:fld>
            <a:endParaRPr lang="en-US"/>
          </a:p>
        </p:txBody>
      </p:sp>
      <p:sp>
        <p:nvSpPr>
          <p:cNvPr id="5" name="Footer Placeholder 5">
            <a:extLst>
              <a:ext uri="{FF2B5EF4-FFF2-40B4-BE49-F238E27FC236}">
                <a16:creationId xmlns:a16="http://schemas.microsoft.com/office/drawing/2014/main" id="{B9693091-F0F9-4E11-8720-B93F00C2568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525847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دعونا نلقي نظرة على السيناريو الثاني.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 اطلب متطوعين للرد أو ادع الأفراد لتقديم إجابات.</a:t>
            </a:r>
            <a:endParaRPr lang="fr-FR"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48</a:t>
            </a:fld>
            <a:endParaRPr lang="en-US"/>
          </a:p>
        </p:txBody>
      </p:sp>
      <p:sp>
        <p:nvSpPr>
          <p:cNvPr id="5" name="Footer Placeholder 5">
            <a:extLst>
              <a:ext uri="{FF2B5EF4-FFF2-40B4-BE49-F238E27FC236}">
                <a16:creationId xmlns:a16="http://schemas.microsoft.com/office/drawing/2014/main" id="{A4CFE7E8-594E-4E08-BF8A-E17CBCC814F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0652557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قدمتم جميعًا عدة خيارات. دعونا نلقي نظرة على بعض الطرق المحتملة للحد من وصول المعتدي، والإفلات من العقاب والموارد والدافع في حالات مثل تلك التي أثرت على كريستال.</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استعرض الشفافة.</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49</a:t>
            </a:fld>
            <a:endParaRPr lang="en-US"/>
          </a:p>
        </p:txBody>
      </p:sp>
      <p:sp>
        <p:nvSpPr>
          <p:cNvPr id="5" name="Footer Placeholder 5">
            <a:extLst>
              <a:ext uri="{FF2B5EF4-FFF2-40B4-BE49-F238E27FC236}">
                <a16:creationId xmlns:a16="http://schemas.microsoft.com/office/drawing/2014/main" id="{03C8A630-651A-42A1-8947-BC13BBBA7239}"/>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783648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الآن بعد أن تعرفنا على بعضنا البعض، علينا أن نضع بعض معايير </a:t>
            </a:r>
            <a:r>
              <a:rPr lang="ar-LB" sz="1200" kern="1200" dirty="0">
                <a:solidFill>
                  <a:schemeClr val="tx1"/>
                </a:solidFill>
                <a:effectLst/>
                <a:latin typeface="+mn-lt"/>
                <a:ea typeface="+mn-ea"/>
                <a:cs typeface="+mn-cs"/>
              </a:rPr>
              <a:t>ل</a:t>
            </a:r>
            <a:r>
              <a:rPr lang="ar-MA" sz="1200" kern="1200" dirty="0">
                <a:solidFill>
                  <a:schemeClr val="tx1"/>
                </a:solidFill>
                <a:effectLst/>
                <a:latin typeface="+mn-lt"/>
                <a:ea typeface="+mn-ea"/>
                <a:cs typeface="+mn-cs"/>
              </a:rPr>
              <a:t>عمل المجموعة. حيث ستوجه هذه الأخيرة كيفية تعاوننا. لقد كتبت بعض الأفكار على 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هل هناك أي معايير أخرى تودون إضافتها أو أي منها ينبغي مراجعتها؟</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5</a:t>
            </a:fld>
            <a:endParaRPr lang="en-US"/>
          </a:p>
        </p:txBody>
      </p:sp>
      <p:sp>
        <p:nvSpPr>
          <p:cNvPr id="5" name="Footer Placeholder 5">
            <a:extLst>
              <a:ext uri="{FF2B5EF4-FFF2-40B4-BE49-F238E27FC236}">
                <a16:creationId xmlns:a16="http://schemas.microsoft.com/office/drawing/2014/main" id="{5702138E-A1DF-449B-86D3-EA4D62DD86B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866004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دعونا نلقي نظرة على السيناريو الثالث.</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 اطلب متطوعين للرد أو ادع الأفراد لتقديم إجابات.</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50</a:t>
            </a:fld>
            <a:endParaRPr lang="en-US"/>
          </a:p>
        </p:txBody>
      </p:sp>
      <p:sp>
        <p:nvSpPr>
          <p:cNvPr id="5" name="Footer Placeholder 5">
            <a:extLst>
              <a:ext uri="{FF2B5EF4-FFF2-40B4-BE49-F238E27FC236}">
                <a16:creationId xmlns:a16="http://schemas.microsoft.com/office/drawing/2014/main" id="{7DAF0408-1893-43D3-A8A1-B7A0D931BC2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217049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قدمتم جميعًا عدة خيارات. دعونا نلقي نظرة على بعض الطرق المحتملة للحد من وصول المعتدي والإفلات من العقاب  والموارد والدافع في حالات مثل تلك التي أثرت على باتريك.</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51</a:t>
            </a:fld>
            <a:endParaRPr lang="en-US"/>
          </a:p>
        </p:txBody>
      </p:sp>
      <p:sp>
        <p:nvSpPr>
          <p:cNvPr id="5" name="Footer Placeholder 5">
            <a:extLst>
              <a:ext uri="{FF2B5EF4-FFF2-40B4-BE49-F238E27FC236}">
                <a16:creationId xmlns:a16="http://schemas.microsoft.com/office/drawing/2014/main" id="{ECF63914-35AE-4085-940E-7587B660C75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969800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وصلنا إلى السيناريو الأخير.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52</a:t>
            </a:fld>
            <a:endParaRPr lang="en-US"/>
          </a:p>
        </p:txBody>
      </p:sp>
      <p:sp>
        <p:nvSpPr>
          <p:cNvPr id="5" name="Footer Placeholder 5">
            <a:extLst>
              <a:ext uri="{FF2B5EF4-FFF2-40B4-BE49-F238E27FC236}">
                <a16:creationId xmlns:a16="http://schemas.microsoft.com/office/drawing/2014/main" id="{290C26A8-F0B3-48F7-9456-EB60D8AD5B1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288118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قدمتم جميعًا عدة خيارات. دعونا نلقي نظرة على بعض الطرق المحتملة للحد من وصول المعتدي والإفلات من العقاب والموارد والدافع في حالات مثل تلك التي أثرت على ماري.</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استعرض الشفافة.</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53</a:t>
            </a:fld>
            <a:endParaRPr lang="en-US"/>
          </a:p>
        </p:txBody>
      </p:sp>
      <p:sp>
        <p:nvSpPr>
          <p:cNvPr id="5" name="Footer Placeholder 5">
            <a:extLst>
              <a:ext uri="{FF2B5EF4-FFF2-40B4-BE49-F238E27FC236}">
                <a16:creationId xmlns:a16="http://schemas.microsoft.com/office/drawing/2014/main" id="{0080FC3B-F0B0-4E0F-A8D6-A3871E4D44F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599786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بالنظر إلى شفافات الإجابات المحتملة الأربعة، ما هو العامل المشترك بين هذه الحلول؟ أي وبشكل خاص، أفكر من كان له الدور الأكبر في الحد من الوصول والمعلومات والدافع والإفلات من العقاب.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متطوع الإجابة.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يتمثل القاسم المشترك بينها جميعًا، في كل حالة، في المنظمة التي يعود لها الدور الأكبر.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 مرة أخرى.</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تتحمل المنظمة المسؤولية الأساسية لحماية العاملين. ويحتاج العاملون إلى اتباع التعليمات والإبلاغ عن الأضرار، لكن المنظمة هي التي تحتاج إلى التفكير مسبقًا في الإرشادات التي يجب تقديمها للعاملين في كل مجال. كما ستلاحظون أن هذا يتوافق مع التوصيات الأساسية التي راجعناها في بداية اليوم وأنه أيضًا أمر منطقي وأخلاقي. لا نريد أن يستخدم كل شخص أفضل تخميناته في هذه الأوضاع. ينبغي التوفر على سياسات وبروتوكولات تحافظ على سلامة الجميع قدر الإمكان.</a:t>
            </a:r>
            <a:endParaRPr lang="fr-FR" sz="1200" kern="1200" dirty="0">
              <a:solidFill>
                <a:schemeClr val="tx1"/>
              </a:solidFill>
              <a:effectLst/>
              <a:latin typeface="+mn-lt"/>
              <a:ea typeface="+mn-ea"/>
              <a:cs typeface="+mn-cs"/>
            </a:endParaRPr>
          </a:p>
          <a:p>
            <a:pPr algn="r"/>
            <a:r>
              <a:rPr lang="en-US" dirty="0"/>
              <a:t>.</a:t>
            </a:r>
          </a:p>
        </p:txBody>
      </p:sp>
      <p:sp>
        <p:nvSpPr>
          <p:cNvPr id="4" name="Slide Number Placeholder 3"/>
          <p:cNvSpPr>
            <a:spLocks noGrp="1"/>
          </p:cNvSpPr>
          <p:nvPr>
            <p:ph type="sldNum" sz="quarter" idx="5"/>
          </p:nvPr>
        </p:nvSpPr>
        <p:spPr/>
        <p:txBody>
          <a:bodyPr/>
          <a:lstStyle/>
          <a:p>
            <a:fld id="{FDCEB901-7526-43F3-B779-B138AE95E143}" type="slidenum">
              <a:rPr lang="en-US" smtClean="0"/>
              <a:t>54</a:t>
            </a:fld>
            <a:endParaRPr lang="en-US"/>
          </a:p>
        </p:txBody>
      </p:sp>
      <p:sp>
        <p:nvSpPr>
          <p:cNvPr id="5" name="Footer Placeholder 5">
            <a:extLst>
              <a:ext uri="{FF2B5EF4-FFF2-40B4-BE49-F238E27FC236}">
                <a16:creationId xmlns:a16="http://schemas.microsoft.com/office/drawing/2014/main" id="{5E1D1974-111E-419A-A88C-64D3E6C1EFA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054710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بعد أن تكونت لدينا فكرة عامة حول ما يتعين علينا القيام به للحد من قدرة المعتدي على التسبب في ضرر، فلنتحدث على وجه التحديد عن الفضاءات الرقمية.</a:t>
            </a:r>
            <a:endParaRPr lang="fr-FR" sz="1200" kern="1200" dirty="0">
              <a:solidFill>
                <a:schemeClr val="tx1"/>
              </a:solidFill>
              <a:effectLst/>
              <a:latin typeface="+mn-lt"/>
              <a:ea typeface="+mn-ea"/>
              <a:cs typeface="+mn-cs"/>
            </a:endParaRPr>
          </a:p>
          <a:p>
            <a:pP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55</a:t>
            </a:fld>
            <a:endParaRPr lang="en-US"/>
          </a:p>
        </p:txBody>
      </p:sp>
      <p:sp>
        <p:nvSpPr>
          <p:cNvPr id="5" name="Footer Placeholder 5">
            <a:extLst>
              <a:ext uri="{FF2B5EF4-FFF2-40B4-BE49-F238E27FC236}">
                <a16:creationId xmlns:a16="http://schemas.microsoft.com/office/drawing/2014/main" id="{5F5E21E7-2273-4FB8-BC6F-D3FB8CBC75E8}"/>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8873571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قل: سنصف في هذه الجلسة أوجه الهشاشة الكامنة في المنصات الرقمية ونحدد استراتيجيات الحد من المخاطر داخل كل منها.</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56</a:t>
            </a:fld>
            <a:endParaRPr lang="en-US"/>
          </a:p>
        </p:txBody>
      </p:sp>
      <p:sp>
        <p:nvSpPr>
          <p:cNvPr id="5" name="Footer Placeholder 5">
            <a:extLst>
              <a:ext uri="{FF2B5EF4-FFF2-40B4-BE49-F238E27FC236}">
                <a16:creationId xmlns:a16="http://schemas.microsoft.com/office/drawing/2014/main" id="{896A998B-822D-4B07-959F-7A891C2CBB1E}"/>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909732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لنبدأ بالتفكير في أنفسنا. يرجى الرجوع إلى </a:t>
            </a:r>
            <a:r>
              <a:rPr lang="en-US" sz="1200" kern="1200" dirty="0" err="1">
                <a:solidFill>
                  <a:schemeClr val="tx1"/>
                </a:solidFill>
                <a:effectLst/>
                <a:latin typeface="+mn-lt"/>
                <a:ea typeface="+mn-ea"/>
                <a:cs typeface="+mn-cs"/>
              </a:rPr>
              <a:t>Menti</a:t>
            </a:r>
            <a:r>
              <a:rPr lang="ar-MA" sz="1200" kern="1200" dirty="0">
                <a:solidFill>
                  <a:schemeClr val="tx1"/>
                </a:solidFill>
                <a:effectLst/>
                <a:latin typeface="+mn-lt"/>
                <a:ea typeface="+mn-ea"/>
                <a:cs typeface="+mn-cs"/>
              </a:rPr>
              <a:t>، وإدخال الرمز، والإجابة على سؤالين.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اكتب </a:t>
            </a:r>
            <a:r>
              <a:rPr lang="en-US" sz="1200" kern="1200" dirty="0">
                <a:solidFill>
                  <a:schemeClr val="tx1"/>
                </a:solidFill>
                <a:effectLst/>
                <a:latin typeface="+mn-lt"/>
                <a:ea typeface="+mn-ea"/>
                <a:cs typeface="+mn-cs"/>
              </a:rPr>
              <a:t>menti.com </a:t>
            </a:r>
            <a:r>
              <a:rPr lang="ar-MA" sz="1200" kern="1200" dirty="0">
                <a:solidFill>
                  <a:schemeClr val="tx1"/>
                </a:solidFill>
                <a:effectLst/>
                <a:latin typeface="+mn-lt"/>
                <a:ea typeface="+mn-ea"/>
                <a:cs typeface="+mn-cs"/>
              </a:rPr>
              <a:t>والرمز في خانة الدردشة.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بعد أن استكمال التمرين، لاحظوا أننا جميعًا نستخدم مجموعة من الأجهزة بشكل يومي. ويوجد الكثير من معلوماتنا الأكثر خصوصية على الإنترنت إذا ما عرف الآخرون كيفية الوصول إليها. لذا، يعود الأمر إلينا لاستخدام هذه الأجهزة بأمان قدر الإمكان، وهذا ما سنتحدث عنه الآن.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57</a:t>
            </a:fld>
            <a:endParaRPr lang="en-US"/>
          </a:p>
        </p:txBody>
      </p:sp>
      <p:sp>
        <p:nvSpPr>
          <p:cNvPr id="5" name="Footer Placeholder 5">
            <a:extLst>
              <a:ext uri="{FF2B5EF4-FFF2-40B4-BE49-F238E27FC236}">
                <a16:creationId xmlns:a16="http://schemas.microsoft.com/office/drawing/2014/main" id="{DB4F95A6-3DAF-4E54-BB01-2C10ED1AAA9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687099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أولاً وقبل كل شيء، استخدموا كلمات المرور واجعلوها مُحكمة.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استعرض الشفافة.</a:t>
            </a:r>
            <a:endParaRPr lang="fr-FR"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58</a:t>
            </a:fld>
            <a:endParaRPr lang="en-US"/>
          </a:p>
        </p:txBody>
      </p:sp>
      <p:sp>
        <p:nvSpPr>
          <p:cNvPr id="5" name="Footer Placeholder 5">
            <a:extLst>
              <a:ext uri="{FF2B5EF4-FFF2-40B4-BE49-F238E27FC236}">
                <a16:creationId xmlns:a16="http://schemas.microsoft.com/office/drawing/2014/main" id="{D62F9E4E-552C-41F7-8C78-61F541C2262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6551411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ar-MA" sz="1200" kern="1200" dirty="0">
                <a:solidFill>
                  <a:schemeClr val="tx1"/>
                </a:solidFill>
                <a:effectLst/>
                <a:latin typeface="+mn-lt"/>
                <a:ea typeface="+mn-ea"/>
                <a:cs typeface="+mn-cs"/>
              </a:rPr>
              <a:t>يسمح لك البريد الإلكتروني ووسائل التواصل الاجتماعي والمواقع الأخرى بتشغيل التحقق من خطوتين الذي يطلب رمزًا من أحد التطبيقات أو يرسل لك رقمًا لإدخاله عندما تحاول أنت أو أي شخص آخر تسجيل الدخول إلى حسابك من متصفح أو حاسوب غير مألوف.</a:t>
            </a:r>
            <a:endParaRPr lang="fr-FR" sz="1200" kern="1200" dirty="0">
              <a:solidFill>
                <a:schemeClr val="tx1"/>
              </a:solidFill>
              <a:effectLst/>
              <a:latin typeface="+mn-lt"/>
              <a:ea typeface="+mn-ea"/>
              <a:cs typeface="+mn-cs"/>
            </a:endParaRPr>
          </a:p>
          <a:p>
            <a:pPr lvl="0" algn="r" rtl="1"/>
            <a:r>
              <a:rPr lang="ar-MA" sz="1200" kern="1200" dirty="0">
                <a:solidFill>
                  <a:schemeClr val="tx1"/>
                </a:solidFill>
                <a:effectLst/>
                <a:latin typeface="+mn-lt"/>
                <a:ea typeface="+mn-ea"/>
                <a:cs typeface="+mn-cs"/>
              </a:rPr>
              <a:t>سيمثل الأمر مصدر إزعاج صغير لك، ولكنه مصدر إزعاج كبير لشخص يحاول اقتحام حسابك.</a:t>
            </a:r>
            <a:endParaRPr lang="fr-FR" sz="1200" kern="1200" dirty="0">
              <a:solidFill>
                <a:schemeClr val="tx1"/>
              </a:solidFill>
              <a:effectLst/>
              <a:latin typeface="+mn-lt"/>
              <a:ea typeface="+mn-ea"/>
              <a:cs typeface="+mn-cs"/>
            </a:endParaRPr>
          </a:p>
          <a:p>
            <a:pPr lvl="0" algn="r" rtl="1"/>
            <a:r>
              <a:rPr lang="fr-FR" sz="1200" u="sng" kern="1200" dirty="0">
                <a:solidFill>
                  <a:schemeClr val="tx1"/>
                </a:solidFill>
                <a:effectLst/>
                <a:latin typeface="+mn-lt"/>
                <a:ea typeface="+mn-ea"/>
                <a:cs typeface="+mn-cs"/>
                <a:hlinkClick r:id="rId3"/>
              </a:rPr>
              <a:t>https://iheartmob.org/resources/tech</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59</a:t>
            </a:fld>
            <a:endParaRPr lang="en-US"/>
          </a:p>
        </p:txBody>
      </p:sp>
      <p:sp>
        <p:nvSpPr>
          <p:cNvPr id="5" name="Footer Placeholder 5">
            <a:extLst>
              <a:ext uri="{FF2B5EF4-FFF2-40B4-BE49-F238E27FC236}">
                <a16:creationId xmlns:a16="http://schemas.microsoft.com/office/drawing/2014/main" id="{AC1B58DC-8F4C-427D-BDC1-6E3BB32B663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07624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77331"/>
          </a:xfrm>
        </p:spPr>
        <p:txBody>
          <a:bodyPr/>
          <a:lstStyle/>
          <a:p>
            <a:pPr algn="r" rtl="1"/>
            <a:r>
              <a:rPr lang="ar-MA" sz="1200" kern="1200" dirty="0">
                <a:solidFill>
                  <a:schemeClr val="tx1"/>
                </a:solidFill>
                <a:effectLst/>
                <a:latin typeface="+mn-lt"/>
                <a:ea typeface="+mn-ea"/>
                <a:cs typeface="+mn-cs"/>
              </a:rPr>
              <a:t>قل: الآن دعونا نلقي نظرة سريعة على جدول الأعمال. ستلاحظون أنه يغطي الأيام الأربعة. وسيدوم العمل كل يوم 120 دقيقة أو ساعتين. ستكون الجلسة الثالثة عبارة عن سلسلة من العروض ستقدمها كل منظمة. بخلاف ذلك، سأتولى والميسر الشريك، مهمة تقديم العروض مع منحكم الفرصة للمشاركة.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نحن نع</a:t>
            </a:r>
            <a:r>
              <a:rPr lang="ar-LB" sz="1200" kern="1200" dirty="0">
                <a:solidFill>
                  <a:schemeClr val="tx1"/>
                </a:solidFill>
                <a:effectLst/>
                <a:latin typeface="+mn-lt"/>
                <a:ea typeface="+mn-ea"/>
                <a:cs typeface="+mn-cs"/>
              </a:rPr>
              <a:t>تمد</a:t>
            </a:r>
            <a:r>
              <a:rPr lang="ar-MA" sz="1200" kern="1200" dirty="0">
                <a:solidFill>
                  <a:schemeClr val="tx1"/>
                </a:solidFill>
                <a:effectLst/>
                <a:latin typeface="+mn-lt"/>
                <a:ea typeface="+mn-ea"/>
                <a:cs typeface="+mn-cs"/>
              </a:rPr>
              <a:t> على انخراطكم لجعل هذا التدريب مفيدًا لكم وهادفًا لزملائكم. نحن نأخذ على محمل الجد فكرة أن أمن القائم على التنفيذ يُعد واجبا أخلاقيا لبرنامج من برامج الفئات الرئيسية، ونسعى لأن تستفيدوا من هذا التدريب حتى تظلوا سالمين قدر الإمكان أثناء قيامكم بعملكم والمتمثل في إنقاذ الحياة. ولهذا الغرض، </a:t>
            </a:r>
            <a:r>
              <a:rPr lang="ar-LB" sz="1200" kern="1200" dirty="0">
                <a:solidFill>
                  <a:schemeClr val="tx1"/>
                </a:solidFill>
                <a:effectLst/>
                <a:latin typeface="+mn-lt"/>
                <a:ea typeface="+mn-ea"/>
                <a:cs typeface="+mn-cs"/>
              </a:rPr>
              <a:t>لنا</a:t>
            </a:r>
            <a:r>
              <a:rPr lang="ar-MA" sz="1200" kern="1200" dirty="0">
                <a:solidFill>
                  <a:schemeClr val="tx1"/>
                </a:solidFill>
                <a:effectLst/>
                <a:latin typeface="+mn-lt"/>
                <a:ea typeface="+mn-ea"/>
                <a:cs typeface="+mn-cs"/>
              </a:rPr>
              <a:t> إرشادات صارمة بشأن طبيعة الحضور والمشاركة المطلوبة إذا كنتم تودون الحصول على شهادة إتمام للتدريب.</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نطلب من كل شخص هنا الحضور إلى كل جلسة. وأثناء تواجدكم، يرجى التواصل في خانة الدردشة 5 مرات على الأقل وأخذ الكلمة مرتين على الأقل. وإذا ما كنتم تواجهون مشكلة في المساهمة الشفوية بسبب الاتصال </a:t>
            </a:r>
            <a:r>
              <a:rPr lang="ar-MA" sz="1200" kern="1200" dirty="0" err="1">
                <a:solidFill>
                  <a:schemeClr val="tx1"/>
                </a:solidFill>
                <a:effectLst/>
                <a:latin typeface="+mn-lt"/>
                <a:ea typeface="+mn-ea"/>
                <a:cs typeface="+mn-cs"/>
              </a:rPr>
              <a:t>بالانترنت</a:t>
            </a:r>
            <a:r>
              <a:rPr lang="ar-MA" sz="1200" kern="1200" dirty="0">
                <a:solidFill>
                  <a:schemeClr val="tx1"/>
                </a:solidFill>
                <a:effectLst/>
                <a:latin typeface="+mn-lt"/>
                <a:ea typeface="+mn-ea"/>
                <a:cs typeface="+mn-cs"/>
              </a:rPr>
              <a:t>، فيرجى الإشارة إلى ذلك في خانة الدردشة الآن.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كما نطلب منكم إكمال الواجبات المنزلية. وسيتم مدكم بأحد هذه الواجبات اليوم والآخر موجه لمنظمتكم بعد اليوم الثاني. واعتمادًا على مقدار الوقت المتاح لنا، من المحتمل أن يتم إعطاءكم أيضًا مهمة لإكمالها بعد الجلسة الأخيرة.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أخيرًا، نطلب منكم أن تحصلوا على 85٪ على الأقل في الاختبار البعدي. يمكنكم إعادة اجتيازه لمرة ثانية حسب الحاجة إذا ما سجلتم أقل من هذا الرقم.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تتوفر مواعيد التدريب للأربعة أيام هنا. إذا فاتتكم أي جلسة بسبب حالة طارئة، فسنطلب منكم مشاهدة الجلسات المسجلة [أو الخطط الأخرى لجلسات التعويض].</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قم بتضمين مواعيد التدريب في هذه الشفافة حتى يرى الجميع متى عليهم الانضمام إلى كل جلسة.</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6</a:t>
            </a:fld>
            <a:endParaRPr lang="en-US"/>
          </a:p>
        </p:txBody>
      </p:sp>
      <p:sp>
        <p:nvSpPr>
          <p:cNvPr id="5" name="Footer Placeholder 5">
            <a:extLst>
              <a:ext uri="{FF2B5EF4-FFF2-40B4-BE49-F238E27FC236}">
                <a16:creationId xmlns:a16="http://schemas.microsoft.com/office/drawing/2014/main" id="{13913672-73C0-42CA-8867-97633F058BF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2218857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إذا كنتم تواجهون مشكلة في تتبع كلمات المرور الخاصة بكم، فكروا في استخدام </a:t>
            </a:r>
            <a:r>
              <a:rPr lang="en-US" sz="1200" kern="1200" dirty="0">
                <a:solidFill>
                  <a:schemeClr val="tx1"/>
                </a:solidFill>
                <a:effectLst/>
                <a:latin typeface="+mn-lt"/>
                <a:ea typeface="+mn-ea"/>
                <a:cs typeface="+mn-cs"/>
              </a:rPr>
              <a:t>KeePass</a:t>
            </a:r>
            <a:r>
              <a:rPr lang="ar-MA" sz="1200" kern="1200" dirty="0">
                <a:solidFill>
                  <a:schemeClr val="tx1"/>
                </a:solidFill>
                <a:effectLst/>
                <a:latin typeface="+mn-lt"/>
                <a:ea typeface="+mn-ea"/>
                <a:cs typeface="+mn-cs"/>
              </a:rPr>
              <a:t>. إنه تطبيق مجاني ومفتوح المصدر، لذا فهو ليس مملوكًا لشخص آخر. يحافظ "كي باس" على أمان كلمات المرور الخاصة بكم. ما عليكم سوى تذكر كلمة مرور واحدة للوصول إلى المجموعة الكاملة من كلمات المرور الأخرى. قوموا بزيارة الموقع لمزيد من المعلومات.</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60</a:t>
            </a:fld>
            <a:endParaRPr lang="en-US"/>
          </a:p>
        </p:txBody>
      </p:sp>
      <p:sp>
        <p:nvSpPr>
          <p:cNvPr id="5" name="Footer Placeholder 5">
            <a:extLst>
              <a:ext uri="{FF2B5EF4-FFF2-40B4-BE49-F238E27FC236}">
                <a16:creationId xmlns:a16="http://schemas.microsoft.com/office/drawing/2014/main" id="{61D77091-552D-4FC9-B28E-FB55D193C92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4914628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ضعوا في اعتباركم أيضًا البحث عن أنفسكم في الانترنت. سيخبركم هذا بما يمكن أن يكتشفه الآخرون عنكم عبر الإنترنت. قد يكون من السهل العثور على اسمكم وبحوثاتكم (خاصة إذا قمتم بمراجعتها عبر الإنترنت) وعنوان منزلكم ومعلوماتكم المصرفية.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بمجرد العثور على معلومات عنكم، قوموا بإزالتها من مواقع الويب المختلفة. على سبيل المثال، إذا قمتم بوضع عنوان منزلكم عن طريق الخطأ ضمن ملفكم الشخصي على </a:t>
            </a:r>
            <a:r>
              <a:rPr lang="en-US" sz="1200" kern="1200" dirty="0">
                <a:solidFill>
                  <a:schemeClr val="tx1"/>
                </a:solidFill>
                <a:effectLst/>
                <a:latin typeface="+mn-lt"/>
                <a:ea typeface="+mn-ea"/>
                <a:cs typeface="+mn-cs"/>
              </a:rPr>
              <a:t>LinkedIn</a:t>
            </a:r>
            <a:r>
              <a:rPr lang="ar-MA" sz="1200" kern="1200" dirty="0">
                <a:solidFill>
                  <a:schemeClr val="tx1"/>
                </a:solidFill>
                <a:effectLst/>
                <a:latin typeface="+mn-lt"/>
                <a:ea typeface="+mn-ea"/>
                <a:cs typeface="+mn-cs"/>
              </a:rPr>
              <a:t>، فقوموا بحذفه.</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61</a:t>
            </a:fld>
            <a:endParaRPr lang="en-US"/>
          </a:p>
        </p:txBody>
      </p:sp>
      <p:sp>
        <p:nvSpPr>
          <p:cNvPr id="5" name="Footer Placeholder 5">
            <a:extLst>
              <a:ext uri="{FF2B5EF4-FFF2-40B4-BE49-F238E27FC236}">
                <a16:creationId xmlns:a16="http://schemas.microsoft.com/office/drawing/2014/main" id="{0AA7B0A8-D791-4980-B05C-1ECECAF9C8B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5193458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بعد ذلك، قوموا بتحديد ما تشاركونه من الآن فصاعدًا.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تتمثل إحدى سُبل تقليل المخاطر في تقييد ما تشاركونه عبر الإنترنت. على سبيل المثال، لا تذكروا تفاصيل حول المكان الذي تعيشون فيه أو المكان الذي تحبذونه لقضاء الوقت (ولا تضعوا علامة على موقع تتواجدون فيه أو تنشروا صورًا تتيح للأشخاص التعرف على موقعكم).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في بعض الأحيان قد تفضحكم الصور، على سبيل المثال - أين يتواجد هؤلاء الأشخاص؟</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تقدم بالشفافة.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إذا كنتم تفكرون في برج إيفل، فأنتم على صواب. لذلك، حتى إذا لم يتم وضع علامة على موقعهم، فإن الشخص الذي يريد معرفة مكانهم سيكون قادرًا على اكتشاف ذلك.</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62</a:t>
            </a:fld>
            <a:endParaRPr lang="en-US"/>
          </a:p>
        </p:txBody>
      </p:sp>
      <p:sp>
        <p:nvSpPr>
          <p:cNvPr id="5" name="Footer Placeholder 5">
            <a:extLst>
              <a:ext uri="{FF2B5EF4-FFF2-40B4-BE49-F238E27FC236}">
                <a16:creationId xmlns:a16="http://schemas.microsoft.com/office/drawing/2014/main" id="{7FD15A65-DA1C-4B4D-B42D-6702E68CA70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021837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ويعني تقييد ما تشاركونه عن أنفسكم أيضًا عدم مشاركة المعلومات، مثل صوركم في صالة الألعاب الرياضية كل يوم، والتي تتيح للآخرين الاطلاع على جدولكم اليومي. كونوا حذرين أيضًا عند نشر المعلومات التي يمكن استخدامها للإجابة على أسئلة الأمان الخاصة بكم. إذا كنتم تريدون التفكير فيما تودون مشاركته على تطبيقات المواعدة أو مواقع الانترنت، فراجع رابط </a:t>
            </a:r>
            <a:r>
              <a:rPr lang="en-US" sz="1200" kern="1200" dirty="0" err="1">
                <a:solidFill>
                  <a:schemeClr val="tx1"/>
                </a:solidFill>
                <a:effectLst/>
                <a:latin typeface="+mn-lt"/>
                <a:ea typeface="+mn-ea"/>
                <a:cs typeface="+mn-cs"/>
              </a:rPr>
              <a:t>Safequeers</a:t>
            </a:r>
            <a:r>
              <a:rPr lang="ar-MA" sz="1200" kern="1200" dirty="0">
                <a:solidFill>
                  <a:schemeClr val="tx1"/>
                </a:solidFill>
                <a:effectLst/>
                <a:latin typeface="+mn-lt"/>
                <a:ea typeface="+mn-ea"/>
                <a:cs typeface="+mn-cs"/>
              </a:rPr>
              <a:t> هنا.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63</a:t>
            </a:fld>
            <a:endParaRPr lang="en-US"/>
          </a:p>
        </p:txBody>
      </p:sp>
      <p:sp>
        <p:nvSpPr>
          <p:cNvPr id="5" name="Footer Placeholder 5">
            <a:extLst>
              <a:ext uri="{FF2B5EF4-FFF2-40B4-BE49-F238E27FC236}">
                <a16:creationId xmlns:a16="http://schemas.microsoft.com/office/drawing/2014/main" id="{23D8D1FA-3172-473D-8D63-029C40F6757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345995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أحد أسباب تقييد المعلومات عنكم عبر الإنترنت هو أن يمكن لشخص واحد ضدكم مشاركة معلوماتكم مع مجموعة أكبر والقيام بتنسيق الجهود لمضايقتكم عبر الإنترنت. وهذا ما يسمى بالكشف العلني عن المعلومات الشخصية </a:t>
            </a:r>
            <a:r>
              <a:rPr lang="en-US" sz="1200" kern="1200" dirty="0" err="1">
                <a:solidFill>
                  <a:schemeClr val="tx1"/>
                </a:solidFill>
                <a:effectLst/>
                <a:latin typeface="+mn-lt"/>
                <a:ea typeface="+mn-ea"/>
                <a:cs typeface="+mn-cs"/>
              </a:rPr>
              <a:t>doxxing</a:t>
            </a:r>
            <a:r>
              <a:rPr lang="ar-MA" sz="1200" kern="1200" dirty="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يحدث الكشف العلني عن معلومات شخصية عندما يبحث الأشخاص عن معلومات خاصة أو معلومات تعريفية على الإنترنت وينشرونها عن شخص آخر. إنه تكتيك يُستخدم لجعل الأفراد يشعرون بعدم الأمان. وقد أصبح الكشف العلني عن معلومات شخصية خاصة (</a:t>
            </a:r>
            <a:r>
              <a:rPr lang="en-US" sz="1200" kern="1200" dirty="0" err="1">
                <a:solidFill>
                  <a:schemeClr val="tx1"/>
                </a:solidFill>
                <a:effectLst/>
                <a:latin typeface="+mn-lt"/>
                <a:ea typeface="+mn-ea"/>
                <a:cs typeface="+mn-cs"/>
              </a:rPr>
              <a:t>Doxxing</a:t>
            </a:r>
            <a:r>
              <a:rPr lang="en-US"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 أسهل من أي وقت مضى لأن الكثير من معلوماتنا موجودة على الإنترنت.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نص الرسم البياني.</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64</a:t>
            </a:fld>
            <a:endParaRPr lang="en-US"/>
          </a:p>
        </p:txBody>
      </p:sp>
      <p:sp>
        <p:nvSpPr>
          <p:cNvPr id="5" name="Footer Placeholder 5">
            <a:extLst>
              <a:ext uri="{FF2B5EF4-FFF2-40B4-BE49-F238E27FC236}">
                <a16:creationId xmlns:a16="http://schemas.microsoft.com/office/drawing/2014/main" id="{2C7C7C31-85D5-4732-A94E-4668BA9D720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519345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الآن، دعونا نفكر في ما نشاركه من معلومات على وسائل التواصل الاجتماعي، على وجه الخصوص. استخدموا خانة الدردشة لإخبارنا عن وسائل التواصل الاجتماعي التي تستخدمونها وما يمكن أن يعرفه شخص ما عنكم هناك.</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65</a:t>
            </a:fld>
            <a:endParaRPr lang="en-US"/>
          </a:p>
        </p:txBody>
      </p:sp>
      <p:sp>
        <p:nvSpPr>
          <p:cNvPr id="5" name="Footer Placeholder 5">
            <a:extLst>
              <a:ext uri="{FF2B5EF4-FFF2-40B4-BE49-F238E27FC236}">
                <a16:creationId xmlns:a16="http://schemas.microsoft.com/office/drawing/2014/main" id="{EBA14716-8EA0-434A-8383-949B342CFB5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945012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دعونا نلقي نظرة على بعض المنشورات التي تبدو حميدة نسبيًا من فيسبوك. ما الذي يمكن أن تعرفه عني من هذه المنشورات؟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من عدد من الأشخاص التعليق بصوت عالٍ.</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اختتم بالقول - ليس من الخطأ مشاركة المعلومات عبر الإنترنت. ومن الممتع النشر على وسائل التواصل الاجتماعي. بيد أنه نحتاج إلى التفكير بشكل مضبوط في المعلومات التي نقدمها للآخرين لأنه بمجرد وضع شيء ما على الإنترنت، يمكن للمالك حذفه ولكن هذا لا يعني أنه لن يتم تداوله من قبل الآخرين.</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66</a:t>
            </a:fld>
            <a:endParaRPr lang="en-US"/>
          </a:p>
        </p:txBody>
      </p:sp>
      <p:sp>
        <p:nvSpPr>
          <p:cNvPr id="5" name="Footer Placeholder 5">
            <a:extLst>
              <a:ext uri="{FF2B5EF4-FFF2-40B4-BE49-F238E27FC236}">
                <a16:creationId xmlns:a16="http://schemas.microsoft.com/office/drawing/2014/main" id="{576C4D3C-9275-4BA5-82A3-95D973014A7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2377130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مثلما نريد أن نكون حذرين بشأن أنفسنا، نريد أيضًا تقييد ما نشاركه بشأن الآخرين.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للصور ومقاطع الفيديو أن تكشف عن هويات الأشخاص بسهولة كبيرة. من المهم أن تحصلوا على موافقة الشخص / الأشخاص لأي صورة أو مقطع فيديو تنشرونه. وإذا كنتم ستقومون بنشر صورة لشخص آخر، فكونوا على دراية بكيفية تعريض خصوصيته للخطر. لا تنشروا أبدًا مقطع فيديو أو صورة لأي شخص دون الحصول على موافقته أولاً.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ستقوم العديد من الكاميرات بتضمين البيانات المخفية (علامات البيانات الوصفية)، والتي تكشف عن تاريخ ووقت وموقع الصورة ونوع الكاميرا وما إلى ذلك. قد تنشر مواقع مشاركة الصور والفيديو هذه المعلومات عند تحميل المحتوى إلى مواقعها.</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وإذا كنتم تنشؤون مساحات مبرمجة لا يُسمح فيها بالصور الفوتوغرافية أو مقاطع الفيديو، فاستخدموا الملصقات لتوضيح ذلك. يمكن أن يساعد هذا أيضًا المشاركين في البرنامج على تذكير بعضهم البعض بالمعايير المعمول به في المكان.</a:t>
            </a: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67</a:t>
            </a:fld>
            <a:endParaRPr lang="en-US"/>
          </a:p>
        </p:txBody>
      </p:sp>
      <p:sp>
        <p:nvSpPr>
          <p:cNvPr id="5" name="Footer Placeholder 5">
            <a:extLst>
              <a:ext uri="{FF2B5EF4-FFF2-40B4-BE49-F238E27FC236}">
                <a16:creationId xmlns:a16="http://schemas.microsoft.com/office/drawing/2014/main" id="{949BD436-E982-46CF-ABA5-35BF0B0E9C61}"/>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8733347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40261"/>
          </a:xfrm>
        </p:spPr>
        <p:txBody>
          <a:bodyPr/>
          <a:lstStyle/>
          <a:p>
            <a:pPr algn="r" rtl="1"/>
            <a:r>
              <a:rPr lang="ar-MA" sz="1200" kern="1200" dirty="0">
                <a:solidFill>
                  <a:schemeClr val="tx1"/>
                </a:solidFill>
                <a:effectLst/>
                <a:latin typeface="+mn-lt"/>
                <a:ea typeface="+mn-ea"/>
                <a:cs typeface="+mn-cs"/>
              </a:rPr>
              <a:t>قل: يمكنكم اتخاذ إجراء ضد تعرضكم إلى المضايقة عبر الإنترنت.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وفقًا لـ </a:t>
            </a:r>
            <a:r>
              <a:rPr lang="en-US" sz="1200" kern="1200" dirty="0">
                <a:solidFill>
                  <a:schemeClr val="tx1"/>
                </a:solidFill>
                <a:effectLst/>
                <a:latin typeface="+mn-lt"/>
                <a:ea typeface="+mn-ea"/>
                <a:cs typeface="+mn-cs"/>
              </a:rPr>
              <a:t>Take Back the Tech</a:t>
            </a:r>
            <a:r>
              <a:rPr lang="ar-MA" sz="1200" kern="1200" dirty="0">
                <a:solidFill>
                  <a:schemeClr val="tx1"/>
                </a:solidFill>
                <a:effectLst/>
                <a:latin typeface="+mn-lt"/>
                <a:ea typeface="+mn-ea"/>
                <a:cs typeface="+mn-cs"/>
              </a:rPr>
              <a:t>!، لا يقوم العديد من الأشخاص بفعل شيء لأنهم يعتقدون أنهم يبالغون في رد فعلهم. ليس هذا هو الحال. قد يكون التعرض للمضايقة عبر الإنترنت أمرًا مخيفًا ومرهقًا. إليكم بعض الأفكار: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تجاهلهم. نحن نعلم أن قول هذا أسهل من فعله. يبدو أحيانًا أن أفضل شيء يمكنكم فعله هو الرد على كل رسالة أو تعليق والإجابة لإخبار المتصيدين بأنهم مخطئون أو يحاولون توضيح نقطة أشرت إليها. لست مضطرًا للانخراط إذا كنت لا تريد ذلك أو إذا أصبح الأمر طاغيا. من الجيد تمامًا الابتعاد وتجاهل المتصيدين.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أبلغ عنهم. باستخدام أدلة أمان وسائل التواصل الاجتماعي الخاصة بـ </a:t>
            </a:r>
            <a:r>
              <a:rPr lang="en-US" sz="1200" kern="1200" dirty="0">
                <a:solidFill>
                  <a:schemeClr val="tx1"/>
                </a:solidFill>
                <a:effectLst/>
                <a:latin typeface="+mn-lt"/>
                <a:ea typeface="+mn-ea"/>
                <a:cs typeface="+mn-cs"/>
              </a:rPr>
              <a:t>Heart Mob</a:t>
            </a:r>
            <a:r>
              <a:rPr lang="ar-MA" sz="1200" kern="1200" dirty="0">
                <a:solidFill>
                  <a:schemeClr val="tx1"/>
                </a:solidFill>
                <a:effectLst/>
                <a:latin typeface="+mn-lt"/>
                <a:ea typeface="+mn-ea"/>
                <a:cs typeface="+mn-cs"/>
              </a:rPr>
              <a:t>، ابحث عن مكان للإبلاغ عن الرسائل أو التعليقات المزعجة إلى النظام الأساسي بشكل مباشر. يحتاج غوغل و </a:t>
            </a:r>
            <a:r>
              <a:rPr lang="ar-MA" sz="1200" kern="1200" dirty="0" err="1">
                <a:solidFill>
                  <a:schemeClr val="tx1"/>
                </a:solidFill>
                <a:effectLst/>
                <a:latin typeface="+mn-lt"/>
                <a:ea typeface="+mn-ea"/>
                <a:cs typeface="+mn-cs"/>
              </a:rPr>
              <a:t>تويتر</a:t>
            </a:r>
            <a:r>
              <a:rPr lang="ar-MA" sz="1200" kern="1200" dirty="0">
                <a:solidFill>
                  <a:schemeClr val="tx1"/>
                </a:solidFill>
                <a:effectLst/>
                <a:latin typeface="+mn-lt"/>
                <a:ea typeface="+mn-ea"/>
                <a:cs typeface="+mn-cs"/>
              </a:rPr>
              <a:t> و فيسبوك و </a:t>
            </a:r>
            <a:r>
              <a:rPr lang="ar-MA" sz="1200" kern="1200" dirty="0" err="1">
                <a:solidFill>
                  <a:schemeClr val="tx1"/>
                </a:solidFill>
                <a:effectLst/>
                <a:latin typeface="+mn-lt"/>
                <a:ea typeface="+mn-ea"/>
                <a:cs typeface="+mn-cs"/>
              </a:rPr>
              <a:t>ريديت</a:t>
            </a:r>
            <a:r>
              <a:rPr lang="ar-MA" sz="1200" kern="1200" dirty="0">
                <a:solidFill>
                  <a:schemeClr val="tx1"/>
                </a:solidFill>
                <a:effectLst/>
                <a:latin typeface="+mn-lt"/>
                <a:ea typeface="+mn-ea"/>
                <a:cs typeface="+mn-cs"/>
              </a:rPr>
              <a:t> وغيرهم إلى معرفة أنك تتعرض للمضايقة من أجل تقديم المساعدة.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افضحهم. ليس هناك داع للاختباء. إذا كنت تشعر بالراحة للقيام بذلك، يمكنك أخذ لقطة شاشة لفعل المضايقة وإعادة نشره مع شرح ما يحدث.</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أشركهم. إذا كنت تشعر أنك بحاجة إلى إسماع صوتك، فيمكنك المشاركة. تذكر، مع ذلك، أن الأمر لا يتعلق بمحاربة النار بالنار ولكن بدلاً من ذلك محاربة النار بالماء. فبدلاً من الرد على الإهانة بإهانة، يمكنك شرح الموقف الذي اتخذته.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اطلب الدعم. يمكن أن يكون طلب الدعم وسرد قصتك إلى شخص موثوق به يفهم تجربتك طريقة رائعة للمساعدة في تقليل بعض الصدمات المرتبطة بهذه التجربة.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كن في وضع مجهول. استخدم اسمًا مستعارًا أو أرفق عنوان بريد إلكتروني آخر بحساب. بعد ذلك، سيمكنك البقاء متصلا بالإنترنت دون التعرض للمضايقات.</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تقدم بالشفافة. راجع دليل الميسر للحصول على إرشادات أكثر تفصيلاً حول النشاط ر.</a:t>
            </a: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68</a:t>
            </a:fld>
            <a:endParaRPr lang="en-US"/>
          </a:p>
        </p:txBody>
      </p:sp>
      <p:sp>
        <p:nvSpPr>
          <p:cNvPr id="5" name="Footer Placeholder 5">
            <a:extLst>
              <a:ext uri="{FF2B5EF4-FFF2-40B4-BE49-F238E27FC236}">
                <a16:creationId xmlns:a16="http://schemas.microsoft.com/office/drawing/2014/main" id="{7ED18D07-597A-4472-87AC-F4DEF8A33A9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2523724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حسنًا، فماذا عن الرسائل النصية؟ جميعنا تقريبًا نستخدم واتساب. ولديه 2 مليار مستخدم شهريًا. كما أنها مملوك لشركة فيسبوك.</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يتم تشفير الاتصال بين الأطراف من طرف أول إلى طرف آخر ولكن لا تزال هناك بعض الثغرات الخطيرة.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لأي شخص لديه رقم هاتفك أن يرى: نافذة "حول" الخاصة بك وصورتك، ومتى كنت متصلاً بالإنترنت آخر مرة، وما إذا كنت قد قرأت الرسالة (تحقق من إعدادات الخصوصية لتغييرها).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a:t>
            </a:r>
            <a:r>
              <a:rPr lang="ar-MA" sz="1200" kern="1200" dirty="0" err="1">
                <a:solidFill>
                  <a:schemeClr val="tx1"/>
                </a:solidFill>
                <a:effectLst/>
                <a:latin typeface="+mn-lt"/>
                <a:ea typeface="+mn-ea"/>
                <a:cs typeface="+mn-cs"/>
              </a:rPr>
              <a:t>لفيسبوك</a:t>
            </a:r>
            <a:r>
              <a:rPr lang="ar-MA" sz="1200" kern="1200" dirty="0">
                <a:solidFill>
                  <a:schemeClr val="tx1"/>
                </a:solidFill>
                <a:effectLst/>
                <a:latin typeface="+mn-lt"/>
                <a:ea typeface="+mn-ea"/>
                <a:cs typeface="+mn-cs"/>
              </a:rPr>
              <a:t> الوصول إلى: من تتصل به ومتى وكم مرة ومن أين (لا يمكن إيقاف تشغيل هذا الأمر).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 للشرطة التي لديها مذكرة توقيف أن تطلب من فيسبوك: أن يمدها بمعلومات عن من اتصلت به أو راسلت، أو من اتصل بك وأرسل لك رسالة نصية.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إذا اخترت نسخ بيانات واتساب احتياطيًا إلى </a:t>
            </a:r>
            <a:r>
              <a:rPr lang="ar-MA" sz="1200" kern="1200" dirty="0" err="1">
                <a:solidFill>
                  <a:schemeClr val="tx1"/>
                </a:solidFill>
                <a:effectLst/>
                <a:latin typeface="+mn-lt"/>
                <a:ea typeface="+mn-ea"/>
                <a:cs typeface="+mn-cs"/>
              </a:rPr>
              <a:t>آي</a:t>
            </a:r>
            <a:r>
              <a:rPr lang="ar-MA" sz="1200" kern="1200" dirty="0">
                <a:solidFill>
                  <a:schemeClr val="tx1"/>
                </a:solidFill>
                <a:effectLst/>
                <a:latin typeface="+mn-lt"/>
                <a:ea typeface="+mn-ea"/>
                <a:cs typeface="+mn-cs"/>
              </a:rPr>
              <a:t> </a:t>
            </a:r>
            <a:r>
              <a:rPr lang="ar-MA" sz="1200" kern="1200" dirty="0" err="1">
                <a:solidFill>
                  <a:schemeClr val="tx1"/>
                </a:solidFill>
                <a:effectLst/>
                <a:latin typeface="+mn-lt"/>
                <a:ea typeface="+mn-ea"/>
                <a:cs typeface="+mn-cs"/>
              </a:rPr>
              <a:t>كلاود</a:t>
            </a:r>
            <a:r>
              <a:rPr lang="ar-MA" sz="1200" kern="1200" dirty="0">
                <a:solidFill>
                  <a:schemeClr val="tx1"/>
                </a:solidFill>
                <a:effectLst/>
                <a:latin typeface="+mn-lt"/>
                <a:ea typeface="+mn-ea"/>
                <a:cs typeface="+mn-cs"/>
              </a:rPr>
              <a:t> أو غوغل درايف، فلن يتم تشفير الرسائل.</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69</a:t>
            </a:fld>
            <a:endParaRPr lang="en-US"/>
          </a:p>
        </p:txBody>
      </p:sp>
      <p:sp>
        <p:nvSpPr>
          <p:cNvPr id="5" name="Footer Placeholder 5">
            <a:extLst>
              <a:ext uri="{FF2B5EF4-FFF2-40B4-BE49-F238E27FC236}">
                <a16:creationId xmlns:a16="http://schemas.microsoft.com/office/drawing/2014/main" id="{632E757E-726E-4088-9D98-E3817FBF6F6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35688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يتعلق الأمر بنظرة عامة حول العملية. لقد أكمل كل واحد منكم حتى الآن قائمة تحقق أو سيقوم بذلك بعد هذه الجلسة مباشرة. وقد أظهرت هذه العملية أين تكمن ثغرات ونقاط قوة منظمتكم. ويعتبر أفضل جزء من هذا التدريب هو أننا نجمع القائمين على التنفيذ معًا للتعلم من بعضنا البعض - لذلك سيغادر الجميع وهم يتوفرون على أفكار حول كيفية إضافة ما تعلموه على ما هو موجود بالفعل. مما سينعكس في خططكم الأمنية. وستضع كل منظمة مجتمع مدني خطة أمنية للتقدم بها بعد التدريب. وسنكون إلى جانبكم لمراجعة تلك الخطط ومساعدتكم على تحقيق أهدافكم ذات الأولوية.</a:t>
            </a:r>
            <a:endParaRPr lang="fr-FR"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7</a:t>
            </a:fld>
            <a:endParaRPr lang="en-US"/>
          </a:p>
        </p:txBody>
      </p:sp>
      <p:sp>
        <p:nvSpPr>
          <p:cNvPr id="5" name="Footer Placeholder 5">
            <a:extLst>
              <a:ext uri="{FF2B5EF4-FFF2-40B4-BE49-F238E27FC236}">
                <a16:creationId xmlns:a16="http://schemas.microsoft.com/office/drawing/2014/main" id="{A43CCB2B-A4FA-4639-BA5F-8940C09B6DD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8573897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إذا قررتم عدم استخدام واتساب، فهناك خيارات مجانية أخرى. يعتبر تطبيق </a:t>
            </a:r>
            <a:r>
              <a:rPr lang="ar-MA" sz="1200" kern="1200" dirty="0" err="1">
                <a:solidFill>
                  <a:schemeClr val="tx1"/>
                </a:solidFill>
                <a:effectLst/>
                <a:latin typeface="+mn-lt"/>
                <a:ea typeface="+mn-ea"/>
                <a:cs typeface="+mn-cs"/>
              </a:rPr>
              <a:t>سيغنال</a:t>
            </a:r>
            <a:r>
              <a:rPr lang="ar-MA" sz="1200" kern="1200" dirty="0">
                <a:solidFill>
                  <a:schemeClr val="tx1"/>
                </a:solidFill>
                <a:effectLst/>
                <a:latin typeface="+mn-lt"/>
                <a:ea typeface="+mn-ea"/>
                <a:cs typeface="+mn-cs"/>
              </a:rPr>
              <a:t> خيارا جيدا.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تتوفر أيضًا خيارات أخرى، مثل </a:t>
            </a:r>
            <a:r>
              <a:rPr lang="en-US" sz="1200" kern="1200" dirty="0" err="1">
                <a:solidFill>
                  <a:schemeClr val="tx1"/>
                </a:solidFill>
                <a:effectLst/>
                <a:latin typeface="+mn-lt"/>
                <a:ea typeface="+mn-ea"/>
                <a:cs typeface="+mn-cs"/>
              </a:rPr>
              <a:t>Gliph</a:t>
            </a:r>
            <a:r>
              <a:rPr lang="ar-MA" sz="1200" kern="1200" dirty="0">
                <a:solidFill>
                  <a:schemeClr val="tx1"/>
                </a:solidFill>
                <a:effectLst/>
                <a:latin typeface="+mn-lt"/>
                <a:ea typeface="+mn-ea"/>
                <a:cs typeface="+mn-cs"/>
              </a:rPr>
              <a:t>، إذا لم يكن تطبيق </a:t>
            </a:r>
            <a:r>
              <a:rPr lang="ar-MA" sz="1200" kern="1200" dirty="0" err="1">
                <a:solidFill>
                  <a:schemeClr val="tx1"/>
                </a:solidFill>
                <a:effectLst/>
                <a:latin typeface="+mn-lt"/>
                <a:ea typeface="+mn-ea"/>
                <a:cs typeface="+mn-cs"/>
              </a:rPr>
              <a:t>سيغنال</a:t>
            </a:r>
            <a:r>
              <a:rPr lang="ar-MA" sz="1200" kern="1200" dirty="0">
                <a:solidFill>
                  <a:schemeClr val="tx1"/>
                </a:solidFill>
                <a:effectLst/>
                <a:latin typeface="+mn-lt"/>
                <a:ea typeface="+mn-ea"/>
                <a:cs typeface="+mn-cs"/>
              </a:rPr>
              <a:t> مناسبًا لكم</a:t>
            </a:r>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DCEB901-7526-43F3-B779-B138AE95E143}" type="slidenum">
              <a:rPr lang="en-US" smtClean="0"/>
              <a:t>70</a:t>
            </a:fld>
            <a:endParaRPr lang="en-US"/>
          </a:p>
        </p:txBody>
      </p:sp>
      <p:sp>
        <p:nvSpPr>
          <p:cNvPr id="5" name="Footer Placeholder 5">
            <a:extLst>
              <a:ext uri="{FF2B5EF4-FFF2-40B4-BE49-F238E27FC236}">
                <a16:creationId xmlns:a16="http://schemas.microsoft.com/office/drawing/2014/main" id="{2405DC16-40B0-4D8A-BEE8-19AD2DBC72F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0519056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لا نحتاج فقط إلى حماية أنفسنا والمستفيدين لدينا على وسائل التواصل الاجتماعي أو</a:t>
            </a:r>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عندما نرسل الرسائل النصية، نود كذلك حماية بياناتهم أينما يتم تخزينها. ويعد التشفير وحماية الوثائق جزءًا من هذا الأمر.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التشفير هو عملية ترميز رسالة أو ملف بحيث يمكن قراءته فقط من قبل أولئك الذين لديهم "مفتاح" لهذا الملف. هناك خيارات تشفير مجانية مثل </a:t>
            </a:r>
            <a:r>
              <a:rPr lang="en-US" sz="1200" kern="1200" dirty="0" err="1">
                <a:solidFill>
                  <a:schemeClr val="tx1"/>
                </a:solidFill>
                <a:effectLst/>
                <a:latin typeface="+mn-lt"/>
                <a:ea typeface="+mn-ea"/>
                <a:cs typeface="+mn-cs"/>
              </a:rPr>
              <a:t>Veracrypt</a:t>
            </a:r>
            <a:r>
              <a:rPr lang="en-US" sz="1200" kern="1200" dirty="0">
                <a:solidFill>
                  <a:schemeClr val="tx1"/>
                </a:solidFill>
                <a:effectLst/>
                <a:latin typeface="+mn-lt"/>
                <a:ea typeface="+mn-ea"/>
                <a:cs typeface="+mn-cs"/>
              </a:rPr>
              <a:t> </a:t>
            </a:r>
            <a:r>
              <a:rPr lang="ar-LB" sz="1200" kern="120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الذي يتيح لكم إنشاء مجلد سري يكون مرئيًا فقط لأولئك الذين يعرفون كيفية البحث عنه.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يمكنكم أيضًا القيام بأشياء أقل تعقيدًا لحماية البيانات. على سبيل المثال، قوموا بتغيير أسماء الملفات على جهاز الكمبيوتر الخاص بكم. لا تسموا ملفاتكم "التواصل مع الرجال الذين يمارسون الجنس مع الرجال في مدينة نيويورك" بدلاً من ذلك أطلق عليه اسم " رمز- أنشطة مشروع نيويورك".</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راجع محتويات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71</a:t>
            </a:fld>
            <a:endParaRPr lang="en-US"/>
          </a:p>
        </p:txBody>
      </p:sp>
      <p:sp>
        <p:nvSpPr>
          <p:cNvPr id="5" name="Footer Placeholder 5">
            <a:extLst>
              <a:ext uri="{FF2B5EF4-FFF2-40B4-BE49-F238E27FC236}">
                <a16:creationId xmlns:a16="http://schemas.microsoft.com/office/drawing/2014/main" id="{FE3BFBE1-62F1-4C67-B530-64FF4CE4659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4537466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دعونا الآن نفكر في بعض المشاكل المحددة التي قد نواجهها. سأقرأ المشكلة الأولى وكل الحلول. يمكنكم استخدام خانة الدردشة لإدخال أحرف الحلول التي يمكن أن تعمل على حل المشكلة 1. يمكنكم اختيار أكثر من حرف.</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المشكلة الأولى وكل الحلول. احصل على الإجابات الظاهرة في خانة الدردشة. اطلب من بعض الأشخاص شرح اختيارهم. تقدم بالشفافة لإظهار الإجابات.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اقرأ المشكلة الثانية. اطلب من بعض الأشخاص شرح اختيارهم. تقدم بالشفافة لإظهار الإجابات.</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اختم بشرح أن العديد من الحلول يمكن أن تمثل حلا لعدة مشاكل أو تخفف من حدتها. ليس هناك حل واحد لكل مشكلة. ولا تتطلب جميع الحلول الرقمية مساعدة مطور برامج.</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72</a:t>
            </a:fld>
            <a:endParaRPr lang="en-US"/>
          </a:p>
        </p:txBody>
      </p:sp>
      <p:sp>
        <p:nvSpPr>
          <p:cNvPr id="5" name="Footer Placeholder 5">
            <a:extLst>
              <a:ext uri="{FF2B5EF4-FFF2-40B4-BE49-F238E27FC236}">
                <a16:creationId xmlns:a16="http://schemas.microsoft.com/office/drawing/2014/main" id="{D5D76820-3085-4DF9-A855-921582A44158}"/>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457472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طورت </a:t>
            </a:r>
            <a:r>
              <a:rPr lang="en-US" sz="1200" kern="1200" dirty="0">
                <a:solidFill>
                  <a:schemeClr val="tx1"/>
                </a:solidFill>
                <a:effectLst/>
                <a:latin typeface="+mn-lt"/>
                <a:ea typeface="+mn-ea"/>
                <a:cs typeface="+mn-cs"/>
              </a:rPr>
              <a:t>LINKAGES</a:t>
            </a:r>
            <a:r>
              <a:rPr lang="ar-MA" sz="1200" kern="1200" dirty="0">
                <a:solidFill>
                  <a:schemeClr val="tx1"/>
                </a:solidFill>
                <a:effectLst/>
                <a:latin typeface="+mn-lt"/>
                <a:ea typeface="+mn-ea"/>
                <a:cs typeface="+mn-cs"/>
              </a:rPr>
              <a:t> أدوات مصممة لمساعدتكم في الحفاظ على أمان البيانات داخل برنامجكم. يمكنكم تحميلها على هذا الموقع.</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r>
              <a:rPr lang="en-US" sz="1200" dirty="0"/>
              <a:t>Ensuring compliance with the LINKAGES Data safety and security checklist: </a:t>
            </a:r>
            <a:r>
              <a:rPr lang="en-US" sz="1200" dirty="0">
                <a:hlinkClick r:id="rId3"/>
              </a:rPr>
              <a:t>https://www.fhi360.org/sites/default/files/media/documents/data-safety-guidance.pdf</a:t>
            </a:r>
            <a:r>
              <a:rPr lang="en-US" sz="1200" dirty="0"/>
              <a:t> </a:t>
            </a:r>
          </a:p>
          <a:p>
            <a:endParaRPr lang="en-US" sz="1200" dirty="0"/>
          </a:p>
          <a:p>
            <a:r>
              <a:rPr lang="en-US" sz="1200" dirty="0"/>
              <a:t>LINKAGES Data safety and security checklist: </a:t>
            </a:r>
          </a:p>
          <a:p>
            <a:r>
              <a:rPr lang="en-US" sz="1200" dirty="0">
                <a:hlinkClick r:id="rId4"/>
              </a:rPr>
              <a:t>https://www.fhi360.org/sites/default/files/media/documents/data-safety-checklist-1.xlsx</a:t>
            </a:r>
            <a:r>
              <a:rPr lang="en-US" sz="1200" dirty="0"/>
              <a:t>  </a:t>
            </a:r>
          </a:p>
          <a:p>
            <a:endParaRPr lang="en-US" sz="1200" dirty="0"/>
          </a:p>
          <a:p>
            <a:r>
              <a:rPr lang="en-US" sz="1200" dirty="0"/>
              <a:t>Ensuring compliance with the EpiC Data safety and security checklist: </a:t>
            </a:r>
            <a:r>
              <a:rPr lang="en-US" sz="12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1200" dirty="0"/>
          </a:p>
          <a:p>
            <a:endParaRPr lang="en-US" sz="1200" dirty="0"/>
          </a:p>
          <a:p>
            <a:r>
              <a:rPr lang="en-US" sz="1200" dirty="0"/>
              <a:t>EpiC Data safety and security checklist: </a:t>
            </a:r>
          </a:p>
          <a:p>
            <a:r>
              <a:rPr lang="en-US" sz="1200" u="sng" dirty="0">
                <a:solidFill>
                  <a:srgbClr val="0563C1"/>
                </a:solidFill>
                <a:effectLst/>
                <a:ea typeface="Times New Roman" panose="02020603050405020304" pitchFamily="18" charset="0"/>
                <a:cs typeface="Times New Roman" panose="02020603050405020304" pitchFamily="18" charset="0"/>
                <a:hlinkClick r:id="rId5"/>
              </a:rPr>
              <a:t>https://www.fhi360.org/resource/implementer-and-data-security</a:t>
            </a:r>
            <a:endParaRPr lang="en-US" sz="1200" dirty="0"/>
          </a:p>
          <a:p>
            <a:pPr algn="r" rtl="1"/>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73</a:t>
            </a:fld>
            <a:endParaRPr lang="en-US"/>
          </a:p>
        </p:txBody>
      </p:sp>
      <p:sp>
        <p:nvSpPr>
          <p:cNvPr id="5" name="Footer Placeholder 5">
            <a:extLst>
              <a:ext uri="{FF2B5EF4-FFF2-40B4-BE49-F238E27FC236}">
                <a16:creationId xmlns:a16="http://schemas.microsoft.com/office/drawing/2014/main" id="{E9279194-45FF-4D2A-B5FA-A43D76FF572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7381437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إذا كنتم مهتمين بمعرفة المزيد حول العمل الآمن عبر الإنترنت، فيمكنكم الحصول على تدريب مباشر أو غير متزامن من المؤسسة العربية للحريات والمساواة. يساعد المستخدم على التعرف على المخاطر اليومية الموجودة على الإنترنت والتخفيف من حدتها.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74</a:t>
            </a:fld>
            <a:endParaRPr lang="en-US"/>
          </a:p>
        </p:txBody>
      </p:sp>
      <p:sp>
        <p:nvSpPr>
          <p:cNvPr id="5" name="Footer Placeholder 5">
            <a:extLst>
              <a:ext uri="{FF2B5EF4-FFF2-40B4-BE49-F238E27FC236}">
                <a16:creationId xmlns:a16="http://schemas.microsoft.com/office/drawing/2014/main" id="{9C9220A2-6AA3-4935-95AB-9D2E75199AC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6566502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b="1" kern="1200" dirty="0">
                <a:solidFill>
                  <a:schemeClr val="tx1"/>
                </a:solidFill>
                <a:effectLst/>
                <a:latin typeface="+mn-lt"/>
                <a:ea typeface="+mn-ea"/>
                <a:cs typeface="+mn-cs"/>
              </a:rPr>
              <a:t>قل</a:t>
            </a:r>
            <a:r>
              <a:rPr lang="ar-MA" sz="1200" kern="1200" dirty="0">
                <a:solidFill>
                  <a:schemeClr val="tx1"/>
                </a:solidFill>
                <a:effectLst/>
                <a:latin typeface="+mn-lt"/>
                <a:ea typeface="+mn-ea"/>
                <a:cs typeface="+mn-cs"/>
              </a:rPr>
              <a:t>: يتوفر أيضًا إرشادات محددة، من </a:t>
            </a:r>
            <a:r>
              <a:rPr lang="en-US" sz="1200" kern="1200" dirty="0" err="1">
                <a:solidFill>
                  <a:schemeClr val="tx1"/>
                </a:solidFill>
                <a:effectLst/>
                <a:latin typeface="+mn-lt"/>
                <a:ea typeface="+mn-ea"/>
                <a:cs typeface="+mn-cs"/>
              </a:rPr>
              <a:t>EpiC</a:t>
            </a:r>
            <a:r>
              <a:rPr lang="ar-MA" sz="1200" kern="1200" dirty="0">
                <a:solidFill>
                  <a:schemeClr val="tx1"/>
                </a:solidFill>
                <a:effectLst/>
                <a:latin typeface="+mn-lt"/>
                <a:ea typeface="+mn-ea"/>
                <a:cs typeface="+mn-cs"/>
              </a:rPr>
              <a:t> و </a:t>
            </a:r>
            <a:r>
              <a:rPr lang="en-US" sz="1200" kern="1200" dirty="0">
                <a:solidFill>
                  <a:schemeClr val="tx1"/>
                </a:solidFill>
                <a:effectLst/>
                <a:latin typeface="+mn-lt"/>
                <a:ea typeface="+mn-ea"/>
                <a:cs typeface="+mn-cs"/>
              </a:rPr>
              <a:t>LINKAGES</a:t>
            </a:r>
            <a:r>
              <a:rPr lang="ar-MA" sz="1200" kern="1200" dirty="0">
                <a:solidFill>
                  <a:schemeClr val="tx1"/>
                </a:solidFill>
                <a:effectLst/>
                <a:latin typeface="+mn-lt"/>
                <a:ea typeface="+mn-ea"/>
                <a:cs typeface="+mn-cs"/>
              </a:rPr>
              <a:t>، بشأن شراء أو التعامل مع الأجهزة والتطبيقات. تهدف هذه الإرشادات إلى دعم المؤسسات باختيارها وإدارتها للأجهزة المحمولة والتطبيقات للموظفين الذين يقدمون دعمًا افتراضيًا للعملاء، كالذي يتم توفيره من قبل العاملين في مجال التوعية أو مديري الحالات أو الطاقم الطبي. كما يغطي مجموعة من الاعتبارات حول إمكانية الوصول والقدرة على تحمل التكاليف والوظائف، ويتضمن تأكيدًا خاصًا على الأمن وتخفيف المخاطر. يتضمن فصولا عن</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1. اختيار الأجهزة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2. توزيع الأجهزة والتعامل معها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3. خصوصية العميل وحمايته</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 4. إدارة الحالة الافتراضية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75</a:t>
            </a:fld>
            <a:endParaRPr lang="en-US"/>
          </a:p>
        </p:txBody>
      </p:sp>
      <p:sp>
        <p:nvSpPr>
          <p:cNvPr id="5" name="Footer Placeholder 5">
            <a:extLst>
              <a:ext uri="{FF2B5EF4-FFF2-40B4-BE49-F238E27FC236}">
                <a16:creationId xmlns:a16="http://schemas.microsoft.com/office/drawing/2014/main" id="{46B48748-3148-42BE-93BF-C4677553293C}"/>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0867917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تطرقنا إلى ما يجب أن أتقاسمه معكم بشأن بناء مهاراتكم. حان دوركم لتعليم بعضكم البعض.</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76</a:t>
            </a:fld>
            <a:endParaRPr lang="en-US"/>
          </a:p>
        </p:txBody>
      </p:sp>
      <p:sp>
        <p:nvSpPr>
          <p:cNvPr id="5" name="Footer Placeholder 5">
            <a:extLst>
              <a:ext uri="{FF2B5EF4-FFF2-40B4-BE49-F238E27FC236}">
                <a16:creationId xmlns:a16="http://schemas.microsoft.com/office/drawing/2014/main" id="{6F0420B8-4FB5-4AAA-8845-F5304105242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1926228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سننظر </a:t>
            </a:r>
            <a:r>
              <a:rPr lang="ar-LB" sz="1200" kern="1200" dirty="0">
                <a:solidFill>
                  <a:schemeClr val="tx1"/>
                </a:solidFill>
                <a:effectLst/>
                <a:latin typeface="+mn-lt"/>
                <a:ea typeface="+mn-ea"/>
                <a:cs typeface="+mn-cs"/>
              </a:rPr>
              <a:t>خلال</a:t>
            </a:r>
            <a:r>
              <a:rPr lang="ar-LB" sz="1200" kern="1200" baseline="0" dirty="0">
                <a:solidFill>
                  <a:schemeClr val="tx1"/>
                </a:solidFill>
                <a:effectLst/>
                <a:latin typeface="+mn-lt"/>
                <a:ea typeface="+mn-ea"/>
                <a:cs typeface="+mn-cs"/>
              </a:rPr>
              <a:t> </a:t>
            </a:r>
            <a:r>
              <a:rPr lang="ar-MA" sz="1200" kern="1200" dirty="0">
                <a:solidFill>
                  <a:schemeClr val="tx1"/>
                </a:solidFill>
                <a:effectLst/>
                <a:latin typeface="+mn-lt"/>
                <a:ea typeface="+mn-ea"/>
                <a:cs typeface="+mn-cs"/>
              </a:rPr>
              <a:t>هذه الجلسة، في ردودكم الجماعية على قوائم التحقق من الأمن، ثم سنختار مهارة واحدة لكل شريك منفذ لتعليمها للآخرين. سيتسنى لكم الوقت لإعداد ما سوف تعلمونه قبل أن نمر إلى الجلسة الثالثة.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ينبغي أن يكون الجميع قد أكمل بالفعل قائمة تحقق لمراجعة استراتيجيات الأمن الخاصة بكم. يمكن العثور على رابط تشعبي لقائمة المراجعة ضمن مجموعة أدوات </a:t>
            </a:r>
            <a:r>
              <a:rPr lang="en-US" sz="1200" kern="1200" dirty="0">
                <a:solidFill>
                  <a:schemeClr val="tx1"/>
                </a:solidFill>
                <a:effectLst/>
                <a:latin typeface="+mn-lt"/>
                <a:ea typeface="+mn-ea"/>
                <a:cs typeface="+mn-cs"/>
              </a:rPr>
              <a:t>AMAN MENA</a:t>
            </a:r>
            <a:r>
              <a:rPr lang="ar-MA" sz="1200" kern="1200" dirty="0">
                <a:solidFill>
                  <a:schemeClr val="tx1"/>
                </a:solidFill>
                <a:effectLst/>
                <a:latin typeface="+mn-lt"/>
                <a:ea typeface="+mn-ea"/>
                <a:cs typeface="+mn-cs"/>
              </a:rPr>
              <a:t>، والمتوفرة باللغات الفرنسية والإنجليزية والعربية. الرابط التشعبي لقائمة التحقق موجود عند بداية الأداة 2.</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77</a:t>
            </a:fld>
            <a:endParaRPr lang="en-US"/>
          </a:p>
        </p:txBody>
      </p:sp>
      <p:sp>
        <p:nvSpPr>
          <p:cNvPr id="5" name="Footer Placeholder 5">
            <a:extLst>
              <a:ext uri="{FF2B5EF4-FFF2-40B4-BE49-F238E27FC236}">
                <a16:creationId xmlns:a16="http://schemas.microsoft.com/office/drawing/2014/main" id="{2768AB45-A7F1-4FAE-8122-865FC30A1A70}"/>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475893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كما تتذكرون، قمنا بملء قائمة التحقق في بداية ورشة العمل هذه. وقد تم تنظيمها وفقًا للمجالات أعلاه. كما وقمتم بالإجابة، لكل مجال، على أسئلة حول الاستراتيجيات التي استخدمتموها. وحصل كل واحد منكم على درجة في كل مجال. على سبيل المثال، كانت درجة هذه المنظمة 50٪ في مجال توثيق الأضرار للتتبع والمناصرة. تساعدكم هذه النتائج في المقارنة عبر المجالات ومعرفة مستوى أدائكم في كل مجال على حدة.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0A2D9A-8A83-4D1A-B0E6-CBB73857735F}" type="slidenum">
              <a:rPr lang="en-US" smtClean="0"/>
              <a:t>78</a:t>
            </a:fld>
            <a:endParaRPr lang="en-US" dirty="0"/>
          </a:p>
        </p:txBody>
      </p:sp>
      <p:sp>
        <p:nvSpPr>
          <p:cNvPr id="5" name="Footer Placeholder 5">
            <a:extLst>
              <a:ext uri="{FF2B5EF4-FFF2-40B4-BE49-F238E27FC236}">
                <a16:creationId xmlns:a16="http://schemas.microsoft.com/office/drawing/2014/main" id="{821A17D2-788B-49B7-8698-485ACEE3005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7760994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ينبغي استبدال الرسوم البيانية هنا بدرجات قائمة التحقق التي قمت بجمعها مسبقًا.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يمكننا هنا أن نرى نتائجنا الجماعية في قائمة التحقق من الأمن. نلاحظ أن جميع المنظمات لديها بعض المجالات القوية وكذلك بعض الثغرات.</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79</a:t>
            </a:fld>
            <a:endParaRPr lang="en-US"/>
          </a:p>
        </p:txBody>
      </p:sp>
      <p:sp>
        <p:nvSpPr>
          <p:cNvPr id="5" name="Footer Placeholder 5">
            <a:extLst>
              <a:ext uri="{FF2B5EF4-FFF2-40B4-BE49-F238E27FC236}">
                <a16:creationId xmlns:a16="http://schemas.microsoft.com/office/drawing/2014/main" id="{C8BCA370-584E-49C8-97A9-F3C73C7D7C0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5111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مزيد من التفاصيل لكل خطوة. ترون هنا المجالات الموجودة على قائمة التحقق.</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المجالات بعجالة.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8</a:t>
            </a:fld>
            <a:endParaRPr lang="en-US"/>
          </a:p>
        </p:txBody>
      </p:sp>
      <p:sp>
        <p:nvSpPr>
          <p:cNvPr id="5" name="Footer Placeholder 5">
            <a:extLst>
              <a:ext uri="{FF2B5EF4-FFF2-40B4-BE49-F238E27FC236}">
                <a16:creationId xmlns:a16="http://schemas.microsoft.com/office/drawing/2014/main" id="{AD831195-E641-4A08-A201-CEFDB706947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551203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إن أفضل طريقة لتحسين استراتيجياتنا الأمنية هي التعلم من الآخرين الذين يشتغلون في سياقات مماثلة. وسنقوم بذلك من خلال تكليف كل واحد منكم بتدريس استراتيجية أمنية لأقرانكم خلال الجلسة التالية. يمكنكم الاطلاع على المهام هنا.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يرجى إلقاء نظرة على المجال الذي تم تعيينه لكم. اختر استراتيجية أمن من هذا المجال. وقم بصياغة أربع شفافات حول تلك الاستراتيجية. ينبغي أن تغطي: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عنوان الشفافة: اسم المنظمة واسم الموضوع</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كيفية تنفيذ هذه الاستراتيجية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أي أدوات لدعم التنفيذ</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نتائج الأدلة القصصية حول كيفية مساعدة هذه الاستراتيجية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سيكون لديكم 10 دقائق لتقديم العرض في المرة القادمة التي نلتقي فيها. بعد ذلك سيتسنى لزملائكم 5 دقائق لطرح الأسئلة.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شارك وقت / تاريخ هذا الحدث</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80</a:t>
            </a:fld>
            <a:endParaRPr lang="en-US"/>
          </a:p>
        </p:txBody>
      </p:sp>
      <p:sp>
        <p:nvSpPr>
          <p:cNvPr id="5" name="Footer Placeholder 5">
            <a:extLst>
              <a:ext uri="{FF2B5EF4-FFF2-40B4-BE49-F238E27FC236}">
                <a16:creationId xmlns:a16="http://schemas.microsoft.com/office/drawing/2014/main" id="{CEB11B72-FBD1-49DF-AF59-1D68761D786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665686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يساعدنا هذا المثال على فهم ما أعنيه باختيار استراتيجية من ضمن المجال. لقد تم تكليف منظمة "الصحة للفرد وللجميع" بالمجال ج.</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يمكنك أن تلاحظ من ردودهم على قائمة التحقق أن الاستراتيجية التي ينفذونها بالكامل هي رقم 23، "توثق المنظمة الانتهاكات ضد المستفيدين / الموظفين"، أي ستكون هذه هي الاستراتيجية التي سيقدمونها. </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81</a:t>
            </a:fld>
            <a:endParaRPr lang="en-US"/>
          </a:p>
        </p:txBody>
      </p:sp>
      <p:sp>
        <p:nvSpPr>
          <p:cNvPr id="5" name="Footer Placeholder 5">
            <a:extLst>
              <a:ext uri="{FF2B5EF4-FFF2-40B4-BE49-F238E27FC236}">
                <a16:creationId xmlns:a16="http://schemas.microsoft.com/office/drawing/2014/main" id="{CADD559E-EDE5-4626-839B-E4090D5C5406}"/>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172867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وبعد أن فهمنا المهام، وصلنا إلى نهاية اليوم الثاني.</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82</a:t>
            </a:fld>
            <a:endParaRPr lang="en-US"/>
          </a:p>
        </p:txBody>
      </p:sp>
      <p:sp>
        <p:nvSpPr>
          <p:cNvPr id="5" name="Footer Placeholder 5">
            <a:extLst>
              <a:ext uri="{FF2B5EF4-FFF2-40B4-BE49-F238E27FC236}">
                <a16:creationId xmlns:a16="http://schemas.microsoft.com/office/drawing/2014/main" id="{BAE990C3-B662-466C-B30B-8BB9A11EDC4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7978458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83</a:t>
            </a:fld>
            <a:endParaRPr lang="en-US"/>
          </a:p>
        </p:txBody>
      </p:sp>
      <p:sp>
        <p:nvSpPr>
          <p:cNvPr id="5" name="Footer Placeholder 5">
            <a:extLst>
              <a:ext uri="{FF2B5EF4-FFF2-40B4-BE49-F238E27FC236}">
                <a16:creationId xmlns:a16="http://schemas.microsoft.com/office/drawing/2014/main" id="{33254EEB-C94F-43E2-910C-E32757D3D079}"/>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576830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نشكركم على زيارة موقع  </a:t>
            </a:r>
            <a:r>
              <a:rPr lang="fr-FR" sz="1200" kern="1200" dirty="0">
                <a:solidFill>
                  <a:schemeClr val="tx1"/>
                </a:solidFill>
                <a:effectLst/>
                <a:latin typeface="+mn-lt"/>
                <a:ea typeface="+mn-ea"/>
                <a:cs typeface="+mn-cs"/>
              </a:rPr>
              <a:t>Menti</a:t>
            </a:r>
            <a:r>
              <a:rPr lang="ar-MA" sz="1200" kern="1200" dirty="0">
                <a:solidFill>
                  <a:schemeClr val="tx1"/>
                </a:solidFill>
                <a:effectLst/>
                <a:latin typeface="+mn-lt"/>
                <a:ea typeface="+mn-ea"/>
                <a:cs typeface="+mn-cs"/>
              </a:rPr>
              <a:t> لتبادل آرائكم حول اليوم. سنواصل السعي إلى التحسن بناءً على ملاحظاتكم.</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ستتضمن رسالة بريد إلكتروني للمتابعة شفافات من يومنا هذا، بما في ذلك تذكير حول الواجب المنزلي.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اكتب </a:t>
            </a:r>
            <a:r>
              <a:rPr lang="fr-FR"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والرمز في خانة الدردشة.</a:t>
            </a:r>
            <a:endParaRPr lang="fr-FR" sz="1200" kern="1200" dirty="0">
              <a:solidFill>
                <a:schemeClr val="tx1"/>
              </a:solidFill>
              <a:effectLst/>
              <a:latin typeface="+mn-lt"/>
              <a:ea typeface="+mn-ea"/>
              <a:cs typeface="+mn-cs"/>
            </a:endParaRPr>
          </a:p>
          <a:p>
            <a:pPr algn="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84</a:t>
            </a:fld>
            <a:endParaRPr lang="en-US"/>
          </a:p>
        </p:txBody>
      </p:sp>
      <p:sp>
        <p:nvSpPr>
          <p:cNvPr id="5" name="Footer Placeholder 5">
            <a:extLst>
              <a:ext uri="{FF2B5EF4-FFF2-40B4-BE49-F238E27FC236}">
                <a16:creationId xmlns:a16="http://schemas.microsoft.com/office/drawing/2014/main" id="{77112620-E688-453C-A1E1-BCF18274140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5710943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اليوم سنتطرق للعروض الجماعية. لن يكون لدينا محتوى رسمي من الميسر.</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85</a:t>
            </a:fld>
            <a:endParaRPr lang="en-US"/>
          </a:p>
        </p:txBody>
      </p:sp>
      <p:sp>
        <p:nvSpPr>
          <p:cNvPr id="5" name="Footer Placeholder 5">
            <a:extLst>
              <a:ext uri="{FF2B5EF4-FFF2-40B4-BE49-F238E27FC236}">
                <a16:creationId xmlns:a16="http://schemas.microsoft.com/office/drawing/2014/main" id="{4C2D4B9B-4825-4CCA-85F9-E903AFC1197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6634517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MA" sz="1200" kern="1200" dirty="0">
                <a:solidFill>
                  <a:schemeClr val="tx1"/>
                </a:solidFill>
                <a:effectLst/>
                <a:latin typeface="+mn-lt"/>
                <a:ea typeface="+mn-ea"/>
                <a:cs typeface="+mn-cs"/>
              </a:rPr>
              <a:t>قل: غالبا ما تكون هذه الجلسة غنية بملاحظات المشاركين المفيدة. سيشارك كل شريك منفذ استراتيجية أمن وفقًا للتعليمات المقدمة في المرة الأخيرة. بعد تقديم الشريك المنفذ لعرضه لمدة 10 دقائق، سيتم منح 5 دقائق للأسئلة والأجوبة.</a:t>
            </a:r>
            <a:endParaRPr lang="en-US" dirty="0"/>
          </a:p>
        </p:txBody>
      </p:sp>
      <p:sp>
        <p:nvSpPr>
          <p:cNvPr id="4" name="Slide Number Placeholder 3"/>
          <p:cNvSpPr>
            <a:spLocks noGrp="1"/>
          </p:cNvSpPr>
          <p:nvPr>
            <p:ph type="sldNum" sz="quarter" idx="5"/>
          </p:nvPr>
        </p:nvSpPr>
        <p:spPr/>
        <p:txBody>
          <a:bodyPr/>
          <a:lstStyle/>
          <a:p>
            <a:fld id="{FDCEB901-7526-43F3-B779-B138AE95E143}" type="slidenum">
              <a:rPr lang="en-US" smtClean="0"/>
              <a:t>86</a:t>
            </a:fld>
            <a:endParaRPr lang="en-US"/>
          </a:p>
        </p:txBody>
      </p:sp>
      <p:sp>
        <p:nvSpPr>
          <p:cNvPr id="5" name="Footer Placeholder 5">
            <a:extLst>
              <a:ext uri="{FF2B5EF4-FFF2-40B4-BE49-F238E27FC236}">
                <a16:creationId xmlns:a16="http://schemas.microsoft.com/office/drawing/2014/main" id="{5285BEC6-2EB7-40CD-B645-A61B675BE5E2}"/>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5855535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مفصلة أكثر.</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تصف هذه الشفافة الشفافات الأربع التي ينبغي على كل منظمة إعدادها مسبقًا لهذه الجلسة. وسيتم حذفها من التدريب بمجرد حصولكم على الشفافات من الشركاء المنفذين.</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87</a:t>
            </a:fld>
            <a:endParaRPr lang="en-US"/>
          </a:p>
        </p:txBody>
      </p:sp>
      <p:sp>
        <p:nvSpPr>
          <p:cNvPr id="5" name="Footer Placeholder 5">
            <a:extLst>
              <a:ext uri="{FF2B5EF4-FFF2-40B4-BE49-F238E27FC236}">
                <a16:creationId xmlns:a16="http://schemas.microsoft.com/office/drawing/2014/main" id="{560DDF0D-B37C-4F3D-9281-067AC908DF9E}"/>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5448391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لقد وصلنا إلى اليوم الأخير من تدريبنا! مرحبا بعودتكم.</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CEB901-7526-43F3-B779-B138AE95E143}" type="slidenum">
              <a:rPr lang="en-US" smtClean="0"/>
              <a:t>88</a:t>
            </a:fld>
            <a:endParaRPr lang="en-US"/>
          </a:p>
        </p:txBody>
      </p:sp>
      <p:sp>
        <p:nvSpPr>
          <p:cNvPr id="5" name="Footer Placeholder 5">
            <a:extLst>
              <a:ext uri="{FF2B5EF4-FFF2-40B4-BE49-F238E27FC236}">
                <a16:creationId xmlns:a16="http://schemas.microsoft.com/office/drawing/2014/main" id="{F6C612D8-6702-4066-A9E1-7879BEA9D373}"/>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3129230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لنتحدث عن ما قمنا بالتطرق إليه في اليوم الثاني ونفكر في الجلسة الخاصة التي قمتم بحضورها للتو.</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89</a:t>
            </a:fld>
            <a:endParaRPr lang="en-US"/>
          </a:p>
        </p:txBody>
      </p:sp>
      <p:sp>
        <p:nvSpPr>
          <p:cNvPr id="5" name="Footer Placeholder 5">
            <a:extLst>
              <a:ext uri="{FF2B5EF4-FFF2-40B4-BE49-F238E27FC236}">
                <a16:creationId xmlns:a16="http://schemas.microsoft.com/office/drawing/2014/main" id="{BA37904F-80E2-42E5-A97F-77AB3B951EA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59007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نصل إلى صميم ورشة العمل. وهذه هي أهداف هذه الورشة.</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محتوى 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9</a:t>
            </a:fld>
            <a:endParaRPr lang="en-US"/>
          </a:p>
        </p:txBody>
      </p:sp>
      <p:sp>
        <p:nvSpPr>
          <p:cNvPr id="5" name="Footer Placeholder 5">
            <a:extLst>
              <a:ext uri="{FF2B5EF4-FFF2-40B4-BE49-F238E27FC236}">
                <a16:creationId xmlns:a16="http://schemas.microsoft.com/office/drawing/2014/main" id="{13850B4A-A10D-4C29-856F-C3CDAC29256B}"/>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0095630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الشفافة.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90</a:t>
            </a:fld>
            <a:endParaRPr lang="en-US"/>
          </a:p>
        </p:txBody>
      </p:sp>
      <p:sp>
        <p:nvSpPr>
          <p:cNvPr id="5" name="Footer Placeholder 5">
            <a:extLst>
              <a:ext uri="{FF2B5EF4-FFF2-40B4-BE49-F238E27FC236}">
                <a16:creationId xmlns:a16="http://schemas.microsoft.com/office/drawing/2014/main" id="{7A63B27E-C7C6-4F41-B9E0-D65BA2A7F475}"/>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7762696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لنبدأ بالجلسة الخاصة. هل يمكن أن يكون لدينا متطوعان إلى ثلاثة متطوعين للتحدث عن ما تعلموه في الجلسة الأخيرة؟ وأود أن أعرف على وجه الخصوص، ما تعتقدون أنه يمكنكم استخدامه في منظمتكم.</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بعد تقديم عدة أشخاص لمشاركاتهم، لاحظ أننا جميعًا نقدم الكثير من المعرفة العملية لهذا العمل. لا أحد منا يبدأ من الصفر. وكما رأيتم في المرة السابقة، يمكنكم جميعًا أن تتعلموا الكثير من بعضكم البعض. هذا التدريب ما هو إلا الجزء الأول من ذلك العمل.</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91</a:t>
            </a:fld>
            <a:endParaRPr lang="en-US"/>
          </a:p>
        </p:txBody>
      </p:sp>
      <p:sp>
        <p:nvSpPr>
          <p:cNvPr id="5" name="Footer Placeholder 5">
            <a:extLst>
              <a:ext uri="{FF2B5EF4-FFF2-40B4-BE49-F238E27FC236}">
                <a16:creationId xmlns:a16="http://schemas.microsoft.com/office/drawing/2014/main" id="{02CA6E3A-4C83-4A6B-8362-2F776CD52789}"/>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8355176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قوموا بالولوج من فضلكم إلى موقع </a:t>
            </a:r>
            <a:r>
              <a:rPr lang="fr-FR" sz="1200" kern="1200" dirty="0">
                <a:solidFill>
                  <a:schemeClr val="tx1"/>
                </a:solidFill>
                <a:effectLst/>
                <a:latin typeface="+mn-lt"/>
                <a:ea typeface="+mn-ea"/>
                <a:cs typeface="+mn-cs"/>
              </a:rPr>
              <a:t>Menti.com</a:t>
            </a:r>
            <a:r>
              <a:rPr lang="ar-MA" sz="1200" kern="1200" dirty="0">
                <a:solidFill>
                  <a:schemeClr val="tx1"/>
                </a:solidFill>
                <a:effectLst/>
                <a:latin typeface="+mn-lt"/>
                <a:ea typeface="+mn-ea"/>
                <a:cs typeface="+mn-cs"/>
              </a:rPr>
              <a:t> للإجابة على الأسئلة حول اليوم الثاني.</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اكتب الرابط والرمز في خانة الدردشة.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92</a:t>
            </a:fld>
            <a:endParaRPr lang="en-US"/>
          </a:p>
        </p:txBody>
      </p:sp>
      <p:sp>
        <p:nvSpPr>
          <p:cNvPr id="5" name="Footer Placeholder 5">
            <a:extLst>
              <a:ext uri="{FF2B5EF4-FFF2-40B4-BE49-F238E27FC236}">
                <a16:creationId xmlns:a16="http://schemas.microsoft.com/office/drawing/2014/main" id="{2C380FAC-DBDE-41C6-8FA9-1F980CD6153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6300654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وقد تعلمنا الكثير، فلنستخدم معرفتنا في دراسات الحالة الأكثر تعقيدًا.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93</a:t>
            </a:fld>
            <a:endParaRPr lang="en-US"/>
          </a:p>
        </p:txBody>
      </p:sp>
      <p:sp>
        <p:nvSpPr>
          <p:cNvPr id="5" name="Footer Placeholder 5">
            <a:extLst>
              <a:ext uri="{FF2B5EF4-FFF2-40B4-BE49-F238E27FC236}">
                <a16:creationId xmlns:a16="http://schemas.microsoft.com/office/drawing/2014/main" id="{804A647B-8258-4039-8D6A-F45772C888DA}"/>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3460302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في هذه الجلسة، ستعمل مع الآخرين في منظمتك للتفكير في كيفية الاستجابة لتحدي أمني معين. ثم ستعرض ذلك على المجموعة. أخيرًا، سأشارككم بعض الحلول الممكنة، وتقولون ما إذا كانت مناسبة.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94</a:t>
            </a:fld>
            <a:endParaRPr lang="en-US"/>
          </a:p>
        </p:txBody>
      </p:sp>
      <p:sp>
        <p:nvSpPr>
          <p:cNvPr id="5" name="Footer Placeholder 5">
            <a:extLst>
              <a:ext uri="{FF2B5EF4-FFF2-40B4-BE49-F238E27FC236}">
                <a16:creationId xmlns:a16="http://schemas.microsoft.com/office/drawing/2014/main" id="{0F94873E-1720-49C4-96DC-2DF6C35DB29D}"/>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2815236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إليكم ثمانية سيناريوهات سنقوم بالتطرق إليها. سأكلف كل منظمة بتغطية أحد هذه السيناريوهات.</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95</a:t>
            </a:fld>
            <a:endParaRPr lang="en-US"/>
          </a:p>
        </p:txBody>
      </p:sp>
      <p:sp>
        <p:nvSpPr>
          <p:cNvPr id="5" name="Footer Placeholder 5">
            <a:extLst>
              <a:ext uri="{FF2B5EF4-FFF2-40B4-BE49-F238E27FC236}">
                <a16:creationId xmlns:a16="http://schemas.microsoft.com/office/drawing/2014/main" id="{C641A3FE-6764-4005-A50E-B4BCAC7607A8}"/>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34677516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راجع كتيب الميسر للحصول على إرشادات أكثر تفصيلاً.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قل: سأقوم بتكليف كل شريك منفذ لدراسة حالة واحدة. سأضع جميع دراسات الحالة في خانة الدردشة لتسهيل الرجوع إليها.</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الصق دراسات الحالة في الرسم البياني. قم بتعيين كل شريك منفذ لدراسة حالة عن طريق كتابة هذه المعلومات على الشفافة.</a:t>
            </a:r>
            <a:endParaRPr lang="fr-FR" sz="1200" kern="1200" dirty="0">
              <a:solidFill>
                <a:schemeClr val="tx1"/>
              </a:solidFill>
              <a:effectLst/>
              <a:latin typeface="+mn-lt"/>
              <a:ea typeface="+mn-ea"/>
              <a:cs typeface="+mn-cs"/>
            </a:endParaRPr>
          </a:p>
          <a:p>
            <a:pPr algn="r" rtl="1"/>
            <a:r>
              <a:rPr lang="ar-MA" sz="1200" kern="1200" dirty="0">
                <a:solidFill>
                  <a:schemeClr val="tx1"/>
                </a:solidFill>
                <a:effectLst/>
                <a:latin typeface="+mn-lt"/>
                <a:ea typeface="+mn-ea"/>
                <a:cs typeface="+mn-cs"/>
              </a:rPr>
              <a:t>سيكون لديكم خمس دقائق لمناقشة ما يمكنكم فعله الآن وما كان يمكنكم فعله مسبقًا.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96</a:t>
            </a:fld>
            <a:endParaRPr lang="en-US"/>
          </a:p>
        </p:txBody>
      </p:sp>
      <p:sp>
        <p:nvSpPr>
          <p:cNvPr id="5" name="Footer Placeholder 5">
            <a:extLst>
              <a:ext uri="{FF2B5EF4-FFF2-40B4-BE49-F238E27FC236}">
                <a16:creationId xmlns:a16="http://schemas.microsoft.com/office/drawing/2014/main" id="{928CDC66-B75A-49F9-9A0D-2A7B29E149F4}"/>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42033983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لنبدأ بالسيناريو الأول. هل يمكن للمجموعة الأولى أن تقدم عرضها؟</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97</a:t>
            </a:fld>
            <a:endParaRPr lang="en-US"/>
          </a:p>
        </p:txBody>
      </p:sp>
      <p:sp>
        <p:nvSpPr>
          <p:cNvPr id="5" name="Footer Placeholder 5">
            <a:extLst>
              <a:ext uri="{FF2B5EF4-FFF2-40B4-BE49-F238E27FC236}">
                <a16:creationId xmlns:a16="http://schemas.microsoft.com/office/drawing/2014/main" id="{B1DE389A-FDB7-413C-9816-9269C8C86F8F}"/>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940880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شكرًا جزيلاً للمجموعة الأولى. فيما يلي بعض الحلول الممكنة. لقد قمتم بالتطرق للعديد من هذه الحلول. سوف أقوم بالتطرق إليها. وإذا ذكرت حلاً لا تعتقدون أنه سيكون مناسبًا في سياقكم - وهو أمر وارد، فالأمن دائمًا ما يكون سياقي - فيرجى إبلاغي بذلك بعد الانتهاء.</a:t>
            </a:r>
            <a:endParaRPr lang="fr-FR" sz="1200" kern="1200" dirty="0">
              <a:solidFill>
                <a:schemeClr val="tx1"/>
              </a:solidFill>
              <a:effectLst/>
              <a:latin typeface="+mn-lt"/>
              <a:ea typeface="+mn-ea"/>
              <a:cs typeface="+mn-cs"/>
            </a:endParaRPr>
          </a:p>
          <a:p>
            <a:pPr algn="r"/>
            <a:r>
              <a:rPr lang="ar-MA" sz="1200" kern="1200" dirty="0">
                <a:solidFill>
                  <a:schemeClr val="tx1"/>
                </a:solidFill>
                <a:effectLst/>
                <a:latin typeface="+mn-lt"/>
                <a:ea typeface="+mn-ea"/>
                <a:cs typeface="+mn-cs"/>
              </a:rPr>
              <a:t>راجع الشفافة.</a:t>
            </a:r>
            <a:endParaRPr lang="en-US" i="1" dirty="0"/>
          </a:p>
        </p:txBody>
      </p:sp>
      <p:sp>
        <p:nvSpPr>
          <p:cNvPr id="4" name="Slide Number Placeholder 3"/>
          <p:cNvSpPr>
            <a:spLocks noGrp="1"/>
          </p:cNvSpPr>
          <p:nvPr>
            <p:ph type="sldNum" sz="quarter" idx="5"/>
          </p:nvPr>
        </p:nvSpPr>
        <p:spPr/>
        <p:txBody>
          <a:bodyPr/>
          <a:lstStyle/>
          <a:p>
            <a:fld id="{FDCEB901-7526-43F3-B779-B138AE95E143}" type="slidenum">
              <a:rPr lang="en-US" smtClean="0"/>
              <a:t>98</a:t>
            </a:fld>
            <a:endParaRPr lang="en-US"/>
          </a:p>
        </p:txBody>
      </p:sp>
      <p:sp>
        <p:nvSpPr>
          <p:cNvPr id="5" name="Footer Placeholder 5">
            <a:extLst>
              <a:ext uri="{FF2B5EF4-FFF2-40B4-BE49-F238E27FC236}">
                <a16:creationId xmlns:a16="http://schemas.microsoft.com/office/drawing/2014/main" id="{61A2BA5F-87A2-4F9E-917F-497BE0791587}"/>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161149193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MA" sz="1200" kern="1200" dirty="0">
                <a:solidFill>
                  <a:schemeClr val="tx1"/>
                </a:solidFill>
                <a:effectLst/>
                <a:latin typeface="+mn-lt"/>
                <a:ea typeface="+mn-ea"/>
                <a:cs typeface="+mn-cs"/>
              </a:rPr>
              <a:t>قل: الآن حان دور المجموعة الثانية.</a:t>
            </a: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DCEB901-7526-43F3-B779-B138AE95E143}" type="slidenum">
              <a:rPr lang="en-US" smtClean="0"/>
              <a:t>99</a:t>
            </a:fld>
            <a:endParaRPr lang="en-US"/>
          </a:p>
        </p:txBody>
      </p:sp>
      <p:sp>
        <p:nvSpPr>
          <p:cNvPr id="5" name="Footer Placeholder 5">
            <a:extLst>
              <a:ext uri="{FF2B5EF4-FFF2-40B4-BE49-F238E27FC236}">
                <a16:creationId xmlns:a16="http://schemas.microsoft.com/office/drawing/2014/main" id="{1FF6D673-1D93-4B42-81AF-0239B47F71C9}"/>
              </a:ext>
            </a:extLst>
          </p:cNvPr>
          <p:cNvSpPr>
            <a:spLocks noGrp="1"/>
          </p:cNvSpPr>
          <p:nvPr>
            <p:ph type="ftr" sz="quarter" idx="4"/>
          </p:nvPr>
        </p:nvSpPr>
        <p:spPr>
          <a:xfrm>
            <a:off x="0" y="8547972"/>
            <a:ext cx="6299200" cy="458787"/>
          </a:xfrm>
          <a:prstGeom prst="rect">
            <a:avLst/>
          </a:prstGeom>
        </p:spPr>
        <p:txBody>
          <a:bodyPr vert="horz" lIns="182880" tIns="45720" rIns="91440" bIns="45720" rtlCol="0" anchor="b"/>
          <a:lstStyle>
            <a:lvl1pPr algn="l">
              <a:defRPr sz="1200"/>
            </a:lvl1pPr>
          </a:lstStyle>
          <a:p>
            <a:r>
              <a:rPr lang="ar-MA" dirty="0">
                <a:ea typeface="Calibri" panose="020F0502020204030204" pitchFamily="34" charset="0"/>
              </a:rPr>
              <a:t>تعزيز أمن القائمين على تنفيذ خدمة فيروس نقص المناعة البشرية العاملين مع الفئات الرئيسية: تدريب افتراضي لقيادة تنظيمية</a:t>
            </a:r>
            <a:endParaRPr lang="en-US" dirty="0"/>
          </a:p>
        </p:txBody>
      </p:sp>
    </p:spTree>
    <p:extLst>
      <p:ext uri="{BB962C8B-B14F-4D97-AF65-F5344CB8AC3E}">
        <p14:creationId xmlns:p14="http://schemas.microsoft.com/office/powerpoint/2010/main" val="851283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Blue background-01-01.png"/>
          <p:cNvPicPr>
            <a:picLocks noChangeAspect="1"/>
          </p:cNvPicPr>
          <p:nvPr userDrawn="1"/>
        </p:nvPicPr>
        <p:blipFill rotWithShape="1">
          <a:blip r:embed="rId2">
            <a:extLst>
              <a:ext uri="{28A0092B-C50C-407E-A947-70E740481C1C}">
                <a14:useLocalDpi xmlns:a14="http://schemas.microsoft.com/office/drawing/2010/main" val="0"/>
              </a:ext>
            </a:extLst>
          </a:blip>
          <a:srcRect b="15563"/>
          <a:stretch/>
        </p:blipFill>
        <p:spPr>
          <a:xfrm>
            <a:off x="0" y="0"/>
            <a:ext cx="9144000" cy="5790712"/>
          </a:xfrm>
          <a:prstGeom prst="rect">
            <a:avLst/>
          </a:prstGeom>
        </p:spPr>
      </p:pic>
      <p:pic>
        <p:nvPicPr>
          <p:cNvPr id="10" name="Picture 9" descr="LINKAGES_Logo_v7.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1739" y="6134615"/>
            <a:ext cx="1569352" cy="555812"/>
          </a:xfrm>
          <a:prstGeom prst="rect">
            <a:avLst/>
          </a:prstGeom>
        </p:spPr>
      </p:pic>
      <p:sp>
        <p:nvSpPr>
          <p:cNvPr id="17" name="Title 16"/>
          <p:cNvSpPr>
            <a:spLocks noGrp="1"/>
          </p:cNvSpPr>
          <p:nvPr>
            <p:ph type="title"/>
          </p:nvPr>
        </p:nvSpPr>
        <p:spPr>
          <a:xfrm>
            <a:off x="457200" y="1572536"/>
            <a:ext cx="8229600" cy="1560960"/>
          </a:xfrm>
        </p:spPr>
        <p:txBody>
          <a:bodyPr>
            <a:normAutofit/>
          </a:bodyPr>
          <a:lstStyle>
            <a:lvl1pPr algn="l">
              <a:defRPr sz="4400">
                <a:solidFill>
                  <a:schemeClr val="bg1"/>
                </a:solidFill>
              </a:defRPr>
            </a:lvl1pPr>
          </a:lstStyle>
          <a:p>
            <a:r>
              <a:rPr lang="en-US" dirty="0"/>
              <a:t>Click to edit Master title style</a:t>
            </a:r>
          </a:p>
        </p:txBody>
      </p:sp>
      <p:sp>
        <p:nvSpPr>
          <p:cNvPr id="2" name="Rectangle 1"/>
          <p:cNvSpPr/>
          <p:nvPr userDrawn="1"/>
        </p:nvSpPr>
        <p:spPr>
          <a:xfrm>
            <a:off x="0" y="5710841"/>
            <a:ext cx="9144000" cy="182523"/>
          </a:xfrm>
          <a:prstGeom prst="rect">
            <a:avLst/>
          </a:prstGeom>
          <a:solidFill>
            <a:srgbClr val="DB5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FHI360_Logo_NewTag_Horiz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306" y="6134615"/>
            <a:ext cx="1158227" cy="515797"/>
          </a:xfrm>
          <a:prstGeom prst="rect">
            <a:avLst/>
          </a:prstGeom>
        </p:spPr>
      </p:pic>
      <p:pic>
        <p:nvPicPr>
          <p:cNvPr id="4" name="Picture 3" descr="USAID logo.jpg"/>
          <p:cNvPicPr>
            <a:picLocks noChangeAspect="1"/>
          </p:cNvPicPr>
          <p:nvPr userDrawn="1"/>
        </p:nvPicPr>
        <p:blipFill rotWithShape="1">
          <a:blip r:embed="rId5">
            <a:extLst>
              <a:ext uri="{28A0092B-C50C-407E-A947-70E740481C1C}">
                <a14:useLocalDpi xmlns:a14="http://schemas.microsoft.com/office/drawing/2010/main" val="0"/>
              </a:ext>
            </a:extLst>
          </a:blip>
          <a:srcRect t="17658" b="12882"/>
          <a:stretch/>
        </p:blipFill>
        <p:spPr>
          <a:xfrm>
            <a:off x="177735" y="6059437"/>
            <a:ext cx="2657231" cy="717988"/>
          </a:xfrm>
          <a:prstGeom prst="rect">
            <a:avLst/>
          </a:prstGeom>
        </p:spPr>
      </p:pic>
      <p:pic>
        <p:nvPicPr>
          <p:cNvPr id="9" name="Picture 8">
            <a:extLst>
              <a:ext uri="{FF2B5EF4-FFF2-40B4-BE49-F238E27FC236}">
                <a16:creationId xmlns:a16="http://schemas.microsoft.com/office/drawing/2014/main" id="{0BFDB8F0-DDB0-4960-AAE5-CA81A2C96653}"/>
              </a:ext>
            </a:extLst>
          </p:cNvPr>
          <p:cNvPicPr>
            <a:picLocks noChangeAspect="1"/>
          </p:cNvPicPr>
          <p:nvPr userDrawn="1"/>
        </p:nvPicPr>
        <p:blipFill>
          <a:blip r:embed="rId6"/>
          <a:stretch>
            <a:fillRect/>
          </a:stretch>
        </p:blipFill>
        <p:spPr>
          <a:xfrm>
            <a:off x="3285647" y="5917961"/>
            <a:ext cx="1398108" cy="884061"/>
          </a:xfrm>
          <a:prstGeom prst="rect">
            <a:avLst/>
          </a:prstGeom>
        </p:spPr>
      </p:pic>
    </p:spTree>
    <p:extLst>
      <p:ext uri="{BB962C8B-B14F-4D97-AF65-F5344CB8AC3E}">
        <p14:creationId xmlns:p14="http://schemas.microsoft.com/office/powerpoint/2010/main" val="187051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ith Default Logos">
    <p:spTree>
      <p:nvGrpSpPr>
        <p:cNvPr id="1" name=""/>
        <p:cNvGrpSpPr/>
        <p:nvPr/>
      </p:nvGrpSpPr>
      <p:grpSpPr>
        <a:xfrm>
          <a:off x="0" y="0"/>
          <a:ext cx="0" cy="0"/>
          <a:chOff x="0" y="0"/>
          <a:chExt cx="0" cy="0"/>
        </a:xfrm>
      </p:grpSpPr>
      <p:sp>
        <p:nvSpPr>
          <p:cNvPr id="3" name="Rectangle 2"/>
          <p:cNvSpPr/>
          <p:nvPr userDrawn="1"/>
        </p:nvSpPr>
        <p:spPr>
          <a:xfrm flipV="1">
            <a:off x="0" y="6691304"/>
            <a:ext cx="918972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itle 1"/>
          <p:cNvSpPr>
            <a:spLocks noGrp="1"/>
          </p:cNvSpPr>
          <p:nvPr>
            <p:ph type="title"/>
          </p:nvPr>
        </p:nvSpPr>
        <p:spPr>
          <a:xfrm>
            <a:off x="467360" y="445196"/>
            <a:ext cx="821944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7" name="Text Placeholder 3"/>
          <p:cNvSpPr>
            <a:spLocks noGrp="1"/>
          </p:cNvSpPr>
          <p:nvPr>
            <p:ph type="body" sz="quarter" idx="10"/>
          </p:nvPr>
        </p:nvSpPr>
        <p:spPr>
          <a:xfrm>
            <a:off x="467360" y="1767839"/>
            <a:ext cx="8219440"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pic>
        <p:nvPicPr>
          <p:cNvPr id="8" name="Picture 7" descr="LINKAGES_Logo_v7.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995" y="6154344"/>
            <a:ext cx="1141752" cy="404370"/>
          </a:xfrm>
          <a:prstGeom prst="rect">
            <a:avLst/>
          </a:prstGeom>
        </p:spPr>
      </p:pic>
      <p:pic>
        <p:nvPicPr>
          <p:cNvPr id="10" name="Picture 9" descr="FHI360_Logo_NewTag_Horiz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3482" y="6154344"/>
            <a:ext cx="842646" cy="375258"/>
          </a:xfrm>
          <a:prstGeom prst="rect">
            <a:avLst/>
          </a:prstGeom>
        </p:spPr>
      </p:pic>
      <p:pic>
        <p:nvPicPr>
          <p:cNvPr id="9" name="Picture 8" descr="USAID logo.jpg"/>
          <p:cNvPicPr>
            <a:picLocks noChangeAspect="1"/>
          </p:cNvPicPr>
          <p:nvPr userDrawn="1"/>
        </p:nvPicPr>
        <p:blipFill rotWithShape="1">
          <a:blip r:embed="rId4">
            <a:extLst>
              <a:ext uri="{28A0092B-C50C-407E-A947-70E740481C1C}">
                <a14:useLocalDpi xmlns:a14="http://schemas.microsoft.com/office/drawing/2010/main" val="0"/>
              </a:ext>
            </a:extLst>
          </a:blip>
          <a:srcRect t="17658" b="12882"/>
          <a:stretch/>
        </p:blipFill>
        <p:spPr>
          <a:xfrm>
            <a:off x="78900" y="6122372"/>
            <a:ext cx="1795650" cy="485187"/>
          </a:xfrm>
          <a:prstGeom prst="rect">
            <a:avLst/>
          </a:prstGeom>
        </p:spPr>
      </p:pic>
      <p:pic>
        <p:nvPicPr>
          <p:cNvPr id="12" name="Picture 11">
            <a:extLst>
              <a:ext uri="{FF2B5EF4-FFF2-40B4-BE49-F238E27FC236}">
                <a16:creationId xmlns:a16="http://schemas.microsoft.com/office/drawing/2014/main" id="{F3A77295-11EA-4BB6-BC40-87C68AA82493}"/>
              </a:ext>
            </a:extLst>
          </p:cNvPr>
          <p:cNvPicPr>
            <a:picLocks noChangeAspect="1"/>
          </p:cNvPicPr>
          <p:nvPr userDrawn="1"/>
        </p:nvPicPr>
        <p:blipFill>
          <a:blip r:embed="rId5"/>
          <a:stretch>
            <a:fillRect/>
          </a:stretch>
        </p:blipFill>
        <p:spPr>
          <a:xfrm>
            <a:off x="2869324" y="6006050"/>
            <a:ext cx="939291" cy="593939"/>
          </a:xfrm>
          <a:prstGeom prst="rect">
            <a:avLst/>
          </a:prstGeom>
        </p:spPr>
      </p:pic>
    </p:spTree>
    <p:extLst>
      <p:ext uri="{BB962C8B-B14F-4D97-AF65-F5344CB8AC3E}">
        <p14:creationId xmlns:p14="http://schemas.microsoft.com/office/powerpoint/2010/main" val="128297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ces">
    <p:spTree>
      <p:nvGrpSpPr>
        <p:cNvPr id="1" name=""/>
        <p:cNvGrpSpPr/>
        <p:nvPr/>
      </p:nvGrpSpPr>
      <p:grpSpPr>
        <a:xfrm>
          <a:off x="0" y="0"/>
          <a:ext cx="0" cy="0"/>
          <a:chOff x="0" y="0"/>
          <a:chExt cx="0" cy="0"/>
        </a:xfrm>
      </p:grpSpPr>
      <p:pic>
        <p:nvPicPr>
          <p:cNvPr id="2" name="Picture 1" descr="Linkages backgroundNo blu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656080" y="211516"/>
            <a:ext cx="703072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6" name="Text Placeholder 3"/>
          <p:cNvSpPr>
            <a:spLocks noGrp="1"/>
          </p:cNvSpPr>
          <p:nvPr>
            <p:ph type="body" sz="quarter" idx="10"/>
          </p:nvPr>
        </p:nvSpPr>
        <p:spPr>
          <a:xfrm>
            <a:off x="1656080" y="1584325"/>
            <a:ext cx="7030720" cy="4360366"/>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cxnSp>
        <p:nvCxnSpPr>
          <p:cNvPr id="7" name="Straight Connector 6"/>
          <p:cNvCxnSpPr/>
          <p:nvPr userDrawn="1"/>
        </p:nvCxnSpPr>
        <p:spPr>
          <a:xfrm>
            <a:off x="1727200" y="1148080"/>
            <a:ext cx="2397760" cy="0"/>
          </a:xfrm>
          <a:prstGeom prst="line">
            <a:avLst/>
          </a:prstGeom>
          <a:ln w="762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13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a:xfrm flipV="1">
            <a:off x="0" y="6691304"/>
            <a:ext cx="9189720" cy="19547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 name="Title 1"/>
          <p:cNvSpPr>
            <a:spLocks noGrp="1"/>
          </p:cNvSpPr>
          <p:nvPr>
            <p:ph type="title"/>
          </p:nvPr>
        </p:nvSpPr>
        <p:spPr>
          <a:xfrm>
            <a:off x="467360" y="445196"/>
            <a:ext cx="8219440" cy="972441"/>
          </a:xfrm>
          <a:prstGeom prst="rect">
            <a:avLst/>
          </a:prstGeom>
        </p:spPr>
        <p:txBody>
          <a:bodyPr vert="horz">
            <a:normAutofit/>
          </a:bodyPr>
          <a:lstStyle>
            <a:lvl1pPr algn="l">
              <a:defRPr sz="3600">
                <a:solidFill>
                  <a:srgbClr val="595959"/>
                </a:solidFill>
              </a:defRPr>
            </a:lvl1pPr>
          </a:lstStyle>
          <a:p>
            <a:r>
              <a:rPr lang="en-US" dirty="0"/>
              <a:t>Click to edit Master title style</a:t>
            </a:r>
          </a:p>
        </p:txBody>
      </p:sp>
      <p:sp>
        <p:nvSpPr>
          <p:cNvPr id="5" name="Text Placeholder 3"/>
          <p:cNvSpPr>
            <a:spLocks noGrp="1"/>
          </p:cNvSpPr>
          <p:nvPr>
            <p:ph type="body" sz="quarter" idx="10"/>
          </p:nvPr>
        </p:nvSpPr>
        <p:spPr>
          <a:xfrm>
            <a:off x="467360" y="1767839"/>
            <a:ext cx="8219440" cy="4176851"/>
          </a:xfrm>
          <a:prstGeom prst="rect">
            <a:avLst/>
          </a:prstGeom>
        </p:spPr>
        <p:txBody>
          <a:bodyPr vert="horz"/>
          <a:lstStyle>
            <a:lvl1pPr>
              <a:buClr>
                <a:schemeClr val="accent6"/>
              </a:buClr>
              <a:buSzPct val="100000"/>
              <a:buFont typeface="Arial"/>
              <a:buChar char="•"/>
              <a:defRPr sz="2800" b="0" spc="0">
                <a:solidFill>
                  <a:srgbClr val="535352"/>
                </a:solidFill>
                <a:latin typeface="Calibri"/>
                <a:cs typeface="Calibri"/>
              </a:defRPr>
            </a:lvl1pPr>
            <a:lvl2pPr>
              <a:defRPr>
                <a:solidFill>
                  <a:srgbClr val="535352"/>
                </a:solidFill>
                <a:latin typeface="Calibri"/>
                <a:cs typeface="Calibri"/>
              </a:defRPr>
            </a:lvl2pPr>
            <a:lvl3pPr marL="1143000" indent="-228600">
              <a:buSzPct val="83000"/>
              <a:buFont typeface="Courier New"/>
              <a:buChar char="o"/>
              <a:defRPr>
                <a:solidFill>
                  <a:srgbClr val="535352"/>
                </a:solidFill>
                <a:latin typeface="Calibri"/>
                <a:cs typeface="Calibri"/>
              </a:defRPr>
            </a:lvl3pPr>
            <a:lvl4pPr>
              <a:defRPr>
                <a:solidFill>
                  <a:srgbClr val="535352"/>
                </a:solidFill>
                <a:latin typeface="Calibri"/>
                <a:cs typeface="Calibri"/>
              </a:defRPr>
            </a:lvl4pPr>
            <a:lvl5pPr>
              <a:defRPr>
                <a:solidFill>
                  <a:srgbClr val="535352"/>
                </a:solidFill>
                <a:latin typeface="Calibri"/>
                <a:cs typeface="Calibri"/>
              </a:defRPr>
            </a:lvl5pPr>
          </a:lstStyle>
          <a:p>
            <a:pPr lvl="0"/>
            <a:r>
              <a:rPr lang="en-US"/>
              <a:t>Click to edit Master text styles</a:t>
            </a:r>
          </a:p>
          <a:p>
            <a:pPr lvl="1"/>
            <a:r>
              <a:rPr lang="en-US"/>
              <a:t>Second </a:t>
            </a:r>
            <a:r>
              <a:rPr lang="en-US" dirty="0"/>
              <a:t>level</a:t>
            </a:r>
          </a:p>
          <a:p>
            <a:pPr lvl="2"/>
            <a:r>
              <a:rPr lang="en-US" dirty="0"/>
              <a:t>Third level</a:t>
            </a:r>
          </a:p>
        </p:txBody>
      </p:sp>
    </p:spTree>
    <p:extLst>
      <p:ext uri="{BB962C8B-B14F-4D97-AF65-F5344CB8AC3E}">
        <p14:creationId xmlns:p14="http://schemas.microsoft.com/office/powerpoint/2010/main" val="100240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pic>
        <p:nvPicPr>
          <p:cNvPr id="2" name="Picture 1" descr="Linkages background-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6"/>
          <p:cNvSpPr>
            <a:spLocks noGrp="1"/>
          </p:cNvSpPr>
          <p:nvPr>
            <p:ph type="title"/>
          </p:nvPr>
        </p:nvSpPr>
        <p:spPr>
          <a:xfrm>
            <a:off x="1717040" y="1356912"/>
            <a:ext cx="6929120" cy="1560960"/>
          </a:xfrm>
        </p:spPr>
        <p:txBody>
          <a:bodyPr>
            <a:normAutofit/>
          </a:bodyPr>
          <a:lstStyle>
            <a:lvl1pPr algn="l">
              <a:defRPr sz="4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7360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739B09-9773-4B8F-9988-683CA6FCC744}" type="datetimeFigureOut">
              <a:rPr lang="en-US" smtClean="0"/>
              <a:t>7/23/2021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15E63-1072-47F7-8AE4-9F4F7F036EE8}" type="slidenum">
              <a:rPr lang="en-US" smtClean="0"/>
              <a:t>‹#›</a:t>
            </a:fld>
            <a:endParaRPr lang="en-US"/>
          </a:p>
        </p:txBody>
      </p:sp>
    </p:spTree>
    <p:extLst>
      <p:ext uri="{BB962C8B-B14F-4D97-AF65-F5344CB8AC3E}">
        <p14:creationId xmlns:p14="http://schemas.microsoft.com/office/powerpoint/2010/main" val="110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0AA367-C121-495C-BEA8-DFC1528D24DB}" type="datetimeFigureOut">
              <a:rPr lang="en-US" smtClean="0"/>
              <a:t>7/23/2021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D271AD-4DA6-4814-96DA-BEFB9662A8D5}" type="slidenum">
              <a:rPr lang="en-US" smtClean="0"/>
              <a:t>‹#›</a:t>
            </a:fld>
            <a:endParaRPr lang="en-US"/>
          </a:p>
        </p:txBody>
      </p:sp>
    </p:spTree>
    <p:extLst>
      <p:ext uri="{BB962C8B-B14F-4D97-AF65-F5344CB8AC3E}">
        <p14:creationId xmlns:p14="http://schemas.microsoft.com/office/powerpoint/2010/main" val="315880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13CACD78-A6FB-4E0C-967F-EB7B3D4C8D95}"/>
              </a:ext>
            </a:extLst>
          </p:cNvPr>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376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7345"/>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912916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3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35.xml.rels><?xml version="1.0" encoding="UTF-8" standalone="yes"?>
<Relationships xmlns="http://schemas.openxmlformats.org/package/2006/relationships"><Relationship Id="rId3" Type="http://schemas.openxmlformats.org/officeDocument/2006/relationships/hyperlink" Target="https://outrightinternational.org/outright-covid-19-global-lgbtiq-emergency-fund" TargetMode="External"/><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publicdomainpictures.net/view-image.php?image=76278&amp;picture=tree-of-life"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2.emf"/><Relationship Id="rId7" Type="http://schemas.openxmlformats.org/officeDocument/2006/relationships/image" Target="../media/image3.png"/><Relationship Id="rId2" Type="http://schemas.openxmlformats.org/officeDocument/2006/relationships/notesSlide" Target="../notesSlides/notesSlide14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2.png"/><Relationship Id="rId4" Type="http://schemas.openxmlformats.org/officeDocument/2006/relationships/image" Target="../media/image69.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twofactorauth.org/"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hyperlink" Target="https://iheartmob.org/resources/tech"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keepass.info/"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63.xml.rels><?xml version="1.0" encoding="UTF-8" standalone="yes"?>
<Relationships xmlns="http://schemas.openxmlformats.org/package/2006/relationships"><Relationship Id="rId3" Type="http://schemas.openxmlformats.org/officeDocument/2006/relationships/hyperlink" Target="https://safequeers.org/"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hyperlink" Target="https://iheartmob.org/resources/safety_guides"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hyperlink" Target="https://www.consumerreports.org/privacy/how-to-use-whatsapp-privacy-settings/?EXTKEY=YSOCIAL_FB&amp;fbclid=IwAR2du8xBV9DPWCBUyELt5kxQdd41glfDyzhe0_tRe7TXbC8n3ScqZ7m1kCY" TargetMode="Externa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hyperlink" Target="https://medium.com/searchencrypt/what-is-encryption-how-does-it-work-e8f20e340537"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www.fhi360.org/resource/implementer-and-data-security"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hyperlink" Target="https://afemena.org/"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afemena.org/digital-security-sessions/"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fhi360.org/sites/default/files/media/documents/resource-secure-mobile-devices-apps.pdf"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hyperlink" Target="https://www.fhi360.org/resource/aman-mena-toolkit" TargetMode="External"/></Relationships>
</file>

<file path=ppt/slides/_rels/slide7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7.png"/><Relationship Id="rId7" Type="http://schemas.openxmlformats.org/officeDocument/2006/relationships/diagramColors" Target="../diagrams/colors5.xml"/><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hyperlink" Target="https://www.fhi360.org/resource/cairo-declaration-religious-leaders-arab-states-response-hivaids-epidemic-pdfs-arabic-and"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evice, fan&#10;&#10;Description automatically generated">
            <a:extLst>
              <a:ext uri="{FF2B5EF4-FFF2-40B4-BE49-F238E27FC236}">
                <a16:creationId xmlns:a16="http://schemas.microsoft.com/office/drawing/2014/main" id="{EA9A59D0-2660-4642-B348-2CBF6FA32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4"/>
            <a:ext cx="9144000" cy="6855715"/>
          </a:xfrm>
          <a:prstGeom prst="rect">
            <a:avLst/>
          </a:prstGeom>
        </p:spPr>
      </p:pic>
      <p:sp>
        <p:nvSpPr>
          <p:cNvPr id="3" name="Subtitle 2">
            <a:extLst>
              <a:ext uri="{FF2B5EF4-FFF2-40B4-BE49-F238E27FC236}">
                <a16:creationId xmlns:a16="http://schemas.microsoft.com/office/drawing/2014/main" id="{9E2C4336-3038-45DC-85A3-E9F822ACF5CC}"/>
              </a:ext>
            </a:extLst>
          </p:cNvPr>
          <p:cNvSpPr>
            <a:spLocks noGrp="1"/>
          </p:cNvSpPr>
          <p:nvPr>
            <p:ph type="subTitle" idx="1"/>
          </p:nvPr>
        </p:nvSpPr>
        <p:spPr>
          <a:xfrm>
            <a:off x="4744720" y="841422"/>
            <a:ext cx="4206240" cy="2460579"/>
          </a:xfrm>
        </p:spPr>
        <p:txBody>
          <a:bodyPr>
            <a:normAutofit/>
          </a:bodyPr>
          <a:lstStyle/>
          <a:p>
            <a:pPr algn="r"/>
            <a:r>
              <a:rPr lang="ar-AE" sz="3000" b="1" dirty="0">
                <a:solidFill>
                  <a:srgbClr val="E63339"/>
                </a:solidFill>
              </a:rPr>
              <a:t>تعزيز أمن القائمين على تنفيذ الخدمات المتصلة بفيروس نقص المناعة البشرية العاملين مع الفئات الرئيسية</a:t>
            </a:r>
            <a:br>
              <a:rPr lang="ar-AE" sz="3000" b="1" dirty="0">
                <a:solidFill>
                  <a:srgbClr val="E63339"/>
                </a:solidFill>
              </a:rPr>
            </a:br>
            <a:r>
              <a:rPr lang="ar-AE" sz="3000" b="1" dirty="0"/>
              <a:t>تدريب افتراضي لقيادة تنظيمية</a:t>
            </a:r>
            <a:endParaRPr lang="en-US" sz="3000" b="1" dirty="0"/>
          </a:p>
        </p:txBody>
      </p:sp>
      <p:sp>
        <p:nvSpPr>
          <p:cNvPr id="5" name="TextBox 4">
            <a:extLst>
              <a:ext uri="{FF2B5EF4-FFF2-40B4-BE49-F238E27FC236}">
                <a16:creationId xmlns:a16="http://schemas.microsoft.com/office/drawing/2014/main" id="{EF91275A-6376-4C96-B0DF-DE7C8520A7DC}"/>
              </a:ext>
            </a:extLst>
          </p:cNvPr>
          <p:cNvSpPr txBox="1"/>
          <p:nvPr/>
        </p:nvSpPr>
        <p:spPr>
          <a:xfrm>
            <a:off x="7874071" y="3474569"/>
            <a:ext cx="1269929" cy="253916"/>
          </a:xfrm>
          <a:prstGeom prst="rect">
            <a:avLst/>
          </a:prstGeom>
          <a:solidFill>
            <a:schemeClr val="bg1"/>
          </a:solidFill>
        </p:spPr>
        <p:txBody>
          <a:bodyPr wrap="square" rtlCol="0">
            <a:spAutoFit/>
          </a:bodyPr>
          <a:lstStyle/>
          <a:p>
            <a:r>
              <a:rPr lang="ar-LB" sz="1050" dirty="0">
                <a:solidFill>
                  <a:srgbClr val="415E76"/>
                </a:solidFill>
                <a:latin typeface="Arial" panose="020B0604020202020204" pitchFamily="34" charset="0"/>
                <a:cs typeface="Arial" panose="020B0604020202020204" pitchFamily="34" charset="0"/>
              </a:rPr>
              <a:t>ابريل/نيسان 2021</a:t>
            </a:r>
            <a:endParaRPr lang="en-US" sz="1050" dirty="0">
              <a:solidFill>
                <a:srgbClr val="415E7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p:txBody>
          <a:bodyPr/>
          <a:lstStyle/>
          <a:p>
            <a:pPr algn="r"/>
            <a:r>
              <a:rPr lang="ar-MA" b="1" dirty="0"/>
              <a:t>الخطوة الثالثة</a:t>
            </a:r>
            <a:endParaRPr lang="en-US" dirty="0"/>
          </a:p>
        </p:txBody>
      </p:sp>
      <p:graphicFrame>
        <p:nvGraphicFramePr>
          <p:cNvPr id="7" name="Table 6">
            <a:extLst>
              <a:ext uri="{FF2B5EF4-FFF2-40B4-BE49-F238E27FC236}">
                <a16:creationId xmlns:a16="http://schemas.microsoft.com/office/drawing/2014/main" id="{0CF530F4-DC15-4574-92EE-65BF7E8637E7}"/>
              </a:ext>
            </a:extLst>
          </p:cNvPr>
          <p:cNvGraphicFramePr>
            <a:graphicFrameLocks noGrp="1"/>
          </p:cNvGraphicFramePr>
          <p:nvPr>
            <p:extLst>
              <p:ext uri="{D42A27DB-BD31-4B8C-83A1-F6EECF244321}">
                <p14:modId xmlns:p14="http://schemas.microsoft.com/office/powerpoint/2010/main" val="1634154418"/>
              </p:ext>
            </p:extLst>
          </p:nvPr>
        </p:nvGraphicFramePr>
        <p:xfrm>
          <a:off x="278038" y="1403200"/>
          <a:ext cx="8591132" cy="5055657"/>
        </p:xfrm>
        <a:graphic>
          <a:graphicData uri="http://schemas.openxmlformats.org/drawingml/2006/table">
            <a:tbl>
              <a:tblPr>
                <a:tableStyleId>{5940675A-B579-460E-94D1-54222C63F5DA}</a:tableStyleId>
              </a:tblPr>
              <a:tblGrid>
                <a:gridCol w="2131333">
                  <a:extLst>
                    <a:ext uri="{9D8B030D-6E8A-4147-A177-3AD203B41FA5}">
                      <a16:colId xmlns:a16="http://schemas.microsoft.com/office/drawing/2014/main" val="86692934"/>
                    </a:ext>
                  </a:extLst>
                </a:gridCol>
                <a:gridCol w="2177143">
                  <a:extLst>
                    <a:ext uri="{9D8B030D-6E8A-4147-A177-3AD203B41FA5}">
                      <a16:colId xmlns:a16="http://schemas.microsoft.com/office/drawing/2014/main" val="857563883"/>
                    </a:ext>
                  </a:extLst>
                </a:gridCol>
                <a:gridCol w="2183900">
                  <a:extLst>
                    <a:ext uri="{9D8B030D-6E8A-4147-A177-3AD203B41FA5}">
                      <a16:colId xmlns:a16="http://schemas.microsoft.com/office/drawing/2014/main" val="2126083782"/>
                    </a:ext>
                  </a:extLst>
                </a:gridCol>
                <a:gridCol w="2098756">
                  <a:extLst>
                    <a:ext uri="{9D8B030D-6E8A-4147-A177-3AD203B41FA5}">
                      <a16:colId xmlns:a16="http://schemas.microsoft.com/office/drawing/2014/main" val="1530389303"/>
                    </a:ext>
                  </a:extLst>
                </a:gridCol>
              </a:tblGrid>
              <a:tr h="558819">
                <a:tc gridSpan="4">
                  <a:txBody>
                    <a:bodyPr/>
                    <a:lstStyle/>
                    <a:p>
                      <a:pPr algn="r" fontAlgn="b"/>
                      <a:r>
                        <a:rPr lang="ar-MA" sz="1800" kern="1200" dirty="0">
                          <a:solidFill>
                            <a:schemeClr val="tx1"/>
                          </a:solidFill>
                          <a:effectLst/>
                          <a:latin typeface="+mn-lt"/>
                          <a:ea typeface="+mn-ea"/>
                          <a:cs typeface="+mn-cs"/>
                        </a:rPr>
                        <a:t>خطر مرتبط (بأمر ما): </a:t>
                      </a:r>
                      <a:endParaRPr lang="en-US" sz="2400" b="0" i="0" u="none" strike="noStrike" dirty="0">
                        <a:solidFill>
                          <a:srgbClr val="000000"/>
                        </a:solidFill>
                        <a:effectLst/>
                        <a:latin typeface="Calibri" panose="020F0502020204030204" pitchFamily="34" charset="0"/>
                      </a:endParaRPr>
                    </a:p>
                  </a:txBody>
                  <a:tcPr marL="6350" marR="6350" marT="635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85107">
                <a:tc>
                  <a:txBody>
                    <a:bodyPr/>
                    <a:lstStyle/>
                    <a:p>
                      <a:pPr algn="ctr" fontAlgn="b"/>
                      <a:r>
                        <a:rPr lang="ar-MA" sz="1800" kern="1200" dirty="0">
                          <a:solidFill>
                            <a:schemeClr val="tx1"/>
                          </a:solidFill>
                          <a:effectLst/>
                          <a:latin typeface="+mn-lt"/>
                          <a:ea typeface="+mn-ea"/>
                          <a:cs typeface="+mn-cs"/>
                        </a:rPr>
                        <a:t>القدرة المطلوبة</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ar-MA" sz="1800" kern="1200" dirty="0">
                          <a:solidFill>
                            <a:schemeClr val="tx1"/>
                          </a:solidFill>
                          <a:effectLst/>
                          <a:latin typeface="+mn-lt"/>
                          <a:ea typeface="+mn-ea"/>
                          <a:cs typeface="+mn-cs"/>
                        </a:rPr>
                        <a:t>القدرة المتوفرة</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ar-MA" sz="1800" kern="1200" dirty="0">
                          <a:solidFill>
                            <a:schemeClr val="tx1"/>
                          </a:solidFill>
                          <a:effectLst/>
                          <a:latin typeface="+mn-lt"/>
                          <a:ea typeface="+mn-ea"/>
                          <a:cs typeface="+mn-cs"/>
                        </a:rPr>
                        <a:t>أوجه الهشاشة</a:t>
                      </a:r>
                      <a:endParaRPr lang="en-US" sz="20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ar-MA" sz="1800" kern="1200" dirty="0">
                          <a:solidFill>
                            <a:schemeClr val="tx1"/>
                          </a:solidFill>
                          <a:effectLst/>
                          <a:latin typeface="+mn-lt"/>
                          <a:ea typeface="+mn-ea"/>
                          <a:cs typeface="+mn-cs"/>
                        </a:rPr>
                        <a:t>التهديدات</a:t>
                      </a:r>
                      <a:endParaRPr lang="en-US"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09640733"/>
                  </a:ext>
                </a:extLst>
              </a:tr>
              <a:tr h="3911731">
                <a:tc>
                  <a:txBody>
                    <a:bodyPr/>
                    <a:lstStyle/>
                    <a:p>
                      <a:pPr algn="ctr"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10" name="TextBox 9">
            <a:extLst>
              <a:ext uri="{FF2B5EF4-FFF2-40B4-BE49-F238E27FC236}">
                <a16:creationId xmlns:a16="http://schemas.microsoft.com/office/drawing/2014/main" id="{35E4AB85-B26E-423B-8DDC-EA8D363C290F}"/>
              </a:ext>
            </a:extLst>
          </p:cNvPr>
          <p:cNvSpPr txBox="1"/>
          <p:nvPr/>
        </p:nvSpPr>
        <p:spPr>
          <a:xfrm>
            <a:off x="1175657" y="1610473"/>
            <a:ext cx="5861050" cy="369332"/>
          </a:xfrm>
          <a:prstGeom prst="rect">
            <a:avLst/>
          </a:prstGeom>
          <a:noFill/>
        </p:spPr>
        <p:txBody>
          <a:bodyPr wrap="square" rtlCol="0">
            <a:spAutoFit/>
          </a:bodyPr>
          <a:lstStyle/>
          <a:p>
            <a:pPr algn="r"/>
            <a:r>
              <a:rPr lang="ar-MA" dirty="0">
                <a:solidFill>
                  <a:srgbClr val="FF0000"/>
                </a:solidFill>
              </a:rPr>
              <a:t>اقتحام العيادة وسرقة سجلات العميل</a:t>
            </a:r>
            <a:endParaRPr lang="en-US" dirty="0">
              <a:solidFill>
                <a:srgbClr val="FF0000"/>
              </a:solidFill>
            </a:endParaRPr>
          </a:p>
        </p:txBody>
      </p:sp>
      <p:sp>
        <p:nvSpPr>
          <p:cNvPr id="11" name="TextBox 10">
            <a:extLst>
              <a:ext uri="{FF2B5EF4-FFF2-40B4-BE49-F238E27FC236}">
                <a16:creationId xmlns:a16="http://schemas.microsoft.com/office/drawing/2014/main" id="{D7596E37-42AB-472A-8229-D971E9C72866}"/>
              </a:ext>
            </a:extLst>
          </p:cNvPr>
          <p:cNvSpPr txBox="1"/>
          <p:nvPr/>
        </p:nvSpPr>
        <p:spPr>
          <a:xfrm>
            <a:off x="2284944" y="2502738"/>
            <a:ext cx="2288660" cy="3693319"/>
          </a:xfrm>
          <a:prstGeom prst="rect">
            <a:avLst/>
          </a:prstGeom>
          <a:noFill/>
        </p:spPr>
        <p:txBody>
          <a:bodyPr wrap="square" rtlCol="0">
            <a:spAutoFit/>
          </a:bodyPr>
          <a:lstStyle/>
          <a:p>
            <a:pPr algn="r" rtl="1"/>
            <a:r>
              <a:rPr lang="ar-MA" dirty="0">
                <a:solidFill>
                  <a:srgbClr val="FF0000"/>
                </a:solidFill>
              </a:rPr>
              <a:t>- لدينا حارس أمن أثناء أوقات عمل العيادة (9-5)</a:t>
            </a:r>
            <a:endParaRPr lang="fr-FR" dirty="0">
              <a:solidFill>
                <a:srgbClr val="FF0000"/>
              </a:solidFill>
            </a:endParaRPr>
          </a:p>
          <a:p>
            <a:pPr algn="r" rtl="1"/>
            <a:r>
              <a:rPr lang="ar-MA" dirty="0">
                <a:solidFill>
                  <a:srgbClr val="FF0000"/>
                </a:solidFill>
              </a:rPr>
              <a:t>- يوجد شعار الوكالة الأمريكية للتنمية الدولية ووزارة الصحة على لافتتنا</a:t>
            </a:r>
            <a:endParaRPr lang="fr-FR" dirty="0">
              <a:solidFill>
                <a:srgbClr val="FF0000"/>
              </a:solidFill>
            </a:endParaRPr>
          </a:p>
          <a:p>
            <a:pPr algn="r" rtl="1"/>
            <a:r>
              <a:rPr lang="ar-MA" dirty="0">
                <a:solidFill>
                  <a:srgbClr val="FF0000"/>
                </a:solidFill>
              </a:rPr>
              <a:t>- لقد قدمنا أنفسنا وشرحنا عملنا لكبار ضباط إنفاذ القانون العاملين في المنطقة</a:t>
            </a:r>
            <a:endParaRPr lang="fr-FR" dirty="0">
              <a:solidFill>
                <a:srgbClr val="FF0000"/>
              </a:solidFill>
            </a:endParaRPr>
          </a:p>
          <a:p>
            <a:pPr algn="r" rtl="1"/>
            <a:r>
              <a:rPr lang="ar-MA" dirty="0">
                <a:solidFill>
                  <a:srgbClr val="FF0000"/>
                </a:solidFill>
              </a:rPr>
              <a:t>-</a:t>
            </a:r>
            <a:r>
              <a:rPr lang="ar-LB" dirty="0">
                <a:solidFill>
                  <a:srgbClr val="FF0000"/>
                </a:solidFill>
              </a:rPr>
              <a:t> </a:t>
            </a:r>
            <a:r>
              <a:rPr lang="ar-MA" dirty="0">
                <a:solidFill>
                  <a:srgbClr val="FF0000"/>
                </a:solidFill>
              </a:rPr>
              <a:t>لدينا خزائن مغلقة لتخزين جميع سجلات العميل الورقية</a:t>
            </a:r>
            <a:endParaRPr lang="fr-FR" dirty="0">
              <a:solidFill>
                <a:srgbClr val="FF0000"/>
              </a:solidFill>
            </a:endParaRPr>
          </a:p>
          <a:p>
            <a:pPr algn="r"/>
            <a:r>
              <a:rPr lang="ar-MA" dirty="0">
                <a:solidFill>
                  <a:srgbClr val="FF0000"/>
                </a:solidFill>
              </a:rPr>
              <a:t>- غالبا ما نستخدم ونحتفظ بالمعلومات الإلكترونية المشفرة </a:t>
            </a:r>
            <a:endParaRPr lang="en-US" sz="1400" dirty="0">
              <a:solidFill>
                <a:srgbClr val="FF0000"/>
              </a:solidFill>
            </a:endParaRPr>
          </a:p>
        </p:txBody>
      </p:sp>
      <p:sp>
        <p:nvSpPr>
          <p:cNvPr id="12" name="TextBox 11">
            <a:extLst>
              <a:ext uri="{FF2B5EF4-FFF2-40B4-BE49-F238E27FC236}">
                <a16:creationId xmlns:a16="http://schemas.microsoft.com/office/drawing/2014/main" id="{4BFFF041-D152-4BD1-862A-02B1EEADDE74}"/>
              </a:ext>
            </a:extLst>
          </p:cNvPr>
          <p:cNvSpPr txBox="1"/>
          <p:nvPr/>
        </p:nvSpPr>
        <p:spPr>
          <a:xfrm>
            <a:off x="4622477" y="2665905"/>
            <a:ext cx="2175878" cy="3631763"/>
          </a:xfrm>
          <a:prstGeom prst="rect">
            <a:avLst/>
          </a:prstGeom>
          <a:noFill/>
        </p:spPr>
        <p:txBody>
          <a:bodyPr wrap="square" rtlCol="0">
            <a:spAutoFit/>
          </a:bodyPr>
          <a:lstStyle/>
          <a:p>
            <a:pPr algn="r" rtl="1"/>
            <a:r>
              <a:rPr lang="ar-MA" dirty="0">
                <a:solidFill>
                  <a:srgbClr val="FF0000"/>
                </a:solidFill>
              </a:rPr>
              <a:t>-</a:t>
            </a:r>
            <a:r>
              <a:rPr lang="ar-LB" dirty="0">
                <a:solidFill>
                  <a:srgbClr val="FF0000"/>
                </a:solidFill>
              </a:rPr>
              <a:t> </a:t>
            </a:r>
            <a:r>
              <a:rPr lang="ar-MA" dirty="0">
                <a:solidFill>
                  <a:srgbClr val="FF0000"/>
                </a:solidFill>
              </a:rPr>
              <a:t>نحن نتواجد في حي به حركة مرور قليلة في المساء</a:t>
            </a:r>
            <a:endParaRPr lang="fr-FR" dirty="0">
              <a:solidFill>
                <a:srgbClr val="FF0000"/>
              </a:solidFill>
            </a:endParaRPr>
          </a:p>
          <a:p>
            <a:pPr algn="r" rtl="1"/>
            <a:r>
              <a:rPr lang="ar-MA" dirty="0">
                <a:solidFill>
                  <a:srgbClr val="FF0000"/>
                </a:solidFill>
              </a:rPr>
              <a:t>- لا يوجد أي حراس أمن بالعيادة بعد الساعة 5 مساءً</a:t>
            </a:r>
            <a:endParaRPr lang="fr-FR" dirty="0">
              <a:solidFill>
                <a:srgbClr val="FF0000"/>
              </a:solidFill>
            </a:endParaRPr>
          </a:p>
          <a:p>
            <a:pPr algn="r" rtl="1"/>
            <a:r>
              <a:rPr lang="ar-MA" dirty="0">
                <a:solidFill>
                  <a:srgbClr val="FF0000"/>
                </a:solidFill>
              </a:rPr>
              <a:t>- ليس لدينا وسيلة لمراقبة الزوار خلال النهار</a:t>
            </a:r>
            <a:endParaRPr lang="fr-FR" dirty="0">
              <a:solidFill>
                <a:srgbClr val="FF0000"/>
              </a:solidFill>
            </a:endParaRPr>
          </a:p>
          <a:p>
            <a:pPr algn="r" rtl="1"/>
            <a:r>
              <a:rPr lang="ar-MA" dirty="0">
                <a:solidFill>
                  <a:srgbClr val="FF0000"/>
                </a:solidFill>
              </a:rPr>
              <a:t>- لا يقوم الموظفون دائمًا بحفظ  بيانات للمرضى</a:t>
            </a:r>
            <a:endParaRPr lang="fr-FR" dirty="0">
              <a:solidFill>
                <a:srgbClr val="FF0000"/>
              </a:solidFill>
            </a:endParaRPr>
          </a:p>
          <a:p>
            <a:pPr algn="r" rtl="1"/>
            <a:r>
              <a:rPr lang="ar-MA" dirty="0">
                <a:solidFill>
                  <a:srgbClr val="FF0000"/>
                </a:solidFill>
              </a:rPr>
              <a:t>- لا تحتوي النوافذ والأبواب على قضبان؛ يمكن كسرها بالحجر</a:t>
            </a:r>
            <a:endParaRPr lang="fr-FR" dirty="0">
              <a:solidFill>
                <a:srgbClr val="FF0000"/>
              </a:solidFill>
            </a:endParaRPr>
          </a:p>
          <a:p>
            <a:pPr algn="r"/>
            <a:endParaRPr lang="en-US" sz="1400" dirty="0">
              <a:solidFill>
                <a:srgbClr val="FF0000"/>
              </a:solidFill>
            </a:endParaRPr>
          </a:p>
        </p:txBody>
      </p:sp>
      <p:sp>
        <p:nvSpPr>
          <p:cNvPr id="13" name="TextBox 12">
            <a:extLst>
              <a:ext uri="{FF2B5EF4-FFF2-40B4-BE49-F238E27FC236}">
                <a16:creationId xmlns:a16="http://schemas.microsoft.com/office/drawing/2014/main" id="{ECE21DE2-AF2B-4374-BE17-66D4900CACEC}"/>
              </a:ext>
            </a:extLst>
          </p:cNvPr>
          <p:cNvSpPr txBox="1"/>
          <p:nvPr/>
        </p:nvSpPr>
        <p:spPr>
          <a:xfrm>
            <a:off x="6807262" y="2665905"/>
            <a:ext cx="2024380" cy="2585323"/>
          </a:xfrm>
          <a:prstGeom prst="rect">
            <a:avLst/>
          </a:prstGeom>
          <a:noFill/>
        </p:spPr>
        <p:txBody>
          <a:bodyPr wrap="square" rtlCol="0">
            <a:spAutoFit/>
          </a:bodyPr>
          <a:lstStyle/>
          <a:p>
            <a:pPr algn="r" rtl="1"/>
            <a:r>
              <a:rPr lang="ar-MA" dirty="0">
                <a:solidFill>
                  <a:srgbClr val="FF0000"/>
                </a:solidFill>
              </a:rPr>
              <a:t>عالية</a:t>
            </a:r>
            <a:endParaRPr lang="fr-FR" dirty="0">
              <a:solidFill>
                <a:srgbClr val="FF0000"/>
              </a:solidFill>
            </a:endParaRPr>
          </a:p>
          <a:p>
            <a:pPr algn="r" rtl="1"/>
            <a:r>
              <a:rPr lang="ar-MA" dirty="0">
                <a:solidFill>
                  <a:srgbClr val="FF0000"/>
                </a:solidFill>
              </a:rPr>
              <a:t>-</a:t>
            </a:r>
            <a:r>
              <a:rPr lang="ar-LB" dirty="0">
                <a:solidFill>
                  <a:srgbClr val="FF0000"/>
                </a:solidFill>
              </a:rPr>
              <a:t> </a:t>
            </a:r>
            <a:r>
              <a:rPr lang="ar-MA" dirty="0">
                <a:solidFill>
                  <a:srgbClr val="FF0000"/>
                </a:solidFill>
              </a:rPr>
              <a:t>تم تتبع العاملين عند عودتهم إلى العيادة من قبل مجموعات تصرخ فيهم وتقول أنهم يشجعون المثلية الجنسية</a:t>
            </a:r>
            <a:endParaRPr lang="fr-FR" dirty="0">
              <a:solidFill>
                <a:srgbClr val="FF0000"/>
              </a:solidFill>
            </a:endParaRPr>
          </a:p>
          <a:p>
            <a:pPr algn="r"/>
            <a:r>
              <a:rPr lang="ar-MA" dirty="0">
                <a:solidFill>
                  <a:srgbClr val="FF0000"/>
                </a:solidFill>
              </a:rPr>
              <a:t>- رسائل التهديد المرسومة على جدران العيادة</a:t>
            </a:r>
            <a:endParaRPr lang="en-US" sz="1400" dirty="0">
              <a:solidFill>
                <a:srgbClr val="FF0000"/>
              </a:solidFill>
            </a:endParaRPr>
          </a:p>
        </p:txBody>
      </p:sp>
      <p:sp>
        <p:nvSpPr>
          <p:cNvPr id="14" name="TextBox 13">
            <a:extLst>
              <a:ext uri="{FF2B5EF4-FFF2-40B4-BE49-F238E27FC236}">
                <a16:creationId xmlns:a16="http://schemas.microsoft.com/office/drawing/2014/main" id="{E419B56F-2FAE-41CC-9739-68F59924C4FA}"/>
              </a:ext>
            </a:extLst>
          </p:cNvPr>
          <p:cNvSpPr txBox="1"/>
          <p:nvPr/>
        </p:nvSpPr>
        <p:spPr>
          <a:xfrm>
            <a:off x="278038" y="2536979"/>
            <a:ext cx="2006905" cy="3816429"/>
          </a:xfrm>
          <a:prstGeom prst="rect">
            <a:avLst/>
          </a:prstGeom>
          <a:noFill/>
        </p:spPr>
        <p:txBody>
          <a:bodyPr wrap="square" rtlCol="0">
            <a:spAutoFit/>
          </a:bodyPr>
          <a:lstStyle/>
          <a:p>
            <a:pPr algn="r" rtl="1"/>
            <a:r>
              <a:rPr lang="ar-MA" dirty="0">
                <a:solidFill>
                  <a:srgbClr val="FF0000"/>
                </a:solidFill>
              </a:rPr>
              <a:t>-</a:t>
            </a:r>
            <a:r>
              <a:rPr lang="ar-LB" dirty="0">
                <a:solidFill>
                  <a:srgbClr val="FF0000"/>
                </a:solidFill>
              </a:rPr>
              <a:t> </a:t>
            </a:r>
            <a:r>
              <a:rPr lang="ar-MA" sz="1600" dirty="0">
                <a:solidFill>
                  <a:srgbClr val="FF0000"/>
                </a:solidFill>
              </a:rPr>
              <a:t>سجلات مراقبة الزوار</a:t>
            </a:r>
            <a:endParaRPr lang="fr-FR" sz="1600" dirty="0">
              <a:solidFill>
                <a:srgbClr val="FF0000"/>
              </a:solidFill>
            </a:endParaRPr>
          </a:p>
          <a:p>
            <a:pPr algn="r" rtl="1"/>
            <a:r>
              <a:rPr lang="ar-MA" sz="1600" dirty="0">
                <a:solidFill>
                  <a:srgbClr val="FF0000"/>
                </a:solidFill>
              </a:rPr>
              <a:t>-إعادة تدريب جميع الموظفين على كيفية التخزين الآمن للوثائق (سياسة المكتب النظيف)</a:t>
            </a:r>
            <a:endParaRPr lang="fr-FR" sz="1600" dirty="0">
              <a:solidFill>
                <a:srgbClr val="FF0000"/>
              </a:solidFill>
            </a:endParaRPr>
          </a:p>
          <a:p>
            <a:pPr algn="r" rtl="1"/>
            <a:r>
              <a:rPr lang="ar-MA" sz="1600" dirty="0">
                <a:solidFill>
                  <a:srgbClr val="FF0000"/>
                </a:solidFill>
              </a:rPr>
              <a:t>- التحدث مع المالك عن طبيعة عملنا</a:t>
            </a:r>
            <a:endParaRPr lang="fr-FR" sz="1600" dirty="0">
              <a:solidFill>
                <a:srgbClr val="FF0000"/>
              </a:solidFill>
            </a:endParaRPr>
          </a:p>
          <a:p>
            <a:pPr algn="r" rtl="1"/>
            <a:r>
              <a:rPr lang="ar-MA" sz="1600" dirty="0">
                <a:solidFill>
                  <a:srgbClr val="FF0000"/>
                </a:solidFill>
              </a:rPr>
              <a:t>-</a:t>
            </a:r>
            <a:r>
              <a:rPr lang="ar-LB" sz="1600" dirty="0">
                <a:solidFill>
                  <a:srgbClr val="FF0000"/>
                </a:solidFill>
              </a:rPr>
              <a:t> </a:t>
            </a:r>
            <a:r>
              <a:rPr lang="ar-MA" sz="1600" dirty="0">
                <a:solidFill>
                  <a:srgbClr val="FF0000"/>
                </a:solidFill>
              </a:rPr>
              <a:t>تثبيت تدابير الأمن المادي للنوافذ والأبواب</a:t>
            </a:r>
            <a:endParaRPr lang="fr-FR" sz="1600" dirty="0">
              <a:solidFill>
                <a:srgbClr val="FF0000"/>
              </a:solidFill>
            </a:endParaRPr>
          </a:p>
          <a:p>
            <a:pPr algn="r" rtl="1"/>
            <a:r>
              <a:rPr lang="ar-MA" sz="1600" dirty="0">
                <a:solidFill>
                  <a:srgbClr val="FF0000"/>
                </a:solidFill>
              </a:rPr>
              <a:t>-</a:t>
            </a:r>
            <a:r>
              <a:rPr lang="ar-LB" sz="1600" dirty="0">
                <a:solidFill>
                  <a:srgbClr val="FF0000"/>
                </a:solidFill>
              </a:rPr>
              <a:t> </a:t>
            </a:r>
            <a:r>
              <a:rPr lang="ar-MA" sz="1600" dirty="0">
                <a:solidFill>
                  <a:srgbClr val="FF0000"/>
                </a:solidFill>
              </a:rPr>
              <a:t>إنشاء سجل للحوادث الأمنية لتتبع التوجهات؛ النظر في استخدام المناصرة مع المانحين للحصول على تمويل للرفع من الوجود الأمني</a:t>
            </a:r>
            <a:endParaRPr lang="en-US" sz="1600" dirty="0">
              <a:solidFill>
                <a:srgbClr val="FF0000"/>
              </a:solidFill>
            </a:endParaRPr>
          </a:p>
        </p:txBody>
      </p:sp>
      <p:graphicFrame>
        <p:nvGraphicFramePr>
          <p:cNvPr id="16"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1828917391"/>
              </p:ext>
            </p:extLst>
          </p:nvPr>
        </p:nvGraphicFramePr>
        <p:xfrm>
          <a:off x="278037" y="88798"/>
          <a:ext cx="2837324" cy="1831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34836" y="301321"/>
            <a:ext cx="1499937" cy="140658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6870313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FBD11-5FB8-4E0C-B43D-1D546457EA31}"/>
              </a:ext>
            </a:extLst>
          </p:cNvPr>
          <p:cNvSpPr>
            <a:spLocks noGrp="1"/>
          </p:cNvSpPr>
          <p:nvPr>
            <p:ph type="title"/>
          </p:nvPr>
        </p:nvSpPr>
        <p:spPr/>
        <p:txBody>
          <a:bodyPr/>
          <a:lstStyle/>
          <a:p>
            <a:pPr algn="r" rtl="1"/>
            <a:r>
              <a:rPr lang="ar-MA" b="1" dirty="0"/>
              <a:t>السيناريو 2 – الحلول الممكنة</a:t>
            </a:r>
            <a:endParaRPr lang="fr-FR" dirty="0"/>
          </a:p>
        </p:txBody>
      </p:sp>
      <p:sp>
        <p:nvSpPr>
          <p:cNvPr id="3" name="Text Placeholder 2">
            <a:extLst>
              <a:ext uri="{FF2B5EF4-FFF2-40B4-BE49-F238E27FC236}">
                <a16:creationId xmlns:a16="http://schemas.microsoft.com/office/drawing/2014/main" id="{0E62C933-4BF2-4BFD-A0E8-669698074053}"/>
              </a:ext>
            </a:extLst>
          </p:cNvPr>
          <p:cNvSpPr>
            <a:spLocks noGrp="1"/>
          </p:cNvSpPr>
          <p:nvPr>
            <p:ph type="body" sz="quarter" idx="10"/>
          </p:nvPr>
        </p:nvSpPr>
        <p:spPr>
          <a:xfrm>
            <a:off x="467360" y="1287392"/>
            <a:ext cx="8219440" cy="4176851"/>
          </a:xfrm>
        </p:spPr>
        <p:txBody>
          <a:bodyPr/>
          <a:lstStyle/>
          <a:p>
            <a:pPr lvl="0" algn="r" rtl="1"/>
            <a:r>
              <a:rPr lang="ar-MA" b="1" dirty="0"/>
              <a:t>في البدء</a:t>
            </a:r>
            <a:r>
              <a:rPr lang="ar-MA" dirty="0"/>
              <a:t>:</a:t>
            </a:r>
            <a:endParaRPr lang="en-US" dirty="0"/>
          </a:p>
          <a:p>
            <a:pPr marL="800100" lvl="0" algn="r" rtl="1">
              <a:buClrTx/>
              <a:buFont typeface="Calibri" panose="020F0502020204030204" pitchFamily="34" charset="0"/>
              <a:buChar char="‒"/>
            </a:pPr>
            <a:r>
              <a:rPr lang="ar-MA" dirty="0"/>
              <a:t>وضع مدونة للسلوك خاصة بالموظفين؛ وضع سياسات لمعالجة المظالم التي تضمن مستويات متعددة من المساءلة، مثل تقديم الشكاوى مباشرة إلى مجلس الإدارة، وعرف جميع العاملين بالسياسات كجزء من عملية التأهيل.</a:t>
            </a:r>
            <a:endParaRPr lang="fr-FR" dirty="0"/>
          </a:p>
          <a:p>
            <a:pPr lvl="0" algn="r" rtl="1"/>
            <a:r>
              <a:rPr lang="ar-MA" b="1" dirty="0"/>
              <a:t>بعد الحادث</a:t>
            </a:r>
            <a:r>
              <a:rPr lang="ar-MA" dirty="0"/>
              <a:t>: </a:t>
            </a:r>
            <a:endParaRPr lang="fr-FR" dirty="0"/>
          </a:p>
          <a:p>
            <a:pPr lvl="1" algn="r" rtl="1"/>
            <a:r>
              <a:rPr lang="ar-MA" dirty="0"/>
              <a:t>اتبع السياسات الحالية للتصدي للتحرش دون تعريض الضحية لخطر الانتقام </a:t>
            </a:r>
            <a:r>
              <a:rPr lang="ar-MA" b="1" dirty="0"/>
              <a:t>أو</a:t>
            </a:r>
            <a:r>
              <a:rPr lang="ar-MA" dirty="0"/>
              <a:t> ضع سياسات جديدة في حالة عدم وجود سياسات ذات صلة.</a:t>
            </a:r>
            <a:endParaRPr lang="fr-FR" dirty="0"/>
          </a:p>
          <a:p>
            <a:pPr lvl="1" algn="r" rtl="1"/>
            <a:r>
              <a:rPr lang="ar-MA" dirty="0"/>
              <a:t>إعادة تدريب العاملين على قواعد السلوك (أو تقديم تدريب أولي)</a:t>
            </a:r>
            <a:endParaRPr lang="fr-FR" dirty="0"/>
          </a:p>
          <a:p>
            <a:pPr lvl="1" algn="r" rtl="1"/>
            <a:r>
              <a:rPr lang="ar-MA" dirty="0"/>
              <a:t>توفير دعم الصحة النفسية للشخص الذي تعرض للتحرش.</a:t>
            </a:r>
            <a:endParaRPr lang="fr-FR" dirty="0"/>
          </a:p>
          <a:p>
            <a:endParaRPr lang="en-US" dirty="0"/>
          </a:p>
        </p:txBody>
      </p:sp>
    </p:spTree>
    <p:extLst>
      <p:ext uri="{BB962C8B-B14F-4D97-AF65-F5344CB8AC3E}">
        <p14:creationId xmlns:p14="http://schemas.microsoft.com/office/powerpoint/2010/main" val="4182041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828E-24EE-4A11-82E8-6B70C0D5BAA0}"/>
              </a:ext>
            </a:extLst>
          </p:cNvPr>
          <p:cNvSpPr>
            <a:spLocks noGrp="1"/>
          </p:cNvSpPr>
          <p:nvPr>
            <p:ph type="title"/>
          </p:nvPr>
        </p:nvSpPr>
        <p:spPr>
          <a:xfrm>
            <a:off x="-12666" y="115722"/>
            <a:ext cx="8219440" cy="972441"/>
          </a:xfrm>
        </p:spPr>
        <p:txBody>
          <a:bodyPr/>
          <a:lstStyle/>
          <a:p>
            <a:pPr algn="r" rtl="1"/>
            <a:r>
              <a:rPr lang="ar-MA" b="1" dirty="0"/>
              <a:t>النشاط ظ. السيناريو 3</a:t>
            </a:r>
            <a:endParaRPr lang="fr-FR" dirty="0"/>
          </a:p>
        </p:txBody>
      </p:sp>
      <p:sp>
        <p:nvSpPr>
          <p:cNvPr id="3" name="Text Placeholder 2">
            <a:extLst>
              <a:ext uri="{FF2B5EF4-FFF2-40B4-BE49-F238E27FC236}">
                <a16:creationId xmlns:a16="http://schemas.microsoft.com/office/drawing/2014/main" id="{054AEB3D-F9A5-495D-A67B-FC8E2A0401B4}"/>
              </a:ext>
            </a:extLst>
          </p:cNvPr>
          <p:cNvSpPr>
            <a:spLocks noGrp="1"/>
          </p:cNvSpPr>
          <p:nvPr>
            <p:ph type="body" sz="quarter" idx="10"/>
          </p:nvPr>
        </p:nvSpPr>
        <p:spPr>
          <a:xfrm>
            <a:off x="0" y="1340574"/>
            <a:ext cx="8729331" cy="4176851"/>
          </a:xfrm>
        </p:spPr>
        <p:txBody>
          <a:bodyPr/>
          <a:lstStyle/>
          <a:p>
            <a:pPr marL="0" indent="0" algn="r" rtl="1">
              <a:buNone/>
            </a:pPr>
            <a:r>
              <a:rPr lang="ar-MA" b="1" dirty="0"/>
              <a:t>تم القبض على عامل (ة) التوعية أثناء توزيع الواقي الذكري واحتجزته (ا) الشرطة.</a:t>
            </a:r>
            <a:endParaRPr lang="fr-FR" dirty="0"/>
          </a:p>
          <a:p>
            <a:pPr marL="0" indent="0" algn="r" rtl="1">
              <a:buNone/>
            </a:pPr>
            <a:r>
              <a:rPr lang="ar-MA" b="1" dirty="0"/>
              <a:t> </a:t>
            </a:r>
            <a:endParaRPr lang="fr-FR" dirty="0"/>
          </a:p>
          <a:p>
            <a:pPr lvl="0" algn="r" rtl="1"/>
            <a:r>
              <a:rPr lang="ar-MA" dirty="0"/>
              <a:t>ما الذي يمكنك القيام به؟</a:t>
            </a:r>
            <a:endParaRPr lang="fr-FR" dirty="0"/>
          </a:p>
          <a:p>
            <a:pPr lvl="0" algn="r" rtl="1"/>
            <a:r>
              <a:rPr lang="ar-MA" dirty="0"/>
              <a:t>ما الذي كان بإمكانك فعله، قبل وقوع الأمر، للتخفيف من الأضرار الناجمة أو منع حدوثها؟</a:t>
            </a:r>
            <a:endParaRPr lang="fr-FR" dirty="0"/>
          </a:p>
          <a:p>
            <a:pPr marL="0" indent="0" algn="r">
              <a:buNone/>
            </a:pPr>
            <a:endParaRPr lang="en-US" dirty="0"/>
          </a:p>
        </p:txBody>
      </p:sp>
      <p:sp>
        <p:nvSpPr>
          <p:cNvPr id="5" name="Star: 5 Points 4">
            <a:extLst>
              <a:ext uri="{FF2B5EF4-FFF2-40B4-BE49-F238E27FC236}">
                <a16:creationId xmlns:a16="http://schemas.microsoft.com/office/drawing/2014/main" id="{DF8E71BE-03F2-4164-A406-6B9C26C2FFC2}"/>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0542126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545F-B0BE-4ED4-8FB7-3D6E18349124}"/>
              </a:ext>
            </a:extLst>
          </p:cNvPr>
          <p:cNvSpPr>
            <a:spLocks noGrp="1"/>
          </p:cNvSpPr>
          <p:nvPr>
            <p:ph type="title"/>
          </p:nvPr>
        </p:nvSpPr>
        <p:spPr/>
        <p:txBody>
          <a:bodyPr/>
          <a:lstStyle/>
          <a:p>
            <a:pPr algn="r" rtl="1"/>
            <a:r>
              <a:rPr lang="ar-MA" b="1" dirty="0"/>
              <a:t>السيناريو 3 – الحلول الممكنة</a:t>
            </a:r>
            <a:endParaRPr lang="fr-FR" dirty="0"/>
          </a:p>
        </p:txBody>
      </p:sp>
      <p:sp>
        <p:nvSpPr>
          <p:cNvPr id="3" name="Text Placeholder 2">
            <a:extLst>
              <a:ext uri="{FF2B5EF4-FFF2-40B4-BE49-F238E27FC236}">
                <a16:creationId xmlns:a16="http://schemas.microsoft.com/office/drawing/2014/main" id="{4D52B960-E9B9-48CC-8AA4-CEA3604FC629}"/>
              </a:ext>
            </a:extLst>
          </p:cNvPr>
          <p:cNvSpPr>
            <a:spLocks noGrp="1"/>
          </p:cNvSpPr>
          <p:nvPr>
            <p:ph type="body" sz="quarter" idx="10"/>
          </p:nvPr>
        </p:nvSpPr>
        <p:spPr>
          <a:xfrm>
            <a:off x="467360" y="1417637"/>
            <a:ext cx="8219440" cy="4176851"/>
          </a:xfrm>
        </p:spPr>
        <p:txBody>
          <a:bodyPr/>
          <a:lstStyle/>
          <a:p>
            <a:pPr lvl="0" algn="r" rtl="1"/>
            <a:r>
              <a:rPr lang="ar-MA" sz="1800" b="1" dirty="0"/>
              <a:t>في البدء</a:t>
            </a:r>
            <a:r>
              <a:rPr lang="ar-MA" sz="1800" dirty="0"/>
              <a:t>:</a:t>
            </a:r>
            <a:endParaRPr lang="fr-FR" sz="1800" dirty="0"/>
          </a:p>
          <a:p>
            <a:pPr lvl="1" algn="r" rtl="1"/>
            <a:r>
              <a:rPr lang="ar-MA" sz="1800" dirty="0"/>
              <a:t>العمل مع السلطات المحلية للحصول على إذن لجميع أنشطة التوعية، وتدريب كبار مسؤولي إنفاذ القانون في الخطوط الأمامية لدورهم في الاستجابة لفيروس نقص المناعة البشرية، لا سيما تهيئة بيئة مواتية لأنشطة التوعية.</a:t>
            </a:r>
            <a:endParaRPr lang="fr-FR" sz="1800" dirty="0"/>
          </a:p>
          <a:p>
            <a:pPr lvl="1" algn="r" rtl="1"/>
            <a:r>
              <a:rPr lang="ar-MA" sz="1800" dirty="0"/>
              <a:t>تدريب موظفي التوعية لشرح طبيعة أنشطتهم لإنفاذ القانون وتزويدهم بوثائق رسمية (مثل بطاقات الهوية أو خطابات من السلطات المحلية أو وزارة الصحة) تصف الغرض منها.</a:t>
            </a:r>
            <a:endParaRPr lang="fr-FR" sz="1800" dirty="0"/>
          </a:p>
          <a:p>
            <a:pPr lvl="1" algn="r" rtl="1"/>
            <a:r>
              <a:rPr lang="ar-MA" sz="1800" dirty="0"/>
              <a:t>تحديد المحامين الذين يمكنهم دعم المنظمة حسب الحاجة إذا ظهرت مشاكل.</a:t>
            </a:r>
            <a:endParaRPr lang="fr-FR" sz="1800" dirty="0"/>
          </a:p>
          <a:p>
            <a:pPr lvl="0" algn="r" rtl="1"/>
            <a:r>
              <a:rPr lang="ar-MA" sz="1800" b="1" dirty="0"/>
              <a:t>بعد الحادث</a:t>
            </a:r>
            <a:r>
              <a:rPr lang="ar-MA" sz="1800" dirty="0"/>
              <a:t>:</a:t>
            </a:r>
            <a:endParaRPr lang="fr-FR" sz="1800" dirty="0"/>
          </a:p>
          <a:p>
            <a:pPr lvl="1" algn="r" rtl="1"/>
            <a:r>
              <a:rPr lang="ar-MA" sz="1800" dirty="0"/>
              <a:t>الاتصال بالمحامين المتحالفين أو المحامي الداخلي للمتابعة على الفور (إذا لم يتوفر تمويل للمحامي ولا توجد فرصة لتوظيف محامٍ مجانًا، فتواصل مع </a:t>
            </a:r>
            <a:r>
              <a:rPr lang="fr-FR" sz="1800" dirty="0" err="1"/>
              <a:t>Dignity</a:t>
            </a:r>
            <a:r>
              <a:rPr lang="fr-FR" sz="1800" dirty="0"/>
              <a:t> for All </a:t>
            </a:r>
            <a:r>
              <a:rPr lang="ar-LB" sz="1800" dirty="0"/>
              <a:t> </a:t>
            </a:r>
            <a:r>
              <a:rPr lang="ar-MA" sz="1800" dirty="0"/>
              <a:t>(الكرامة للجميع) [تركز على مجتمعات إل جي بي تي]، و </a:t>
            </a:r>
            <a:r>
              <a:rPr lang="fr-FR" sz="1800" dirty="0" err="1"/>
              <a:t>Frontline</a:t>
            </a:r>
            <a:r>
              <a:rPr lang="fr-FR" sz="1800" dirty="0"/>
              <a:t> Defenders</a:t>
            </a:r>
            <a:r>
              <a:rPr lang="ar-MA" sz="1800" dirty="0"/>
              <a:t>، وصندوق مساعدة منظمات المجتمع المدني</a:t>
            </a:r>
            <a:r>
              <a:rPr lang="fr-FR" sz="1800" dirty="0"/>
              <a:t> </a:t>
            </a:r>
            <a:r>
              <a:rPr lang="fr-FR" sz="1800" dirty="0" err="1"/>
              <a:t>Lifeline</a:t>
            </a:r>
            <a:r>
              <a:rPr lang="ar-MA" sz="1800" dirty="0"/>
              <a:t>، أو صناديق أخرى للدعم)</a:t>
            </a:r>
            <a:endParaRPr lang="fr-FR" sz="1800" dirty="0"/>
          </a:p>
          <a:p>
            <a:pPr lvl="1" algn="r" rtl="1"/>
            <a:r>
              <a:rPr lang="ar-MA" sz="1800" dirty="0"/>
              <a:t>في حالة وجود تواصل مع الشرطة، اتصل بالأفراد المعنيين لمناقشة الخطوات التالية.</a:t>
            </a:r>
            <a:endParaRPr lang="fr-FR" sz="1800" dirty="0"/>
          </a:p>
          <a:p>
            <a:pPr lvl="1" algn="r" rtl="1"/>
            <a:r>
              <a:rPr lang="ar-MA" sz="1800" dirty="0"/>
              <a:t>إذا كانت هناك رغبة في جعل القضية بارزة لجمهور العموم (على سبيل المثال، من خلال دعوة الحلفاء)، فتأكد من إجراء تحقيق شامل في هذه القضية قبل اتخاذ هذه الخطوة.</a:t>
            </a:r>
            <a:endParaRPr lang="en-US" sz="1800" dirty="0"/>
          </a:p>
        </p:txBody>
      </p:sp>
    </p:spTree>
    <p:extLst>
      <p:ext uri="{BB962C8B-B14F-4D97-AF65-F5344CB8AC3E}">
        <p14:creationId xmlns:p14="http://schemas.microsoft.com/office/powerpoint/2010/main" val="23369148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8B657-B9DD-4954-9E5F-60435415114F}"/>
              </a:ext>
            </a:extLst>
          </p:cNvPr>
          <p:cNvSpPr>
            <a:spLocks noGrp="1"/>
          </p:cNvSpPr>
          <p:nvPr>
            <p:ph type="title"/>
          </p:nvPr>
        </p:nvSpPr>
        <p:spPr>
          <a:xfrm>
            <a:off x="-127726" y="198454"/>
            <a:ext cx="8219440" cy="972441"/>
          </a:xfrm>
        </p:spPr>
        <p:txBody>
          <a:bodyPr/>
          <a:lstStyle/>
          <a:p>
            <a:pPr algn="r" rtl="1"/>
            <a:r>
              <a:rPr lang="ar-MA" b="1" dirty="0"/>
              <a:t>النشاط ظ. السيناريو 4</a:t>
            </a:r>
            <a:endParaRPr lang="fr-FR" dirty="0"/>
          </a:p>
        </p:txBody>
      </p:sp>
      <p:sp>
        <p:nvSpPr>
          <p:cNvPr id="3" name="Text Placeholder 2">
            <a:extLst>
              <a:ext uri="{FF2B5EF4-FFF2-40B4-BE49-F238E27FC236}">
                <a16:creationId xmlns:a16="http://schemas.microsoft.com/office/drawing/2014/main" id="{FD641BBF-8E6F-429F-AB6C-F75094C99ED9}"/>
              </a:ext>
            </a:extLst>
          </p:cNvPr>
          <p:cNvSpPr>
            <a:spLocks noGrp="1"/>
          </p:cNvSpPr>
          <p:nvPr>
            <p:ph type="body" sz="quarter" idx="10"/>
          </p:nvPr>
        </p:nvSpPr>
        <p:spPr/>
        <p:txBody>
          <a:bodyPr/>
          <a:lstStyle/>
          <a:p>
            <a:pPr marL="0" indent="0" algn="r" rtl="1">
              <a:buNone/>
            </a:pPr>
            <a:r>
              <a:rPr lang="ar-MA" b="1" dirty="0"/>
              <a:t>بعد انتهاء نشاط التوعية بفيروس نقص المناعة البشرية مع أفراد الفئات الرئيسية، ينشر أحد المستفيدين صورًا للعاملين في مجال التوعية وأعضاء المجتمع على فيسبوك ويضع علامة عليها.</a:t>
            </a:r>
            <a:endParaRPr lang="fr-FR" dirty="0"/>
          </a:p>
          <a:p>
            <a:pPr lvl="0" algn="r" rtl="1"/>
            <a:r>
              <a:rPr lang="ar-MA" dirty="0"/>
              <a:t>ما الذي يمكنك القيام به الآن؟</a:t>
            </a:r>
            <a:endParaRPr lang="fr-FR" dirty="0"/>
          </a:p>
          <a:p>
            <a:pPr lvl="0" algn="r" rtl="1"/>
            <a:r>
              <a:rPr lang="ar-MA" dirty="0"/>
              <a:t>ما الذي بإمكانك فعله، قبل وقوع الأمر، للتخفيف من الأضرار الناجمة ومنع حدوثها؟</a:t>
            </a:r>
            <a:endParaRPr lang="fr-FR" dirty="0"/>
          </a:p>
          <a:p>
            <a:pPr marL="0" indent="0" rtl="1">
              <a:buNone/>
            </a:pPr>
            <a:r>
              <a:rPr lang="ar-MA" dirty="0"/>
              <a:t> </a:t>
            </a:r>
            <a:endParaRPr lang="fr-FR" dirty="0"/>
          </a:p>
          <a:p>
            <a:pPr marL="0" indent="0">
              <a:buNone/>
            </a:pPr>
            <a:endParaRPr lang="en-US" dirty="0"/>
          </a:p>
        </p:txBody>
      </p:sp>
      <p:sp>
        <p:nvSpPr>
          <p:cNvPr id="5" name="Star: 5 Points 4">
            <a:extLst>
              <a:ext uri="{FF2B5EF4-FFF2-40B4-BE49-F238E27FC236}">
                <a16:creationId xmlns:a16="http://schemas.microsoft.com/office/drawing/2014/main" id="{A676BFBE-3CF4-45E1-807C-8D0218F8AA4B}"/>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30584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06CF-C6FC-47A8-AC7F-AC17DA4D6193}"/>
              </a:ext>
            </a:extLst>
          </p:cNvPr>
          <p:cNvSpPr>
            <a:spLocks noGrp="1"/>
          </p:cNvSpPr>
          <p:nvPr>
            <p:ph type="title"/>
          </p:nvPr>
        </p:nvSpPr>
        <p:spPr/>
        <p:txBody>
          <a:bodyPr/>
          <a:lstStyle/>
          <a:p>
            <a:pPr algn="r" rtl="1"/>
            <a:r>
              <a:rPr lang="ar-MA" b="1" dirty="0"/>
              <a:t>السيناريو 4 – الحلول الممكنة</a:t>
            </a:r>
            <a:endParaRPr lang="fr-FR" dirty="0"/>
          </a:p>
        </p:txBody>
      </p:sp>
      <p:sp>
        <p:nvSpPr>
          <p:cNvPr id="3" name="Text Placeholder 2">
            <a:extLst>
              <a:ext uri="{FF2B5EF4-FFF2-40B4-BE49-F238E27FC236}">
                <a16:creationId xmlns:a16="http://schemas.microsoft.com/office/drawing/2014/main" id="{455F9CF2-A2CA-4A54-9E74-41C4290EEE18}"/>
              </a:ext>
            </a:extLst>
          </p:cNvPr>
          <p:cNvSpPr>
            <a:spLocks noGrp="1"/>
          </p:cNvSpPr>
          <p:nvPr>
            <p:ph type="body" sz="quarter" idx="10"/>
          </p:nvPr>
        </p:nvSpPr>
        <p:spPr/>
        <p:txBody>
          <a:bodyPr/>
          <a:lstStyle/>
          <a:p>
            <a:pPr lvl="0" algn="r" rtl="1"/>
            <a:r>
              <a:rPr lang="ar-MA" sz="2000" b="1" dirty="0"/>
              <a:t>في البدء</a:t>
            </a:r>
            <a:r>
              <a:rPr lang="ar-MA" sz="2000" dirty="0"/>
              <a:t>:</a:t>
            </a:r>
            <a:endParaRPr lang="en-US" sz="2000" dirty="0"/>
          </a:p>
          <a:p>
            <a:pPr marL="742950" lvl="0" algn="r" rtl="1">
              <a:buClrTx/>
              <a:buFont typeface="Calibri" panose="020F0502020204030204" pitchFamily="34" charset="0"/>
              <a:buChar char="‒"/>
            </a:pPr>
            <a:r>
              <a:rPr lang="ar-MA" sz="2000" dirty="0"/>
              <a:t>أخبر الأشخاص الذين يحضرون أي حدث ما إذا كان مسموحا أخذ الصور (يمكن أن يساعد هذا أيضًا المستفيدين الذين يرون الآخرين يلتقطون الصور لتذكيرهم بالسياسات أو الإبلاغ عنهم حسب الحاجة).</a:t>
            </a:r>
            <a:endParaRPr lang="fr-FR" sz="2000" dirty="0"/>
          </a:p>
          <a:p>
            <a:pPr lvl="0" algn="r" rtl="1"/>
            <a:r>
              <a:rPr lang="ar-MA" sz="2000" b="1" dirty="0"/>
              <a:t>بعد الحادث</a:t>
            </a:r>
            <a:r>
              <a:rPr lang="ar-MA" sz="2000" dirty="0"/>
              <a:t>: </a:t>
            </a:r>
            <a:endParaRPr lang="fr-FR" sz="2000" dirty="0"/>
          </a:p>
          <a:p>
            <a:pPr lvl="1" algn="r" rtl="1"/>
            <a:r>
              <a:rPr lang="ar-MA" sz="2000" dirty="0"/>
              <a:t>إذا تم نشر الصور بدون نية سلبية، تواصل مع الشخص لحذفها وشرح أهمية عدم نشر مثل هذه الصور في المستقبل.</a:t>
            </a:r>
            <a:endParaRPr lang="fr-FR" sz="2000" dirty="0"/>
          </a:p>
          <a:p>
            <a:pPr lvl="1" algn="r" rtl="1"/>
            <a:r>
              <a:rPr lang="ar-MA" sz="2000" dirty="0"/>
              <a:t>إذا انتهك أحد الأفراد عن قصد سياسات واضحة أو لم يقم بإزالة الصور، فلا تسمح له بالمشاركة في الأحداث المستقبلية.</a:t>
            </a:r>
            <a:endParaRPr lang="fr-FR" sz="2000" dirty="0"/>
          </a:p>
          <a:p>
            <a:pPr lvl="1" algn="r" rtl="1"/>
            <a:r>
              <a:rPr lang="ar-MA" sz="2000" dirty="0"/>
              <a:t>أبلغ عن الفرد للمسؤولين عن صفحات </a:t>
            </a:r>
            <a:r>
              <a:rPr lang="ar-MA" sz="2000" dirty="0" err="1"/>
              <a:t>الفيسبوك</a:t>
            </a:r>
            <a:r>
              <a:rPr lang="ar-MA" sz="2000" dirty="0"/>
              <a:t> الذين يمكنهم تعليق ملفهم الشخصي.</a:t>
            </a:r>
            <a:endParaRPr lang="fr-FR" sz="2000" dirty="0"/>
          </a:p>
          <a:p>
            <a:pPr lvl="1" algn="r" rtl="1"/>
            <a:r>
              <a:rPr lang="ar-MA" sz="2000" dirty="0"/>
              <a:t>أبلغ الأشخاص الذين تم تحديد هويتهم واشرح الخطوات التي يتم اتخاذها لمعالجة المشكلة. قدم لهم الدعم حسب الحاجة إذا تسبب المنشور في إيذاء نفسي أو جسدي.</a:t>
            </a:r>
            <a:endParaRPr lang="en-US" sz="2000" dirty="0"/>
          </a:p>
        </p:txBody>
      </p:sp>
    </p:spTree>
    <p:extLst>
      <p:ext uri="{BB962C8B-B14F-4D97-AF65-F5344CB8AC3E}">
        <p14:creationId xmlns:p14="http://schemas.microsoft.com/office/powerpoint/2010/main" val="4085949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F47A-4002-4C96-965D-C73859C0AC8E}"/>
              </a:ext>
            </a:extLst>
          </p:cNvPr>
          <p:cNvSpPr>
            <a:spLocks noGrp="1"/>
          </p:cNvSpPr>
          <p:nvPr>
            <p:ph type="title"/>
          </p:nvPr>
        </p:nvSpPr>
        <p:spPr>
          <a:xfrm>
            <a:off x="-171268" y="91440"/>
            <a:ext cx="8219440" cy="972441"/>
          </a:xfrm>
        </p:spPr>
        <p:txBody>
          <a:bodyPr/>
          <a:lstStyle/>
          <a:p>
            <a:pPr algn="r" rtl="1"/>
            <a:r>
              <a:rPr lang="ar-MA" b="1" dirty="0"/>
              <a:t>النشاط ظ. السيناريو 5</a:t>
            </a:r>
            <a:endParaRPr lang="fr-FR" dirty="0"/>
          </a:p>
        </p:txBody>
      </p:sp>
      <p:sp>
        <p:nvSpPr>
          <p:cNvPr id="3" name="Text Placeholder 2">
            <a:extLst>
              <a:ext uri="{FF2B5EF4-FFF2-40B4-BE49-F238E27FC236}">
                <a16:creationId xmlns:a16="http://schemas.microsoft.com/office/drawing/2014/main" id="{1BBF89D7-CDAD-4F21-8230-D4E0B23652AF}"/>
              </a:ext>
            </a:extLst>
          </p:cNvPr>
          <p:cNvSpPr>
            <a:spLocks noGrp="1"/>
          </p:cNvSpPr>
          <p:nvPr>
            <p:ph type="body" sz="quarter" idx="10"/>
          </p:nvPr>
        </p:nvSpPr>
        <p:spPr/>
        <p:txBody>
          <a:bodyPr/>
          <a:lstStyle/>
          <a:p>
            <a:pPr marL="0" indent="0" algn="r" rtl="1">
              <a:buNone/>
            </a:pPr>
            <a:r>
              <a:rPr lang="ar-MA" b="1" dirty="0"/>
              <a:t>تداهم الشرطة مكتب المنظمة وتقوم بأخذ جميع الملفات وأجهزة الكمبيوتر.</a:t>
            </a:r>
            <a:endParaRPr lang="fr-FR" dirty="0"/>
          </a:p>
          <a:p>
            <a:pPr marL="0" indent="0" algn="r" rtl="1">
              <a:buNone/>
            </a:pPr>
            <a:endParaRPr lang="fr-FR" dirty="0"/>
          </a:p>
          <a:p>
            <a:pPr lvl="0" algn="r" rtl="1"/>
            <a:r>
              <a:rPr lang="ar-MA" dirty="0"/>
              <a:t>ما الذي يمكنك القيام به الآن؟</a:t>
            </a:r>
            <a:endParaRPr lang="fr-FR" dirty="0"/>
          </a:p>
          <a:p>
            <a:pPr algn="r" rtl="1"/>
            <a:r>
              <a:rPr lang="ar-MA" dirty="0"/>
              <a:t>ما الذي بإمكانك فعله، قبل وقوع هذا الأمر، للتخفيف من الأضرار الناجمة ومنع حدوثها؟</a:t>
            </a:r>
            <a:endParaRPr lang="en-US" dirty="0"/>
          </a:p>
        </p:txBody>
      </p:sp>
      <p:sp>
        <p:nvSpPr>
          <p:cNvPr id="5" name="Star: 5 Points 4">
            <a:extLst>
              <a:ext uri="{FF2B5EF4-FFF2-40B4-BE49-F238E27FC236}">
                <a16:creationId xmlns:a16="http://schemas.microsoft.com/office/drawing/2014/main" id="{0220E05B-364B-4EF5-ACB6-DA18F9B78A96}"/>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766861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6DA9-867F-4141-AF64-D0C5A11C50FC}"/>
              </a:ext>
            </a:extLst>
          </p:cNvPr>
          <p:cNvSpPr>
            <a:spLocks noGrp="1"/>
          </p:cNvSpPr>
          <p:nvPr>
            <p:ph type="title"/>
          </p:nvPr>
        </p:nvSpPr>
        <p:spPr/>
        <p:txBody>
          <a:bodyPr/>
          <a:lstStyle/>
          <a:p>
            <a:pPr algn="r" rtl="1"/>
            <a:r>
              <a:rPr lang="ar-MA" b="1" dirty="0"/>
              <a:t>السيناريو 5 – الحلول الممكنة</a:t>
            </a:r>
            <a:endParaRPr lang="fr-FR" dirty="0"/>
          </a:p>
        </p:txBody>
      </p:sp>
      <p:sp>
        <p:nvSpPr>
          <p:cNvPr id="3" name="Text Placeholder 2">
            <a:extLst>
              <a:ext uri="{FF2B5EF4-FFF2-40B4-BE49-F238E27FC236}">
                <a16:creationId xmlns:a16="http://schemas.microsoft.com/office/drawing/2014/main" id="{F96737E0-4190-4AA7-B28C-1AD5CA9F9E29}"/>
              </a:ext>
            </a:extLst>
          </p:cNvPr>
          <p:cNvSpPr>
            <a:spLocks noGrp="1"/>
          </p:cNvSpPr>
          <p:nvPr>
            <p:ph type="body" sz="quarter" idx="10"/>
          </p:nvPr>
        </p:nvSpPr>
        <p:spPr>
          <a:xfrm>
            <a:off x="467360" y="1163405"/>
            <a:ext cx="8219440" cy="4176851"/>
          </a:xfrm>
        </p:spPr>
        <p:txBody>
          <a:bodyPr/>
          <a:lstStyle/>
          <a:p>
            <a:pPr lvl="0" algn="r" rtl="1"/>
            <a:r>
              <a:rPr lang="ar-LB" sz="2000" b="1" dirty="0"/>
              <a:t>في</a:t>
            </a:r>
            <a:r>
              <a:rPr lang="ar-MA" sz="2400" b="1" dirty="0"/>
              <a:t> البدء</a:t>
            </a:r>
            <a:r>
              <a:rPr lang="ar-MA" sz="2400" dirty="0"/>
              <a:t>:</a:t>
            </a:r>
            <a:endParaRPr lang="en-US" sz="2400" dirty="0"/>
          </a:p>
          <a:p>
            <a:pPr marL="800100" lvl="0" algn="r" rtl="1">
              <a:buClrTx/>
              <a:buFont typeface="Calibri" panose="020F0502020204030204" pitchFamily="34" charset="0"/>
              <a:buChar char="‒"/>
            </a:pPr>
            <a:r>
              <a:rPr lang="ar-MA" sz="2400" dirty="0"/>
              <a:t>حماية كل التقنيات التي تتضمن المعلومات المخزنة بكلمات مرور وتشفير.</a:t>
            </a:r>
            <a:endParaRPr lang="fr-FR" sz="2400" dirty="0"/>
          </a:p>
          <a:p>
            <a:pPr lvl="0" algn="r" rtl="1"/>
            <a:r>
              <a:rPr lang="ar-MA" sz="2400" b="1" dirty="0"/>
              <a:t>بعد الحادث</a:t>
            </a:r>
            <a:r>
              <a:rPr lang="ar-MA" sz="2400" dirty="0"/>
              <a:t>: </a:t>
            </a:r>
            <a:endParaRPr lang="fr-FR" sz="2400" dirty="0"/>
          </a:p>
          <a:p>
            <a:pPr lvl="1" algn="r" rtl="1"/>
            <a:r>
              <a:rPr lang="ar-MA" sz="2400" dirty="0"/>
              <a:t>ضع خطة تصف ما سيحدث لدعم الأشخاص الذين وردت أسماؤهم في حالة تسريب البيانات.</a:t>
            </a:r>
            <a:endParaRPr lang="fr-FR" sz="2400" dirty="0"/>
          </a:p>
          <a:p>
            <a:pPr lvl="1" algn="r" rtl="1"/>
            <a:r>
              <a:rPr lang="ar-MA" sz="2400" dirty="0"/>
              <a:t>تواصل مع كبار الحلفاء داخل قوة الشرطة لإعطائك نصائح حول كيفية المضي قدمًا. على سبيل المثال، وضح ما سيتم فعله بهذه المواد وشجعهم على عدم إساءة استخدام أو مشاركة الملفات الطبية وغيرها من المعلومات الشخصية.</a:t>
            </a:r>
            <a:endParaRPr lang="fr-FR" sz="2400" dirty="0"/>
          </a:p>
          <a:p>
            <a:pPr lvl="1" algn="r" rtl="1"/>
            <a:r>
              <a:rPr lang="ar-MA" sz="2400" dirty="0"/>
              <a:t>إذا لم تكن المصادرة قانونية، ففكر في الاتصال بمحام للطعن في المواد التي تمت مصادرتها دون أمر قضائي.</a:t>
            </a:r>
            <a:endParaRPr lang="fr-FR" sz="2400" dirty="0"/>
          </a:p>
          <a:p>
            <a:pPr lvl="1" algn="r" rtl="1"/>
            <a:r>
              <a:rPr lang="ar-MA" sz="2400" dirty="0"/>
              <a:t>قم بإبلاغ الجهة المانحة بالمسألة والاستجابات المقترحة وأي تغييرات متوقعة في القدرة على تحقيق الأهداف/الغايات.</a:t>
            </a:r>
            <a:endParaRPr lang="fr-FR" sz="2400" dirty="0"/>
          </a:p>
          <a:p>
            <a:endParaRPr lang="en-US" dirty="0"/>
          </a:p>
        </p:txBody>
      </p:sp>
    </p:spTree>
    <p:extLst>
      <p:ext uri="{BB962C8B-B14F-4D97-AF65-F5344CB8AC3E}">
        <p14:creationId xmlns:p14="http://schemas.microsoft.com/office/powerpoint/2010/main" val="7905097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C3D7D-E735-4ABD-AFE1-696C517992F9}"/>
              </a:ext>
            </a:extLst>
          </p:cNvPr>
          <p:cNvSpPr>
            <a:spLocks noGrp="1"/>
          </p:cNvSpPr>
          <p:nvPr>
            <p:ph type="title"/>
          </p:nvPr>
        </p:nvSpPr>
        <p:spPr>
          <a:xfrm>
            <a:off x="-156755" y="91440"/>
            <a:ext cx="8219440" cy="972441"/>
          </a:xfrm>
        </p:spPr>
        <p:txBody>
          <a:bodyPr/>
          <a:lstStyle/>
          <a:p>
            <a:pPr algn="r" rtl="1"/>
            <a:r>
              <a:rPr lang="ar-MA" b="1" dirty="0"/>
              <a:t>النشاط ظ. السيناريو 6 </a:t>
            </a:r>
            <a:endParaRPr lang="fr-FR" dirty="0"/>
          </a:p>
        </p:txBody>
      </p:sp>
      <p:sp>
        <p:nvSpPr>
          <p:cNvPr id="3" name="Text Placeholder 2">
            <a:extLst>
              <a:ext uri="{FF2B5EF4-FFF2-40B4-BE49-F238E27FC236}">
                <a16:creationId xmlns:a16="http://schemas.microsoft.com/office/drawing/2014/main" id="{64C0C56B-FC61-40D1-A613-CD5CCA2D24FF}"/>
              </a:ext>
            </a:extLst>
          </p:cNvPr>
          <p:cNvSpPr>
            <a:spLocks noGrp="1"/>
          </p:cNvSpPr>
          <p:nvPr>
            <p:ph type="body" sz="quarter" idx="10"/>
          </p:nvPr>
        </p:nvSpPr>
        <p:spPr/>
        <p:txBody>
          <a:bodyPr/>
          <a:lstStyle/>
          <a:p>
            <a:pPr marL="0" indent="0" algn="r" rtl="1">
              <a:buNone/>
            </a:pPr>
            <a:r>
              <a:rPr lang="ar-MA" b="1" dirty="0"/>
              <a:t>يتم طباعة مقال معاد لمنظمتك في الجريدة؛ يتضمن عنوان عيادتك ويتضمن صورًا لاثنين من أطبائك.</a:t>
            </a:r>
            <a:endParaRPr lang="fr-FR" dirty="0"/>
          </a:p>
          <a:p>
            <a:pPr algn="r" rtl="1"/>
            <a:endParaRPr lang="fr-FR" dirty="0"/>
          </a:p>
          <a:p>
            <a:pPr lvl="0" algn="r" rtl="1"/>
            <a:r>
              <a:rPr lang="ar-MA" dirty="0"/>
              <a:t>ما الذي يمكن القيام به الآن؟</a:t>
            </a:r>
            <a:endParaRPr lang="fr-FR" dirty="0"/>
          </a:p>
          <a:p>
            <a:pPr algn="r" rtl="1"/>
            <a:r>
              <a:rPr lang="ar-MA" dirty="0"/>
              <a:t>ما الذي بإمكانك فعله، قبل وقوع الأمر، للتخفيف من الأضرار الناجمة ومنع حدوثها؟</a:t>
            </a:r>
            <a:endParaRPr lang="en-US" dirty="0"/>
          </a:p>
        </p:txBody>
      </p:sp>
      <p:sp>
        <p:nvSpPr>
          <p:cNvPr id="5" name="Star: 5 Points 4">
            <a:extLst>
              <a:ext uri="{FF2B5EF4-FFF2-40B4-BE49-F238E27FC236}">
                <a16:creationId xmlns:a16="http://schemas.microsoft.com/office/drawing/2014/main" id="{96765DDA-01A7-4F62-9032-9BF96F80FB84}"/>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5224393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49F52-5AAA-465C-BB9B-5542EA106348}"/>
              </a:ext>
            </a:extLst>
          </p:cNvPr>
          <p:cNvSpPr>
            <a:spLocks noGrp="1"/>
          </p:cNvSpPr>
          <p:nvPr>
            <p:ph type="title"/>
          </p:nvPr>
        </p:nvSpPr>
        <p:spPr/>
        <p:txBody>
          <a:bodyPr/>
          <a:lstStyle/>
          <a:p>
            <a:pPr algn="r" rtl="1"/>
            <a:r>
              <a:rPr lang="ar-MA" b="1" dirty="0"/>
              <a:t>السيناريو 6 – الحلول الممكنة</a:t>
            </a:r>
            <a:endParaRPr lang="fr-FR" dirty="0"/>
          </a:p>
        </p:txBody>
      </p:sp>
      <p:sp>
        <p:nvSpPr>
          <p:cNvPr id="3" name="Text Placeholder 2">
            <a:extLst>
              <a:ext uri="{FF2B5EF4-FFF2-40B4-BE49-F238E27FC236}">
                <a16:creationId xmlns:a16="http://schemas.microsoft.com/office/drawing/2014/main" id="{C2E6E12F-B2D5-4B76-8A64-0CF8E456ED15}"/>
              </a:ext>
            </a:extLst>
          </p:cNvPr>
          <p:cNvSpPr>
            <a:spLocks noGrp="1"/>
          </p:cNvSpPr>
          <p:nvPr>
            <p:ph type="body" sz="quarter" idx="10"/>
          </p:nvPr>
        </p:nvSpPr>
        <p:spPr>
          <a:xfrm>
            <a:off x="467360" y="1213591"/>
            <a:ext cx="8219440" cy="4176851"/>
          </a:xfrm>
        </p:spPr>
        <p:txBody>
          <a:bodyPr/>
          <a:lstStyle/>
          <a:p>
            <a:pPr lvl="0" algn="r" rtl="1"/>
            <a:r>
              <a:rPr lang="ar-MA" sz="1800" b="1" dirty="0"/>
              <a:t>في البدء</a:t>
            </a:r>
            <a:r>
              <a:rPr lang="ar-MA" sz="1800" dirty="0"/>
              <a:t>:</a:t>
            </a:r>
            <a:endParaRPr lang="fr-FR" sz="1800" dirty="0"/>
          </a:p>
          <a:p>
            <a:pPr lvl="1" algn="r" rtl="1"/>
            <a:r>
              <a:rPr lang="ar-MA" sz="1800" dirty="0"/>
              <a:t>تواصل مع السلطات المحلية وسلطات إنفاذ القانون، بالشراكة مع مسؤول في وزارة الصحة، لشرح طبيعة أنشطة منظمتك.</a:t>
            </a:r>
            <a:endParaRPr lang="fr-FR" sz="1800" dirty="0"/>
          </a:p>
          <a:p>
            <a:pPr lvl="1" algn="r" rtl="1"/>
            <a:r>
              <a:rPr lang="ar-MA" sz="1800" dirty="0"/>
              <a:t>قم بتسجيل منظمتك.</a:t>
            </a:r>
            <a:endParaRPr lang="fr-FR" sz="1800" dirty="0"/>
          </a:p>
          <a:p>
            <a:pPr lvl="1" algn="r" rtl="1"/>
            <a:r>
              <a:rPr lang="ar-MA" sz="1800" dirty="0"/>
              <a:t>اعمل على بناء علاقات مع أصحاب النفوذ، مثل القادة الدينيين أو السلطات المحلية، الذين يمكنهم الدفاع عن منظمتك.</a:t>
            </a:r>
            <a:endParaRPr lang="fr-FR" sz="1800" dirty="0"/>
          </a:p>
          <a:p>
            <a:pPr lvl="1" algn="r" rtl="1"/>
            <a:r>
              <a:rPr lang="ar-MA" sz="1800" dirty="0"/>
              <a:t>التوفر على سياسة واضحة تصف كيفية تفاعل منظمتك مع الصحفيين واستخدام البيانات الصحفية بدلاً من المقابلات. حيث أنه في المقابلة، قد يتم تحريف التعليقات التي يدلي بها موظفو أو أعضاء منظمتك أو إخراجها من سياقها.</a:t>
            </a:r>
            <a:endParaRPr lang="fr-FR" sz="1800" dirty="0"/>
          </a:p>
          <a:p>
            <a:pPr lvl="0" algn="r" rtl="1"/>
            <a:r>
              <a:rPr lang="ar-MA" sz="1800" b="1" dirty="0"/>
              <a:t>بعد الحادث</a:t>
            </a:r>
            <a:r>
              <a:rPr lang="ar-MA" sz="1800" dirty="0"/>
              <a:t>:</a:t>
            </a:r>
            <a:endParaRPr lang="fr-FR" sz="1800" dirty="0"/>
          </a:p>
          <a:p>
            <a:pPr lvl="1" algn="r" rtl="1"/>
            <a:r>
              <a:rPr lang="ar-MA" sz="1800" dirty="0"/>
              <a:t>تعزيز الأمن في العيادة.</a:t>
            </a:r>
            <a:endParaRPr lang="fr-FR" sz="1800" dirty="0"/>
          </a:p>
          <a:p>
            <a:pPr lvl="1" algn="r" rtl="1"/>
            <a:r>
              <a:rPr lang="ar-MA" sz="1800" dirty="0"/>
              <a:t>إبلاغ السلطات المحلية المتحالفة بالمسألة وطلب دعمها في حالة حدوث عنف ضد المنظمة أو مقدمي الخدمة الأفراد.</a:t>
            </a:r>
            <a:endParaRPr lang="fr-FR" sz="1800" dirty="0"/>
          </a:p>
          <a:p>
            <a:pPr lvl="1" algn="r" rtl="1"/>
            <a:r>
              <a:rPr lang="ar-MA" sz="1800" dirty="0"/>
              <a:t>دعم الأطباء للانتقال لفترة وجيزة أو تغيير مسؤولياتهم (مثل جعلهم يعملون فقط خلال نوبات النهار أو التوقف عن القيام بالأنشطة المجتمعية) إذا كانوا يعتقدون أنهم سيكونون في خطر.</a:t>
            </a:r>
            <a:endParaRPr lang="fr-FR" sz="1800" dirty="0"/>
          </a:p>
          <a:p>
            <a:pPr lvl="1" algn="r" rtl="1"/>
            <a:r>
              <a:rPr lang="ar-MA" sz="1800" dirty="0"/>
              <a:t>الطلب من وزارة الصحة كتابة مقال يوضح دور المنظمة وأهميتها في صحة المجتمع.</a:t>
            </a:r>
            <a:endParaRPr lang="en-US" sz="1800" dirty="0"/>
          </a:p>
        </p:txBody>
      </p:sp>
    </p:spTree>
    <p:extLst>
      <p:ext uri="{BB962C8B-B14F-4D97-AF65-F5344CB8AC3E}">
        <p14:creationId xmlns:p14="http://schemas.microsoft.com/office/powerpoint/2010/main" val="5615057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83F8-6767-4A42-8B7C-5FD6F55F1531}"/>
              </a:ext>
            </a:extLst>
          </p:cNvPr>
          <p:cNvSpPr>
            <a:spLocks noGrp="1"/>
          </p:cNvSpPr>
          <p:nvPr>
            <p:ph type="title"/>
          </p:nvPr>
        </p:nvSpPr>
        <p:spPr>
          <a:xfrm>
            <a:off x="0" y="91440"/>
            <a:ext cx="8219440" cy="972441"/>
          </a:xfrm>
        </p:spPr>
        <p:txBody>
          <a:bodyPr/>
          <a:lstStyle/>
          <a:p>
            <a:pPr algn="r" rtl="1"/>
            <a:r>
              <a:rPr lang="ar-MA" b="1" dirty="0"/>
              <a:t>النشاط ظ. السيناريو 7</a:t>
            </a:r>
            <a:endParaRPr lang="fr-FR" dirty="0"/>
          </a:p>
        </p:txBody>
      </p:sp>
      <p:sp>
        <p:nvSpPr>
          <p:cNvPr id="3" name="Text Placeholder 2">
            <a:extLst>
              <a:ext uri="{FF2B5EF4-FFF2-40B4-BE49-F238E27FC236}">
                <a16:creationId xmlns:a16="http://schemas.microsoft.com/office/drawing/2014/main" id="{2FB40194-E31F-4148-8B82-310CA50E7ABE}"/>
              </a:ext>
            </a:extLst>
          </p:cNvPr>
          <p:cNvSpPr>
            <a:spLocks noGrp="1"/>
          </p:cNvSpPr>
          <p:nvPr>
            <p:ph type="body" sz="quarter" idx="10"/>
          </p:nvPr>
        </p:nvSpPr>
        <p:spPr/>
        <p:txBody>
          <a:bodyPr/>
          <a:lstStyle/>
          <a:p>
            <a:pPr marL="0" indent="0" algn="r" rtl="1">
              <a:buNone/>
            </a:pPr>
            <a:r>
              <a:rPr lang="ar-MA" b="1" dirty="0"/>
              <a:t>يتعرض أحد العاملين في مجال التوعية من الأقران في منظمتك للابتزاز من قبل مستفيد يهدد بإخبار والدي العامل أنه مثلي الجنس.</a:t>
            </a:r>
            <a:endParaRPr lang="fr-FR" dirty="0"/>
          </a:p>
          <a:p>
            <a:pPr marL="0" indent="0" algn="r" rtl="1">
              <a:buNone/>
            </a:pPr>
            <a:endParaRPr lang="fr-FR" dirty="0"/>
          </a:p>
          <a:p>
            <a:pPr lvl="0" algn="r" rtl="1"/>
            <a:r>
              <a:rPr lang="ar-MA" dirty="0"/>
              <a:t>ما الذي يمكنك القيام به؟</a:t>
            </a:r>
            <a:endParaRPr lang="fr-FR" dirty="0"/>
          </a:p>
          <a:p>
            <a:pPr lvl="0" algn="r" rtl="1"/>
            <a:r>
              <a:rPr lang="ar-MA" dirty="0"/>
              <a:t>ما الذي بإمكانك فعله، قبل وقوع الأمر، للتخفيف من الأضرار الناجمة ومنع حدوثها؟</a:t>
            </a:r>
            <a:endParaRPr lang="fr-FR" dirty="0"/>
          </a:p>
          <a:p>
            <a:pPr marL="0" indent="0" algn="r">
              <a:buNone/>
            </a:pPr>
            <a:endParaRPr lang="en-US" dirty="0"/>
          </a:p>
          <a:p>
            <a:endParaRPr lang="en-US" dirty="0"/>
          </a:p>
        </p:txBody>
      </p:sp>
      <p:sp>
        <p:nvSpPr>
          <p:cNvPr id="5" name="Star: 5 Points 4">
            <a:extLst>
              <a:ext uri="{FF2B5EF4-FFF2-40B4-BE49-F238E27FC236}">
                <a16:creationId xmlns:a16="http://schemas.microsoft.com/office/drawing/2014/main" id="{9B8F74C7-0D14-4E57-AAEA-1778ADB927AC}"/>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62027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AD05-F6C0-457A-891F-66AF4B783CD4}"/>
              </a:ext>
            </a:extLst>
          </p:cNvPr>
          <p:cNvSpPr>
            <a:spLocks noGrp="1"/>
          </p:cNvSpPr>
          <p:nvPr>
            <p:ph type="title"/>
          </p:nvPr>
        </p:nvSpPr>
        <p:spPr>
          <a:xfrm>
            <a:off x="289932" y="123349"/>
            <a:ext cx="6790854" cy="972441"/>
          </a:xfrm>
        </p:spPr>
        <p:txBody>
          <a:bodyPr>
            <a:normAutofit fontScale="90000"/>
          </a:bodyPr>
          <a:lstStyle/>
          <a:p>
            <a:pPr algn="r" rtl="1"/>
            <a:r>
              <a:rPr lang="ar-MA" b="1" dirty="0"/>
              <a:t>أمن القائم على التنفيذ في برامج فيروس نقص المناعة البشرية: تاريخ غير مكتمل</a:t>
            </a:r>
            <a:endParaRPr lang="fr-FR" dirty="0"/>
          </a:p>
        </p:txBody>
      </p:sp>
      <p:sp>
        <p:nvSpPr>
          <p:cNvPr id="3" name="Text Placeholder 2">
            <a:extLst>
              <a:ext uri="{FF2B5EF4-FFF2-40B4-BE49-F238E27FC236}">
                <a16:creationId xmlns:a16="http://schemas.microsoft.com/office/drawing/2014/main" id="{B649D1C9-E132-4195-A96D-F99D4F739CEB}"/>
              </a:ext>
            </a:extLst>
          </p:cNvPr>
          <p:cNvSpPr>
            <a:spLocks noGrp="1"/>
          </p:cNvSpPr>
          <p:nvPr>
            <p:ph type="body" sz="quarter" idx="10"/>
          </p:nvPr>
        </p:nvSpPr>
        <p:spPr>
          <a:xfrm>
            <a:off x="185896" y="1260564"/>
            <a:ext cx="5676961" cy="4176851"/>
          </a:xfrm>
        </p:spPr>
        <p:txBody>
          <a:bodyPr/>
          <a:lstStyle/>
          <a:p>
            <a:pPr lvl="0" algn="r" rtl="1"/>
            <a:r>
              <a:rPr lang="ar-MA" sz="1800" dirty="0"/>
              <a:t>تاريخ أطول من العنف/الاستجابة للأزمة بالنسبة للمستفيدين من برامج فيروس نقص المناعة البشرية للفئات الرئيسية (على سبيل المثال، أف</a:t>
            </a:r>
            <a:r>
              <a:rPr lang="ar-LB" sz="1800" dirty="0"/>
              <a:t>م</a:t>
            </a:r>
            <a:r>
              <a:rPr lang="ar-MA" sz="1800" dirty="0"/>
              <a:t>ان، أوائل سنة 2000) والمنظمات التي تركز على الحقوق التي يقودها إل جي بي تي (على سبيل المثال، اتحاد الكرامة للجميع، 2012)</a:t>
            </a:r>
            <a:endParaRPr lang="fr-FR" sz="1800" dirty="0"/>
          </a:p>
          <a:p>
            <a:pPr lvl="0" algn="r" rtl="1"/>
            <a:r>
              <a:rPr lang="ar-MA" sz="1800" dirty="0"/>
              <a:t>شهدت برامج الفئات الرئيسية انعداما لأمن القائمين على التنفيذ وتم توثيقه بشكل متزايد</a:t>
            </a:r>
            <a:endParaRPr lang="fr-FR" sz="1800" dirty="0"/>
          </a:p>
          <a:p>
            <a:pPr lvl="0" algn="r" rtl="1"/>
            <a:r>
              <a:rPr lang="ar-MA" sz="1800" dirty="0"/>
              <a:t>الاعتقالات والاحتجاز</a:t>
            </a:r>
            <a:endParaRPr lang="fr-FR" sz="1800" dirty="0"/>
          </a:p>
          <a:p>
            <a:pPr lvl="0" algn="r" rtl="1"/>
            <a:r>
              <a:rPr lang="ar-MA" sz="1800" dirty="0"/>
              <a:t>مداهمة / اقتحام المكاتب</a:t>
            </a:r>
            <a:endParaRPr lang="fr-FR" sz="1800" dirty="0"/>
          </a:p>
          <a:p>
            <a:pPr lvl="0" algn="r" rtl="1"/>
            <a:r>
              <a:rPr lang="ar-MA" sz="1800" dirty="0"/>
              <a:t>الهجمات على الأفراد (الجسدية والجنسية والاقتصادية والعاطفية)</a:t>
            </a:r>
            <a:endParaRPr lang="fr-FR" sz="1800" dirty="0"/>
          </a:p>
          <a:p>
            <a:pPr lvl="0" algn="r" rtl="1"/>
            <a:r>
              <a:rPr lang="ar-MA" sz="1800" dirty="0"/>
              <a:t>تقوم </a:t>
            </a:r>
            <a:r>
              <a:rPr lang="ar-MA" sz="1800" dirty="0" err="1"/>
              <a:t>لينكجز</a:t>
            </a:r>
            <a:r>
              <a:rPr lang="ar-MA" sz="1800" dirty="0"/>
              <a:t> وفرونت لاين إيدز بتطوير مجموعة أدوات؛ تقوم </a:t>
            </a:r>
            <a:r>
              <a:rPr lang="ar-MA" sz="1800" dirty="0" err="1"/>
              <a:t>لينكجز</a:t>
            </a:r>
            <a:r>
              <a:rPr lang="ar-MA" sz="1800" dirty="0"/>
              <a:t> مع </a:t>
            </a:r>
            <a:r>
              <a:rPr lang="ar-MA" sz="1800" dirty="0" err="1"/>
              <a:t>سينرجيا</a:t>
            </a:r>
            <a:r>
              <a:rPr lang="ar-MA" sz="1800" dirty="0"/>
              <a:t> بتطوير مواد تدريبية تركز على منفذي برنامج فيروس نقص المناعة البشرية للفئات الرئيسية 2018)</a:t>
            </a:r>
            <a:endParaRPr lang="fr-FR" sz="1800" dirty="0"/>
          </a:p>
          <a:p>
            <a:pPr lvl="0" algn="r" rtl="1"/>
            <a:r>
              <a:rPr lang="ar-MA" sz="1800" dirty="0"/>
              <a:t>جهود مبذولة لتحسين سلامة البيانات على وجه التحديد (2019)</a:t>
            </a:r>
            <a:endParaRPr lang="fr-FR" sz="1800" dirty="0"/>
          </a:p>
          <a:p>
            <a:pPr lvl="0" algn="r" rtl="1"/>
            <a:r>
              <a:rPr lang="ar-MA" sz="1800" dirty="0"/>
              <a:t>توسع </a:t>
            </a:r>
            <a:r>
              <a:rPr lang="en-US" sz="1800" dirty="0"/>
              <a:t>LINKAGES / </a:t>
            </a:r>
            <a:r>
              <a:rPr lang="en-US" sz="1800" dirty="0" err="1"/>
              <a:t>EpiC</a:t>
            </a:r>
            <a:r>
              <a:rPr lang="ar-MA" sz="1800" dirty="0"/>
              <a:t> العمل الأمني من خلال المشروع، وصولا إلى الأمن الرقمي واختبار المؤشر، وإلى مناطق جديدة (الشرق الأوسط وشمال افريقيا، </a:t>
            </a:r>
            <a:r>
              <a:rPr lang="en-US" sz="1800" dirty="0"/>
              <a:t>2019-21</a:t>
            </a:r>
            <a:r>
              <a:rPr lang="ar-MA" sz="1800" dirty="0"/>
              <a:t>)</a:t>
            </a:r>
            <a:endParaRPr lang="fr-FR" sz="1800" dirty="0"/>
          </a:p>
        </p:txBody>
      </p:sp>
      <p:cxnSp>
        <p:nvCxnSpPr>
          <p:cNvPr id="5" name="Straight Arrow Connector 4">
            <a:extLst>
              <a:ext uri="{FF2B5EF4-FFF2-40B4-BE49-F238E27FC236}">
                <a16:creationId xmlns:a16="http://schemas.microsoft.com/office/drawing/2014/main" id="{E2E15F13-25F7-4325-BE33-0576FC52FE4D}"/>
              </a:ext>
            </a:extLst>
          </p:cNvPr>
          <p:cNvCxnSpPr/>
          <p:nvPr/>
        </p:nvCxnSpPr>
        <p:spPr>
          <a:xfrm flipH="1">
            <a:off x="237678" y="1672682"/>
            <a:ext cx="0" cy="463890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C112980-A87D-42C7-8B50-57C677CE18CC}"/>
              </a:ext>
            </a:extLst>
          </p:cNvPr>
          <p:cNvPicPr>
            <a:picLocks noChangeAspect="1"/>
          </p:cNvPicPr>
          <p:nvPr/>
        </p:nvPicPr>
        <p:blipFill>
          <a:blip r:embed="rId3"/>
          <a:stretch>
            <a:fillRect/>
          </a:stretch>
        </p:blipFill>
        <p:spPr>
          <a:xfrm>
            <a:off x="7288390" y="82183"/>
            <a:ext cx="1751808" cy="2278667"/>
          </a:xfrm>
          <a:prstGeom prst="rect">
            <a:avLst/>
          </a:prstGeom>
        </p:spPr>
      </p:pic>
      <p:pic>
        <p:nvPicPr>
          <p:cNvPr id="7" name="Picture 6">
            <a:extLst>
              <a:ext uri="{FF2B5EF4-FFF2-40B4-BE49-F238E27FC236}">
                <a16:creationId xmlns:a16="http://schemas.microsoft.com/office/drawing/2014/main" id="{B46A8C71-382B-4885-B623-56233089CF74}"/>
              </a:ext>
            </a:extLst>
          </p:cNvPr>
          <p:cNvPicPr>
            <a:picLocks noChangeAspect="1"/>
          </p:cNvPicPr>
          <p:nvPr/>
        </p:nvPicPr>
        <p:blipFill>
          <a:blip r:embed="rId4"/>
          <a:stretch>
            <a:fillRect/>
          </a:stretch>
        </p:blipFill>
        <p:spPr>
          <a:xfrm>
            <a:off x="6022378" y="1386426"/>
            <a:ext cx="2460872" cy="19625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03B349-217A-4473-83CF-3A7C7E08C522}"/>
              </a:ext>
            </a:extLst>
          </p:cNvPr>
          <p:cNvPicPr>
            <a:picLocks noChangeAspect="1"/>
          </p:cNvPicPr>
          <p:nvPr/>
        </p:nvPicPr>
        <p:blipFill>
          <a:blip r:embed="rId5"/>
          <a:stretch>
            <a:fillRect/>
          </a:stretch>
        </p:blipFill>
        <p:spPr>
          <a:xfrm>
            <a:off x="7288390" y="1931079"/>
            <a:ext cx="1959412" cy="2791238"/>
          </a:xfrm>
          <a:prstGeom prst="rect">
            <a:avLst/>
          </a:prstGeom>
          <a:ln>
            <a:noFill/>
          </a:ln>
          <a:effectLst>
            <a:outerShdw blurRad="292100" dist="139700" dir="2700000" algn="tl" rotWithShape="0">
              <a:srgbClr val="333333">
                <a:alpha val="65000"/>
              </a:srgbClr>
            </a:outerShdw>
          </a:effectLst>
        </p:spPr>
      </p:pic>
      <p:pic>
        <p:nvPicPr>
          <p:cNvPr id="9" name="Picture 2" descr="Image result for synergiaIHR">
            <a:extLst>
              <a:ext uri="{FF2B5EF4-FFF2-40B4-BE49-F238E27FC236}">
                <a16:creationId xmlns:a16="http://schemas.microsoft.com/office/drawing/2014/main" id="{FB7BCD79-CAF1-47F1-97DE-26A8D64D3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857" y="1945478"/>
            <a:ext cx="1148647" cy="1148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55C7FDB-4AC3-4B29-A2FD-E30288F00C1D}"/>
              </a:ext>
            </a:extLst>
          </p:cNvPr>
          <p:cNvPicPr>
            <a:picLocks noChangeAspect="1"/>
          </p:cNvPicPr>
          <p:nvPr/>
        </p:nvPicPr>
        <p:blipFill>
          <a:blip r:embed="rId7"/>
          <a:stretch>
            <a:fillRect/>
          </a:stretch>
        </p:blipFill>
        <p:spPr>
          <a:xfrm>
            <a:off x="5862857" y="3258899"/>
            <a:ext cx="1859338" cy="260697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5A95567-28F1-4ACA-AD02-3D225B5C788D}"/>
              </a:ext>
            </a:extLst>
          </p:cNvPr>
          <p:cNvPicPr>
            <a:picLocks noChangeAspect="1"/>
          </p:cNvPicPr>
          <p:nvPr/>
        </p:nvPicPr>
        <p:blipFill>
          <a:blip r:embed="rId8"/>
          <a:stretch>
            <a:fillRect/>
          </a:stretch>
        </p:blipFill>
        <p:spPr>
          <a:xfrm>
            <a:off x="6490010" y="4804697"/>
            <a:ext cx="2366298" cy="1833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41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BD3E-C2CD-4374-97E3-76D56D3D9E12}"/>
              </a:ext>
            </a:extLst>
          </p:cNvPr>
          <p:cNvSpPr>
            <a:spLocks noGrp="1"/>
          </p:cNvSpPr>
          <p:nvPr>
            <p:ph type="title"/>
          </p:nvPr>
        </p:nvSpPr>
        <p:spPr/>
        <p:txBody>
          <a:bodyPr/>
          <a:lstStyle/>
          <a:p>
            <a:pPr algn="r" rtl="1"/>
            <a:r>
              <a:rPr lang="ar-MA" b="1" dirty="0"/>
              <a:t>السيناريو 7 – الحلول الممكنة</a:t>
            </a:r>
            <a:endParaRPr lang="fr-FR" dirty="0"/>
          </a:p>
        </p:txBody>
      </p:sp>
      <p:sp>
        <p:nvSpPr>
          <p:cNvPr id="3" name="Text Placeholder 2">
            <a:extLst>
              <a:ext uri="{FF2B5EF4-FFF2-40B4-BE49-F238E27FC236}">
                <a16:creationId xmlns:a16="http://schemas.microsoft.com/office/drawing/2014/main" id="{7E442F1C-8092-445D-881C-3F456793E0FE}"/>
              </a:ext>
            </a:extLst>
          </p:cNvPr>
          <p:cNvSpPr>
            <a:spLocks noGrp="1"/>
          </p:cNvSpPr>
          <p:nvPr>
            <p:ph type="body" sz="quarter" idx="10"/>
          </p:nvPr>
        </p:nvSpPr>
        <p:spPr>
          <a:xfrm>
            <a:off x="467360" y="1340574"/>
            <a:ext cx="8219440" cy="4858748"/>
          </a:xfrm>
        </p:spPr>
        <p:txBody>
          <a:bodyPr/>
          <a:lstStyle/>
          <a:p>
            <a:pPr lvl="0" algn="r" rtl="1"/>
            <a:r>
              <a:rPr lang="ar-MA" sz="1800" b="1" dirty="0"/>
              <a:t>في البدء:</a:t>
            </a:r>
            <a:endParaRPr lang="fr-FR" sz="1800" dirty="0"/>
          </a:p>
          <a:p>
            <a:pPr lvl="1" algn="r" rtl="1"/>
            <a:r>
              <a:rPr lang="ar-MA" sz="1800" dirty="0"/>
              <a:t>ضع مدونة سلوك واضحة للمشاركين في البرنامج تتضمن توقعات بشأن السرية وتصف عواقب الفشل في تلبية هذه التوقعات.</a:t>
            </a:r>
            <a:endParaRPr lang="fr-FR" sz="1800" dirty="0"/>
          </a:p>
          <a:p>
            <a:pPr lvl="1" algn="r" rtl="1"/>
            <a:r>
              <a:rPr lang="ar-MA" sz="1800" dirty="0"/>
              <a:t>تحدث إلى زملائك والموظفين الآخرين حول المخاطر التي قد يواجهونها بسبب عملهم، لا سيما في حياتهم الشخصية، وساعدهم على تحديد ما إذا كانوا يرغبون في لعب دور قد يزيد من فرص اكتشاف أسرهم أو أصدقائهم لوضعهم الأساسي كأفراد من الفئات الرئيسية إذا لم يكن معروفًا بالفعل.</a:t>
            </a:r>
            <a:endParaRPr lang="fr-FR" sz="1800" dirty="0"/>
          </a:p>
          <a:p>
            <a:pPr lvl="0" algn="r" rtl="1"/>
            <a:r>
              <a:rPr lang="ar-MA" sz="1800" b="1" dirty="0"/>
              <a:t>بعد الحادث</a:t>
            </a:r>
            <a:r>
              <a:rPr lang="ar-MA" sz="1800" dirty="0"/>
              <a:t>:</a:t>
            </a:r>
            <a:endParaRPr lang="fr-FR" sz="1800" dirty="0"/>
          </a:p>
          <a:p>
            <a:pPr lvl="1" algn="r" rtl="1"/>
            <a:r>
              <a:rPr lang="ar-MA" sz="1800" dirty="0"/>
              <a:t>دعم الصحة النفسية للعامل من خلال توفير الإنصات الفعال وربطهم بمستشار، إذا عبروا عن رغبتهم في ذلك.</a:t>
            </a:r>
            <a:endParaRPr lang="fr-FR" sz="1800" dirty="0"/>
          </a:p>
          <a:p>
            <a:pPr lvl="1" algn="r" rtl="1"/>
            <a:r>
              <a:rPr lang="ar-MA" sz="1800" dirty="0"/>
              <a:t>اعرض المساعدة في تسهيل محادثة مع العامل و</a:t>
            </a:r>
            <a:r>
              <a:rPr lang="ar-LB" sz="1800" dirty="0"/>
              <a:t>/</a:t>
            </a:r>
            <a:r>
              <a:rPr lang="ar-MA" sz="1800" dirty="0"/>
              <a:t>أو</a:t>
            </a:r>
            <a:r>
              <a:rPr lang="ar-LB" sz="1800" dirty="0"/>
              <a:t> </a:t>
            </a:r>
            <a:r>
              <a:rPr lang="ar-MA" sz="1800" dirty="0"/>
              <a:t>آبائهم، إذا عبروا عن رغبتهم في ذلك.</a:t>
            </a:r>
            <a:endParaRPr lang="fr-FR" sz="1800" dirty="0"/>
          </a:p>
          <a:p>
            <a:pPr lvl="1" algn="r" rtl="1"/>
            <a:r>
              <a:rPr lang="ar-MA" sz="1800" dirty="0"/>
              <a:t>اشرح السياق القانوني المحلي (على سبيل المثال، هل تصرف المستفيد غير قانوني) والخيارات المتاحة للعامل؛ وتشمل هذه عدم اتخاذ أي إجراء (غالبًا لا يتم تنفيذ الابتزاز) وحظر المستفيد على وسائل التواصل الاجتماعي والهاتف. قدم الدعم المناسب، بمجرد أن يقرر العامل خيارًا ما.</a:t>
            </a:r>
            <a:endParaRPr lang="fr-FR" sz="1800" dirty="0"/>
          </a:p>
          <a:p>
            <a:pPr lvl="1" algn="r" rtl="1"/>
            <a:r>
              <a:rPr lang="ar-MA" sz="1800" dirty="0"/>
              <a:t>منع المستفيد من العودة إلى أي أحداث برنامج مستقبلية</a:t>
            </a:r>
            <a:r>
              <a:rPr lang="ar-MA" dirty="0"/>
              <a:t>.</a:t>
            </a:r>
            <a:endParaRPr lang="en-US" dirty="0"/>
          </a:p>
        </p:txBody>
      </p:sp>
    </p:spTree>
    <p:extLst>
      <p:ext uri="{BB962C8B-B14F-4D97-AF65-F5344CB8AC3E}">
        <p14:creationId xmlns:p14="http://schemas.microsoft.com/office/powerpoint/2010/main" val="3450792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83F8-6767-4A42-8B7C-5FD6F55F1531}"/>
              </a:ext>
            </a:extLst>
          </p:cNvPr>
          <p:cNvSpPr>
            <a:spLocks noGrp="1"/>
          </p:cNvSpPr>
          <p:nvPr>
            <p:ph type="title"/>
          </p:nvPr>
        </p:nvSpPr>
        <p:spPr>
          <a:xfrm>
            <a:off x="0" y="313000"/>
            <a:ext cx="8219440" cy="972441"/>
          </a:xfrm>
        </p:spPr>
        <p:txBody>
          <a:bodyPr/>
          <a:lstStyle/>
          <a:p>
            <a:pPr algn="r" rtl="1"/>
            <a:r>
              <a:rPr lang="ar-MA" b="1" dirty="0"/>
              <a:t>النشاط ظ. السيناريو 8</a:t>
            </a:r>
            <a:endParaRPr lang="fr-FR" dirty="0"/>
          </a:p>
        </p:txBody>
      </p:sp>
      <p:sp>
        <p:nvSpPr>
          <p:cNvPr id="3" name="Text Placeholder 2">
            <a:extLst>
              <a:ext uri="{FF2B5EF4-FFF2-40B4-BE49-F238E27FC236}">
                <a16:creationId xmlns:a16="http://schemas.microsoft.com/office/drawing/2014/main" id="{2FB40194-E31F-4148-8B82-310CA50E7ABE}"/>
              </a:ext>
            </a:extLst>
          </p:cNvPr>
          <p:cNvSpPr>
            <a:spLocks noGrp="1"/>
          </p:cNvSpPr>
          <p:nvPr>
            <p:ph type="body" sz="quarter" idx="10"/>
          </p:nvPr>
        </p:nvSpPr>
        <p:spPr/>
        <p:txBody>
          <a:bodyPr/>
          <a:lstStyle/>
          <a:p>
            <a:pPr marL="0" indent="0" algn="r" rtl="1">
              <a:buNone/>
            </a:pPr>
            <a:r>
              <a:rPr lang="ar-MA" b="1" dirty="0"/>
              <a:t>يذهب عامل التوعية إلى منزل رجل يحدده عميل المؤشر. يستجيب الرجل بعنف. يهاجم عامل التوعية ويتسبب له في عدة إصابات. كما أنه يحتجز عامل التوعية ضد إرادته لثلاث ساعات.</a:t>
            </a:r>
            <a:endParaRPr lang="en-US" dirty="0"/>
          </a:p>
          <a:p>
            <a:pPr lvl="0" algn="r" rtl="1"/>
            <a:r>
              <a:rPr lang="ar-MA" dirty="0"/>
              <a:t>ما الذي يمكنك القيام به؟</a:t>
            </a:r>
            <a:endParaRPr lang="fr-FR" dirty="0"/>
          </a:p>
          <a:p>
            <a:pPr algn="r" rtl="1"/>
            <a:r>
              <a:rPr lang="ar-MA" dirty="0"/>
              <a:t>ما الذي بإمكانك فعله، قبل وقوع الأمر، للتخفيف من الأضرار الناجمة ومنع حدوثها؟</a:t>
            </a:r>
            <a:endParaRPr lang="en-US" dirty="0"/>
          </a:p>
          <a:p>
            <a:pPr algn="r" rtl="1"/>
            <a:endParaRPr lang="en-US" dirty="0"/>
          </a:p>
        </p:txBody>
      </p:sp>
      <p:sp>
        <p:nvSpPr>
          <p:cNvPr id="5" name="Star: 5 Points 4">
            <a:extLst>
              <a:ext uri="{FF2B5EF4-FFF2-40B4-BE49-F238E27FC236}">
                <a16:creationId xmlns:a16="http://schemas.microsoft.com/office/drawing/2014/main" id="{27BCE309-0D19-442A-A707-2B58AD8168C0}"/>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453575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BD3E-C2CD-4374-97E3-76D56D3D9E12}"/>
              </a:ext>
            </a:extLst>
          </p:cNvPr>
          <p:cNvSpPr>
            <a:spLocks noGrp="1"/>
          </p:cNvSpPr>
          <p:nvPr>
            <p:ph type="title"/>
          </p:nvPr>
        </p:nvSpPr>
        <p:spPr/>
        <p:txBody>
          <a:bodyPr/>
          <a:lstStyle/>
          <a:p>
            <a:pPr algn="r" rtl="1"/>
            <a:r>
              <a:rPr lang="ar-MA" b="1" dirty="0"/>
              <a:t>السيناريو 8 – الحلول الممكنة</a:t>
            </a:r>
            <a:endParaRPr lang="fr-FR" dirty="0"/>
          </a:p>
        </p:txBody>
      </p:sp>
      <p:sp>
        <p:nvSpPr>
          <p:cNvPr id="3" name="Text Placeholder 2">
            <a:extLst>
              <a:ext uri="{FF2B5EF4-FFF2-40B4-BE49-F238E27FC236}">
                <a16:creationId xmlns:a16="http://schemas.microsoft.com/office/drawing/2014/main" id="{7E442F1C-8092-445D-881C-3F456793E0FE}"/>
              </a:ext>
            </a:extLst>
          </p:cNvPr>
          <p:cNvSpPr>
            <a:spLocks noGrp="1"/>
          </p:cNvSpPr>
          <p:nvPr>
            <p:ph type="body" sz="quarter" idx="10"/>
          </p:nvPr>
        </p:nvSpPr>
        <p:spPr>
          <a:xfrm>
            <a:off x="467360" y="1467512"/>
            <a:ext cx="8219440" cy="5026278"/>
          </a:xfrm>
        </p:spPr>
        <p:txBody>
          <a:bodyPr/>
          <a:lstStyle/>
          <a:p>
            <a:pPr lvl="0" algn="r" rtl="1"/>
            <a:r>
              <a:rPr lang="ar-MA" sz="1800" b="1" dirty="0"/>
              <a:t>في البدء</a:t>
            </a:r>
            <a:r>
              <a:rPr lang="ar-MA" sz="1800" dirty="0"/>
              <a:t>:</a:t>
            </a:r>
            <a:endParaRPr lang="fr-FR" sz="1800" dirty="0"/>
          </a:p>
          <a:p>
            <a:pPr lvl="1" algn="r" rtl="1"/>
            <a:r>
              <a:rPr lang="ar-MA" sz="1800" dirty="0"/>
              <a:t>تقديم سُبل عديدة لاختبار المؤشر (مع فحص عنف الشريك الحميم  لتغذية الاختيار)</a:t>
            </a:r>
            <a:endParaRPr lang="fr-FR" sz="1800" dirty="0"/>
          </a:p>
          <a:p>
            <a:pPr lvl="1" algn="r" rtl="1"/>
            <a:r>
              <a:rPr lang="ar-MA" sz="1800" dirty="0"/>
              <a:t>الحصول على إرشادات واضحة حول موعد الزيارات المنزلية؛ (على سبيل المثال، يجب أن يمنح الشخص الذي تمت زيارته موافقته مسبقًا) وكيف ينبغي إجراء هذه الزيارات (على سبيل المثال، دائمًا في مجموعة من شخصين).</a:t>
            </a:r>
            <a:endParaRPr lang="fr-FR" sz="1800" dirty="0"/>
          </a:p>
          <a:p>
            <a:pPr lvl="1" algn="r" rtl="1"/>
            <a:r>
              <a:rPr lang="ar-MA" sz="1800" dirty="0"/>
              <a:t>أن يكون لديك نظام لتتبع العمال الذين يقومون بالتوعية (على سبيل المثال، معرفة وجهتهم، وموعد الوصول والعودة المتوقعين؛ والأخذ في الاعتبار التتبع باستخدام نظام تحديد المواقع العالمي (</a:t>
            </a:r>
            <a:r>
              <a:rPr lang="fr-FR" sz="1800" dirty="0"/>
              <a:t>GPS</a:t>
            </a:r>
            <a:r>
              <a:rPr lang="ar-MA" sz="1800" dirty="0"/>
              <a:t>)).</a:t>
            </a:r>
            <a:endParaRPr lang="fr-FR" sz="1800" dirty="0"/>
          </a:p>
          <a:p>
            <a:pPr lvl="1" algn="r" rtl="1"/>
            <a:r>
              <a:rPr lang="ar-MA" sz="1800" dirty="0"/>
              <a:t>توفير التأمين الطبي للعمال و/أو تطوير نظام لتلقي رعاية طبية مجانية إذا أصيبوا أثناء العمل.</a:t>
            </a:r>
            <a:endParaRPr lang="fr-FR" sz="1800" dirty="0"/>
          </a:p>
          <a:p>
            <a:pPr lvl="0" algn="r" rtl="1"/>
            <a:r>
              <a:rPr lang="ar-MA" sz="1800" b="1" dirty="0"/>
              <a:t>بعد الحادث</a:t>
            </a:r>
            <a:r>
              <a:rPr lang="ar-MA" sz="1800" dirty="0"/>
              <a:t>:</a:t>
            </a:r>
            <a:endParaRPr lang="fr-FR" sz="1800" dirty="0"/>
          </a:p>
          <a:p>
            <a:pPr lvl="1" algn="r" rtl="1"/>
            <a:r>
              <a:rPr lang="ar-MA" sz="1800" dirty="0"/>
              <a:t>اطلب من المشرف تنبيه القيادة بشأن العودة المتأخرة لعامل التوعية.</a:t>
            </a:r>
            <a:endParaRPr lang="fr-FR" sz="1800" dirty="0"/>
          </a:p>
          <a:p>
            <a:pPr lvl="1" algn="r" rtl="1"/>
            <a:r>
              <a:rPr lang="ar-MA" sz="1800" dirty="0"/>
              <a:t>قم بربط عامل التوعية بالعلاج المجاني للإصابات.</a:t>
            </a:r>
            <a:endParaRPr lang="fr-FR" sz="1800" dirty="0"/>
          </a:p>
          <a:p>
            <a:pPr lvl="1" algn="r" rtl="1"/>
            <a:r>
              <a:rPr lang="ar-MA" sz="1800" dirty="0"/>
              <a:t>توفير الموارد النفسية لعامل التوعية.</a:t>
            </a:r>
            <a:endParaRPr lang="fr-FR" sz="1800" dirty="0"/>
          </a:p>
          <a:p>
            <a:pPr lvl="1" algn="r" rtl="1"/>
            <a:r>
              <a:rPr lang="ar-MA" sz="1800" dirty="0"/>
              <a:t>اتصل بالشرطة لتقديم بلاغ ضد الجاني (إذا توافق ذلك مع رغبات عامل التوعية)</a:t>
            </a:r>
            <a:endParaRPr lang="fr-FR" sz="1800" dirty="0"/>
          </a:p>
          <a:p>
            <a:pPr lvl="1" algn="r" rtl="1"/>
            <a:r>
              <a:rPr lang="ar-MA" sz="1800" dirty="0"/>
              <a:t>ضع العميل المحتمل في قائمة "لا يوجد اتصال" للرجوع إليه في المستقبل.</a:t>
            </a:r>
            <a:endParaRPr lang="en-US" sz="1800" dirty="0"/>
          </a:p>
        </p:txBody>
      </p:sp>
    </p:spTree>
    <p:extLst>
      <p:ext uri="{BB962C8B-B14F-4D97-AF65-F5344CB8AC3E}">
        <p14:creationId xmlns:p14="http://schemas.microsoft.com/office/powerpoint/2010/main" val="3116709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DDA01-6DD2-48D6-A57B-DA11C3112B2A}"/>
              </a:ext>
            </a:extLst>
          </p:cNvPr>
          <p:cNvSpPr>
            <a:spLocks noGrp="1"/>
          </p:cNvSpPr>
          <p:nvPr>
            <p:ph type="title"/>
          </p:nvPr>
        </p:nvSpPr>
        <p:spPr>
          <a:xfrm>
            <a:off x="0" y="162837"/>
            <a:ext cx="8219440" cy="972441"/>
          </a:xfrm>
        </p:spPr>
        <p:txBody>
          <a:bodyPr/>
          <a:lstStyle/>
          <a:p>
            <a:pPr algn="r" rtl="1"/>
            <a:r>
              <a:rPr lang="ar-MA" b="1" dirty="0"/>
              <a:t>النشاط غ. التفكير في السيناريوهات</a:t>
            </a:r>
            <a:endParaRPr lang="fr-FR" dirty="0"/>
          </a:p>
        </p:txBody>
      </p:sp>
      <p:sp>
        <p:nvSpPr>
          <p:cNvPr id="3" name="Text Placeholder 2">
            <a:extLst>
              <a:ext uri="{FF2B5EF4-FFF2-40B4-BE49-F238E27FC236}">
                <a16:creationId xmlns:a16="http://schemas.microsoft.com/office/drawing/2014/main" id="{CEAAF411-A56D-4EB6-B18E-70AA3966647B}"/>
              </a:ext>
            </a:extLst>
          </p:cNvPr>
          <p:cNvSpPr>
            <a:spLocks noGrp="1"/>
          </p:cNvSpPr>
          <p:nvPr>
            <p:ph type="body" sz="quarter" idx="10"/>
          </p:nvPr>
        </p:nvSpPr>
        <p:spPr>
          <a:xfrm>
            <a:off x="482138" y="1467512"/>
            <a:ext cx="8219440" cy="5227651"/>
          </a:xfrm>
        </p:spPr>
        <p:txBody>
          <a:bodyPr/>
          <a:lstStyle/>
          <a:p>
            <a:pPr marL="0" indent="0" algn="r" rtl="1">
              <a:buNone/>
            </a:pPr>
            <a:r>
              <a:rPr lang="ar-MA" dirty="0"/>
              <a:t>س: بعد التفكير في السيناريوهات الثمانية التي ناقشناها للتو، لماذا تعتبر الإجراءات المتخذة قبل وقوع </a:t>
            </a:r>
            <a:r>
              <a:rPr lang="ar-LB" dirty="0"/>
              <a:t>أي </a:t>
            </a:r>
            <a:r>
              <a:rPr lang="ar-MA" dirty="0"/>
              <a:t>تحدي أمني مهمة؟ </a:t>
            </a:r>
            <a:endParaRPr lang="fr-FR" dirty="0"/>
          </a:p>
          <a:p>
            <a:pPr marL="0" indent="0" algn="r" rtl="1">
              <a:buNone/>
            </a:pPr>
            <a:r>
              <a:rPr lang="ar-MA" dirty="0"/>
              <a:t>أ: هناك ثلاثة أسباب رئيسية:</a:t>
            </a:r>
            <a:endParaRPr lang="fr-FR" dirty="0"/>
          </a:p>
          <a:p>
            <a:pPr marL="514350" lvl="0" indent="-514350" algn="r" rtl="1">
              <a:buFont typeface="+mj-lt"/>
              <a:buAutoNum type="arabicPeriod"/>
            </a:pPr>
            <a:r>
              <a:rPr lang="ar-MA" dirty="0"/>
              <a:t>عندما تتوفر على خطة أمنية جاهزة قبل وقوع تحد أمني، سيمكنك الاستجابة بسرعة أكبر وبطريقة أكثر تنظيماً وفعالية مما لو حاولت وضع خطة أثناء وجودك في خضم الأزمة.</a:t>
            </a:r>
            <a:endParaRPr lang="fr-FR" dirty="0"/>
          </a:p>
          <a:p>
            <a:pPr marL="514350" lvl="0" indent="-514350" algn="r" rtl="1">
              <a:buFont typeface="+mj-lt"/>
              <a:buAutoNum type="arabicPeriod"/>
            </a:pPr>
            <a:r>
              <a:rPr lang="ar-MA" dirty="0"/>
              <a:t>يضع التخطيط الأمني الهياكل والعلاقات في مكانها الصحيح حيث تمنع حدوث التحديات المتصلة بالأمن أو تجعلها أقل ضررًا في حالة حدوثها.</a:t>
            </a:r>
            <a:endParaRPr lang="fr-FR" dirty="0"/>
          </a:p>
          <a:p>
            <a:pPr marL="514350" indent="-514350" algn="r" rtl="1">
              <a:buFont typeface="+mj-lt"/>
              <a:buAutoNum type="arabicPeriod"/>
            </a:pPr>
            <a:r>
              <a:rPr lang="ar-MA" dirty="0"/>
              <a:t>يعتبر منع وقوع حادث أمني أقل تكلفة بكثير (الوقت والمال) من الاستجابة له.</a:t>
            </a:r>
            <a:br>
              <a:rPr lang="en-US" sz="2200" dirty="0"/>
            </a:br>
            <a:endParaRPr lang="en-US" sz="2200" dirty="0"/>
          </a:p>
          <a:p>
            <a:pPr marL="0" indent="0">
              <a:buNone/>
            </a:pPr>
            <a:endParaRPr lang="en-US" sz="2200" dirty="0"/>
          </a:p>
        </p:txBody>
      </p:sp>
      <p:sp>
        <p:nvSpPr>
          <p:cNvPr id="5" name="Star: 5 Points 4">
            <a:extLst>
              <a:ext uri="{FF2B5EF4-FFF2-40B4-BE49-F238E27FC236}">
                <a16:creationId xmlns:a16="http://schemas.microsoft.com/office/drawing/2014/main" id="{22284ECB-D8B4-4B3E-A293-2ED6F2C6F4F4}"/>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10897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405C-44D1-4748-A5BF-EA18DDF21B33}"/>
              </a:ext>
            </a:extLst>
          </p:cNvPr>
          <p:cNvSpPr>
            <a:spLocks noGrp="1"/>
          </p:cNvSpPr>
          <p:nvPr>
            <p:ph type="title"/>
          </p:nvPr>
        </p:nvSpPr>
        <p:spPr/>
        <p:txBody>
          <a:bodyPr/>
          <a:lstStyle/>
          <a:p>
            <a:pPr algn="r" rtl="1"/>
            <a:r>
              <a:rPr lang="ar-MA" b="1" dirty="0"/>
              <a:t>أفكار أخيرة حول سيناريوهات الأمن</a:t>
            </a:r>
            <a:endParaRPr lang="fr-FR" dirty="0"/>
          </a:p>
        </p:txBody>
      </p:sp>
      <p:sp>
        <p:nvSpPr>
          <p:cNvPr id="3" name="Text Placeholder 2">
            <a:extLst>
              <a:ext uri="{FF2B5EF4-FFF2-40B4-BE49-F238E27FC236}">
                <a16:creationId xmlns:a16="http://schemas.microsoft.com/office/drawing/2014/main" id="{F200C017-8F65-45C3-8E4C-2B21584D6241}"/>
              </a:ext>
            </a:extLst>
          </p:cNvPr>
          <p:cNvSpPr>
            <a:spLocks noGrp="1"/>
          </p:cNvSpPr>
          <p:nvPr>
            <p:ph type="body" sz="quarter" idx="10"/>
          </p:nvPr>
        </p:nvSpPr>
        <p:spPr/>
        <p:txBody>
          <a:bodyPr/>
          <a:lstStyle/>
          <a:p>
            <a:pPr marL="0" indent="0" algn="r" rtl="1">
              <a:buNone/>
            </a:pPr>
            <a:r>
              <a:rPr lang="ar-MA" dirty="0"/>
              <a:t>إذا كان لدى منظمتك انشغالات محددة لم يتم التطرق إليها في هذا التدريب، فاكتب كل واحدة منها. ثم قم بهذا التمرين من خلال استخدام تلك الانشغالات.</a:t>
            </a:r>
            <a:endParaRPr lang="fr-FR" dirty="0"/>
          </a:p>
          <a:p>
            <a:pPr marL="0" indent="0" algn="r" rtl="1">
              <a:buNone/>
            </a:pPr>
            <a:r>
              <a:rPr lang="ar-MA" dirty="0"/>
              <a:t>قم بالتخطيط الآن لتفادي العواقب السلبية لاحقًا!</a:t>
            </a:r>
            <a:endParaRPr lang="fr-FR" dirty="0"/>
          </a:p>
          <a:p>
            <a:pPr marL="0" indent="0">
              <a:buNone/>
            </a:pPr>
            <a:endParaRPr lang="en-US" dirty="0"/>
          </a:p>
        </p:txBody>
      </p:sp>
      <p:sp>
        <p:nvSpPr>
          <p:cNvPr id="5" name="TextBox 4">
            <a:extLst>
              <a:ext uri="{FF2B5EF4-FFF2-40B4-BE49-F238E27FC236}">
                <a16:creationId xmlns:a16="http://schemas.microsoft.com/office/drawing/2014/main" id="{B442B2C5-2660-4A9F-B330-54826704F57A}"/>
              </a:ext>
            </a:extLst>
          </p:cNvPr>
          <p:cNvSpPr txBox="1"/>
          <p:nvPr/>
        </p:nvSpPr>
        <p:spPr>
          <a:xfrm>
            <a:off x="4223657" y="5173135"/>
            <a:ext cx="4920343" cy="707886"/>
          </a:xfrm>
          <a:prstGeom prst="rect">
            <a:avLst/>
          </a:prstGeom>
          <a:noFill/>
        </p:spPr>
        <p:txBody>
          <a:bodyPr wrap="square" rtlCol="0">
            <a:spAutoFit/>
          </a:bodyPr>
          <a:lstStyle/>
          <a:p>
            <a:r>
              <a:rPr lang="ar-MA" sz="4000" b="1" u="sng" dirty="0"/>
              <a:t>لا تكن غير</a:t>
            </a:r>
            <a:r>
              <a:rPr lang="ar-MA" sz="4000" b="1" dirty="0"/>
              <a:t> مستعد</a:t>
            </a:r>
            <a:endParaRPr lang="en-US" sz="4000" b="1" dirty="0"/>
          </a:p>
        </p:txBody>
      </p:sp>
      <p:sp>
        <p:nvSpPr>
          <p:cNvPr id="6" name="TextBox 5">
            <a:extLst>
              <a:ext uri="{FF2B5EF4-FFF2-40B4-BE49-F238E27FC236}">
                <a16:creationId xmlns:a16="http://schemas.microsoft.com/office/drawing/2014/main" id="{0D9C7F8F-E919-43B8-A172-106AD0A270CF}"/>
              </a:ext>
            </a:extLst>
          </p:cNvPr>
          <p:cNvSpPr txBox="1"/>
          <p:nvPr/>
        </p:nvSpPr>
        <p:spPr>
          <a:xfrm>
            <a:off x="5687541" y="4711470"/>
            <a:ext cx="996287" cy="1631216"/>
          </a:xfrm>
          <a:prstGeom prst="rect">
            <a:avLst/>
          </a:prstGeom>
          <a:noFill/>
        </p:spPr>
        <p:txBody>
          <a:bodyPr wrap="square" rtlCol="0">
            <a:spAutoFit/>
          </a:bodyPr>
          <a:lstStyle/>
          <a:p>
            <a:r>
              <a:rPr lang="en-US" sz="10000" dirty="0">
                <a:solidFill>
                  <a:srgbClr val="FF0000"/>
                </a:solidFill>
                <a:latin typeface="Arial Rounded MT Bold" panose="020F0704030504030204" pitchFamily="34" charset="0"/>
              </a:rPr>
              <a:t>X</a:t>
            </a:r>
          </a:p>
        </p:txBody>
      </p:sp>
    </p:spTree>
    <p:extLst>
      <p:ext uri="{BB962C8B-B14F-4D97-AF65-F5344CB8AC3E}">
        <p14:creationId xmlns:p14="http://schemas.microsoft.com/office/powerpoint/2010/main" val="320157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A224-37B3-4AE9-8AAB-271F2604CB6A}"/>
              </a:ext>
            </a:extLst>
          </p:cNvPr>
          <p:cNvSpPr>
            <a:spLocks noGrp="1"/>
          </p:cNvSpPr>
          <p:nvPr>
            <p:ph type="title"/>
          </p:nvPr>
        </p:nvSpPr>
        <p:spPr/>
        <p:txBody>
          <a:bodyPr/>
          <a:lstStyle/>
          <a:p>
            <a:pPr algn="r" rtl="1"/>
            <a:r>
              <a:rPr lang="ar-MA" b="1" dirty="0"/>
              <a:t>صيغة تقييم المخاطر</a:t>
            </a:r>
            <a:endParaRPr lang="fr-FR" dirty="0"/>
          </a:p>
        </p:txBody>
      </p:sp>
    </p:spTree>
    <p:extLst>
      <p:ext uri="{BB962C8B-B14F-4D97-AF65-F5344CB8AC3E}">
        <p14:creationId xmlns:p14="http://schemas.microsoft.com/office/powerpoint/2010/main" val="31107594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0FB4-CE53-4C0E-843B-15D83EAF30E3}"/>
              </a:ext>
            </a:extLst>
          </p:cNvPr>
          <p:cNvSpPr>
            <a:spLocks noGrp="1"/>
          </p:cNvSpPr>
          <p:nvPr>
            <p:ph type="title"/>
          </p:nvPr>
        </p:nvSpPr>
        <p:spPr/>
        <p:txBody>
          <a:bodyPr/>
          <a:lstStyle/>
          <a:p>
            <a:pPr algn="r" rtl="1"/>
            <a:r>
              <a:rPr lang="ar-MA" b="1" dirty="0"/>
              <a:t>هدف الجلسة</a:t>
            </a:r>
            <a:endParaRPr lang="fr-FR" dirty="0"/>
          </a:p>
        </p:txBody>
      </p:sp>
      <p:sp>
        <p:nvSpPr>
          <p:cNvPr id="3" name="Text Placeholder 2">
            <a:extLst>
              <a:ext uri="{FF2B5EF4-FFF2-40B4-BE49-F238E27FC236}">
                <a16:creationId xmlns:a16="http://schemas.microsoft.com/office/drawing/2014/main" id="{38F5E2D4-E7B6-4CA9-9E3B-2E1459FC1283}"/>
              </a:ext>
            </a:extLst>
          </p:cNvPr>
          <p:cNvSpPr>
            <a:spLocks noGrp="1"/>
          </p:cNvSpPr>
          <p:nvPr>
            <p:ph type="body" sz="quarter" idx="10"/>
          </p:nvPr>
        </p:nvSpPr>
        <p:spPr/>
        <p:txBody>
          <a:bodyPr/>
          <a:lstStyle/>
          <a:p>
            <a:pPr marL="0" indent="0" algn="r" rtl="1">
              <a:buNone/>
            </a:pPr>
            <a:r>
              <a:rPr lang="ar-MA" dirty="0"/>
              <a:t>تعود التعرف على صيغة تحديد احتمالية وقوع ضرر معين.</a:t>
            </a:r>
            <a:endParaRPr lang="fr-FR" dirty="0"/>
          </a:p>
        </p:txBody>
      </p:sp>
    </p:spTree>
    <p:extLst>
      <p:ext uri="{BB962C8B-B14F-4D97-AF65-F5344CB8AC3E}">
        <p14:creationId xmlns:p14="http://schemas.microsoft.com/office/powerpoint/2010/main" val="18842953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4E3C8-59E3-4057-9DDC-B1E073030FC2}"/>
              </a:ext>
            </a:extLst>
          </p:cNvPr>
          <p:cNvSpPr>
            <a:spLocks noGrp="1"/>
          </p:cNvSpPr>
          <p:nvPr>
            <p:ph type="title"/>
          </p:nvPr>
        </p:nvSpPr>
        <p:spPr/>
        <p:txBody>
          <a:bodyPr/>
          <a:lstStyle/>
          <a:p>
            <a:pPr algn="r" rtl="1"/>
            <a:r>
              <a:rPr lang="ar-MA" b="1" dirty="0"/>
              <a:t>المقايضة</a:t>
            </a:r>
            <a:endParaRPr lang="fr-FR" dirty="0"/>
          </a:p>
        </p:txBody>
      </p:sp>
      <p:sp>
        <p:nvSpPr>
          <p:cNvPr id="3" name="Text Placeholder 2">
            <a:extLst>
              <a:ext uri="{FF2B5EF4-FFF2-40B4-BE49-F238E27FC236}">
                <a16:creationId xmlns:a16="http://schemas.microsoft.com/office/drawing/2014/main" id="{50713654-254E-4B42-B329-9FC37098B867}"/>
              </a:ext>
            </a:extLst>
          </p:cNvPr>
          <p:cNvSpPr>
            <a:spLocks noGrp="1"/>
          </p:cNvSpPr>
          <p:nvPr>
            <p:ph type="body" sz="quarter" idx="10"/>
          </p:nvPr>
        </p:nvSpPr>
        <p:spPr/>
        <p:txBody>
          <a:bodyPr/>
          <a:lstStyle/>
          <a:p>
            <a:pPr lvl="0" algn="r" rtl="1"/>
            <a:r>
              <a:rPr lang="ar-MA" dirty="0"/>
              <a:t>يمكن أن ينطوي تقييد وصول المعتدي وموارده ودوافعه على فرص مقايضة لك كفرد وكمنظمة.</a:t>
            </a:r>
            <a:endParaRPr lang="fr-FR" dirty="0"/>
          </a:p>
          <a:p>
            <a:pPr lvl="0" algn="r" rtl="1"/>
            <a:r>
              <a:rPr lang="ar-MA" dirty="0"/>
              <a:t>كيف تقرر ما هي أوجه الهشاشة التي ينبغي قبولها؟</a:t>
            </a:r>
            <a:endParaRPr lang="fr-FR" dirty="0"/>
          </a:p>
        </p:txBody>
      </p:sp>
    </p:spTree>
    <p:extLst>
      <p:ext uri="{BB962C8B-B14F-4D97-AF65-F5344CB8AC3E}">
        <p14:creationId xmlns:p14="http://schemas.microsoft.com/office/powerpoint/2010/main" val="6943215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0EE5-D35C-471C-876E-A7DD9AE5FFD3}"/>
              </a:ext>
            </a:extLst>
          </p:cNvPr>
          <p:cNvSpPr>
            <a:spLocks noGrp="1"/>
          </p:cNvSpPr>
          <p:nvPr>
            <p:ph type="title"/>
          </p:nvPr>
        </p:nvSpPr>
        <p:spPr/>
        <p:txBody>
          <a:bodyPr>
            <a:normAutofit/>
          </a:bodyPr>
          <a:lstStyle/>
          <a:p>
            <a:pPr algn="r" rtl="1"/>
            <a:r>
              <a:rPr lang="ar-MA" b="1" dirty="0"/>
              <a:t>تود اتخاذ إجراءات لتقليل المخاطر</a:t>
            </a:r>
            <a:endParaRPr lang="fr-FR" dirty="0"/>
          </a:p>
        </p:txBody>
      </p:sp>
      <p:sp>
        <p:nvSpPr>
          <p:cNvPr id="3" name="Text Placeholder 2">
            <a:extLst>
              <a:ext uri="{FF2B5EF4-FFF2-40B4-BE49-F238E27FC236}">
                <a16:creationId xmlns:a16="http://schemas.microsoft.com/office/drawing/2014/main" id="{5ACADB6A-D887-4C30-A5B7-4B527A61ADB7}"/>
              </a:ext>
            </a:extLst>
          </p:cNvPr>
          <p:cNvSpPr>
            <a:spLocks noGrp="1"/>
          </p:cNvSpPr>
          <p:nvPr>
            <p:ph type="body" sz="quarter" idx="10"/>
          </p:nvPr>
        </p:nvSpPr>
        <p:spPr>
          <a:xfrm>
            <a:off x="547204" y="1557241"/>
            <a:ext cx="8219440" cy="4176851"/>
          </a:xfrm>
        </p:spPr>
        <p:txBody>
          <a:bodyPr/>
          <a:lstStyle/>
          <a:p>
            <a:pPr lvl="0" algn="r" rtl="1"/>
            <a:r>
              <a:rPr lang="ar-MA" sz="2000" b="1" dirty="0"/>
              <a:t>التهديدات</a:t>
            </a:r>
            <a:r>
              <a:rPr lang="ar-MA" sz="2000" dirty="0"/>
              <a:t> - يمكنك تقييم هذه العلامات وربما يمكنك تغييرها مع مرور الوقت، ولكن لا يمكنك التحكم فيها بشكل كبير (خارجيا).</a:t>
            </a:r>
            <a:endParaRPr lang="fr-FR" sz="2000" dirty="0"/>
          </a:p>
          <a:p>
            <a:pPr lvl="0" algn="r" rtl="1"/>
            <a:r>
              <a:rPr lang="ar-MA" sz="2000" b="1" dirty="0"/>
              <a:t>أوجه الهشاشة</a:t>
            </a:r>
            <a:r>
              <a:rPr lang="ar-MA" sz="2000" dirty="0"/>
              <a:t> - الكامنة فيك/في مجتمعك - بعضها يمكنك التحكم فيه، والبعض الآخر لا (داخليًا).</a:t>
            </a:r>
            <a:endParaRPr lang="fr-FR" sz="2000" dirty="0"/>
          </a:p>
          <a:p>
            <a:pPr lvl="0" algn="r" rtl="1"/>
            <a:r>
              <a:rPr lang="ar-MA" sz="2000" b="1" dirty="0"/>
              <a:t>القدرة</a:t>
            </a:r>
            <a:r>
              <a:rPr lang="ar-MA" sz="2000" dirty="0"/>
              <a:t> - ما تود العمل باستمرار على رفعه (داخليًا).</a:t>
            </a:r>
            <a:endParaRPr lang="fr-FR" sz="2000" dirty="0"/>
          </a:p>
          <a:p>
            <a:endParaRPr lang="en-US" dirty="0"/>
          </a:p>
        </p:txBody>
      </p:sp>
      <p:grpSp>
        <p:nvGrpSpPr>
          <p:cNvPr id="11" name="Group 10">
            <a:extLst>
              <a:ext uri="{FF2B5EF4-FFF2-40B4-BE49-F238E27FC236}">
                <a16:creationId xmlns:a16="http://schemas.microsoft.com/office/drawing/2014/main" id="{31B9128B-EC79-4EB5-9755-D1683E77372B}"/>
              </a:ext>
            </a:extLst>
          </p:cNvPr>
          <p:cNvGrpSpPr/>
          <p:nvPr/>
        </p:nvGrpSpPr>
        <p:grpSpPr>
          <a:xfrm>
            <a:off x="262757" y="3540972"/>
            <a:ext cx="8582339" cy="2916415"/>
            <a:chOff x="471765" y="3723861"/>
            <a:chExt cx="8582339" cy="2916415"/>
          </a:xfrm>
        </p:grpSpPr>
        <p:sp>
          <p:nvSpPr>
            <p:cNvPr id="4" name="Rectangle 3">
              <a:extLst>
                <a:ext uri="{FF2B5EF4-FFF2-40B4-BE49-F238E27FC236}">
                  <a16:creationId xmlns:a16="http://schemas.microsoft.com/office/drawing/2014/main" id="{A37771DB-D7C6-4F34-B98C-6E883CDE151F}"/>
                </a:ext>
              </a:extLst>
            </p:cNvPr>
            <p:cNvSpPr/>
            <p:nvPr/>
          </p:nvSpPr>
          <p:spPr>
            <a:xfrm>
              <a:off x="471765" y="5334911"/>
              <a:ext cx="2280977" cy="648863"/>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خطر أمر ما </a:t>
              </a:r>
              <a:endParaRPr lang="en-US" sz="2200" dirty="0">
                <a:solidFill>
                  <a:schemeClr val="bg1"/>
                </a:solidFill>
              </a:endParaRPr>
            </a:p>
          </p:txBody>
        </p:sp>
        <p:sp>
          <p:nvSpPr>
            <p:cNvPr id="5" name="Rectangle 4">
              <a:extLst>
                <a:ext uri="{FF2B5EF4-FFF2-40B4-BE49-F238E27FC236}">
                  <a16:creationId xmlns:a16="http://schemas.microsoft.com/office/drawing/2014/main" id="{37D6A24C-9C3D-464C-B7D7-3AD9558FE6AA}"/>
                </a:ext>
              </a:extLst>
            </p:cNvPr>
            <p:cNvSpPr/>
            <p:nvPr/>
          </p:nvSpPr>
          <p:spPr>
            <a:xfrm>
              <a:off x="3341940" y="4975644"/>
              <a:ext cx="1149843" cy="512404"/>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 </a:t>
              </a:r>
              <a:endParaRPr lang="en-US" sz="2200" dirty="0">
                <a:solidFill>
                  <a:schemeClr val="bg1"/>
                </a:solidFill>
              </a:endParaRPr>
            </a:p>
          </p:txBody>
        </p:sp>
        <p:sp>
          <p:nvSpPr>
            <p:cNvPr id="6" name="Rectangle 5">
              <a:extLst>
                <a:ext uri="{FF2B5EF4-FFF2-40B4-BE49-F238E27FC236}">
                  <a16:creationId xmlns:a16="http://schemas.microsoft.com/office/drawing/2014/main" id="{71983EAF-8643-4ED6-8B8B-7ECDD8060B2B}"/>
                </a:ext>
              </a:extLst>
            </p:cNvPr>
            <p:cNvSpPr/>
            <p:nvPr/>
          </p:nvSpPr>
          <p:spPr>
            <a:xfrm>
              <a:off x="4969982" y="4973500"/>
              <a:ext cx="1841769" cy="528526"/>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a:t>
              </a:r>
              <a:endParaRPr lang="en-US" sz="2200" dirty="0">
                <a:solidFill>
                  <a:schemeClr val="bg1"/>
                </a:solidFill>
              </a:endParaRPr>
            </a:p>
          </p:txBody>
        </p:sp>
        <p:cxnSp>
          <p:nvCxnSpPr>
            <p:cNvPr id="7" name="Straight Connector 6">
              <a:extLst>
                <a:ext uri="{FF2B5EF4-FFF2-40B4-BE49-F238E27FC236}">
                  <a16:creationId xmlns:a16="http://schemas.microsoft.com/office/drawing/2014/main" id="{2435A283-1AAB-4714-889D-2F20CC2A904A}"/>
                </a:ext>
              </a:extLst>
            </p:cNvPr>
            <p:cNvCxnSpPr>
              <a:cxnSpLocks/>
            </p:cNvCxnSpPr>
            <p:nvPr/>
          </p:nvCxnSpPr>
          <p:spPr>
            <a:xfrm>
              <a:off x="3341940" y="5756452"/>
              <a:ext cx="3304875"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08E4E6D8-8291-4B5E-8DCA-C3CD46856A0B}"/>
                </a:ext>
              </a:extLst>
            </p:cNvPr>
            <p:cNvSpPr/>
            <p:nvPr/>
          </p:nvSpPr>
          <p:spPr>
            <a:xfrm>
              <a:off x="4145109" y="5935635"/>
              <a:ext cx="1392227" cy="447806"/>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القدرة</a:t>
              </a:r>
              <a:endParaRPr lang="en-US" sz="2200" dirty="0">
                <a:solidFill>
                  <a:schemeClr val="bg1"/>
                </a:solidFill>
              </a:endParaRPr>
            </a:p>
          </p:txBody>
        </p:sp>
        <p:sp>
          <p:nvSpPr>
            <p:cNvPr id="9" name="TextBox 8">
              <a:extLst>
                <a:ext uri="{FF2B5EF4-FFF2-40B4-BE49-F238E27FC236}">
                  <a16:creationId xmlns:a16="http://schemas.microsoft.com/office/drawing/2014/main" id="{D0FDFEB5-ACAC-4959-99EF-A2AAFDF7DE07}"/>
                </a:ext>
              </a:extLst>
            </p:cNvPr>
            <p:cNvSpPr txBox="1"/>
            <p:nvPr/>
          </p:nvSpPr>
          <p:spPr>
            <a:xfrm>
              <a:off x="4576103" y="5076779"/>
              <a:ext cx="360600" cy="430887"/>
            </a:xfrm>
            <a:prstGeom prst="rect">
              <a:avLst/>
            </a:prstGeom>
            <a:noFill/>
          </p:spPr>
          <p:txBody>
            <a:bodyPr wrap="square" rtlCol="0">
              <a:spAutoFit/>
            </a:bodyPr>
            <a:lstStyle/>
            <a:p>
              <a:r>
                <a:rPr lang="en-US" sz="2200" b="1" dirty="0"/>
                <a:t>X</a:t>
              </a:r>
            </a:p>
          </p:txBody>
        </p:sp>
        <p:sp>
          <p:nvSpPr>
            <p:cNvPr id="10" name="TextBox 9">
              <a:extLst>
                <a:ext uri="{FF2B5EF4-FFF2-40B4-BE49-F238E27FC236}">
                  <a16:creationId xmlns:a16="http://schemas.microsoft.com/office/drawing/2014/main" id="{A839F415-D497-48E4-825C-4D17D73F7641}"/>
                </a:ext>
              </a:extLst>
            </p:cNvPr>
            <p:cNvSpPr txBox="1"/>
            <p:nvPr/>
          </p:nvSpPr>
          <p:spPr>
            <a:xfrm>
              <a:off x="2881384" y="5533345"/>
              <a:ext cx="331914" cy="523220"/>
            </a:xfrm>
            <a:prstGeom prst="rect">
              <a:avLst/>
            </a:prstGeom>
            <a:noFill/>
          </p:spPr>
          <p:txBody>
            <a:bodyPr wrap="square" rtlCol="0">
              <a:spAutoFit/>
            </a:bodyPr>
            <a:lstStyle/>
            <a:p>
              <a:r>
                <a:rPr lang="en-US" sz="2800" b="1" dirty="0"/>
                <a:t>=</a:t>
              </a:r>
            </a:p>
          </p:txBody>
        </p:sp>
        <p:cxnSp>
          <p:nvCxnSpPr>
            <p:cNvPr id="12" name="Straight Arrow Connector 11">
              <a:extLst>
                <a:ext uri="{FF2B5EF4-FFF2-40B4-BE49-F238E27FC236}">
                  <a16:creationId xmlns:a16="http://schemas.microsoft.com/office/drawing/2014/main" id="{158F80FA-E00E-4B8F-A846-61FED39F5427}"/>
                </a:ext>
              </a:extLst>
            </p:cNvPr>
            <p:cNvCxnSpPr>
              <a:cxnSpLocks/>
              <a:endCxn id="5" idx="0"/>
            </p:cNvCxnSpPr>
            <p:nvPr/>
          </p:nvCxnSpPr>
          <p:spPr>
            <a:xfrm>
              <a:off x="2752742" y="4210493"/>
              <a:ext cx="1164120" cy="765151"/>
            </a:xfrm>
            <a:prstGeom prst="straightConnector1">
              <a:avLst/>
            </a:prstGeom>
            <a:ln w="127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081BBFF-D4BA-4A4A-BB63-D5CE3410CAB0}"/>
                </a:ext>
              </a:extLst>
            </p:cNvPr>
            <p:cNvSpPr/>
            <p:nvPr/>
          </p:nvSpPr>
          <p:spPr>
            <a:xfrm>
              <a:off x="931769" y="3883904"/>
              <a:ext cx="1880876" cy="85060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ar-MA" dirty="0"/>
                <a:t>تتضمن أسئلة تقييم التهديد</a:t>
              </a:r>
              <a:endParaRPr lang="en-US" dirty="0">
                <a:solidFill>
                  <a:schemeClr val="tx1"/>
                </a:solidFill>
              </a:endParaRPr>
            </a:p>
          </p:txBody>
        </p:sp>
        <p:sp>
          <p:nvSpPr>
            <p:cNvPr id="14" name="Rectangle 13">
              <a:extLst>
                <a:ext uri="{FF2B5EF4-FFF2-40B4-BE49-F238E27FC236}">
                  <a16:creationId xmlns:a16="http://schemas.microsoft.com/office/drawing/2014/main" id="{3E16B7C6-C28A-437D-99B1-0DEA5053F578}"/>
                </a:ext>
              </a:extLst>
            </p:cNvPr>
            <p:cNvSpPr/>
            <p:nvPr/>
          </p:nvSpPr>
          <p:spPr>
            <a:xfrm>
              <a:off x="6646815" y="3723861"/>
              <a:ext cx="2407289" cy="111003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ar-MA" dirty="0"/>
                <a:t>تتضمن ما يحتاجه المعتدون المحتملون (الوصول، الموارد، الدافع، الإفلات من العقاب)</a:t>
              </a:r>
              <a:endParaRPr lang="en-US" dirty="0">
                <a:solidFill>
                  <a:schemeClr val="tx1"/>
                </a:solidFill>
              </a:endParaRPr>
            </a:p>
          </p:txBody>
        </p:sp>
        <p:cxnSp>
          <p:nvCxnSpPr>
            <p:cNvPr id="15" name="Straight Arrow Connector 14">
              <a:extLst>
                <a:ext uri="{FF2B5EF4-FFF2-40B4-BE49-F238E27FC236}">
                  <a16:creationId xmlns:a16="http://schemas.microsoft.com/office/drawing/2014/main" id="{642A1F66-6DA4-4BFA-ADD3-CF99663758C6}"/>
                </a:ext>
              </a:extLst>
            </p:cNvPr>
            <p:cNvCxnSpPr>
              <a:cxnSpLocks/>
              <a:stCxn id="14" idx="1"/>
              <a:endCxn id="6" idx="0"/>
            </p:cNvCxnSpPr>
            <p:nvPr/>
          </p:nvCxnSpPr>
          <p:spPr>
            <a:xfrm flipH="1">
              <a:off x="5890867" y="4278879"/>
              <a:ext cx="755948" cy="694621"/>
            </a:xfrm>
            <a:prstGeom prst="straightConnector1">
              <a:avLst/>
            </a:prstGeom>
            <a:ln w="127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9BCBC43-2218-4ED7-9BF6-D655CF0FC84B}"/>
                </a:ext>
              </a:extLst>
            </p:cNvPr>
            <p:cNvSpPr/>
            <p:nvPr/>
          </p:nvSpPr>
          <p:spPr>
            <a:xfrm>
              <a:off x="6562214" y="5756451"/>
              <a:ext cx="2419185" cy="88382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ar-MA" dirty="0"/>
                <a:t>تتضمن استراتيجيات الأمن مفهرسة في قائمة التحقق</a:t>
              </a:r>
              <a:endParaRPr lang="en-US" sz="1700" dirty="0">
                <a:solidFill>
                  <a:schemeClr val="tx1"/>
                </a:solidFill>
              </a:endParaRPr>
            </a:p>
          </p:txBody>
        </p:sp>
        <p:cxnSp>
          <p:nvCxnSpPr>
            <p:cNvPr id="22" name="Straight Arrow Connector 21">
              <a:extLst>
                <a:ext uri="{FF2B5EF4-FFF2-40B4-BE49-F238E27FC236}">
                  <a16:creationId xmlns:a16="http://schemas.microsoft.com/office/drawing/2014/main" id="{F775D0A9-155E-421A-96F2-3B15B2A212FA}"/>
                </a:ext>
              </a:extLst>
            </p:cNvPr>
            <p:cNvCxnSpPr>
              <a:cxnSpLocks/>
              <a:stCxn id="21" idx="1"/>
              <a:endCxn id="8" idx="3"/>
            </p:cNvCxnSpPr>
            <p:nvPr/>
          </p:nvCxnSpPr>
          <p:spPr>
            <a:xfrm flipH="1" flipV="1">
              <a:off x="5537336" y="6159538"/>
              <a:ext cx="1024878" cy="38826"/>
            </a:xfrm>
            <a:prstGeom prst="straightConnector1">
              <a:avLst/>
            </a:prstGeom>
            <a:ln w="127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38988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B420-6F7F-485C-BF59-F895E8EAD744}"/>
              </a:ext>
            </a:extLst>
          </p:cNvPr>
          <p:cNvSpPr>
            <a:spLocks noGrp="1"/>
          </p:cNvSpPr>
          <p:nvPr>
            <p:ph type="title"/>
          </p:nvPr>
        </p:nvSpPr>
        <p:spPr>
          <a:xfrm>
            <a:off x="4787573" y="701590"/>
            <a:ext cx="3985578" cy="972441"/>
          </a:xfrm>
        </p:spPr>
        <p:txBody>
          <a:bodyPr/>
          <a:lstStyle/>
          <a:p>
            <a:r>
              <a:rPr lang="ar-MA" dirty="0"/>
              <a:t>نريد أن ننتقل من هذا ...</a:t>
            </a:r>
            <a:endParaRPr lang="en-US" dirty="0"/>
          </a:p>
        </p:txBody>
      </p:sp>
      <p:pic>
        <p:nvPicPr>
          <p:cNvPr id="1026" name="Picture 2" descr="Image result for scale">
            <a:extLst>
              <a:ext uri="{FF2B5EF4-FFF2-40B4-BE49-F238E27FC236}">
                <a16:creationId xmlns:a16="http://schemas.microsoft.com/office/drawing/2014/main" id="{499F2FF6-AA88-4557-8AB0-989C49499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3181" y="2324655"/>
            <a:ext cx="3519768" cy="3419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E53239-CC94-4A39-88F7-38801B28C35B}"/>
              </a:ext>
            </a:extLst>
          </p:cNvPr>
          <p:cNvSpPr/>
          <p:nvPr/>
        </p:nvSpPr>
        <p:spPr>
          <a:xfrm>
            <a:off x="4971581" y="4379848"/>
            <a:ext cx="1723101" cy="318804"/>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LB" sz="1600" dirty="0">
                <a:solidFill>
                  <a:schemeClr val="bg1"/>
                </a:solidFill>
              </a:rPr>
              <a:t>القدرة المتوفرة</a:t>
            </a:r>
            <a:endParaRPr lang="en-US" sz="1600" dirty="0">
              <a:solidFill>
                <a:schemeClr val="bg1"/>
              </a:solidFill>
            </a:endParaRPr>
          </a:p>
        </p:txBody>
      </p:sp>
      <p:sp>
        <p:nvSpPr>
          <p:cNvPr id="6" name="Rectangle 5">
            <a:extLst>
              <a:ext uri="{FF2B5EF4-FFF2-40B4-BE49-F238E27FC236}">
                <a16:creationId xmlns:a16="http://schemas.microsoft.com/office/drawing/2014/main" id="{AAFD327B-4A43-4730-90EE-E875246CCB98}"/>
              </a:ext>
            </a:extLst>
          </p:cNvPr>
          <p:cNvSpPr/>
          <p:nvPr/>
        </p:nvSpPr>
        <p:spPr>
          <a:xfrm>
            <a:off x="7050050" y="4658622"/>
            <a:ext cx="1723101" cy="42416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 </a:t>
            </a:r>
            <a:endParaRPr lang="en-US" sz="1600" dirty="0">
              <a:solidFill>
                <a:schemeClr val="bg1"/>
              </a:solidFill>
            </a:endParaRPr>
          </a:p>
        </p:txBody>
      </p:sp>
      <p:sp>
        <p:nvSpPr>
          <p:cNvPr id="7" name="Rectangle 6">
            <a:extLst>
              <a:ext uri="{FF2B5EF4-FFF2-40B4-BE49-F238E27FC236}">
                <a16:creationId xmlns:a16="http://schemas.microsoft.com/office/drawing/2014/main" id="{FE9AB0E7-7634-4ECA-9056-110540428787}"/>
              </a:ext>
            </a:extLst>
          </p:cNvPr>
          <p:cNvSpPr/>
          <p:nvPr/>
        </p:nvSpPr>
        <p:spPr>
          <a:xfrm>
            <a:off x="7050050" y="4235410"/>
            <a:ext cx="1723101" cy="42416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a:t>
            </a:r>
            <a:endParaRPr lang="en-US" sz="1600" dirty="0">
              <a:solidFill>
                <a:schemeClr val="bg1"/>
              </a:solidFill>
            </a:endParaRPr>
          </a:p>
        </p:txBody>
      </p:sp>
      <p:sp>
        <p:nvSpPr>
          <p:cNvPr id="5" name="TextBox 4">
            <a:extLst>
              <a:ext uri="{FF2B5EF4-FFF2-40B4-BE49-F238E27FC236}">
                <a16:creationId xmlns:a16="http://schemas.microsoft.com/office/drawing/2014/main" id="{C1573401-AA81-486F-9E99-82CF04811129}"/>
              </a:ext>
            </a:extLst>
          </p:cNvPr>
          <p:cNvSpPr txBox="1"/>
          <p:nvPr/>
        </p:nvSpPr>
        <p:spPr>
          <a:xfrm>
            <a:off x="5073181" y="5836579"/>
            <a:ext cx="3519768" cy="369332"/>
          </a:xfrm>
          <a:prstGeom prst="rect">
            <a:avLst/>
          </a:prstGeom>
          <a:noFill/>
        </p:spPr>
        <p:txBody>
          <a:bodyPr wrap="square" rtlCol="0">
            <a:spAutoFit/>
          </a:bodyPr>
          <a:lstStyle/>
          <a:p>
            <a:pPr algn="ctr"/>
            <a:r>
              <a:rPr lang="ar-MA" dirty="0"/>
              <a:t>التهديدات وأوجه الهشاشة تفوق بكثير القدرات</a:t>
            </a:r>
            <a:endParaRPr lang="en-US" dirty="0"/>
          </a:p>
        </p:txBody>
      </p:sp>
      <p:pic>
        <p:nvPicPr>
          <p:cNvPr id="10" name="Picture 4" descr="Related image">
            <a:extLst>
              <a:ext uri="{FF2B5EF4-FFF2-40B4-BE49-F238E27FC236}">
                <a16:creationId xmlns:a16="http://schemas.microsoft.com/office/drawing/2014/main" id="{5BC4AFAC-A938-4F2D-89F8-C4DC62295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170" y="2391411"/>
            <a:ext cx="3939635" cy="31987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CF5309B1-3E9E-4C4E-B432-92F67B485963}"/>
              </a:ext>
            </a:extLst>
          </p:cNvPr>
          <p:cNvSpPr txBox="1">
            <a:spLocks/>
          </p:cNvSpPr>
          <p:nvPr/>
        </p:nvSpPr>
        <p:spPr>
          <a:xfrm>
            <a:off x="805710" y="1808039"/>
            <a:ext cx="3024554" cy="66849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rgbClr val="595959"/>
                </a:solidFill>
                <a:latin typeface="+mj-lt"/>
                <a:ea typeface="+mj-ea"/>
                <a:cs typeface="+mj-cs"/>
              </a:defRPr>
            </a:lvl1pPr>
          </a:lstStyle>
          <a:p>
            <a:r>
              <a:rPr lang="ar-LB" dirty="0"/>
              <a:t>لن</a:t>
            </a:r>
            <a:r>
              <a:rPr lang="ar-MA" dirty="0"/>
              <a:t>ق</a:t>
            </a:r>
            <a:r>
              <a:rPr lang="ar-LB" dirty="0"/>
              <a:t>ت</a:t>
            </a:r>
            <a:r>
              <a:rPr lang="ar-MA" dirty="0"/>
              <a:t>رب </a:t>
            </a:r>
            <a:r>
              <a:rPr lang="ar-LB" dirty="0"/>
              <a:t>من</a:t>
            </a:r>
            <a:r>
              <a:rPr lang="ar-MA" dirty="0"/>
              <a:t> هذا</a:t>
            </a:r>
            <a:endParaRPr lang="en-US" dirty="0"/>
          </a:p>
        </p:txBody>
      </p:sp>
      <p:sp>
        <p:nvSpPr>
          <p:cNvPr id="15" name="Rectangle 14">
            <a:extLst>
              <a:ext uri="{FF2B5EF4-FFF2-40B4-BE49-F238E27FC236}">
                <a16:creationId xmlns:a16="http://schemas.microsoft.com/office/drawing/2014/main" id="{BE2A3BC6-2106-484C-9ACE-9E121E218951}"/>
              </a:ext>
            </a:extLst>
          </p:cNvPr>
          <p:cNvSpPr/>
          <p:nvPr/>
        </p:nvSpPr>
        <p:spPr>
          <a:xfrm>
            <a:off x="203367" y="4424220"/>
            <a:ext cx="1723101" cy="24977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LB" sz="1400" dirty="0">
                <a:solidFill>
                  <a:schemeClr val="bg1"/>
                </a:solidFill>
              </a:rPr>
              <a:t>قدرات جديدة</a:t>
            </a:r>
            <a:endParaRPr lang="en-US" sz="1400" dirty="0">
              <a:solidFill>
                <a:schemeClr val="bg1"/>
              </a:solidFill>
            </a:endParaRPr>
          </a:p>
        </p:txBody>
      </p:sp>
      <p:sp>
        <p:nvSpPr>
          <p:cNvPr id="18" name="Rectangle 17">
            <a:extLst>
              <a:ext uri="{FF2B5EF4-FFF2-40B4-BE49-F238E27FC236}">
                <a16:creationId xmlns:a16="http://schemas.microsoft.com/office/drawing/2014/main" id="{A71A3598-95EE-4EFA-AC5D-CE86F63D19F7}"/>
              </a:ext>
            </a:extLst>
          </p:cNvPr>
          <p:cNvSpPr/>
          <p:nvPr/>
        </p:nvSpPr>
        <p:spPr>
          <a:xfrm>
            <a:off x="2786773" y="4865161"/>
            <a:ext cx="1723101" cy="172785"/>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وأوجه الهشاشة </a:t>
            </a:r>
            <a:endParaRPr lang="en-US" sz="1600" dirty="0">
              <a:solidFill>
                <a:schemeClr val="bg1"/>
              </a:solidFill>
            </a:endParaRPr>
          </a:p>
        </p:txBody>
      </p:sp>
      <p:sp>
        <p:nvSpPr>
          <p:cNvPr id="19" name="Rectangle 18">
            <a:extLst>
              <a:ext uri="{FF2B5EF4-FFF2-40B4-BE49-F238E27FC236}">
                <a16:creationId xmlns:a16="http://schemas.microsoft.com/office/drawing/2014/main" id="{D50CD05D-1FAE-4174-B9A2-1037B4C56DDC}"/>
              </a:ext>
            </a:extLst>
          </p:cNvPr>
          <p:cNvSpPr/>
          <p:nvPr/>
        </p:nvSpPr>
        <p:spPr>
          <a:xfrm>
            <a:off x="2785961" y="4424220"/>
            <a:ext cx="1723101" cy="439731"/>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 </a:t>
            </a:r>
            <a:endParaRPr lang="en-US" sz="1600" dirty="0">
              <a:solidFill>
                <a:schemeClr val="bg1"/>
              </a:solidFill>
            </a:endParaRPr>
          </a:p>
        </p:txBody>
      </p:sp>
      <p:sp>
        <p:nvSpPr>
          <p:cNvPr id="20" name="TextBox 19">
            <a:extLst>
              <a:ext uri="{FF2B5EF4-FFF2-40B4-BE49-F238E27FC236}">
                <a16:creationId xmlns:a16="http://schemas.microsoft.com/office/drawing/2014/main" id="{CCDDFBC8-83F7-45F0-9165-2FF19C7162D6}"/>
              </a:ext>
            </a:extLst>
          </p:cNvPr>
          <p:cNvSpPr txBox="1"/>
          <p:nvPr/>
        </p:nvSpPr>
        <p:spPr>
          <a:xfrm>
            <a:off x="310496" y="5744036"/>
            <a:ext cx="3519768" cy="646331"/>
          </a:xfrm>
          <a:prstGeom prst="rect">
            <a:avLst/>
          </a:prstGeom>
          <a:noFill/>
        </p:spPr>
        <p:txBody>
          <a:bodyPr wrap="square" rtlCol="0">
            <a:spAutoFit/>
          </a:bodyPr>
          <a:lstStyle/>
          <a:p>
            <a:pPr algn="ctr"/>
            <a:r>
              <a:rPr lang="ar-MA" dirty="0"/>
              <a:t>القدرات تساوي التهديدات وأوجه الهشاشة أو تفوقها</a:t>
            </a:r>
            <a:endParaRPr lang="en-US" dirty="0"/>
          </a:p>
        </p:txBody>
      </p:sp>
      <p:sp>
        <p:nvSpPr>
          <p:cNvPr id="22" name="Oval 21">
            <a:extLst>
              <a:ext uri="{FF2B5EF4-FFF2-40B4-BE49-F238E27FC236}">
                <a16:creationId xmlns:a16="http://schemas.microsoft.com/office/drawing/2014/main" id="{4A84FCCA-F296-45F4-98AF-2083E0C9711E}"/>
              </a:ext>
            </a:extLst>
          </p:cNvPr>
          <p:cNvSpPr/>
          <p:nvPr/>
        </p:nvSpPr>
        <p:spPr>
          <a:xfrm>
            <a:off x="2658299" y="4784851"/>
            <a:ext cx="2008554" cy="340096"/>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24" name="Rectangle 23">
            <a:extLst>
              <a:ext uri="{FF2B5EF4-FFF2-40B4-BE49-F238E27FC236}">
                <a16:creationId xmlns:a16="http://schemas.microsoft.com/office/drawing/2014/main" id="{B3B7C125-4D2C-4C4A-9380-79340DBB92FD}"/>
              </a:ext>
            </a:extLst>
          </p:cNvPr>
          <p:cNvSpPr/>
          <p:nvPr/>
        </p:nvSpPr>
        <p:spPr>
          <a:xfrm>
            <a:off x="203367" y="4673993"/>
            <a:ext cx="1723101" cy="318804"/>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LB" sz="1600" dirty="0">
                <a:solidFill>
                  <a:schemeClr val="bg1"/>
                </a:solidFill>
              </a:rPr>
              <a:t>القدرات المتوفرة</a:t>
            </a:r>
            <a:endParaRPr lang="en-US" sz="1600" dirty="0">
              <a:solidFill>
                <a:schemeClr val="bg1"/>
              </a:solidFill>
            </a:endParaRPr>
          </a:p>
        </p:txBody>
      </p:sp>
      <p:sp>
        <p:nvSpPr>
          <p:cNvPr id="9" name="Oval 8">
            <a:extLst>
              <a:ext uri="{FF2B5EF4-FFF2-40B4-BE49-F238E27FC236}">
                <a16:creationId xmlns:a16="http://schemas.microsoft.com/office/drawing/2014/main" id="{643CD9C6-B04C-4471-B93F-FB01D014F544}"/>
              </a:ext>
            </a:extLst>
          </p:cNvPr>
          <p:cNvSpPr/>
          <p:nvPr/>
        </p:nvSpPr>
        <p:spPr>
          <a:xfrm>
            <a:off x="60640" y="4379848"/>
            <a:ext cx="2008554" cy="329863"/>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1170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8" grpId="0" animBg="1"/>
      <p:bldP spid="19" grpId="0" animBg="1"/>
      <p:bldP spid="20" grpId="0"/>
      <p:bldP spid="22" grpId="0" animBg="1"/>
      <p:bldP spid="2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3620-A4BC-4C79-88AB-54CA1D9C021B}"/>
              </a:ext>
            </a:extLst>
          </p:cNvPr>
          <p:cNvSpPr>
            <a:spLocks noGrp="1"/>
          </p:cNvSpPr>
          <p:nvPr>
            <p:ph type="title"/>
          </p:nvPr>
        </p:nvSpPr>
        <p:spPr/>
        <p:txBody>
          <a:bodyPr/>
          <a:lstStyle/>
          <a:p>
            <a:pPr algn="r"/>
            <a:r>
              <a:rPr lang="ar-MA" b="1" dirty="0"/>
              <a:t>ماذا، من، لماذا؟</a:t>
            </a:r>
            <a:endParaRPr lang="en-US" dirty="0"/>
          </a:p>
        </p:txBody>
      </p:sp>
      <p:sp>
        <p:nvSpPr>
          <p:cNvPr id="3" name="Text Placeholder 2">
            <a:extLst>
              <a:ext uri="{FF2B5EF4-FFF2-40B4-BE49-F238E27FC236}">
                <a16:creationId xmlns:a16="http://schemas.microsoft.com/office/drawing/2014/main" id="{1C1B3861-0C3C-4862-8E21-889D3FA2CC2F}"/>
              </a:ext>
            </a:extLst>
          </p:cNvPr>
          <p:cNvSpPr>
            <a:spLocks noGrp="1"/>
          </p:cNvSpPr>
          <p:nvPr>
            <p:ph type="body" sz="quarter" idx="10"/>
          </p:nvPr>
        </p:nvSpPr>
        <p:spPr>
          <a:xfrm>
            <a:off x="467360" y="1236128"/>
            <a:ext cx="8219440" cy="4176851"/>
          </a:xfrm>
        </p:spPr>
        <p:txBody>
          <a:bodyPr/>
          <a:lstStyle/>
          <a:p>
            <a:pPr marL="0" indent="0" algn="r" rtl="1">
              <a:buNone/>
            </a:pPr>
            <a:r>
              <a:rPr lang="ar-MA" dirty="0"/>
              <a:t>حسب سياقكم:</a:t>
            </a:r>
            <a:endParaRPr lang="fr-FR" dirty="0"/>
          </a:p>
          <a:p>
            <a:pPr lvl="0" algn="r" rtl="1"/>
            <a:r>
              <a:rPr lang="ar-MA" b="1" dirty="0"/>
              <a:t>كيف</a:t>
            </a:r>
            <a:r>
              <a:rPr lang="ar-MA" dirty="0"/>
              <a:t> تبدو الحوادث الأمنية التي تؤثر على القائمين على التنفيذ؟</a:t>
            </a:r>
            <a:endParaRPr lang="fr-FR" dirty="0"/>
          </a:p>
          <a:p>
            <a:pPr lvl="0" algn="r" rtl="1"/>
            <a:r>
              <a:rPr lang="ar-MA" b="1" dirty="0"/>
              <a:t>من</a:t>
            </a:r>
            <a:r>
              <a:rPr lang="ar-MA" dirty="0"/>
              <a:t> يرتكب الإساءات ضد منفذي برنامج الفئات الرئيسية؟</a:t>
            </a:r>
            <a:endParaRPr lang="fr-FR" dirty="0"/>
          </a:p>
          <a:p>
            <a:pPr lvl="0" algn="r" rtl="1"/>
            <a:r>
              <a:rPr lang="ar-MA" b="1" dirty="0"/>
              <a:t>لماذا</a:t>
            </a:r>
            <a:r>
              <a:rPr lang="ar-MA" dirty="0"/>
              <a:t> يتم الاعتداء على القائمين على التنفيذ؟</a:t>
            </a:r>
            <a:endParaRPr lang="fr-FR" dirty="0"/>
          </a:p>
        </p:txBody>
      </p:sp>
      <p:sp>
        <p:nvSpPr>
          <p:cNvPr id="4" name="TextBox 3">
            <a:extLst>
              <a:ext uri="{FF2B5EF4-FFF2-40B4-BE49-F238E27FC236}">
                <a16:creationId xmlns:a16="http://schemas.microsoft.com/office/drawing/2014/main" id="{512F3877-7026-4EB0-8062-F382184FCBC9}"/>
              </a:ext>
            </a:extLst>
          </p:cNvPr>
          <p:cNvSpPr txBox="1"/>
          <p:nvPr/>
        </p:nvSpPr>
        <p:spPr>
          <a:xfrm>
            <a:off x="462280" y="3980756"/>
            <a:ext cx="8124372" cy="2585323"/>
          </a:xfrm>
          <a:prstGeom prst="rect">
            <a:avLst/>
          </a:prstGeom>
          <a:noFill/>
        </p:spPr>
        <p:txBody>
          <a:bodyPr wrap="square" numCol="2" rtlCol="0">
            <a:spAutoFit/>
          </a:bodyPr>
          <a:lstStyle/>
          <a:p>
            <a:pPr lvl="0" algn="r" rtl="1"/>
            <a:r>
              <a:rPr lang="ar-MA" dirty="0"/>
              <a:t>عمال التوعية / المحفزون المجتمعيون</a:t>
            </a:r>
            <a:endParaRPr lang="fr-FR" dirty="0"/>
          </a:p>
          <a:p>
            <a:pPr lvl="0" algn="r" rtl="1"/>
            <a:r>
              <a:rPr lang="ar-MA" dirty="0"/>
              <a:t>المربون الأقران / المدربون</a:t>
            </a:r>
            <a:endParaRPr lang="fr-FR" dirty="0"/>
          </a:p>
          <a:p>
            <a:pPr lvl="0" algn="r" rtl="1"/>
            <a:r>
              <a:rPr lang="ar-MA" dirty="0"/>
              <a:t>العاملون الصحيون المجتمعيين</a:t>
            </a:r>
            <a:endParaRPr lang="fr-FR" dirty="0"/>
          </a:p>
          <a:p>
            <a:pPr lvl="0" algn="r" rtl="1"/>
            <a:r>
              <a:rPr lang="ar-MA" dirty="0"/>
              <a:t>أعضاء المجتمع</a:t>
            </a:r>
            <a:endParaRPr lang="fr-FR" dirty="0"/>
          </a:p>
          <a:p>
            <a:pPr lvl="0" algn="r" rtl="1"/>
            <a:r>
              <a:rPr lang="ar-MA" dirty="0"/>
              <a:t>مدراء البرامج والمسيرون</a:t>
            </a:r>
            <a:endParaRPr lang="fr-FR" dirty="0"/>
          </a:p>
          <a:p>
            <a:pPr lvl="0" algn="r" rtl="1"/>
            <a:r>
              <a:rPr lang="ar-MA" dirty="0"/>
              <a:t>مسؤولو البرنامج</a:t>
            </a:r>
            <a:endParaRPr lang="fr-FR" dirty="0"/>
          </a:p>
          <a:p>
            <a:pPr lvl="0" algn="r" rtl="1"/>
            <a:r>
              <a:rPr lang="ar-MA" dirty="0"/>
              <a:t>عمال مركز الاستقبال</a:t>
            </a:r>
            <a:endParaRPr lang="fr-FR" dirty="0"/>
          </a:p>
          <a:p>
            <a:pPr lvl="0" algn="r" rtl="1"/>
            <a:r>
              <a:rPr lang="ar-MA" dirty="0"/>
              <a:t>العاملون في العيادة (مثل الأطباء والممرضات)</a:t>
            </a:r>
            <a:endParaRPr lang="fr-FR" dirty="0"/>
          </a:p>
          <a:p>
            <a:pPr lvl="0" algn="r" rtl="1"/>
            <a:r>
              <a:rPr lang="ar-MA" dirty="0"/>
              <a:t>المستشارون ومقدمو الدعم النفسي والاجتماعي</a:t>
            </a:r>
            <a:endParaRPr lang="fr-FR" dirty="0"/>
          </a:p>
          <a:p>
            <a:pPr lvl="0" algn="r" rtl="1"/>
            <a:r>
              <a:rPr lang="ar-MA" dirty="0"/>
              <a:t>موظفو المكتب (على سبيل المثال، موظفو الاستقبال)</a:t>
            </a:r>
            <a:endParaRPr lang="fr-FR" dirty="0"/>
          </a:p>
          <a:p>
            <a:pPr lvl="0" algn="r" rtl="1"/>
            <a:r>
              <a:rPr lang="ar-MA" dirty="0"/>
              <a:t>موظفو الدعم (مثل السائقين والحراس)</a:t>
            </a:r>
            <a:endParaRPr lang="fr-FR" dirty="0"/>
          </a:p>
          <a:p>
            <a:pPr lvl="0" algn="r" rtl="1"/>
            <a:r>
              <a:rPr lang="ar-MA" dirty="0"/>
              <a:t>نشطاء المجتمع والدعاة والناشطين</a:t>
            </a:r>
            <a:endParaRPr lang="fr-FR" dirty="0"/>
          </a:p>
          <a:p>
            <a:pPr lvl="0" algn="r" rtl="1"/>
            <a:r>
              <a:rPr lang="ar-MA" dirty="0"/>
              <a:t>المحامون والمساعدون القانونيين</a:t>
            </a:r>
            <a:endParaRPr lang="fr-FR" dirty="0"/>
          </a:p>
          <a:p>
            <a:pPr lvl="0" algn="r" rtl="1"/>
            <a:r>
              <a:rPr lang="ar-MA" dirty="0"/>
              <a:t>الحلفاء والأبطال المجتمعيين</a:t>
            </a:r>
            <a:endParaRPr lang="fr-FR" dirty="0"/>
          </a:p>
          <a:p>
            <a:endParaRPr lang="en-US" sz="1600" dirty="0"/>
          </a:p>
        </p:txBody>
      </p:sp>
      <p:sp>
        <p:nvSpPr>
          <p:cNvPr id="5" name="TextBox 4">
            <a:extLst>
              <a:ext uri="{FF2B5EF4-FFF2-40B4-BE49-F238E27FC236}">
                <a16:creationId xmlns:a16="http://schemas.microsoft.com/office/drawing/2014/main" id="{D890BD41-96C1-481C-96C6-D6EA1C5F9946}"/>
              </a:ext>
            </a:extLst>
          </p:cNvPr>
          <p:cNvSpPr txBox="1"/>
          <p:nvPr/>
        </p:nvSpPr>
        <p:spPr>
          <a:xfrm>
            <a:off x="2063682" y="3571296"/>
            <a:ext cx="4921568" cy="369332"/>
          </a:xfrm>
          <a:prstGeom prst="rect">
            <a:avLst/>
          </a:prstGeom>
          <a:noFill/>
        </p:spPr>
        <p:txBody>
          <a:bodyPr wrap="square" rtlCol="0">
            <a:spAutoFit/>
          </a:bodyPr>
          <a:lstStyle/>
          <a:p>
            <a:pPr rtl="1"/>
            <a:r>
              <a:rPr lang="ar-MA" dirty="0"/>
              <a:t>يمكن أن تشمل فئة منفذي برنامج الفئات الرئيسية ما يلي:</a:t>
            </a:r>
            <a:endParaRPr lang="fr-FR" dirty="0"/>
          </a:p>
        </p:txBody>
      </p:sp>
    </p:spTree>
    <p:extLst>
      <p:ext uri="{BB962C8B-B14F-4D97-AF65-F5344CB8AC3E}">
        <p14:creationId xmlns:p14="http://schemas.microsoft.com/office/powerpoint/2010/main" val="33825584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24EF-629D-4E20-8BB9-BFB0F8853213}"/>
              </a:ext>
            </a:extLst>
          </p:cNvPr>
          <p:cNvSpPr>
            <a:spLocks noGrp="1"/>
          </p:cNvSpPr>
          <p:nvPr>
            <p:ph type="title"/>
          </p:nvPr>
        </p:nvSpPr>
        <p:spPr>
          <a:xfrm>
            <a:off x="336001" y="68045"/>
            <a:ext cx="8219440" cy="972441"/>
          </a:xfrm>
        </p:spPr>
        <p:txBody>
          <a:bodyPr>
            <a:normAutofit/>
          </a:bodyPr>
          <a:lstStyle/>
          <a:p>
            <a:pPr algn="r" rtl="1"/>
            <a:r>
              <a:rPr lang="ar-MA" b="1" dirty="0"/>
              <a:t>صيغة لحساب المخاطر</a:t>
            </a:r>
            <a:endParaRPr lang="fr-FR" dirty="0"/>
          </a:p>
        </p:txBody>
      </p:sp>
      <p:sp>
        <p:nvSpPr>
          <p:cNvPr id="4" name="Rectangle 3">
            <a:extLst>
              <a:ext uri="{FF2B5EF4-FFF2-40B4-BE49-F238E27FC236}">
                <a16:creationId xmlns:a16="http://schemas.microsoft.com/office/drawing/2014/main" id="{7A11562A-9096-4CB1-87B1-554836A7A5AF}"/>
              </a:ext>
            </a:extLst>
          </p:cNvPr>
          <p:cNvSpPr/>
          <p:nvPr/>
        </p:nvSpPr>
        <p:spPr>
          <a:xfrm>
            <a:off x="700171" y="1550480"/>
            <a:ext cx="2527496" cy="457200"/>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خطر أمر ما </a:t>
            </a:r>
            <a:endParaRPr lang="en-US" sz="2200" dirty="0">
              <a:solidFill>
                <a:schemeClr val="bg1"/>
              </a:solidFill>
            </a:endParaRPr>
          </a:p>
        </p:txBody>
      </p:sp>
      <p:sp>
        <p:nvSpPr>
          <p:cNvPr id="5" name="Rectangle 4">
            <a:extLst>
              <a:ext uri="{FF2B5EF4-FFF2-40B4-BE49-F238E27FC236}">
                <a16:creationId xmlns:a16="http://schemas.microsoft.com/office/drawing/2014/main" id="{D13DA4D6-1283-42D1-8D7D-1FD87D713597}"/>
              </a:ext>
            </a:extLst>
          </p:cNvPr>
          <p:cNvSpPr/>
          <p:nvPr/>
        </p:nvSpPr>
        <p:spPr>
          <a:xfrm>
            <a:off x="3887329" y="1210656"/>
            <a:ext cx="1274113" cy="427888"/>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 </a:t>
            </a:r>
            <a:endParaRPr lang="en-US" sz="2200" dirty="0">
              <a:solidFill>
                <a:schemeClr val="bg1"/>
              </a:solidFill>
            </a:endParaRPr>
          </a:p>
        </p:txBody>
      </p:sp>
      <p:sp>
        <p:nvSpPr>
          <p:cNvPr id="6" name="Rectangle 5">
            <a:extLst>
              <a:ext uri="{FF2B5EF4-FFF2-40B4-BE49-F238E27FC236}">
                <a16:creationId xmlns:a16="http://schemas.microsoft.com/office/drawing/2014/main" id="{CFE74B44-7CE0-4086-81DE-3C88C261A4D6}"/>
              </a:ext>
            </a:extLst>
          </p:cNvPr>
          <p:cNvSpPr/>
          <p:nvPr/>
        </p:nvSpPr>
        <p:spPr>
          <a:xfrm>
            <a:off x="6395539" y="1247026"/>
            <a:ext cx="2034366" cy="41278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 </a:t>
            </a:r>
            <a:endParaRPr lang="en-US" sz="2200" dirty="0">
              <a:solidFill>
                <a:schemeClr val="bg1"/>
              </a:solidFill>
            </a:endParaRPr>
          </a:p>
        </p:txBody>
      </p:sp>
      <p:cxnSp>
        <p:nvCxnSpPr>
          <p:cNvPr id="8" name="Straight Connector 7">
            <a:extLst>
              <a:ext uri="{FF2B5EF4-FFF2-40B4-BE49-F238E27FC236}">
                <a16:creationId xmlns:a16="http://schemas.microsoft.com/office/drawing/2014/main" id="{813638DF-F86C-4B03-915A-F245559888D9}"/>
              </a:ext>
            </a:extLst>
          </p:cNvPr>
          <p:cNvCxnSpPr>
            <a:cxnSpLocks/>
          </p:cNvCxnSpPr>
          <p:nvPr/>
        </p:nvCxnSpPr>
        <p:spPr>
          <a:xfrm>
            <a:off x="4086954" y="1759178"/>
            <a:ext cx="3801353"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2EEAACB0-A987-44A2-87D9-8113B5A37088}"/>
              </a:ext>
            </a:extLst>
          </p:cNvPr>
          <p:cNvSpPr/>
          <p:nvPr/>
        </p:nvSpPr>
        <p:spPr>
          <a:xfrm>
            <a:off x="5176400" y="1873762"/>
            <a:ext cx="1542694" cy="373944"/>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MA" dirty="0"/>
              <a:t>القدرات</a:t>
            </a:r>
            <a:endParaRPr lang="fr-FR" dirty="0"/>
          </a:p>
        </p:txBody>
      </p:sp>
      <p:sp>
        <p:nvSpPr>
          <p:cNvPr id="10" name="TextBox 9">
            <a:extLst>
              <a:ext uri="{FF2B5EF4-FFF2-40B4-BE49-F238E27FC236}">
                <a16:creationId xmlns:a16="http://schemas.microsoft.com/office/drawing/2014/main" id="{C2A25761-868B-4DB2-813B-A0A5C7FF14EA}"/>
              </a:ext>
            </a:extLst>
          </p:cNvPr>
          <p:cNvSpPr txBox="1"/>
          <p:nvPr/>
        </p:nvSpPr>
        <p:spPr>
          <a:xfrm>
            <a:off x="5679577" y="1188525"/>
            <a:ext cx="399572" cy="430887"/>
          </a:xfrm>
          <a:prstGeom prst="rect">
            <a:avLst/>
          </a:prstGeom>
          <a:noFill/>
        </p:spPr>
        <p:txBody>
          <a:bodyPr wrap="square" rtlCol="0">
            <a:spAutoFit/>
          </a:bodyPr>
          <a:lstStyle/>
          <a:p>
            <a:r>
              <a:rPr lang="en-US" sz="2200" b="1" dirty="0"/>
              <a:t>X</a:t>
            </a:r>
          </a:p>
        </p:txBody>
      </p:sp>
      <p:sp>
        <p:nvSpPr>
          <p:cNvPr id="12" name="TextBox 11">
            <a:extLst>
              <a:ext uri="{FF2B5EF4-FFF2-40B4-BE49-F238E27FC236}">
                <a16:creationId xmlns:a16="http://schemas.microsoft.com/office/drawing/2014/main" id="{40820931-52AF-4DF8-BBE0-5FB6EFD61C84}"/>
              </a:ext>
            </a:extLst>
          </p:cNvPr>
          <p:cNvSpPr txBox="1"/>
          <p:nvPr/>
        </p:nvSpPr>
        <p:spPr>
          <a:xfrm>
            <a:off x="3398730" y="1550480"/>
            <a:ext cx="407761" cy="430887"/>
          </a:xfrm>
          <a:prstGeom prst="rect">
            <a:avLst/>
          </a:prstGeom>
          <a:noFill/>
        </p:spPr>
        <p:txBody>
          <a:bodyPr wrap="square" rtlCol="0">
            <a:spAutoFit/>
          </a:bodyPr>
          <a:lstStyle/>
          <a:p>
            <a:r>
              <a:rPr lang="en-US" sz="2200" b="1" dirty="0"/>
              <a:t>=</a:t>
            </a:r>
          </a:p>
        </p:txBody>
      </p:sp>
      <p:sp>
        <p:nvSpPr>
          <p:cNvPr id="19" name="Rectangle 18">
            <a:extLst>
              <a:ext uri="{FF2B5EF4-FFF2-40B4-BE49-F238E27FC236}">
                <a16:creationId xmlns:a16="http://schemas.microsoft.com/office/drawing/2014/main" id="{B5354DAE-FC13-4925-B4E8-105DF15734A5}"/>
              </a:ext>
            </a:extLst>
          </p:cNvPr>
          <p:cNvSpPr/>
          <p:nvPr/>
        </p:nvSpPr>
        <p:spPr>
          <a:xfrm>
            <a:off x="668895" y="2812578"/>
            <a:ext cx="2527496" cy="457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MA" dirty="0"/>
              <a:t>خطر أمر ما </a:t>
            </a:r>
            <a:r>
              <a:rPr lang="ar-LB" dirty="0"/>
              <a:t>= </a:t>
            </a:r>
            <a:r>
              <a:rPr lang="en-US" sz="2200" dirty="0">
                <a:solidFill>
                  <a:schemeClr val="bg1"/>
                </a:solidFill>
              </a:rPr>
              <a:t>25</a:t>
            </a:r>
          </a:p>
        </p:txBody>
      </p:sp>
      <p:sp>
        <p:nvSpPr>
          <p:cNvPr id="20" name="Rectangle 19">
            <a:extLst>
              <a:ext uri="{FF2B5EF4-FFF2-40B4-BE49-F238E27FC236}">
                <a16:creationId xmlns:a16="http://schemas.microsoft.com/office/drawing/2014/main" id="{73325128-09CF-40F5-9DAE-82230F699B50}"/>
              </a:ext>
            </a:extLst>
          </p:cNvPr>
          <p:cNvSpPr/>
          <p:nvPr/>
        </p:nvSpPr>
        <p:spPr>
          <a:xfrm>
            <a:off x="3922766" y="2512153"/>
            <a:ext cx="1274113" cy="42788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 5 </a:t>
            </a:r>
            <a:endParaRPr lang="en-US" dirty="0">
              <a:solidFill>
                <a:schemeClr val="bg1"/>
              </a:solidFill>
            </a:endParaRPr>
          </a:p>
        </p:txBody>
      </p:sp>
      <p:sp>
        <p:nvSpPr>
          <p:cNvPr id="21" name="Rectangle 20">
            <a:extLst>
              <a:ext uri="{FF2B5EF4-FFF2-40B4-BE49-F238E27FC236}">
                <a16:creationId xmlns:a16="http://schemas.microsoft.com/office/drawing/2014/main" id="{B740B309-EE03-4B7C-AE14-BA4AD3D6748B}"/>
              </a:ext>
            </a:extLst>
          </p:cNvPr>
          <p:cNvSpPr/>
          <p:nvPr/>
        </p:nvSpPr>
        <p:spPr>
          <a:xfrm>
            <a:off x="6430976" y="2548523"/>
            <a:ext cx="2034366" cy="41278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 8</a:t>
            </a:r>
            <a:endParaRPr lang="en-US" dirty="0">
              <a:solidFill>
                <a:schemeClr val="bg1"/>
              </a:solidFill>
            </a:endParaRPr>
          </a:p>
        </p:txBody>
      </p:sp>
      <p:cxnSp>
        <p:nvCxnSpPr>
          <p:cNvPr id="22" name="Straight Connector 21">
            <a:extLst>
              <a:ext uri="{FF2B5EF4-FFF2-40B4-BE49-F238E27FC236}">
                <a16:creationId xmlns:a16="http://schemas.microsoft.com/office/drawing/2014/main" id="{C9EFACD1-D1F5-4F21-B51E-6659FE580FCB}"/>
              </a:ext>
            </a:extLst>
          </p:cNvPr>
          <p:cNvCxnSpPr>
            <a:cxnSpLocks/>
          </p:cNvCxnSpPr>
          <p:nvPr/>
        </p:nvCxnSpPr>
        <p:spPr>
          <a:xfrm>
            <a:off x="4122391" y="3060675"/>
            <a:ext cx="3801353"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489711A4-B535-4560-A1C7-360FDE2ADCF4}"/>
              </a:ext>
            </a:extLst>
          </p:cNvPr>
          <p:cNvSpPr/>
          <p:nvPr/>
        </p:nvSpPr>
        <p:spPr>
          <a:xfrm>
            <a:off x="5161442" y="3189942"/>
            <a:ext cx="1861544" cy="37394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MA" dirty="0"/>
              <a:t>القدرات = 2</a:t>
            </a:r>
            <a:endParaRPr lang="fr-FR" dirty="0"/>
          </a:p>
        </p:txBody>
      </p:sp>
      <p:sp>
        <p:nvSpPr>
          <p:cNvPr id="24" name="TextBox 23">
            <a:extLst>
              <a:ext uri="{FF2B5EF4-FFF2-40B4-BE49-F238E27FC236}">
                <a16:creationId xmlns:a16="http://schemas.microsoft.com/office/drawing/2014/main" id="{D96E8F83-39BC-45EF-8EFB-73A2C1180E92}"/>
              </a:ext>
            </a:extLst>
          </p:cNvPr>
          <p:cNvSpPr txBox="1"/>
          <p:nvPr/>
        </p:nvSpPr>
        <p:spPr>
          <a:xfrm>
            <a:off x="5715014" y="2490022"/>
            <a:ext cx="399572" cy="430887"/>
          </a:xfrm>
          <a:prstGeom prst="rect">
            <a:avLst/>
          </a:prstGeom>
          <a:noFill/>
        </p:spPr>
        <p:txBody>
          <a:bodyPr wrap="square" rtlCol="0">
            <a:spAutoFit/>
          </a:bodyPr>
          <a:lstStyle/>
          <a:p>
            <a:r>
              <a:rPr lang="en-US" sz="2200" b="1" dirty="0"/>
              <a:t>X</a:t>
            </a:r>
          </a:p>
        </p:txBody>
      </p:sp>
      <p:sp>
        <p:nvSpPr>
          <p:cNvPr id="25" name="TextBox 24">
            <a:extLst>
              <a:ext uri="{FF2B5EF4-FFF2-40B4-BE49-F238E27FC236}">
                <a16:creationId xmlns:a16="http://schemas.microsoft.com/office/drawing/2014/main" id="{4A5D3D46-5BC9-4922-8A69-61AD267F222C}"/>
              </a:ext>
            </a:extLst>
          </p:cNvPr>
          <p:cNvSpPr txBox="1"/>
          <p:nvPr/>
        </p:nvSpPr>
        <p:spPr>
          <a:xfrm>
            <a:off x="3449267" y="2850971"/>
            <a:ext cx="407761" cy="430887"/>
          </a:xfrm>
          <a:prstGeom prst="rect">
            <a:avLst/>
          </a:prstGeom>
          <a:noFill/>
        </p:spPr>
        <p:txBody>
          <a:bodyPr wrap="square" rtlCol="0">
            <a:spAutoFit/>
          </a:bodyPr>
          <a:lstStyle/>
          <a:p>
            <a:r>
              <a:rPr lang="en-US" sz="2200" b="1" dirty="0"/>
              <a:t>=</a:t>
            </a:r>
          </a:p>
        </p:txBody>
      </p:sp>
      <p:sp>
        <p:nvSpPr>
          <p:cNvPr id="26" name="Rectangle 25">
            <a:extLst>
              <a:ext uri="{FF2B5EF4-FFF2-40B4-BE49-F238E27FC236}">
                <a16:creationId xmlns:a16="http://schemas.microsoft.com/office/drawing/2014/main" id="{C7C52690-A3E0-4B9D-A37A-80D170C81371}"/>
              </a:ext>
            </a:extLst>
          </p:cNvPr>
          <p:cNvSpPr/>
          <p:nvPr/>
        </p:nvSpPr>
        <p:spPr>
          <a:xfrm>
            <a:off x="661804" y="4001112"/>
            <a:ext cx="2527496" cy="4572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خطر أمر ما =20 </a:t>
            </a:r>
            <a:endParaRPr lang="en-US" sz="2200" dirty="0">
              <a:solidFill>
                <a:schemeClr val="bg1"/>
              </a:solidFill>
            </a:endParaRPr>
          </a:p>
        </p:txBody>
      </p:sp>
      <p:sp>
        <p:nvSpPr>
          <p:cNvPr id="27" name="Rectangle 26">
            <a:extLst>
              <a:ext uri="{FF2B5EF4-FFF2-40B4-BE49-F238E27FC236}">
                <a16:creationId xmlns:a16="http://schemas.microsoft.com/office/drawing/2014/main" id="{505F2A71-768A-432D-8E86-1203009C4F51}"/>
              </a:ext>
            </a:extLst>
          </p:cNvPr>
          <p:cNvSpPr/>
          <p:nvPr/>
        </p:nvSpPr>
        <p:spPr>
          <a:xfrm>
            <a:off x="3915675" y="3700687"/>
            <a:ext cx="1274113" cy="42788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 5 </a:t>
            </a:r>
            <a:endParaRPr lang="en-US" dirty="0">
              <a:solidFill>
                <a:schemeClr val="bg1"/>
              </a:solidFill>
            </a:endParaRPr>
          </a:p>
        </p:txBody>
      </p:sp>
      <p:sp>
        <p:nvSpPr>
          <p:cNvPr id="28" name="Rectangle 27">
            <a:extLst>
              <a:ext uri="{FF2B5EF4-FFF2-40B4-BE49-F238E27FC236}">
                <a16:creationId xmlns:a16="http://schemas.microsoft.com/office/drawing/2014/main" id="{439C2715-891A-4B63-9123-458F976AF18D}"/>
              </a:ext>
            </a:extLst>
          </p:cNvPr>
          <p:cNvSpPr/>
          <p:nvPr/>
        </p:nvSpPr>
        <p:spPr>
          <a:xfrm>
            <a:off x="6423885" y="3737057"/>
            <a:ext cx="2034366" cy="412782"/>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MA" dirty="0"/>
              <a:t>أوجه الهشاشة= 8</a:t>
            </a:r>
            <a:endParaRPr lang="fr-FR" dirty="0"/>
          </a:p>
        </p:txBody>
      </p:sp>
      <p:cxnSp>
        <p:nvCxnSpPr>
          <p:cNvPr id="29" name="Straight Connector 28">
            <a:extLst>
              <a:ext uri="{FF2B5EF4-FFF2-40B4-BE49-F238E27FC236}">
                <a16:creationId xmlns:a16="http://schemas.microsoft.com/office/drawing/2014/main" id="{8736F0B8-DD69-41C5-8816-1DEA98BB3F0F}"/>
              </a:ext>
            </a:extLst>
          </p:cNvPr>
          <p:cNvCxnSpPr>
            <a:cxnSpLocks/>
          </p:cNvCxnSpPr>
          <p:nvPr/>
        </p:nvCxnSpPr>
        <p:spPr>
          <a:xfrm>
            <a:off x="4115300" y="4249209"/>
            <a:ext cx="3801353"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8F6BAF8B-1549-4916-B34B-A244F016AD30}"/>
              </a:ext>
            </a:extLst>
          </p:cNvPr>
          <p:cNvSpPr/>
          <p:nvPr/>
        </p:nvSpPr>
        <p:spPr>
          <a:xfrm>
            <a:off x="5154351" y="4378476"/>
            <a:ext cx="1861544" cy="373944"/>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MA" dirty="0"/>
              <a:t>القدرات = 2</a:t>
            </a:r>
            <a:endParaRPr lang="fr-FR" dirty="0"/>
          </a:p>
        </p:txBody>
      </p:sp>
      <p:sp>
        <p:nvSpPr>
          <p:cNvPr id="31" name="TextBox 30">
            <a:extLst>
              <a:ext uri="{FF2B5EF4-FFF2-40B4-BE49-F238E27FC236}">
                <a16:creationId xmlns:a16="http://schemas.microsoft.com/office/drawing/2014/main" id="{0BC78FF8-3088-442D-B0A8-63673525563F}"/>
              </a:ext>
            </a:extLst>
          </p:cNvPr>
          <p:cNvSpPr txBox="1"/>
          <p:nvPr/>
        </p:nvSpPr>
        <p:spPr>
          <a:xfrm>
            <a:off x="5707923" y="3678556"/>
            <a:ext cx="399572" cy="430887"/>
          </a:xfrm>
          <a:prstGeom prst="rect">
            <a:avLst/>
          </a:prstGeom>
          <a:noFill/>
        </p:spPr>
        <p:txBody>
          <a:bodyPr wrap="square" rtlCol="0">
            <a:spAutoFit/>
          </a:bodyPr>
          <a:lstStyle/>
          <a:p>
            <a:r>
              <a:rPr lang="en-US" sz="2200" b="1" dirty="0"/>
              <a:t>X</a:t>
            </a:r>
          </a:p>
        </p:txBody>
      </p:sp>
      <p:sp>
        <p:nvSpPr>
          <p:cNvPr id="32" name="TextBox 31">
            <a:extLst>
              <a:ext uri="{FF2B5EF4-FFF2-40B4-BE49-F238E27FC236}">
                <a16:creationId xmlns:a16="http://schemas.microsoft.com/office/drawing/2014/main" id="{052FBE67-A619-40BE-A74C-C241BFEE6972}"/>
              </a:ext>
            </a:extLst>
          </p:cNvPr>
          <p:cNvSpPr txBox="1"/>
          <p:nvPr/>
        </p:nvSpPr>
        <p:spPr>
          <a:xfrm>
            <a:off x="3442176" y="4014268"/>
            <a:ext cx="407761" cy="430887"/>
          </a:xfrm>
          <a:prstGeom prst="rect">
            <a:avLst/>
          </a:prstGeom>
          <a:noFill/>
        </p:spPr>
        <p:txBody>
          <a:bodyPr wrap="square" rtlCol="0">
            <a:spAutoFit/>
          </a:bodyPr>
          <a:lstStyle/>
          <a:p>
            <a:r>
              <a:rPr lang="en-US" sz="2200" b="1" dirty="0"/>
              <a:t>=</a:t>
            </a:r>
          </a:p>
        </p:txBody>
      </p:sp>
      <p:sp>
        <p:nvSpPr>
          <p:cNvPr id="3" name="TextBox 2">
            <a:extLst>
              <a:ext uri="{FF2B5EF4-FFF2-40B4-BE49-F238E27FC236}">
                <a16:creationId xmlns:a16="http://schemas.microsoft.com/office/drawing/2014/main" id="{08B51E39-5F22-4AA4-93F3-F4C630FF0D3B}"/>
              </a:ext>
            </a:extLst>
          </p:cNvPr>
          <p:cNvSpPr txBox="1"/>
          <p:nvPr/>
        </p:nvSpPr>
        <p:spPr>
          <a:xfrm>
            <a:off x="165463" y="5979043"/>
            <a:ext cx="8821783" cy="584775"/>
          </a:xfrm>
          <a:prstGeom prst="rect">
            <a:avLst/>
          </a:prstGeom>
          <a:noFill/>
        </p:spPr>
        <p:txBody>
          <a:bodyPr wrap="square" rtlCol="0">
            <a:spAutoFit/>
          </a:bodyPr>
          <a:lstStyle/>
          <a:p>
            <a:pPr algn="r" rtl="1"/>
            <a:r>
              <a:rPr lang="ar-MA" sz="1600" dirty="0"/>
              <a:t>من الناحية الواقعية، لا تصل المخاطر أبدًا إلى الصفر وتتغير الأوضاع بسرعة. تمنحك هذه الأداة </a:t>
            </a:r>
            <a:r>
              <a:rPr lang="ar-MA" sz="1600" u="sng" dirty="0"/>
              <a:t>إحساسًا نسبيًا</a:t>
            </a:r>
            <a:r>
              <a:rPr lang="ar-MA" sz="1600" dirty="0"/>
              <a:t> بمدى احتمالية حدوث أضرار مختلفة بحيث يمكنك مقارنة أحد المخاطر بآخر ومقارنة مستوى المخاطرة الخاص بك مع مرور الوقت.</a:t>
            </a:r>
            <a:endParaRPr lang="fr-FR" sz="1600" dirty="0"/>
          </a:p>
        </p:txBody>
      </p:sp>
      <p:sp>
        <p:nvSpPr>
          <p:cNvPr id="33" name="Rectangle 32">
            <a:extLst>
              <a:ext uri="{FF2B5EF4-FFF2-40B4-BE49-F238E27FC236}">
                <a16:creationId xmlns:a16="http://schemas.microsoft.com/office/drawing/2014/main" id="{04752B70-33D3-43B8-A9FF-A808CC138E94}"/>
              </a:ext>
            </a:extLst>
          </p:cNvPr>
          <p:cNvSpPr/>
          <p:nvPr/>
        </p:nvSpPr>
        <p:spPr>
          <a:xfrm>
            <a:off x="668432" y="5187182"/>
            <a:ext cx="2527496" cy="457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خطر أمر ما = 8 </a:t>
            </a:r>
            <a:endParaRPr lang="en-US" sz="2200" dirty="0">
              <a:solidFill>
                <a:schemeClr val="bg1"/>
              </a:solidFill>
            </a:endParaRPr>
          </a:p>
        </p:txBody>
      </p:sp>
      <p:sp>
        <p:nvSpPr>
          <p:cNvPr id="34" name="Rectangle 33">
            <a:extLst>
              <a:ext uri="{FF2B5EF4-FFF2-40B4-BE49-F238E27FC236}">
                <a16:creationId xmlns:a16="http://schemas.microsoft.com/office/drawing/2014/main" id="{E211F959-3C29-4289-B8C6-74AB6EBD48BB}"/>
              </a:ext>
            </a:extLst>
          </p:cNvPr>
          <p:cNvSpPr/>
          <p:nvPr/>
        </p:nvSpPr>
        <p:spPr>
          <a:xfrm>
            <a:off x="3922303" y="4886757"/>
            <a:ext cx="1382981" cy="4278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التهديدات = 5 </a:t>
            </a:r>
            <a:endParaRPr lang="en-US" dirty="0">
              <a:solidFill>
                <a:schemeClr val="bg1"/>
              </a:solidFill>
            </a:endParaRPr>
          </a:p>
        </p:txBody>
      </p:sp>
      <p:sp>
        <p:nvSpPr>
          <p:cNvPr id="35" name="Rectangle 34">
            <a:extLst>
              <a:ext uri="{FF2B5EF4-FFF2-40B4-BE49-F238E27FC236}">
                <a16:creationId xmlns:a16="http://schemas.microsoft.com/office/drawing/2014/main" id="{4F0EE0DC-ED11-4AC9-8523-63A768075502}"/>
              </a:ext>
            </a:extLst>
          </p:cNvPr>
          <p:cNvSpPr/>
          <p:nvPr/>
        </p:nvSpPr>
        <p:spPr>
          <a:xfrm>
            <a:off x="6430513" y="4923127"/>
            <a:ext cx="2034366" cy="41278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 = 8</a:t>
            </a:r>
            <a:endParaRPr lang="en-US" dirty="0">
              <a:solidFill>
                <a:schemeClr val="bg1"/>
              </a:solidFill>
            </a:endParaRPr>
          </a:p>
        </p:txBody>
      </p:sp>
      <p:cxnSp>
        <p:nvCxnSpPr>
          <p:cNvPr id="36" name="Straight Connector 35">
            <a:extLst>
              <a:ext uri="{FF2B5EF4-FFF2-40B4-BE49-F238E27FC236}">
                <a16:creationId xmlns:a16="http://schemas.microsoft.com/office/drawing/2014/main" id="{D3B875A6-A537-4074-ABE6-AFA86B1DCBEA}"/>
              </a:ext>
            </a:extLst>
          </p:cNvPr>
          <p:cNvCxnSpPr>
            <a:cxnSpLocks/>
          </p:cNvCxnSpPr>
          <p:nvPr/>
        </p:nvCxnSpPr>
        <p:spPr>
          <a:xfrm>
            <a:off x="4121928" y="5435279"/>
            <a:ext cx="3801353"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011154B3-A78E-4D97-A2CD-861844BAEB35}"/>
              </a:ext>
            </a:extLst>
          </p:cNvPr>
          <p:cNvSpPr/>
          <p:nvPr/>
        </p:nvSpPr>
        <p:spPr>
          <a:xfrm>
            <a:off x="5160979" y="5564546"/>
            <a:ext cx="1861544" cy="3739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القدرات = 5</a:t>
            </a:r>
            <a:endParaRPr lang="en-US" sz="2000" dirty="0">
              <a:solidFill>
                <a:schemeClr val="bg1"/>
              </a:solidFill>
            </a:endParaRPr>
          </a:p>
        </p:txBody>
      </p:sp>
      <p:sp>
        <p:nvSpPr>
          <p:cNvPr id="38" name="TextBox 37">
            <a:extLst>
              <a:ext uri="{FF2B5EF4-FFF2-40B4-BE49-F238E27FC236}">
                <a16:creationId xmlns:a16="http://schemas.microsoft.com/office/drawing/2014/main" id="{F633F8B3-0AB6-4A13-9A29-4E0542C44D93}"/>
              </a:ext>
            </a:extLst>
          </p:cNvPr>
          <p:cNvSpPr txBox="1"/>
          <p:nvPr/>
        </p:nvSpPr>
        <p:spPr>
          <a:xfrm>
            <a:off x="5714551" y="4864626"/>
            <a:ext cx="399572" cy="430887"/>
          </a:xfrm>
          <a:prstGeom prst="rect">
            <a:avLst/>
          </a:prstGeom>
          <a:noFill/>
        </p:spPr>
        <p:txBody>
          <a:bodyPr wrap="square" rtlCol="0">
            <a:spAutoFit/>
          </a:bodyPr>
          <a:lstStyle/>
          <a:p>
            <a:r>
              <a:rPr lang="en-US" sz="2200" b="1" dirty="0"/>
              <a:t>X</a:t>
            </a:r>
          </a:p>
        </p:txBody>
      </p:sp>
      <p:sp>
        <p:nvSpPr>
          <p:cNvPr id="39" name="TextBox 38">
            <a:extLst>
              <a:ext uri="{FF2B5EF4-FFF2-40B4-BE49-F238E27FC236}">
                <a16:creationId xmlns:a16="http://schemas.microsoft.com/office/drawing/2014/main" id="{4AFF1CC3-A8B5-4DF8-9995-34A7F8DF4B44}"/>
              </a:ext>
            </a:extLst>
          </p:cNvPr>
          <p:cNvSpPr txBox="1"/>
          <p:nvPr/>
        </p:nvSpPr>
        <p:spPr>
          <a:xfrm>
            <a:off x="3432474" y="5249105"/>
            <a:ext cx="407761" cy="430887"/>
          </a:xfrm>
          <a:prstGeom prst="rect">
            <a:avLst/>
          </a:prstGeom>
          <a:noFill/>
        </p:spPr>
        <p:txBody>
          <a:bodyPr wrap="square" rtlCol="0">
            <a:spAutoFit/>
          </a:bodyPr>
          <a:lstStyle/>
          <a:p>
            <a:r>
              <a:rPr lang="en-US" sz="2200" b="1" dirty="0"/>
              <a:t>=</a:t>
            </a:r>
          </a:p>
        </p:txBody>
      </p:sp>
    </p:spTree>
    <p:extLst>
      <p:ext uri="{BB962C8B-B14F-4D97-AF65-F5344CB8AC3E}">
        <p14:creationId xmlns:p14="http://schemas.microsoft.com/office/powerpoint/2010/main" val="164564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p:bldP spid="25" grpId="0"/>
      <p:bldP spid="26" grpId="0" animBg="1"/>
      <p:bldP spid="27" grpId="0" animBg="1"/>
      <p:bldP spid="28" grpId="0" animBg="1"/>
      <p:bldP spid="30" grpId="0" animBg="1"/>
      <p:bldP spid="31" grpId="0"/>
      <p:bldP spid="32" grpId="0"/>
      <p:bldP spid="33" grpId="0" animBg="1"/>
      <p:bldP spid="34" grpId="0" animBg="1"/>
      <p:bldP spid="35" grpId="0" animBg="1"/>
      <p:bldP spid="37" grpId="0" animBg="1"/>
      <p:bldP spid="38" grpId="0"/>
      <p:bldP spid="3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467360" y="119697"/>
            <a:ext cx="8219440" cy="650096"/>
          </a:xfrm>
        </p:spPr>
        <p:txBody>
          <a:bodyPr/>
          <a:lstStyle/>
          <a:p>
            <a:pPr algn="r"/>
            <a:r>
              <a:rPr lang="ar-MA" b="1" dirty="0"/>
              <a:t>مثال لتقييم الخطر</a:t>
            </a:r>
            <a:endParaRPr lang="en-US" dirty="0"/>
          </a:p>
        </p:txBody>
      </p:sp>
      <p:sp>
        <p:nvSpPr>
          <p:cNvPr id="3" name="Text Placeholder 2">
            <a:extLst>
              <a:ext uri="{FF2B5EF4-FFF2-40B4-BE49-F238E27FC236}">
                <a16:creationId xmlns:a16="http://schemas.microsoft.com/office/drawing/2014/main" id="{9BDE9BD0-CD7B-4DC0-95BA-E784C9AFA0F3}"/>
              </a:ext>
            </a:extLst>
          </p:cNvPr>
          <p:cNvSpPr>
            <a:spLocks noGrp="1"/>
          </p:cNvSpPr>
          <p:nvPr>
            <p:ph type="body" sz="quarter" idx="10"/>
          </p:nvPr>
        </p:nvSpPr>
        <p:spPr>
          <a:xfrm>
            <a:off x="0" y="2101545"/>
            <a:ext cx="9144000" cy="4605560"/>
          </a:xfrm>
        </p:spPr>
        <p:txBody>
          <a:bodyPr>
            <a:noAutofit/>
          </a:bodyPr>
          <a:lstStyle/>
          <a:p>
            <a:pPr lvl="0" algn="r" rtl="1"/>
            <a:r>
              <a:rPr lang="ar-MA" sz="2000" dirty="0"/>
              <a:t>اختر </a:t>
            </a:r>
            <a:r>
              <a:rPr lang="ar-MA" sz="2000" b="1" dirty="0"/>
              <a:t>خطرًا معينًا</a:t>
            </a:r>
            <a:r>
              <a:rPr lang="ar-MA" sz="2000" dirty="0"/>
              <a:t> (الموقع، النشاط، الشخص)</a:t>
            </a:r>
            <a:endParaRPr lang="fr-FR" sz="2000" dirty="0"/>
          </a:p>
          <a:p>
            <a:pPr lvl="1" algn="r" rtl="1"/>
            <a:r>
              <a:rPr lang="ar-MA" sz="2000" dirty="0"/>
              <a:t>تشعر منظمة المجتمع المدني بالقلق من تعرض نظرائنا من العاملين في التوعية للاعتداء الجسدي أثناء عملية التوعية.</a:t>
            </a:r>
            <a:endParaRPr lang="fr-FR" sz="2000" dirty="0"/>
          </a:p>
          <a:p>
            <a:pPr lvl="0" algn="r" rtl="1"/>
            <a:r>
              <a:rPr lang="ar-MA" sz="2000" dirty="0"/>
              <a:t>ضع في اعتبارك </a:t>
            </a:r>
            <a:r>
              <a:rPr lang="ar-MA" sz="2000" b="1" dirty="0"/>
              <a:t>التهديدات</a:t>
            </a:r>
            <a:r>
              <a:rPr lang="ar-MA" sz="2000" dirty="0"/>
              <a:t> التي تجعل الخطر محتملاً</a:t>
            </a:r>
            <a:endParaRPr lang="fr-FR" sz="2000" dirty="0"/>
          </a:p>
          <a:p>
            <a:pPr lvl="1" algn="r" rtl="1"/>
            <a:r>
              <a:rPr lang="ar-MA" sz="2000" dirty="0"/>
              <a:t>الإساءة اللفظية، بما في ذلك التهديد بالعنف الجسدي، حدثت في الماضي؛ غالبًا ما يكون مالكو الحانة هم الجناة. التهديدات اللفظية آخذة في الازدياد.</a:t>
            </a:r>
            <a:endParaRPr lang="fr-FR" sz="2000" dirty="0"/>
          </a:p>
          <a:p>
            <a:pPr lvl="0" algn="r" rtl="1"/>
            <a:r>
              <a:rPr lang="ar-MA" sz="2000" dirty="0"/>
              <a:t>قم بتسمية </a:t>
            </a:r>
            <a:r>
              <a:rPr lang="ar-MA" sz="2000" b="1" dirty="0"/>
              <a:t>أوجه الهشاشة</a:t>
            </a:r>
            <a:r>
              <a:rPr lang="ar-MA" sz="2000" dirty="0"/>
              <a:t> الخاصة بك:</a:t>
            </a:r>
            <a:endParaRPr lang="fr-FR" sz="2000" dirty="0"/>
          </a:p>
          <a:p>
            <a:pPr lvl="1" algn="r" rtl="1"/>
            <a:r>
              <a:rPr lang="ar-MA" sz="2000" dirty="0"/>
              <a:t>تتم التوعية من قبل العاملين في الجنس؛ تحدث العملية في الليل، وسيلة النقل هي السير على الأقدام.</a:t>
            </a:r>
            <a:endParaRPr lang="fr-FR" sz="2000" dirty="0"/>
          </a:p>
          <a:p>
            <a:pPr lvl="0" algn="r" rtl="1"/>
            <a:r>
              <a:rPr lang="ar-MA" sz="2000" dirty="0"/>
              <a:t>قم بتسمية </a:t>
            </a:r>
            <a:r>
              <a:rPr lang="ar-MA" sz="2000" b="1" dirty="0"/>
              <a:t>القدرات</a:t>
            </a:r>
            <a:r>
              <a:rPr lang="ar-MA" sz="2000" dirty="0"/>
              <a:t> الخاصة بك:</a:t>
            </a:r>
            <a:endParaRPr lang="fr-FR" sz="2000" dirty="0"/>
          </a:p>
          <a:p>
            <a:pPr lvl="1" algn="r" rtl="1"/>
            <a:r>
              <a:rPr lang="ar-MA" sz="2000" dirty="0"/>
              <a:t>يرتدي العاملون في مجال التوعية من الأقران بطاقات هوية تُظهر أنهم على صلة بوزارة الصحة وتتضمن رقم هاتف للوصول إلى ضابط شرطة مدرب محليًا؛ الأقران يخرجون في مجموعة من شخصين؛ الأقران لديهم هواتف بها فترات بث مدفوعة مسبقًا في حالة مواجهة مشاكل</a:t>
            </a:r>
            <a:r>
              <a:rPr lang="ar-MA" dirty="0"/>
              <a:t>.</a:t>
            </a:r>
            <a:endParaRPr lang="fr-FR" dirty="0"/>
          </a:p>
          <a:p>
            <a:pPr marL="342900" lvl="1" indent="0">
              <a:buNone/>
            </a:pPr>
            <a:endParaRPr lang="en-US" sz="1700" dirty="0"/>
          </a:p>
        </p:txBody>
      </p:sp>
      <p:sp>
        <p:nvSpPr>
          <p:cNvPr id="4" name="Rectangle 3">
            <a:extLst>
              <a:ext uri="{FF2B5EF4-FFF2-40B4-BE49-F238E27FC236}">
                <a16:creationId xmlns:a16="http://schemas.microsoft.com/office/drawing/2014/main" id="{80B31C50-468A-4FC9-9931-CE35093DF267}"/>
              </a:ext>
            </a:extLst>
          </p:cNvPr>
          <p:cNvSpPr/>
          <p:nvPr/>
        </p:nvSpPr>
        <p:spPr>
          <a:xfrm>
            <a:off x="6160950" y="921696"/>
            <a:ext cx="898452" cy="367755"/>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ar-MA" dirty="0"/>
              <a:t>التهديدات </a:t>
            </a:r>
            <a:endParaRPr lang="en-US" sz="1650" dirty="0">
              <a:solidFill>
                <a:schemeClr val="bg1"/>
              </a:solidFill>
            </a:endParaRPr>
          </a:p>
        </p:txBody>
      </p:sp>
      <p:sp>
        <p:nvSpPr>
          <p:cNvPr id="5" name="Rectangle 4">
            <a:extLst>
              <a:ext uri="{FF2B5EF4-FFF2-40B4-BE49-F238E27FC236}">
                <a16:creationId xmlns:a16="http://schemas.microsoft.com/office/drawing/2014/main" id="{86F27576-6970-4580-9509-83BFB5A84199}"/>
              </a:ext>
            </a:extLst>
          </p:cNvPr>
          <p:cNvSpPr/>
          <p:nvPr/>
        </p:nvSpPr>
        <p:spPr>
          <a:xfrm>
            <a:off x="7381214" y="901454"/>
            <a:ext cx="1291856" cy="4157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a:t>
            </a:r>
            <a:endParaRPr lang="en-US" sz="1650" dirty="0">
              <a:solidFill>
                <a:schemeClr val="bg1"/>
              </a:solidFill>
            </a:endParaRPr>
          </a:p>
        </p:txBody>
      </p:sp>
      <p:cxnSp>
        <p:nvCxnSpPr>
          <p:cNvPr id="6" name="Straight Connector 5">
            <a:extLst>
              <a:ext uri="{FF2B5EF4-FFF2-40B4-BE49-F238E27FC236}">
                <a16:creationId xmlns:a16="http://schemas.microsoft.com/office/drawing/2014/main" id="{94D90EF2-02EA-41E1-8A47-AB805304EAF4}"/>
              </a:ext>
            </a:extLst>
          </p:cNvPr>
          <p:cNvCxnSpPr/>
          <p:nvPr/>
        </p:nvCxnSpPr>
        <p:spPr>
          <a:xfrm>
            <a:off x="6243481" y="1523731"/>
            <a:ext cx="2211571"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D6E3684-5DEA-4646-96C2-783ECCC65E26}"/>
              </a:ext>
            </a:extLst>
          </p:cNvPr>
          <p:cNvSpPr/>
          <p:nvPr/>
        </p:nvSpPr>
        <p:spPr>
          <a:xfrm>
            <a:off x="6610176" y="1617661"/>
            <a:ext cx="1087843" cy="35222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القدرات</a:t>
            </a:r>
            <a:endParaRPr lang="en-US" sz="1650" dirty="0">
              <a:solidFill>
                <a:schemeClr val="bg1"/>
              </a:solidFill>
            </a:endParaRPr>
          </a:p>
        </p:txBody>
      </p:sp>
      <p:sp>
        <p:nvSpPr>
          <p:cNvPr id="8" name="TextBox 7">
            <a:extLst>
              <a:ext uri="{FF2B5EF4-FFF2-40B4-BE49-F238E27FC236}">
                <a16:creationId xmlns:a16="http://schemas.microsoft.com/office/drawing/2014/main" id="{7BBA2326-2C26-4A42-8A4A-D9FB27A3F63C}"/>
              </a:ext>
            </a:extLst>
          </p:cNvPr>
          <p:cNvSpPr txBox="1"/>
          <p:nvPr/>
        </p:nvSpPr>
        <p:spPr>
          <a:xfrm>
            <a:off x="7059402" y="1041435"/>
            <a:ext cx="579731" cy="300082"/>
          </a:xfrm>
          <a:prstGeom prst="rect">
            <a:avLst/>
          </a:prstGeom>
          <a:noFill/>
        </p:spPr>
        <p:txBody>
          <a:bodyPr wrap="square" rtlCol="0">
            <a:spAutoFit/>
          </a:bodyPr>
          <a:lstStyle/>
          <a:p>
            <a:r>
              <a:rPr lang="en-US" sz="1350" dirty="0"/>
              <a:t>X</a:t>
            </a:r>
          </a:p>
        </p:txBody>
      </p:sp>
      <p:sp>
        <p:nvSpPr>
          <p:cNvPr id="9" name="TextBox 8">
            <a:extLst>
              <a:ext uri="{FF2B5EF4-FFF2-40B4-BE49-F238E27FC236}">
                <a16:creationId xmlns:a16="http://schemas.microsoft.com/office/drawing/2014/main" id="{97B89164-F6FC-4776-9922-C18A23844828}"/>
              </a:ext>
            </a:extLst>
          </p:cNvPr>
          <p:cNvSpPr txBox="1"/>
          <p:nvPr/>
        </p:nvSpPr>
        <p:spPr>
          <a:xfrm>
            <a:off x="5851084" y="1361580"/>
            <a:ext cx="369523" cy="300082"/>
          </a:xfrm>
          <a:prstGeom prst="rect">
            <a:avLst/>
          </a:prstGeom>
          <a:noFill/>
        </p:spPr>
        <p:txBody>
          <a:bodyPr wrap="square" rtlCol="0">
            <a:spAutoFit/>
          </a:bodyPr>
          <a:lstStyle/>
          <a:p>
            <a:r>
              <a:rPr lang="en-US" sz="1350" dirty="0"/>
              <a:t>=</a:t>
            </a:r>
          </a:p>
        </p:txBody>
      </p:sp>
      <p:sp>
        <p:nvSpPr>
          <p:cNvPr id="10" name="Rectangle 9">
            <a:extLst>
              <a:ext uri="{FF2B5EF4-FFF2-40B4-BE49-F238E27FC236}">
                <a16:creationId xmlns:a16="http://schemas.microsoft.com/office/drawing/2014/main" id="{2E19BC96-8408-4A9E-9F0C-02EBBECD40B7}"/>
              </a:ext>
            </a:extLst>
          </p:cNvPr>
          <p:cNvSpPr/>
          <p:nvPr/>
        </p:nvSpPr>
        <p:spPr>
          <a:xfrm>
            <a:off x="3823050" y="1130133"/>
            <a:ext cx="1782285" cy="510363"/>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خطر أمر ما </a:t>
            </a:r>
            <a:endParaRPr lang="en-US" sz="1650" dirty="0">
              <a:solidFill>
                <a:schemeClr val="bg1"/>
              </a:solidFill>
            </a:endParaRPr>
          </a:p>
        </p:txBody>
      </p:sp>
    </p:spTree>
    <p:extLst>
      <p:ext uri="{BB962C8B-B14F-4D97-AF65-F5344CB8AC3E}">
        <p14:creationId xmlns:p14="http://schemas.microsoft.com/office/powerpoint/2010/main" val="20628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192298" y="153399"/>
            <a:ext cx="8219440" cy="582854"/>
          </a:xfrm>
        </p:spPr>
        <p:txBody>
          <a:bodyPr>
            <a:normAutofit fontScale="90000"/>
          </a:bodyPr>
          <a:lstStyle/>
          <a:p>
            <a:pPr algn="r" rtl="1"/>
            <a:r>
              <a:rPr lang="ar-MA" dirty="0"/>
              <a:t>النشاط </a:t>
            </a:r>
            <a:r>
              <a:rPr lang="ar-MA" dirty="0" err="1"/>
              <a:t>أأ</a:t>
            </a:r>
            <a:r>
              <a:rPr lang="ar-MA" dirty="0"/>
              <a:t>. مثال لتقييم الخطر</a:t>
            </a:r>
            <a:endParaRPr lang="fr-FR" dirty="0"/>
          </a:p>
        </p:txBody>
      </p:sp>
      <p:sp>
        <p:nvSpPr>
          <p:cNvPr id="3" name="Text Placeholder 2">
            <a:extLst>
              <a:ext uri="{FF2B5EF4-FFF2-40B4-BE49-F238E27FC236}">
                <a16:creationId xmlns:a16="http://schemas.microsoft.com/office/drawing/2014/main" id="{9BDE9BD0-CD7B-4DC0-95BA-E784C9AFA0F3}"/>
              </a:ext>
            </a:extLst>
          </p:cNvPr>
          <p:cNvSpPr>
            <a:spLocks noGrp="1"/>
          </p:cNvSpPr>
          <p:nvPr>
            <p:ph type="body" sz="quarter" idx="10"/>
          </p:nvPr>
        </p:nvSpPr>
        <p:spPr>
          <a:xfrm>
            <a:off x="372110" y="2272026"/>
            <a:ext cx="8219440" cy="4605560"/>
          </a:xfrm>
        </p:spPr>
        <p:txBody>
          <a:bodyPr>
            <a:noAutofit/>
          </a:bodyPr>
          <a:lstStyle/>
          <a:p>
            <a:pPr lvl="0" algn="r" rtl="1"/>
            <a:r>
              <a:rPr lang="ar-MA" sz="1800" dirty="0"/>
              <a:t>اختر </a:t>
            </a:r>
            <a:r>
              <a:rPr lang="ar-MA" sz="1800" b="1" dirty="0"/>
              <a:t>خطرًا معينًا</a:t>
            </a:r>
            <a:r>
              <a:rPr lang="ar-MA" sz="1800" dirty="0"/>
              <a:t> (الموقع، النشاط، الشخص)</a:t>
            </a:r>
            <a:endParaRPr lang="fr-FR" sz="1800" dirty="0"/>
          </a:p>
          <a:p>
            <a:pPr lvl="1" algn="r" rtl="1"/>
            <a:r>
              <a:rPr lang="ar-MA" sz="1800" dirty="0"/>
              <a:t>تشعر منظمة المجتمع المدني لدينا بالقلق من تعرض نظرائنا من العاملين في التوعية للاعتداء الجسدي أثناء عملية التوعية.</a:t>
            </a:r>
            <a:endParaRPr lang="fr-FR" sz="1800" dirty="0"/>
          </a:p>
          <a:p>
            <a:pPr lvl="0" algn="r" rtl="1"/>
            <a:r>
              <a:rPr lang="ar-MA" sz="1800" dirty="0"/>
              <a:t>ضع في اعتبارك </a:t>
            </a:r>
            <a:r>
              <a:rPr lang="ar-MA" sz="1800" b="1" dirty="0"/>
              <a:t>التهديدات</a:t>
            </a:r>
            <a:r>
              <a:rPr lang="ar-MA" sz="1800" dirty="0"/>
              <a:t> التي تجعل الخطر محتملاً</a:t>
            </a:r>
            <a:endParaRPr lang="fr-FR" sz="1800" dirty="0"/>
          </a:p>
          <a:p>
            <a:pPr lvl="1" algn="r" rtl="1"/>
            <a:r>
              <a:rPr lang="ar-MA" sz="1800" dirty="0"/>
              <a:t>الإساءة اللفظية، بما في ذلك التهديد بالعنف الجسدي، حدثت في الماضي؛ غالبًا ما يكون مالكو الحانة هم الجناة. التهديدات اللفظية آخذة في الازدياد.</a:t>
            </a:r>
            <a:endParaRPr lang="fr-FR" sz="1800" dirty="0"/>
          </a:p>
          <a:p>
            <a:pPr lvl="0" algn="r" rtl="1"/>
            <a:r>
              <a:rPr lang="ar-MA" sz="1800" dirty="0"/>
              <a:t>قم بتسمية </a:t>
            </a:r>
            <a:r>
              <a:rPr lang="ar-MA" sz="1800" b="1" dirty="0"/>
              <a:t>أوجه الهشاشة</a:t>
            </a:r>
            <a:r>
              <a:rPr lang="ar-MA" sz="1800" dirty="0"/>
              <a:t> لديك:</a:t>
            </a:r>
            <a:endParaRPr lang="fr-FR" sz="1800" dirty="0"/>
          </a:p>
          <a:p>
            <a:pPr lvl="1" algn="r" rtl="1"/>
            <a:r>
              <a:rPr lang="ar-MA" sz="1800" dirty="0"/>
              <a:t>تتم التوعية من قبل العاملين في الجنس؛ تحدث العملية في الليل، وسيلة النقل هي السير على الأقدام.</a:t>
            </a:r>
            <a:endParaRPr lang="fr-FR" sz="1800" dirty="0"/>
          </a:p>
          <a:p>
            <a:pPr lvl="0" algn="r" rtl="1"/>
            <a:r>
              <a:rPr lang="ar-MA" sz="1800" dirty="0"/>
              <a:t>قم بتسمية </a:t>
            </a:r>
            <a:r>
              <a:rPr lang="ar-MA" sz="1800" b="1" dirty="0"/>
              <a:t>القدرات</a:t>
            </a:r>
            <a:r>
              <a:rPr lang="ar-MA" sz="1800" dirty="0"/>
              <a:t> الخاصة بك:</a:t>
            </a:r>
            <a:endParaRPr lang="fr-FR" sz="1800" dirty="0"/>
          </a:p>
          <a:p>
            <a:pPr lvl="1" algn="r" rtl="1"/>
            <a:r>
              <a:rPr lang="ar-MA" sz="1800" dirty="0"/>
              <a:t>يرتدي العاملون في مجال التوعية من الأقران بطاقات هوية تُظهر أنهم على صلة بوزارة الصحة وتتضمن رقم هاتف للوصول إلى ضابط شرطة مدرب محليًا؛ الأقران يخرجون في مجموعة من شخصين؛ الأقران لديهم هواتف بها فترات بث مدفوعة مسبقًا في حالة مواجهة مشاكل.</a:t>
            </a:r>
            <a:endParaRPr lang="en-US" sz="1800" dirty="0"/>
          </a:p>
          <a:p>
            <a:pPr marL="342900" lvl="1" indent="0">
              <a:buNone/>
            </a:pPr>
            <a:endParaRPr lang="en-US" sz="1700" dirty="0"/>
          </a:p>
        </p:txBody>
      </p:sp>
      <p:sp>
        <p:nvSpPr>
          <p:cNvPr id="16" name="TextBox 15">
            <a:extLst>
              <a:ext uri="{FF2B5EF4-FFF2-40B4-BE49-F238E27FC236}">
                <a16:creationId xmlns:a16="http://schemas.microsoft.com/office/drawing/2014/main" id="{CDD4CB37-9FAB-4811-936F-9AFF68E38677}"/>
              </a:ext>
            </a:extLst>
          </p:cNvPr>
          <p:cNvSpPr txBox="1"/>
          <p:nvPr/>
        </p:nvSpPr>
        <p:spPr>
          <a:xfrm>
            <a:off x="372110" y="6229665"/>
            <a:ext cx="8399780" cy="369332"/>
          </a:xfrm>
          <a:prstGeom prst="rect">
            <a:avLst/>
          </a:prstGeom>
          <a:noFill/>
        </p:spPr>
        <p:txBody>
          <a:bodyPr wrap="square" rtlCol="0">
            <a:spAutoFit/>
          </a:bodyPr>
          <a:lstStyle/>
          <a:p>
            <a:pPr algn="r" rtl="1"/>
            <a:r>
              <a:rPr lang="ar-MA" b="1" dirty="0"/>
              <a:t>مناقشة: ما الذي يمكنك فعله للتقليل من أ</a:t>
            </a:r>
            <a:r>
              <a:rPr lang="ar-LB" b="1" dirty="0"/>
              <a:t>و</a:t>
            </a:r>
            <a:r>
              <a:rPr lang="ar-MA" b="1" dirty="0"/>
              <a:t>جه الهشاشة والرفع من القدرات؟</a:t>
            </a:r>
            <a:endParaRPr lang="fr-FR" dirty="0"/>
          </a:p>
        </p:txBody>
      </p:sp>
      <p:sp>
        <p:nvSpPr>
          <p:cNvPr id="13" name="Star: 5 Points 12">
            <a:extLst>
              <a:ext uri="{FF2B5EF4-FFF2-40B4-BE49-F238E27FC236}">
                <a16:creationId xmlns:a16="http://schemas.microsoft.com/office/drawing/2014/main" id="{0654D527-1DF0-4772-B8B4-8E8FBBA58AB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22" name="Rectangle 21">
            <a:extLst>
              <a:ext uri="{FF2B5EF4-FFF2-40B4-BE49-F238E27FC236}">
                <a16:creationId xmlns:a16="http://schemas.microsoft.com/office/drawing/2014/main" id="{80B31C50-468A-4FC9-9931-CE35093DF267}"/>
              </a:ext>
            </a:extLst>
          </p:cNvPr>
          <p:cNvSpPr/>
          <p:nvPr/>
        </p:nvSpPr>
        <p:spPr>
          <a:xfrm>
            <a:off x="6160950" y="921696"/>
            <a:ext cx="898452" cy="367755"/>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r>
              <a:rPr lang="ar-MA" dirty="0"/>
              <a:t>التهديدات </a:t>
            </a:r>
            <a:endParaRPr lang="en-US" sz="1650" dirty="0">
              <a:solidFill>
                <a:schemeClr val="bg1"/>
              </a:solidFill>
            </a:endParaRPr>
          </a:p>
        </p:txBody>
      </p:sp>
      <p:sp>
        <p:nvSpPr>
          <p:cNvPr id="23" name="Rectangle 22">
            <a:extLst>
              <a:ext uri="{FF2B5EF4-FFF2-40B4-BE49-F238E27FC236}">
                <a16:creationId xmlns:a16="http://schemas.microsoft.com/office/drawing/2014/main" id="{86F27576-6970-4580-9509-83BFB5A84199}"/>
              </a:ext>
            </a:extLst>
          </p:cNvPr>
          <p:cNvSpPr/>
          <p:nvPr/>
        </p:nvSpPr>
        <p:spPr>
          <a:xfrm>
            <a:off x="7381214" y="901454"/>
            <a:ext cx="1291856" cy="4157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أوجه الهشاشة</a:t>
            </a:r>
            <a:endParaRPr lang="en-US" sz="1650" dirty="0">
              <a:solidFill>
                <a:schemeClr val="bg1"/>
              </a:solidFill>
            </a:endParaRPr>
          </a:p>
        </p:txBody>
      </p:sp>
      <p:cxnSp>
        <p:nvCxnSpPr>
          <p:cNvPr id="24" name="Straight Connector 5">
            <a:extLst>
              <a:ext uri="{FF2B5EF4-FFF2-40B4-BE49-F238E27FC236}">
                <a16:creationId xmlns:a16="http://schemas.microsoft.com/office/drawing/2014/main" id="{94D90EF2-02EA-41E1-8A47-AB805304EAF4}"/>
              </a:ext>
            </a:extLst>
          </p:cNvPr>
          <p:cNvCxnSpPr/>
          <p:nvPr/>
        </p:nvCxnSpPr>
        <p:spPr>
          <a:xfrm>
            <a:off x="6243481" y="1523731"/>
            <a:ext cx="2211571"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5D6E3684-5DEA-4646-96C2-783ECCC65E26}"/>
              </a:ext>
            </a:extLst>
          </p:cNvPr>
          <p:cNvSpPr/>
          <p:nvPr/>
        </p:nvSpPr>
        <p:spPr>
          <a:xfrm>
            <a:off x="6610176" y="1617661"/>
            <a:ext cx="1087843" cy="35222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القدرات</a:t>
            </a:r>
            <a:endParaRPr lang="en-US" sz="1650" dirty="0">
              <a:solidFill>
                <a:schemeClr val="bg1"/>
              </a:solidFill>
            </a:endParaRPr>
          </a:p>
        </p:txBody>
      </p:sp>
      <p:sp>
        <p:nvSpPr>
          <p:cNvPr id="26" name="TextBox 7">
            <a:extLst>
              <a:ext uri="{FF2B5EF4-FFF2-40B4-BE49-F238E27FC236}">
                <a16:creationId xmlns:a16="http://schemas.microsoft.com/office/drawing/2014/main" id="{7BBA2326-2C26-4A42-8A4A-D9FB27A3F63C}"/>
              </a:ext>
            </a:extLst>
          </p:cNvPr>
          <p:cNvSpPr txBox="1"/>
          <p:nvPr/>
        </p:nvSpPr>
        <p:spPr>
          <a:xfrm>
            <a:off x="7059402" y="1041435"/>
            <a:ext cx="579731" cy="300082"/>
          </a:xfrm>
          <a:prstGeom prst="rect">
            <a:avLst/>
          </a:prstGeom>
          <a:noFill/>
        </p:spPr>
        <p:txBody>
          <a:bodyPr wrap="square" rtlCol="0">
            <a:spAutoFit/>
          </a:bodyPr>
          <a:lstStyle/>
          <a:p>
            <a:r>
              <a:rPr lang="en-US" sz="1350" dirty="0"/>
              <a:t>X</a:t>
            </a:r>
          </a:p>
        </p:txBody>
      </p:sp>
      <p:sp>
        <p:nvSpPr>
          <p:cNvPr id="27" name="TextBox 8">
            <a:extLst>
              <a:ext uri="{FF2B5EF4-FFF2-40B4-BE49-F238E27FC236}">
                <a16:creationId xmlns:a16="http://schemas.microsoft.com/office/drawing/2014/main" id="{97B89164-F6FC-4776-9922-C18A23844828}"/>
              </a:ext>
            </a:extLst>
          </p:cNvPr>
          <p:cNvSpPr txBox="1"/>
          <p:nvPr/>
        </p:nvSpPr>
        <p:spPr>
          <a:xfrm>
            <a:off x="5851084" y="1361580"/>
            <a:ext cx="369523" cy="300082"/>
          </a:xfrm>
          <a:prstGeom prst="rect">
            <a:avLst/>
          </a:prstGeom>
          <a:noFill/>
        </p:spPr>
        <p:txBody>
          <a:bodyPr wrap="square" rtlCol="0">
            <a:spAutoFit/>
          </a:bodyPr>
          <a:lstStyle/>
          <a:p>
            <a:r>
              <a:rPr lang="en-US" sz="1350" dirty="0"/>
              <a:t>=</a:t>
            </a:r>
          </a:p>
        </p:txBody>
      </p:sp>
      <p:sp>
        <p:nvSpPr>
          <p:cNvPr id="28" name="Rectangle 27">
            <a:extLst>
              <a:ext uri="{FF2B5EF4-FFF2-40B4-BE49-F238E27FC236}">
                <a16:creationId xmlns:a16="http://schemas.microsoft.com/office/drawing/2014/main" id="{2E19BC96-8408-4A9E-9F0C-02EBBECD40B7}"/>
              </a:ext>
            </a:extLst>
          </p:cNvPr>
          <p:cNvSpPr/>
          <p:nvPr/>
        </p:nvSpPr>
        <p:spPr>
          <a:xfrm>
            <a:off x="3823050" y="1130133"/>
            <a:ext cx="1782285" cy="510363"/>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خطر أمر ما </a:t>
            </a:r>
            <a:endParaRPr lang="en-US" sz="1650" dirty="0">
              <a:solidFill>
                <a:schemeClr val="bg1"/>
              </a:solidFill>
            </a:endParaRPr>
          </a:p>
        </p:txBody>
      </p:sp>
    </p:spTree>
    <p:extLst>
      <p:ext uri="{BB962C8B-B14F-4D97-AF65-F5344CB8AC3E}">
        <p14:creationId xmlns:p14="http://schemas.microsoft.com/office/powerpoint/2010/main" val="20646630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DECA-6DF1-400B-BEE5-F03A56BA16F1}"/>
              </a:ext>
            </a:extLst>
          </p:cNvPr>
          <p:cNvSpPr>
            <a:spLocks noGrp="1"/>
          </p:cNvSpPr>
          <p:nvPr>
            <p:ph type="title"/>
          </p:nvPr>
        </p:nvSpPr>
        <p:spPr>
          <a:xfrm>
            <a:off x="-48360" y="92876"/>
            <a:ext cx="8219440" cy="769486"/>
          </a:xfrm>
        </p:spPr>
        <p:txBody>
          <a:bodyPr/>
          <a:lstStyle/>
          <a:p>
            <a:pPr algn="r" rtl="1"/>
            <a:r>
              <a:rPr lang="ar-MA" dirty="0"/>
              <a:t>النشاط </a:t>
            </a:r>
            <a:r>
              <a:rPr lang="ar-MA" dirty="0" err="1"/>
              <a:t>أأ</a:t>
            </a:r>
            <a:r>
              <a:rPr lang="ar-MA" dirty="0"/>
              <a:t>. مثال لتقييم الخطر</a:t>
            </a:r>
            <a:endParaRPr lang="fr-FR" dirty="0"/>
          </a:p>
        </p:txBody>
      </p:sp>
      <p:sp>
        <p:nvSpPr>
          <p:cNvPr id="3" name="Text Placeholder 2">
            <a:extLst>
              <a:ext uri="{FF2B5EF4-FFF2-40B4-BE49-F238E27FC236}">
                <a16:creationId xmlns:a16="http://schemas.microsoft.com/office/drawing/2014/main" id="{9BDE9BD0-CD7B-4DC0-95BA-E784C9AFA0F3}"/>
              </a:ext>
            </a:extLst>
          </p:cNvPr>
          <p:cNvSpPr>
            <a:spLocks noGrp="1"/>
          </p:cNvSpPr>
          <p:nvPr>
            <p:ph type="body" sz="quarter" idx="10"/>
          </p:nvPr>
        </p:nvSpPr>
        <p:spPr>
          <a:xfrm>
            <a:off x="20696" y="1752556"/>
            <a:ext cx="9000150" cy="4852957"/>
          </a:xfrm>
        </p:spPr>
        <p:txBody>
          <a:bodyPr>
            <a:noAutofit/>
          </a:bodyPr>
          <a:lstStyle/>
          <a:p>
            <a:pPr lvl="0" algn="r" rtl="1"/>
            <a:endParaRPr lang="ar-LB" sz="1800" dirty="0"/>
          </a:p>
          <a:p>
            <a:pPr lvl="0" algn="r" rtl="1"/>
            <a:r>
              <a:rPr lang="ar-MA" sz="1800" dirty="0"/>
              <a:t>اختر </a:t>
            </a:r>
            <a:r>
              <a:rPr lang="ar-MA" sz="1800" b="1" dirty="0"/>
              <a:t>خطرًا معينًا</a:t>
            </a:r>
            <a:r>
              <a:rPr lang="ar-MA" sz="1800" dirty="0"/>
              <a:t> (الموقع، النشاط، الشخص)</a:t>
            </a:r>
            <a:endParaRPr lang="fr-FR" sz="1800" dirty="0"/>
          </a:p>
          <a:p>
            <a:pPr lvl="1" algn="r" rtl="1"/>
            <a:r>
              <a:rPr lang="ar-MA" sz="1800" dirty="0"/>
              <a:t>تشعر منظمة المجتمع المدني لدينا بالقلق من تعرض نظرائنا من العاملين في التوعية للاعتداء الجسدي أثناء عملية التوعية.</a:t>
            </a:r>
            <a:endParaRPr lang="fr-FR" sz="1800" dirty="0"/>
          </a:p>
          <a:p>
            <a:pPr lvl="0" algn="r" rtl="1"/>
            <a:r>
              <a:rPr lang="ar-MA" sz="1800" dirty="0"/>
              <a:t>ضع في اعتبارك </a:t>
            </a:r>
            <a:r>
              <a:rPr lang="ar-MA" sz="1800" b="1" dirty="0"/>
              <a:t>التهديدات</a:t>
            </a:r>
            <a:r>
              <a:rPr lang="ar-MA" sz="1800" dirty="0"/>
              <a:t> التي تجعل الخطر محتملاً</a:t>
            </a:r>
            <a:endParaRPr lang="fr-FR" sz="1800" dirty="0"/>
          </a:p>
          <a:p>
            <a:pPr lvl="1" algn="r" rtl="1"/>
            <a:r>
              <a:rPr lang="ar-MA" sz="1800" dirty="0"/>
              <a:t>الإساءة اللفظية، بما في ذلك التهديد بالعنف الجسدي، حدثت في الماضي؛ غالبًا ما يكون مالكو الحانة هم الجناة. التهديدات اللفظية آخذة في الازدياد.</a:t>
            </a:r>
            <a:endParaRPr lang="fr-FR" sz="1800" dirty="0"/>
          </a:p>
          <a:p>
            <a:pPr lvl="0" algn="r" rtl="1"/>
            <a:r>
              <a:rPr lang="ar-MA" sz="1800" dirty="0"/>
              <a:t>قم بتسمية </a:t>
            </a:r>
            <a:r>
              <a:rPr lang="ar-MA" sz="1800" b="1" dirty="0"/>
              <a:t>أوجه الهشاشة</a:t>
            </a:r>
            <a:r>
              <a:rPr lang="ar-MA" sz="1800" dirty="0"/>
              <a:t> الخاصة بك:</a:t>
            </a:r>
            <a:endParaRPr lang="fr-FR" sz="1800" dirty="0"/>
          </a:p>
          <a:p>
            <a:pPr lvl="1" algn="r" rtl="1"/>
            <a:r>
              <a:rPr lang="ar-MA" sz="1800" dirty="0"/>
              <a:t>تتم التوعية من قبل العاملين في الجنس؛ تحدث العملية في الليل، وسيلة النقل هي</a:t>
            </a:r>
            <a:r>
              <a:rPr lang="en-US" sz="1800" dirty="0"/>
              <a:t>  ________</a:t>
            </a:r>
            <a:r>
              <a:rPr lang="ar-MA" sz="1800" dirty="0"/>
              <a:t> </a:t>
            </a:r>
            <a:endParaRPr lang="fr-FR" sz="1800" dirty="0"/>
          </a:p>
          <a:p>
            <a:pPr lvl="0" algn="r" rtl="1"/>
            <a:r>
              <a:rPr lang="ar-MA" sz="1800" dirty="0"/>
              <a:t>قم بتسمية </a:t>
            </a:r>
            <a:r>
              <a:rPr lang="ar-MA" sz="1800" b="1" dirty="0"/>
              <a:t>القدرات</a:t>
            </a:r>
            <a:r>
              <a:rPr lang="ar-MA" sz="1800" dirty="0"/>
              <a:t> لديك:</a:t>
            </a:r>
            <a:r>
              <a:rPr lang="fr-FR" sz="1800" dirty="0"/>
              <a:t> </a:t>
            </a:r>
            <a:endParaRPr lang="ar-LB" sz="1800" dirty="0"/>
          </a:p>
          <a:p>
            <a:pPr lvl="1" algn="r" rtl="1"/>
            <a:r>
              <a:rPr lang="ar-MA" sz="1800" dirty="0"/>
              <a:t>يرتدي العاملون في مجال التوعية من الأقران بطاقات هوية تُظهر أنهم على صلة بوزارة الصحة وتتضمن رقم هاتف للوصول إلى ضابط شرطة مدرب محليًا؛ الأقران يخرجون في مجموعة من شخصين؛ الأقران لديهم هواتف بها فترات بث مدفوعة مسبقًا في حالة مواجهة مشاكل. </a:t>
            </a:r>
            <a:endParaRPr lang="en-US" sz="1800" dirty="0">
              <a:solidFill>
                <a:schemeClr val="tx2">
                  <a:lumMod val="60000"/>
                  <a:lumOff val="40000"/>
                </a:schemeClr>
              </a:solidFill>
            </a:endParaRPr>
          </a:p>
        </p:txBody>
      </p:sp>
      <p:sp>
        <p:nvSpPr>
          <p:cNvPr id="4" name="Rectangle 3">
            <a:extLst>
              <a:ext uri="{FF2B5EF4-FFF2-40B4-BE49-F238E27FC236}">
                <a16:creationId xmlns:a16="http://schemas.microsoft.com/office/drawing/2014/main" id="{80B31C50-468A-4FC9-9931-CE35093DF267}"/>
              </a:ext>
            </a:extLst>
          </p:cNvPr>
          <p:cNvSpPr/>
          <p:nvPr/>
        </p:nvSpPr>
        <p:spPr>
          <a:xfrm>
            <a:off x="6104466" y="1155070"/>
            <a:ext cx="898452" cy="403031"/>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sz="1600" dirty="0"/>
              <a:t>التهديدات</a:t>
            </a:r>
            <a:endParaRPr lang="en-US" sz="1650" dirty="0">
              <a:solidFill>
                <a:schemeClr val="bg1"/>
              </a:solidFill>
            </a:endParaRPr>
          </a:p>
        </p:txBody>
      </p:sp>
      <p:sp>
        <p:nvSpPr>
          <p:cNvPr id="5" name="Rectangle 4">
            <a:extLst>
              <a:ext uri="{FF2B5EF4-FFF2-40B4-BE49-F238E27FC236}">
                <a16:creationId xmlns:a16="http://schemas.microsoft.com/office/drawing/2014/main" id="{86F27576-6970-4580-9509-83BFB5A84199}"/>
              </a:ext>
            </a:extLst>
          </p:cNvPr>
          <p:cNvSpPr/>
          <p:nvPr/>
        </p:nvSpPr>
        <p:spPr>
          <a:xfrm>
            <a:off x="7276706" y="1139716"/>
            <a:ext cx="1291856" cy="41571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sz="1600" dirty="0"/>
              <a:t>أوجه الهشاشة</a:t>
            </a:r>
            <a:endParaRPr lang="en-US" sz="1600" dirty="0">
              <a:solidFill>
                <a:schemeClr val="bg1"/>
              </a:solidFill>
            </a:endParaRPr>
          </a:p>
        </p:txBody>
      </p:sp>
      <p:cxnSp>
        <p:nvCxnSpPr>
          <p:cNvPr id="6" name="Straight Connector 5">
            <a:extLst>
              <a:ext uri="{FF2B5EF4-FFF2-40B4-BE49-F238E27FC236}">
                <a16:creationId xmlns:a16="http://schemas.microsoft.com/office/drawing/2014/main" id="{94D90EF2-02EA-41E1-8A47-AB805304EAF4}"/>
              </a:ext>
            </a:extLst>
          </p:cNvPr>
          <p:cNvCxnSpPr/>
          <p:nvPr/>
        </p:nvCxnSpPr>
        <p:spPr>
          <a:xfrm>
            <a:off x="6178897" y="1659103"/>
            <a:ext cx="2211571" cy="0"/>
          </a:xfrm>
          <a:prstGeom prst="line">
            <a:avLst/>
          </a:prstGeom>
          <a:ln w="571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D6E3684-5DEA-4646-96C2-783ECCC65E26}"/>
              </a:ext>
            </a:extLst>
          </p:cNvPr>
          <p:cNvSpPr/>
          <p:nvPr/>
        </p:nvSpPr>
        <p:spPr>
          <a:xfrm>
            <a:off x="6835454" y="1718618"/>
            <a:ext cx="1087843" cy="35222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sz="1600" dirty="0"/>
              <a:t>القدرات</a:t>
            </a:r>
            <a:endParaRPr lang="en-US" sz="1600" dirty="0">
              <a:solidFill>
                <a:schemeClr val="bg1"/>
              </a:solidFill>
            </a:endParaRPr>
          </a:p>
        </p:txBody>
      </p:sp>
      <p:sp>
        <p:nvSpPr>
          <p:cNvPr id="8" name="TextBox 7">
            <a:extLst>
              <a:ext uri="{FF2B5EF4-FFF2-40B4-BE49-F238E27FC236}">
                <a16:creationId xmlns:a16="http://schemas.microsoft.com/office/drawing/2014/main" id="{7BBA2326-2C26-4A42-8A4A-D9FB27A3F63C}"/>
              </a:ext>
            </a:extLst>
          </p:cNvPr>
          <p:cNvSpPr txBox="1"/>
          <p:nvPr/>
        </p:nvSpPr>
        <p:spPr>
          <a:xfrm>
            <a:off x="7002920" y="1212542"/>
            <a:ext cx="281762" cy="300082"/>
          </a:xfrm>
          <a:prstGeom prst="rect">
            <a:avLst/>
          </a:prstGeom>
          <a:noFill/>
        </p:spPr>
        <p:txBody>
          <a:bodyPr wrap="square" rtlCol="0">
            <a:spAutoFit/>
          </a:bodyPr>
          <a:lstStyle/>
          <a:p>
            <a:r>
              <a:rPr lang="en-US" sz="1350" dirty="0"/>
              <a:t>X</a:t>
            </a:r>
          </a:p>
        </p:txBody>
      </p:sp>
      <p:sp>
        <p:nvSpPr>
          <p:cNvPr id="9" name="TextBox 8">
            <a:extLst>
              <a:ext uri="{FF2B5EF4-FFF2-40B4-BE49-F238E27FC236}">
                <a16:creationId xmlns:a16="http://schemas.microsoft.com/office/drawing/2014/main" id="{97B89164-F6FC-4776-9922-C18A23844828}"/>
              </a:ext>
            </a:extLst>
          </p:cNvPr>
          <p:cNvSpPr txBox="1"/>
          <p:nvPr/>
        </p:nvSpPr>
        <p:spPr>
          <a:xfrm>
            <a:off x="5926769" y="1520603"/>
            <a:ext cx="259347" cy="300082"/>
          </a:xfrm>
          <a:prstGeom prst="rect">
            <a:avLst/>
          </a:prstGeom>
          <a:noFill/>
        </p:spPr>
        <p:txBody>
          <a:bodyPr wrap="square" rtlCol="0">
            <a:spAutoFit/>
          </a:bodyPr>
          <a:lstStyle/>
          <a:p>
            <a:r>
              <a:rPr lang="en-US" sz="1350" dirty="0"/>
              <a:t>=</a:t>
            </a:r>
          </a:p>
        </p:txBody>
      </p:sp>
      <p:sp>
        <p:nvSpPr>
          <p:cNvPr id="10" name="Rectangle 9">
            <a:extLst>
              <a:ext uri="{FF2B5EF4-FFF2-40B4-BE49-F238E27FC236}">
                <a16:creationId xmlns:a16="http://schemas.microsoft.com/office/drawing/2014/main" id="{2E19BC96-8408-4A9E-9F0C-02EBBECD40B7}"/>
              </a:ext>
            </a:extLst>
          </p:cNvPr>
          <p:cNvSpPr/>
          <p:nvPr/>
        </p:nvSpPr>
        <p:spPr>
          <a:xfrm>
            <a:off x="3997512" y="1323297"/>
            <a:ext cx="1782285" cy="510363"/>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sz="1600" dirty="0"/>
              <a:t>خطر أمر ما </a:t>
            </a:r>
            <a:endParaRPr lang="en-US" sz="1600" dirty="0">
              <a:solidFill>
                <a:schemeClr val="bg1"/>
              </a:solidFill>
            </a:endParaRPr>
          </a:p>
        </p:txBody>
      </p:sp>
      <p:sp>
        <p:nvSpPr>
          <p:cNvPr id="13" name="TextBox 12">
            <a:extLst>
              <a:ext uri="{FF2B5EF4-FFF2-40B4-BE49-F238E27FC236}">
                <a16:creationId xmlns:a16="http://schemas.microsoft.com/office/drawing/2014/main" id="{A17B2F75-0B4C-4513-800F-0E9CACADC652}"/>
              </a:ext>
            </a:extLst>
          </p:cNvPr>
          <p:cNvSpPr txBox="1"/>
          <p:nvPr/>
        </p:nvSpPr>
        <p:spPr>
          <a:xfrm>
            <a:off x="7913924" y="1671514"/>
            <a:ext cx="601205" cy="461665"/>
          </a:xfrm>
          <a:prstGeom prst="rect">
            <a:avLst/>
          </a:prstGeom>
          <a:noFill/>
        </p:spPr>
        <p:txBody>
          <a:bodyPr wrap="square" rtlCol="0">
            <a:spAutoFit/>
          </a:bodyPr>
          <a:lstStyle/>
          <a:p>
            <a:r>
              <a:rPr lang="en-US" sz="2400" b="1" dirty="0">
                <a:solidFill>
                  <a:schemeClr val="tx2">
                    <a:lumMod val="60000"/>
                    <a:lumOff val="40000"/>
                  </a:schemeClr>
                </a:solidFill>
              </a:rPr>
              <a:t>+4</a:t>
            </a:r>
          </a:p>
        </p:txBody>
      </p:sp>
      <p:sp>
        <p:nvSpPr>
          <p:cNvPr id="14" name="TextBox 13">
            <a:extLst>
              <a:ext uri="{FF2B5EF4-FFF2-40B4-BE49-F238E27FC236}">
                <a16:creationId xmlns:a16="http://schemas.microsoft.com/office/drawing/2014/main" id="{90DC1E0F-0245-4A90-BE19-ED663FCBBE20}"/>
              </a:ext>
            </a:extLst>
          </p:cNvPr>
          <p:cNvSpPr txBox="1"/>
          <p:nvPr/>
        </p:nvSpPr>
        <p:spPr>
          <a:xfrm>
            <a:off x="8558675" y="1110598"/>
            <a:ext cx="637018" cy="461665"/>
          </a:xfrm>
          <a:prstGeom prst="rect">
            <a:avLst/>
          </a:prstGeom>
          <a:noFill/>
        </p:spPr>
        <p:txBody>
          <a:bodyPr wrap="square" rtlCol="0">
            <a:spAutoFit/>
          </a:bodyPr>
          <a:lstStyle/>
          <a:p>
            <a:r>
              <a:rPr lang="en-US" sz="2400" b="1" dirty="0">
                <a:solidFill>
                  <a:srgbClr val="FF0000"/>
                </a:solidFill>
              </a:rPr>
              <a:t>-1</a:t>
            </a:r>
          </a:p>
        </p:txBody>
      </p:sp>
      <p:sp>
        <p:nvSpPr>
          <p:cNvPr id="16" name="Star: 5 Points 15">
            <a:extLst>
              <a:ext uri="{FF2B5EF4-FFF2-40B4-BE49-F238E27FC236}">
                <a16:creationId xmlns:a16="http://schemas.microsoft.com/office/drawing/2014/main" id="{2239F086-3138-4C35-9814-1FBE83278319}"/>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15" name="Text Placeholder 2">
            <a:extLst>
              <a:ext uri="{FF2B5EF4-FFF2-40B4-BE49-F238E27FC236}">
                <a16:creationId xmlns:a16="http://schemas.microsoft.com/office/drawing/2014/main" id="{2E3EF115-45A8-4BFE-ADDD-E08B9584D9BD}"/>
              </a:ext>
            </a:extLst>
          </p:cNvPr>
          <p:cNvSpPr txBox="1">
            <a:spLocks/>
          </p:cNvSpPr>
          <p:nvPr/>
        </p:nvSpPr>
        <p:spPr>
          <a:xfrm>
            <a:off x="317264" y="4252507"/>
            <a:ext cx="2010043" cy="501989"/>
          </a:xfrm>
          <a:prstGeom prst="rect">
            <a:avLst/>
          </a:prstGeom>
        </p:spPr>
        <p:txBody>
          <a:bodyPr vert="horz">
            <a:noAutofit/>
          </a:bodyPr>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rtl="1">
              <a:buNone/>
            </a:pPr>
            <a:r>
              <a:rPr lang="ar-MA" sz="1800" dirty="0">
                <a:solidFill>
                  <a:srgbClr val="FF0000"/>
                </a:solidFill>
              </a:rPr>
              <a:t>سيارة أجرة</a:t>
            </a:r>
            <a:r>
              <a:rPr lang="ar-MA" sz="1800" dirty="0"/>
              <a:t>.</a:t>
            </a:r>
            <a:endParaRPr lang="fr-FR" sz="1800" dirty="0"/>
          </a:p>
        </p:txBody>
      </p:sp>
      <p:sp>
        <p:nvSpPr>
          <p:cNvPr id="18" name="Text Placeholder 2">
            <a:extLst>
              <a:ext uri="{FF2B5EF4-FFF2-40B4-BE49-F238E27FC236}">
                <a16:creationId xmlns:a16="http://schemas.microsoft.com/office/drawing/2014/main" id="{3D9FD088-9AD3-4BBA-A098-FE657329B2C8}"/>
              </a:ext>
            </a:extLst>
          </p:cNvPr>
          <p:cNvSpPr txBox="1">
            <a:spLocks/>
          </p:cNvSpPr>
          <p:nvPr/>
        </p:nvSpPr>
        <p:spPr>
          <a:xfrm>
            <a:off x="153024" y="5501383"/>
            <a:ext cx="8153822" cy="1088228"/>
          </a:xfrm>
          <a:prstGeom prst="rect">
            <a:avLst/>
          </a:prstGeom>
        </p:spPr>
        <p:txBody>
          <a:bodyPr vert="horz">
            <a:noAutofit/>
          </a:bodyPr>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rtl="1">
              <a:buNone/>
            </a:pPr>
            <a:r>
              <a:rPr lang="en-US" sz="1800" dirty="0"/>
              <a:t>                                                                                      </a:t>
            </a:r>
            <a:r>
              <a:rPr lang="ar-MA" sz="1800" dirty="0"/>
              <a:t> </a:t>
            </a:r>
            <a:r>
              <a:rPr lang="ar-MA" sz="1800" dirty="0">
                <a:solidFill>
                  <a:schemeClr val="tx2">
                    <a:lumMod val="60000"/>
                    <a:lumOff val="40000"/>
                  </a:schemeClr>
                </a:solidFill>
              </a:rPr>
              <a:t>يعتمد الأقران رسالة غير مثيرة للجدل لوصف عملهم؛ ويتم تتبع أماكن وجودهم عبر دفتر السجل ونظام تحديد المواقع العالمي (</a:t>
            </a:r>
            <a:r>
              <a:rPr lang="fr-FR" sz="1800" dirty="0">
                <a:solidFill>
                  <a:schemeClr val="tx2">
                    <a:lumMod val="60000"/>
                    <a:lumOff val="40000"/>
                  </a:schemeClr>
                </a:solidFill>
              </a:rPr>
              <a:t>GPS</a:t>
            </a:r>
            <a:r>
              <a:rPr lang="ar-MA" sz="1800" dirty="0">
                <a:solidFill>
                  <a:schemeClr val="tx2">
                    <a:lumMod val="60000"/>
                    <a:lumOff val="40000"/>
                  </a:schemeClr>
                </a:solidFill>
              </a:rPr>
              <a:t>)؛ قام أقرانهم مسبقًا بتحديد ملاذات آمنة في كل حي يعملون فيه؛ العاملون بالجنس مصحوبين بمرافقة معروفة ومحترمة من المنطقة.</a:t>
            </a:r>
            <a:endParaRPr lang="en-US" sz="1800" dirty="0">
              <a:solidFill>
                <a:schemeClr val="tx2">
                  <a:lumMod val="60000"/>
                  <a:lumOff val="40000"/>
                </a:schemeClr>
              </a:solidFill>
            </a:endParaRPr>
          </a:p>
        </p:txBody>
      </p:sp>
    </p:spTree>
    <p:extLst>
      <p:ext uri="{BB962C8B-B14F-4D97-AF65-F5344CB8AC3E}">
        <p14:creationId xmlns:p14="http://schemas.microsoft.com/office/powerpoint/2010/main" val="25027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4526-823A-4AF6-8717-B97128A084EE}"/>
              </a:ext>
            </a:extLst>
          </p:cNvPr>
          <p:cNvSpPr>
            <a:spLocks noGrp="1"/>
          </p:cNvSpPr>
          <p:nvPr>
            <p:ph type="title"/>
          </p:nvPr>
        </p:nvSpPr>
        <p:spPr/>
        <p:txBody>
          <a:bodyPr/>
          <a:lstStyle/>
          <a:p>
            <a:pPr algn="r" rtl="1"/>
            <a:r>
              <a:rPr lang="ar-MA" b="1" dirty="0"/>
              <a:t>التخطيط الأمني</a:t>
            </a:r>
            <a:endParaRPr lang="fr-FR" dirty="0"/>
          </a:p>
        </p:txBody>
      </p:sp>
    </p:spTree>
    <p:extLst>
      <p:ext uri="{BB962C8B-B14F-4D97-AF65-F5344CB8AC3E}">
        <p14:creationId xmlns:p14="http://schemas.microsoft.com/office/powerpoint/2010/main" val="282590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6B16-2F06-4992-96D7-6373A90D7CCF}"/>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4FC7E358-E5ED-439A-9A39-50DA1432B958}"/>
              </a:ext>
            </a:extLst>
          </p:cNvPr>
          <p:cNvSpPr>
            <a:spLocks noGrp="1"/>
          </p:cNvSpPr>
          <p:nvPr>
            <p:ph type="body" sz="quarter" idx="10"/>
          </p:nvPr>
        </p:nvSpPr>
        <p:spPr/>
        <p:txBody>
          <a:bodyPr/>
          <a:lstStyle/>
          <a:p>
            <a:pPr lvl="0" algn="r" rtl="1"/>
            <a:r>
              <a:rPr lang="ar-MA" dirty="0"/>
              <a:t>التعرف على مكونات خطة الأمن والتدرب على استخدام النموذج لصياغة الخطط الخاصة.</a:t>
            </a:r>
            <a:endParaRPr lang="fr-FR" dirty="0"/>
          </a:p>
          <a:p>
            <a:pPr lvl="0" algn="r" rtl="1"/>
            <a:r>
              <a:rPr lang="ar-MA" dirty="0"/>
              <a:t>تحديد أهم ثلاثة مخاطر وإعداد خطة أمن لكل من هذه المخاطر الثلاثة الأولى من خلال مراعاة أوجه الهشاشة والقدرات المتوفرة والقدرات المطلوبة.</a:t>
            </a:r>
            <a:endParaRPr lang="fr-FR" dirty="0"/>
          </a:p>
        </p:txBody>
      </p:sp>
    </p:spTree>
    <p:extLst>
      <p:ext uri="{BB962C8B-B14F-4D97-AF65-F5344CB8AC3E}">
        <p14:creationId xmlns:p14="http://schemas.microsoft.com/office/powerpoint/2010/main" val="309344851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5A51D35-2DC6-4FC5-837D-4F3AE1D60055}"/>
              </a:ext>
            </a:extLst>
          </p:cNvPr>
          <p:cNvGraphicFramePr>
            <a:graphicFrameLocks noGrp="1"/>
          </p:cNvGraphicFramePr>
          <p:nvPr>
            <p:extLst>
              <p:ext uri="{D42A27DB-BD31-4B8C-83A1-F6EECF244321}">
                <p14:modId xmlns:p14="http://schemas.microsoft.com/office/powerpoint/2010/main" val="612318970"/>
              </p:ext>
            </p:extLst>
          </p:nvPr>
        </p:nvGraphicFramePr>
        <p:xfrm>
          <a:off x="299592" y="1503535"/>
          <a:ext cx="8407202" cy="5095569"/>
        </p:xfrm>
        <a:graphic>
          <a:graphicData uri="http://schemas.openxmlformats.org/drawingml/2006/table">
            <a:tbl>
              <a:tblPr>
                <a:tableStyleId>{5940675A-B579-460E-94D1-54222C63F5DA}</a:tableStyleId>
              </a:tblPr>
              <a:tblGrid>
                <a:gridCol w="2190308">
                  <a:extLst>
                    <a:ext uri="{9D8B030D-6E8A-4147-A177-3AD203B41FA5}">
                      <a16:colId xmlns:a16="http://schemas.microsoft.com/office/drawing/2014/main" val="86692934"/>
                    </a:ext>
                  </a:extLst>
                </a:gridCol>
                <a:gridCol w="2381693">
                  <a:extLst>
                    <a:ext uri="{9D8B030D-6E8A-4147-A177-3AD203B41FA5}">
                      <a16:colId xmlns:a16="http://schemas.microsoft.com/office/drawing/2014/main" val="857563883"/>
                    </a:ext>
                  </a:extLst>
                </a:gridCol>
                <a:gridCol w="2200940">
                  <a:extLst>
                    <a:ext uri="{9D8B030D-6E8A-4147-A177-3AD203B41FA5}">
                      <a16:colId xmlns:a16="http://schemas.microsoft.com/office/drawing/2014/main" val="2126083782"/>
                    </a:ext>
                  </a:extLst>
                </a:gridCol>
                <a:gridCol w="1634261">
                  <a:extLst>
                    <a:ext uri="{9D8B030D-6E8A-4147-A177-3AD203B41FA5}">
                      <a16:colId xmlns:a16="http://schemas.microsoft.com/office/drawing/2014/main" val="1530389303"/>
                    </a:ext>
                  </a:extLst>
                </a:gridCol>
              </a:tblGrid>
              <a:tr h="529771">
                <a:tc gridSpan="4">
                  <a:txBody>
                    <a:bodyPr/>
                    <a:lstStyle/>
                    <a:p>
                      <a:pPr algn="r" fontAlgn="b"/>
                      <a:r>
                        <a:rPr lang="ar-MA" sz="1800" kern="1200" dirty="0">
                          <a:solidFill>
                            <a:schemeClr val="tx1"/>
                          </a:solidFill>
                          <a:effectLst/>
                          <a:latin typeface="+mn-lt"/>
                          <a:ea typeface="+mn-ea"/>
                          <a:cs typeface="+mn-cs"/>
                        </a:rPr>
                        <a:t>خطر (أمر ما): </a:t>
                      </a:r>
                      <a:r>
                        <a:rPr lang="ar-MA" sz="1800" kern="1200" dirty="0">
                          <a:solidFill>
                            <a:srgbClr val="FF0000"/>
                          </a:solidFill>
                          <a:effectLst/>
                          <a:latin typeface="+mn-lt"/>
                          <a:ea typeface="+mn-ea"/>
                          <a:cs typeface="+mn-cs"/>
                        </a:rPr>
                        <a:t>اقتحام العيادة وسرقة سجلات العميل</a:t>
                      </a:r>
                      <a:endParaRPr lang="en-US" sz="2400" b="0" i="0" u="none" strike="noStrike" dirty="0">
                        <a:solidFill>
                          <a:srgbClr val="FF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554692">
                <a:tc>
                  <a:txBody>
                    <a:bodyPr/>
                    <a:lstStyle/>
                    <a:p>
                      <a:pPr algn="ctr" fontAlgn="b"/>
                      <a:r>
                        <a:rPr lang="ar-MA" sz="1800" kern="1200" dirty="0">
                          <a:solidFill>
                            <a:schemeClr val="tx1"/>
                          </a:solidFill>
                          <a:effectLst/>
                          <a:latin typeface="+mn-lt"/>
                          <a:ea typeface="+mn-ea"/>
                          <a:cs typeface="+mn-cs"/>
                        </a:rPr>
                        <a:t>القدرة المطلوبة</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ar-MA" sz="1800" kern="1200" dirty="0">
                          <a:solidFill>
                            <a:schemeClr val="tx1"/>
                          </a:solidFill>
                          <a:effectLst/>
                          <a:latin typeface="+mn-lt"/>
                          <a:ea typeface="+mn-ea"/>
                          <a:cs typeface="+mn-cs"/>
                        </a:rPr>
                        <a:t>القدرة الحالية</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ar-MA" sz="1800" kern="1200" dirty="0">
                          <a:solidFill>
                            <a:schemeClr val="tx1"/>
                          </a:solidFill>
                          <a:effectLst/>
                          <a:latin typeface="+mn-lt"/>
                          <a:ea typeface="+mn-ea"/>
                          <a:cs typeface="+mn-cs"/>
                        </a:rPr>
                        <a:t>أوجه الهشاشة</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ar-MA" sz="1800" kern="1200" dirty="0">
                          <a:solidFill>
                            <a:schemeClr val="tx1"/>
                          </a:solidFill>
                          <a:effectLst/>
                          <a:latin typeface="+mn-lt"/>
                          <a:ea typeface="+mn-ea"/>
                          <a:cs typeface="+mn-cs"/>
                        </a:rPr>
                        <a:t>التهديدات</a:t>
                      </a:r>
                      <a:endParaRPr lang="en-US" sz="20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9640733"/>
                  </a:ext>
                </a:extLst>
              </a:tr>
              <a:tr h="4011106">
                <a:tc>
                  <a:txBody>
                    <a:bodyPr/>
                    <a:lstStyle/>
                    <a:p>
                      <a:pPr algn="ctr" fontAlgn="b"/>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marL="45720" marR="45720" algn="r"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2" name="Title 1">
            <a:extLst>
              <a:ext uri="{FF2B5EF4-FFF2-40B4-BE49-F238E27FC236}">
                <a16:creationId xmlns:a16="http://schemas.microsoft.com/office/drawing/2014/main" id="{24852198-4E5D-44BB-A48B-94389B07EB1F}"/>
              </a:ext>
            </a:extLst>
          </p:cNvPr>
          <p:cNvSpPr>
            <a:spLocks noGrp="1"/>
          </p:cNvSpPr>
          <p:nvPr>
            <p:ph type="title"/>
          </p:nvPr>
        </p:nvSpPr>
        <p:spPr/>
        <p:txBody>
          <a:bodyPr>
            <a:noAutofit/>
          </a:bodyPr>
          <a:lstStyle/>
          <a:p>
            <a:pPr algn="r" rtl="1"/>
            <a:r>
              <a:rPr lang="ar-MA" dirty="0"/>
              <a:t>التخطيط الأمني</a:t>
            </a:r>
            <a:endParaRPr lang="fr-FR" dirty="0"/>
          </a:p>
        </p:txBody>
      </p:sp>
      <p:sp>
        <p:nvSpPr>
          <p:cNvPr id="11" name="TextBox 10">
            <a:extLst>
              <a:ext uri="{FF2B5EF4-FFF2-40B4-BE49-F238E27FC236}">
                <a16:creationId xmlns:a16="http://schemas.microsoft.com/office/drawing/2014/main" id="{C12EAA55-C81B-4747-82A4-A8ACD8B0178A}"/>
              </a:ext>
            </a:extLst>
          </p:cNvPr>
          <p:cNvSpPr txBox="1"/>
          <p:nvPr/>
        </p:nvSpPr>
        <p:spPr>
          <a:xfrm>
            <a:off x="6757750" y="2541519"/>
            <a:ext cx="2001211" cy="523220"/>
          </a:xfrm>
          <a:prstGeom prst="rect">
            <a:avLst/>
          </a:prstGeom>
          <a:noFill/>
        </p:spPr>
        <p:txBody>
          <a:bodyPr wrap="square" rtlCol="0">
            <a:spAutoFit/>
          </a:bodyPr>
          <a:lstStyle/>
          <a:p>
            <a:r>
              <a:rPr lang="en-US" sz="1400" dirty="0">
                <a:solidFill>
                  <a:srgbClr val="FF0000"/>
                </a:solidFill>
              </a:rPr>
              <a:t> </a:t>
            </a:r>
          </a:p>
          <a:p>
            <a:endParaRPr lang="en-US" sz="1400" dirty="0">
              <a:solidFill>
                <a:srgbClr val="FF0000"/>
              </a:solidFill>
            </a:endParaRPr>
          </a:p>
        </p:txBody>
      </p:sp>
      <p:sp>
        <p:nvSpPr>
          <p:cNvPr id="13" name="TextBox 12">
            <a:extLst>
              <a:ext uri="{FF2B5EF4-FFF2-40B4-BE49-F238E27FC236}">
                <a16:creationId xmlns:a16="http://schemas.microsoft.com/office/drawing/2014/main" id="{F65B36AD-527E-4B5D-830F-8099027F2611}"/>
              </a:ext>
            </a:extLst>
          </p:cNvPr>
          <p:cNvSpPr txBox="1"/>
          <p:nvPr/>
        </p:nvSpPr>
        <p:spPr>
          <a:xfrm>
            <a:off x="414905" y="2616825"/>
            <a:ext cx="2020186" cy="4031873"/>
          </a:xfrm>
          <a:prstGeom prst="rect">
            <a:avLst/>
          </a:prstGeom>
          <a:noFill/>
        </p:spPr>
        <p:txBody>
          <a:bodyPr wrap="square" rtlCol="0">
            <a:spAutoFit/>
          </a:bodyPr>
          <a:lstStyle/>
          <a:p>
            <a:pPr algn="r" rtl="1"/>
            <a:r>
              <a:rPr lang="ar-MA" sz="1600" dirty="0">
                <a:solidFill>
                  <a:srgbClr val="FF0000"/>
                </a:solidFill>
                <a:latin typeface="Arial" panose="020B0604020202020204" pitchFamily="34" charset="0"/>
              </a:rPr>
              <a:t>-</a:t>
            </a:r>
            <a:r>
              <a:rPr lang="ar-LB" sz="1400" dirty="0"/>
              <a:t> </a:t>
            </a:r>
            <a:r>
              <a:rPr lang="ar-MA" sz="1600" dirty="0">
                <a:solidFill>
                  <a:srgbClr val="FF0000"/>
                </a:solidFill>
                <a:latin typeface="Arial" panose="020B0604020202020204" pitchFamily="34" charset="0"/>
                <a:cs typeface="Arial" panose="020B0604020202020204" pitchFamily="34" charset="0"/>
              </a:rPr>
              <a:t>التوفر على سجلات مراقبة الزوار</a:t>
            </a:r>
            <a:endParaRPr lang="fr-FR" sz="1600" dirty="0">
              <a:solidFill>
                <a:srgbClr val="FF0000"/>
              </a:solidFill>
              <a:latin typeface="Arial" panose="020B0604020202020204" pitchFamily="34" charset="0"/>
              <a:cs typeface="Arial" panose="020B0604020202020204" pitchFamily="34" charset="0"/>
            </a:endParaRPr>
          </a:p>
          <a:p>
            <a:pPr algn="r" rtl="1"/>
            <a:r>
              <a:rPr lang="ar-MA" sz="1600" dirty="0">
                <a:solidFill>
                  <a:srgbClr val="FF0000"/>
                </a:solidFill>
                <a:latin typeface="Arial" panose="020B0604020202020204" pitchFamily="34" charset="0"/>
                <a:cs typeface="Arial" panose="020B0604020202020204" pitchFamily="34" charset="0"/>
              </a:rPr>
              <a:t>-</a:t>
            </a:r>
            <a:r>
              <a:rPr lang="ar-LB" sz="1600" dirty="0">
                <a:solidFill>
                  <a:srgbClr val="FF0000"/>
                </a:solidFill>
                <a:latin typeface="Arial" panose="020B0604020202020204" pitchFamily="34" charset="0"/>
                <a:cs typeface="Arial" panose="020B0604020202020204" pitchFamily="34" charset="0"/>
              </a:rPr>
              <a:t> </a:t>
            </a:r>
            <a:r>
              <a:rPr lang="ar-MA" sz="1600" dirty="0">
                <a:solidFill>
                  <a:srgbClr val="FF0000"/>
                </a:solidFill>
                <a:latin typeface="Arial" panose="020B0604020202020204" pitchFamily="34" charset="0"/>
                <a:cs typeface="Arial" panose="020B0604020202020204" pitchFamily="34" charset="0"/>
              </a:rPr>
              <a:t>إعادة تدريب جميع العاملين على التخزين الآمن للوثائق (سياسة المكتب النظيف)</a:t>
            </a:r>
            <a:endParaRPr lang="fr-FR" sz="1600" dirty="0">
              <a:solidFill>
                <a:srgbClr val="FF0000"/>
              </a:solidFill>
              <a:latin typeface="Arial" panose="020B0604020202020204" pitchFamily="34" charset="0"/>
              <a:cs typeface="Arial" panose="020B0604020202020204" pitchFamily="34" charset="0"/>
            </a:endParaRPr>
          </a:p>
          <a:p>
            <a:pPr algn="r" rtl="1"/>
            <a:r>
              <a:rPr lang="ar-MA" sz="1600" dirty="0">
                <a:solidFill>
                  <a:srgbClr val="FF0000"/>
                </a:solidFill>
                <a:latin typeface="Arial" panose="020B0604020202020204" pitchFamily="34" charset="0"/>
                <a:cs typeface="Arial" panose="020B0604020202020204" pitchFamily="34" charset="0"/>
              </a:rPr>
              <a:t>-</a:t>
            </a:r>
            <a:r>
              <a:rPr lang="ar-LB" sz="1600" dirty="0">
                <a:solidFill>
                  <a:srgbClr val="FF0000"/>
                </a:solidFill>
                <a:latin typeface="Arial" panose="020B0604020202020204" pitchFamily="34" charset="0"/>
                <a:cs typeface="Arial" panose="020B0604020202020204" pitchFamily="34" charset="0"/>
              </a:rPr>
              <a:t> </a:t>
            </a:r>
            <a:r>
              <a:rPr lang="ar-MA" sz="1600" dirty="0">
                <a:solidFill>
                  <a:srgbClr val="FF0000"/>
                </a:solidFill>
                <a:latin typeface="Arial" panose="020B0604020202020204" pitchFamily="34" charset="0"/>
                <a:cs typeface="Arial" panose="020B0604020202020204" pitchFamily="34" charset="0"/>
              </a:rPr>
              <a:t>التحدث إلى المالك حول طبيعة عملنا</a:t>
            </a:r>
            <a:endParaRPr lang="fr-FR" sz="1600" dirty="0">
              <a:solidFill>
                <a:srgbClr val="FF0000"/>
              </a:solidFill>
              <a:latin typeface="Arial" panose="020B0604020202020204" pitchFamily="34" charset="0"/>
              <a:cs typeface="Arial" panose="020B0604020202020204" pitchFamily="34" charset="0"/>
            </a:endParaRPr>
          </a:p>
          <a:p>
            <a:pPr algn="r" rtl="1"/>
            <a:r>
              <a:rPr lang="ar-MA" sz="1600" dirty="0">
                <a:solidFill>
                  <a:srgbClr val="FF0000"/>
                </a:solidFill>
                <a:latin typeface="Arial" panose="020B0604020202020204" pitchFamily="34" charset="0"/>
                <a:cs typeface="Arial" panose="020B0604020202020204" pitchFamily="34" charset="0"/>
              </a:rPr>
              <a:t>-</a:t>
            </a:r>
            <a:r>
              <a:rPr lang="ar-LB" sz="1600" dirty="0">
                <a:solidFill>
                  <a:srgbClr val="FF0000"/>
                </a:solidFill>
                <a:latin typeface="Arial" panose="020B0604020202020204" pitchFamily="34" charset="0"/>
                <a:cs typeface="Arial" panose="020B0604020202020204" pitchFamily="34" charset="0"/>
              </a:rPr>
              <a:t> </a:t>
            </a:r>
            <a:r>
              <a:rPr lang="ar-MA" sz="1600" dirty="0">
                <a:solidFill>
                  <a:srgbClr val="FF0000"/>
                </a:solidFill>
                <a:latin typeface="Arial" panose="020B0604020202020204" pitchFamily="34" charset="0"/>
                <a:cs typeface="Arial" panose="020B0604020202020204" pitchFamily="34" charset="0"/>
              </a:rPr>
              <a:t>القيام بتثبيت تدابير الأمن المادي للنوافذ والأبواب</a:t>
            </a:r>
            <a:endParaRPr lang="fr-FR" sz="1600" dirty="0">
              <a:solidFill>
                <a:srgbClr val="FF0000"/>
              </a:solidFill>
              <a:latin typeface="Arial" panose="020B0604020202020204" pitchFamily="34" charset="0"/>
              <a:cs typeface="Arial" panose="020B0604020202020204" pitchFamily="34" charset="0"/>
            </a:endParaRPr>
          </a:p>
          <a:p>
            <a:pPr algn="r"/>
            <a:r>
              <a:rPr lang="ar-MA" sz="1600" dirty="0">
                <a:solidFill>
                  <a:srgbClr val="FF0000"/>
                </a:solidFill>
                <a:latin typeface="Arial" panose="020B0604020202020204" pitchFamily="34" charset="0"/>
                <a:cs typeface="Arial" panose="020B0604020202020204" pitchFamily="34" charset="0"/>
              </a:rPr>
              <a:t>-</a:t>
            </a:r>
            <a:r>
              <a:rPr lang="ar-LB" sz="1600" dirty="0">
                <a:solidFill>
                  <a:srgbClr val="FF0000"/>
                </a:solidFill>
                <a:latin typeface="Arial" panose="020B0604020202020204" pitchFamily="34" charset="0"/>
                <a:cs typeface="Arial" panose="020B0604020202020204" pitchFamily="34" charset="0"/>
              </a:rPr>
              <a:t> </a:t>
            </a:r>
            <a:r>
              <a:rPr lang="ar-MA" sz="1600" dirty="0">
                <a:solidFill>
                  <a:srgbClr val="FF0000"/>
                </a:solidFill>
                <a:latin typeface="Arial" panose="020B0604020202020204" pitchFamily="34" charset="0"/>
                <a:cs typeface="Arial" panose="020B0604020202020204" pitchFamily="34" charset="0"/>
              </a:rPr>
              <a:t>إنشاء سجل لتحديات الأمن لتتبع التوجهات؛ النظر في استخدام السجل للمناصرة مع المانحين للحصول على تمويل للرفع من الوجود الأمني</a:t>
            </a:r>
            <a:endParaRPr lang="en-US" sz="1600"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7072533" y="2616825"/>
            <a:ext cx="1663180" cy="3493264"/>
          </a:xfrm>
          <a:prstGeom prst="rect">
            <a:avLst/>
          </a:prstGeom>
        </p:spPr>
        <p:txBody>
          <a:bodyPr wrap="square">
            <a:spAutoFit/>
          </a:bodyPr>
          <a:lstStyle/>
          <a:p>
            <a:pPr marL="45720" marR="45720" algn="r" rtl="1">
              <a:spcBef>
                <a:spcPts val="600"/>
              </a:spcBef>
              <a:spcAft>
                <a:spcPts val="0"/>
              </a:spcAft>
            </a:pPr>
            <a:r>
              <a:rPr lang="ar-MA" kern="1100" dirty="0">
                <a:solidFill>
                  <a:srgbClr val="FF0000"/>
                </a:solidFill>
                <a:latin typeface="Calibri" panose="020F0502020204030204" pitchFamily="34" charset="0"/>
                <a:ea typeface="Calibri" panose="020F0502020204030204" pitchFamily="34" charset="0"/>
              </a:rPr>
              <a:t>عالية</a:t>
            </a:r>
            <a:endParaRPr lang="fr-FR" sz="12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kern="1100" dirty="0">
                <a:solidFill>
                  <a:srgbClr val="FF0000"/>
                </a:solidFill>
                <a:latin typeface="Calibri" panose="020F0502020204030204" pitchFamily="34" charset="0"/>
                <a:ea typeface="Calibri" panose="020F0502020204030204" pitchFamily="34" charset="0"/>
              </a:rPr>
              <a:t>-</a:t>
            </a:r>
            <a:r>
              <a:rPr lang="ar-MA" sz="1200" kern="1100" dirty="0">
                <a:latin typeface="Calibri" panose="020F0502020204030204" pitchFamily="34" charset="0"/>
                <a:ea typeface="Calibri" panose="020F0502020204030204" pitchFamily="34" charset="0"/>
                <a:cs typeface="Tahoma" panose="020B0604030504040204" pitchFamily="34" charset="0"/>
              </a:rPr>
              <a:t> </a:t>
            </a:r>
            <a:r>
              <a:rPr lang="ar-MA" kern="1100" dirty="0">
                <a:solidFill>
                  <a:srgbClr val="FF0000"/>
                </a:solidFill>
                <a:latin typeface="Calibri" panose="020F0502020204030204" pitchFamily="34" charset="0"/>
                <a:ea typeface="Calibri" panose="020F0502020204030204" pitchFamily="34" charset="0"/>
              </a:rPr>
              <a:t>تم تتبع العاملين في مجال التوعية عند عودتهم إلى العيادة من قبل مجموعة من الأشخاص تصرخ وتقول أننا نشجع المثلية الجنسية</a:t>
            </a:r>
            <a:endParaRPr lang="fr-FR" sz="1200" kern="1100" dirty="0">
              <a:latin typeface="Calibri" panose="020F0502020204030204" pitchFamily="34" charset="0"/>
              <a:ea typeface="Calibri" panose="020F0502020204030204" pitchFamily="34" charset="0"/>
              <a:cs typeface="Tahoma" panose="020B0604030504040204" pitchFamily="34" charset="0"/>
            </a:endParaRPr>
          </a:p>
          <a:p>
            <a:pPr algn="r" rtl="1"/>
            <a:r>
              <a:rPr lang="ar-MA" dirty="0">
                <a:solidFill>
                  <a:srgbClr val="FF0000"/>
                </a:solidFill>
                <a:ea typeface="Calibri" panose="020F0502020204030204" pitchFamily="34" charset="0"/>
              </a:rPr>
              <a:t>-</a:t>
            </a:r>
            <a:r>
              <a:rPr lang="ar-MA" sz="1200" dirty="0">
                <a:latin typeface="Calibri" panose="020F0502020204030204" pitchFamily="34" charset="0"/>
                <a:ea typeface="Calibri" panose="020F0502020204030204" pitchFamily="34" charset="0"/>
                <a:cs typeface="Tahoma" panose="020B0604030504040204" pitchFamily="34" charset="0"/>
              </a:rPr>
              <a:t> </a:t>
            </a:r>
            <a:r>
              <a:rPr lang="ar-MA" dirty="0">
                <a:solidFill>
                  <a:srgbClr val="FF0000"/>
                </a:solidFill>
                <a:ea typeface="Calibri" panose="020F0502020204030204" pitchFamily="34" charset="0"/>
              </a:rPr>
              <a:t>تمت كتابة رسائل تهديد على جدار العيادة</a:t>
            </a:r>
            <a:endParaRPr lang="fr-FR" dirty="0"/>
          </a:p>
        </p:txBody>
      </p:sp>
      <p:sp>
        <p:nvSpPr>
          <p:cNvPr id="8" name="TextBox 7">
            <a:extLst>
              <a:ext uri="{FF2B5EF4-FFF2-40B4-BE49-F238E27FC236}">
                <a16:creationId xmlns:a16="http://schemas.microsoft.com/office/drawing/2014/main" id="{967E0B07-2275-4240-B7F3-42EC17F5C767}"/>
              </a:ext>
            </a:extLst>
          </p:cNvPr>
          <p:cNvSpPr txBox="1"/>
          <p:nvPr/>
        </p:nvSpPr>
        <p:spPr>
          <a:xfrm>
            <a:off x="2348229" y="2616825"/>
            <a:ext cx="2476197" cy="3847207"/>
          </a:xfrm>
          <a:prstGeom prst="rect">
            <a:avLst/>
          </a:prstGeom>
          <a:noFill/>
        </p:spPr>
        <p:txBody>
          <a:bodyPr wrap="square" rtlCol="0">
            <a:spAutoFit/>
          </a:bodyPr>
          <a:lstStyle/>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LB" sz="1600" kern="1100" dirty="0">
                <a:solidFill>
                  <a:srgbClr val="FF0000"/>
                </a:solidFill>
                <a:latin typeface="Calibri" panose="020F0502020204030204" pitchFamily="34" charset="0"/>
                <a:ea typeface="Calibri" panose="020F0502020204030204" pitchFamily="34" charset="0"/>
              </a:rPr>
              <a:t> </a:t>
            </a:r>
            <a:r>
              <a:rPr lang="ar-MA" sz="1600" kern="1100" dirty="0">
                <a:solidFill>
                  <a:srgbClr val="FF0000"/>
                </a:solidFill>
                <a:latin typeface="Calibri" panose="020F0502020204030204" pitchFamily="34" charset="0"/>
                <a:ea typeface="Calibri" panose="020F0502020204030204" pitchFamily="34" charset="0"/>
              </a:rPr>
              <a:t>لدينا حارس أمن أثناء عمل العيادة (9-5)</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LB" sz="1600" kern="1100" dirty="0">
                <a:solidFill>
                  <a:srgbClr val="FF0000"/>
                </a:solidFill>
                <a:latin typeface="Calibri" panose="020F0502020204030204" pitchFamily="34" charset="0"/>
                <a:ea typeface="Calibri" panose="020F0502020204030204" pitchFamily="34" charset="0"/>
              </a:rPr>
              <a:t> </a:t>
            </a:r>
            <a:r>
              <a:rPr lang="ar-MA" sz="1600" kern="1100" dirty="0">
                <a:solidFill>
                  <a:srgbClr val="FF0000"/>
                </a:solidFill>
                <a:latin typeface="Calibri" panose="020F0502020204030204" pitchFamily="34" charset="0"/>
                <a:ea typeface="Calibri" panose="020F0502020204030204" pitchFamily="34" charset="0"/>
              </a:rPr>
              <a:t>يظهر شعاري الوكالة الأمريكية للتنمية الدولية ووزارة الصحة على اللافتة</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LB" sz="1600" kern="1100" dirty="0">
                <a:solidFill>
                  <a:srgbClr val="FF0000"/>
                </a:solidFill>
                <a:latin typeface="Calibri" panose="020F0502020204030204" pitchFamily="34" charset="0"/>
                <a:ea typeface="Calibri" panose="020F0502020204030204" pitchFamily="34" charset="0"/>
              </a:rPr>
              <a:t> </a:t>
            </a:r>
            <a:r>
              <a:rPr lang="ar-MA" sz="1600" kern="1100" dirty="0">
                <a:solidFill>
                  <a:srgbClr val="FF0000"/>
                </a:solidFill>
                <a:latin typeface="Calibri" panose="020F0502020204030204" pitchFamily="34" charset="0"/>
                <a:ea typeface="Calibri" panose="020F0502020204030204" pitchFamily="34" charset="0"/>
              </a:rPr>
              <a:t>لقد قدمنا أنفسنا وشرحنا عملنا لكبار ضباط إنفاذ القانون العاملين في المنطقة</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LB" sz="1600" kern="1100" dirty="0">
                <a:solidFill>
                  <a:srgbClr val="FF0000"/>
                </a:solidFill>
                <a:latin typeface="Calibri" panose="020F0502020204030204" pitchFamily="34" charset="0"/>
                <a:ea typeface="Calibri" panose="020F0502020204030204" pitchFamily="34" charset="0"/>
              </a:rPr>
              <a:t> </a:t>
            </a:r>
            <a:r>
              <a:rPr lang="ar-MA" sz="1600" kern="1100" dirty="0">
                <a:solidFill>
                  <a:srgbClr val="FF0000"/>
                </a:solidFill>
                <a:latin typeface="Calibri" panose="020F0502020204030204" pitchFamily="34" charset="0"/>
                <a:ea typeface="Calibri" panose="020F0502020204030204" pitchFamily="34" charset="0"/>
              </a:rPr>
              <a:t>لقد أقفلنا الخزائن لتخزين جميع سجلات العميل الورقية</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LB" sz="1600" kern="1100" dirty="0">
                <a:solidFill>
                  <a:srgbClr val="FF0000"/>
                </a:solidFill>
                <a:latin typeface="Calibri" panose="020F0502020204030204" pitchFamily="34" charset="0"/>
                <a:ea typeface="Calibri" panose="020F0502020204030204" pitchFamily="34" charset="0"/>
              </a:rPr>
              <a:t> </a:t>
            </a:r>
            <a:r>
              <a:rPr lang="ar-MA" sz="1600" kern="1100" dirty="0">
                <a:solidFill>
                  <a:srgbClr val="FF0000"/>
                </a:solidFill>
                <a:latin typeface="Calibri" panose="020F0502020204030204" pitchFamily="34" charset="0"/>
                <a:ea typeface="Calibri" panose="020F0502020204030204" pitchFamily="34" charset="0"/>
              </a:rPr>
              <a:t>نحن نستخدم</a:t>
            </a:r>
            <a:r>
              <a:rPr lang="ar-LB" sz="1600" kern="1100" dirty="0">
                <a:solidFill>
                  <a:srgbClr val="FF0000"/>
                </a:solidFill>
                <a:latin typeface="Calibri" panose="020F0502020204030204" pitchFamily="34" charset="0"/>
                <a:ea typeface="Calibri" panose="020F0502020204030204" pitchFamily="34" charset="0"/>
              </a:rPr>
              <a:t> المعرف الوحيد</a:t>
            </a:r>
            <a:r>
              <a:rPr lang="ar-MA" sz="1600" kern="1100" dirty="0">
                <a:solidFill>
                  <a:srgbClr val="FF0000"/>
                </a:solidFill>
                <a:latin typeface="Calibri" panose="020F0502020204030204" pitchFamily="34" charset="0"/>
                <a:ea typeface="Calibri" panose="020F0502020204030204" pitchFamily="34" charset="0"/>
              </a:rPr>
              <a:t> </a:t>
            </a:r>
            <a:r>
              <a:rPr lang="fr-FR" sz="1600" kern="1100" dirty="0">
                <a:solidFill>
                  <a:srgbClr val="FF0000"/>
                </a:solidFill>
                <a:latin typeface="Arial" panose="020B0604020202020204" pitchFamily="34" charset="0"/>
                <a:ea typeface="Calibri" panose="020F0502020204030204" pitchFamily="34" charset="0"/>
                <a:cs typeface="Tahoma" panose="020B0604030504040204" pitchFamily="34" charset="0"/>
              </a:rPr>
              <a:t>UIC</a:t>
            </a:r>
            <a:r>
              <a:rPr lang="ar-MA" sz="1600" kern="1100" dirty="0">
                <a:solidFill>
                  <a:srgbClr val="FF0000"/>
                </a:solidFill>
                <a:latin typeface="Calibri" panose="020F0502020204030204" pitchFamily="34" charset="0"/>
                <a:ea typeface="Calibri" panose="020F0502020204030204" pitchFamily="34" charset="0"/>
              </a:rPr>
              <a:t> ونحتفظ في الغالب بالمعلومات الإلكترونية المشفرة</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algn="r" rtl="1"/>
            <a:endParaRPr lang="en-US" sz="16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92755D7-F09E-4015-89E2-C41AB228BA24}"/>
              </a:ext>
            </a:extLst>
          </p:cNvPr>
          <p:cNvSpPr txBox="1"/>
          <p:nvPr/>
        </p:nvSpPr>
        <p:spPr>
          <a:xfrm>
            <a:off x="4757183" y="2616825"/>
            <a:ext cx="2335792" cy="3354765"/>
          </a:xfrm>
          <a:prstGeom prst="rect">
            <a:avLst/>
          </a:prstGeom>
          <a:noFill/>
        </p:spPr>
        <p:txBody>
          <a:bodyPr wrap="square" rtlCol="0">
            <a:spAutoFit/>
          </a:bodyPr>
          <a:lstStyle/>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MA" sz="1100" kern="1100" dirty="0">
                <a:latin typeface="Calibri" panose="020F0502020204030204" pitchFamily="34" charset="0"/>
                <a:ea typeface="Calibri" panose="020F0502020204030204" pitchFamily="34" charset="0"/>
                <a:cs typeface="Tahoma" panose="020B0604030504040204" pitchFamily="34" charset="0"/>
              </a:rPr>
              <a:t> </a:t>
            </a:r>
            <a:r>
              <a:rPr lang="ar-MA" sz="1600" kern="1100" dirty="0">
                <a:solidFill>
                  <a:srgbClr val="FF0000"/>
                </a:solidFill>
                <a:latin typeface="Calibri" panose="020F0502020204030204" pitchFamily="34" charset="0"/>
                <a:ea typeface="Calibri" panose="020F0502020204030204" pitchFamily="34" charset="0"/>
              </a:rPr>
              <a:t>نتواجد في حي يشهد حركة مرور قليلة في الشوارع في المساء</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a:t>
            </a:r>
            <a:r>
              <a:rPr lang="ar-MA" sz="1100" kern="1100" dirty="0">
                <a:latin typeface="Calibri" panose="020F0502020204030204" pitchFamily="34" charset="0"/>
                <a:ea typeface="Calibri" panose="020F0502020204030204" pitchFamily="34" charset="0"/>
                <a:cs typeface="Tahoma" panose="020B0604030504040204" pitchFamily="34" charset="0"/>
              </a:rPr>
              <a:t> </a:t>
            </a:r>
            <a:r>
              <a:rPr lang="ar-MA" sz="1600" kern="1100" dirty="0">
                <a:solidFill>
                  <a:srgbClr val="FF0000"/>
                </a:solidFill>
                <a:latin typeface="Calibri" panose="020F0502020204030204" pitchFamily="34" charset="0"/>
                <a:ea typeface="Calibri" panose="020F0502020204030204" pitchFamily="34" charset="0"/>
              </a:rPr>
              <a:t>لا نتوفر على أي حراس أمن في العيادة بعد الساعة 5 مساءً</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-لا نتوفر على طريقة لمراقبة الزوار أثناء النهار</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-لا يقوم الموظفون دائمًا بالإقفال على وثائق المرضى</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latin typeface="Calibri" panose="020F0502020204030204" pitchFamily="34" charset="0"/>
                <a:ea typeface="Calibri" panose="020F0502020204030204" pitchFamily="34" charset="0"/>
              </a:rPr>
              <a:t>- لا تتوفر النوافذ والأبواب على قضبان. يمكن كسرها با</a:t>
            </a:r>
            <a:r>
              <a:rPr lang="ar-LB" sz="1600" kern="1100" dirty="0">
                <a:solidFill>
                  <a:srgbClr val="FF0000"/>
                </a:solidFill>
                <a:latin typeface="Calibri" panose="020F0502020204030204" pitchFamily="34" charset="0"/>
                <a:ea typeface="Calibri" panose="020F0502020204030204" pitchFamily="34" charset="0"/>
              </a:rPr>
              <a:t>لحجر.</a:t>
            </a:r>
            <a:endParaRPr lang="fr-FR" sz="1100" kern="1100" dirty="0">
              <a:latin typeface="Calibri" panose="020F0502020204030204" pitchFamily="34" charset="0"/>
              <a:ea typeface="Calibri" panose="020F0502020204030204" pitchFamily="34" charset="0"/>
              <a:cs typeface="Tahoma" panose="020B0604030504040204" pitchFamily="34" charset="0"/>
            </a:endParaRPr>
          </a:p>
          <a:p>
            <a:pPr algn="r" rtl="1"/>
            <a:endParaRPr lang="en-US"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99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2198-4E5D-44BB-A48B-94389B07EB1F}"/>
              </a:ext>
            </a:extLst>
          </p:cNvPr>
          <p:cNvSpPr>
            <a:spLocks noGrp="1"/>
          </p:cNvSpPr>
          <p:nvPr>
            <p:ph type="title"/>
          </p:nvPr>
        </p:nvSpPr>
        <p:spPr>
          <a:xfrm>
            <a:off x="554429" y="419566"/>
            <a:ext cx="8219440" cy="972441"/>
          </a:xfrm>
        </p:spPr>
        <p:txBody>
          <a:bodyPr>
            <a:noAutofit/>
          </a:bodyPr>
          <a:lstStyle/>
          <a:p>
            <a:pPr algn="r"/>
            <a:r>
              <a:rPr lang="ar-MA" dirty="0"/>
              <a:t>تخطيط أمني </a:t>
            </a:r>
            <a:r>
              <a:rPr lang="ar-MA" dirty="0">
                <a:solidFill>
                  <a:schemeClr val="accent1"/>
                </a:solidFill>
              </a:rPr>
              <a:t>بتكلفة منخفضة / خيارات بدون تكلفة</a:t>
            </a:r>
            <a:endParaRPr lang="en-US" sz="2800" dirty="0">
              <a:solidFill>
                <a:schemeClr val="accent1"/>
              </a:solidFill>
            </a:endParaRPr>
          </a:p>
        </p:txBody>
      </p:sp>
      <p:sp>
        <p:nvSpPr>
          <p:cNvPr id="7" name="Arrow: Left 6">
            <a:extLst>
              <a:ext uri="{FF2B5EF4-FFF2-40B4-BE49-F238E27FC236}">
                <a16:creationId xmlns:a16="http://schemas.microsoft.com/office/drawing/2014/main" id="{8FDDD728-FD1B-4A52-8823-E17ED4785E12}"/>
              </a:ext>
            </a:extLst>
          </p:cNvPr>
          <p:cNvSpPr/>
          <p:nvPr/>
        </p:nvSpPr>
        <p:spPr>
          <a:xfrm flipH="1" flipV="1">
            <a:off x="690108" y="649578"/>
            <a:ext cx="767188" cy="379543"/>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7" name="Arrow: Left 16">
            <a:extLst>
              <a:ext uri="{FF2B5EF4-FFF2-40B4-BE49-F238E27FC236}">
                <a16:creationId xmlns:a16="http://schemas.microsoft.com/office/drawing/2014/main" id="{7A8A3DEF-64D7-4D81-885A-9A4153539BEF}"/>
              </a:ext>
            </a:extLst>
          </p:cNvPr>
          <p:cNvSpPr/>
          <p:nvPr/>
        </p:nvSpPr>
        <p:spPr>
          <a:xfrm flipH="1">
            <a:off x="32084" y="2404599"/>
            <a:ext cx="395546"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8" name="Arrow: Left 17">
            <a:extLst>
              <a:ext uri="{FF2B5EF4-FFF2-40B4-BE49-F238E27FC236}">
                <a16:creationId xmlns:a16="http://schemas.microsoft.com/office/drawing/2014/main" id="{F33AB384-35E3-4645-970C-6CCE6CCB7B5E}"/>
              </a:ext>
            </a:extLst>
          </p:cNvPr>
          <p:cNvSpPr/>
          <p:nvPr/>
        </p:nvSpPr>
        <p:spPr>
          <a:xfrm flipH="1">
            <a:off x="32084" y="2958019"/>
            <a:ext cx="392010"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9" name="Arrow: Left 18">
            <a:extLst>
              <a:ext uri="{FF2B5EF4-FFF2-40B4-BE49-F238E27FC236}">
                <a16:creationId xmlns:a16="http://schemas.microsoft.com/office/drawing/2014/main" id="{9B79FC48-57BA-452B-9682-40558A0BE9D1}"/>
              </a:ext>
            </a:extLst>
          </p:cNvPr>
          <p:cNvSpPr/>
          <p:nvPr/>
        </p:nvSpPr>
        <p:spPr>
          <a:xfrm flipH="1">
            <a:off x="32084" y="3552438"/>
            <a:ext cx="383594"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aphicFrame>
        <p:nvGraphicFramePr>
          <p:cNvPr id="15" name="Table 14">
            <a:extLst>
              <a:ext uri="{FF2B5EF4-FFF2-40B4-BE49-F238E27FC236}">
                <a16:creationId xmlns:a16="http://schemas.microsoft.com/office/drawing/2014/main" id="{2EFE02D9-1ACC-4CFE-AEC9-5E6ACCD825FB}"/>
              </a:ext>
            </a:extLst>
          </p:cNvPr>
          <p:cNvGraphicFramePr>
            <a:graphicFrameLocks noGrp="1"/>
          </p:cNvGraphicFramePr>
          <p:nvPr>
            <p:extLst>
              <p:ext uri="{D42A27DB-BD31-4B8C-83A1-F6EECF244321}">
                <p14:modId xmlns:p14="http://schemas.microsoft.com/office/powerpoint/2010/main" val="241948144"/>
              </p:ext>
            </p:extLst>
          </p:nvPr>
        </p:nvGraphicFramePr>
        <p:xfrm>
          <a:off x="221851" y="1217139"/>
          <a:ext cx="8627686" cy="5321884"/>
        </p:xfrm>
        <a:graphic>
          <a:graphicData uri="http://schemas.openxmlformats.org/drawingml/2006/table">
            <a:tbl>
              <a:tblPr>
                <a:tableStyleId>{5940675A-B579-460E-94D1-54222C63F5DA}</a:tableStyleId>
              </a:tblPr>
              <a:tblGrid>
                <a:gridCol w="2474537">
                  <a:extLst>
                    <a:ext uri="{9D8B030D-6E8A-4147-A177-3AD203B41FA5}">
                      <a16:colId xmlns:a16="http://schemas.microsoft.com/office/drawing/2014/main" val="86692934"/>
                    </a:ext>
                  </a:extLst>
                </a:gridCol>
                <a:gridCol w="2253343">
                  <a:extLst>
                    <a:ext uri="{9D8B030D-6E8A-4147-A177-3AD203B41FA5}">
                      <a16:colId xmlns:a16="http://schemas.microsoft.com/office/drawing/2014/main" val="857563883"/>
                    </a:ext>
                  </a:extLst>
                </a:gridCol>
                <a:gridCol w="2139043">
                  <a:extLst>
                    <a:ext uri="{9D8B030D-6E8A-4147-A177-3AD203B41FA5}">
                      <a16:colId xmlns:a16="http://schemas.microsoft.com/office/drawing/2014/main" val="2126083782"/>
                    </a:ext>
                  </a:extLst>
                </a:gridCol>
                <a:gridCol w="1760763">
                  <a:extLst>
                    <a:ext uri="{9D8B030D-6E8A-4147-A177-3AD203B41FA5}">
                      <a16:colId xmlns:a16="http://schemas.microsoft.com/office/drawing/2014/main" val="1530389303"/>
                    </a:ext>
                  </a:extLst>
                </a:gridCol>
              </a:tblGrid>
              <a:tr h="577834">
                <a:tc gridSpan="4">
                  <a:txBody>
                    <a:bodyPr/>
                    <a:lstStyle/>
                    <a:p>
                      <a:pPr algn="r" fontAlgn="b"/>
                      <a:r>
                        <a:rPr lang="ar-MA" sz="1800" kern="1200" dirty="0">
                          <a:solidFill>
                            <a:schemeClr val="tx1"/>
                          </a:solidFill>
                          <a:effectLst/>
                          <a:latin typeface="+mn-lt"/>
                          <a:ea typeface="+mn-ea"/>
                          <a:cs typeface="+mn-cs"/>
                        </a:rPr>
                        <a:t>خطر (أمر ما): </a:t>
                      </a:r>
                      <a:r>
                        <a:rPr lang="ar-MA" sz="1800" kern="1200" dirty="0">
                          <a:solidFill>
                            <a:srgbClr val="FF0000"/>
                          </a:solidFill>
                          <a:effectLst/>
                          <a:latin typeface="+mn-lt"/>
                          <a:ea typeface="+mn-ea"/>
                          <a:cs typeface="+mn-cs"/>
                        </a:rPr>
                        <a:t>اقتحام العيادة وسرقة سجلات العميل</a:t>
                      </a:r>
                      <a:endParaRPr lang="en-US" sz="2400" b="0" i="0" u="none" strike="noStrike" dirty="0">
                        <a:solidFill>
                          <a:srgbClr val="FF0000"/>
                        </a:solidFill>
                        <a:effectLst/>
                        <a:latin typeface="Calibri" panose="020F0502020204030204" pitchFamily="34" charset="0"/>
                      </a:endParaRPr>
                    </a:p>
                  </a:txBody>
                  <a:tcPr marL="6350" marR="6350" marT="635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530964"/>
                  </a:ext>
                </a:extLst>
              </a:tr>
              <a:tr h="605015">
                <a:tc>
                  <a:txBody>
                    <a:bodyPr/>
                    <a:lstStyle/>
                    <a:p>
                      <a:pPr algn="ctr" fontAlgn="b"/>
                      <a:r>
                        <a:rPr lang="ar-MA" sz="1800" kern="1200" dirty="0">
                          <a:solidFill>
                            <a:schemeClr val="tx1"/>
                          </a:solidFill>
                          <a:effectLst/>
                          <a:latin typeface="+mn-lt"/>
                          <a:ea typeface="+mn-ea"/>
                          <a:cs typeface="+mn-cs"/>
                        </a:rPr>
                        <a:t>القدرة المطلوبة</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ar-MA" sz="1800" kern="1200" dirty="0">
                          <a:solidFill>
                            <a:schemeClr val="tx1"/>
                          </a:solidFill>
                          <a:effectLst/>
                          <a:latin typeface="+mn-lt"/>
                          <a:ea typeface="+mn-ea"/>
                          <a:cs typeface="+mn-cs"/>
                        </a:rPr>
                        <a:t>القدرة الحالية</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ar-MA" sz="1800" kern="1200" dirty="0">
                          <a:solidFill>
                            <a:schemeClr val="tx1"/>
                          </a:solidFill>
                          <a:effectLst/>
                          <a:latin typeface="+mn-lt"/>
                          <a:ea typeface="+mn-ea"/>
                          <a:cs typeface="+mn-cs"/>
                        </a:rPr>
                        <a:t>أوجه الهشاشة</a:t>
                      </a:r>
                      <a:endParaRPr lang="en-US" sz="20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ar-MA" sz="1800" kern="1200" dirty="0">
                          <a:solidFill>
                            <a:schemeClr val="tx1"/>
                          </a:solidFill>
                          <a:effectLst/>
                          <a:latin typeface="+mn-lt"/>
                          <a:ea typeface="+mn-ea"/>
                          <a:cs typeface="+mn-cs"/>
                        </a:rPr>
                        <a:t>التهديدات</a:t>
                      </a:r>
                      <a:endParaRPr lang="en-US" sz="20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09640733"/>
                  </a:ext>
                </a:extLst>
              </a:tr>
              <a:tr h="4139035">
                <a:tc>
                  <a:txBody>
                    <a:bodyPr/>
                    <a:lstStyle/>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r>
                        <a:rPr lang="ar-LB"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سجلات رصد الزوار</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r>
                        <a:rPr lang="ar-LB"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إعادة تدريب جميع العاملين على التخزين الآمن للوثائق (سياسة المكتب النظيف)</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r>
                        <a:rPr lang="ar-LB"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تحدثنا إلى المالك حول طبيعة عملنا</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r>
                        <a:rPr lang="ar-LB"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قم بتثبيت تدابير الأمن المادي للنوافذ والأبواب</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r>
                        <a:rPr lang="ar-LB"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إنشاء سجل لتحديات الأمن لتتبع التوجهات؛ النظر في استخدام السجل للمناصرة مع المانحين للحصول على أموال للرفع من الوجود الأمني</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2668703"/>
                  </a:ext>
                </a:extLst>
              </a:tr>
            </a:tbl>
          </a:graphicData>
        </a:graphic>
      </p:graphicFrame>
      <p:sp>
        <p:nvSpPr>
          <p:cNvPr id="22" name="TextBox 21">
            <a:extLst>
              <a:ext uri="{FF2B5EF4-FFF2-40B4-BE49-F238E27FC236}">
                <a16:creationId xmlns:a16="http://schemas.microsoft.com/office/drawing/2014/main" id="{E605DB24-6C3E-401B-BD35-C225E2D74A6E}"/>
              </a:ext>
            </a:extLst>
          </p:cNvPr>
          <p:cNvSpPr txBox="1"/>
          <p:nvPr/>
        </p:nvSpPr>
        <p:spPr>
          <a:xfrm>
            <a:off x="2700670" y="2333685"/>
            <a:ext cx="2287934" cy="3970318"/>
          </a:xfrm>
          <a:prstGeom prst="rect">
            <a:avLst/>
          </a:prstGeom>
          <a:noFill/>
        </p:spPr>
        <p:txBody>
          <a:bodyPr wrap="square" rtlCol="0">
            <a:spAutoFit/>
          </a:bodyPr>
          <a:lstStyle/>
          <a:p>
            <a:pPr algn="r" rtl="1"/>
            <a:r>
              <a:rPr lang="ar-MA" dirty="0"/>
              <a:t>-</a:t>
            </a:r>
            <a:r>
              <a:rPr lang="ar-LB" dirty="0"/>
              <a:t> </a:t>
            </a:r>
            <a:r>
              <a:rPr lang="ar-MA" dirty="0">
                <a:solidFill>
                  <a:srgbClr val="FF0000"/>
                </a:solidFill>
              </a:rPr>
              <a:t>لدينا حارس أمن أثناء عمل العيادة (9-5)</a:t>
            </a:r>
            <a:endParaRPr lang="fr-FR" dirty="0">
              <a:solidFill>
                <a:srgbClr val="FF0000"/>
              </a:solidFill>
            </a:endParaRPr>
          </a:p>
          <a:p>
            <a:pPr algn="r" rtl="1"/>
            <a:r>
              <a:rPr lang="ar-MA" dirty="0">
                <a:solidFill>
                  <a:srgbClr val="FF0000"/>
                </a:solidFill>
              </a:rPr>
              <a:t>-</a:t>
            </a:r>
            <a:r>
              <a:rPr lang="ar-LB" dirty="0">
                <a:solidFill>
                  <a:srgbClr val="FF0000"/>
                </a:solidFill>
              </a:rPr>
              <a:t> </a:t>
            </a:r>
            <a:r>
              <a:rPr lang="ar-MA" dirty="0">
                <a:solidFill>
                  <a:srgbClr val="FF0000"/>
                </a:solidFill>
              </a:rPr>
              <a:t>نتوفر على شعاري الوكالة الأمريكية للتنمية الدولية ووزارة الصحة على اللافتة</a:t>
            </a:r>
            <a:endParaRPr lang="fr-FR" dirty="0">
              <a:solidFill>
                <a:srgbClr val="FF0000"/>
              </a:solidFill>
            </a:endParaRPr>
          </a:p>
          <a:p>
            <a:pPr algn="r" rtl="1"/>
            <a:r>
              <a:rPr lang="ar-MA" dirty="0">
                <a:solidFill>
                  <a:srgbClr val="FF0000"/>
                </a:solidFill>
              </a:rPr>
              <a:t>-</a:t>
            </a:r>
            <a:r>
              <a:rPr lang="ar-LB" dirty="0">
                <a:solidFill>
                  <a:srgbClr val="FF0000"/>
                </a:solidFill>
              </a:rPr>
              <a:t> </a:t>
            </a:r>
            <a:r>
              <a:rPr lang="ar-MA" dirty="0">
                <a:solidFill>
                  <a:srgbClr val="FF0000"/>
                </a:solidFill>
              </a:rPr>
              <a:t>لقد قدمنا أنفسنا وشرحنا عملنا لكبار ضباط إنفاذ القانون العاملين في المنطقة</a:t>
            </a:r>
            <a:endParaRPr lang="fr-FR" dirty="0">
              <a:solidFill>
                <a:srgbClr val="FF0000"/>
              </a:solidFill>
            </a:endParaRPr>
          </a:p>
          <a:p>
            <a:pPr algn="r" rtl="1"/>
            <a:r>
              <a:rPr lang="ar-MA" dirty="0">
                <a:solidFill>
                  <a:srgbClr val="FF0000"/>
                </a:solidFill>
              </a:rPr>
              <a:t>-</a:t>
            </a:r>
            <a:r>
              <a:rPr lang="ar-LB" dirty="0">
                <a:solidFill>
                  <a:srgbClr val="FF0000"/>
                </a:solidFill>
              </a:rPr>
              <a:t> </a:t>
            </a:r>
            <a:r>
              <a:rPr lang="ar-MA" dirty="0">
                <a:solidFill>
                  <a:srgbClr val="FF0000"/>
                </a:solidFill>
              </a:rPr>
              <a:t>لقد أقفلنا الخزائن لتخزين جميع سجلات العميل الورقية</a:t>
            </a:r>
            <a:endParaRPr lang="fr-FR" dirty="0">
              <a:solidFill>
                <a:srgbClr val="FF0000"/>
              </a:solidFill>
            </a:endParaRPr>
          </a:p>
          <a:p>
            <a:pPr algn="r" rtl="1"/>
            <a:r>
              <a:rPr lang="ar-MA" dirty="0">
                <a:solidFill>
                  <a:srgbClr val="FF0000"/>
                </a:solidFill>
              </a:rPr>
              <a:t>-</a:t>
            </a:r>
            <a:r>
              <a:rPr lang="ar-LB" dirty="0">
                <a:solidFill>
                  <a:srgbClr val="FF0000"/>
                </a:solidFill>
              </a:rPr>
              <a:t> </a:t>
            </a:r>
            <a:r>
              <a:rPr lang="ar-MA" dirty="0">
                <a:solidFill>
                  <a:srgbClr val="FF0000"/>
                </a:solidFill>
              </a:rPr>
              <a:t>نحن نستخدم</a:t>
            </a:r>
            <a:r>
              <a:rPr lang="ar-LB" dirty="0">
                <a:solidFill>
                  <a:srgbClr val="FF0000"/>
                </a:solidFill>
              </a:rPr>
              <a:t> المعرف الوحيد </a:t>
            </a:r>
            <a:r>
              <a:rPr lang="ar-MA" dirty="0">
                <a:solidFill>
                  <a:srgbClr val="FF0000"/>
                </a:solidFill>
              </a:rPr>
              <a:t> </a:t>
            </a:r>
            <a:r>
              <a:rPr lang="fr-FR" dirty="0">
                <a:solidFill>
                  <a:srgbClr val="FF0000"/>
                </a:solidFill>
              </a:rPr>
              <a:t>UIC</a:t>
            </a:r>
            <a:r>
              <a:rPr lang="ar-MA" dirty="0">
                <a:solidFill>
                  <a:srgbClr val="FF0000"/>
                </a:solidFill>
              </a:rPr>
              <a:t> ونحتفظ في الغالب بالمعلومات الإلكترونية مشفرة</a:t>
            </a:r>
            <a:endParaRPr lang="en-US" sz="1400" dirty="0">
              <a:solidFill>
                <a:srgbClr val="FF0000"/>
              </a:solidFill>
            </a:endParaRPr>
          </a:p>
        </p:txBody>
      </p:sp>
      <p:sp>
        <p:nvSpPr>
          <p:cNvPr id="23" name="TextBox 22">
            <a:extLst>
              <a:ext uri="{FF2B5EF4-FFF2-40B4-BE49-F238E27FC236}">
                <a16:creationId xmlns:a16="http://schemas.microsoft.com/office/drawing/2014/main" id="{2F310C4D-A564-46F3-AE1E-133166C3AFC0}"/>
              </a:ext>
            </a:extLst>
          </p:cNvPr>
          <p:cNvSpPr txBox="1"/>
          <p:nvPr/>
        </p:nvSpPr>
        <p:spPr>
          <a:xfrm>
            <a:off x="4952285" y="2314062"/>
            <a:ext cx="2175878" cy="3970318"/>
          </a:xfrm>
          <a:prstGeom prst="rect">
            <a:avLst/>
          </a:prstGeom>
          <a:noFill/>
        </p:spPr>
        <p:txBody>
          <a:bodyPr wrap="square" rtlCol="0">
            <a:spAutoFit/>
          </a:bodyPr>
          <a:lstStyle/>
          <a:p>
            <a:pPr algn="r" rtl="1"/>
            <a:r>
              <a:rPr lang="ar-MA" dirty="0">
                <a:solidFill>
                  <a:srgbClr val="FF0000"/>
                </a:solidFill>
              </a:rPr>
              <a:t>- نتواجد في حي يشهد حركة مرور قليلة في الشوارع في المساء</a:t>
            </a:r>
            <a:endParaRPr lang="fr-FR" dirty="0">
              <a:solidFill>
                <a:srgbClr val="FF0000"/>
              </a:solidFill>
            </a:endParaRPr>
          </a:p>
          <a:p>
            <a:pPr algn="r" rtl="1"/>
            <a:r>
              <a:rPr lang="ar-MA" dirty="0">
                <a:solidFill>
                  <a:srgbClr val="FF0000"/>
                </a:solidFill>
              </a:rPr>
              <a:t>- لا نتوفر على أي حراس أمن في العيادة بعد الساعة 5 مساءً</a:t>
            </a:r>
            <a:endParaRPr lang="fr-FR" dirty="0">
              <a:solidFill>
                <a:srgbClr val="FF0000"/>
              </a:solidFill>
            </a:endParaRPr>
          </a:p>
          <a:p>
            <a:pPr algn="r" rtl="1"/>
            <a:r>
              <a:rPr lang="ar-MA" dirty="0">
                <a:solidFill>
                  <a:srgbClr val="FF0000"/>
                </a:solidFill>
              </a:rPr>
              <a:t>-لا نتوفر على طريقة لمراقبة الزوار أثناء النهار</a:t>
            </a:r>
            <a:endParaRPr lang="fr-FR" dirty="0">
              <a:solidFill>
                <a:srgbClr val="FF0000"/>
              </a:solidFill>
            </a:endParaRPr>
          </a:p>
          <a:p>
            <a:pPr algn="r" rtl="1"/>
            <a:r>
              <a:rPr lang="ar-MA" dirty="0">
                <a:solidFill>
                  <a:srgbClr val="FF0000"/>
                </a:solidFill>
              </a:rPr>
              <a:t>-لا يقوم الموظفون دائمًا بالإقفال على وثائق بالمرضى</a:t>
            </a:r>
            <a:endParaRPr lang="fr-FR" dirty="0">
              <a:solidFill>
                <a:srgbClr val="FF0000"/>
              </a:solidFill>
            </a:endParaRPr>
          </a:p>
          <a:p>
            <a:pPr algn="r"/>
            <a:r>
              <a:rPr lang="ar-MA" dirty="0">
                <a:solidFill>
                  <a:srgbClr val="FF0000"/>
                </a:solidFill>
              </a:rPr>
              <a:t>- لا تحتوي النوافذ والأبواب على قضبان. يمكن كسرها </a:t>
            </a:r>
            <a:r>
              <a:rPr lang="ar-LB" dirty="0">
                <a:solidFill>
                  <a:srgbClr val="FF0000"/>
                </a:solidFill>
              </a:rPr>
              <a:t>بالحجر</a:t>
            </a:r>
            <a:endParaRPr lang="en-US" sz="1400" dirty="0">
              <a:solidFill>
                <a:srgbClr val="FF0000"/>
              </a:solidFill>
            </a:endParaRPr>
          </a:p>
        </p:txBody>
      </p:sp>
      <p:sp>
        <p:nvSpPr>
          <p:cNvPr id="24" name="TextBox 23">
            <a:extLst>
              <a:ext uri="{FF2B5EF4-FFF2-40B4-BE49-F238E27FC236}">
                <a16:creationId xmlns:a16="http://schemas.microsoft.com/office/drawing/2014/main" id="{0DFE747E-E5A3-4001-BD04-DBDF1A55A7F5}"/>
              </a:ext>
            </a:extLst>
          </p:cNvPr>
          <p:cNvSpPr txBox="1"/>
          <p:nvPr/>
        </p:nvSpPr>
        <p:spPr>
          <a:xfrm>
            <a:off x="7199761" y="2366900"/>
            <a:ext cx="1608005" cy="3416320"/>
          </a:xfrm>
          <a:prstGeom prst="rect">
            <a:avLst/>
          </a:prstGeom>
          <a:noFill/>
        </p:spPr>
        <p:txBody>
          <a:bodyPr wrap="square" rtlCol="0">
            <a:spAutoFit/>
          </a:bodyPr>
          <a:lstStyle/>
          <a:p>
            <a:pPr algn="r" rtl="1"/>
            <a:r>
              <a:rPr lang="ar-MA" dirty="0">
                <a:solidFill>
                  <a:srgbClr val="FF0000"/>
                </a:solidFill>
              </a:rPr>
              <a:t>عالية</a:t>
            </a:r>
            <a:endParaRPr lang="fr-FR" dirty="0">
              <a:solidFill>
                <a:srgbClr val="FF0000"/>
              </a:solidFill>
            </a:endParaRPr>
          </a:p>
          <a:p>
            <a:pPr algn="r" rtl="1"/>
            <a:r>
              <a:rPr lang="ar-MA" dirty="0">
                <a:solidFill>
                  <a:srgbClr val="FF0000"/>
                </a:solidFill>
              </a:rPr>
              <a:t>- تمت متابعة العاملين في مجال التوعية إلى العيادة من قبل مجموعة من الأشخاص تصرخ وتقول أننا نشجع المثلية الجنسية</a:t>
            </a:r>
            <a:endParaRPr lang="fr-FR" dirty="0">
              <a:solidFill>
                <a:srgbClr val="FF0000"/>
              </a:solidFill>
            </a:endParaRPr>
          </a:p>
          <a:p>
            <a:pPr algn="r"/>
            <a:r>
              <a:rPr lang="ar-MA" dirty="0">
                <a:solidFill>
                  <a:srgbClr val="FF0000"/>
                </a:solidFill>
              </a:rPr>
              <a:t>- تم كتابة رسائل تهديد على جدار العيادة</a:t>
            </a:r>
            <a:endParaRPr lang="en-US" sz="1400" dirty="0">
              <a:solidFill>
                <a:srgbClr val="FF0000"/>
              </a:solidFill>
            </a:endParaRPr>
          </a:p>
        </p:txBody>
      </p:sp>
      <p:sp>
        <p:nvSpPr>
          <p:cNvPr id="12" name="Arrow: Left 11">
            <a:extLst>
              <a:ext uri="{FF2B5EF4-FFF2-40B4-BE49-F238E27FC236}">
                <a16:creationId xmlns:a16="http://schemas.microsoft.com/office/drawing/2014/main" id="{554BC500-F8F4-40C5-9723-0A2CBE999264}"/>
              </a:ext>
            </a:extLst>
          </p:cNvPr>
          <p:cNvSpPr/>
          <p:nvPr/>
        </p:nvSpPr>
        <p:spPr>
          <a:xfrm flipH="1">
            <a:off x="32084" y="4989673"/>
            <a:ext cx="383594" cy="290774"/>
          </a:xfrm>
          <a:prstGeom prst="lef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42637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BB81-4E16-4F6E-A76F-D0007FB91004}"/>
              </a:ext>
            </a:extLst>
          </p:cNvPr>
          <p:cNvSpPr>
            <a:spLocks noGrp="1"/>
          </p:cNvSpPr>
          <p:nvPr>
            <p:ph type="title"/>
          </p:nvPr>
        </p:nvSpPr>
        <p:spPr>
          <a:xfrm>
            <a:off x="0" y="75111"/>
            <a:ext cx="8219440" cy="972441"/>
          </a:xfrm>
        </p:spPr>
        <p:txBody>
          <a:bodyPr/>
          <a:lstStyle/>
          <a:p>
            <a:pPr algn="r" rtl="1"/>
            <a:r>
              <a:rPr lang="ar-MA" b="1" dirty="0"/>
              <a:t>النشاط ب </a:t>
            </a:r>
            <a:r>
              <a:rPr lang="ar-MA" b="1" dirty="0" err="1"/>
              <a:t>ب</a:t>
            </a:r>
            <a:r>
              <a:rPr lang="ar-MA" b="1" dirty="0"/>
              <a:t>.: مثال محلي</a:t>
            </a:r>
            <a:endParaRPr lang="fr-FR" dirty="0"/>
          </a:p>
        </p:txBody>
      </p:sp>
      <p:graphicFrame>
        <p:nvGraphicFramePr>
          <p:cNvPr id="11" name="Table 10">
            <a:extLst>
              <a:ext uri="{FF2B5EF4-FFF2-40B4-BE49-F238E27FC236}">
                <a16:creationId xmlns:a16="http://schemas.microsoft.com/office/drawing/2014/main" id="{4CB8F604-0B5E-4B99-926E-28E7137A814F}"/>
              </a:ext>
            </a:extLst>
          </p:cNvPr>
          <p:cNvGraphicFramePr>
            <a:graphicFrameLocks noGrp="1"/>
          </p:cNvGraphicFramePr>
          <p:nvPr>
            <p:extLst>
              <p:ext uri="{D42A27DB-BD31-4B8C-83A1-F6EECF244321}">
                <p14:modId xmlns:p14="http://schemas.microsoft.com/office/powerpoint/2010/main" val="291640085"/>
              </p:ext>
            </p:extLst>
          </p:nvPr>
        </p:nvGraphicFramePr>
        <p:xfrm>
          <a:off x="436228" y="870857"/>
          <a:ext cx="8250572" cy="5434366"/>
        </p:xfrm>
        <a:graphic>
          <a:graphicData uri="http://schemas.openxmlformats.org/drawingml/2006/table">
            <a:tbl>
              <a:tblPr>
                <a:tableStyleId>{5940675A-B579-460E-94D1-54222C63F5DA}</a:tableStyleId>
              </a:tblPr>
              <a:tblGrid>
                <a:gridCol w="1488979">
                  <a:extLst>
                    <a:ext uri="{9D8B030D-6E8A-4147-A177-3AD203B41FA5}">
                      <a16:colId xmlns:a16="http://schemas.microsoft.com/office/drawing/2014/main" val="86692934"/>
                    </a:ext>
                  </a:extLst>
                </a:gridCol>
                <a:gridCol w="1932690">
                  <a:extLst>
                    <a:ext uri="{9D8B030D-6E8A-4147-A177-3AD203B41FA5}">
                      <a16:colId xmlns:a16="http://schemas.microsoft.com/office/drawing/2014/main" val="857563883"/>
                    </a:ext>
                  </a:extLst>
                </a:gridCol>
                <a:gridCol w="2813344">
                  <a:extLst>
                    <a:ext uri="{9D8B030D-6E8A-4147-A177-3AD203B41FA5}">
                      <a16:colId xmlns:a16="http://schemas.microsoft.com/office/drawing/2014/main" val="2126083782"/>
                    </a:ext>
                  </a:extLst>
                </a:gridCol>
                <a:gridCol w="2015559">
                  <a:extLst>
                    <a:ext uri="{9D8B030D-6E8A-4147-A177-3AD203B41FA5}">
                      <a16:colId xmlns:a16="http://schemas.microsoft.com/office/drawing/2014/main" val="1530389303"/>
                    </a:ext>
                  </a:extLst>
                </a:gridCol>
              </a:tblGrid>
              <a:tr h="505098">
                <a:tc gridSpan="4">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خطر (أمر ما): </a:t>
                      </a:r>
                      <a:r>
                        <a:rPr lang="en-US"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XXXX</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75530964"/>
                  </a:ext>
                </a:extLst>
              </a:tr>
              <a:tr h="641372">
                <a:tc>
                  <a:txBody>
                    <a:bodyPr/>
                    <a:lstStyle/>
                    <a:p>
                      <a:pPr marL="45720" marR="45720" algn="r" rtl="1">
                        <a:spcBef>
                          <a:spcPts val="600"/>
                        </a:spcBef>
                        <a:spcAft>
                          <a:spcPts val="0"/>
                        </a:spcAft>
                      </a:pPr>
                      <a:r>
                        <a:rPr lang="ar-MA" sz="1800" kern="1200" dirty="0">
                          <a:solidFill>
                            <a:schemeClr val="tx1"/>
                          </a:solidFill>
                          <a:effectLst/>
                          <a:latin typeface="+mn-lt"/>
                          <a:ea typeface="+mn-ea"/>
                          <a:cs typeface="+mn-cs"/>
                        </a:rPr>
                        <a:t>القدرة المطلوبة</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r>
                        <a:rPr lang="ar-MA" sz="1800" kern="1200" dirty="0">
                          <a:solidFill>
                            <a:schemeClr val="tx1"/>
                          </a:solidFill>
                          <a:effectLst/>
                          <a:latin typeface="+mn-lt"/>
                          <a:ea typeface="+mn-ea"/>
                          <a:cs typeface="+mn-cs"/>
                        </a:rPr>
                        <a:t>القدرة الحالية</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r>
                        <a:rPr lang="ar-MA" sz="1800" kern="1200" dirty="0">
                          <a:solidFill>
                            <a:schemeClr val="tx1"/>
                          </a:solidFill>
                          <a:effectLst/>
                          <a:latin typeface="+mn-lt"/>
                          <a:ea typeface="+mn-ea"/>
                          <a:cs typeface="+mn-cs"/>
                        </a:rPr>
                        <a:t>أوجه الهشاشة</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r>
                        <a:rPr lang="ar-MA" sz="1800" kern="1200" dirty="0">
                          <a:solidFill>
                            <a:schemeClr val="tx1"/>
                          </a:solidFill>
                          <a:effectLst/>
                          <a:latin typeface="+mn-lt"/>
                          <a:ea typeface="+mn-ea"/>
                          <a:cs typeface="+mn-cs"/>
                        </a:rPr>
                        <a:t>التهديدات</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109640733"/>
                  </a:ext>
                </a:extLst>
              </a:tr>
              <a:tr h="4287896">
                <a:tc>
                  <a:txBody>
                    <a:bodyPr/>
                    <a:lstStyle/>
                    <a:p>
                      <a:pPr marL="45720" marR="45720" algn="r" rtl="1">
                        <a:spcBef>
                          <a:spcPts val="600"/>
                        </a:spcBef>
                        <a:spcAft>
                          <a:spcPts val="0"/>
                        </a:spcAft>
                      </a:pPr>
                      <a:r>
                        <a:rPr lang="en-US"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XXXX</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SA"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 </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SA"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 </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SA"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 </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p>
                      <a:pPr marL="45720" marR="45720" algn="r" rtl="1">
                        <a:spcBef>
                          <a:spcPts val="600"/>
                        </a:spcBef>
                        <a:spcAft>
                          <a:spcPts val="0"/>
                        </a:spcAft>
                      </a:pPr>
                      <a:r>
                        <a:rPr lang="ar-MA" sz="1600" kern="1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r>
                        <a:rPr lang="en-US"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XXXX</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r>
                        <a:rPr lang="en-US"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XXXX</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r" rtl="1">
                        <a:spcBef>
                          <a:spcPts val="600"/>
                        </a:spcBef>
                        <a:spcAft>
                          <a:spcPts val="0"/>
                        </a:spcAft>
                      </a:pPr>
                      <a:r>
                        <a:rPr lang="en-US" sz="16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rPr>
                        <a:t>XXXX</a:t>
                      </a:r>
                      <a:endParaRPr lang="fr-FR" sz="1100" kern="1100" dirty="0">
                        <a:solidFill>
                          <a:srgbClr val="FF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412668703"/>
                  </a:ext>
                </a:extLst>
              </a:tr>
            </a:tbl>
          </a:graphicData>
        </a:graphic>
      </p:graphicFrame>
      <p:sp>
        <p:nvSpPr>
          <p:cNvPr id="18" name="Star: 5 Points 17">
            <a:extLst>
              <a:ext uri="{FF2B5EF4-FFF2-40B4-BE49-F238E27FC236}">
                <a16:creationId xmlns:a16="http://schemas.microsoft.com/office/drawing/2014/main" id="{54BB2DAC-5A99-492D-AC48-1F5E7C00AF8C}"/>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5240425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330B-2F6E-4DB4-8167-4275DC5F67CA}"/>
              </a:ext>
            </a:extLst>
          </p:cNvPr>
          <p:cNvSpPr>
            <a:spLocks noGrp="1"/>
          </p:cNvSpPr>
          <p:nvPr>
            <p:ph type="title"/>
          </p:nvPr>
        </p:nvSpPr>
        <p:spPr>
          <a:xfrm>
            <a:off x="-185783" y="368133"/>
            <a:ext cx="8219440" cy="972441"/>
          </a:xfrm>
        </p:spPr>
        <p:txBody>
          <a:bodyPr/>
          <a:lstStyle/>
          <a:p>
            <a:pPr algn="r" rtl="1"/>
            <a:r>
              <a:rPr lang="ar-MA" dirty="0"/>
              <a:t>النشاط ج </a:t>
            </a:r>
            <a:r>
              <a:rPr lang="ar-MA" dirty="0" err="1"/>
              <a:t>ج</a:t>
            </a:r>
            <a:r>
              <a:rPr lang="ar-MA" dirty="0"/>
              <a:t>. المخاطر ذات الأولوية بالنسبة لك</a:t>
            </a:r>
            <a:endParaRPr lang="fr-FR" dirty="0"/>
          </a:p>
        </p:txBody>
      </p:sp>
      <p:sp>
        <p:nvSpPr>
          <p:cNvPr id="3" name="Text Placeholder 2">
            <a:extLst>
              <a:ext uri="{FF2B5EF4-FFF2-40B4-BE49-F238E27FC236}">
                <a16:creationId xmlns:a16="http://schemas.microsoft.com/office/drawing/2014/main" id="{439F2D69-219E-4C77-8EE0-6803F1F3EB5E}"/>
              </a:ext>
            </a:extLst>
          </p:cNvPr>
          <p:cNvSpPr>
            <a:spLocks noGrp="1"/>
          </p:cNvSpPr>
          <p:nvPr>
            <p:ph type="body" sz="quarter" idx="10"/>
          </p:nvPr>
        </p:nvSpPr>
        <p:spPr>
          <a:xfrm>
            <a:off x="467360" y="1340574"/>
            <a:ext cx="8219440" cy="4176851"/>
          </a:xfrm>
        </p:spPr>
        <p:txBody>
          <a:bodyPr/>
          <a:lstStyle/>
          <a:p>
            <a:pPr marL="514350" indent="-514350" algn="r" rtl="1">
              <a:buFont typeface="+mj-lt"/>
              <a:buAutoNum type="arabicPeriod"/>
            </a:pPr>
            <a:r>
              <a:rPr lang="ar-MA" dirty="0"/>
              <a:t>تبادل الأفكار بشأن أكبر المخاطر المتصلة بالأمن التي تتعرض لها منظمتك.</a:t>
            </a:r>
            <a:endParaRPr lang="fr-FR" dirty="0"/>
          </a:p>
          <a:p>
            <a:pPr marL="514350" indent="-514350" algn="r" rtl="1">
              <a:buFont typeface="+mj-lt"/>
              <a:buAutoNum type="arabicPeriod"/>
            </a:pPr>
            <a:r>
              <a:rPr lang="ar-MA" dirty="0"/>
              <a:t>حدد أهم ثلاثة مخاطر لديك</a:t>
            </a:r>
            <a:r>
              <a:rPr lang="ar-LB" dirty="0"/>
              <a:t>.</a:t>
            </a:r>
            <a:endParaRPr lang="fr-FR" dirty="0"/>
          </a:p>
          <a:p>
            <a:pPr marL="514350" indent="-514350" algn="r" rtl="1">
              <a:buFont typeface="+mj-lt"/>
              <a:buAutoNum type="arabicPeriod"/>
            </a:pPr>
            <a:r>
              <a:rPr lang="ar-MA" dirty="0"/>
              <a:t>قم بصياغة خطة أمنية لكل خطر من أكبر ثلاثة مخاطر تواجهك</a:t>
            </a:r>
            <a:r>
              <a:rPr lang="ar-LB" dirty="0"/>
              <a:t>.</a:t>
            </a:r>
            <a:endParaRPr lang="fr-FR" dirty="0"/>
          </a:p>
          <a:p>
            <a:pPr marL="914400" lvl="2" indent="0" algn="r" rtl="1">
              <a:buNone/>
            </a:pPr>
            <a:r>
              <a:rPr lang="ar-LB" dirty="0"/>
              <a:t>. </a:t>
            </a:r>
            <a:r>
              <a:rPr lang="ar-MA" dirty="0"/>
              <a:t>راجع قائمة التحقق التي أكملتها لفهم قدراتك الحالية وللحصول على أفكار حول ما يمكن القيام به</a:t>
            </a:r>
            <a:r>
              <a:rPr lang="ar-LB" dirty="0"/>
              <a:t>.</a:t>
            </a:r>
            <a:endParaRPr lang="fr-FR" dirty="0"/>
          </a:p>
          <a:p>
            <a:pPr marL="514350" indent="-514350" algn="r" rtl="1">
              <a:buFont typeface="+mj-lt"/>
              <a:buAutoNum type="arabicPeriod"/>
            </a:pPr>
            <a:r>
              <a:rPr lang="ar-MA" dirty="0"/>
              <a:t>أكمل خطط الأمن وأرسلها إلى </a:t>
            </a:r>
            <a:r>
              <a:rPr lang="fr-FR" dirty="0"/>
              <a:t>XXXX</a:t>
            </a:r>
            <a:r>
              <a:rPr lang="ar-MA" dirty="0">
                <a:solidFill>
                  <a:srgbClr val="00B050"/>
                </a:solidFill>
              </a:rPr>
              <a:t> في </a:t>
            </a:r>
            <a:r>
              <a:rPr lang="fr-FR" dirty="0">
                <a:solidFill>
                  <a:srgbClr val="00B050"/>
                </a:solidFill>
              </a:rPr>
              <a:t>XXXX </a:t>
            </a:r>
            <a:r>
              <a:rPr lang="ar-MA" dirty="0">
                <a:solidFill>
                  <a:srgbClr val="00B050"/>
                </a:solidFill>
              </a:rPr>
              <a:t>لتغذية المعلومات</a:t>
            </a:r>
            <a:r>
              <a:rPr lang="ar-LB" dirty="0">
                <a:solidFill>
                  <a:srgbClr val="00B050"/>
                </a:solidFill>
              </a:rPr>
              <a:t>.</a:t>
            </a:r>
            <a:endParaRPr lang="en-US" dirty="0">
              <a:solidFill>
                <a:srgbClr val="00B050"/>
              </a:solidFill>
            </a:endParaRPr>
          </a:p>
        </p:txBody>
      </p:sp>
      <p:sp>
        <p:nvSpPr>
          <p:cNvPr id="5" name="Star: 5 Points 4">
            <a:extLst>
              <a:ext uri="{FF2B5EF4-FFF2-40B4-BE49-F238E27FC236}">
                <a16:creationId xmlns:a16="http://schemas.microsoft.com/office/drawing/2014/main" id="{D5877919-79F4-4ECE-81FB-AFED40E3842E}"/>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2829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F267-51A4-432C-AFF8-20F4F54414F9}"/>
              </a:ext>
            </a:extLst>
          </p:cNvPr>
          <p:cNvSpPr>
            <a:spLocks noGrp="1"/>
          </p:cNvSpPr>
          <p:nvPr>
            <p:ph type="title"/>
          </p:nvPr>
        </p:nvSpPr>
        <p:spPr>
          <a:xfrm>
            <a:off x="-89825" y="184359"/>
            <a:ext cx="8219440" cy="972441"/>
          </a:xfrm>
        </p:spPr>
        <p:txBody>
          <a:bodyPr/>
          <a:lstStyle/>
          <a:p>
            <a:pPr algn="r"/>
            <a:r>
              <a:rPr lang="ar-MA" b="1" dirty="0">
                <a:solidFill>
                  <a:srgbClr val="00B050"/>
                </a:solidFill>
              </a:rPr>
              <a:t>النشاط ج. ماذا، من، لماذا؟</a:t>
            </a:r>
            <a:endParaRPr lang="en-US" dirty="0">
              <a:solidFill>
                <a:srgbClr val="00B050"/>
              </a:solidFill>
            </a:endParaRPr>
          </a:p>
        </p:txBody>
      </p:sp>
      <p:sp>
        <p:nvSpPr>
          <p:cNvPr id="3" name="Text Placeholder 2">
            <a:extLst>
              <a:ext uri="{FF2B5EF4-FFF2-40B4-BE49-F238E27FC236}">
                <a16:creationId xmlns:a16="http://schemas.microsoft.com/office/drawing/2014/main" id="{907E35FB-6748-4B57-AC3B-337675E5B677}"/>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82863F74-B09C-4D00-84BE-454FBBFEC053}"/>
              </a:ext>
            </a:extLst>
          </p:cNvPr>
          <p:cNvPicPr>
            <a:picLocks noChangeAspect="1"/>
          </p:cNvPicPr>
          <p:nvPr/>
        </p:nvPicPr>
        <p:blipFill rotWithShape="1">
          <a:blip r:embed="rId3"/>
          <a:srcRect r="14011"/>
          <a:stretch/>
        </p:blipFill>
        <p:spPr>
          <a:xfrm>
            <a:off x="422765" y="1417637"/>
            <a:ext cx="5018925" cy="326217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074B524-D55E-4E59-A917-213D29955266}"/>
              </a:ext>
            </a:extLst>
          </p:cNvPr>
          <p:cNvPicPr>
            <a:picLocks noChangeAspect="1"/>
          </p:cNvPicPr>
          <p:nvPr/>
        </p:nvPicPr>
        <p:blipFill>
          <a:blip r:embed="rId4"/>
          <a:stretch>
            <a:fillRect/>
          </a:stretch>
        </p:blipFill>
        <p:spPr>
          <a:xfrm>
            <a:off x="3760342" y="3836669"/>
            <a:ext cx="4926458" cy="2487862"/>
          </a:xfrm>
          <a:prstGeom prst="rect">
            <a:avLst/>
          </a:prstGeom>
          <a:ln>
            <a:noFill/>
          </a:ln>
          <a:effectLst>
            <a:outerShdw blurRad="292100" dist="139700" dir="2700000" algn="tl" rotWithShape="0">
              <a:srgbClr val="333333">
                <a:alpha val="65000"/>
              </a:srgbClr>
            </a:outerShdw>
          </a:effectLst>
        </p:spPr>
      </p:pic>
      <p:sp>
        <p:nvSpPr>
          <p:cNvPr id="8" name="Star: 5 Points 7">
            <a:extLst>
              <a:ext uri="{FF2B5EF4-FFF2-40B4-BE49-F238E27FC236}">
                <a16:creationId xmlns:a16="http://schemas.microsoft.com/office/drawing/2014/main" id="{97BD3F83-D870-4F8D-8BDE-028A3932FA4C}"/>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4905489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8D67-0B7D-45D1-861B-2869CA1D9347}"/>
              </a:ext>
            </a:extLst>
          </p:cNvPr>
          <p:cNvSpPr>
            <a:spLocks noGrp="1"/>
          </p:cNvSpPr>
          <p:nvPr>
            <p:ph type="title"/>
          </p:nvPr>
        </p:nvSpPr>
        <p:spPr/>
        <p:txBody>
          <a:bodyPr/>
          <a:lstStyle/>
          <a:p>
            <a:pPr algn="r" rtl="1"/>
            <a:r>
              <a:rPr lang="ar-MA" b="1" dirty="0"/>
              <a:t>الخطوات التالية</a:t>
            </a:r>
            <a:endParaRPr lang="fr-FR" dirty="0"/>
          </a:p>
        </p:txBody>
      </p:sp>
    </p:spTree>
    <p:extLst>
      <p:ext uri="{BB962C8B-B14F-4D97-AF65-F5344CB8AC3E}">
        <p14:creationId xmlns:p14="http://schemas.microsoft.com/office/powerpoint/2010/main" val="17372111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77299-358A-4752-A52B-9375EE04D629}"/>
              </a:ext>
            </a:extLst>
          </p:cNvPr>
          <p:cNvSpPr>
            <a:spLocks noGrp="1"/>
          </p:cNvSpPr>
          <p:nvPr>
            <p:ph type="title"/>
          </p:nvPr>
        </p:nvSpPr>
        <p:spPr/>
        <p:txBody>
          <a:bodyPr/>
          <a:lstStyle/>
          <a:p>
            <a:pPr algn="r"/>
            <a:r>
              <a:rPr lang="ar-MA" b="1" dirty="0"/>
              <a:t>أهداف الجلسة</a:t>
            </a:r>
            <a:endParaRPr lang="en-US" dirty="0"/>
          </a:p>
        </p:txBody>
      </p:sp>
      <p:sp>
        <p:nvSpPr>
          <p:cNvPr id="3" name="Text Placeholder 2">
            <a:extLst>
              <a:ext uri="{FF2B5EF4-FFF2-40B4-BE49-F238E27FC236}">
                <a16:creationId xmlns:a16="http://schemas.microsoft.com/office/drawing/2014/main" id="{A3E5DA47-E767-45CC-A7A5-E08EB782578D}"/>
              </a:ext>
            </a:extLst>
          </p:cNvPr>
          <p:cNvSpPr>
            <a:spLocks noGrp="1"/>
          </p:cNvSpPr>
          <p:nvPr>
            <p:ph type="body" sz="quarter" idx="10"/>
          </p:nvPr>
        </p:nvSpPr>
        <p:spPr/>
        <p:txBody>
          <a:bodyPr/>
          <a:lstStyle/>
          <a:p>
            <a:pPr lvl="0" algn="r" rtl="1"/>
            <a:r>
              <a:rPr lang="ar-MA" dirty="0"/>
              <a:t>ناقش الفرص من أجل: اتخاذ إجراءات فورية منخفضة أو بدون تكلفة، وتوفير التعلم المستمر بين منظمات المجتمع المدني، وربط الأنشطة الأمنية بالوقاية المستمرة من العنف والاستجابة له، والسعي للحصول على الدعم الدولي.</a:t>
            </a:r>
            <a:endParaRPr lang="fr-FR" dirty="0"/>
          </a:p>
          <a:p>
            <a:pPr algn="r" rtl="1"/>
            <a:r>
              <a:rPr lang="ar-MA" dirty="0"/>
              <a:t>حدد خطوات العمل للانتهاء من خطط الأمن ودعمها على مستوى كل واحدة من منظمات المجتمع المدني.</a:t>
            </a:r>
            <a:endParaRPr lang="en-US" dirty="0"/>
          </a:p>
        </p:txBody>
      </p:sp>
    </p:spTree>
    <p:extLst>
      <p:ext uri="{BB962C8B-B14F-4D97-AF65-F5344CB8AC3E}">
        <p14:creationId xmlns:p14="http://schemas.microsoft.com/office/powerpoint/2010/main" val="3821485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FF447-0618-47E6-BA9A-635E84EB08CC}"/>
              </a:ext>
            </a:extLst>
          </p:cNvPr>
          <p:cNvSpPr>
            <a:spLocks noGrp="1"/>
          </p:cNvSpPr>
          <p:nvPr>
            <p:ph type="title"/>
          </p:nvPr>
        </p:nvSpPr>
        <p:spPr/>
        <p:txBody>
          <a:bodyPr/>
          <a:lstStyle/>
          <a:p>
            <a:pPr algn="r" rtl="1"/>
            <a:r>
              <a:rPr lang="ar-MA" b="1" dirty="0"/>
              <a:t>إنجاز الخطط الأمنية وخطط التمويل</a:t>
            </a:r>
            <a:endParaRPr lang="fr-FR" dirty="0"/>
          </a:p>
        </p:txBody>
      </p:sp>
      <p:sp>
        <p:nvSpPr>
          <p:cNvPr id="3" name="Text Placeholder 2">
            <a:extLst>
              <a:ext uri="{FF2B5EF4-FFF2-40B4-BE49-F238E27FC236}">
                <a16:creationId xmlns:a16="http://schemas.microsoft.com/office/drawing/2014/main" id="{C0E8AA4B-F3AE-4A34-8562-F50E71E43AB8}"/>
              </a:ext>
            </a:extLst>
          </p:cNvPr>
          <p:cNvSpPr>
            <a:spLocks noGrp="1"/>
          </p:cNvSpPr>
          <p:nvPr>
            <p:ph type="body" sz="quarter" idx="10"/>
          </p:nvPr>
        </p:nvSpPr>
        <p:spPr>
          <a:xfrm>
            <a:off x="467360" y="1470976"/>
            <a:ext cx="8219440" cy="4176851"/>
          </a:xfrm>
        </p:spPr>
        <p:txBody>
          <a:bodyPr/>
          <a:lstStyle/>
          <a:p>
            <a:pPr lvl="0" algn="r" rtl="1"/>
            <a:r>
              <a:rPr lang="ar-MA" dirty="0"/>
              <a:t>يمكن أن يشمل إنجاز خطط الأمن</a:t>
            </a:r>
            <a:endParaRPr lang="fr-FR" dirty="0"/>
          </a:p>
          <a:p>
            <a:pPr lvl="1" algn="r" rtl="1"/>
            <a:r>
              <a:rPr lang="ar-MA" dirty="0"/>
              <a:t>الحصول على تأييد الآخرين في منظمتك</a:t>
            </a:r>
            <a:endParaRPr lang="fr-FR" dirty="0"/>
          </a:p>
          <a:p>
            <a:pPr lvl="1" algn="r" rtl="1"/>
            <a:r>
              <a:rPr lang="ar-MA" dirty="0"/>
              <a:t>الاستفسار من أصحاب المصلحة الآخرين حول الالتزامات المحددة التي سيتعهدون بها (الملاك، </a:t>
            </a:r>
            <a:r>
              <a:rPr lang="en-US" dirty="0"/>
              <a:t>LINK</a:t>
            </a:r>
            <a:r>
              <a:rPr lang="fr-FR" dirty="0"/>
              <a:t>AGES</a:t>
            </a:r>
            <a:r>
              <a:rPr lang="ar-MA" dirty="0"/>
              <a:t>/ </a:t>
            </a:r>
            <a:r>
              <a:rPr lang="fr-FR" dirty="0" err="1"/>
              <a:t>EpiC</a:t>
            </a:r>
            <a:r>
              <a:rPr lang="ar-MA" dirty="0"/>
              <a:t>، وزارة الصحة، إلخ.)</a:t>
            </a:r>
            <a:endParaRPr lang="fr-FR" dirty="0"/>
          </a:p>
          <a:p>
            <a:pPr lvl="0" algn="r" rtl="1"/>
            <a:r>
              <a:rPr lang="ar-MA" dirty="0"/>
              <a:t>لن تكون العديد من الإجراءات ذات تكلفة أو ذات تكلفة منخفضة للغاية</a:t>
            </a:r>
            <a:endParaRPr lang="fr-FR" dirty="0"/>
          </a:p>
          <a:p>
            <a:pPr lvl="1" algn="r" rtl="1"/>
            <a:r>
              <a:rPr lang="ar-MA" dirty="0"/>
              <a:t>ينبغي توثيق تلك الإجراءات التي تتطلب تمويلًا للمساعدة في التخطيط المستقبلي لمؤتمر الشركاء والفرص من الممولين الآخرين</a:t>
            </a:r>
            <a:endParaRPr lang="en-US" sz="2400" dirty="0"/>
          </a:p>
        </p:txBody>
      </p:sp>
    </p:spTree>
    <p:extLst>
      <p:ext uri="{BB962C8B-B14F-4D97-AF65-F5344CB8AC3E}">
        <p14:creationId xmlns:p14="http://schemas.microsoft.com/office/powerpoint/2010/main" val="8650767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3D21E-D6D5-4FB8-B81A-10C3A5DA0A6A}"/>
              </a:ext>
            </a:extLst>
          </p:cNvPr>
          <p:cNvSpPr>
            <a:spLocks noGrp="1"/>
          </p:cNvSpPr>
          <p:nvPr>
            <p:ph type="title"/>
          </p:nvPr>
        </p:nvSpPr>
        <p:spPr>
          <a:xfrm>
            <a:off x="-12666" y="144750"/>
            <a:ext cx="8219440" cy="972441"/>
          </a:xfrm>
        </p:spPr>
        <p:txBody>
          <a:bodyPr/>
          <a:lstStyle/>
          <a:p>
            <a:pPr algn="r" rtl="1"/>
            <a:r>
              <a:rPr lang="ar-MA" b="1" dirty="0"/>
              <a:t>النشاط </a:t>
            </a:r>
            <a:r>
              <a:rPr lang="ar-MA" b="1" dirty="0" err="1"/>
              <a:t>دد</a:t>
            </a:r>
            <a:r>
              <a:rPr lang="ar-MA" b="1" dirty="0"/>
              <a:t>. تخطيط العمل</a:t>
            </a:r>
            <a:endParaRPr lang="fr-FR" dirty="0"/>
          </a:p>
        </p:txBody>
      </p:sp>
      <p:sp>
        <p:nvSpPr>
          <p:cNvPr id="3" name="Text Placeholder 2">
            <a:extLst>
              <a:ext uri="{FF2B5EF4-FFF2-40B4-BE49-F238E27FC236}">
                <a16:creationId xmlns:a16="http://schemas.microsoft.com/office/drawing/2014/main" id="{0690ABE1-CE96-40CA-97D3-9AEC77A5518E}"/>
              </a:ext>
            </a:extLst>
          </p:cNvPr>
          <p:cNvSpPr>
            <a:spLocks noGrp="1"/>
          </p:cNvSpPr>
          <p:nvPr>
            <p:ph type="body" sz="quarter" idx="10"/>
          </p:nvPr>
        </p:nvSpPr>
        <p:spPr>
          <a:xfrm>
            <a:off x="3184070" y="1363629"/>
            <a:ext cx="5502729" cy="4176851"/>
          </a:xfrm>
        </p:spPr>
        <p:txBody>
          <a:bodyPr/>
          <a:lstStyle/>
          <a:p>
            <a:pPr lvl="0" algn="r" rtl="1"/>
            <a:r>
              <a:rPr lang="ar-MA" dirty="0"/>
              <a:t>بعد إكمالكم للخطط الأمنية، اختر من بين القدرات التي تحتاج إلى بنائها</a:t>
            </a:r>
            <a:endParaRPr lang="fr-FR" dirty="0"/>
          </a:p>
          <a:p>
            <a:pPr lvl="0" algn="r" rtl="1"/>
            <a:r>
              <a:rPr lang="ar-MA" dirty="0"/>
              <a:t>اختر 10 قدرات</a:t>
            </a:r>
            <a:endParaRPr lang="ar-LB" dirty="0"/>
          </a:p>
          <a:p>
            <a:pPr algn="r" rtl="1"/>
            <a:r>
              <a:rPr lang="ar-MA" dirty="0"/>
              <a:t>املأ خطة العمل وأعدها إلى </a:t>
            </a:r>
            <a:r>
              <a:rPr lang="fr-FR" dirty="0"/>
              <a:t>XXXXXX</a:t>
            </a:r>
            <a:endParaRPr lang="ar-LB" dirty="0"/>
          </a:p>
          <a:p>
            <a:pPr lvl="0" algn="r" rtl="1"/>
            <a:r>
              <a:rPr lang="ar-MA" dirty="0"/>
              <a:t>إذا كانت إحدى خططك هي بدء هذا التدريب لفائدة مجموعة أكبر في منظمتك، فضع سياساتك الخاصة وإجراءات التشغيل الموحدة بشأن الأمن </a:t>
            </a:r>
            <a:r>
              <a:rPr lang="ar-MA" u="sng" dirty="0"/>
              <a:t>قبل</a:t>
            </a:r>
            <a:r>
              <a:rPr lang="ar-MA" dirty="0"/>
              <a:t> هذا التدريب.</a:t>
            </a:r>
            <a:endParaRPr lang="fr-FR" dirty="0"/>
          </a:p>
          <a:p>
            <a:pPr algn="r" rtl="1"/>
            <a:endParaRPr lang="fr-FR" dirty="0"/>
          </a:p>
        </p:txBody>
      </p:sp>
      <p:pic>
        <p:nvPicPr>
          <p:cNvPr id="4" name="Picture 3">
            <a:extLst>
              <a:ext uri="{FF2B5EF4-FFF2-40B4-BE49-F238E27FC236}">
                <a16:creationId xmlns:a16="http://schemas.microsoft.com/office/drawing/2014/main" id="{90E85B28-6A84-407C-AF34-EDD909D5A0F8}"/>
              </a:ext>
            </a:extLst>
          </p:cNvPr>
          <p:cNvPicPr>
            <a:picLocks noChangeAspect="1"/>
          </p:cNvPicPr>
          <p:nvPr/>
        </p:nvPicPr>
        <p:blipFill>
          <a:blip r:embed="rId3"/>
          <a:stretch>
            <a:fillRect/>
          </a:stretch>
        </p:blipFill>
        <p:spPr>
          <a:xfrm>
            <a:off x="163145" y="1517356"/>
            <a:ext cx="3218729" cy="2721742"/>
          </a:xfrm>
          <a:prstGeom prst="rect">
            <a:avLst/>
          </a:prstGeom>
        </p:spPr>
      </p:pic>
      <p:sp>
        <p:nvSpPr>
          <p:cNvPr id="5" name="Text Placeholder 2">
            <a:extLst>
              <a:ext uri="{FF2B5EF4-FFF2-40B4-BE49-F238E27FC236}">
                <a16:creationId xmlns:a16="http://schemas.microsoft.com/office/drawing/2014/main" id="{F1495A3D-1DA9-4B35-98B8-E22A6B72E4AA}"/>
              </a:ext>
            </a:extLst>
          </p:cNvPr>
          <p:cNvSpPr txBox="1">
            <a:spLocks/>
          </p:cNvSpPr>
          <p:nvPr/>
        </p:nvSpPr>
        <p:spPr>
          <a:xfrm>
            <a:off x="457200" y="3452055"/>
            <a:ext cx="3685822" cy="4176851"/>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p>
        </p:txBody>
      </p:sp>
      <p:sp>
        <p:nvSpPr>
          <p:cNvPr id="8" name="Star: 5 Points 7">
            <a:extLst>
              <a:ext uri="{FF2B5EF4-FFF2-40B4-BE49-F238E27FC236}">
                <a16:creationId xmlns:a16="http://schemas.microsoft.com/office/drawing/2014/main" id="{59927749-0168-4F99-A9B2-89891FB3C7E1}"/>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1655109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2013-922D-425E-891F-6755842895B1}"/>
              </a:ext>
            </a:extLst>
          </p:cNvPr>
          <p:cNvSpPr>
            <a:spLocks noGrp="1"/>
          </p:cNvSpPr>
          <p:nvPr>
            <p:ph type="title"/>
          </p:nvPr>
        </p:nvSpPr>
        <p:spPr/>
        <p:txBody>
          <a:bodyPr/>
          <a:lstStyle/>
          <a:p>
            <a:pPr algn="r"/>
            <a:r>
              <a:rPr lang="ar-MA" dirty="0"/>
              <a:t>فرص لتقديم الدعم (التمويل)</a:t>
            </a:r>
            <a:endParaRPr lang="en-US" dirty="0"/>
          </a:p>
        </p:txBody>
      </p:sp>
      <p:pic>
        <p:nvPicPr>
          <p:cNvPr id="8" name="Picture 7">
            <a:extLst>
              <a:ext uri="{FF2B5EF4-FFF2-40B4-BE49-F238E27FC236}">
                <a16:creationId xmlns:a16="http://schemas.microsoft.com/office/drawing/2014/main" id="{151FCEF7-C951-4785-AC0F-0205048E3B9B}"/>
              </a:ext>
            </a:extLst>
          </p:cNvPr>
          <p:cNvPicPr>
            <a:picLocks noChangeAspect="1"/>
          </p:cNvPicPr>
          <p:nvPr/>
        </p:nvPicPr>
        <p:blipFill>
          <a:blip r:embed="rId3"/>
          <a:stretch>
            <a:fillRect/>
          </a:stretch>
        </p:blipFill>
        <p:spPr>
          <a:xfrm>
            <a:off x="5132830" y="2388720"/>
            <a:ext cx="3435319" cy="1976247"/>
          </a:xfrm>
          <a:prstGeom prst="rect">
            <a:avLst/>
          </a:prstGeom>
        </p:spPr>
      </p:pic>
      <p:pic>
        <p:nvPicPr>
          <p:cNvPr id="4" name="Picture 3">
            <a:extLst>
              <a:ext uri="{FF2B5EF4-FFF2-40B4-BE49-F238E27FC236}">
                <a16:creationId xmlns:a16="http://schemas.microsoft.com/office/drawing/2014/main" id="{C8F1E0FC-A118-4EF6-8388-53CECDFBBF5A}"/>
              </a:ext>
            </a:extLst>
          </p:cNvPr>
          <p:cNvPicPr/>
          <p:nvPr/>
        </p:nvPicPr>
        <p:blipFill rotWithShape="1">
          <a:blip r:embed="rId4"/>
          <a:srcRect t="4927" b="5012"/>
          <a:stretch/>
        </p:blipFill>
        <p:spPr bwMode="auto">
          <a:xfrm>
            <a:off x="4812599" y="1438774"/>
            <a:ext cx="2052523" cy="127941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0A197A5-CC3C-43A3-A7B2-58D0E5FD9C0A}"/>
              </a:ext>
            </a:extLst>
          </p:cNvPr>
          <p:cNvPicPr/>
          <p:nvPr/>
        </p:nvPicPr>
        <p:blipFill rotWithShape="1">
          <a:blip r:embed="rId5"/>
          <a:srcRect b="22271"/>
          <a:stretch/>
        </p:blipFill>
        <p:spPr bwMode="auto">
          <a:xfrm>
            <a:off x="776177" y="2388721"/>
            <a:ext cx="3099997" cy="146754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89004CC-F500-4D23-A92A-0CE9AD7ED1E2}"/>
              </a:ext>
            </a:extLst>
          </p:cNvPr>
          <p:cNvPicPr/>
          <p:nvPr/>
        </p:nvPicPr>
        <p:blipFill>
          <a:blip r:embed="rId6"/>
          <a:stretch>
            <a:fillRect/>
          </a:stretch>
        </p:blipFill>
        <p:spPr>
          <a:xfrm>
            <a:off x="4337828" y="4877322"/>
            <a:ext cx="4095333" cy="743120"/>
          </a:xfrm>
          <a:prstGeom prst="rect">
            <a:avLst/>
          </a:prstGeom>
        </p:spPr>
      </p:pic>
      <p:pic>
        <p:nvPicPr>
          <p:cNvPr id="7" name="Picture 6">
            <a:extLst>
              <a:ext uri="{FF2B5EF4-FFF2-40B4-BE49-F238E27FC236}">
                <a16:creationId xmlns:a16="http://schemas.microsoft.com/office/drawing/2014/main" id="{B9C3B43A-AAC8-4989-B1B7-B3497331FF00}"/>
              </a:ext>
            </a:extLst>
          </p:cNvPr>
          <p:cNvPicPr/>
          <p:nvPr/>
        </p:nvPicPr>
        <p:blipFill>
          <a:blip r:embed="rId7"/>
          <a:stretch>
            <a:fillRect/>
          </a:stretch>
        </p:blipFill>
        <p:spPr>
          <a:xfrm>
            <a:off x="613227" y="4477147"/>
            <a:ext cx="3099997" cy="1312423"/>
          </a:xfrm>
          <a:prstGeom prst="rect">
            <a:avLst/>
          </a:prstGeom>
        </p:spPr>
      </p:pic>
    </p:spTree>
    <p:extLst>
      <p:ext uri="{BB962C8B-B14F-4D97-AF65-F5344CB8AC3E}">
        <p14:creationId xmlns:p14="http://schemas.microsoft.com/office/powerpoint/2010/main" val="40700234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971F-43F3-401B-87A4-5CDCF04EED2B}"/>
              </a:ext>
            </a:extLst>
          </p:cNvPr>
          <p:cNvSpPr>
            <a:spLocks noGrp="1"/>
          </p:cNvSpPr>
          <p:nvPr>
            <p:ph type="title"/>
          </p:nvPr>
        </p:nvSpPr>
        <p:spPr/>
        <p:txBody>
          <a:bodyPr>
            <a:normAutofit fontScale="90000"/>
          </a:bodyPr>
          <a:lstStyle/>
          <a:p>
            <a:pPr algn="r"/>
            <a:r>
              <a:rPr lang="ar-MA" b="1" dirty="0"/>
              <a:t>فرص جديدة خلال </a:t>
            </a:r>
            <a:r>
              <a:rPr lang="ar-MA" b="1" dirty="0" err="1"/>
              <a:t>كوفيد</a:t>
            </a:r>
            <a:r>
              <a:rPr lang="ar-MA" b="1" dirty="0"/>
              <a:t> – 19</a:t>
            </a:r>
            <a:br>
              <a:rPr lang="fr-FR" dirty="0"/>
            </a:br>
            <a:r>
              <a:rPr lang="en-US" dirty="0"/>
              <a:t>	</a:t>
            </a:r>
          </a:p>
        </p:txBody>
      </p:sp>
      <p:sp>
        <p:nvSpPr>
          <p:cNvPr id="3" name="Text Placeholder 2">
            <a:extLst>
              <a:ext uri="{FF2B5EF4-FFF2-40B4-BE49-F238E27FC236}">
                <a16:creationId xmlns:a16="http://schemas.microsoft.com/office/drawing/2014/main" id="{34D167B1-1EA9-4291-91C7-3908DC231ED2}"/>
              </a:ext>
            </a:extLst>
          </p:cNvPr>
          <p:cNvSpPr>
            <a:spLocks noGrp="1"/>
          </p:cNvSpPr>
          <p:nvPr>
            <p:ph type="body" sz="quarter" idx="10"/>
          </p:nvPr>
        </p:nvSpPr>
        <p:spPr>
          <a:xfrm>
            <a:off x="2670629" y="4878100"/>
            <a:ext cx="6487886" cy="643223"/>
          </a:xfrm>
        </p:spPr>
        <p:txBody>
          <a:bodyPr/>
          <a:lstStyle/>
          <a:p>
            <a:pPr marL="0" indent="0">
              <a:buNone/>
            </a:pPr>
            <a:r>
              <a:rPr lang="en-US" sz="1400" dirty="0">
                <a:hlinkClick r:id="rId3"/>
              </a:rPr>
              <a:t>https://outrightinternational.org/outright-covid-19-global-lgbtiq-emergency-fund</a:t>
            </a:r>
            <a:r>
              <a:rPr lang="en-US" sz="1400" dirty="0"/>
              <a:t> </a:t>
            </a:r>
          </a:p>
        </p:txBody>
      </p:sp>
      <p:pic>
        <p:nvPicPr>
          <p:cNvPr id="5" name="Picture 4">
            <a:extLst>
              <a:ext uri="{FF2B5EF4-FFF2-40B4-BE49-F238E27FC236}">
                <a16:creationId xmlns:a16="http://schemas.microsoft.com/office/drawing/2014/main" id="{C69D33FE-9141-4644-915D-31161CD22703}"/>
              </a:ext>
            </a:extLst>
          </p:cNvPr>
          <p:cNvPicPr>
            <a:picLocks noChangeAspect="1"/>
          </p:cNvPicPr>
          <p:nvPr/>
        </p:nvPicPr>
        <p:blipFill>
          <a:blip r:embed="rId4"/>
          <a:stretch>
            <a:fillRect/>
          </a:stretch>
        </p:blipFill>
        <p:spPr>
          <a:xfrm>
            <a:off x="2619829" y="1636395"/>
            <a:ext cx="6226629" cy="31520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B462411-166E-4D77-A1A3-4000FC08080C}"/>
              </a:ext>
            </a:extLst>
          </p:cNvPr>
          <p:cNvSpPr txBox="1"/>
          <p:nvPr/>
        </p:nvSpPr>
        <p:spPr>
          <a:xfrm>
            <a:off x="261257" y="1825101"/>
            <a:ext cx="2001496" cy="4247317"/>
          </a:xfrm>
          <a:prstGeom prst="rect">
            <a:avLst/>
          </a:prstGeom>
          <a:noFill/>
        </p:spPr>
        <p:txBody>
          <a:bodyPr wrap="square" rtlCol="0">
            <a:spAutoFit/>
          </a:bodyPr>
          <a:lstStyle/>
          <a:p>
            <a:pPr algn="r" rtl="1"/>
            <a:r>
              <a:rPr lang="ar-MA" dirty="0"/>
              <a:t>يمكن أن يغطي التمويل</a:t>
            </a:r>
            <a:endParaRPr lang="fr-FR" dirty="0"/>
          </a:p>
          <a:p>
            <a:pPr marL="285750" lvl="0" indent="-285750" algn="r" rtl="1">
              <a:buFont typeface="Arial" panose="020B0604020202020204" pitchFamily="34" charset="0"/>
              <a:buChar char="•"/>
            </a:pPr>
            <a:r>
              <a:rPr lang="ar-MA" dirty="0"/>
              <a:t>ندرة الغذاء، وتوليد سبل العيش على المدى المتوسط والطويل</a:t>
            </a:r>
            <a:endParaRPr lang="fr-FR" dirty="0"/>
          </a:p>
          <a:p>
            <a:pPr marL="285750" lvl="0" indent="-285750" algn="r" rtl="1">
              <a:buFont typeface="Arial" panose="020B0604020202020204" pitchFamily="34" charset="0"/>
              <a:buChar char="•"/>
            </a:pPr>
            <a:r>
              <a:rPr lang="ar-MA" dirty="0"/>
              <a:t>مرونة الحركة</a:t>
            </a:r>
            <a:endParaRPr lang="fr-FR" dirty="0"/>
          </a:p>
          <a:p>
            <a:pPr marL="285750" lvl="0" indent="-285750" algn="r" rtl="1">
              <a:buFont typeface="Arial" panose="020B0604020202020204" pitchFamily="34" charset="0"/>
              <a:buChar char="•"/>
            </a:pPr>
            <a:r>
              <a:rPr lang="ar-MA" dirty="0"/>
              <a:t>مكافحة العنف: (العنف القائم على النوع الاجتماعي، والعنف المنزلي، والعنف الأسري)، يمكن أن يشمل دعم الصحة النفسية</a:t>
            </a:r>
            <a:endParaRPr lang="fr-FR" dirty="0"/>
          </a:p>
          <a:p>
            <a:pPr marL="285750" lvl="0" indent="-285750" algn="r" rtl="1">
              <a:buFont typeface="Arial" panose="020B0604020202020204" pitchFamily="34" charset="0"/>
              <a:buChar char="•"/>
            </a:pPr>
            <a:r>
              <a:rPr lang="ar-MA" dirty="0"/>
              <a:t>توثيق انتهاكات حقوق الإنسان</a:t>
            </a:r>
            <a:endParaRPr lang="fr-FR" dirty="0"/>
          </a:p>
        </p:txBody>
      </p:sp>
    </p:spTree>
    <p:extLst>
      <p:ext uri="{BB962C8B-B14F-4D97-AF65-F5344CB8AC3E}">
        <p14:creationId xmlns:p14="http://schemas.microsoft.com/office/powerpoint/2010/main" val="17196371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B979C-3504-4FC9-A946-C4CF1B5A9500}"/>
              </a:ext>
            </a:extLst>
          </p:cNvPr>
          <p:cNvSpPr>
            <a:spLocks noGrp="1"/>
          </p:cNvSpPr>
          <p:nvPr>
            <p:ph type="title"/>
          </p:nvPr>
        </p:nvSpPr>
        <p:spPr/>
        <p:txBody>
          <a:bodyPr/>
          <a:lstStyle/>
          <a:p>
            <a:pPr algn="r" rtl="1"/>
            <a:r>
              <a:rPr lang="ar-MA" dirty="0"/>
              <a:t>تأملات واختتام</a:t>
            </a:r>
            <a:endParaRPr lang="fr-FR" dirty="0"/>
          </a:p>
        </p:txBody>
      </p:sp>
    </p:spTree>
    <p:extLst>
      <p:ext uri="{BB962C8B-B14F-4D97-AF65-F5344CB8AC3E}">
        <p14:creationId xmlns:p14="http://schemas.microsoft.com/office/powerpoint/2010/main" val="1902940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B4CD-F503-403C-A547-FA12C66981A3}"/>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FD655E6C-B2AA-42D9-8A53-D6AE3A88AE11}"/>
              </a:ext>
            </a:extLst>
          </p:cNvPr>
          <p:cNvSpPr>
            <a:spLocks noGrp="1"/>
          </p:cNvSpPr>
          <p:nvPr>
            <p:ph type="body" sz="quarter" idx="10"/>
          </p:nvPr>
        </p:nvSpPr>
        <p:spPr/>
        <p:txBody>
          <a:bodyPr/>
          <a:lstStyle/>
          <a:p>
            <a:pPr algn="r" rtl="1"/>
            <a:r>
              <a:rPr lang="ar-MA" dirty="0"/>
              <a:t>تبادل الأفكار حول ورشة العمل وتقييمها؛ تقديم تأملات ختامية.</a:t>
            </a:r>
            <a:endParaRPr lang="fr-FR" dirty="0"/>
          </a:p>
        </p:txBody>
      </p:sp>
    </p:spTree>
    <p:extLst>
      <p:ext uri="{BB962C8B-B14F-4D97-AF65-F5344CB8AC3E}">
        <p14:creationId xmlns:p14="http://schemas.microsoft.com/office/powerpoint/2010/main" val="22366251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2A12-5F15-4C41-A811-17E67A98F9A6}"/>
              </a:ext>
            </a:extLst>
          </p:cNvPr>
          <p:cNvSpPr>
            <a:spLocks noGrp="1"/>
          </p:cNvSpPr>
          <p:nvPr>
            <p:ph type="title"/>
          </p:nvPr>
        </p:nvSpPr>
        <p:spPr>
          <a:xfrm>
            <a:off x="-12666" y="173779"/>
            <a:ext cx="8219440" cy="972441"/>
          </a:xfrm>
        </p:spPr>
        <p:txBody>
          <a:bodyPr/>
          <a:lstStyle/>
          <a:p>
            <a:pPr algn="r" rtl="1"/>
            <a:r>
              <a:rPr lang="ar-MA" b="1" dirty="0"/>
              <a:t>النشاط هـ هـ. التقييم والاختبار البعدي</a:t>
            </a:r>
            <a:endParaRPr lang="fr-FR" dirty="0"/>
          </a:p>
        </p:txBody>
      </p:sp>
      <p:sp>
        <p:nvSpPr>
          <p:cNvPr id="3" name="Text Placeholder 2">
            <a:extLst>
              <a:ext uri="{FF2B5EF4-FFF2-40B4-BE49-F238E27FC236}">
                <a16:creationId xmlns:a16="http://schemas.microsoft.com/office/drawing/2014/main" id="{2DE29482-5F1E-4A24-B563-F7A551D1299D}"/>
              </a:ext>
            </a:extLst>
          </p:cNvPr>
          <p:cNvSpPr>
            <a:spLocks noGrp="1"/>
          </p:cNvSpPr>
          <p:nvPr>
            <p:ph type="body" sz="quarter" idx="10"/>
          </p:nvPr>
        </p:nvSpPr>
        <p:spPr/>
        <p:txBody>
          <a:bodyPr/>
          <a:lstStyle/>
          <a:p>
            <a:pPr lvl="0" algn="r" rtl="1"/>
            <a:r>
              <a:rPr lang="ar-MA" dirty="0"/>
              <a:t>يمكن العثور على تقييم لتدريبنا هنا: </a:t>
            </a:r>
            <a:r>
              <a:rPr lang="fr-FR" dirty="0">
                <a:solidFill>
                  <a:srgbClr val="00B050"/>
                </a:solidFill>
                <a:highlight>
                  <a:srgbClr val="FFFF00"/>
                </a:highlight>
              </a:rPr>
              <a:t>XXXXXX</a:t>
            </a:r>
            <a:endParaRPr lang="fr-FR" dirty="0">
              <a:ln>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B050"/>
              </a:solidFill>
              <a:highlight>
                <a:srgbClr val="FFFF00"/>
              </a:highlight>
            </a:endParaRPr>
          </a:p>
          <a:p>
            <a:pPr lvl="0" algn="r" rtl="1"/>
            <a:r>
              <a:rPr lang="ar-MA" dirty="0"/>
              <a:t>يمكن العثور على الاختبار البعدي هنا</a:t>
            </a:r>
            <a:r>
              <a:rPr lang="ar-MA" dirty="0">
                <a:solidFill>
                  <a:srgbClr val="00B050"/>
                </a:solidFill>
              </a:rPr>
              <a:t>:</a:t>
            </a:r>
            <a:r>
              <a:rPr lang="fr-FR" dirty="0">
                <a:solidFill>
                  <a:srgbClr val="00B050"/>
                </a:solidFill>
              </a:rPr>
              <a:t> </a:t>
            </a:r>
            <a:r>
              <a:rPr lang="fr-FR" dirty="0">
                <a:solidFill>
                  <a:srgbClr val="00B050"/>
                </a:solidFill>
                <a:highlight>
                  <a:srgbClr val="FFFF00"/>
                </a:highlight>
              </a:rPr>
              <a:t>XXXXXX</a:t>
            </a:r>
          </a:p>
        </p:txBody>
      </p:sp>
      <p:sp>
        <p:nvSpPr>
          <p:cNvPr id="4" name="Star: 5 Points 3">
            <a:extLst>
              <a:ext uri="{FF2B5EF4-FFF2-40B4-BE49-F238E27FC236}">
                <a16:creationId xmlns:a16="http://schemas.microsoft.com/office/drawing/2014/main" id="{11ED700A-1DBF-45EC-BB09-0828504E6CA2}"/>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128114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DDBF-52BA-4D9D-84AC-639E9B311469}"/>
              </a:ext>
            </a:extLst>
          </p:cNvPr>
          <p:cNvSpPr>
            <a:spLocks noGrp="1"/>
          </p:cNvSpPr>
          <p:nvPr>
            <p:ph type="title"/>
          </p:nvPr>
        </p:nvSpPr>
        <p:spPr>
          <a:xfrm>
            <a:off x="0" y="191504"/>
            <a:ext cx="8219440" cy="972441"/>
          </a:xfrm>
        </p:spPr>
        <p:txBody>
          <a:bodyPr/>
          <a:lstStyle/>
          <a:p>
            <a:pPr rtl="1"/>
            <a:r>
              <a:rPr lang="ar-MA" b="1" dirty="0"/>
              <a:t>النشاط و </a:t>
            </a:r>
            <a:r>
              <a:rPr lang="ar-MA" b="1" dirty="0" err="1"/>
              <a:t>و</a:t>
            </a:r>
            <a:r>
              <a:rPr lang="ar-MA" b="1" dirty="0"/>
              <a:t> . استخدم كلماتك الخاصة للتعبير عن آرائك</a:t>
            </a:r>
            <a:endParaRPr lang="fr-FR" dirty="0"/>
          </a:p>
        </p:txBody>
      </p:sp>
      <p:pic>
        <p:nvPicPr>
          <p:cNvPr id="4" name="Picture 3">
            <a:extLst>
              <a:ext uri="{FF2B5EF4-FFF2-40B4-BE49-F238E27FC236}">
                <a16:creationId xmlns:a16="http://schemas.microsoft.com/office/drawing/2014/main" id="{B6A5C227-C26B-4BC2-A760-85EBCC8AAEEA}"/>
              </a:ext>
            </a:extLst>
          </p:cNvPr>
          <p:cNvPicPr>
            <a:picLocks noChangeAspect="1"/>
          </p:cNvPicPr>
          <p:nvPr/>
        </p:nvPicPr>
        <p:blipFill>
          <a:blip r:embed="rId3"/>
          <a:stretch>
            <a:fillRect/>
          </a:stretch>
        </p:blipFill>
        <p:spPr>
          <a:xfrm>
            <a:off x="642121" y="1586385"/>
            <a:ext cx="7621633" cy="4247205"/>
          </a:xfrm>
          <a:prstGeom prst="rect">
            <a:avLst/>
          </a:prstGeom>
          <a:ln>
            <a:noFill/>
          </a:ln>
          <a:effectLst>
            <a:outerShdw blurRad="292100" dist="139700" dir="2700000" algn="tl" rotWithShape="0">
              <a:srgbClr val="333333">
                <a:alpha val="65000"/>
              </a:srgbClr>
            </a:outerShdw>
          </a:effectLst>
        </p:spPr>
      </p:pic>
      <p:sp>
        <p:nvSpPr>
          <p:cNvPr id="5" name="Star: 5 Points 4">
            <a:extLst>
              <a:ext uri="{FF2B5EF4-FFF2-40B4-BE49-F238E27FC236}">
                <a16:creationId xmlns:a16="http://schemas.microsoft.com/office/drawing/2014/main" id="{0E37027B-CB5E-414D-BCBF-A7017DD51B45}"/>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5830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tree with green leaves&#10;&#10;Description automatically generated with medium confidence">
            <a:extLst>
              <a:ext uri="{FF2B5EF4-FFF2-40B4-BE49-F238E27FC236}">
                <a16:creationId xmlns:a16="http://schemas.microsoft.com/office/drawing/2014/main" id="{D81FDE65-5202-4D3A-8C60-7CE08968EA7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932" t="12477" r="16685" b="4224"/>
          <a:stretch/>
        </p:blipFill>
        <p:spPr>
          <a:xfrm>
            <a:off x="1975026" y="378667"/>
            <a:ext cx="4985305" cy="6255770"/>
          </a:xfrm>
          <a:prstGeom prst="rect">
            <a:avLst/>
          </a:prstGeom>
        </p:spPr>
      </p:pic>
      <p:sp>
        <p:nvSpPr>
          <p:cNvPr id="5" name="TextBox 4">
            <a:extLst>
              <a:ext uri="{FF2B5EF4-FFF2-40B4-BE49-F238E27FC236}">
                <a16:creationId xmlns:a16="http://schemas.microsoft.com/office/drawing/2014/main" id="{B2BB77CA-997E-4D1F-AA17-DD02FA820B5B}"/>
              </a:ext>
            </a:extLst>
          </p:cNvPr>
          <p:cNvSpPr txBox="1"/>
          <p:nvPr/>
        </p:nvSpPr>
        <p:spPr>
          <a:xfrm>
            <a:off x="2511888" y="3818097"/>
            <a:ext cx="1737360" cy="369332"/>
          </a:xfrm>
          <a:prstGeom prst="rect">
            <a:avLst/>
          </a:prstGeom>
          <a:noFill/>
        </p:spPr>
        <p:txBody>
          <a:bodyPr wrap="square" rtlCol="0">
            <a:spAutoFit/>
          </a:bodyPr>
          <a:lstStyle/>
          <a:p>
            <a:pPr algn="ctr"/>
            <a:r>
              <a:rPr lang="ar-MA" b="1" dirty="0"/>
              <a:t>تخريب المكاتب</a:t>
            </a:r>
            <a:endParaRPr lang="en-US" b="1" dirty="0"/>
          </a:p>
        </p:txBody>
      </p:sp>
      <p:sp>
        <p:nvSpPr>
          <p:cNvPr id="6" name="TextBox 5">
            <a:extLst>
              <a:ext uri="{FF2B5EF4-FFF2-40B4-BE49-F238E27FC236}">
                <a16:creationId xmlns:a16="http://schemas.microsoft.com/office/drawing/2014/main" id="{60501BE7-1256-45BB-B7AB-207483CC4760}"/>
              </a:ext>
            </a:extLst>
          </p:cNvPr>
          <p:cNvSpPr txBox="1"/>
          <p:nvPr/>
        </p:nvSpPr>
        <p:spPr>
          <a:xfrm>
            <a:off x="1307805" y="2565598"/>
            <a:ext cx="1710910" cy="923330"/>
          </a:xfrm>
          <a:prstGeom prst="rect">
            <a:avLst/>
          </a:prstGeom>
          <a:noFill/>
        </p:spPr>
        <p:txBody>
          <a:bodyPr wrap="square" rtlCol="0">
            <a:spAutoFit/>
          </a:bodyPr>
          <a:lstStyle/>
          <a:p>
            <a:pPr algn="ctr"/>
            <a:r>
              <a:rPr lang="ar-MA" b="1" dirty="0"/>
              <a:t>أعضاء الفئة الرئيسية الذين تم طردهم</a:t>
            </a:r>
            <a:endParaRPr lang="en-US" b="1" dirty="0"/>
          </a:p>
        </p:txBody>
      </p:sp>
      <p:sp>
        <p:nvSpPr>
          <p:cNvPr id="8" name="TextBox 7">
            <a:extLst>
              <a:ext uri="{FF2B5EF4-FFF2-40B4-BE49-F238E27FC236}">
                <a16:creationId xmlns:a16="http://schemas.microsoft.com/office/drawing/2014/main" id="{7A5A7170-3EA9-4CEA-942D-0B4CB9642BB9}"/>
              </a:ext>
            </a:extLst>
          </p:cNvPr>
          <p:cNvSpPr txBox="1"/>
          <p:nvPr/>
        </p:nvSpPr>
        <p:spPr>
          <a:xfrm>
            <a:off x="5316147" y="1568775"/>
            <a:ext cx="1531635" cy="369332"/>
          </a:xfrm>
          <a:prstGeom prst="rect">
            <a:avLst/>
          </a:prstGeom>
          <a:noFill/>
        </p:spPr>
        <p:txBody>
          <a:bodyPr wrap="square" rtlCol="0">
            <a:spAutoFit/>
          </a:bodyPr>
          <a:lstStyle/>
          <a:p>
            <a:pPr algn="ctr"/>
            <a:r>
              <a:rPr lang="ar-MA" b="1" dirty="0"/>
              <a:t>الإضرار بالسمعة</a:t>
            </a:r>
            <a:endParaRPr lang="en-US" b="1" dirty="0"/>
          </a:p>
        </p:txBody>
      </p:sp>
      <p:sp>
        <p:nvSpPr>
          <p:cNvPr id="9" name="TextBox 8">
            <a:extLst>
              <a:ext uri="{FF2B5EF4-FFF2-40B4-BE49-F238E27FC236}">
                <a16:creationId xmlns:a16="http://schemas.microsoft.com/office/drawing/2014/main" id="{487261AD-F52C-4038-87AA-26058E96A203}"/>
              </a:ext>
            </a:extLst>
          </p:cNvPr>
          <p:cNvSpPr txBox="1"/>
          <p:nvPr/>
        </p:nvSpPr>
        <p:spPr>
          <a:xfrm>
            <a:off x="5455648" y="2560282"/>
            <a:ext cx="2238866" cy="646331"/>
          </a:xfrm>
          <a:prstGeom prst="rect">
            <a:avLst/>
          </a:prstGeom>
          <a:noFill/>
        </p:spPr>
        <p:txBody>
          <a:bodyPr wrap="square" rtlCol="0">
            <a:spAutoFit/>
          </a:bodyPr>
          <a:lstStyle/>
          <a:p>
            <a:pPr algn="ctr"/>
            <a:r>
              <a:rPr lang="ar-MA" b="1" dirty="0"/>
              <a:t>السجلات التي يتم سرقتها / اختراقها</a:t>
            </a:r>
            <a:endParaRPr lang="en-US" b="1" dirty="0"/>
          </a:p>
        </p:txBody>
      </p:sp>
      <p:sp>
        <p:nvSpPr>
          <p:cNvPr id="10" name="TextBox 9">
            <a:extLst>
              <a:ext uri="{FF2B5EF4-FFF2-40B4-BE49-F238E27FC236}">
                <a16:creationId xmlns:a16="http://schemas.microsoft.com/office/drawing/2014/main" id="{664DADD0-521E-47F7-AEB8-66DF23BF1D10}"/>
              </a:ext>
            </a:extLst>
          </p:cNvPr>
          <p:cNvSpPr txBox="1"/>
          <p:nvPr/>
        </p:nvSpPr>
        <p:spPr>
          <a:xfrm>
            <a:off x="4655397" y="3834845"/>
            <a:ext cx="2238866" cy="369332"/>
          </a:xfrm>
          <a:prstGeom prst="rect">
            <a:avLst/>
          </a:prstGeom>
          <a:noFill/>
        </p:spPr>
        <p:txBody>
          <a:bodyPr wrap="square" rtlCol="0">
            <a:spAutoFit/>
          </a:bodyPr>
          <a:lstStyle/>
          <a:p>
            <a:pPr algn="ctr"/>
            <a:r>
              <a:rPr lang="ar-MA" b="1" dirty="0"/>
              <a:t>اعتقال / حجز</a:t>
            </a:r>
            <a:endParaRPr lang="en-US" b="1" dirty="0"/>
          </a:p>
        </p:txBody>
      </p:sp>
      <p:sp>
        <p:nvSpPr>
          <p:cNvPr id="11" name="TextBox 10">
            <a:extLst>
              <a:ext uri="{FF2B5EF4-FFF2-40B4-BE49-F238E27FC236}">
                <a16:creationId xmlns:a16="http://schemas.microsoft.com/office/drawing/2014/main" id="{4F8E5204-22F8-439B-A3C2-F1CC83946C26}"/>
              </a:ext>
            </a:extLst>
          </p:cNvPr>
          <p:cNvSpPr txBox="1"/>
          <p:nvPr/>
        </p:nvSpPr>
        <p:spPr>
          <a:xfrm>
            <a:off x="3843099" y="982182"/>
            <a:ext cx="2238866" cy="369332"/>
          </a:xfrm>
          <a:prstGeom prst="rect">
            <a:avLst/>
          </a:prstGeom>
          <a:noFill/>
        </p:spPr>
        <p:txBody>
          <a:bodyPr wrap="square" rtlCol="0">
            <a:spAutoFit/>
          </a:bodyPr>
          <a:lstStyle/>
          <a:p>
            <a:pPr algn="ctr"/>
            <a:r>
              <a:rPr lang="ar-MA" b="1" dirty="0"/>
              <a:t>طرد من المنزل / المدرسة</a:t>
            </a:r>
            <a:endParaRPr lang="en-US" b="1" dirty="0"/>
          </a:p>
        </p:txBody>
      </p:sp>
      <p:sp>
        <p:nvSpPr>
          <p:cNvPr id="12" name="TextBox 11">
            <a:extLst>
              <a:ext uri="{FF2B5EF4-FFF2-40B4-BE49-F238E27FC236}">
                <a16:creationId xmlns:a16="http://schemas.microsoft.com/office/drawing/2014/main" id="{BB68DC3F-068B-4C82-B03E-339122B88E67}"/>
              </a:ext>
            </a:extLst>
          </p:cNvPr>
          <p:cNvSpPr txBox="1"/>
          <p:nvPr/>
        </p:nvSpPr>
        <p:spPr>
          <a:xfrm>
            <a:off x="2709607" y="2115019"/>
            <a:ext cx="1399443" cy="369332"/>
          </a:xfrm>
          <a:prstGeom prst="rect">
            <a:avLst/>
          </a:prstGeom>
          <a:noFill/>
        </p:spPr>
        <p:txBody>
          <a:bodyPr wrap="square" rtlCol="0">
            <a:spAutoFit/>
          </a:bodyPr>
          <a:lstStyle/>
          <a:p>
            <a:pPr algn="ctr"/>
            <a:r>
              <a:rPr lang="ar-MA" b="1" dirty="0"/>
              <a:t>السرقة</a:t>
            </a:r>
            <a:endParaRPr lang="en-US" b="1" dirty="0"/>
          </a:p>
        </p:txBody>
      </p:sp>
      <p:sp>
        <p:nvSpPr>
          <p:cNvPr id="13" name="TextBox 12">
            <a:extLst>
              <a:ext uri="{FF2B5EF4-FFF2-40B4-BE49-F238E27FC236}">
                <a16:creationId xmlns:a16="http://schemas.microsoft.com/office/drawing/2014/main" id="{08B109C6-FD8D-4262-9C74-6426DDFB0B66}"/>
              </a:ext>
            </a:extLst>
          </p:cNvPr>
          <p:cNvSpPr txBox="1"/>
          <p:nvPr/>
        </p:nvSpPr>
        <p:spPr>
          <a:xfrm>
            <a:off x="4254458" y="4165981"/>
            <a:ext cx="1479790" cy="369332"/>
          </a:xfrm>
          <a:prstGeom prst="rect">
            <a:avLst/>
          </a:prstGeom>
          <a:noFill/>
        </p:spPr>
        <p:txBody>
          <a:bodyPr wrap="square" rtlCol="0">
            <a:spAutoFit/>
          </a:bodyPr>
          <a:lstStyle/>
          <a:p>
            <a:pPr algn="ctr"/>
            <a:r>
              <a:rPr lang="ar-MA" b="1" dirty="0"/>
              <a:t>الملاحقة</a:t>
            </a:r>
            <a:endParaRPr lang="en-US" b="1" dirty="0"/>
          </a:p>
        </p:txBody>
      </p:sp>
      <p:sp>
        <p:nvSpPr>
          <p:cNvPr id="14" name="TextBox 13">
            <a:extLst>
              <a:ext uri="{FF2B5EF4-FFF2-40B4-BE49-F238E27FC236}">
                <a16:creationId xmlns:a16="http://schemas.microsoft.com/office/drawing/2014/main" id="{D6316D9D-C4AC-4B57-B168-706D1585FC90}"/>
              </a:ext>
            </a:extLst>
          </p:cNvPr>
          <p:cNvSpPr txBox="1"/>
          <p:nvPr/>
        </p:nvSpPr>
        <p:spPr>
          <a:xfrm>
            <a:off x="5740490" y="5609956"/>
            <a:ext cx="2238866" cy="369332"/>
          </a:xfrm>
          <a:prstGeom prst="rect">
            <a:avLst/>
          </a:prstGeom>
          <a:noFill/>
        </p:spPr>
        <p:txBody>
          <a:bodyPr wrap="square" rtlCol="0">
            <a:spAutoFit/>
          </a:bodyPr>
          <a:lstStyle/>
          <a:p>
            <a:pPr algn="ctr"/>
            <a:r>
              <a:rPr lang="ar-MA" b="1" dirty="0"/>
              <a:t>المعتقدات الدينية / الثقافية</a:t>
            </a:r>
            <a:endParaRPr lang="en-US" b="1" dirty="0"/>
          </a:p>
        </p:txBody>
      </p:sp>
      <p:sp>
        <p:nvSpPr>
          <p:cNvPr id="15" name="TextBox 14">
            <a:extLst>
              <a:ext uri="{FF2B5EF4-FFF2-40B4-BE49-F238E27FC236}">
                <a16:creationId xmlns:a16="http://schemas.microsoft.com/office/drawing/2014/main" id="{7FE086EB-4E27-4A69-9619-DA5E35F59D77}"/>
              </a:ext>
            </a:extLst>
          </p:cNvPr>
          <p:cNvSpPr txBox="1"/>
          <p:nvPr/>
        </p:nvSpPr>
        <p:spPr>
          <a:xfrm>
            <a:off x="2592966" y="5857486"/>
            <a:ext cx="2238866" cy="369332"/>
          </a:xfrm>
          <a:prstGeom prst="rect">
            <a:avLst/>
          </a:prstGeom>
          <a:noFill/>
        </p:spPr>
        <p:txBody>
          <a:bodyPr wrap="square" rtlCol="0">
            <a:spAutoFit/>
          </a:bodyPr>
          <a:lstStyle/>
          <a:p>
            <a:pPr rtl="1"/>
            <a:r>
              <a:rPr lang="ar-MA" b="1" dirty="0"/>
              <a:t>التجريم</a:t>
            </a:r>
            <a:endParaRPr lang="fr-FR" b="1" dirty="0"/>
          </a:p>
        </p:txBody>
      </p:sp>
      <p:sp>
        <p:nvSpPr>
          <p:cNvPr id="16" name="TextBox 15">
            <a:extLst>
              <a:ext uri="{FF2B5EF4-FFF2-40B4-BE49-F238E27FC236}">
                <a16:creationId xmlns:a16="http://schemas.microsoft.com/office/drawing/2014/main" id="{2FE32F9B-5D22-4D17-8A47-D77B1935AA5D}"/>
              </a:ext>
            </a:extLst>
          </p:cNvPr>
          <p:cNvSpPr txBox="1"/>
          <p:nvPr/>
        </p:nvSpPr>
        <p:spPr>
          <a:xfrm>
            <a:off x="1022477" y="5254096"/>
            <a:ext cx="2238866" cy="369332"/>
          </a:xfrm>
          <a:prstGeom prst="rect">
            <a:avLst/>
          </a:prstGeom>
          <a:noFill/>
        </p:spPr>
        <p:txBody>
          <a:bodyPr wrap="square" rtlCol="0">
            <a:spAutoFit/>
          </a:bodyPr>
          <a:lstStyle/>
          <a:p>
            <a:pPr algn="ctr"/>
            <a:r>
              <a:rPr lang="ar-MA" b="1" dirty="0"/>
              <a:t>الوصم</a:t>
            </a:r>
            <a:endParaRPr lang="en-US" b="1" dirty="0"/>
          </a:p>
        </p:txBody>
      </p:sp>
      <p:sp>
        <p:nvSpPr>
          <p:cNvPr id="17" name="TextBox 16">
            <a:extLst>
              <a:ext uri="{FF2B5EF4-FFF2-40B4-BE49-F238E27FC236}">
                <a16:creationId xmlns:a16="http://schemas.microsoft.com/office/drawing/2014/main" id="{3E26AA6C-038B-492D-BC5C-C8CBA33CC1E7}"/>
              </a:ext>
            </a:extLst>
          </p:cNvPr>
          <p:cNvSpPr txBox="1"/>
          <p:nvPr/>
        </p:nvSpPr>
        <p:spPr>
          <a:xfrm>
            <a:off x="5104818" y="4850872"/>
            <a:ext cx="2238866" cy="369332"/>
          </a:xfrm>
          <a:prstGeom prst="rect">
            <a:avLst/>
          </a:prstGeom>
          <a:noFill/>
        </p:spPr>
        <p:txBody>
          <a:bodyPr wrap="square" rtlCol="0">
            <a:spAutoFit/>
          </a:bodyPr>
          <a:lstStyle/>
          <a:p>
            <a:pPr algn="ctr"/>
            <a:r>
              <a:rPr lang="ar-MA" b="1" dirty="0"/>
              <a:t>معايير النوع الاجتماعي</a:t>
            </a:r>
            <a:endParaRPr lang="en-US" b="1" dirty="0"/>
          </a:p>
        </p:txBody>
      </p:sp>
      <p:sp>
        <p:nvSpPr>
          <p:cNvPr id="18" name="TextBox 17">
            <a:extLst>
              <a:ext uri="{FF2B5EF4-FFF2-40B4-BE49-F238E27FC236}">
                <a16:creationId xmlns:a16="http://schemas.microsoft.com/office/drawing/2014/main" id="{68A1A049-F40D-4477-8E87-90CFAAA5AE5A}"/>
              </a:ext>
            </a:extLst>
          </p:cNvPr>
          <p:cNvSpPr txBox="1"/>
          <p:nvPr/>
        </p:nvSpPr>
        <p:spPr>
          <a:xfrm>
            <a:off x="1429006" y="4721966"/>
            <a:ext cx="2510164" cy="369332"/>
          </a:xfrm>
          <a:prstGeom prst="rect">
            <a:avLst/>
          </a:prstGeom>
          <a:noFill/>
        </p:spPr>
        <p:txBody>
          <a:bodyPr wrap="square" rtlCol="0">
            <a:spAutoFit/>
          </a:bodyPr>
          <a:lstStyle/>
          <a:p>
            <a:pPr algn="ctr"/>
            <a:r>
              <a:rPr lang="ar-MA" b="1" dirty="0">
                <a:solidFill>
                  <a:srgbClr val="FF0000"/>
                </a:solidFill>
              </a:rPr>
              <a:t>الخوف / الجهل / الغضب</a:t>
            </a:r>
            <a:endParaRPr lang="en-US" b="1" dirty="0">
              <a:solidFill>
                <a:srgbClr val="FF0000"/>
              </a:solidFill>
            </a:endParaRPr>
          </a:p>
        </p:txBody>
      </p:sp>
      <p:sp>
        <p:nvSpPr>
          <p:cNvPr id="20" name="TextBox 19">
            <a:extLst>
              <a:ext uri="{FF2B5EF4-FFF2-40B4-BE49-F238E27FC236}">
                <a16:creationId xmlns:a16="http://schemas.microsoft.com/office/drawing/2014/main" id="{1C618A8E-EA6A-4242-9046-7262CB539334}"/>
              </a:ext>
            </a:extLst>
          </p:cNvPr>
          <p:cNvSpPr txBox="1"/>
          <p:nvPr/>
        </p:nvSpPr>
        <p:spPr>
          <a:xfrm>
            <a:off x="5674014" y="3252858"/>
            <a:ext cx="2238866" cy="369332"/>
          </a:xfrm>
          <a:prstGeom prst="rect">
            <a:avLst/>
          </a:prstGeom>
          <a:noFill/>
        </p:spPr>
        <p:txBody>
          <a:bodyPr wrap="square" rtlCol="0">
            <a:spAutoFit/>
          </a:bodyPr>
          <a:lstStyle/>
          <a:p>
            <a:pPr algn="ctr"/>
            <a:r>
              <a:rPr lang="ar-MA" b="1" dirty="0"/>
              <a:t>العنف الجسدي</a:t>
            </a:r>
            <a:endParaRPr lang="en-US" b="1" dirty="0"/>
          </a:p>
        </p:txBody>
      </p:sp>
      <p:sp>
        <p:nvSpPr>
          <p:cNvPr id="21" name="TextBox 20">
            <a:extLst>
              <a:ext uri="{FF2B5EF4-FFF2-40B4-BE49-F238E27FC236}">
                <a16:creationId xmlns:a16="http://schemas.microsoft.com/office/drawing/2014/main" id="{BF1EF641-7268-43AA-88EA-F6B3FFCD5BD5}"/>
              </a:ext>
            </a:extLst>
          </p:cNvPr>
          <p:cNvSpPr txBox="1"/>
          <p:nvPr/>
        </p:nvSpPr>
        <p:spPr>
          <a:xfrm>
            <a:off x="4534464" y="1865349"/>
            <a:ext cx="1199784" cy="369332"/>
          </a:xfrm>
          <a:prstGeom prst="rect">
            <a:avLst/>
          </a:prstGeom>
          <a:noFill/>
        </p:spPr>
        <p:txBody>
          <a:bodyPr wrap="square" rtlCol="0">
            <a:spAutoFit/>
          </a:bodyPr>
          <a:lstStyle/>
          <a:p>
            <a:pPr rtl="1"/>
            <a:r>
              <a:rPr lang="ar-MA" b="1" dirty="0"/>
              <a:t>الابتزاز</a:t>
            </a:r>
            <a:endParaRPr lang="fr-FR" b="1" dirty="0"/>
          </a:p>
        </p:txBody>
      </p:sp>
      <p:sp>
        <p:nvSpPr>
          <p:cNvPr id="22" name="Oval 21">
            <a:extLst>
              <a:ext uri="{FF2B5EF4-FFF2-40B4-BE49-F238E27FC236}">
                <a16:creationId xmlns:a16="http://schemas.microsoft.com/office/drawing/2014/main" id="{813D171C-7D84-4FC7-8B32-3A095FCA5592}"/>
              </a:ext>
            </a:extLst>
          </p:cNvPr>
          <p:cNvSpPr/>
          <p:nvPr/>
        </p:nvSpPr>
        <p:spPr>
          <a:xfrm>
            <a:off x="1307805" y="803155"/>
            <a:ext cx="6271859" cy="3779768"/>
          </a:xfrm>
          <a:prstGeom prst="ellipse">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3" name="TextBox 22">
            <a:extLst>
              <a:ext uri="{FF2B5EF4-FFF2-40B4-BE49-F238E27FC236}">
                <a16:creationId xmlns:a16="http://schemas.microsoft.com/office/drawing/2014/main" id="{75D391EC-E9CE-4979-A368-376A1A74CA82}"/>
              </a:ext>
            </a:extLst>
          </p:cNvPr>
          <p:cNvSpPr txBox="1"/>
          <p:nvPr/>
        </p:nvSpPr>
        <p:spPr>
          <a:xfrm>
            <a:off x="6048029" y="1900107"/>
            <a:ext cx="1531635" cy="369332"/>
          </a:xfrm>
          <a:prstGeom prst="rect">
            <a:avLst/>
          </a:prstGeom>
          <a:noFill/>
        </p:spPr>
        <p:txBody>
          <a:bodyPr wrap="square" rtlCol="0">
            <a:spAutoFit/>
          </a:bodyPr>
          <a:lstStyle/>
          <a:p>
            <a:pPr algn="ctr"/>
            <a:r>
              <a:rPr lang="ar-MA" b="1" dirty="0"/>
              <a:t>الإشاعة</a:t>
            </a:r>
            <a:endParaRPr lang="en-US" b="1" dirty="0"/>
          </a:p>
        </p:txBody>
      </p:sp>
      <p:sp>
        <p:nvSpPr>
          <p:cNvPr id="24" name="TextBox 23">
            <a:extLst>
              <a:ext uri="{FF2B5EF4-FFF2-40B4-BE49-F238E27FC236}">
                <a16:creationId xmlns:a16="http://schemas.microsoft.com/office/drawing/2014/main" id="{F734A5D8-6EF9-4F17-A812-BE93DDA4C77E}"/>
              </a:ext>
            </a:extLst>
          </p:cNvPr>
          <p:cNvSpPr txBox="1"/>
          <p:nvPr/>
        </p:nvSpPr>
        <p:spPr>
          <a:xfrm>
            <a:off x="1720241" y="1547858"/>
            <a:ext cx="2238866" cy="369332"/>
          </a:xfrm>
          <a:prstGeom prst="rect">
            <a:avLst/>
          </a:prstGeom>
          <a:noFill/>
        </p:spPr>
        <p:txBody>
          <a:bodyPr wrap="square" rtlCol="0">
            <a:spAutoFit/>
          </a:bodyPr>
          <a:lstStyle/>
          <a:p>
            <a:pPr algn="ctr"/>
            <a:r>
              <a:rPr lang="ar-MA" b="1" dirty="0"/>
              <a:t>التحرش والاعتداء الجنسي</a:t>
            </a:r>
            <a:endParaRPr lang="en-US" b="1" dirty="0"/>
          </a:p>
        </p:txBody>
      </p:sp>
      <p:cxnSp>
        <p:nvCxnSpPr>
          <p:cNvPr id="26" name="Straight Connector 25">
            <a:extLst>
              <a:ext uri="{FF2B5EF4-FFF2-40B4-BE49-F238E27FC236}">
                <a16:creationId xmlns:a16="http://schemas.microsoft.com/office/drawing/2014/main" id="{F95B5683-4FE6-43CF-B0BE-537DF1091E4C}"/>
              </a:ext>
            </a:extLst>
          </p:cNvPr>
          <p:cNvCxnSpPr>
            <a:cxnSpLocks/>
          </p:cNvCxnSpPr>
          <p:nvPr/>
        </p:nvCxnSpPr>
        <p:spPr>
          <a:xfrm>
            <a:off x="4635284" y="4704205"/>
            <a:ext cx="2836056" cy="0"/>
          </a:xfrm>
          <a:prstGeom prst="line">
            <a:avLst/>
          </a:prstGeom>
          <a:ln w="76200">
            <a:solidFill>
              <a:schemeClr val="accent5">
                <a:lumMod val="75000"/>
              </a:schemeClr>
            </a:solidFill>
          </a:ln>
          <a:effectLst>
            <a:outerShdw blurRad="50800" dist="38100" dir="2700000" algn="tl" rotWithShape="0">
              <a:prstClr val="black">
                <a:alpha val="40000"/>
              </a:prstClr>
            </a:outerShdw>
            <a:softEdge rad="31750"/>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1944BD4-C1F0-4585-A073-2CB55FF90364}"/>
              </a:ext>
            </a:extLst>
          </p:cNvPr>
          <p:cNvCxnSpPr>
            <a:cxnSpLocks/>
          </p:cNvCxnSpPr>
          <p:nvPr/>
        </p:nvCxnSpPr>
        <p:spPr>
          <a:xfrm>
            <a:off x="1215189" y="4704205"/>
            <a:ext cx="2988837" cy="0"/>
          </a:xfrm>
          <a:prstGeom prst="line">
            <a:avLst/>
          </a:prstGeom>
          <a:ln w="76200">
            <a:solidFill>
              <a:schemeClr val="accent5">
                <a:lumMod val="75000"/>
              </a:schemeClr>
            </a:solidFill>
          </a:ln>
          <a:effectLst>
            <a:outerShdw blurRad="50800" dist="38100" dir="2700000" algn="tl" rotWithShape="0">
              <a:prstClr val="black">
                <a:alpha val="40000"/>
              </a:prstClr>
            </a:outerShdw>
            <a:softEdge rad="3175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45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KAGES_Logo_v7.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994" y="2492192"/>
            <a:ext cx="1600200" cy="566737"/>
          </a:xfrm>
          <a:prstGeom prst="rect">
            <a:avLst/>
          </a:prstGeom>
        </p:spPr>
      </p:pic>
      <p:grpSp>
        <p:nvGrpSpPr>
          <p:cNvPr id="2" name="Group 1"/>
          <p:cNvGrpSpPr/>
          <p:nvPr/>
        </p:nvGrpSpPr>
        <p:grpSpPr>
          <a:xfrm>
            <a:off x="1248047" y="3858561"/>
            <a:ext cx="6706742" cy="762426"/>
            <a:chOff x="1412006" y="5087849"/>
            <a:chExt cx="6706742" cy="762426"/>
          </a:xfrm>
        </p:grpSpPr>
        <p:pic>
          <p:nvPicPr>
            <p:cNvPr id="6" name="Picture 5"/>
            <p:cNvPicPr>
              <a:picLocks noChangeAspect="1"/>
            </p:cNvPicPr>
            <p:nvPr/>
          </p:nvPicPr>
          <p:blipFill>
            <a:blip r:embed="rId4"/>
            <a:stretch>
              <a:fillRect/>
            </a:stretch>
          </p:blipFill>
          <p:spPr>
            <a:xfrm>
              <a:off x="3188054" y="5162982"/>
              <a:ext cx="963112" cy="574488"/>
            </a:xfrm>
            <a:prstGeom prst="rect">
              <a:avLst/>
            </a:prstGeom>
          </p:spPr>
        </p:pic>
        <p:pic>
          <p:nvPicPr>
            <p:cNvPr id="7" name="Picture 6"/>
            <p:cNvPicPr>
              <a:picLocks noChangeAspect="1"/>
            </p:cNvPicPr>
            <p:nvPr/>
          </p:nvPicPr>
          <p:blipFill>
            <a:blip r:embed="rId5"/>
            <a:stretch>
              <a:fillRect/>
            </a:stretch>
          </p:blipFill>
          <p:spPr>
            <a:xfrm>
              <a:off x="4610127" y="5087849"/>
              <a:ext cx="908423" cy="762426"/>
            </a:xfrm>
            <a:prstGeom prst="rect">
              <a:avLst/>
            </a:prstGeom>
          </p:spPr>
        </p:pic>
        <p:pic>
          <p:nvPicPr>
            <p:cNvPr id="8" name="Picture 7" descr="UNC_GILLINGS_542_transp_bl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4941" y="5235509"/>
              <a:ext cx="2023807" cy="513586"/>
            </a:xfrm>
            <a:prstGeom prst="rect">
              <a:avLst/>
            </a:prstGeom>
          </p:spPr>
        </p:pic>
        <p:pic>
          <p:nvPicPr>
            <p:cNvPr id="10" name="Picture 9" descr="FHI360_Logo_NewTag_Horiz_rg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2006" y="5212587"/>
              <a:ext cx="1153262" cy="513586"/>
            </a:xfrm>
            <a:prstGeom prst="rect">
              <a:avLst/>
            </a:prstGeom>
          </p:spPr>
        </p:pic>
      </p:grpSp>
      <p:sp>
        <p:nvSpPr>
          <p:cNvPr id="11" name="Title 10"/>
          <p:cNvSpPr>
            <a:spLocks noGrp="1"/>
          </p:cNvSpPr>
          <p:nvPr>
            <p:ph type="title"/>
          </p:nvPr>
        </p:nvSpPr>
        <p:spPr>
          <a:xfrm>
            <a:off x="467360" y="241996"/>
            <a:ext cx="8219440" cy="972441"/>
          </a:xfrm>
        </p:spPr>
        <p:txBody>
          <a:bodyPr/>
          <a:lstStyle/>
          <a:p>
            <a:pPr algn="ctr"/>
            <a:r>
              <a:rPr lang="ar-MA" b="1" dirty="0"/>
              <a:t>شكر وتقدير </a:t>
            </a:r>
            <a:endParaRPr lang="en-US" dirty="0"/>
          </a:p>
        </p:txBody>
      </p:sp>
      <p:cxnSp>
        <p:nvCxnSpPr>
          <p:cNvPr id="13" name="Straight Connector 12"/>
          <p:cNvCxnSpPr/>
          <p:nvPr/>
        </p:nvCxnSpPr>
        <p:spPr>
          <a:xfrm>
            <a:off x="2353855" y="1219780"/>
            <a:ext cx="4544785" cy="0"/>
          </a:xfrm>
          <a:prstGeom prst="line">
            <a:avLst/>
          </a:prstGeom>
          <a:ln w="76200" cap="flat" cmpd="sng" algn="ctr">
            <a:solidFill>
              <a:schemeClr val="accent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 name="Picture 11" descr="USAID logo.jpg"/>
          <p:cNvPicPr>
            <a:picLocks noChangeAspect="1"/>
          </p:cNvPicPr>
          <p:nvPr/>
        </p:nvPicPr>
        <p:blipFill rotWithShape="1">
          <a:blip r:embed="rId8">
            <a:extLst>
              <a:ext uri="{28A0092B-C50C-407E-A947-70E740481C1C}">
                <a14:useLocalDpi xmlns:a14="http://schemas.microsoft.com/office/drawing/2010/main" val="0"/>
              </a:ext>
            </a:extLst>
          </a:blip>
          <a:srcRect l="11756" t="17658" r="9139" b="14848"/>
          <a:stretch/>
        </p:blipFill>
        <p:spPr>
          <a:xfrm>
            <a:off x="2643302" y="2456969"/>
            <a:ext cx="1865421" cy="619152"/>
          </a:xfrm>
          <a:prstGeom prst="rect">
            <a:avLst/>
          </a:prstGeom>
        </p:spPr>
      </p:pic>
      <p:pic>
        <p:nvPicPr>
          <p:cNvPr id="9" name="Picture 8">
            <a:extLst>
              <a:ext uri="{FF2B5EF4-FFF2-40B4-BE49-F238E27FC236}">
                <a16:creationId xmlns:a16="http://schemas.microsoft.com/office/drawing/2014/main" id="{513D3760-9A2D-4DB1-897D-B5126E80D310}"/>
              </a:ext>
            </a:extLst>
          </p:cNvPr>
          <p:cNvPicPr>
            <a:picLocks noChangeAspect="1"/>
          </p:cNvPicPr>
          <p:nvPr/>
        </p:nvPicPr>
        <p:blipFill>
          <a:blip r:embed="rId9"/>
          <a:stretch>
            <a:fillRect/>
          </a:stretch>
        </p:blipFill>
        <p:spPr>
          <a:xfrm>
            <a:off x="788742" y="2346289"/>
            <a:ext cx="1185447" cy="749590"/>
          </a:xfrm>
          <a:prstGeom prst="rect">
            <a:avLst/>
          </a:prstGeom>
        </p:spPr>
      </p:pic>
      <p:pic>
        <p:nvPicPr>
          <p:cNvPr id="14" name="Picture 13">
            <a:extLst>
              <a:ext uri="{FF2B5EF4-FFF2-40B4-BE49-F238E27FC236}">
                <a16:creationId xmlns:a16="http://schemas.microsoft.com/office/drawing/2014/main" id="{E518255F-FA32-4974-B019-3D55AEDA5188}"/>
              </a:ext>
            </a:extLst>
          </p:cNvPr>
          <p:cNvPicPr>
            <a:picLocks noChangeAspect="1"/>
          </p:cNvPicPr>
          <p:nvPr/>
        </p:nvPicPr>
        <p:blipFill>
          <a:blip r:embed="rId10"/>
          <a:stretch>
            <a:fillRect/>
          </a:stretch>
        </p:blipFill>
        <p:spPr>
          <a:xfrm>
            <a:off x="5177836" y="2397737"/>
            <a:ext cx="1015045" cy="678384"/>
          </a:xfrm>
          <a:prstGeom prst="rect">
            <a:avLst/>
          </a:prstGeom>
        </p:spPr>
      </p:pic>
    </p:spTree>
    <p:extLst>
      <p:ext uri="{BB962C8B-B14F-4D97-AF65-F5344CB8AC3E}">
        <p14:creationId xmlns:p14="http://schemas.microsoft.com/office/powerpoint/2010/main" val="210235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6ABA-E076-4E4B-BEF5-C26CC62020D1}"/>
              </a:ext>
            </a:extLst>
          </p:cNvPr>
          <p:cNvSpPr>
            <a:spLocks noGrp="1"/>
          </p:cNvSpPr>
          <p:nvPr>
            <p:ph type="title"/>
          </p:nvPr>
        </p:nvSpPr>
        <p:spPr>
          <a:xfrm>
            <a:off x="-362857" y="0"/>
            <a:ext cx="9289143" cy="972441"/>
          </a:xfrm>
        </p:spPr>
        <p:txBody>
          <a:bodyPr>
            <a:normAutofit fontScale="90000"/>
          </a:bodyPr>
          <a:lstStyle/>
          <a:p>
            <a:pPr algn="r" rtl="1"/>
            <a:r>
              <a:rPr lang="ar-MA" b="1" dirty="0"/>
              <a:t>كيف تؤثر التحديات المرتبطة بالأمن على برامج الفئات الرئيسية؟</a:t>
            </a:r>
            <a:endParaRPr lang="fr-FR" dirty="0"/>
          </a:p>
        </p:txBody>
      </p:sp>
      <p:sp>
        <p:nvSpPr>
          <p:cNvPr id="3" name="Text Placeholder 2">
            <a:extLst>
              <a:ext uri="{FF2B5EF4-FFF2-40B4-BE49-F238E27FC236}">
                <a16:creationId xmlns:a16="http://schemas.microsoft.com/office/drawing/2014/main" id="{8A9E6258-5C53-48C6-B4DA-56748CF4A331}"/>
              </a:ext>
            </a:extLst>
          </p:cNvPr>
          <p:cNvSpPr>
            <a:spLocks noGrp="1"/>
          </p:cNvSpPr>
          <p:nvPr>
            <p:ph type="body" sz="quarter" idx="10"/>
          </p:nvPr>
        </p:nvSpPr>
        <p:spPr>
          <a:xfrm>
            <a:off x="4572000" y="959742"/>
            <a:ext cx="4114800" cy="5104187"/>
          </a:xfrm>
        </p:spPr>
        <p:txBody>
          <a:bodyPr/>
          <a:lstStyle/>
          <a:p>
            <a:pPr marL="0" indent="0" algn="r" rtl="1">
              <a:buNone/>
            </a:pPr>
            <a:r>
              <a:rPr lang="ar-MA" sz="1800" dirty="0"/>
              <a:t>سبعة مجالات من البرامج ذات الصلة بالفئات السكانية الرئيسية </a:t>
            </a:r>
            <a:r>
              <a:rPr lang="ar-MA" sz="1800" baseline="30000" dirty="0"/>
              <a:t>1</a:t>
            </a:r>
            <a:endParaRPr lang="fr-FR" sz="1800" dirty="0"/>
          </a:p>
          <a:p>
            <a:pPr marL="514350" lvl="0" indent="-514350" algn="r" rtl="1">
              <a:buFont typeface="+mj-lt"/>
              <a:buAutoNum type="arabicPeriod"/>
            </a:pPr>
            <a:r>
              <a:rPr lang="ar-MA" sz="1800" dirty="0"/>
              <a:t>قد يكون من الصعب إجراء استطلاعات سلوكية أو طبية حيوية تحد من البيانات الموثوقة.</a:t>
            </a:r>
            <a:endParaRPr lang="fr-FR" sz="1800" dirty="0"/>
          </a:p>
          <a:p>
            <a:pPr marL="514350" lvl="0" indent="-514350" algn="r" rtl="1">
              <a:buFont typeface="+mj-lt"/>
              <a:buAutoNum type="arabicPeriod"/>
            </a:pPr>
            <a:r>
              <a:rPr lang="ar-MA" sz="1800" dirty="0"/>
              <a:t>يعد تعيين أفراد الفئات الرئيسية أو إشراك منظمات المجتمع المدني بقيادة أفراد الفئات الرئيسية الأكثر صعوبة.</a:t>
            </a:r>
            <a:endParaRPr lang="fr-FR" sz="1800" dirty="0"/>
          </a:p>
          <a:p>
            <a:pPr marL="514350" lvl="0" indent="-514350" algn="r" rtl="1">
              <a:buFont typeface="+mj-lt"/>
              <a:buAutoNum type="arabicPeriod"/>
            </a:pPr>
            <a:r>
              <a:rPr lang="ar-MA" sz="1800" dirty="0"/>
              <a:t>الحاجة إلى تدريبات مكثفة للحد من الوصم بالنسبة للعاملين في المجال الصحي، لا سيما إذا كان العمل مع أفراد الفئات الرئيسية يجلب الوصم الثانوي وسوء المعاملة</a:t>
            </a:r>
            <a:endParaRPr lang="fr-FR" sz="1800" dirty="0"/>
          </a:p>
          <a:p>
            <a:pPr marL="514350" lvl="0" indent="-514350" algn="r" rtl="1">
              <a:buFont typeface="+mj-lt"/>
              <a:buAutoNum type="arabicPeriod"/>
            </a:pPr>
            <a:r>
              <a:rPr lang="ar-MA" sz="1800" dirty="0"/>
              <a:t>يحد التحرش من التوعية.</a:t>
            </a:r>
            <a:endParaRPr lang="fr-FR" sz="1800" dirty="0"/>
          </a:p>
          <a:p>
            <a:pPr marL="514350" lvl="0" indent="-514350" algn="r" rtl="1">
              <a:buFont typeface="+mj-lt"/>
              <a:buAutoNum type="arabicPeriod"/>
            </a:pPr>
            <a:r>
              <a:rPr lang="ar-MA" sz="1800" dirty="0"/>
              <a:t>ارتفاع الإجهاد لدى العاملين في العيادات.</a:t>
            </a:r>
            <a:endParaRPr lang="fr-FR" sz="1800" dirty="0"/>
          </a:p>
          <a:p>
            <a:pPr marL="514350" lvl="0" indent="-514350" algn="r" rtl="1">
              <a:buFont typeface="+mj-lt"/>
              <a:buAutoNum type="arabicPeriod"/>
            </a:pPr>
            <a:r>
              <a:rPr lang="ar-MA" sz="1800" dirty="0"/>
              <a:t>تجعل التحولات في تركيز الإدارة من الصعب تلبية الأهداف </a:t>
            </a:r>
            <a:r>
              <a:rPr lang="ar-MA" sz="1800" dirty="0" err="1"/>
              <a:t>البرنامجية</a:t>
            </a:r>
            <a:r>
              <a:rPr lang="ar-MA" sz="1800" dirty="0"/>
              <a:t>.</a:t>
            </a:r>
            <a:endParaRPr lang="fr-FR" sz="1800" dirty="0"/>
          </a:p>
          <a:p>
            <a:pPr marL="514350" lvl="0" indent="-514350" algn="r" rtl="1">
              <a:buFont typeface="+mj-lt"/>
              <a:buAutoNum type="arabicPeriod"/>
            </a:pPr>
            <a:r>
              <a:rPr lang="ar-MA" sz="1800" dirty="0"/>
              <a:t>إذا تعذر الحفاظ على البيانات آمنة، فإن ما يمكن جمعه يكون محدودًا للغاية.</a:t>
            </a:r>
            <a:endParaRPr lang="fr-FR" sz="1800" dirty="0"/>
          </a:p>
          <a:p>
            <a:pPr lvl="0">
              <a:buFont typeface="+mj-lt"/>
              <a:buAutoNum type="arabicPeriod"/>
            </a:pPr>
            <a:endParaRPr lang="en-US" sz="1800" dirty="0"/>
          </a:p>
          <a:p>
            <a:pPr lvl="0">
              <a:buFont typeface="+mj-lt"/>
              <a:buAutoNum type="arabicPeriod"/>
            </a:pPr>
            <a:endParaRPr lang="en-US" sz="1600" dirty="0"/>
          </a:p>
          <a:p>
            <a:pPr lvl="0">
              <a:buFont typeface="+mj-lt"/>
              <a:buAutoNum type="arabicPeriod"/>
            </a:pPr>
            <a:endParaRPr lang="en-US" sz="1600" dirty="0"/>
          </a:p>
          <a:p>
            <a:pPr>
              <a:buFont typeface="+mj-lt"/>
              <a:buAutoNum type="arabicPeriod"/>
            </a:pPr>
            <a:endParaRPr lang="en-US" sz="1600" dirty="0"/>
          </a:p>
        </p:txBody>
      </p:sp>
      <p:pic>
        <p:nvPicPr>
          <p:cNvPr id="4" name="Picture 3">
            <a:extLst>
              <a:ext uri="{FF2B5EF4-FFF2-40B4-BE49-F238E27FC236}">
                <a16:creationId xmlns:a16="http://schemas.microsoft.com/office/drawing/2014/main" id="{07BEF3CC-D244-415F-859A-4983A26AE358}"/>
              </a:ext>
            </a:extLst>
          </p:cNvPr>
          <p:cNvPicPr/>
          <p:nvPr/>
        </p:nvPicPr>
        <p:blipFill>
          <a:blip r:embed="rId3"/>
          <a:stretch>
            <a:fillRect/>
          </a:stretch>
        </p:blipFill>
        <p:spPr>
          <a:xfrm>
            <a:off x="121024" y="2230782"/>
            <a:ext cx="4327525" cy="347789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C825204-C4CD-4C29-B8BF-94B6E8CA2A0B}"/>
              </a:ext>
            </a:extLst>
          </p:cNvPr>
          <p:cNvSpPr txBox="1"/>
          <p:nvPr/>
        </p:nvSpPr>
        <p:spPr>
          <a:xfrm>
            <a:off x="-449746" y="1789048"/>
            <a:ext cx="4898295" cy="369332"/>
          </a:xfrm>
          <a:prstGeom prst="rect">
            <a:avLst/>
          </a:prstGeom>
          <a:noFill/>
        </p:spPr>
        <p:txBody>
          <a:bodyPr wrap="square" rtlCol="0">
            <a:spAutoFit/>
          </a:bodyPr>
          <a:lstStyle/>
          <a:p>
            <a:pPr algn="r" rtl="1"/>
            <a:r>
              <a:rPr lang="ar-MA" dirty="0"/>
              <a:t>سبعة مجالات من البرامج ذات الصلة بالفئات الرئيسية </a:t>
            </a:r>
            <a:r>
              <a:rPr lang="ar-MA" baseline="30000" dirty="0"/>
              <a:t>1</a:t>
            </a:r>
            <a:endParaRPr lang="fr-FR" dirty="0"/>
          </a:p>
        </p:txBody>
      </p:sp>
      <p:sp>
        <p:nvSpPr>
          <p:cNvPr id="6" name="TextBox 5">
            <a:extLst>
              <a:ext uri="{FF2B5EF4-FFF2-40B4-BE49-F238E27FC236}">
                <a16:creationId xmlns:a16="http://schemas.microsoft.com/office/drawing/2014/main" id="{C098E4DE-09AD-43FB-884A-8B3287810BA6}"/>
              </a:ext>
            </a:extLst>
          </p:cNvPr>
          <p:cNvSpPr txBox="1"/>
          <p:nvPr/>
        </p:nvSpPr>
        <p:spPr>
          <a:xfrm>
            <a:off x="167191" y="5953879"/>
            <a:ext cx="4572000" cy="646331"/>
          </a:xfrm>
          <a:prstGeom prst="rect">
            <a:avLst/>
          </a:prstGeom>
          <a:noFill/>
        </p:spPr>
        <p:txBody>
          <a:bodyPr wrap="square" rtlCol="0">
            <a:spAutoFit/>
          </a:bodyPr>
          <a:lstStyle/>
          <a:p>
            <a:pPr algn="r" rtl="1"/>
            <a:r>
              <a:rPr lang="ar-LB" dirty="0"/>
              <a:t>1 </a:t>
            </a:r>
            <a:r>
              <a:rPr lang="ar-MA" dirty="0"/>
              <a:t>دليل تنفيذ برنامج الفئات الرئيسية. واشنطن العاصمة: </a:t>
            </a:r>
            <a:r>
              <a:rPr lang="en-US" dirty="0"/>
              <a:t>FHI 360 / LINKAGES</a:t>
            </a:r>
            <a:r>
              <a:rPr lang="ar-MA" dirty="0"/>
              <a:t>؛ مارس 2016.</a:t>
            </a:r>
            <a:endParaRPr lang="en-US" sz="800" dirty="0"/>
          </a:p>
        </p:txBody>
      </p:sp>
    </p:spTree>
    <p:extLst>
      <p:ext uri="{BB962C8B-B14F-4D97-AF65-F5344CB8AC3E}">
        <p14:creationId xmlns:p14="http://schemas.microsoft.com/office/powerpoint/2010/main" val="374112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62025-A929-413D-BA9E-A1793422C849}"/>
              </a:ext>
            </a:extLst>
          </p:cNvPr>
          <p:cNvSpPr>
            <a:spLocks noGrp="1"/>
          </p:cNvSpPr>
          <p:nvPr>
            <p:ph type="title"/>
          </p:nvPr>
        </p:nvSpPr>
        <p:spPr/>
        <p:txBody>
          <a:bodyPr/>
          <a:lstStyle/>
          <a:p>
            <a:pPr algn="r" rtl="1"/>
            <a:r>
              <a:rPr lang="ar-MA" dirty="0"/>
              <a:t>المصطلحات الرئيسية والتوصيات الأساسية</a:t>
            </a:r>
            <a:endParaRPr lang="fr-FR" dirty="0"/>
          </a:p>
        </p:txBody>
      </p:sp>
    </p:spTree>
    <p:extLst>
      <p:ext uri="{BB962C8B-B14F-4D97-AF65-F5344CB8AC3E}">
        <p14:creationId xmlns:p14="http://schemas.microsoft.com/office/powerpoint/2010/main" val="2624971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2EAC-1537-4933-ACD2-6CF34374FB64}"/>
              </a:ext>
            </a:extLst>
          </p:cNvPr>
          <p:cNvSpPr>
            <a:spLocks noGrp="1"/>
          </p:cNvSpPr>
          <p:nvPr>
            <p:ph type="title"/>
          </p:nvPr>
        </p:nvSpPr>
        <p:spPr/>
        <p:txBody>
          <a:bodyPr/>
          <a:lstStyle/>
          <a:p>
            <a:pPr algn="r"/>
            <a:r>
              <a:rPr lang="ar-MA" b="1" dirty="0"/>
              <a:t>هدف الجلسة</a:t>
            </a:r>
            <a:endParaRPr lang="en-US" dirty="0"/>
          </a:p>
        </p:txBody>
      </p:sp>
      <p:sp>
        <p:nvSpPr>
          <p:cNvPr id="3" name="Text Placeholder 2">
            <a:extLst>
              <a:ext uri="{FF2B5EF4-FFF2-40B4-BE49-F238E27FC236}">
                <a16:creationId xmlns:a16="http://schemas.microsoft.com/office/drawing/2014/main" id="{6D18E8CD-839B-4672-BFA2-1FEC68B6B04D}"/>
              </a:ext>
            </a:extLst>
          </p:cNvPr>
          <p:cNvSpPr>
            <a:spLocks noGrp="1"/>
          </p:cNvSpPr>
          <p:nvPr>
            <p:ph type="body" sz="quarter" idx="10"/>
          </p:nvPr>
        </p:nvSpPr>
        <p:spPr/>
        <p:txBody>
          <a:bodyPr/>
          <a:lstStyle/>
          <a:p>
            <a:pPr marL="0" indent="0" algn="r" rtl="1">
              <a:buNone/>
            </a:pPr>
            <a:r>
              <a:rPr lang="ar-MA" dirty="0"/>
              <a:t>قم بتعريف "الأمن" و "الخطر" و "التهديد" و "القدرة" و "الهشاشة" وناقش التوصيات الرئيسية المرتبطة بأمن القائمين على التنفيذ في برامج الفئات الرئيسية.</a:t>
            </a:r>
            <a:endParaRPr lang="fr-FR" dirty="0"/>
          </a:p>
          <a:p>
            <a:pPr marL="0" indent="0" rtl="1">
              <a:buNone/>
            </a:pPr>
            <a:r>
              <a:rPr lang="ar-MA" dirty="0"/>
              <a:t> </a:t>
            </a:r>
            <a:endParaRPr lang="fr-FR" dirty="0"/>
          </a:p>
        </p:txBody>
      </p:sp>
    </p:spTree>
    <p:extLst>
      <p:ext uri="{BB962C8B-B14F-4D97-AF65-F5344CB8AC3E}">
        <p14:creationId xmlns:p14="http://schemas.microsoft.com/office/powerpoint/2010/main" val="13883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214812" y="195655"/>
            <a:ext cx="8219440" cy="972441"/>
          </a:xfrm>
        </p:spPr>
        <p:txBody>
          <a:bodyPr/>
          <a:lstStyle/>
          <a:p>
            <a:pPr algn="r" rtl="1"/>
            <a:r>
              <a:rPr lang="ar-MA" b="1" dirty="0"/>
              <a:t>النشاط د، تعريف: الأمن</a:t>
            </a:r>
            <a:endParaRPr lang="fr-FR"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p:txBody>
          <a:bodyPr/>
          <a:lstStyle/>
          <a:p>
            <a:pPr marL="0" indent="0" algn="r" rtl="1">
              <a:buNone/>
            </a:pPr>
            <a:r>
              <a:rPr lang="ar-MA" dirty="0"/>
              <a:t>ماذا يعني مصطلح "الأمن"؟</a:t>
            </a:r>
            <a:endParaRPr lang="fr-FR" dirty="0"/>
          </a:p>
          <a:p>
            <a:pPr marL="514350" indent="-514350" algn="r">
              <a:buFont typeface="+mj-lt"/>
              <a:buAutoNum type="alphaUcPeriod"/>
            </a:pPr>
            <a:endParaRPr lang="en-US" dirty="0"/>
          </a:p>
          <a:p>
            <a:pPr marL="0" indent="0" algn="r" rtl="1">
              <a:buNone/>
            </a:pPr>
            <a:endParaRPr lang="fr-FR" dirty="0"/>
          </a:p>
          <a:p>
            <a:pPr marL="0" lvl="0" indent="0" algn="r" rtl="1">
              <a:buNone/>
            </a:pPr>
            <a:r>
              <a:rPr lang="ar-LB" dirty="0"/>
              <a:t>أ. </a:t>
            </a:r>
            <a:r>
              <a:rPr lang="ar-MA" dirty="0"/>
              <a:t>التأكد من أنك آمن تمامًا.</a:t>
            </a:r>
            <a:endParaRPr lang="fr-FR" dirty="0"/>
          </a:p>
          <a:p>
            <a:pPr marL="0" lvl="0" indent="0" algn="r" rtl="1">
              <a:buNone/>
            </a:pPr>
            <a:r>
              <a:rPr lang="ar-LB" dirty="0"/>
              <a:t>ب. </a:t>
            </a:r>
            <a:r>
              <a:rPr lang="ar-MA" dirty="0"/>
              <a:t>أن تتحرر من العنف </a:t>
            </a:r>
            <a:r>
              <a:rPr lang="ar-MA" u="sng" dirty="0"/>
              <a:t>المتعمد</a:t>
            </a:r>
            <a:r>
              <a:rPr lang="ar-MA" dirty="0"/>
              <a:t>.</a:t>
            </a:r>
            <a:endParaRPr lang="fr-FR" dirty="0"/>
          </a:p>
          <a:p>
            <a:pPr marL="0" lvl="0" indent="0" algn="r" rtl="1">
              <a:buNone/>
            </a:pPr>
            <a:r>
              <a:rPr lang="ar-LB" dirty="0"/>
              <a:t>ج. </a:t>
            </a:r>
            <a:r>
              <a:rPr lang="ar-MA" dirty="0"/>
              <a:t>التوفر على حقيبة إسعافات أولية.</a:t>
            </a:r>
            <a:endParaRPr lang="fr-FR" dirty="0"/>
          </a:p>
          <a:p>
            <a:pPr marL="514350" indent="-514350" algn="r">
              <a:buFont typeface="+mj-lt"/>
              <a:buAutoNum type="alphaUcPeriod"/>
            </a:pPr>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3818964" y="3771320"/>
            <a:ext cx="5181185" cy="636618"/>
          </a:xfrm>
          <a:custGeom>
            <a:avLst/>
            <a:gdLst>
              <a:gd name="connsiteX0" fmla="*/ 0 w 7708452"/>
              <a:gd name="connsiteY0" fmla="*/ 318213 h 636426"/>
              <a:gd name="connsiteX1" fmla="*/ 3854226 w 7708452"/>
              <a:gd name="connsiteY1" fmla="*/ 0 h 636426"/>
              <a:gd name="connsiteX2" fmla="*/ 7708452 w 7708452"/>
              <a:gd name="connsiteY2" fmla="*/ 318213 h 636426"/>
              <a:gd name="connsiteX3" fmla="*/ 3854226 w 7708452"/>
              <a:gd name="connsiteY3" fmla="*/ 636426 h 636426"/>
              <a:gd name="connsiteX4" fmla="*/ 0 w 7708452"/>
              <a:gd name="connsiteY4" fmla="*/ 318213 h 636426"/>
              <a:gd name="connsiteX0" fmla="*/ 0 w 7708452"/>
              <a:gd name="connsiteY0" fmla="*/ 318405 h 636618"/>
              <a:gd name="connsiteX1" fmla="*/ 3854226 w 7708452"/>
              <a:gd name="connsiteY1" fmla="*/ 192 h 636618"/>
              <a:gd name="connsiteX2" fmla="*/ 7708452 w 7708452"/>
              <a:gd name="connsiteY2" fmla="*/ 318405 h 636618"/>
              <a:gd name="connsiteX3" fmla="*/ 3854226 w 7708452"/>
              <a:gd name="connsiteY3" fmla="*/ 636618 h 636618"/>
              <a:gd name="connsiteX4" fmla="*/ 0 w 7708452"/>
              <a:gd name="connsiteY4" fmla="*/ 318405 h 636618"/>
              <a:gd name="connsiteX0" fmla="*/ 0 w 7708452"/>
              <a:gd name="connsiteY0" fmla="*/ 318405 h 636618"/>
              <a:gd name="connsiteX1" fmla="*/ 3854226 w 7708452"/>
              <a:gd name="connsiteY1" fmla="*/ 192 h 636618"/>
              <a:gd name="connsiteX2" fmla="*/ 7708452 w 7708452"/>
              <a:gd name="connsiteY2" fmla="*/ 318405 h 636618"/>
              <a:gd name="connsiteX3" fmla="*/ 3854226 w 7708452"/>
              <a:gd name="connsiteY3" fmla="*/ 636618 h 636618"/>
              <a:gd name="connsiteX4" fmla="*/ 0 w 7708452"/>
              <a:gd name="connsiteY4" fmla="*/ 318405 h 63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8452" h="636618">
                <a:moveTo>
                  <a:pt x="0" y="318405"/>
                </a:moveTo>
                <a:cubicBezTo>
                  <a:pt x="0" y="142661"/>
                  <a:pt x="1725596" y="192"/>
                  <a:pt x="3854226" y="192"/>
                </a:cubicBezTo>
                <a:cubicBezTo>
                  <a:pt x="5982856" y="192"/>
                  <a:pt x="7708452" y="-18704"/>
                  <a:pt x="7708452" y="318405"/>
                </a:cubicBezTo>
                <a:cubicBezTo>
                  <a:pt x="7672593" y="637585"/>
                  <a:pt x="5982856" y="636618"/>
                  <a:pt x="3854226" y="636618"/>
                </a:cubicBezTo>
                <a:cubicBezTo>
                  <a:pt x="1725596" y="636618"/>
                  <a:pt x="0" y="494149"/>
                  <a:pt x="0" y="318405"/>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16F5A506-BB1C-4437-A11B-882F915047B2}"/>
              </a:ext>
            </a:extLst>
          </p:cNvPr>
          <p:cNvSpPr txBox="1"/>
          <p:nvPr/>
        </p:nvSpPr>
        <p:spPr>
          <a:xfrm>
            <a:off x="363071" y="5607424"/>
            <a:ext cx="8637079" cy="646331"/>
          </a:xfrm>
          <a:prstGeom prst="rect">
            <a:avLst/>
          </a:prstGeom>
          <a:noFill/>
        </p:spPr>
        <p:txBody>
          <a:bodyPr wrap="square" rtlCol="0">
            <a:spAutoFit/>
          </a:bodyPr>
          <a:lstStyle/>
          <a:p>
            <a:pPr algn="r" rtl="1"/>
            <a:r>
              <a:rPr lang="ar-MA" dirty="0"/>
              <a:t>بينما تُستخدم كلمة "أمن" أحيانًا بالتبادل مع كلمة "السلامة"، إلا أن الأمن يركز على التحرر من الأذى المتعمد. بيد أن السلامة تشمل التحرر من الأضرار مثل المرض والكوارث الطبيعية التي لن يتم التطرق إليها في هذا التدريب.</a:t>
            </a:r>
            <a:endParaRPr lang="fr-FR" dirty="0"/>
          </a:p>
        </p:txBody>
      </p:sp>
      <p:sp>
        <p:nvSpPr>
          <p:cNvPr id="7" name="Star: 5 Points 6">
            <a:extLst>
              <a:ext uri="{FF2B5EF4-FFF2-40B4-BE49-F238E27FC236}">
                <a16:creationId xmlns:a16="http://schemas.microsoft.com/office/drawing/2014/main" id="{17EE00CB-8514-4053-BB80-C27F912F8BCC}"/>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95107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89825" y="202078"/>
            <a:ext cx="8219440" cy="972441"/>
          </a:xfrm>
        </p:spPr>
        <p:txBody>
          <a:bodyPr/>
          <a:lstStyle/>
          <a:p>
            <a:pPr algn="r"/>
            <a:r>
              <a:rPr lang="ar-MA" b="1" dirty="0"/>
              <a:t>النشاط د. تعريف: الخطر</a:t>
            </a:r>
            <a:endParaRPr lang="en-US"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p:txBody>
          <a:bodyPr/>
          <a:lstStyle/>
          <a:p>
            <a:pPr algn="r" rtl="1"/>
            <a:r>
              <a:rPr lang="ar-MA" dirty="0"/>
              <a:t>ماذا يعني مصطلح "الخطر"؟</a:t>
            </a:r>
            <a:endParaRPr lang="fr-FR" dirty="0"/>
          </a:p>
          <a:p>
            <a:pPr marL="514350" indent="-514350" algn="r">
              <a:buFont typeface="+mj-lt"/>
              <a:buAutoNum type="alphaUcPeriod"/>
            </a:pPr>
            <a:endParaRPr lang="en-US" dirty="0"/>
          </a:p>
          <a:p>
            <a:pPr marL="0" indent="0" algn="r" rtl="1">
              <a:buNone/>
            </a:pPr>
            <a:endParaRPr lang="fr-FR" dirty="0"/>
          </a:p>
          <a:p>
            <a:pPr marL="0" lvl="0" indent="0" algn="r" rtl="1">
              <a:buNone/>
            </a:pPr>
            <a:r>
              <a:rPr lang="ar-LB" b="1" dirty="0">
                <a:solidFill>
                  <a:srgbClr val="FF0000"/>
                </a:solidFill>
              </a:rPr>
              <a:t>أ</a:t>
            </a:r>
            <a:r>
              <a:rPr lang="ar-LB" dirty="0">
                <a:solidFill>
                  <a:srgbClr val="FF0000"/>
                </a:solidFill>
              </a:rPr>
              <a:t>. </a:t>
            </a:r>
            <a:r>
              <a:rPr lang="ar-MA" dirty="0"/>
              <a:t>احتمالية حدوث شيء مؤذي.</a:t>
            </a:r>
            <a:endParaRPr lang="fr-FR" dirty="0"/>
          </a:p>
          <a:p>
            <a:pPr marL="0" lvl="0" indent="0" algn="r" rtl="1">
              <a:buNone/>
            </a:pPr>
            <a:r>
              <a:rPr lang="ar-LB" b="1" dirty="0">
                <a:solidFill>
                  <a:srgbClr val="FF0000"/>
                </a:solidFill>
              </a:rPr>
              <a:t>ب</a:t>
            </a:r>
            <a:r>
              <a:rPr lang="ar-LB" dirty="0">
                <a:solidFill>
                  <a:srgbClr val="FF0000"/>
                </a:solidFill>
              </a:rPr>
              <a:t>. </a:t>
            </a:r>
            <a:r>
              <a:rPr lang="ar-MA" dirty="0"/>
              <a:t>أن تكون حذرا.</a:t>
            </a:r>
            <a:endParaRPr lang="fr-FR" dirty="0"/>
          </a:p>
          <a:p>
            <a:pPr marL="0" lvl="0" indent="0" algn="r" rtl="1">
              <a:buNone/>
            </a:pPr>
            <a:r>
              <a:rPr lang="ar-LB" b="1" dirty="0">
                <a:solidFill>
                  <a:srgbClr val="FF0000"/>
                </a:solidFill>
              </a:rPr>
              <a:t>ج. </a:t>
            </a:r>
            <a:r>
              <a:rPr lang="ar-MA" dirty="0"/>
              <a:t>التخطيط الاستباقي لتجنب الخطر.</a:t>
            </a:r>
            <a:endParaRPr lang="fr-FR" dirty="0"/>
          </a:p>
          <a:p>
            <a:pPr marL="514350" indent="-514350" algn="r">
              <a:buFont typeface="+mj-lt"/>
              <a:buAutoNum type="alphaUcPeriod"/>
            </a:pPr>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4595813" y="3170767"/>
            <a:ext cx="4327178" cy="723838"/>
          </a:xfrm>
          <a:custGeom>
            <a:avLst/>
            <a:gdLst>
              <a:gd name="connsiteX0" fmla="*/ 0 w 5038165"/>
              <a:gd name="connsiteY0" fmla="*/ 355802 h 711604"/>
              <a:gd name="connsiteX1" fmla="*/ 2519083 w 5038165"/>
              <a:gd name="connsiteY1" fmla="*/ 0 h 711604"/>
              <a:gd name="connsiteX2" fmla="*/ 5038166 w 5038165"/>
              <a:gd name="connsiteY2" fmla="*/ 355802 h 711604"/>
              <a:gd name="connsiteX3" fmla="*/ 2519083 w 5038165"/>
              <a:gd name="connsiteY3" fmla="*/ 711604 h 711604"/>
              <a:gd name="connsiteX4" fmla="*/ 0 w 5038165"/>
              <a:gd name="connsiteY4" fmla="*/ 355802 h 711604"/>
              <a:gd name="connsiteX0" fmla="*/ 0 w 5038373"/>
              <a:gd name="connsiteY0" fmla="*/ 367047 h 722849"/>
              <a:gd name="connsiteX1" fmla="*/ 2519083 w 5038373"/>
              <a:gd name="connsiteY1" fmla="*/ 11245 h 722849"/>
              <a:gd name="connsiteX2" fmla="*/ 5038166 w 5038373"/>
              <a:gd name="connsiteY2" fmla="*/ 367047 h 722849"/>
              <a:gd name="connsiteX3" fmla="*/ 2519083 w 5038373"/>
              <a:gd name="connsiteY3" fmla="*/ 722849 h 722849"/>
              <a:gd name="connsiteX4" fmla="*/ 0 w 5038373"/>
              <a:gd name="connsiteY4" fmla="*/ 367047 h 722849"/>
              <a:gd name="connsiteX0" fmla="*/ 0 w 5038373"/>
              <a:gd name="connsiteY0" fmla="*/ 367047 h 723838"/>
              <a:gd name="connsiteX1" fmla="*/ 2519083 w 5038373"/>
              <a:gd name="connsiteY1" fmla="*/ 11245 h 723838"/>
              <a:gd name="connsiteX2" fmla="*/ 5038166 w 5038373"/>
              <a:gd name="connsiteY2" fmla="*/ 367047 h 723838"/>
              <a:gd name="connsiteX3" fmla="*/ 2519083 w 5038373"/>
              <a:gd name="connsiteY3" fmla="*/ 722849 h 723838"/>
              <a:gd name="connsiteX4" fmla="*/ 0 w 5038373"/>
              <a:gd name="connsiteY4" fmla="*/ 367047 h 723838"/>
              <a:gd name="connsiteX0" fmla="*/ 207 w 5038580"/>
              <a:gd name="connsiteY0" fmla="*/ 367047 h 723838"/>
              <a:gd name="connsiteX1" fmla="*/ 2519290 w 5038580"/>
              <a:gd name="connsiteY1" fmla="*/ 11245 h 723838"/>
              <a:gd name="connsiteX2" fmla="*/ 5038373 w 5038580"/>
              <a:gd name="connsiteY2" fmla="*/ 367047 h 723838"/>
              <a:gd name="connsiteX3" fmla="*/ 2519290 w 5038580"/>
              <a:gd name="connsiteY3" fmla="*/ 722849 h 723838"/>
              <a:gd name="connsiteX4" fmla="*/ 207 w 5038580"/>
              <a:gd name="connsiteY4" fmla="*/ 367047 h 723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8580" h="723838">
                <a:moveTo>
                  <a:pt x="207" y="367047"/>
                </a:moveTo>
                <a:cubicBezTo>
                  <a:pt x="18136" y="27107"/>
                  <a:pt x="1128039" y="11245"/>
                  <a:pt x="2519290" y="11245"/>
                </a:cubicBezTo>
                <a:cubicBezTo>
                  <a:pt x="3910541" y="11245"/>
                  <a:pt x="5056302" y="-98398"/>
                  <a:pt x="5038373" y="367047"/>
                </a:cubicBezTo>
                <a:cubicBezTo>
                  <a:pt x="5020444" y="760775"/>
                  <a:pt x="3910541" y="722849"/>
                  <a:pt x="2519290" y="722849"/>
                </a:cubicBezTo>
                <a:cubicBezTo>
                  <a:pt x="1128039" y="722849"/>
                  <a:pt x="-17722" y="706987"/>
                  <a:pt x="207" y="36704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DC2B70EB-9148-4E98-AC3C-EA312975DBC1}"/>
              </a:ext>
            </a:extLst>
          </p:cNvPr>
          <p:cNvSpPr txBox="1"/>
          <p:nvPr/>
        </p:nvSpPr>
        <p:spPr>
          <a:xfrm>
            <a:off x="363071" y="5607424"/>
            <a:ext cx="8637079" cy="646331"/>
          </a:xfrm>
          <a:prstGeom prst="rect">
            <a:avLst/>
          </a:prstGeom>
          <a:noFill/>
        </p:spPr>
        <p:txBody>
          <a:bodyPr wrap="square" rtlCol="0">
            <a:spAutoFit/>
          </a:bodyPr>
          <a:lstStyle/>
          <a:p>
            <a:pPr algn="r" rtl="1"/>
            <a:r>
              <a:rPr lang="ar-MA" dirty="0"/>
              <a:t>في حين أن كلمة "خطر" يمكن أن تشير إلى كل من إمكانية حدوث ضرر أو قيام شخص / شيء ما بخلق الخطر، سنتحدث في هذا التدريب عن الخطر على أنه احتمال حدوث شيء ضار.</a:t>
            </a:r>
            <a:endParaRPr lang="fr-FR" dirty="0"/>
          </a:p>
        </p:txBody>
      </p:sp>
      <p:sp>
        <p:nvSpPr>
          <p:cNvPr id="7" name="Star: 5 Points 6">
            <a:extLst>
              <a:ext uri="{FF2B5EF4-FFF2-40B4-BE49-F238E27FC236}">
                <a16:creationId xmlns:a16="http://schemas.microsoft.com/office/drawing/2014/main" id="{70499C38-2CDB-4015-BB23-609B073F68CD}"/>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8848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A694-DA8C-42A9-BCC1-E4440D4ED378}"/>
              </a:ext>
            </a:extLst>
          </p:cNvPr>
          <p:cNvSpPr>
            <a:spLocks noGrp="1"/>
          </p:cNvSpPr>
          <p:nvPr>
            <p:ph type="title"/>
          </p:nvPr>
        </p:nvSpPr>
        <p:spPr/>
        <p:txBody>
          <a:bodyPr/>
          <a:lstStyle/>
          <a:p>
            <a:pPr rtl="1"/>
            <a:r>
              <a:rPr lang="ar-MA" b="1" dirty="0"/>
              <a:t>كلمات ترحيبية، تقديم ونبذة مرجعية</a:t>
            </a:r>
            <a:endParaRPr lang="fr-FR" dirty="0"/>
          </a:p>
        </p:txBody>
      </p:sp>
    </p:spTree>
    <p:extLst>
      <p:ext uri="{BB962C8B-B14F-4D97-AF65-F5344CB8AC3E}">
        <p14:creationId xmlns:p14="http://schemas.microsoft.com/office/powerpoint/2010/main" val="128838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89825" y="197677"/>
            <a:ext cx="8219440" cy="972441"/>
          </a:xfrm>
        </p:spPr>
        <p:txBody>
          <a:bodyPr/>
          <a:lstStyle/>
          <a:p>
            <a:pPr algn="r" rtl="1"/>
            <a:r>
              <a:rPr lang="ar-MA" b="1" dirty="0"/>
              <a:t>النشاط د. تعريف: التهديد</a:t>
            </a:r>
            <a:endParaRPr lang="fr-FR"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p:txBody>
          <a:bodyPr/>
          <a:lstStyle/>
          <a:p>
            <a:pPr marL="0" indent="0" algn="r" rtl="1">
              <a:buNone/>
            </a:pPr>
            <a:r>
              <a:rPr lang="ar-MA" dirty="0"/>
              <a:t>ماذا يعني مصطلح "التهديد"؟</a:t>
            </a:r>
            <a:endParaRPr lang="fr-FR" dirty="0"/>
          </a:p>
          <a:p>
            <a:pPr marL="0" lvl="0" indent="0" algn="r" rtl="1">
              <a:buNone/>
            </a:pPr>
            <a:r>
              <a:rPr lang="ar-LB" b="1" dirty="0">
                <a:solidFill>
                  <a:srgbClr val="FF0000"/>
                </a:solidFill>
              </a:rPr>
              <a:t>أ. </a:t>
            </a:r>
            <a:r>
              <a:rPr lang="ar-MA" dirty="0"/>
              <a:t>إشارة / علامة على رغبة شخص ما في إيذاءنا أو إلحاق الضرر بنا أو معاقبتنا.</a:t>
            </a:r>
            <a:endParaRPr lang="fr-FR" dirty="0"/>
          </a:p>
          <a:p>
            <a:pPr marL="0" lvl="0" indent="0" algn="r" rtl="1">
              <a:buNone/>
            </a:pPr>
            <a:r>
              <a:rPr lang="ar-LB" b="1" dirty="0">
                <a:solidFill>
                  <a:srgbClr val="FF0000"/>
                </a:solidFill>
              </a:rPr>
              <a:t>ب. </a:t>
            </a:r>
            <a:r>
              <a:rPr lang="ar-MA" dirty="0"/>
              <a:t>تصريح داعم.</a:t>
            </a:r>
            <a:endParaRPr lang="fr-FR" dirty="0"/>
          </a:p>
          <a:p>
            <a:pPr marL="0" indent="0" algn="r" rtl="1">
              <a:buNone/>
            </a:pPr>
            <a:r>
              <a:rPr lang="ar-MA" dirty="0">
                <a:solidFill>
                  <a:srgbClr val="FF0000"/>
                </a:solidFill>
              </a:rPr>
              <a:t>ج . </a:t>
            </a:r>
            <a:r>
              <a:rPr lang="ar-MA" dirty="0"/>
              <a:t>نذير شؤم.</a:t>
            </a:r>
            <a:endParaRPr lang="fr-FR" dirty="0"/>
          </a:p>
        </p:txBody>
      </p:sp>
      <p:sp>
        <p:nvSpPr>
          <p:cNvPr id="4" name="Oval 3">
            <a:extLst>
              <a:ext uri="{FF2B5EF4-FFF2-40B4-BE49-F238E27FC236}">
                <a16:creationId xmlns:a16="http://schemas.microsoft.com/office/drawing/2014/main" id="{DAA0CBC8-77C6-4A39-BC4F-D67B5539869D}"/>
              </a:ext>
            </a:extLst>
          </p:cNvPr>
          <p:cNvSpPr/>
          <p:nvPr/>
        </p:nvSpPr>
        <p:spPr>
          <a:xfrm>
            <a:off x="718672" y="2204538"/>
            <a:ext cx="8293269" cy="1125286"/>
          </a:xfrm>
          <a:custGeom>
            <a:avLst/>
            <a:gdLst>
              <a:gd name="connsiteX0" fmla="*/ 0 w 8292767"/>
              <a:gd name="connsiteY0" fmla="*/ 558053 h 1116106"/>
              <a:gd name="connsiteX1" fmla="*/ 4146384 w 8292767"/>
              <a:gd name="connsiteY1" fmla="*/ 0 h 1116106"/>
              <a:gd name="connsiteX2" fmla="*/ 8292768 w 8292767"/>
              <a:gd name="connsiteY2" fmla="*/ 558053 h 1116106"/>
              <a:gd name="connsiteX3" fmla="*/ 4146384 w 8292767"/>
              <a:gd name="connsiteY3" fmla="*/ 1116106 h 1116106"/>
              <a:gd name="connsiteX4" fmla="*/ 0 w 8292767"/>
              <a:gd name="connsiteY4" fmla="*/ 558053 h 1116106"/>
              <a:gd name="connsiteX0" fmla="*/ 0 w 8292768"/>
              <a:gd name="connsiteY0" fmla="*/ 558053 h 1116106"/>
              <a:gd name="connsiteX1" fmla="*/ 4146384 w 8292768"/>
              <a:gd name="connsiteY1" fmla="*/ 0 h 1116106"/>
              <a:gd name="connsiteX2" fmla="*/ 8292768 w 8292768"/>
              <a:gd name="connsiteY2" fmla="*/ 558053 h 1116106"/>
              <a:gd name="connsiteX3" fmla="*/ 4146384 w 8292768"/>
              <a:gd name="connsiteY3" fmla="*/ 1116106 h 1116106"/>
              <a:gd name="connsiteX4" fmla="*/ 0 w 8292768"/>
              <a:gd name="connsiteY4" fmla="*/ 558053 h 1116106"/>
              <a:gd name="connsiteX0" fmla="*/ 0 w 8292895"/>
              <a:gd name="connsiteY0" fmla="*/ 558053 h 1128398"/>
              <a:gd name="connsiteX1" fmla="*/ 4146384 w 8292895"/>
              <a:gd name="connsiteY1" fmla="*/ 0 h 1128398"/>
              <a:gd name="connsiteX2" fmla="*/ 8292768 w 8292895"/>
              <a:gd name="connsiteY2" fmla="*/ 558053 h 1128398"/>
              <a:gd name="connsiteX3" fmla="*/ 4146384 w 8292895"/>
              <a:gd name="connsiteY3" fmla="*/ 1116106 h 1128398"/>
              <a:gd name="connsiteX4" fmla="*/ 0 w 8292895"/>
              <a:gd name="connsiteY4" fmla="*/ 558053 h 1128398"/>
              <a:gd name="connsiteX0" fmla="*/ 0 w 8292895"/>
              <a:gd name="connsiteY0" fmla="*/ 585844 h 1171688"/>
              <a:gd name="connsiteX1" fmla="*/ 4146384 w 8292895"/>
              <a:gd name="connsiteY1" fmla="*/ 27791 h 1171688"/>
              <a:gd name="connsiteX2" fmla="*/ 8292768 w 8292895"/>
              <a:gd name="connsiteY2" fmla="*/ 585844 h 1171688"/>
              <a:gd name="connsiteX3" fmla="*/ 4146384 w 8292895"/>
              <a:gd name="connsiteY3" fmla="*/ 1143897 h 1171688"/>
              <a:gd name="connsiteX4" fmla="*/ 0 w 8292895"/>
              <a:gd name="connsiteY4" fmla="*/ 585844 h 1171688"/>
              <a:gd name="connsiteX0" fmla="*/ 0 w 8293269"/>
              <a:gd name="connsiteY0" fmla="*/ 585844 h 1171688"/>
              <a:gd name="connsiteX1" fmla="*/ 4146384 w 8293269"/>
              <a:gd name="connsiteY1" fmla="*/ 27791 h 1171688"/>
              <a:gd name="connsiteX2" fmla="*/ 8292768 w 8293269"/>
              <a:gd name="connsiteY2" fmla="*/ 585844 h 1171688"/>
              <a:gd name="connsiteX3" fmla="*/ 4146384 w 8293269"/>
              <a:gd name="connsiteY3" fmla="*/ 1143897 h 1171688"/>
              <a:gd name="connsiteX4" fmla="*/ 0 w 8293269"/>
              <a:gd name="connsiteY4" fmla="*/ 585844 h 1171688"/>
              <a:gd name="connsiteX0" fmla="*/ 0 w 8293269"/>
              <a:gd name="connsiteY0" fmla="*/ 648765 h 1297529"/>
              <a:gd name="connsiteX1" fmla="*/ 4146384 w 8293269"/>
              <a:gd name="connsiteY1" fmla="*/ 90712 h 1297529"/>
              <a:gd name="connsiteX2" fmla="*/ 8292768 w 8293269"/>
              <a:gd name="connsiteY2" fmla="*/ 648765 h 1297529"/>
              <a:gd name="connsiteX3" fmla="*/ 4146384 w 8293269"/>
              <a:gd name="connsiteY3" fmla="*/ 1206818 h 1297529"/>
              <a:gd name="connsiteX4" fmla="*/ 0 w 8293269"/>
              <a:gd name="connsiteY4" fmla="*/ 648765 h 1297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269" h="1297529">
                <a:moveTo>
                  <a:pt x="0" y="648765"/>
                </a:moveTo>
                <a:cubicBezTo>
                  <a:pt x="0" y="-332342"/>
                  <a:pt x="1856399" y="90712"/>
                  <a:pt x="4146384" y="90712"/>
                </a:cubicBezTo>
                <a:cubicBezTo>
                  <a:pt x="6436369" y="90712"/>
                  <a:pt x="8328626" y="-117189"/>
                  <a:pt x="8292768" y="648765"/>
                </a:cubicBezTo>
                <a:cubicBezTo>
                  <a:pt x="8310698" y="1351416"/>
                  <a:pt x="6436369" y="1206818"/>
                  <a:pt x="4146384" y="1206818"/>
                </a:cubicBezTo>
                <a:cubicBezTo>
                  <a:pt x="1856399" y="1206818"/>
                  <a:pt x="0" y="1629872"/>
                  <a:pt x="0" y="648765"/>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DC2B70EB-9148-4E98-AC3C-EA312975DBC1}"/>
              </a:ext>
            </a:extLst>
          </p:cNvPr>
          <p:cNvSpPr txBox="1"/>
          <p:nvPr/>
        </p:nvSpPr>
        <p:spPr>
          <a:xfrm>
            <a:off x="363071" y="5607424"/>
            <a:ext cx="8637079" cy="646331"/>
          </a:xfrm>
          <a:prstGeom prst="rect">
            <a:avLst/>
          </a:prstGeom>
          <a:noFill/>
        </p:spPr>
        <p:txBody>
          <a:bodyPr wrap="square" rtlCol="0">
            <a:spAutoFit/>
          </a:bodyPr>
          <a:lstStyle/>
          <a:p>
            <a:pPr algn="r"/>
            <a:r>
              <a:rPr lang="ar-MA" dirty="0"/>
              <a:t>يمكن أن تكون التهديدات لفظية، مثل، "سوف أؤذيك." غير أنه، يمكن أن تكون التهديدات أيضًا أفعالًا. سنتحدث في هذا التدريب، عن التهديدات التي تأتي من خارج أنفسنا (أي أننا لن نتطرق إلى أفكار مثل إيذاء الذات).</a:t>
            </a:r>
            <a:endParaRPr lang="en-US" dirty="0"/>
          </a:p>
        </p:txBody>
      </p:sp>
      <p:sp>
        <p:nvSpPr>
          <p:cNvPr id="7" name="Star: 5 Points 6">
            <a:extLst>
              <a:ext uri="{FF2B5EF4-FFF2-40B4-BE49-F238E27FC236}">
                <a16:creationId xmlns:a16="http://schemas.microsoft.com/office/drawing/2014/main" id="{E773A9DA-CAD6-4AA2-B42E-B1EF06BBD100}"/>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2572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0" y="197019"/>
            <a:ext cx="8219440" cy="972441"/>
          </a:xfrm>
        </p:spPr>
        <p:txBody>
          <a:bodyPr/>
          <a:lstStyle/>
          <a:p>
            <a:pPr algn="r" rtl="1"/>
            <a:r>
              <a:rPr lang="ar-MA" b="1" dirty="0"/>
              <a:t>النشاط د. تعريف: القدرة</a:t>
            </a:r>
            <a:endParaRPr lang="fr-FR"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p:txBody>
          <a:bodyPr/>
          <a:lstStyle/>
          <a:p>
            <a:pPr marL="0" indent="0" algn="r" rtl="1">
              <a:buNone/>
            </a:pPr>
            <a:r>
              <a:rPr lang="ar-MA" dirty="0"/>
              <a:t>ما الذي يعنيه مصطلح "القدرة"؟</a:t>
            </a:r>
            <a:endParaRPr lang="fr-FR" dirty="0"/>
          </a:p>
          <a:p>
            <a:pPr marL="0" indent="0" algn="r" rtl="1">
              <a:buNone/>
            </a:pPr>
            <a:endParaRPr lang="fr-FR" dirty="0"/>
          </a:p>
          <a:p>
            <a:pPr marL="0" lvl="0" indent="0" algn="r" rtl="1">
              <a:buNone/>
            </a:pPr>
            <a:r>
              <a:rPr lang="ar-LB" dirty="0">
                <a:solidFill>
                  <a:srgbClr val="FF0000"/>
                </a:solidFill>
              </a:rPr>
              <a:t>أ. </a:t>
            </a:r>
            <a:r>
              <a:rPr lang="ar-MA" dirty="0"/>
              <a:t>ما يدل على رغبة شخص ما في إيذائنا أو إلحاق الضرر بنا أو معاقبتنا</a:t>
            </a:r>
            <a:endParaRPr lang="fr-FR" dirty="0"/>
          </a:p>
          <a:p>
            <a:pPr marL="0" lvl="0" indent="0" algn="r" rtl="1">
              <a:buNone/>
            </a:pPr>
            <a:r>
              <a:rPr lang="ar-LB" dirty="0">
                <a:solidFill>
                  <a:srgbClr val="FF0000"/>
                </a:solidFill>
              </a:rPr>
              <a:t>ب. </a:t>
            </a:r>
            <a:r>
              <a:rPr lang="ar-MA" dirty="0"/>
              <a:t>أي مورد (مالي أو مقدرة أو جهات اتصال أو بنية تحتية أو شخصية إلخ) يمكننا استخدامه لتحسين الأمن.</a:t>
            </a:r>
            <a:endParaRPr lang="fr-FR" dirty="0"/>
          </a:p>
          <a:p>
            <a:pPr marL="0" lvl="0" indent="0" algn="r" rtl="1">
              <a:buNone/>
            </a:pPr>
            <a:r>
              <a:rPr lang="ar-LB" dirty="0">
                <a:solidFill>
                  <a:srgbClr val="FF0000"/>
                </a:solidFill>
              </a:rPr>
              <a:t>ج. </a:t>
            </a:r>
            <a:r>
              <a:rPr lang="ar-MA" dirty="0"/>
              <a:t>مدى خطورة شيء ما.</a:t>
            </a:r>
            <a:endParaRPr lang="fr-FR" dirty="0"/>
          </a:p>
          <a:p>
            <a:pPr marL="0" indent="0" algn="r">
              <a:buNone/>
            </a:pPr>
            <a:endParaRPr lang="en-US" dirty="0"/>
          </a:p>
        </p:txBody>
      </p:sp>
      <p:sp>
        <p:nvSpPr>
          <p:cNvPr id="4" name="Oval 3">
            <a:extLst>
              <a:ext uri="{FF2B5EF4-FFF2-40B4-BE49-F238E27FC236}">
                <a16:creationId xmlns:a16="http://schemas.microsoft.com/office/drawing/2014/main" id="{DAA0CBC8-77C6-4A39-BC4F-D67B5539869D}"/>
              </a:ext>
            </a:extLst>
          </p:cNvPr>
          <p:cNvSpPr/>
          <p:nvPr/>
        </p:nvSpPr>
        <p:spPr>
          <a:xfrm>
            <a:off x="404202" y="3302732"/>
            <a:ext cx="8638933" cy="972441"/>
          </a:xfrm>
          <a:custGeom>
            <a:avLst/>
            <a:gdLst>
              <a:gd name="connsiteX0" fmla="*/ 0 w 8292767"/>
              <a:gd name="connsiteY0" fmla="*/ 674914 h 1349828"/>
              <a:gd name="connsiteX1" fmla="*/ 4146384 w 8292767"/>
              <a:gd name="connsiteY1" fmla="*/ 0 h 1349828"/>
              <a:gd name="connsiteX2" fmla="*/ 8292768 w 8292767"/>
              <a:gd name="connsiteY2" fmla="*/ 674914 h 1349828"/>
              <a:gd name="connsiteX3" fmla="*/ 4146384 w 8292767"/>
              <a:gd name="connsiteY3" fmla="*/ 1349828 h 1349828"/>
              <a:gd name="connsiteX4" fmla="*/ 0 w 8292767"/>
              <a:gd name="connsiteY4" fmla="*/ 674914 h 1349828"/>
              <a:gd name="connsiteX0" fmla="*/ 0 w 8292768"/>
              <a:gd name="connsiteY0" fmla="*/ 674914 h 1349828"/>
              <a:gd name="connsiteX1" fmla="*/ 4146384 w 8292768"/>
              <a:gd name="connsiteY1" fmla="*/ 0 h 1349828"/>
              <a:gd name="connsiteX2" fmla="*/ 8292768 w 8292768"/>
              <a:gd name="connsiteY2" fmla="*/ 674914 h 1349828"/>
              <a:gd name="connsiteX3" fmla="*/ 4146384 w 8292768"/>
              <a:gd name="connsiteY3" fmla="*/ 1349828 h 1349828"/>
              <a:gd name="connsiteX4" fmla="*/ 0 w 8292768"/>
              <a:gd name="connsiteY4" fmla="*/ 674914 h 1349828"/>
              <a:gd name="connsiteX0" fmla="*/ 0 w 8292895"/>
              <a:gd name="connsiteY0" fmla="*/ 674914 h 1350193"/>
              <a:gd name="connsiteX1" fmla="*/ 4146384 w 8292895"/>
              <a:gd name="connsiteY1" fmla="*/ 0 h 1350193"/>
              <a:gd name="connsiteX2" fmla="*/ 8292768 w 8292895"/>
              <a:gd name="connsiteY2" fmla="*/ 674914 h 1350193"/>
              <a:gd name="connsiteX3" fmla="*/ 4146384 w 8292895"/>
              <a:gd name="connsiteY3" fmla="*/ 1349828 h 1350193"/>
              <a:gd name="connsiteX4" fmla="*/ 0 w 8292895"/>
              <a:gd name="connsiteY4" fmla="*/ 674914 h 1350193"/>
              <a:gd name="connsiteX0" fmla="*/ 0 w 8292895"/>
              <a:gd name="connsiteY0" fmla="*/ 674914 h 1350193"/>
              <a:gd name="connsiteX1" fmla="*/ 4146384 w 8292895"/>
              <a:gd name="connsiteY1" fmla="*/ 0 h 1350193"/>
              <a:gd name="connsiteX2" fmla="*/ 8292768 w 8292895"/>
              <a:gd name="connsiteY2" fmla="*/ 674914 h 1350193"/>
              <a:gd name="connsiteX3" fmla="*/ 4146384 w 8292895"/>
              <a:gd name="connsiteY3" fmla="*/ 1349828 h 1350193"/>
              <a:gd name="connsiteX4" fmla="*/ 0 w 8292895"/>
              <a:gd name="connsiteY4" fmla="*/ 674914 h 1350193"/>
              <a:gd name="connsiteX0" fmla="*/ 0 w 8294559"/>
              <a:gd name="connsiteY0" fmla="*/ 675621 h 1350900"/>
              <a:gd name="connsiteX1" fmla="*/ 4146384 w 8294559"/>
              <a:gd name="connsiteY1" fmla="*/ 707 h 1350900"/>
              <a:gd name="connsiteX2" fmla="*/ 8292768 w 8294559"/>
              <a:gd name="connsiteY2" fmla="*/ 675621 h 1350900"/>
              <a:gd name="connsiteX3" fmla="*/ 4146384 w 8294559"/>
              <a:gd name="connsiteY3" fmla="*/ 1350535 h 1350900"/>
              <a:gd name="connsiteX4" fmla="*/ 0 w 8294559"/>
              <a:gd name="connsiteY4" fmla="*/ 675621 h 1350900"/>
              <a:gd name="connsiteX0" fmla="*/ 117 w 8294676"/>
              <a:gd name="connsiteY0" fmla="*/ 687206 h 1374411"/>
              <a:gd name="connsiteX1" fmla="*/ 4146501 w 8294676"/>
              <a:gd name="connsiteY1" fmla="*/ 12292 h 1374411"/>
              <a:gd name="connsiteX2" fmla="*/ 8292885 w 8294676"/>
              <a:gd name="connsiteY2" fmla="*/ 687206 h 1374411"/>
              <a:gd name="connsiteX3" fmla="*/ 4146501 w 8294676"/>
              <a:gd name="connsiteY3" fmla="*/ 1362120 h 1374411"/>
              <a:gd name="connsiteX4" fmla="*/ 117 w 8294676"/>
              <a:gd name="connsiteY4" fmla="*/ 687206 h 137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676" h="1374411">
                <a:moveTo>
                  <a:pt x="117" y="687206"/>
                </a:moveTo>
                <a:cubicBezTo>
                  <a:pt x="-17098" y="-147765"/>
                  <a:pt x="1856516" y="12292"/>
                  <a:pt x="4146501" y="12292"/>
                </a:cubicBezTo>
                <a:cubicBezTo>
                  <a:pt x="6436486" y="12292"/>
                  <a:pt x="8361744" y="-36997"/>
                  <a:pt x="8292885" y="687206"/>
                </a:cubicBezTo>
                <a:cubicBezTo>
                  <a:pt x="8310814" y="1400610"/>
                  <a:pt x="6436486" y="1362120"/>
                  <a:pt x="4146501" y="1362120"/>
                </a:cubicBezTo>
                <a:cubicBezTo>
                  <a:pt x="1856516" y="1362120"/>
                  <a:pt x="17332" y="1522177"/>
                  <a:pt x="117" y="687206"/>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tar: 5 Points 5">
            <a:extLst>
              <a:ext uri="{FF2B5EF4-FFF2-40B4-BE49-F238E27FC236}">
                <a16:creationId xmlns:a16="http://schemas.microsoft.com/office/drawing/2014/main" id="{7E92F155-5248-43F1-86B6-8761B7737B47}"/>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18896C02-631E-4020-844D-35ABDBF07F73}"/>
              </a:ext>
            </a:extLst>
          </p:cNvPr>
          <p:cNvSpPr txBox="1"/>
          <p:nvPr/>
        </p:nvSpPr>
        <p:spPr>
          <a:xfrm>
            <a:off x="112888" y="5810098"/>
            <a:ext cx="8637079" cy="923330"/>
          </a:xfrm>
          <a:prstGeom prst="rect">
            <a:avLst/>
          </a:prstGeom>
          <a:noFill/>
        </p:spPr>
        <p:txBody>
          <a:bodyPr wrap="square" rtlCol="0">
            <a:spAutoFit/>
          </a:bodyPr>
          <a:lstStyle/>
          <a:p>
            <a:pPr algn="r"/>
            <a:r>
              <a:rPr lang="ar-MA" dirty="0"/>
              <a:t>يمكن أن تمثل القدرات أي شيء تقريبًا. حيث يمكن أن يساعد حس الفكاهة في نزع فتيل وضع متوتر. وقد تؤدي صلتك بشخص يعمل في برنامج الإيدز الوطني إلى منع الآخرين من مضايقتك. أي يمكن للسيارة ذات الأقفال القوية أن تحمي من التعرض للسرقة.</a:t>
            </a:r>
            <a:endParaRPr lang="en-US" dirty="0"/>
          </a:p>
        </p:txBody>
      </p:sp>
    </p:spTree>
    <p:extLst>
      <p:ext uri="{BB962C8B-B14F-4D97-AF65-F5344CB8AC3E}">
        <p14:creationId xmlns:p14="http://schemas.microsoft.com/office/powerpoint/2010/main" val="54622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F38A-DEBE-445E-99ED-C3F90FF35F1D}"/>
              </a:ext>
            </a:extLst>
          </p:cNvPr>
          <p:cNvSpPr>
            <a:spLocks noGrp="1"/>
          </p:cNvSpPr>
          <p:nvPr>
            <p:ph type="title"/>
          </p:nvPr>
        </p:nvSpPr>
        <p:spPr>
          <a:xfrm>
            <a:off x="-89825" y="248889"/>
            <a:ext cx="8219440" cy="972441"/>
          </a:xfrm>
        </p:spPr>
        <p:txBody>
          <a:bodyPr/>
          <a:lstStyle/>
          <a:p>
            <a:pPr algn="r"/>
            <a:r>
              <a:rPr lang="ar-MA" b="1" dirty="0"/>
              <a:t>النشاط د. تعريف: الهشاشة</a:t>
            </a:r>
            <a:endParaRPr lang="en-US" dirty="0"/>
          </a:p>
        </p:txBody>
      </p:sp>
      <p:sp>
        <p:nvSpPr>
          <p:cNvPr id="3" name="Text Placeholder 2">
            <a:extLst>
              <a:ext uri="{FF2B5EF4-FFF2-40B4-BE49-F238E27FC236}">
                <a16:creationId xmlns:a16="http://schemas.microsoft.com/office/drawing/2014/main" id="{9A3DD8A3-37E6-470E-895F-E5143502B5AC}"/>
              </a:ext>
            </a:extLst>
          </p:cNvPr>
          <p:cNvSpPr>
            <a:spLocks noGrp="1"/>
          </p:cNvSpPr>
          <p:nvPr>
            <p:ph type="body" sz="quarter" idx="10"/>
          </p:nvPr>
        </p:nvSpPr>
        <p:spPr/>
        <p:txBody>
          <a:bodyPr/>
          <a:lstStyle/>
          <a:p>
            <a:pPr marL="0" indent="0" algn="r" rtl="1">
              <a:buNone/>
            </a:pPr>
            <a:r>
              <a:rPr lang="ar-MA" dirty="0"/>
              <a:t>ما الذي تعنيه "الهشاشة"؟</a:t>
            </a:r>
            <a:endParaRPr lang="fr-FR" dirty="0"/>
          </a:p>
          <a:p>
            <a:pPr marL="0" indent="0" algn="r" rtl="1">
              <a:buNone/>
            </a:pPr>
            <a:endParaRPr lang="fr-FR" dirty="0"/>
          </a:p>
          <a:p>
            <a:pPr marL="0" lvl="0" indent="0" algn="r" rtl="1">
              <a:buNone/>
            </a:pPr>
            <a:r>
              <a:rPr lang="ar-LB" dirty="0">
                <a:solidFill>
                  <a:srgbClr val="FF0000"/>
                </a:solidFill>
              </a:rPr>
              <a:t>أ. </a:t>
            </a:r>
            <a:r>
              <a:rPr lang="ar-MA" dirty="0"/>
              <a:t>أي شيء يجعلنا مكشوفين لمن يريد إلحاق الأذى بنا.</a:t>
            </a:r>
            <a:endParaRPr lang="fr-FR" dirty="0"/>
          </a:p>
          <a:p>
            <a:pPr marL="0" lvl="0" indent="0" algn="r" rtl="1">
              <a:buNone/>
            </a:pPr>
            <a:r>
              <a:rPr lang="ar-LB" dirty="0">
                <a:solidFill>
                  <a:srgbClr val="FF0000"/>
                </a:solidFill>
              </a:rPr>
              <a:t>ب. </a:t>
            </a:r>
            <a:r>
              <a:rPr lang="ar-MA" dirty="0"/>
              <a:t>أي شيء نفعله للحفاظ على سلامتنا.</a:t>
            </a:r>
            <a:endParaRPr lang="fr-FR" dirty="0"/>
          </a:p>
          <a:p>
            <a:pPr marL="0" lvl="0" indent="0" algn="r" rtl="1">
              <a:buNone/>
            </a:pPr>
            <a:r>
              <a:rPr lang="ar-LB" dirty="0">
                <a:solidFill>
                  <a:srgbClr val="FF0000"/>
                </a:solidFill>
              </a:rPr>
              <a:t>ج. </a:t>
            </a:r>
            <a:r>
              <a:rPr lang="ar-MA" dirty="0"/>
              <a:t>ما يدل على أن شخصًا ما يريد أن إيذائنا.</a:t>
            </a:r>
            <a:endParaRPr lang="fr-FR" dirty="0"/>
          </a:p>
        </p:txBody>
      </p:sp>
      <p:sp>
        <p:nvSpPr>
          <p:cNvPr id="4" name="Oval 3">
            <a:extLst>
              <a:ext uri="{FF2B5EF4-FFF2-40B4-BE49-F238E27FC236}">
                <a16:creationId xmlns:a16="http://schemas.microsoft.com/office/drawing/2014/main" id="{DAA0CBC8-77C6-4A39-BC4F-D67B5539869D}"/>
              </a:ext>
            </a:extLst>
          </p:cNvPr>
          <p:cNvSpPr/>
          <p:nvPr/>
        </p:nvSpPr>
        <p:spPr>
          <a:xfrm>
            <a:off x="1810871" y="2675048"/>
            <a:ext cx="7033191" cy="711604"/>
          </a:xfrm>
          <a:custGeom>
            <a:avLst/>
            <a:gdLst>
              <a:gd name="connsiteX0" fmla="*/ 0 w 7032604"/>
              <a:gd name="connsiteY0" fmla="*/ 355802 h 711604"/>
              <a:gd name="connsiteX1" fmla="*/ 3516302 w 7032604"/>
              <a:gd name="connsiteY1" fmla="*/ 0 h 711604"/>
              <a:gd name="connsiteX2" fmla="*/ 7032604 w 7032604"/>
              <a:gd name="connsiteY2" fmla="*/ 355802 h 711604"/>
              <a:gd name="connsiteX3" fmla="*/ 3516302 w 7032604"/>
              <a:gd name="connsiteY3" fmla="*/ 711604 h 711604"/>
              <a:gd name="connsiteX4" fmla="*/ 0 w 7032604"/>
              <a:gd name="connsiteY4" fmla="*/ 355802 h 711604"/>
              <a:gd name="connsiteX0" fmla="*/ 0 w 7032604"/>
              <a:gd name="connsiteY0" fmla="*/ 356791 h 712593"/>
              <a:gd name="connsiteX1" fmla="*/ 3516302 w 7032604"/>
              <a:gd name="connsiteY1" fmla="*/ 989 h 712593"/>
              <a:gd name="connsiteX2" fmla="*/ 7032604 w 7032604"/>
              <a:gd name="connsiteY2" fmla="*/ 356791 h 712593"/>
              <a:gd name="connsiteX3" fmla="*/ 3516302 w 7032604"/>
              <a:gd name="connsiteY3" fmla="*/ 712593 h 712593"/>
              <a:gd name="connsiteX4" fmla="*/ 0 w 7032604"/>
              <a:gd name="connsiteY4" fmla="*/ 356791 h 712593"/>
              <a:gd name="connsiteX0" fmla="*/ 0 w 7033191"/>
              <a:gd name="connsiteY0" fmla="*/ 356791 h 717416"/>
              <a:gd name="connsiteX1" fmla="*/ 3516302 w 7033191"/>
              <a:gd name="connsiteY1" fmla="*/ 989 h 717416"/>
              <a:gd name="connsiteX2" fmla="*/ 7032604 w 7033191"/>
              <a:gd name="connsiteY2" fmla="*/ 356791 h 717416"/>
              <a:gd name="connsiteX3" fmla="*/ 3516302 w 7033191"/>
              <a:gd name="connsiteY3" fmla="*/ 712593 h 717416"/>
              <a:gd name="connsiteX4" fmla="*/ 0 w 7033191"/>
              <a:gd name="connsiteY4" fmla="*/ 356791 h 717416"/>
              <a:gd name="connsiteX0" fmla="*/ 0 w 7033191"/>
              <a:gd name="connsiteY0" fmla="*/ 356791 h 717416"/>
              <a:gd name="connsiteX1" fmla="*/ 3516302 w 7033191"/>
              <a:gd name="connsiteY1" fmla="*/ 989 h 717416"/>
              <a:gd name="connsiteX2" fmla="*/ 7032604 w 7033191"/>
              <a:gd name="connsiteY2" fmla="*/ 356791 h 717416"/>
              <a:gd name="connsiteX3" fmla="*/ 3516302 w 7033191"/>
              <a:gd name="connsiteY3" fmla="*/ 712593 h 717416"/>
              <a:gd name="connsiteX4" fmla="*/ 0 w 7033191"/>
              <a:gd name="connsiteY4" fmla="*/ 356791 h 717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3191" h="717416">
                <a:moveTo>
                  <a:pt x="0" y="356791"/>
                </a:moveTo>
                <a:cubicBezTo>
                  <a:pt x="0" y="34782"/>
                  <a:pt x="1574302" y="989"/>
                  <a:pt x="3516302" y="989"/>
                </a:cubicBezTo>
                <a:cubicBezTo>
                  <a:pt x="5458302" y="989"/>
                  <a:pt x="7032604" y="-36937"/>
                  <a:pt x="7032604" y="356791"/>
                </a:cubicBezTo>
                <a:cubicBezTo>
                  <a:pt x="7068463" y="786377"/>
                  <a:pt x="5458302" y="712593"/>
                  <a:pt x="3516302" y="712593"/>
                </a:cubicBezTo>
                <a:cubicBezTo>
                  <a:pt x="1574302" y="712593"/>
                  <a:pt x="0" y="678800"/>
                  <a:pt x="0" y="356791"/>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A4A88420-85EC-4EAA-AE4E-78FDF48BAE55}"/>
              </a:ext>
            </a:extLst>
          </p:cNvPr>
          <p:cNvSpPr txBox="1"/>
          <p:nvPr/>
        </p:nvSpPr>
        <p:spPr>
          <a:xfrm>
            <a:off x="363071" y="5607424"/>
            <a:ext cx="8637079" cy="646331"/>
          </a:xfrm>
          <a:prstGeom prst="rect">
            <a:avLst/>
          </a:prstGeom>
          <a:noFill/>
        </p:spPr>
        <p:txBody>
          <a:bodyPr wrap="square" rtlCol="0">
            <a:spAutoFit/>
          </a:bodyPr>
          <a:lstStyle/>
          <a:p>
            <a:pPr algn="r"/>
            <a:r>
              <a:rPr lang="ar-MA" dirty="0"/>
              <a:t>لا</a:t>
            </a:r>
            <a:r>
              <a:rPr lang="ar-LB" dirty="0"/>
              <a:t> </a:t>
            </a:r>
            <a:r>
              <a:rPr lang="ar-MA" dirty="0"/>
              <a:t>يتمثل هدفنا في أن نجعل أنفسنا منيعين بشكل كامل. أن تكون حيًا يعني أن تكون في وضع هشاشة. غير أنه، يمكننا تحديد أجوه الهشاشة لدينا والعزم على ما إذا كان يمكن تقليل بعضها.</a:t>
            </a:r>
            <a:endParaRPr lang="en-US" dirty="0"/>
          </a:p>
        </p:txBody>
      </p:sp>
      <p:sp>
        <p:nvSpPr>
          <p:cNvPr id="8" name="Star: 5 Points 7">
            <a:extLst>
              <a:ext uri="{FF2B5EF4-FFF2-40B4-BE49-F238E27FC236}">
                <a16:creationId xmlns:a16="http://schemas.microsoft.com/office/drawing/2014/main" id="{317A23B7-9222-4D46-87F3-1A51EEFF83D2}"/>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139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1271-8688-4E00-9C2B-3A1808D7579A}"/>
              </a:ext>
            </a:extLst>
          </p:cNvPr>
          <p:cNvSpPr>
            <a:spLocks noGrp="1"/>
          </p:cNvSpPr>
          <p:nvPr>
            <p:ph type="title"/>
          </p:nvPr>
        </p:nvSpPr>
        <p:spPr/>
        <p:txBody>
          <a:bodyPr/>
          <a:lstStyle/>
          <a:p>
            <a:pPr algn="r"/>
            <a:r>
              <a:rPr lang="ar-MA" b="1" dirty="0"/>
              <a:t>تعتبر الهشاشة مفهومًا خادعًا</a:t>
            </a:r>
            <a:endParaRPr lang="en-US" dirty="0"/>
          </a:p>
        </p:txBody>
      </p:sp>
      <p:sp>
        <p:nvSpPr>
          <p:cNvPr id="3" name="Text Placeholder 2">
            <a:extLst>
              <a:ext uri="{FF2B5EF4-FFF2-40B4-BE49-F238E27FC236}">
                <a16:creationId xmlns:a16="http://schemas.microsoft.com/office/drawing/2014/main" id="{A994F277-BE13-454D-B1E2-31F47B15797D}"/>
              </a:ext>
            </a:extLst>
          </p:cNvPr>
          <p:cNvSpPr>
            <a:spLocks noGrp="1"/>
          </p:cNvSpPr>
          <p:nvPr>
            <p:ph type="body" sz="quarter" idx="10"/>
          </p:nvPr>
        </p:nvSpPr>
        <p:spPr>
          <a:xfrm>
            <a:off x="355066" y="1655545"/>
            <a:ext cx="4587526" cy="4176851"/>
          </a:xfrm>
        </p:spPr>
        <p:txBody>
          <a:bodyPr/>
          <a:lstStyle/>
          <a:p>
            <a:pPr lvl="0" algn="r" rtl="1"/>
            <a:r>
              <a:rPr lang="ar-MA" dirty="0"/>
              <a:t>"الهشاشة" لا تعني "الضعف".</a:t>
            </a:r>
            <a:endParaRPr lang="fr-FR" dirty="0"/>
          </a:p>
          <a:p>
            <a:pPr lvl="0" algn="r" rtl="1"/>
            <a:r>
              <a:rPr lang="ar-MA" dirty="0"/>
              <a:t>يمكن أن تمثل القدرة في سياق ما، هشاشة في سياق آخر.</a:t>
            </a:r>
            <a:endParaRPr lang="fr-FR" dirty="0"/>
          </a:p>
          <a:p>
            <a:pPr lvl="0" algn="r" rtl="1"/>
            <a:r>
              <a:rPr lang="ar-MA" dirty="0"/>
              <a:t>لا يمكن تغيير بعض القدرات / أوجه الهشاشة.</a:t>
            </a:r>
            <a:endParaRPr lang="fr-FR" dirty="0"/>
          </a:p>
          <a:p>
            <a:pPr algn="r" rtl="1"/>
            <a:r>
              <a:rPr lang="ar-MA" dirty="0"/>
              <a:t>تتمثل الغاية في إدراك أوجه الهشاشة لدينا وقدراتنا وأن نتصرف بطريقة تتوافق مع هذا الأمر، حيث </a:t>
            </a:r>
            <a:r>
              <a:rPr lang="ar-MA" u="sng" dirty="0"/>
              <a:t>يقرر كل شخص ما هو مناسب له</a:t>
            </a:r>
            <a:r>
              <a:rPr lang="ar-MA" dirty="0"/>
              <a:t>.</a:t>
            </a:r>
            <a:endParaRPr lang="en-US" sz="2200" u="sng" dirty="0"/>
          </a:p>
        </p:txBody>
      </p:sp>
      <p:pic>
        <p:nvPicPr>
          <p:cNvPr id="1026" name="Picture 2" descr="Image result for passport">
            <a:extLst>
              <a:ext uri="{FF2B5EF4-FFF2-40B4-BE49-F238E27FC236}">
                <a16:creationId xmlns:a16="http://schemas.microsoft.com/office/drawing/2014/main" id="{2BFB6874-2FC7-4E52-A612-0167BB9F7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886" y="1767839"/>
            <a:ext cx="3852809" cy="1908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07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FE6-C9F3-48CE-9680-BBDB5ACB1D34}"/>
              </a:ext>
            </a:extLst>
          </p:cNvPr>
          <p:cNvSpPr>
            <a:spLocks noGrp="1"/>
          </p:cNvSpPr>
          <p:nvPr>
            <p:ph type="title"/>
          </p:nvPr>
        </p:nvSpPr>
        <p:spPr>
          <a:xfrm>
            <a:off x="-89825" y="124783"/>
            <a:ext cx="8219440" cy="972441"/>
          </a:xfrm>
        </p:spPr>
        <p:txBody>
          <a:bodyPr>
            <a:normAutofit/>
          </a:bodyPr>
          <a:lstStyle/>
          <a:p>
            <a:pPr algn="r"/>
            <a:r>
              <a:rPr lang="ar-MA" b="1" dirty="0"/>
              <a:t>النشاط هـ. الواجب المنزلي: توصيات أساسية</a:t>
            </a:r>
            <a:endParaRPr lang="en-US" dirty="0"/>
          </a:p>
        </p:txBody>
      </p:sp>
      <p:sp>
        <p:nvSpPr>
          <p:cNvPr id="3" name="Text Placeholder 2">
            <a:extLst>
              <a:ext uri="{FF2B5EF4-FFF2-40B4-BE49-F238E27FC236}">
                <a16:creationId xmlns:a16="http://schemas.microsoft.com/office/drawing/2014/main" id="{7B36E275-1EE7-46CF-9FBA-9D7E3FF1B8A5}"/>
              </a:ext>
            </a:extLst>
          </p:cNvPr>
          <p:cNvSpPr>
            <a:spLocks noGrp="1"/>
          </p:cNvSpPr>
          <p:nvPr>
            <p:ph type="body" sz="quarter" idx="10"/>
          </p:nvPr>
        </p:nvSpPr>
        <p:spPr>
          <a:xfrm>
            <a:off x="574934" y="1221844"/>
            <a:ext cx="7384869" cy="4176851"/>
          </a:xfrm>
        </p:spPr>
        <p:txBody>
          <a:bodyPr/>
          <a:lstStyle/>
          <a:p>
            <a:pPr algn="r" rtl="1">
              <a:buFont typeface="+mj-lt"/>
              <a:buAutoNum type="arabicPeriod"/>
            </a:pPr>
            <a:r>
              <a:rPr lang="ar-MA" sz="1600" dirty="0"/>
              <a:t>أ جعل مبادئ ومقاربات برنامج فيروس نقص المناعة البشرية أساس الجهود المتصلة بالأمن.</a:t>
            </a:r>
            <a:endParaRPr lang="fr-FR" sz="1600" dirty="0"/>
          </a:p>
          <a:p>
            <a:pPr algn="r" rtl="1">
              <a:buFont typeface="+mj-lt"/>
              <a:buAutoNum type="arabicPeriod"/>
            </a:pPr>
            <a:r>
              <a:rPr lang="ar-MA" sz="1600" dirty="0"/>
              <a:t> اجعل الأمن أولوية وموردًا بشكل صريح.</a:t>
            </a:r>
            <a:endParaRPr lang="fr-FR" sz="1600" dirty="0"/>
          </a:p>
          <a:p>
            <a:pPr algn="r" rtl="1">
              <a:buFont typeface="+mj-lt"/>
              <a:buAutoNum type="arabicPeriod"/>
            </a:pPr>
            <a:r>
              <a:rPr lang="ar-MA" sz="1600" dirty="0"/>
              <a:t> اجعل مكان العمل الآمن مسؤولية صاحب العمل.</a:t>
            </a:r>
            <a:endParaRPr lang="fr-FR" sz="1600" dirty="0"/>
          </a:p>
          <a:p>
            <a:pPr algn="r" rtl="1">
              <a:buFont typeface="+mj-lt"/>
              <a:buAutoNum type="arabicPeriod"/>
            </a:pPr>
            <a:r>
              <a:rPr lang="ar-MA" sz="1600" dirty="0"/>
              <a:t>قم بالتخطيط مسبقًا وتأكد من معرفة الجميع بالخطة (مع الحفاظ على المرونة).</a:t>
            </a:r>
            <a:endParaRPr lang="fr-FR" sz="1600" dirty="0"/>
          </a:p>
          <a:p>
            <a:pPr algn="r" rtl="1">
              <a:buFont typeface="+mj-lt"/>
              <a:buAutoNum type="arabicPeriod"/>
            </a:pPr>
            <a:r>
              <a:rPr lang="ar-MA" sz="1600" dirty="0"/>
              <a:t> ناقش بوضوح مستوى المخاطر المقبول تنظيميا وفرديا.</a:t>
            </a:r>
            <a:endParaRPr lang="ar-LB" sz="1600" dirty="0"/>
          </a:p>
          <a:p>
            <a:pPr algn="r" rtl="1">
              <a:buFont typeface="+mj-lt"/>
              <a:buAutoNum type="arabicPeriod"/>
            </a:pPr>
            <a:r>
              <a:rPr lang="ar-MA" sz="1600" dirty="0"/>
              <a:t> العمل مع الأخذ في الحسبان كل من المخاطر الفعلية والأسباب الكامنة وراءها (بما في ذلك الأطر القانونية).</a:t>
            </a:r>
            <a:endParaRPr lang="fr-FR" sz="1600" dirty="0"/>
          </a:p>
          <a:p>
            <a:pPr algn="r" rtl="1">
              <a:buFont typeface="+mj-lt"/>
              <a:buAutoNum type="arabicPeriod"/>
            </a:pPr>
            <a:r>
              <a:rPr lang="ar-MA" sz="1600" dirty="0"/>
              <a:t> التعرف على مختلف أوجه الهشاشة والقدرات لكل عامل في التخطيط الأمني.</a:t>
            </a:r>
            <a:endParaRPr lang="fr-FR" sz="1600" dirty="0"/>
          </a:p>
          <a:p>
            <a:pPr algn="r" rtl="1">
              <a:buFont typeface="+mj-lt"/>
              <a:buAutoNum type="arabicPeriod"/>
            </a:pPr>
            <a:r>
              <a:rPr lang="ar-MA" sz="1600" dirty="0"/>
              <a:t>حاول التعرف على جميع أصحاب المصلحة، وليس فقط الحلفاء المعروفين.</a:t>
            </a:r>
            <a:endParaRPr lang="fr-FR" sz="1600" dirty="0"/>
          </a:p>
          <a:p>
            <a:pPr algn="r" rtl="1">
              <a:buFont typeface="+mj-lt"/>
              <a:buAutoNum type="arabicPeriod"/>
            </a:pPr>
            <a:r>
              <a:rPr lang="ar-MA" sz="1600" dirty="0"/>
              <a:t> تحديد كل من التهديدات (المادية والرقمية والنفسية) والاستراتيجيات الأمنية بشكل شامل.</a:t>
            </a:r>
            <a:endParaRPr lang="fr-FR" sz="1600" dirty="0"/>
          </a:p>
          <a:p>
            <a:pPr algn="r" rtl="1">
              <a:buFont typeface="+mj-lt"/>
              <a:buAutoNum type="arabicPeriod"/>
            </a:pPr>
            <a:r>
              <a:rPr lang="ar-MA" sz="1600" dirty="0"/>
              <a:t>كونوا معًا، واعملوا في ائتلاف، وتعلموا من بعضكم البعض.</a:t>
            </a:r>
            <a:endParaRPr lang="en-US" sz="1600" b="1" dirty="0"/>
          </a:p>
          <a:p>
            <a:pPr marL="514350" indent="-514350">
              <a:buFont typeface="+mj-lt"/>
              <a:buAutoNum type="arabicPeriod"/>
            </a:pPr>
            <a:endParaRPr lang="en-US" sz="1400" b="1" dirty="0"/>
          </a:p>
          <a:p>
            <a:pPr marL="0" indent="0">
              <a:buNone/>
            </a:pPr>
            <a:endParaRPr lang="en-US" sz="1400" dirty="0"/>
          </a:p>
        </p:txBody>
      </p:sp>
      <p:sp>
        <p:nvSpPr>
          <p:cNvPr id="5" name="TextBox 4">
            <a:extLst>
              <a:ext uri="{FF2B5EF4-FFF2-40B4-BE49-F238E27FC236}">
                <a16:creationId xmlns:a16="http://schemas.microsoft.com/office/drawing/2014/main" id="{758B3305-002B-4497-A676-F11FE701DE20}"/>
              </a:ext>
            </a:extLst>
          </p:cNvPr>
          <p:cNvSpPr txBox="1"/>
          <p:nvPr/>
        </p:nvSpPr>
        <p:spPr>
          <a:xfrm>
            <a:off x="583423" y="4660031"/>
            <a:ext cx="7942880" cy="1477328"/>
          </a:xfrm>
          <a:prstGeom prst="rect">
            <a:avLst/>
          </a:prstGeom>
          <a:noFill/>
        </p:spPr>
        <p:txBody>
          <a:bodyPr wrap="square" rtlCol="0">
            <a:spAutoFit/>
          </a:bodyPr>
          <a:lstStyle/>
          <a:p>
            <a:pPr algn="r" rtl="1"/>
            <a:r>
              <a:rPr lang="ar-MA" dirty="0">
                <a:solidFill>
                  <a:srgbClr val="00B050"/>
                </a:solidFill>
              </a:rPr>
              <a:t>الواجب المنزلي رقم 1: التفكير في التوصية</a:t>
            </a:r>
            <a:endParaRPr lang="fr-FR" dirty="0">
              <a:solidFill>
                <a:srgbClr val="00B050"/>
              </a:solidFill>
            </a:endParaRPr>
          </a:p>
          <a:p>
            <a:pPr lvl="0" algn="r" rtl="1"/>
            <a:r>
              <a:rPr lang="ar-MA" dirty="0">
                <a:solidFill>
                  <a:srgbClr val="00B050"/>
                </a:solidFill>
              </a:rPr>
              <a:t>سيتم تخصيص توصية واحدة لكل مجموعة، بعد انتهاء هذه الجلسة.</a:t>
            </a:r>
            <a:endParaRPr lang="fr-FR" dirty="0">
              <a:solidFill>
                <a:srgbClr val="00B050"/>
              </a:solidFill>
            </a:endParaRPr>
          </a:p>
          <a:p>
            <a:pPr lvl="0" algn="r" rtl="1"/>
            <a:r>
              <a:rPr lang="ar-MA" dirty="0">
                <a:solidFill>
                  <a:srgbClr val="00B050"/>
                </a:solidFill>
              </a:rPr>
              <a:t>اقرأ المزيد عن توصيتك في ورقة المعلومات الخاصة بالتدريب.</a:t>
            </a:r>
            <a:endParaRPr lang="fr-FR" dirty="0">
              <a:solidFill>
                <a:srgbClr val="00B050"/>
              </a:solidFill>
            </a:endParaRPr>
          </a:p>
          <a:p>
            <a:pPr lvl="0" algn="r" rtl="1"/>
            <a:r>
              <a:rPr lang="ar-MA" dirty="0">
                <a:solidFill>
                  <a:srgbClr val="00B050"/>
                </a:solidFill>
              </a:rPr>
              <a:t>كن مستعدًا، الجلسة الموالية 1) لوصف هذه التوصية، 2) مشاركة كيف يستخدم برنامجك هذه التوصية، و 3) كيف يمكن استخدام هذه التوصية</a:t>
            </a:r>
            <a:r>
              <a:rPr lang="ar-MA" dirty="0"/>
              <a:t>.</a:t>
            </a:r>
            <a:endParaRPr lang="fr-FR" dirty="0"/>
          </a:p>
        </p:txBody>
      </p:sp>
      <p:sp>
        <p:nvSpPr>
          <p:cNvPr id="7" name="Star: 5 Points 6">
            <a:extLst>
              <a:ext uri="{FF2B5EF4-FFF2-40B4-BE49-F238E27FC236}">
                <a16:creationId xmlns:a16="http://schemas.microsoft.com/office/drawing/2014/main" id="{11AE1D5C-FFAA-4837-B13C-4B976ED12ED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6" name="ZoneTexte 5"/>
          <p:cNvSpPr txBox="1"/>
          <p:nvPr/>
        </p:nvSpPr>
        <p:spPr>
          <a:xfrm>
            <a:off x="7979439" y="1268068"/>
            <a:ext cx="469870" cy="3139321"/>
          </a:xfrm>
          <a:prstGeom prst="rect">
            <a:avLst/>
          </a:prstGeom>
          <a:noFill/>
        </p:spPr>
        <p:txBody>
          <a:bodyPr wrap="square" rtlCol="0">
            <a:spAutoFit/>
          </a:bodyPr>
          <a:lstStyle/>
          <a:p>
            <a:pPr algn="r" rtl="1"/>
            <a:r>
              <a:rPr lang="ar-LB" dirty="0"/>
              <a:t>أ</a:t>
            </a:r>
          </a:p>
          <a:p>
            <a:pPr algn="r" rtl="1"/>
            <a:r>
              <a:rPr lang="ar-LB" dirty="0"/>
              <a:t>ب</a:t>
            </a:r>
          </a:p>
          <a:p>
            <a:pPr algn="r" rtl="1"/>
            <a:r>
              <a:rPr lang="ar-LB" dirty="0"/>
              <a:t>ج</a:t>
            </a:r>
          </a:p>
          <a:p>
            <a:pPr algn="r" rtl="1"/>
            <a:r>
              <a:rPr lang="ar-LB" dirty="0"/>
              <a:t>د</a:t>
            </a:r>
          </a:p>
          <a:p>
            <a:pPr algn="r" rtl="1"/>
            <a:r>
              <a:rPr lang="ar-LB" dirty="0"/>
              <a:t>ه</a:t>
            </a:r>
          </a:p>
          <a:p>
            <a:pPr algn="r" rtl="1"/>
            <a:r>
              <a:rPr lang="ar-LB" dirty="0"/>
              <a:t>و</a:t>
            </a:r>
          </a:p>
          <a:p>
            <a:pPr algn="r" rtl="1"/>
            <a:endParaRPr lang="ar-LB" dirty="0"/>
          </a:p>
          <a:p>
            <a:pPr algn="r" rtl="1"/>
            <a:r>
              <a:rPr lang="ar-LB" dirty="0"/>
              <a:t>ز</a:t>
            </a:r>
          </a:p>
          <a:p>
            <a:pPr algn="r" rtl="1"/>
            <a:r>
              <a:rPr lang="ar-LB" dirty="0"/>
              <a:t>ح</a:t>
            </a:r>
          </a:p>
          <a:p>
            <a:pPr algn="r" rtl="1"/>
            <a:r>
              <a:rPr lang="ar-LB" dirty="0"/>
              <a:t>ط</a:t>
            </a:r>
          </a:p>
          <a:p>
            <a:pPr algn="r" rtl="1"/>
            <a:r>
              <a:rPr lang="ar-LB" dirty="0"/>
              <a:t>ي</a:t>
            </a:r>
            <a:endParaRPr lang="fr-FR" dirty="0"/>
          </a:p>
        </p:txBody>
      </p:sp>
    </p:spTree>
    <p:extLst>
      <p:ext uri="{BB962C8B-B14F-4D97-AF65-F5344CB8AC3E}">
        <p14:creationId xmlns:p14="http://schemas.microsoft.com/office/powerpoint/2010/main" val="380141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5561-1957-4C61-9116-3898094133A5}"/>
              </a:ext>
            </a:extLst>
          </p:cNvPr>
          <p:cNvSpPr>
            <a:spLocks noGrp="1"/>
          </p:cNvSpPr>
          <p:nvPr>
            <p:ph type="title"/>
          </p:nvPr>
        </p:nvSpPr>
        <p:spPr/>
        <p:txBody>
          <a:bodyPr/>
          <a:lstStyle/>
          <a:p>
            <a:pPr algn="r"/>
            <a:r>
              <a:rPr lang="ar-MA" b="1" dirty="0"/>
              <a:t>تحديد التهديد والتقييم </a:t>
            </a:r>
            <a:endParaRPr lang="en-US" dirty="0"/>
          </a:p>
        </p:txBody>
      </p:sp>
    </p:spTree>
    <p:extLst>
      <p:ext uri="{BB962C8B-B14F-4D97-AF65-F5344CB8AC3E}">
        <p14:creationId xmlns:p14="http://schemas.microsoft.com/office/powerpoint/2010/main" val="293307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649E-5148-48AF-9598-5C44FD72AFF0}"/>
              </a:ext>
            </a:extLst>
          </p:cNvPr>
          <p:cNvSpPr>
            <a:spLocks noGrp="1"/>
          </p:cNvSpPr>
          <p:nvPr>
            <p:ph type="title"/>
          </p:nvPr>
        </p:nvSpPr>
        <p:spPr/>
        <p:txBody>
          <a:bodyPr/>
          <a:lstStyle/>
          <a:p>
            <a:pPr algn="r"/>
            <a:r>
              <a:rPr lang="ar-MA" b="1" dirty="0"/>
              <a:t>هدف الجلسة</a:t>
            </a:r>
            <a:endParaRPr lang="en-US" dirty="0"/>
          </a:p>
        </p:txBody>
      </p:sp>
      <p:sp>
        <p:nvSpPr>
          <p:cNvPr id="3" name="Text Placeholder 2">
            <a:extLst>
              <a:ext uri="{FF2B5EF4-FFF2-40B4-BE49-F238E27FC236}">
                <a16:creationId xmlns:a16="http://schemas.microsoft.com/office/drawing/2014/main" id="{9F4FF6F6-019E-4E75-8A1E-1B8F6720EF67}"/>
              </a:ext>
            </a:extLst>
          </p:cNvPr>
          <p:cNvSpPr>
            <a:spLocks noGrp="1"/>
          </p:cNvSpPr>
          <p:nvPr>
            <p:ph type="body" sz="quarter" idx="10"/>
          </p:nvPr>
        </p:nvSpPr>
        <p:spPr/>
        <p:txBody>
          <a:bodyPr/>
          <a:lstStyle/>
          <a:p>
            <a:pPr algn="r" rtl="1"/>
            <a:r>
              <a:rPr lang="ar-MA" dirty="0"/>
              <a:t>تحديد التهديدات ومعرفة مدى خطورتها.</a:t>
            </a:r>
            <a:endParaRPr lang="en-US" dirty="0"/>
          </a:p>
        </p:txBody>
      </p:sp>
    </p:spTree>
    <p:extLst>
      <p:ext uri="{BB962C8B-B14F-4D97-AF65-F5344CB8AC3E}">
        <p14:creationId xmlns:p14="http://schemas.microsoft.com/office/powerpoint/2010/main" val="2149774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71F7-67E0-4A7C-9ABD-937F3CDDB713}"/>
              </a:ext>
            </a:extLst>
          </p:cNvPr>
          <p:cNvSpPr>
            <a:spLocks noGrp="1"/>
          </p:cNvSpPr>
          <p:nvPr>
            <p:ph type="title"/>
          </p:nvPr>
        </p:nvSpPr>
        <p:spPr/>
        <p:txBody>
          <a:bodyPr/>
          <a:lstStyle/>
          <a:p>
            <a:pPr algn="r"/>
            <a:r>
              <a:rPr lang="ar-MA" b="1" dirty="0"/>
              <a:t>أنواع التهديدات</a:t>
            </a:r>
            <a:endParaRPr lang="en-US" dirty="0"/>
          </a:p>
        </p:txBody>
      </p:sp>
      <p:sp>
        <p:nvSpPr>
          <p:cNvPr id="3" name="Text Placeholder 2">
            <a:extLst>
              <a:ext uri="{FF2B5EF4-FFF2-40B4-BE49-F238E27FC236}">
                <a16:creationId xmlns:a16="http://schemas.microsoft.com/office/drawing/2014/main" id="{2C2D28EE-00FA-4F4C-9F7A-F8F96DA3F483}"/>
              </a:ext>
            </a:extLst>
          </p:cNvPr>
          <p:cNvSpPr>
            <a:spLocks noGrp="1"/>
          </p:cNvSpPr>
          <p:nvPr>
            <p:ph type="body" sz="quarter" idx="10"/>
          </p:nvPr>
        </p:nvSpPr>
        <p:spPr>
          <a:xfrm>
            <a:off x="467360" y="1517318"/>
            <a:ext cx="8219440" cy="4176851"/>
          </a:xfrm>
        </p:spPr>
        <p:txBody>
          <a:bodyPr/>
          <a:lstStyle/>
          <a:p>
            <a:pPr lvl="0" algn="r" rtl="1"/>
            <a:r>
              <a:rPr lang="ar-MA" b="1" dirty="0"/>
              <a:t>التهديد المباشر – </a:t>
            </a:r>
            <a:r>
              <a:rPr lang="ar-MA" dirty="0"/>
              <a:t>ما يدل على أن شخصًا ما يريد أن يسبب لي الألم أو أذيتي / منظمتي على وجه التحديد.</a:t>
            </a:r>
            <a:endParaRPr lang="fr-FR" dirty="0"/>
          </a:p>
          <a:p>
            <a:pPr lvl="0" algn="r" rtl="1"/>
            <a:r>
              <a:rPr lang="ar-MA" b="1" dirty="0"/>
              <a:t>التهديد غير المباشر –</a:t>
            </a:r>
            <a:r>
              <a:rPr lang="ar-MA" dirty="0"/>
              <a:t> ما يدل على أن شخصًا ما يريد يسبب لي الألم أو الإضرار بمجموعة أكبر من الأشخاص أنتمي إليهم، ولكن </a:t>
            </a:r>
            <a:r>
              <a:rPr lang="ar-MA" u="sng" dirty="0"/>
              <a:t>ليس موجها لي أنا شخصيا / منظمتي على وجه التحديد</a:t>
            </a:r>
            <a:r>
              <a:rPr lang="ar-MA" dirty="0"/>
              <a:t>.</a:t>
            </a:r>
            <a:endParaRPr lang="fr-FR" dirty="0"/>
          </a:p>
          <a:p>
            <a:pPr lvl="0" algn="r" rtl="1"/>
            <a:r>
              <a:rPr lang="ar-MA" b="1" dirty="0"/>
              <a:t>حادث متصل بالأمن</a:t>
            </a:r>
            <a:r>
              <a:rPr lang="ar-MA" dirty="0"/>
              <a:t> - الأوضاع التي يحدث فيها ضرر، لكننا لا نكون متأكدين ما إذا كان الحادث يمثل تهديدًا أم مجرد مصادفة.</a:t>
            </a:r>
            <a:endParaRPr lang="fr-FR" dirty="0"/>
          </a:p>
          <a:p>
            <a:pPr marL="0" indent="0">
              <a:buNone/>
            </a:pPr>
            <a:endParaRPr lang="en-US" sz="2400" dirty="0"/>
          </a:p>
        </p:txBody>
      </p:sp>
    </p:spTree>
    <p:extLst>
      <p:ext uri="{BB962C8B-B14F-4D97-AF65-F5344CB8AC3E}">
        <p14:creationId xmlns:p14="http://schemas.microsoft.com/office/powerpoint/2010/main" val="14080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A60A-F833-4B65-883F-2DD7CAF76976}"/>
              </a:ext>
            </a:extLst>
          </p:cNvPr>
          <p:cNvSpPr>
            <a:spLocks noGrp="1"/>
          </p:cNvSpPr>
          <p:nvPr>
            <p:ph type="title"/>
          </p:nvPr>
        </p:nvSpPr>
        <p:spPr>
          <a:xfrm>
            <a:off x="-89825" y="100935"/>
            <a:ext cx="8219440" cy="972441"/>
          </a:xfrm>
        </p:spPr>
        <p:txBody>
          <a:bodyPr/>
          <a:lstStyle/>
          <a:p>
            <a:pPr algn="r"/>
            <a:r>
              <a:rPr lang="ar-MA" b="1" dirty="0"/>
              <a:t>النشاط  و. قم بوصف كل تهديد</a:t>
            </a:r>
            <a:endParaRPr lang="en-US" dirty="0"/>
          </a:p>
        </p:txBody>
      </p:sp>
      <p:sp>
        <p:nvSpPr>
          <p:cNvPr id="3" name="Text Placeholder 2">
            <a:extLst>
              <a:ext uri="{FF2B5EF4-FFF2-40B4-BE49-F238E27FC236}">
                <a16:creationId xmlns:a16="http://schemas.microsoft.com/office/drawing/2014/main" id="{6AAEAA4C-080A-4CE3-9411-802E2664F190}"/>
              </a:ext>
            </a:extLst>
          </p:cNvPr>
          <p:cNvSpPr>
            <a:spLocks noGrp="1"/>
          </p:cNvSpPr>
          <p:nvPr>
            <p:ph type="body" sz="quarter" idx="10"/>
          </p:nvPr>
        </p:nvSpPr>
        <p:spPr/>
        <p:txBody>
          <a:bodyPr/>
          <a:lstStyle/>
          <a:p>
            <a:endParaRPr lang="en-US" dirty="0"/>
          </a:p>
        </p:txBody>
      </p:sp>
      <p:graphicFrame>
        <p:nvGraphicFramePr>
          <p:cNvPr id="4" name="Table 4">
            <a:extLst>
              <a:ext uri="{FF2B5EF4-FFF2-40B4-BE49-F238E27FC236}">
                <a16:creationId xmlns:a16="http://schemas.microsoft.com/office/drawing/2014/main" id="{9CD2FEB9-35AF-432A-8161-F25028EFE3F6}"/>
              </a:ext>
            </a:extLst>
          </p:cNvPr>
          <p:cNvGraphicFramePr>
            <a:graphicFrameLocks noGrp="1"/>
          </p:cNvGraphicFramePr>
          <p:nvPr>
            <p:extLst>
              <p:ext uri="{D42A27DB-BD31-4B8C-83A1-F6EECF244321}">
                <p14:modId xmlns:p14="http://schemas.microsoft.com/office/powerpoint/2010/main" val="2979569306"/>
              </p:ext>
            </p:extLst>
          </p:nvPr>
        </p:nvGraphicFramePr>
        <p:xfrm>
          <a:off x="308921" y="1152572"/>
          <a:ext cx="8573784" cy="5114832"/>
        </p:xfrm>
        <a:graphic>
          <a:graphicData uri="http://schemas.openxmlformats.org/drawingml/2006/table">
            <a:tbl>
              <a:tblPr firstRow="1" bandRow="1">
                <a:tableStyleId>{5C22544A-7EE6-4342-B048-85BDC9FD1C3A}</a:tableStyleId>
              </a:tblPr>
              <a:tblGrid>
                <a:gridCol w="3904441">
                  <a:extLst>
                    <a:ext uri="{9D8B030D-6E8A-4147-A177-3AD203B41FA5}">
                      <a16:colId xmlns:a16="http://schemas.microsoft.com/office/drawing/2014/main" val="855273064"/>
                    </a:ext>
                  </a:extLst>
                </a:gridCol>
                <a:gridCol w="4669343">
                  <a:extLst>
                    <a:ext uri="{9D8B030D-6E8A-4147-A177-3AD203B41FA5}">
                      <a16:colId xmlns:a16="http://schemas.microsoft.com/office/drawing/2014/main" val="3760805285"/>
                    </a:ext>
                  </a:extLst>
                </a:gridCol>
              </a:tblGrid>
              <a:tr h="1071481">
                <a:tc>
                  <a:txBody>
                    <a:bodyPr/>
                    <a:lstStyle/>
                    <a:p>
                      <a:pPr algn="ctr"/>
                      <a:r>
                        <a:rPr lang="ar-MA" sz="1800" b="1" kern="1200" dirty="0">
                          <a:solidFill>
                            <a:schemeClr val="lt1"/>
                          </a:solidFill>
                          <a:effectLst/>
                          <a:latin typeface="+mn-lt"/>
                          <a:ea typeface="+mn-ea"/>
                          <a:cs typeface="+mn-cs"/>
                        </a:rPr>
                        <a:t>نوع التهديد الموجه </a:t>
                      </a:r>
                      <a:r>
                        <a:rPr lang="ar-MA" sz="1800" b="1" u="sng" kern="1200" dirty="0">
                          <a:solidFill>
                            <a:schemeClr val="lt1"/>
                          </a:solidFill>
                          <a:effectLst/>
                          <a:latin typeface="+mn-lt"/>
                          <a:ea typeface="+mn-ea"/>
                          <a:cs typeface="+mn-cs"/>
                        </a:rPr>
                        <a:t>لك</a:t>
                      </a:r>
                      <a:r>
                        <a:rPr lang="ar-MA" sz="1800" b="1" kern="1200" dirty="0">
                          <a:solidFill>
                            <a:schemeClr val="lt1"/>
                          </a:solidFill>
                          <a:effectLst/>
                          <a:latin typeface="+mn-lt"/>
                          <a:ea typeface="+mn-ea"/>
                          <a:cs typeface="+mn-cs"/>
                        </a:rPr>
                        <a:t> (تهديد مباشر، تهديد غير مباشر، حادث متصل بالأمن)</a:t>
                      </a:r>
                      <a:endParaRPr lang="en-US" dirty="0"/>
                    </a:p>
                  </a:txBody>
                  <a:tcPr/>
                </a:tc>
                <a:tc>
                  <a:txBody>
                    <a:bodyPr/>
                    <a:lstStyle/>
                    <a:p>
                      <a:pPr algn="ctr"/>
                      <a:r>
                        <a:rPr lang="ar-MA" sz="1400" b="1" kern="1200" dirty="0">
                          <a:solidFill>
                            <a:schemeClr val="lt1"/>
                          </a:solidFill>
                          <a:effectLst/>
                          <a:latin typeface="+mn-lt"/>
                          <a:ea typeface="+mn-ea"/>
                          <a:cs typeface="+mn-cs"/>
                        </a:rPr>
                        <a:t>الحادث</a:t>
                      </a:r>
                      <a:endParaRPr lang="en-US" sz="1400" dirty="0"/>
                    </a:p>
                  </a:txBody>
                  <a:tcPr/>
                </a:tc>
                <a:extLst>
                  <a:ext uri="{0D108BD9-81ED-4DB2-BD59-A6C34878D82A}">
                    <a16:rowId xmlns:a16="http://schemas.microsoft.com/office/drawing/2014/main" val="1516086324"/>
                  </a:ext>
                </a:extLst>
              </a:tr>
              <a:tr h="1530686">
                <a:tc>
                  <a:txBody>
                    <a:bodyPr/>
                    <a:lstStyle/>
                    <a:p>
                      <a:pPr algn="r"/>
                      <a:endParaRPr lang="en-US" dirty="0">
                        <a:solidFill>
                          <a:srgbClr val="FF0000"/>
                        </a:solidFill>
                      </a:endParaRPr>
                    </a:p>
                  </a:txBody>
                  <a:tcPr/>
                </a:tc>
                <a:tc>
                  <a:txBody>
                    <a:bodyPr/>
                    <a:lstStyle/>
                    <a:p>
                      <a:endParaRPr lang="en-US" sz="1400"/>
                    </a:p>
                  </a:txBody>
                  <a:tcPr/>
                </a:tc>
                <a:extLst>
                  <a:ext uri="{0D108BD9-81ED-4DB2-BD59-A6C34878D82A}">
                    <a16:rowId xmlns:a16="http://schemas.microsoft.com/office/drawing/2014/main" val="481069466"/>
                  </a:ext>
                </a:extLst>
              </a:tr>
              <a:tr h="873994">
                <a:tc>
                  <a:txBody>
                    <a:bodyPr/>
                    <a:lstStyle/>
                    <a:p>
                      <a:pPr algn="r"/>
                      <a:endParaRPr lang="en-US" dirty="0">
                        <a:solidFill>
                          <a:srgbClr val="FF0000"/>
                        </a:solidFill>
                      </a:endParaRPr>
                    </a:p>
                  </a:txBody>
                  <a:tcPr/>
                </a:tc>
                <a:tc>
                  <a:txBody>
                    <a:bodyPr/>
                    <a:lstStyle/>
                    <a:p>
                      <a:endParaRPr lang="en-US" sz="1400" dirty="0"/>
                    </a:p>
                  </a:txBody>
                  <a:tcPr/>
                </a:tc>
                <a:extLst>
                  <a:ext uri="{0D108BD9-81ED-4DB2-BD59-A6C34878D82A}">
                    <a16:rowId xmlns:a16="http://schemas.microsoft.com/office/drawing/2014/main" val="4266423416"/>
                  </a:ext>
                </a:extLst>
              </a:tr>
              <a:tr h="1638671">
                <a:tc>
                  <a:txBody>
                    <a:bodyPr/>
                    <a:lstStyle/>
                    <a:p>
                      <a:pPr algn="r"/>
                      <a:endParaRPr lang="en-US" dirty="0">
                        <a:solidFill>
                          <a:srgbClr val="FF0000"/>
                        </a:solidFill>
                      </a:endParaRPr>
                    </a:p>
                  </a:txBody>
                  <a:tcPr/>
                </a:tc>
                <a:tc>
                  <a:txBody>
                    <a:bodyPr/>
                    <a:lstStyle/>
                    <a:p>
                      <a:endParaRPr lang="en-US" sz="1400" dirty="0"/>
                    </a:p>
                  </a:txBody>
                  <a:tcPr/>
                </a:tc>
                <a:extLst>
                  <a:ext uri="{0D108BD9-81ED-4DB2-BD59-A6C34878D82A}">
                    <a16:rowId xmlns:a16="http://schemas.microsoft.com/office/drawing/2014/main" val="3322248695"/>
                  </a:ext>
                </a:extLst>
              </a:tr>
            </a:tbl>
          </a:graphicData>
        </a:graphic>
      </p:graphicFrame>
      <p:sp>
        <p:nvSpPr>
          <p:cNvPr id="5" name="TextBox 4">
            <a:extLst>
              <a:ext uri="{FF2B5EF4-FFF2-40B4-BE49-F238E27FC236}">
                <a16:creationId xmlns:a16="http://schemas.microsoft.com/office/drawing/2014/main" id="{150FEB93-D1B6-499C-97A5-0F3A31EA4BB1}"/>
              </a:ext>
            </a:extLst>
          </p:cNvPr>
          <p:cNvSpPr txBox="1"/>
          <p:nvPr/>
        </p:nvSpPr>
        <p:spPr>
          <a:xfrm>
            <a:off x="4136571" y="2225399"/>
            <a:ext cx="4775200" cy="1446550"/>
          </a:xfrm>
          <a:prstGeom prst="rect">
            <a:avLst/>
          </a:prstGeom>
          <a:noFill/>
        </p:spPr>
        <p:txBody>
          <a:bodyPr wrap="square" rtlCol="0">
            <a:spAutoFit/>
          </a:bodyPr>
          <a:lstStyle/>
          <a:p>
            <a:pPr algn="r" rtl="1"/>
            <a:r>
              <a:rPr lang="ar-MA" sz="1400" dirty="0"/>
              <a:t>أنت مدير منظمة مجتمع مدني1، وهي منظمة تقدم خدمات ذات صلة بفيروس نقص المناعة البشرية إلى الرجال الذين يمارسون الجنس مع الرجال. يقوم زعيم محلي مؤثر باتهام منظمة المجتمع المدني 2 بالترويج للمثلية الجنسية. وتقدم  المنظمة </a:t>
            </a:r>
            <a:r>
              <a:rPr lang="en-US" sz="1400" dirty="0"/>
              <a:t>2</a:t>
            </a:r>
            <a:r>
              <a:rPr lang="ar-MA" sz="1400" dirty="0"/>
              <a:t> نفس الخدمات إلى الرجال الذين يمارسون الجنس مع الرجال، التي تقدمها منظمتك. شخص ما يكسر نوافذ المنظمة </a:t>
            </a:r>
            <a:r>
              <a:rPr lang="en-US" sz="1400" dirty="0"/>
              <a:t>2</a:t>
            </a:r>
            <a:r>
              <a:rPr lang="ar-MA" sz="1400" dirty="0"/>
              <a:t> ويضع رسومات جدارية على منزل مدير المنظمة </a:t>
            </a:r>
            <a:r>
              <a:rPr lang="en-US" dirty="0"/>
              <a:t>2</a:t>
            </a:r>
            <a:r>
              <a:rPr lang="ar-MA" dirty="0"/>
              <a:t>.</a:t>
            </a:r>
            <a:endParaRPr lang="en-US" dirty="0">
              <a:solidFill>
                <a:srgbClr val="FF0000"/>
              </a:solidFill>
            </a:endParaRPr>
          </a:p>
        </p:txBody>
      </p:sp>
      <p:sp>
        <p:nvSpPr>
          <p:cNvPr id="6" name="TextBox 5">
            <a:extLst>
              <a:ext uri="{FF2B5EF4-FFF2-40B4-BE49-F238E27FC236}">
                <a16:creationId xmlns:a16="http://schemas.microsoft.com/office/drawing/2014/main" id="{F73E41B1-EB21-4519-B0C0-27A69F7130E9}"/>
              </a:ext>
            </a:extLst>
          </p:cNvPr>
          <p:cNvSpPr txBox="1"/>
          <p:nvPr/>
        </p:nvSpPr>
        <p:spPr>
          <a:xfrm>
            <a:off x="4310743" y="3704343"/>
            <a:ext cx="4461403" cy="584775"/>
          </a:xfrm>
          <a:prstGeom prst="rect">
            <a:avLst/>
          </a:prstGeom>
          <a:noFill/>
        </p:spPr>
        <p:txBody>
          <a:bodyPr wrap="square" rtlCol="0">
            <a:spAutoFit/>
          </a:bodyPr>
          <a:lstStyle/>
          <a:p>
            <a:pPr algn="r"/>
            <a:r>
              <a:rPr lang="ar-MA" sz="1600" dirty="0"/>
              <a:t>أنت عامل توعية للأقران يوزع الواقي الذكري. أوقفك ضابط شرطة وأخبرك أنه إذا رآك مرة أخرى، فسيتم القبض عليك.</a:t>
            </a:r>
            <a:endParaRPr lang="en-US" sz="1600" dirty="0">
              <a:solidFill>
                <a:srgbClr val="FF0000"/>
              </a:solidFill>
            </a:endParaRPr>
          </a:p>
        </p:txBody>
      </p:sp>
      <p:sp>
        <p:nvSpPr>
          <p:cNvPr id="7" name="TextBox 6">
            <a:extLst>
              <a:ext uri="{FF2B5EF4-FFF2-40B4-BE49-F238E27FC236}">
                <a16:creationId xmlns:a16="http://schemas.microsoft.com/office/drawing/2014/main" id="{95A0F20A-5C3F-488D-9DAB-969269BB784C}"/>
              </a:ext>
            </a:extLst>
          </p:cNvPr>
          <p:cNvSpPr txBox="1"/>
          <p:nvPr/>
        </p:nvSpPr>
        <p:spPr>
          <a:xfrm>
            <a:off x="4310744" y="4650088"/>
            <a:ext cx="4402384" cy="1323439"/>
          </a:xfrm>
          <a:prstGeom prst="rect">
            <a:avLst/>
          </a:prstGeom>
          <a:noFill/>
        </p:spPr>
        <p:txBody>
          <a:bodyPr wrap="square" rtlCol="0">
            <a:spAutoFit/>
          </a:bodyPr>
          <a:lstStyle/>
          <a:p>
            <a:pPr algn="r"/>
            <a:r>
              <a:rPr lang="ar-MA" sz="1600" dirty="0"/>
              <a:t>أنت ممرض(ة). تقدم عميلة اختبار المؤشر اسم وعنوان شريكها الجنسي. عندما تزور منزل الشريك المذكور، يرفض التحدث إليك. في وقت لاحق من ذلك اليوم، تتلقى ثلاث مكالمات من رقم غير معروف. لا ينطق المتصل بأي كلمة أبدًا، ولكنه يتنفس بشدة في الهاتف</a:t>
            </a:r>
            <a:r>
              <a:rPr lang="ar-MA" sz="1200" dirty="0"/>
              <a:t>.</a:t>
            </a:r>
            <a:endParaRPr lang="en-US" sz="1200" dirty="0">
              <a:solidFill>
                <a:srgbClr val="FF0000"/>
              </a:solidFill>
            </a:endParaRPr>
          </a:p>
        </p:txBody>
      </p:sp>
      <p:sp>
        <p:nvSpPr>
          <p:cNvPr id="9" name="Star: 5 Points 8">
            <a:extLst>
              <a:ext uri="{FF2B5EF4-FFF2-40B4-BE49-F238E27FC236}">
                <a16:creationId xmlns:a16="http://schemas.microsoft.com/office/drawing/2014/main" id="{91DBDAD1-16E1-4E9D-8BE1-B7E6B9790B88}"/>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
        <p:nvSpPr>
          <p:cNvPr id="10" name="TextBox 9">
            <a:extLst>
              <a:ext uri="{FF2B5EF4-FFF2-40B4-BE49-F238E27FC236}">
                <a16:creationId xmlns:a16="http://schemas.microsoft.com/office/drawing/2014/main" id="{16EE2DE0-670C-442D-92AA-15460C58251D}"/>
              </a:ext>
            </a:extLst>
          </p:cNvPr>
          <p:cNvSpPr txBox="1"/>
          <p:nvPr/>
        </p:nvSpPr>
        <p:spPr>
          <a:xfrm>
            <a:off x="467360" y="2223658"/>
            <a:ext cx="3743691" cy="147732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التهديد غير المباشر</a:t>
            </a:r>
            <a:r>
              <a:rPr kumimoji="0" lang="ar-MA" sz="1800" b="0"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 إنه ليس تهديدًا مباشرًا لك ولكنه يستهدف مجموعة تنتمي إليها (الأشخاص الذين يقدمون خدمات ذات صلة بفيروس نقص المناعة البشرية إلى الرجال الذين يمارسون الجنس مع الرجال)</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71A534FD-1AF3-4C7F-825F-F07EAAFE7AEF}"/>
              </a:ext>
            </a:extLst>
          </p:cNvPr>
          <p:cNvSpPr txBox="1"/>
          <p:nvPr/>
        </p:nvSpPr>
        <p:spPr>
          <a:xfrm>
            <a:off x="559218" y="3751145"/>
            <a:ext cx="3666179" cy="369332"/>
          </a:xfrm>
          <a:prstGeom prst="rect">
            <a:avLst/>
          </a:prstGeom>
          <a:noFill/>
        </p:spPr>
        <p:txBody>
          <a:bodyPr wrap="square" rtlCol="0">
            <a:spAutoFit/>
          </a:bodyPr>
          <a:lstStyle/>
          <a:p>
            <a:pPr algn="r"/>
            <a:r>
              <a:rPr lang="ar-MA" sz="1800" b="1" kern="1200" dirty="0">
                <a:solidFill>
                  <a:srgbClr val="FF0000"/>
                </a:solidFill>
                <a:effectLst/>
                <a:latin typeface="+mn-lt"/>
                <a:ea typeface="+mn-ea"/>
                <a:cs typeface="+mn-cs"/>
              </a:rPr>
              <a:t>التهديد المباشر: </a:t>
            </a:r>
            <a:r>
              <a:rPr lang="ar-MA" sz="1800" kern="1200" dirty="0">
                <a:solidFill>
                  <a:srgbClr val="FF0000"/>
                </a:solidFill>
                <a:effectLst/>
                <a:latin typeface="+mn-lt"/>
                <a:ea typeface="+mn-ea"/>
                <a:cs typeface="+mn-cs"/>
              </a:rPr>
              <a:t>هذا التهديد يخصك وموجه إليك</a:t>
            </a:r>
            <a:endParaRPr lang="en-US" dirty="0">
              <a:solidFill>
                <a:srgbClr val="FF0000"/>
              </a:solidFill>
            </a:endParaRPr>
          </a:p>
        </p:txBody>
      </p:sp>
      <p:sp>
        <p:nvSpPr>
          <p:cNvPr id="12" name="TextBox 11">
            <a:extLst>
              <a:ext uri="{FF2B5EF4-FFF2-40B4-BE49-F238E27FC236}">
                <a16:creationId xmlns:a16="http://schemas.microsoft.com/office/drawing/2014/main" id="{764F1CDD-7547-4B27-9E98-566DDBE07ADD}"/>
              </a:ext>
            </a:extLst>
          </p:cNvPr>
          <p:cNvSpPr txBox="1"/>
          <p:nvPr/>
        </p:nvSpPr>
        <p:spPr>
          <a:xfrm>
            <a:off x="382015" y="4631600"/>
            <a:ext cx="3832632" cy="646331"/>
          </a:xfrm>
          <a:prstGeom prst="rect">
            <a:avLst/>
          </a:prstGeom>
          <a:noFill/>
        </p:spPr>
        <p:txBody>
          <a:bodyPr wrap="square" rtlCol="0">
            <a:spAutoFit/>
          </a:bodyPr>
          <a:lstStyle/>
          <a:p>
            <a:pPr algn="r"/>
            <a:r>
              <a:rPr lang="ar-MA" sz="1800" b="1" kern="1200" dirty="0">
                <a:solidFill>
                  <a:srgbClr val="FF0000"/>
                </a:solidFill>
                <a:effectLst/>
                <a:latin typeface="+mn-lt"/>
                <a:ea typeface="+mn-ea"/>
                <a:cs typeface="+mn-cs"/>
              </a:rPr>
              <a:t>حادث متصل بالأمن</a:t>
            </a:r>
            <a:r>
              <a:rPr lang="ar-MA" sz="1800" kern="1200" dirty="0">
                <a:solidFill>
                  <a:srgbClr val="FF0000"/>
                </a:solidFill>
                <a:effectLst/>
                <a:latin typeface="+mn-lt"/>
                <a:ea typeface="+mn-ea"/>
                <a:cs typeface="+mn-cs"/>
              </a:rPr>
              <a:t>: أنت لا تعرف من المتصل وما إذا كنت مستهدفًا لأي سبب محدد.</a:t>
            </a:r>
            <a:endParaRPr lang="en-US" dirty="0">
              <a:solidFill>
                <a:srgbClr val="FF0000"/>
              </a:solidFill>
            </a:endParaRPr>
          </a:p>
        </p:txBody>
      </p:sp>
    </p:spTree>
    <p:extLst>
      <p:ext uri="{BB962C8B-B14F-4D97-AF65-F5344CB8AC3E}">
        <p14:creationId xmlns:p14="http://schemas.microsoft.com/office/powerpoint/2010/main" val="302669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87F4-8639-4E21-B48B-255524E0BDEA}"/>
              </a:ext>
            </a:extLst>
          </p:cNvPr>
          <p:cNvSpPr>
            <a:spLocks noGrp="1"/>
          </p:cNvSpPr>
          <p:nvPr>
            <p:ph type="title"/>
          </p:nvPr>
        </p:nvSpPr>
        <p:spPr/>
        <p:txBody>
          <a:bodyPr/>
          <a:lstStyle/>
          <a:p>
            <a:pPr algn="r"/>
            <a:r>
              <a:rPr lang="ar-MA" b="1" dirty="0"/>
              <a:t>تسجيل التهديدات</a:t>
            </a:r>
            <a:endParaRPr lang="en-US" dirty="0"/>
          </a:p>
        </p:txBody>
      </p:sp>
      <p:sp>
        <p:nvSpPr>
          <p:cNvPr id="3" name="Text Placeholder 2">
            <a:extLst>
              <a:ext uri="{FF2B5EF4-FFF2-40B4-BE49-F238E27FC236}">
                <a16:creationId xmlns:a16="http://schemas.microsoft.com/office/drawing/2014/main" id="{D8D93EE4-EC66-4B8E-B48C-C534A7AEAB1B}"/>
              </a:ext>
            </a:extLst>
          </p:cNvPr>
          <p:cNvSpPr>
            <a:spLocks noGrp="1"/>
          </p:cNvSpPr>
          <p:nvPr>
            <p:ph type="body" sz="quarter" idx="10"/>
          </p:nvPr>
        </p:nvSpPr>
        <p:spPr>
          <a:xfrm>
            <a:off x="467360" y="1767839"/>
            <a:ext cx="8219440" cy="4176851"/>
          </a:xfrm>
        </p:spPr>
        <p:txBody>
          <a:bodyPr/>
          <a:lstStyle/>
          <a:p>
            <a:pPr marL="0" indent="0" algn="r" rtl="1">
              <a:buNone/>
            </a:pPr>
            <a:r>
              <a:rPr lang="ar-MA" dirty="0"/>
              <a:t>تعد القدرة على تصنيف جميع التهديدات الثلاثة أمرًا مهمًا، مما سيمكن من توفير التوثيق، لا سيما للمانحين وكذلك تتبع الأنماط. </a:t>
            </a:r>
            <a:endParaRPr lang="fr-FR" dirty="0"/>
          </a:p>
          <a:p>
            <a:pPr lvl="0" algn="r" rtl="1"/>
            <a:r>
              <a:rPr lang="ar-MA" dirty="0"/>
              <a:t>المواقع أو الأنشطة التي تطرح تهديدًا</a:t>
            </a:r>
            <a:endParaRPr lang="fr-FR" dirty="0"/>
          </a:p>
          <a:p>
            <a:pPr lvl="0" algn="r" rtl="1"/>
            <a:r>
              <a:rPr lang="ar-MA" dirty="0"/>
              <a:t>الجناة المعروفون</a:t>
            </a:r>
            <a:endParaRPr lang="fr-FR" dirty="0"/>
          </a:p>
          <a:p>
            <a:pPr lvl="0" algn="r" rtl="1"/>
            <a:r>
              <a:rPr lang="ar-MA" dirty="0"/>
              <a:t>ما إذا كان تهديدًا غير مباشر لمجموعة أكبر</a:t>
            </a:r>
            <a:endParaRPr lang="fr-FR" dirty="0"/>
          </a:p>
          <a:p>
            <a:pPr lvl="0" algn="r" rtl="1"/>
            <a:r>
              <a:rPr lang="ar-MA" dirty="0"/>
              <a:t>ما إذا كان العنف يتصاعد</a:t>
            </a:r>
            <a:endParaRPr lang="fr-FR" dirty="0"/>
          </a:p>
          <a:p>
            <a:pPr algn="r" rtl="1"/>
            <a:r>
              <a:rPr lang="ar-MA" dirty="0"/>
              <a:t>من هو الأكثر عرضة للخطر</a:t>
            </a:r>
            <a:endParaRPr lang="en-US" sz="2200" dirty="0"/>
          </a:p>
        </p:txBody>
      </p:sp>
      <p:pic>
        <p:nvPicPr>
          <p:cNvPr id="5" name="Picture 4">
            <a:extLst>
              <a:ext uri="{FF2B5EF4-FFF2-40B4-BE49-F238E27FC236}">
                <a16:creationId xmlns:a16="http://schemas.microsoft.com/office/drawing/2014/main" id="{40EB8E60-1338-49A0-A163-ADE1B51FF49F}"/>
              </a:ext>
            </a:extLst>
          </p:cNvPr>
          <p:cNvPicPr>
            <a:picLocks noChangeAspect="1"/>
          </p:cNvPicPr>
          <p:nvPr/>
        </p:nvPicPr>
        <p:blipFill>
          <a:blip r:embed="rId3"/>
          <a:stretch>
            <a:fillRect/>
          </a:stretch>
        </p:blipFill>
        <p:spPr>
          <a:xfrm>
            <a:off x="0" y="2856011"/>
            <a:ext cx="3396887" cy="34388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940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9CF8-91D7-4CBD-AFDB-B82D5B16C4B9}"/>
              </a:ext>
            </a:extLst>
          </p:cNvPr>
          <p:cNvSpPr>
            <a:spLocks noGrp="1"/>
          </p:cNvSpPr>
          <p:nvPr>
            <p:ph type="title"/>
          </p:nvPr>
        </p:nvSpPr>
        <p:spPr/>
        <p:txBody>
          <a:bodyPr/>
          <a:lstStyle/>
          <a:p>
            <a:pPr algn="r"/>
            <a:r>
              <a:rPr lang="ar-MA" b="1" dirty="0"/>
              <a:t>هدف الجلسة</a:t>
            </a:r>
            <a:endParaRPr lang="en-US" dirty="0"/>
          </a:p>
        </p:txBody>
      </p:sp>
      <p:sp>
        <p:nvSpPr>
          <p:cNvPr id="3" name="Text Placeholder 2">
            <a:extLst>
              <a:ext uri="{FF2B5EF4-FFF2-40B4-BE49-F238E27FC236}">
                <a16:creationId xmlns:a16="http://schemas.microsoft.com/office/drawing/2014/main" id="{8DEA3FFD-78C6-4BFF-B529-5D54CA8913F0}"/>
              </a:ext>
            </a:extLst>
          </p:cNvPr>
          <p:cNvSpPr>
            <a:spLocks noGrp="1"/>
          </p:cNvSpPr>
          <p:nvPr>
            <p:ph type="body" sz="quarter" idx="10"/>
          </p:nvPr>
        </p:nvSpPr>
        <p:spPr/>
        <p:txBody>
          <a:bodyPr/>
          <a:lstStyle/>
          <a:p>
            <a:pPr marL="0" indent="0" algn="r" rtl="1">
              <a:buNone/>
            </a:pPr>
            <a:endParaRPr lang="fr-FR" dirty="0"/>
          </a:p>
          <a:p>
            <a:pPr lvl="0" algn="r" rtl="1"/>
            <a:r>
              <a:rPr lang="ar-MA" dirty="0"/>
              <a:t>الترحيب بكل المشاركين وتقديمهم لبعضهم البعض</a:t>
            </a:r>
            <a:endParaRPr lang="fr-FR" dirty="0"/>
          </a:p>
          <a:p>
            <a:pPr lvl="0" algn="r" rtl="1"/>
            <a:r>
              <a:rPr lang="ar-MA" dirty="0"/>
              <a:t>التوصل إلى فهم مشترك لمحتوى التدريب وأهدافه بالإضافة إلى انخراط المشاركين في التدريب.</a:t>
            </a:r>
            <a:endParaRPr lang="fr-FR" dirty="0"/>
          </a:p>
          <a:p>
            <a:pPr algn="r" rtl="1"/>
            <a:r>
              <a:rPr lang="ar-MA" dirty="0"/>
              <a:t>تحديد أمن القائم على التنفيذ كمجال مهم وجديد في البرمجة المتصلة بفيروس نقص المناعة البشرية.</a:t>
            </a:r>
            <a:endParaRPr lang="en-US" dirty="0"/>
          </a:p>
          <a:p>
            <a:endParaRPr lang="en-US" dirty="0"/>
          </a:p>
        </p:txBody>
      </p:sp>
    </p:spTree>
    <p:extLst>
      <p:ext uri="{BB962C8B-B14F-4D97-AF65-F5344CB8AC3E}">
        <p14:creationId xmlns:p14="http://schemas.microsoft.com/office/powerpoint/2010/main" val="4008511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675D-A22C-41B2-B09A-103BF88D1F58}"/>
              </a:ext>
            </a:extLst>
          </p:cNvPr>
          <p:cNvSpPr>
            <a:spLocks noGrp="1"/>
          </p:cNvSpPr>
          <p:nvPr>
            <p:ph type="title"/>
          </p:nvPr>
        </p:nvSpPr>
        <p:spPr>
          <a:xfrm>
            <a:off x="67310" y="445196"/>
            <a:ext cx="8219440" cy="972441"/>
          </a:xfrm>
        </p:spPr>
        <p:txBody>
          <a:bodyPr/>
          <a:lstStyle/>
          <a:p>
            <a:pPr algn="r"/>
            <a:r>
              <a:rPr lang="ar-MA" dirty="0"/>
              <a:t>سجل الأمن</a:t>
            </a:r>
            <a:endParaRPr lang="en-US" dirty="0"/>
          </a:p>
        </p:txBody>
      </p:sp>
      <p:pic>
        <p:nvPicPr>
          <p:cNvPr id="4" name="Picture 3">
            <a:extLst>
              <a:ext uri="{FF2B5EF4-FFF2-40B4-BE49-F238E27FC236}">
                <a16:creationId xmlns:a16="http://schemas.microsoft.com/office/drawing/2014/main" id="{EA2E651D-1056-4854-B413-B70716B15BC0}"/>
              </a:ext>
            </a:extLst>
          </p:cNvPr>
          <p:cNvPicPr>
            <a:picLocks noChangeAspect="1"/>
          </p:cNvPicPr>
          <p:nvPr/>
        </p:nvPicPr>
        <p:blipFill>
          <a:blip r:embed="rId3"/>
          <a:stretch>
            <a:fillRect/>
          </a:stretch>
        </p:blipFill>
        <p:spPr>
          <a:xfrm>
            <a:off x="857250" y="1573046"/>
            <a:ext cx="7429500" cy="485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608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9077-A640-4EDC-83CF-6AED9CA7D458}"/>
              </a:ext>
            </a:extLst>
          </p:cNvPr>
          <p:cNvSpPr>
            <a:spLocks noGrp="1"/>
          </p:cNvSpPr>
          <p:nvPr>
            <p:ph type="title"/>
          </p:nvPr>
        </p:nvSpPr>
        <p:spPr/>
        <p:txBody>
          <a:bodyPr/>
          <a:lstStyle/>
          <a:p>
            <a:pPr algn="r"/>
            <a:r>
              <a:rPr lang="ar-MA" b="1" dirty="0"/>
              <a:t>تقييم التهديدات: ما مدى خطورتها حقًا؟</a:t>
            </a:r>
            <a:endParaRPr lang="en-US" dirty="0"/>
          </a:p>
        </p:txBody>
      </p:sp>
      <p:sp>
        <p:nvSpPr>
          <p:cNvPr id="3" name="Text Placeholder 2">
            <a:extLst>
              <a:ext uri="{FF2B5EF4-FFF2-40B4-BE49-F238E27FC236}">
                <a16:creationId xmlns:a16="http://schemas.microsoft.com/office/drawing/2014/main" id="{D8DF082D-BDBD-45D0-A37F-92D1C9483F8F}"/>
              </a:ext>
            </a:extLst>
          </p:cNvPr>
          <p:cNvSpPr>
            <a:spLocks noGrp="1"/>
          </p:cNvSpPr>
          <p:nvPr>
            <p:ph type="body" sz="quarter" idx="10"/>
          </p:nvPr>
        </p:nvSpPr>
        <p:spPr/>
        <p:txBody>
          <a:bodyPr/>
          <a:lstStyle/>
          <a:p>
            <a:pPr marL="514350" lvl="0" indent="-514350" algn="r" rtl="1">
              <a:buFont typeface="+mj-lt"/>
              <a:buAutoNum type="arabicPeriod"/>
            </a:pPr>
            <a:r>
              <a:rPr lang="ar-MA" dirty="0"/>
              <a:t>ما هي الوقائع المحيطة بالتهديد؟</a:t>
            </a:r>
            <a:endParaRPr lang="fr-FR" dirty="0"/>
          </a:p>
          <a:p>
            <a:pPr marL="514350" lvl="0" indent="-514350" algn="r" rtl="1">
              <a:buFont typeface="+mj-lt"/>
              <a:buAutoNum type="arabicPeriod"/>
            </a:pPr>
            <a:r>
              <a:rPr lang="ar-MA" dirty="0"/>
              <a:t>هل هناك سلسلة من التهديدات تصبح أكثر منهجية أو متكررة بمرور الوقت؟</a:t>
            </a:r>
            <a:endParaRPr lang="fr-FR" dirty="0"/>
          </a:p>
          <a:p>
            <a:pPr marL="514350" lvl="0" indent="-514350" algn="r" rtl="1">
              <a:buFont typeface="+mj-lt"/>
              <a:buAutoNum type="arabicPeriod"/>
            </a:pPr>
            <a:r>
              <a:rPr lang="ar-MA" dirty="0"/>
              <a:t>من هو الشخص الذي يقوم بالتهديدات؟</a:t>
            </a:r>
            <a:endParaRPr lang="fr-FR" dirty="0"/>
          </a:p>
          <a:p>
            <a:pPr marL="514350" lvl="0" indent="-514350" algn="r" rtl="1">
              <a:buFont typeface="+mj-lt"/>
              <a:buAutoNum type="arabicPeriod"/>
            </a:pPr>
            <a:r>
              <a:rPr lang="ar-MA" dirty="0"/>
              <a:t>ما هو الهدف من التهديد؟</a:t>
            </a:r>
            <a:endParaRPr lang="fr-FR" dirty="0"/>
          </a:p>
          <a:p>
            <a:pPr marL="514350" lvl="0" indent="-514350" algn="r" rtl="1">
              <a:buFont typeface="+mj-lt"/>
              <a:buAutoNum type="arabicPeriod"/>
            </a:pPr>
            <a:r>
              <a:rPr lang="ar-MA" dirty="0"/>
              <a:t>هل تعتقد أن التهديد خطير؟</a:t>
            </a:r>
            <a:endParaRPr lang="fr-FR" dirty="0"/>
          </a:p>
          <a:p>
            <a:pPr marL="457200" indent="-457200">
              <a:buFont typeface="+mj-lt"/>
              <a:buAutoNum type="arabicPeriod"/>
            </a:pPr>
            <a:endParaRPr lang="en-US" sz="2200" dirty="0"/>
          </a:p>
        </p:txBody>
      </p:sp>
    </p:spTree>
    <p:extLst>
      <p:ext uri="{BB962C8B-B14F-4D97-AF65-F5344CB8AC3E}">
        <p14:creationId xmlns:p14="http://schemas.microsoft.com/office/powerpoint/2010/main" val="3730616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F2-E7A6-4463-AFE1-36AADD26C1F6}"/>
              </a:ext>
            </a:extLst>
          </p:cNvPr>
          <p:cNvSpPr>
            <a:spLocks noGrp="1"/>
          </p:cNvSpPr>
          <p:nvPr>
            <p:ph type="title"/>
          </p:nvPr>
        </p:nvSpPr>
        <p:spPr>
          <a:xfrm>
            <a:off x="519614" y="445196"/>
            <a:ext cx="8219440" cy="972441"/>
          </a:xfrm>
        </p:spPr>
        <p:txBody>
          <a:bodyPr/>
          <a:lstStyle/>
          <a:p>
            <a:pPr algn="r"/>
            <a:r>
              <a:rPr lang="ar-MA" b="1" dirty="0"/>
              <a:t>مثال</a:t>
            </a:r>
            <a:endParaRPr lang="en-US" dirty="0"/>
          </a:p>
        </p:txBody>
      </p:sp>
      <p:graphicFrame>
        <p:nvGraphicFramePr>
          <p:cNvPr id="4" name="Table 4">
            <a:extLst>
              <a:ext uri="{FF2B5EF4-FFF2-40B4-BE49-F238E27FC236}">
                <a16:creationId xmlns:a16="http://schemas.microsoft.com/office/drawing/2014/main" id="{1501D019-E30C-49E1-AC06-5E2ADD1146C6}"/>
              </a:ext>
            </a:extLst>
          </p:cNvPr>
          <p:cNvGraphicFramePr>
            <a:graphicFrameLocks noGrp="1"/>
          </p:cNvGraphicFramePr>
          <p:nvPr>
            <p:extLst>
              <p:ext uri="{D42A27DB-BD31-4B8C-83A1-F6EECF244321}">
                <p14:modId xmlns:p14="http://schemas.microsoft.com/office/powerpoint/2010/main" val="984742686"/>
              </p:ext>
            </p:extLst>
          </p:nvPr>
        </p:nvGraphicFramePr>
        <p:xfrm>
          <a:off x="352691" y="1417635"/>
          <a:ext cx="8454572" cy="4329216"/>
        </p:xfrm>
        <a:graphic>
          <a:graphicData uri="http://schemas.openxmlformats.org/drawingml/2006/table">
            <a:tbl>
              <a:tblPr firstRow="1" lastCol="1" bandRow="1">
                <a:tableStyleId>{B301B821-A1FF-4177-AEE7-76D212191A09}</a:tableStyleId>
              </a:tblPr>
              <a:tblGrid>
                <a:gridCol w="4651830">
                  <a:extLst>
                    <a:ext uri="{9D8B030D-6E8A-4147-A177-3AD203B41FA5}">
                      <a16:colId xmlns:a16="http://schemas.microsoft.com/office/drawing/2014/main" val="585124534"/>
                    </a:ext>
                  </a:extLst>
                </a:gridCol>
                <a:gridCol w="3802742">
                  <a:extLst>
                    <a:ext uri="{9D8B030D-6E8A-4147-A177-3AD203B41FA5}">
                      <a16:colId xmlns:a16="http://schemas.microsoft.com/office/drawing/2014/main" val="1486875341"/>
                    </a:ext>
                  </a:extLst>
                </a:gridCol>
              </a:tblGrid>
              <a:tr h="432559">
                <a:tc>
                  <a:txBody>
                    <a:bodyPr/>
                    <a:lstStyle/>
                    <a:p>
                      <a:pPr algn="ctr"/>
                      <a:r>
                        <a:rPr lang="ar-MA" sz="1800" b="1" kern="1200" dirty="0">
                          <a:solidFill>
                            <a:schemeClr val="lt1"/>
                          </a:solidFill>
                          <a:effectLst/>
                        </a:rPr>
                        <a:t>الإجابة</a:t>
                      </a:r>
                      <a:endParaRPr lang="en-US" dirty="0"/>
                    </a:p>
                  </a:txBody>
                  <a:tcP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ar-MA" sz="1800" b="1" kern="1200" dirty="0">
                          <a:solidFill>
                            <a:schemeClr val="lt1"/>
                          </a:solidFill>
                          <a:effectLst/>
                        </a:rPr>
                        <a:t>السؤال</a:t>
                      </a:r>
                      <a:endParaRPr lang="en-US" dirty="0"/>
                    </a:p>
                  </a:txBody>
                  <a:tcP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403561"/>
                  </a:ext>
                </a:extLst>
              </a:tr>
              <a:tr h="853267">
                <a:tc>
                  <a:txBody>
                    <a:bodyPr/>
                    <a:lstStyle/>
                    <a:p>
                      <a:pPr marL="45720" marR="45720" algn="just"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65590808"/>
                  </a:ext>
                </a:extLst>
              </a:tr>
              <a:tr h="853267">
                <a:tc>
                  <a:txBody>
                    <a:bodyPr/>
                    <a:lstStyle/>
                    <a:p>
                      <a:pPr marL="45720" marR="45720" algn="just"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7117244"/>
                  </a:ext>
                </a:extLst>
              </a:tr>
              <a:tr h="1097159">
                <a:tc>
                  <a:txBody>
                    <a:bodyPr/>
                    <a:lstStyle/>
                    <a:p>
                      <a:pPr marL="45720" marR="45720" algn="just"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p>
                      <a:endParaRPr lang="en-US" dirty="0"/>
                    </a:p>
                    <a:p>
                      <a:endParaRPr lang="en-US" dirty="0"/>
                    </a:p>
                    <a:p>
                      <a:endParaRPr lang="en-US" dirty="0"/>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0185756"/>
                  </a:ext>
                </a:extLst>
              </a:tr>
              <a:tr h="432559">
                <a:tc>
                  <a:txBody>
                    <a:bodyPr/>
                    <a:lstStyle/>
                    <a:p>
                      <a:pPr marL="45720" marR="45720" algn="r"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9731611"/>
                  </a:ext>
                </a:extLst>
              </a:tr>
              <a:tr h="568844">
                <a:tc>
                  <a:txBody>
                    <a:bodyPr/>
                    <a:lstStyle/>
                    <a:p>
                      <a:pPr marL="45720" marR="45720" algn="just"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09911135"/>
                  </a:ext>
                </a:extLst>
              </a:tr>
            </a:tbl>
          </a:graphicData>
        </a:graphic>
      </p:graphicFrame>
      <p:sp>
        <p:nvSpPr>
          <p:cNvPr id="5" name="TextBox 4">
            <a:extLst>
              <a:ext uri="{FF2B5EF4-FFF2-40B4-BE49-F238E27FC236}">
                <a16:creationId xmlns:a16="http://schemas.microsoft.com/office/drawing/2014/main" id="{D80EBF63-8478-4E86-9D17-F90FD0A1A109}"/>
              </a:ext>
            </a:extLst>
          </p:cNvPr>
          <p:cNvSpPr txBox="1"/>
          <p:nvPr/>
        </p:nvSpPr>
        <p:spPr>
          <a:xfrm>
            <a:off x="5190823" y="1900373"/>
            <a:ext cx="3503954" cy="369332"/>
          </a:xfrm>
          <a:prstGeom prst="rect">
            <a:avLst/>
          </a:prstGeom>
          <a:noFill/>
        </p:spPr>
        <p:txBody>
          <a:bodyPr wrap="square" rtlCol="0">
            <a:spAutoFit/>
          </a:bodyPr>
          <a:lstStyle/>
          <a:p>
            <a:pPr algn="r"/>
            <a:r>
              <a:rPr lang="ar-MA" dirty="0"/>
              <a:t>ما هي الوقائع المحيطة بالتهديد؟</a:t>
            </a:r>
            <a:endParaRPr lang="en-US" dirty="0"/>
          </a:p>
        </p:txBody>
      </p:sp>
      <p:sp>
        <p:nvSpPr>
          <p:cNvPr id="6" name="TextBox 5">
            <a:extLst>
              <a:ext uri="{FF2B5EF4-FFF2-40B4-BE49-F238E27FC236}">
                <a16:creationId xmlns:a16="http://schemas.microsoft.com/office/drawing/2014/main" id="{E3DBD807-E2EE-438C-A112-5A0D7F4FC26C}"/>
              </a:ext>
            </a:extLst>
          </p:cNvPr>
          <p:cNvSpPr txBox="1"/>
          <p:nvPr/>
        </p:nvSpPr>
        <p:spPr>
          <a:xfrm>
            <a:off x="5091606" y="2689506"/>
            <a:ext cx="3725817" cy="646331"/>
          </a:xfrm>
          <a:prstGeom prst="rect">
            <a:avLst/>
          </a:prstGeom>
          <a:noFill/>
        </p:spPr>
        <p:txBody>
          <a:bodyPr wrap="square" rtlCol="0">
            <a:spAutoFit/>
          </a:bodyPr>
          <a:lstStyle/>
          <a:p>
            <a:pPr algn="r"/>
            <a:r>
              <a:rPr lang="ar-MA" dirty="0"/>
              <a:t>هل هناك سلسلة من التهديدات تصبح أكثر منهجية أو متكررة بمرور الوقت؟</a:t>
            </a:r>
            <a:endParaRPr lang="en-US" dirty="0"/>
          </a:p>
        </p:txBody>
      </p:sp>
      <p:sp>
        <p:nvSpPr>
          <p:cNvPr id="7" name="TextBox 6">
            <a:extLst>
              <a:ext uri="{FF2B5EF4-FFF2-40B4-BE49-F238E27FC236}">
                <a16:creationId xmlns:a16="http://schemas.microsoft.com/office/drawing/2014/main" id="{18BD43BB-9FC9-4F15-88AF-ECBF4CD4D560}"/>
              </a:ext>
            </a:extLst>
          </p:cNvPr>
          <p:cNvSpPr txBox="1"/>
          <p:nvPr/>
        </p:nvSpPr>
        <p:spPr>
          <a:xfrm>
            <a:off x="5457367" y="3716553"/>
            <a:ext cx="3349896" cy="646331"/>
          </a:xfrm>
          <a:prstGeom prst="rect">
            <a:avLst/>
          </a:prstGeom>
          <a:noFill/>
        </p:spPr>
        <p:txBody>
          <a:bodyPr wrap="square" rtlCol="0">
            <a:spAutoFit/>
          </a:bodyPr>
          <a:lstStyle/>
          <a:p>
            <a:pPr algn="r" rtl="1"/>
            <a:r>
              <a:rPr lang="ar-MA" dirty="0"/>
              <a:t>من هو الشخص / الأشخاص الذين يقومون بالتهديدات؟</a:t>
            </a:r>
            <a:endParaRPr lang="en-US" dirty="0"/>
          </a:p>
        </p:txBody>
      </p:sp>
      <p:sp>
        <p:nvSpPr>
          <p:cNvPr id="8" name="TextBox 7">
            <a:extLst>
              <a:ext uri="{FF2B5EF4-FFF2-40B4-BE49-F238E27FC236}">
                <a16:creationId xmlns:a16="http://schemas.microsoft.com/office/drawing/2014/main" id="{DEADE115-2279-4DB8-ABA8-C91460464C15}"/>
              </a:ext>
            </a:extLst>
          </p:cNvPr>
          <p:cNvSpPr txBox="1"/>
          <p:nvPr/>
        </p:nvSpPr>
        <p:spPr>
          <a:xfrm>
            <a:off x="5091605" y="4777604"/>
            <a:ext cx="3725817" cy="369332"/>
          </a:xfrm>
          <a:prstGeom prst="rect">
            <a:avLst/>
          </a:prstGeom>
          <a:noFill/>
        </p:spPr>
        <p:txBody>
          <a:bodyPr wrap="square" rtlCol="0">
            <a:spAutoFit/>
          </a:bodyPr>
          <a:lstStyle/>
          <a:p>
            <a:pPr algn="r"/>
            <a:r>
              <a:rPr lang="ar-MA" dirty="0"/>
              <a:t>ما هو الهدف من التهديد؟</a:t>
            </a:r>
            <a:endParaRPr lang="en-US" dirty="0"/>
          </a:p>
        </p:txBody>
      </p:sp>
      <p:sp>
        <p:nvSpPr>
          <p:cNvPr id="9" name="TextBox 8">
            <a:extLst>
              <a:ext uri="{FF2B5EF4-FFF2-40B4-BE49-F238E27FC236}">
                <a16:creationId xmlns:a16="http://schemas.microsoft.com/office/drawing/2014/main" id="{06DF4578-DB47-4582-826E-C52BDB2A8E3D}"/>
              </a:ext>
            </a:extLst>
          </p:cNvPr>
          <p:cNvSpPr txBox="1"/>
          <p:nvPr/>
        </p:nvSpPr>
        <p:spPr>
          <a:xfrm>
            <a:off x="5091605" y="5312472"/>
            <a:ext cx="3715657" cy="369332"/>
          </a:xfrm>
          <a:prstGeom prst="rect">
            <a:avLst/>
          </a:prstGeom>
          <a:noFill/>
        </p:spPr>
        <p:txBody>
          <a:bodyPr wrap="square" rtlCol="0">
            <a:spAutoFit/>
          </a:bodyPr>
          <a:lstStyle/>
          <a:p>
            <a:pPr algn="r"/>
            <a:r>
              <a:rPr lang="ar-MA" dirty="0"/>
              <a:t>هل تعتقد أن التهديد خطير؟</a:t>
            </a:r>
            <a:endParaRPr lang="en-US" dirty="0"/>
          </a:p>
        </p:txBody>
      </p:sp>
      <p:sp>
        <p:nvSpPr>
          <p:cNvPr id="10" name="TextBox 9">
            <a:extLst>
              <a:ext uri="{FF2B5EF4-FFF2-40B4-BE49-F238E27FC236}">
                <a16:creationId xmlns:a16="http://schemas.microsoft.com/office/drawing/2014/main" id="{826A76C0-6C07-4676-B71F-DBF6DE18A0E9}"/>
              </a:ext>
            </a:extLst>
          </p:cNvPr>
          <p:cNvSpPr txBox="1"/>
          <p:nvPr/>
        </p:nvSpPr>
        <p:spPr>
          <a:xfrm>
            <a:off x="362852" y="1806486"/>
            <a:ext cx="4631575" cy="830997"/>
          </a:xfrm>
          <a:prstGeom prst="rect">
            <a:avLst/>
          </a:prstGeom>
          <a:noFill/>
        </p:spPr>
        <p:txBody>
          <a:bodyPr wrap="square" rtlCol="0">
            <a:spAutoFit/>
          </a:bodyPr>
          <a:lstStyle/>
          <a:p>
            <a:pPr algn="r"/>
            <a:r>
              <a:rPr lang="ar-MA" sz="1600" kern="1100" dirty="0">
                <a:effectLst/>
                <a:latin typeface="Calibri" panose="020F0502020204030204" pitchFamily="34" charset="0"/>
                <a:ea typeface="Calibri" panose="020F0502020204030204" pitchFamily="34" charset="0"/>
                <a:cs typeface="Arial" panose="020B0604020202020204" pitchFamily="34" charset="0"/>
              </a:rPr>
              <a:t>قامت مجموعة بتتبع اثنين من المربين الأقران، إلى ثلاث نقاط ساخنة مختلفة. وقامت المجموعة بالصياح في وجه المربين وقالت إنهم يروجون للفساد.</a:t>
            </a:r>
            <a:endParaRPr lang="fr-FR" sz="1600" kern="110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86EC99CE-C6C4-4EB9-852C-9772232ABC15}"/>
              </a:ext>
            </a:extLst>
          </p:cNvPr>
          <p:cNvSpPr txBox="1"/>
          <p:nvPr/>
        </p:nvSpPr>
        <p:spPr>
          <a:xfrm>
            <a:off x="342531" y="2673651"/>
            <a:ext cx="4690653" cy="830997"/>
          </a:xfrm>
          <a:prstGeom prst="rect">
            <a:avLst/>
          </a:prstGeom>
          <a:noFill/>
        </p:spPr>
        <p:txBody>
          <a:bodyPr wrap="square" rtlCol="0">
            <a:spAutoFit/>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نعم، هذه هي المرة الثالثة التي يتم فيها استهداف هؤلاء الأقران بالإساءة اللفظية. وقد وقع هذا المرة الأولى قبل شهر في نقطة ساخنة واحدة فقط. الآن هم يتتبعون الأقران خلال تنقلهم بين النقاط الساخنة.</a:t>
            </a:r>
            <a:endParaRPr lang="fr-FR" sz="1600" kern="110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BAFB4217-7503-4A08-8696-1EE8C4B68FD9}"/>
              </a:ext>
            </a:extLst>
          </p:cNvPr>
          <p:cNvSpPr txBox="1"/>
          <p:nvPr/>
        </p:nvSpPr>
        <p:spPr>
          <a:xfrm>
            <a:off x="332372" y="3504648"/>
            <a:ext cx="4671580" cy="830997"/>
          </a:xfrm>
          <a:prstGeom prst="rect">
            <a:avLst/>
          </a:prstGeom>
          <a:noFill/>
        </p:spPr>
        <p:txBody>
          <a:bodyPr wrap="square" rtlCol="0">
            <a:spAutoFit/>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يبدو أنهم أفراد من المجتمع المحلي يعيشون بالقرب من النقطة الساخنة. من المعروف أن العديد منهم أعضاء في كنيسة تعظ باستمرار ضد المثلية الجنسية.</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DBB151D9-2AC8-4C11-9C4B-09B1F604730F}"/>
              </a:ext>
            </a:extLst>
          </p:cNvPr>
          <p:cNvSpPr txBox="1"/>
          <p:nvPr/>
        </p:nvSpPr>
        <p:spPr>
          <a:xfrm>
            <a:off x="560971" y="4740794"/>
            <a:ext cx="4462688" cy="338554"/>
          </a:xfrm>
          <a:prstGeom prst="rect">
            <a:avLst/>
          </a:prstGeom>
          <a:noFill/>
        </p:spPr>
        <p:txBody>
          <a:bodyPr wrap="square" rtlCol="0">
            <a:spAutoFit/>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منع التواصل واتباع تعاليم القسَ.</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C51B88D9-05E6-4610-92A2-A22D765791D9}"/>
              </a:ext>
            </a:extLst>
          </p:cNvPr>
          <p:cNvSpPr txBox="1"/>
          <p:nvPr/>
        </p:nvSpPr>
        <p:spPr>
          <a:xfrm>
            <a:off x="332372" y="5138452"/>
            <a:ext cx="4691287" cy="584775"/>
          </a:xfrm>
          <a:prstGeom prst="rect">
            <a:avLst/>
          </a:prstGeom>
          <a:noFill/>
        </p:spPr>
        <p:txBody>
          <a:bodyPr wrap="square" rtlCol="0">
            <a:spAutoFit/>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قليلا. تتأثر الصحة العقلية للمربين الأقران، وهو مصدر قلق كبير. ولا نعتقد أن المجموعة ستُقدم على عنف جسدي.</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154792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2C9C-3F9D-4A60-A30E-B648D061116E}"/>
              </a:ext>
            </a:extLst>
          </p:cNvPr>
          <p:cNvSpPr>
            <a:spLocks noGrp="1"/>
          </p:cNvSpPr>
          <p:nvPr>
            <p:ph type="title"/>
          </p:nvPr>
        </p:nvSpPr>
        <p:spPr>
          <a:xfrm>
            <a:off x="-89825" y="172608"/>
            <a:ext cx="8219440" cy="972441"/>
          </a:xfrm>
        </p:spPr>
        <p:txBody>
          <a:bodyPr>
            <a:normAutofit/>
          </a:bodyPr>
          <a:lstStyle/>
          <a:p>
            <a:pPr algn="r" rtl="1"/>
            <a:r>
              <a:rPr lang="ar-MA" b="1" dirty="0"/>
              <a:t>النشاط ز. تقييم التهديدات القائمة على التأثير</a:t>
            </a:r>
            <a:endParaRPr lang="fr-FR" dirty="0"/>
          </a:p>
        </p:txBody>
      </p:sp>
      <p:sp>
        <p:nvSpPr>
          <p:cNvPr id="3" name="Text Placeholder 2">
            <a:extLst>
              <a:ext uri="{FF2B5EF4-FFF2-40B4-BE49-F238E27FC236}">
                <a16:creationId xmlns:a16="http://schemas.microsoft.com/office/drawing/2014/main" id="{C81B86A8-AF0B-4246-BEBF-E661A0890948}"/>
              </a:ext>
            </a:extLst>
          </p:cNvPr>
          <p:cNvSpPr>
            <a:spLocks noGrp="1"/>
          </p:cNvSpPr>
          <p:nvPr>
            <p:ph type="body" sz="quarter" idx="10"/>
          </p:nvPr>
        </p:nvSpPr>
        <p:spPr>
          <a:xfrm>
            <a:off x="462280" y="1357501"/>
            <a:ext cx="8219440" cy="4176851"/>
          </a:xfrm>
        </p:spPr>
        <p:txBody>
          <a:bodyPr/>
          <a:lstStyle/>
          <a:p>
            <a:pPr lvl="0" algn="r" rtl="1"/>
            <a:r>
              <a:rPr lang="ar-MA" dirty="0"/>
              <a:t>بعد أن تقرر مدى خطورة التهديد (أي مدى احتمالية حدوثه)، لا تنس أن تضع في اعتبارك </a:t>
            </a:r>
            <a:r>
              <a:rPr lang="ar-MA" b="1" dirty="0"/>
              <a:t>تأثير</a:t>
            </a:r>
            <a:r>
              <a:rPr lang="ar-MA" dirty="0"/>
              <a:t> التهديد عند تقييم قدرته على التسبب في ضرر.</a:t>
            </a:r>
            <a:endParaRPr lang="fr-FR" dirty="0"/>
          </a:p>
          <a:p>
            <a:pPr lvl="0" algn="r" rtl="1"/>
            <a:r>
              <a:rPr lang="ar-MA" dirty="0"/>
              <a:t>على سبيل المثال، يعد التهديد الذي قد يتسبب في إغلاق مؤسستك أكثر خطورة من التهديد الذي قد يتسبب في تعطيل الخدمات لبضعة أيام.</a:t>
            </a:r>
            <a:endParaRPr lang="fr-FR" dirty="0"/>
          </a:p>
          <a:p>
            <a:pPr lvl="0" algn="r" rtl="1"/>
            <a:r>
              <a:rPr lang="ar-MA" dirty="0"/>
              <a:t>حسب رأيك، ما مدى خطورة مثال التهديد؟ (اكتب إجابتك في خانة الدردشة)</a:t>
            </a:r>
            <a:endParaRPr lang="fr-FR" dirty="0"/>
          </a:p>
        </p:txBody>
      </p:sp>
      <p:grpSp>
        <p:nvGrpSpPr>
          <p:cNvPr id="11" name="Group 10">
            <a:extLst>
              <a:ext uri="{FF2B5EF4-FFF2-40B4-BE49-F238E27FC236}">
                <a16:creationId xmlns:a16="http://schemas.microsoft.com/office/drawing/2014/main" id="{E831249C-7B2F-47FF-8783-D357DABB0DAF}"/>
              </a:ext>
            </a:extLst>
          </p:cNvPr>
          <p:cNvGrpSpPr/>
          <p:nvPr/>
        </p:nvGrpSpPr>
        <p:grpSpPr>
          <a:xfrm>
            <a:off x="295127" y="5083444"/>
            <a:ext cx="8563906" cy="1557103"/>
            <a:chOff x="295127" y="5083444"/>
            <a:chExt cx="8563906" cy="1557103"/>
          </a:xfrm>
        </p:grpSpPr>
        <p:cxnSp>
          <p:nvCxnSpPr>
            <p:cNvPr id="5" name="Straight Arrow Connector 4">
              <a:extLst>
                <a:ext uri="{FF2B5EF4-FFF2-40B4-BE49-F238E27FC236}">
                  <a16:creationId xmlns:a16="http://schemas.microsoft.com/office/drawing/2014/main" id="{822F4947-2F63-49E4-884E-B8F1DB0B27EA}"/>
                </a:ext>
              </a:extLst>
            </p:cNvPr>
            <p:cNvCxnSpPr/>
            <p:nvPr/>
          </p:nvCxnSpPr>
          <p:spPr>
            <a:xfrm>
              <a:off x="941783" y="6150280"/>
              <a:ext cx="7427934" cy="0"/>
            </a:xfrm>
            <a:prstGeom prst="straightConnector1">
              <a:avLst/>
            </a:prstGeom>
            <a:ln w="76200" cap="flat" cmpd="sng" algn="ctr">
              <a:solidFill>
                <a:schemeClr val="accent1"/>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9D3525D-D08E-4615-B9E7-38267B9B85C4}"/>
                </a:ext>
              </a:extLst>
            </p:cNvPr>
            <p:cNvSpPr/>
            <p:nvPr/>
          </p:nvSpPr>
          <p:spPr>
            <a:xfrm>
              <a:off x="7565721" y="6294891"/>
              <a:ext cx="1293312" cy="32198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b="1" dirty="0"/>
                <a:t>مرتفع</a:t>
              </a:r>
              <a:endParaRPr lang="en-US" dirty="0">
                <a:solidFill>
                  <a:schemeClr val="bg1"/>
                </a:solidFill>
              </a:endParaRPr>
            </a:p>
          </p:txBody>
        </p:sp>
        <p:sp>
          <p:nvSpPr>
            <p:cNvPr id="7" name="Rectangle 6">
              <a:extLst>
                <a:ext uri="{FF2B5EF4-FFF2-40B4-BE49-F238E27FC236}">
                  <a16:creationId xmlns:a16="http://schemas.microsoft.com/office/drawing/2014/main" id="{DBC047E4-4D24-43FA-A971-46ACBF6A9BC3}"/>
                </a:ext>
              </a:extLst>
            </p:cNvPr>
            <p:cNvSpPr/>
            <p:nvPr/>
          </p:nvSpPr>
          <p:spPr>
            <a:xfrm>
              <a:off x="295127" y="6294891"/>
              <a:ext cx="1293312" cy="321981"/>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b="1" dirty="0"/>
                <a:t>منخفض</a:t>
              </a:r>
              <a:endParaRPr lang="en-US" dirty="0">
                <a:solidFill>
                  <a:schemeClr val="bg1"/>
                </a:solidFill>
              </a:endParaRPr>
            </a:p>
          </p:txBody>
        </p:sp>
        <p:sp>
          <p:nvSpPr>
            <p:cNvPr id="8" name="Rectangle 7">
              <a:extLst>
                <a:ext uri="{FF2B5EF4-FFF2-40B4-BE49-F238E27FC236}">
                  <a16:creationId xmlns:a16="http://schemas.microsoft.com/office/drawing/2014/main" id="{976E4274-37C7-4941-938F-98A64F90A28E}"/>
                </a:ext>
              </a:extLst>
            </p:cNvPr>
            <p:cNvSpPr/>
            <p:nvPr/>
          </p:nvSpPr>
          <p:spPr>
            <a:xfrm>
              <a:off x="2825663" y="5083444"/>
              <a:ext cx="3492674" cy="861246"/>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1"/>
              <a:r>
                <a:rPr lang="ar-MA" dirty="0"/>
                <a:t>ما مدى خطورة مثال التهديد؟</a:t>
              </a:r>
              <a:endParaRPr lang="fr-FR" dirty="0"/>
            </a:p>
          </p:txBody>
        </p:sp>
        <p:sp>
          <p:nvSpPr>
            <p:cNvPr id="4" name="TextBox 3">
              <a:extLst>
                <a:ext uri="{FF2B5EF4-FFF2-40B4-BE49-F238E27FC236}">
                  <a16:creationId xmlns:a16="http://schemas.microsoft.com/office/drawing/2014/main" id="{3EBC8795-4082-4C0F-B27E-E5731CCB298F}"/>
                </a:ext>
              </a:extLst>
            </p:cNvPr>
            <p:cNvSpPr txBox="1"/>
            <p:nvPr/>
          </p:nvSpPr>
          <p:spPr>
            <a:xfrm>
              <a:off x="1669337" y="6271215"/>
              <a:ext cx="6543040" cy="369332"/>
            </a:xfrm>
            <a:prstGeom prst="rect">
              <a:avLst/>
            </a:prstGeom>
            <a:noFill/>
          </p:spPr>
          <p:txBody>
            <a:bodyPr wrap="square" rtlCol="0">
              <a:spAutoFit/>
            </a:bodyPr>
            <a:lstStyle/>
            <a:p>
              <a:r>
                <a:rPr lang="en-US" dirty="0"/>
                <a:t>1			2			3			4			5</a:t>
              </a:r>
            </a:p>
          </p:txBody>
        </p:sp>
      </p:grpSp>
      <p:sp>
        <p:nvSpPr>
          <p:cNvPr id="10" name="Star: 5 Points 9">
            <a:extLst>
              <a:ext uri="{FF2B5EF4-FFF2-40B4-BE49-F238E27FC236}">
                <a16:creationId xmlns:a16="http://schemas.microsoft.com/office/drawing/2014/main" id="{71747C1F-F7C8-4775-A84C-32817007270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845824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C0F2-E7A6-4463-AFE1-36AADD26C1F6}"/>
              </a:ext>
            </a:extLst>
          </p:cNvPr>
          <p:cNvSpPr>
            <a:spLocks noGrp="1"/>
          </p:cNvSpPr>
          <p:nvPr>
            <p:ph type="title"/>
          </p:nvPr>
        </p:nvSpPr>
        <p:spPr>
          <a:xfrm>
            <a:off x="-200297" y="134077"/>
            <a:ext cx="8219440" cy="972441"/>
          </a:xfrm>
        </p:spPr>
        <p:txBody>
          <a:bodyPr/>
          <a:lstStyle/>
          <a:p>
            <a:pPr algn="r" rtl="1"/>
            <a:r>
              <a:rPr lang="ar-MA" b="1" dirty="0"/>
              <a:t>النشاط ح. النظر في التهديدات الخاصة بنا</a:t>
            </a:r>
            <a:endParaRPr lang="fr-FR" dirty="0"/>
          </a:p>
        </p:txBody>
      </p:sp>
      <p:sp>
        <p:nvSpPr>
          <p:cNvPr id="3" name="Text Placeholder 2">
            <a:extLst>
              <a:ext uri="{FF2B5EF4-FFF2-40B4-BE49-F238E27FC236}">
                <a16:creationId xmlns:a16="http://schemas.microsoft.com/office/drawing/2014/main" id="{5444C902-07DB-4238-A1E3-0EADB7BBFE27}"/>
              </a:ext>
            </a:extLst>
          </p:cNvPr>
          <p:cNvSpPr>
            <a:spLocks noGrp="1"/>
          </p:cNvSpPr>
          <p:nvPr>
            <p:ph type="body" sz="quarter" idx="10"/>
          </p:nvPr>
        </p:nvSpPr>
        <p:spPr/>
        <p:txBody>
          <a:bodyPr/>
          <a:lstStyle/>
          <a:p>
            <a:endParaRPr lang="en-US" dirty="0"/>
          </a:p>
        </p:txBody>
      </p:sp>
      <p:graphicFrame>
        <p:nvGraphicFramePr>
          <p:cNvPr id="4" name="Table 4">
            <a:extLst>
              <a:ext uri="{FF2B5EF4-FFF2-40B4-BE49-F238E27FC236}">
                <a16:creationId xmlns:a16="http://schemas.microsoft.com/office/drawing/2014/main" id="{1501D019-E30C-49E1-AC06-5E2ADD1146C6}"/>
              </a:ext>
            </a:extLst>
          </p:cNvPr>
          <p:cNvGraphicFramePr>
            <a:graphicFrameLocks noGrp="1"/>
          </p:cNvGraphicFramePr>
          <p:nvPr>
            <p:extLst>
              <p:ext uri="{D42A27DB-BD31-4B8C-83A1-F6EECF244321}">
                <p14:modId xmlns:p14="http://schemas.microsoft.com/office/powerpoint/2010/main" val="2029630899"/>
              </p:ext>
            </p:extLst>
          </p:nvPr>
        </p:nvGraphicFramePr>
        <p:xfrm>
          <a:off x="457199" y="1397000"/>
          <a:ext cx="8219440" cy="2321560"/>
        </p:xfrm>
        <a:graphic>
          <a:graphicData uri="http://schemas.openxmlformats.org/drawingml/2006/table">
            <a:tbl>
              <a:tblPr firstRow="1" bandRow="1">
                <a:tableStyleId>{5C22544A-7EE6-4342-B048-85BDC9FD1C3A}</a:tableStyleId>
              </a:tblPr>
              <a:tblGrid>
                <a:gridCol w="3420320">
                  <a:extLst>
                    <a:ext uri="{9D8B030D-6E8A-4147-A177-3AD203B41FA5}">
                      <a16:colId xmlns:a16="http://schemas.microsoft.com/office/drawing/2014/main" val="585124534"/>
                    </a:ext>
                  </a:extLst>
                </a:gridCol>
                <a:gridCol w="4799120">
                  <a:extLst>
                    <a:ext uri="{9D8B030D-6E8A-4147-A177-3AD203B41FA5}">
                      <a16:colId xmlns:a16="http://schemas.microsoft.com/office/drawing/2014/main" val="1486875341"/>
                    </a:ext>
                  </a:extLst>
                </a:gridCol>
              </a:tblGrid>
              <a:tr h="370840">
                <a:tc>
                  <a:txBody>
                    <a:bodyPr/>
                    <a:lstStyle/>
                    <a:p>
                      <a:pPr algn="r"/>
                      <a:r>
                        <a:rPr lang="ar-MA" sz="1800" b="1" kern="1200" dirty="0">
                          <a:solidFill>
                            <a:schemeClr val="lt1"/>
                          </a:solidFill>
                          <a:effectLst/>
                          <a:latin typeface="+mn-lt"/>
                          <a:ea typeface="+mn-ea"/>
                          <a:cs typeface="+mn-cs"/>
                        </a:rPr>
                        <a:t>الإجابة</a:t>
                      </a:r>
                      <a:endParaRPr lang="en-US" dirty="0"/>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السؤال</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65403561"/>
                  </a:ext>
                </a:extLst>
              </a:tr>
              <a:tr h="0">
                <a:tc>
                  <a:txBody>
                    <a:bodyPr/>
                    <a:lstStyle/>
                    <a:p>
                      <a:endParaRPr lang="fr-FR" dirty="0"/>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ما هي الوقائع المحيطة بالتهديد؟</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365590808"/>
                  </a:ext>
                </a:extLst>
              </a:tr>
              <a:tr h="0">
                <a:tc>
                  <a:txBody>
                    <a:bodyPr/>
                    <a:lstStyle/>
                    <a:p>
                      <a:endParaRPr lang="fr-FR"/>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هل هناك سلسلة من التهديدات تصبح أكثر منهجية أو متكررة بمرور الوقت؟</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197117244"/>
                  </a:ext>
                </a:extLst>
              </a:tr>
              <a:tr h="0">
                <a:tc>
                  <a:txBody>
                    <a:bodyPr/>
                    <a:lstStyle/>
                    <a:p>
                      <a:endParaRPr lang="fr-FR"/>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من هو الشخص / الأشخاص الذين يقومون بالتهديدات؟</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770185756"/>
                  </a:ext>
                </a:extLst>
              </a:tr>
              <a:tr h="0">
                <a:tc>
                  <a:txBody>
                    <a:bodyPr/>
                    <a:lstStyle/>
                    <a:p>
                      <a:endParaRPr lang="fr-FR"/>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ما هو الهدف من التهديد؟</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889731611"/>
                  </a:ext>
                </a:extLst>
              </a:tr>
              <a:tr h="0">
                <a:tc>
                  <a:txBody>
                    <a:bodyPr/>
                    <a:lstStyle/>
                    <a:p>
                      <a:endParaRPr lang="fr-FR" dirty="0"/>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هل تعتقد أن التهديد خطير؟</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1509911135"/>
                  </a:ext>
                </a:extLst>
              </a:tr>
            </a:tbl>
          </a:graphicData>
        </a:graphic>
      </p:graphicFrame>
      <p:sp>
        <p:nvSpPr>
          <p:cNvPr id="6" name="Star: 5 Points 5">
            <a:extLst>
              <a:ext uri="{FF2B5EF4-FFF2-40B4-BE49-F238E27FC236}">
                <a16:creationId xmlns:a16="http://schemas.microsoft.com/office/drawing/2014/main" id="{71D91F4E-33CA-4C24-BA54-ECBDABAB4B11}"/>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grpSp>
        <p:nvGrpSpPr>
          <p:cNvPr id="7" name="Group 6">
            <a:extLst>
              <a:ext uri="{FF2B5EF4-FFF2-40B4-BE49-F238E27FC236}">
                <a16:creationId xmlns:a16="http://schemas.microsoft.com/office/drawing/2014/main" id="{924D4AD7-925E-4E31-8EAF-5BB51A5EFE38}"/>
              </a:ext>
            </a:extLst>
          </p:cNvPr>
          <p:cNvGrpSpPr/>
          <p:nvPr/>
        </p:nvGrpSpPr>
        <p:grpSpPr>
          <a:xfrm>
            <a:off x="295127" y="5300728"/>
            <a:ext cx="8563906" cy="1339819"/>
            <a:chOff x="295127" y="5300728"/>
            <a:chExt cx="8563906" cy="1339819"/>
          </a:xfrm>
        </p:grpSpPr>
        <p:cxnSp>
          <p:nvCxnSpPr>
            <p:cNvPr id="8" name="Straight Arrow Connector 7">
              <a:extLst>
                <a:ext uri="{FF2B5EF4-FFF2-40B4-BE49-F238E27FC236}">
                  <a16:creationId xmlns:a16="http://schemas.microsoft.com/office/drawing/2014/main" id="{6B25808A-4726-4805-B0B6-702E99AA6179}"/>
                </a:ext>
              </a:extLst>
            </p:cNvPr>
            <p:cNvCxnSpPr/>
            <p:nvPr/>
          </p:nvCxnSpPr>
          <p:spPr>
            <a:xfrm>
              <a:off x="941783" y="6150280"/>
              <a:ext cx="7427934" cy="0"/>
            </a:xfrm>
            <a:prstGeom prst="straightConnector1">
              <a:avLst/>
            </a:prstGeom>
            <a:ln w="76200" cap="flat" cmpd="sng" algn="ctr">
              <a:solidFill>
                <a:schemeClr val="accent1"/>
              </a:solidFill>
              <a:prstDash val="solid"/>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11AAC6-91C4-45DB-936C-26FB2316EC58}"/>
                </a:ext>
              </a:extLst>
            </p:cNvPr>
            <p:cNvSpPr/>
            <p:nvPr/>
          </p:nvSpPr>
          <p:spPr>
            <a:xfrm>
              <a:off x="7565721" y="6294891"/>
              <a:ext cx="1293312" cy="32198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b="1" dirty="0"/>
                <a:t>مرتفع</a:t>
              </a:r>
              <a:endParaRPr lang="en-US" dirty="0">
                <a:solidFill>
                  <a:schemeClr val="bg1"/>
                </a:solidFill>
              </a:endParaRPr>
            </a:p>
          </p:txBody>
        </p:sp>
        <p:sp>
          <p:nvSpPr>
            <p:cNvPr id="11" name="Rectangle 10">
              <a:extLst>
                <a:ext uri="{FF2B5EF4-FFF2-40B4-BE49-F238E27FC236}">
                  <a16:creationId xmlns:a16="http://schemas.microsoft.com/office/drawing/2014/main" id="{EA445134-7009-460B-B0ED-23233EB518F7}"/>
                </a:ext>
              </a:extLst>
            </p:cNvPr>
            <p:cNvSpPr/>
            <p:nvPr/>
          </p:nvSpPr>
          <p:spPr>
            <a:xfrm>
              <a:off x="295127" y="6294891"/>
              <a:ext cx="1293312" cy="321981"/>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b="1" dirty="0"/>
                <a:t>منخفض</a:t>
              </a:r>
              <a:endParaRPr lang="en-US" dirty="0">
                <a:solidFill>
                  <a:schemeClr val="bg1"/>
                </a:solidFill>
              </a:endParaRPr>
            </a:p>
          </p:txBody>
        </p:sp>
        <p:sp>
          <p:nvSpPr>
            <p:cNvPr id="12" name="Rectangle 11">
              <a:extLst>
                <a:ext uri="{FF2B5EF4-FFF2-40B4-BE49-F238E27FC236}">
                  <a16:creationId xmlns:a16="http://schemas.microsoft.com/office/drawing/2014/main" id="{7E088DFF-A785-418E-8FFA-4D02750232DF}"/>
                </a:ext>
              </a:extLst>
            </p:cNvPr>
            <p:cNvSpPr/>
            <p:nvPr/>
          </p:nvSpPr>
          <p:spPr>
            <a:xfrm>
              <a:off x="2825663" y="5300728"/>
              <a:ext cx="3492674" cy="643962"/>
            </a:xfrm>
            <a:prstGeom prst="rec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ما مدى خطورة هذا التهديد؟</a:t>
              </a:r>
              <a:endParaRPr lang="en-US" sz="2200" dirty="0">
                <a:solidFill>
                  <a:schemeClr val="bg1"/>
                </a:solidFill>
              </a:endParaRPr>
            </a:p>
          </p:txBody>
        </p:sp>
        <p:sp>
          <p:nvSpPr>
            <p:cNvPr id="13" name="TextBox 12">
              <a:extLst>
                <a:ext uri="{FF2B5EF4-FFF2-40B4-BE49-F238E27FC236}">
                  <a16:creationId xmlns:a16="http://schemas.microsoft.com/office/drawing/2014/main" id="{5BB76AD3-5BCE-49D2-8437-267A9F280E8D}"/>
                </a:ext>
              </a:extLst>
            </p:cNvPr>
            <p:cNvSpPr txBox="1"/>
            <p:nvPr/>
          </p:nvSpPr>
          <p:spPr>
            <a:xfrm>
              <a:off x="1669337" y="6271215"/>
              <a:ext cx="6543040" cy="369332"/>
            </a:xfrm>
            <a:prstGeom prst="rect">
              <a:avLst/>
            </a:prstGeom>
            <a:noFill/>
          </p:spPr>
          <p:txBody>
            <a:bodyPr wrap="square" rtlCol="0">
              <a:spAutoFit/>
            </a:bodyPr>
            <a:lstStyle/>
            <a:p>
              <a:r>
                <a:rPr lang="en-US" dirty="0"/>
                <a:t>1			2			3			4			5</a:t>
              </a:r>
            </a:p>
          </p:txBody>
        </p:sp>
      </p:grpSp>
    </p:spTree>
    <p:extLst>
      <p:ext uri="{BB962C8B-B14F-4D97-AF65-F5344CB8AC3E}">
        <p14:creationId xmlns:p14="http://schemas.microsoft.com/office/powerpoint/2010/main" val="147837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130A-45AD-4FEB-9ACE-7443BA8934BA}"/>
              </a:ext>
            </a:extLst>
          </p:cNvPr>
          <p:cNvSpPr>
            <a:spLocks noGrp="1"/>
          </p:cNvSpPr>
          <p:nvPr>
            <p:ph type="title"/>
          </p:nvPr>
        </p:nvSpPr>
        <p:spPr/>
        <p:txBody>
          <a:bodyPr/>
          <a:lstStyle/>
          <a:p>
            <a:pPr algn="r" rtl="1"/>
            <a:r>
              <a:rPr lang="ar-MA" b="1" dirty="0"/>
              <a:t>اختتام اليوم الأول</a:t>
            </a:r>
            <a:endParaRPr lang="fr-FR" dirty="0"/>
          </a:p>
        </p:txBody>
      </p:sp>
    </p:spTree>
    <p:extLst>
      <p:ext uri="{BB962C8B-B14F-4D97-AF65-F5344CB8AC3E}">
        <p14:creationId xmlns:p14="http://schemas.microsoft.com/office/powerpoint/2010/main" val="402032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D90A-C46F-4DED-99FE-C022892D8D82}"/>
              </a:ext>
            </a:extLst>
          </p:cNvPr>
          <p:cNvSpPr>
            <a:spLocks noGrp="1"/>
          </p:cNvSpPr>
          <p:nvPr>
            <p:ph type="title"/>
          </p:nvPr>
        </p:nvSpPr>
        <p:spPr/>
        <p:txBody>
          <a:bodyPr/>
          <a:lstStyle/>
          <a:p>
            <a:pPr algn="r"/>
            <a:r>
              <a:rPr lang="ar-MA" b="1" dirty="0"/>
              <a:t>أهداف الجلسة</a:t>
            </a:r>
            <a:endParaRPr lang="en-US" dirty="0"/>
          </a:p>
        </p:txBody>
      </p:sp>
      <p:sp>
        <p:nvSpPr>
          <p:cNvPr id="3" name="Text Placeholder 2">
            <a:extLst>
              <a:ext uri="{FF2B5EF4-FFF2-40B4-BE49-F238E27FC236}">
                <a16:creationId xmlns:a16="http://schemas.microsoft.com/office/drawing/2014/main" id="{D97A43B8-9114-4DA8-BA21-B12EB8F61F9A}"/>
              </a:ext>
            </a:extLst>
          </p:cNvPr>
          <p:cNvSpPr>
            <a:spLocks noGrp="1"/>
          </p:cNvSpPr>
          <p:nvPr>
            <p:ph type="body" sz="quarter" idx="10"/>
          </p:nvPr>
        </p:nvSpPr>
        <p:spPr/>
        <p:txBody>
          <a:bodyPr/>
          <a:lstStyle/>
          <a:p>
            <a:pPr lvl="0" algn="r" rtl="1"/>
            <a:r>
              <a:rPr lang="ar-MA" dirty="0"/>
              <a:t>قم بتقييم لليوم</a:t>
            </a:r>
            <a:endParaRPr lang="fr-FR" dirty="0"/>
          </a:p>
        </p:txBody>
      </p:sp>
    </p:spTree>
    <p:extLst>
      <p:ext uri="{BB962C8B-B14F-4D97-AF65-F5344CB8AC3E}">
        <p14:creationId xmlns:p14="http://schemas.microsoft.com/office/powerpoint/2010/main" val="2165970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9100-3BDD-40DB-AE5C-62293031F055}"/>
              </a:ext>
            </a:extLst>
          </p:cNvPr>
          <p:cNvSpPr>
            <a:spLocks noGrp="1"/>
          </p:cNvSpPr>
          <p:nvPr>
            <p:ph type="title"/>
          </p:nvPr>
        </p:nvSpPr>
        <p:spPr>
          <a:xfrm>
            <a:off x="-287383" y="119276"/>
            <a:ext cx="8219440" cy="972441"/>
          </a:xfrm>
        </p:spPr>
        <p:txBody>
          <a:bodyPr/>
          <a:lstStyle/>
          <a:p>
            <a:pPr algn="r" rtl="1"/>
            <a:r>
              <a:rPr lang="ar-MA" b="1" dirty="0">
                <a:solidFill>
                  <a:srgbClr val="00B050"/>
                </a:solidFill>
              </a:rPr>
              <a:t>النشاط ط. </a:t>
            </a:r>
            <a:r>
              <a:rPr lang="en-US" b="1" dirty="0" err="1">
                <a:solidFill>
                  <a:srgbClr val="00B050"/>
                </a:solidFill>
              </a:rPr>
              <a:t>Menti</a:t>
            </a:r>
            <a:r>
              <a:rPr lang="ar-MA" b="1" dirty="0">
                <a:solidFill>
                  <a:srgbClr val="00B050"/>
                </a:solidFill>
              </a:rPr>
              <a:t>، اختتام اليوم الأول</a:t>
            </a:r>
            <a:endParaRPr lang="fr-FR" dirty="0">
              <a:solidFill>
                <a:srgbClr val="00B050"/>
              </a:solidFill>
            </a:endParaRPr>
          </a:p>
        </p:txBody>
      </p:sp>
      <p:sp>
        <p:nvSpPr>
          <p:cNvPr id="3" name="Text Placeholder 2">
            <a:extLst>
              <a:ext uri="{FF2B5EF4-FFF2-40B4-BE49-F238E27FC236}">
                <a16:creationId xmlns:a16="http://schemas.microsoft.com/office/drawing/2014/main" id="{584FDAD2-0192-422A-87DF-9135C77E51C6}"/>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496D4772-939B-4B50-AD46-41F58FA03810}"/>
              </a:ext>
            </a:extLst>
          </p:cNvPr>
          <p:cNvPicPr>
            <a:picLocks noChangeAspect="1"/>
          </p:cNvPicPr>
          <p:nvPr/>
        </p:nvPicPr>
        <p:blipFill>
          <a:blip r:embed="rId3"/>
          <a:stretch>
            <a:fillRect/>
          </a:stretch>
        </p:blipFill>
        <p:spPr>
          <a:xfrm>
            <a:off x="92467" y="1279394"/>
            <a:ext cx="9144000" cy="5417854"/>
          </a:xfrm>
          <a:prstGeom prst="rect">
            <a:avLst/>
          </a:prstGeom>
        </p:spPr>
      </p:pic>
      <p:sp>
        <p:nvSpPr>
          <p:cNvPr id="7" name="Star: 5 Points 6">
            <a:extLst>
              <a:ext uri="{FF2B5EF4-FFF2-40B4-BE49-F238E27FC236}">
                <a16:creationId xmlns:a16="http://schemas.microsoft.com/office/drawing/2014/main" id="{49BF9613-3B1D-4F26-9E6A-F3557BDD8119}"/>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921419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096"/>
            <a:ext cx="7333989" cy="1560960"/>
          </a:xfrm>
        </p:spPr>
        <p:txBody>
          <a:bodyPr>
            <a:normAutofit/>
          </a:bodyPr>
          <a:lstStyle/>
          <a:p>
            <a:pPr algn="r"/>
            <a:r>
              <a:rPr lang="ar-MA" b="1" dirty="0"/>
              <a:t>اليوم الثاني</a:t>
            </a:r>
            <a:endParaRPr lang="en-US" sz="5400" b="1" dirty="0"/>
          </a:p>
        </p:txBody>
      </p:sp>
      <p:cxnSp>
        <p:nvCxnSpPr>
          <p:cNvPr id="6" name="Straight Connector 5"/>
          <p:cNvCxnSpPr/>
          <p:nvPr/>
        </p:nvCxnSpPr>
        <p:spPr>
          <a:xfrm>
            <a:off x="7041889" y="3873113"/>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B8B3-A511-4273-9358-2692100729F7}"/>
              </a:ext>
            </a:extLst>
          </p:cNvPr>
          <p:cNvSpPr txBox="1"/>
          <p:nvPr/>
        </p:nvSpPr>
        <p:spPr>
          <a:xfrm>
            <a:off x="2787869" y="4017643"/>
            <a:ext cx="5003320" cy="646331"/>
          </a:xfrm>
          <a:prstGeom prst="rect">
            <a:avLst/>
          </a:prstGeom>
          <a:noFill/>
        </p:spPr>
        <p:txBody>
          <a:bodyPr wrap="square" rtlCol="0">
            <a:spAutoFit/>
          </a:bodyPr>
          <a:lstStyle/>
          <a:p>
            <a:pPr algn="r" rtl="1"/>
            <a:r>
              <a:rPr lang="ar-MA" b="1" dirty="0">
                <a:solidFill>
                  <a:schemeClr val="bg1"/>
                </a:solidFill>
              </a:rPr>
              <a:t>الاسم</a:t>
            </a:r>
            <a:endParaRPr lang="fr-FR" dirty="0">
              <a:solidFill>
                <a:schemeClr val="bg1"/>
              </a:solidFill>
            </a:endParaRPr>
          </a:p>
          <a:p>
            <a:pPr algn="r"/>
            <a:r>
              <a:rPr lang="ar-MA" b="1" dirty="0">
                <a:solidFill>
                  <a:schemeClr val="bg1"/>
                </a:solidFill>
              </a:rPr>
              <a:t>المنظمة</a:t>
            </a:r>
            <a:endParaRPr lang="en-US" dirty="0">
              <a:solidFill>
                <a:schemeClr val="bg1"/>
              </a:solidFill>
            </a:endParaRPr>
          </a:p>
        </p:txBody>
      </p:sp>
      <p:sp>
        <p:nvSpPr>
          <p:cNvPr id="5" name="Rectangle 4">
            <a:extLst>
              <a:ext uri="{FF2B5EF4-FFF2-40B4-BE49-F238E27FC236}">
                <a16:creationId xmlns:a16="http://schemas.microsoft.com/office/drawing/2014/main" id="{422BDD88-106E-46FF-8FBD-36993827757A}"/>
              </a:ext>
            </a:extLst>
          </p:cNvPr>
          <p:cNvSpPr/>
          <p:nvPr/>
        </p:nvSpPr>
        <p:spPr>
          <a:xfrm>
            <a:off x="0" y="5898995"/>
            <a:ext cx="9144000" cy="946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265377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24D8-3B40-44C5-A431-576B9E83EBF9}"/>
              </a:ext>
            </a:extLst>
          </p:cNvPr>
          <p:cNvSpPr>
            <a:spLocks noGrp="1"/>
          </p:cNvSpPr>
          <p:nvPr>
            <p:ph type="title"/>
          </p:nvPr>
        </p:nvSpPr>
        <p:spPr/>
        <p:txBody>
          <a:bodyPr/>
          <a:lstStyle/>
          <a:p>
            <a:pPr algn="r" rtl="1"/>
            <a:r>
              <a:rPr lang="ar-MA" b="1" dirty="0"/>
              <a:t>ملخص اليوم الأول والواجب المنزلي رقم 1</a:t>
            </a:r>
            <a:endParaRPr lang="fr-FR" dirty="0"/>
          </a:p>
        </p:txBody>
      </p:sp>
    </p:spTree>
    <p:extLst>
      <p:ext uri="{BB962C8B-B14F-4D97-AF65-F5344CB8AC3E}">
        <p14:creationId xmlns:p14="http://schemas.microsoft.com/office/powerpoint/2010/main" val="23865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474-DA72-4CF0-BF8C-E053123BC95F}"/>
              </a:ext>
            </a:extLst>
          </p:cNvPr>
          <p:cNvSpPr>
            <a:spLocks noGrp="1"/>
          </p:cNvSpPr>
          <p:nvPr>
            <p:ph type="title"/>
          </p:nvPr>
        </p:nvSpPr>
        <p:spPr>
          <a:xfrm>
            <a:off x="-171269" y="173579"/>
            <a:ext cx="8219440" cy="972441"/>
          </a:xfrm>
        </p:spPr>
        <p:txBody>
          <a:bodyPr/>
          <a:lstStyle/>
          <a:p>
            <a:pPr algn="r"/>
            <a:r>
              <a:rPr lang="ar-MA" b="1" dirty="0"/>
              <a:t>النشاط أ. التقديم</a:t>
            </a:r>
            <a:endParaRPr lang="en-US" dirty="0"/>
          </a:p>
        </p:txBody>
      </p:sp>
      <p:sp>
        <p:nvSpPr>
          <p:cNvPr id="3" name="Text Placeholder 2">
            <a:extLst>
              <a:ext uri="{FF2B5EF4-FFF2-40B4-BE49-F238E27FC236}">
                <a16:creationId xmlns:a16="http://schemas.microsoft.com/office/drawing/2014/main" id="{0298D309-ABB9-4078-A641-9B6EA44EA2AC}"/>
              </a:ext>
            </a:extLst>
          </p:cNvPr>
          <p:cNvSpPr>
            <a:spLocks noGrp="1"/>
          </p:cNvSpPr>
          <p:nvPr>
            <p:ph type="body" sz="quarter" idx="10"/>
          </p:nvPr>
        </p:nvSpPr>
        <p:spPr>
          <a:xfrm>
            <a:off x="406397" y="1226963"/>
            <a:ext cx="8376603" cy="4176851"/>
          </a:xfrm>
        </p:spPr>
        <p:txBody>
          <a:bodyPr/>
          <a:lstStyle/>
          <a:p>
            <a:pPr lvl="0" algn="r" rtl="1"/>
            <a:r>
              <a:rPr lang="ar-MA" dirty="0"/>
              <a:t>الاسم والصفة المهنية</a:t>
            </a:r>
            <a:endParaRPr lang="fr-FR" dirty="0"/>
          </a:p>
          <a:p>
            <a:pPr lvl="0" algn="r" rtl="1"/>
            <a:r>
              <a:rPr lang="ar-MA" dirty="0"/>
              <a:t>الخبرات في مجال التدريب الخاص بالأمن</a:t>
            </a:r>
            <a:endParaRPr lang="fr-FR" dirty="0"/>
          </a:p>
          <a:p>
            <a:pPr algn="r" rtl="1"/>
            <a:r>
              <a:rPr lang="ar-MA" dirty="0"/>
              <a:t>أمل / توقع واحد تتطلع إليه من هذا التدريب</a:t>
            </a:r>
            <a:endParaRPr lang="en-US" dirty="0"/>
          </a:p>
        </p:txBody>
      </p:sp>
      <p:graphicFrame>
        <p:nvGraphicFramePr>
          <p:cNvPr id="4" name="Table 4">
            <a:extLst>
              <a:ext uri="{FF2B5EF4-FFF2-40B4-BE49-F238E27FC236}">
                <a16:creationId xmlns:a16="http://schemas.microsoft.com/office/drawing/2014/main" id="{505F67F2-2E73-4D62-BFC8-02CDEB476790}"/>
              </a:ext>
            </a:extLst>
          </p:cNvPr>
          <p:cNvGraphicFramePr>
            <a:graphicFrameLocks noGrp="1"/>
          </p:cNvGraphicFramePr>
          <p:nvPr>
            <p:extLst>
              <p:ext uri="{D42A27DB-BD31-4B8C-83A1-F6EECF244321}">
                <p14:modId xmlns:p14="http://schemas.microsoft.com/office/powerpoint/2010/main" val="1308483804"/>
              </p:ext>
            </p:extLst>
          </p:nvPr>
        </p:nvGraphicFramePr>
        <p:xfrm>
          <a:off x="239074" y="2814147"/>
          <a:ext cx="8688979" cy="3708400"/>
        </p:xfrm>
        <a:graphic>
          <a:graphicData uri="http://schemas.openxmlformats.org/drawingml/2006/table">
            <a:tbl>
              <a:tblPr firstRow="1" bandRow="1">
                <a:tableStyleId>{5C22544A-7EE6-4342-B048-85BDC9FD1C3A}</a:tableStyleId>
              </a:tblPr>
              <a:tblGrid>
                <a:gridCol w="3226934">
                  <a:extLst>
                    <a:ext uri="{9D8B030D-6E8A-4147-A177-3AD203B41FA5}">
                      <a16:colId xmlns:a16="http://schemas.microsoft.com/office/drawing/2014/main" val="3421507233"/>
                    </a:ext>
                  </a:extLst>
                </a:gridCol>
                <a:gridCol w="3367315">
                  <a:extLst>
                    <a:ext uri="{9D8B030D-6E8A-4147-A177-3AD203B41FA5}">
                      <a16:colId xmlns:a16="http://schemas.microsoft.com/office/drawing/2014/main" val="2524311676"/>
                    </a:ext>
                  </a:extLst>
                </a:gridCol>
                <a:gridCol w="2094730">
                  <a:extLst>
                    <a:ext uri="{9D8B030D-6E8A-4147-A177-3AD203B41FA5}">
                      <a16:colId xmlns:a16="http://schemas.microsoft.com/office/drawing/2014/main" val="2878800717"/>
                    </a:ext>
                  </a:extLst>
                </a:gridCol>
              </a:tblGrid>
              <a:tr h="370840">
                <a:tc>
                  <a:txBody>
                    <a:bodyPr/>
                    <a:lstStyle/>
                    <a:p>
                      <a:pPr algn="ctr"/>
                      <a:r>
                        <a:rPr lang="ar-MA" sz="1800" b="1" kern="1200" dirty="0">
                          <a:solidFill>
                            <a:schemeClr val="lt1"/>
                          </a:solidFill>
                          <a:effectLst/>
                          <a:latin typeface="+mn-lt"/>
                          <a:ea typeface="+mn-ea"/>
                          <a:cs typeface="+mn-cs"/>
                        </a:rPr>
                        <a:t>الشخص 2</a:t>
                      </a:r>
                      <a:endParaRPr lang="en-US" dirty="0"/>
                    </a:p>
                  </a:txBody>
                  <a:tcPr/>
                </a:tc>
                <a:tc>
                  <a:txBody>
                    <a:bodyPr/>
                    <a:lstStyle/>
                    <a:p>
                      <a:pPr algn="ctr"/>
                      <a:r>
                        <a:rPr lang="ar-MA" sz="1800" b="1" kern="1200" dirty="0">
                          <a:solidFill>
                            <a:schemeClr val="lt1"/>
                          </a:solidFill>
                          <a:effectLst/>
                          <a:latin typeface="+mn-lt"/>
                          <a:ea typeface="+mn-ea"/>
                          <a:cs typeface="+mn-cs"/>
                        </a:rPr>
                        <a:t>الشخص 1</a:t>
                      </a:r>
                      <a:endParaRPr lang="en-US" dirty="0"/>
                    </a:p>
                  </a:txBody>
                  <a:tcPr/>
                </a:tc>
                <a:tc>
                  <a:txBody>
                    <a:bodyPr/>
                    <a:lstStyle/>
                    <a:p>
                      <a:pPr algn="ctr"/>
                      <a:r>
                        <a:rPr lang="ar-MA" sz="1800" b="1" kern="1200" dirty="0">
                          <a:solidFill>
                            <a:schemeClr val="lt1"/>
                          </a:solidFill>
                          <a:effectLst/>
                          <a:latin typeface="+mn-lt"/>
                          <a:ea typeface="+mn-ea"/>
                          <a:cs typeface="+mn-cs"/>
                        </a:rPr>
                        <a:t>المجموعة</a:t>
                      </a:r>
                      <a:endParaRPr lang="en-US" dirty="0"/>
                    </a:p>
                  </a:txBody>
                  <a:tcPr/>
                </a:tc>
                <a:extLst>
                  <a:ext uri="{0D108BD9-81ED-4DB2-BD59-A6C34878D82A}">
                    <a16:rowId xmlns:a16="http://schemas.microsoft.com/office/drawing/2014/main" val="1420022866"/>
                  </a:ext>
                </a:extLst>
              </a:tr>
              <a:tr h="370840">
                <a:tc>
                  <a:txBody>
                    <a:bodyPr/>
                    <a:lstStyle/>
                    <a:p>
                      <a:endParaRPr lang="fr-FR" dirty="0"/>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أ</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617676798"/>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ب</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47824539"/>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ج</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839867824"/>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د</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355219294"/>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ه</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934361071"/>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و</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689505944"/>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ز</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24640084"/>
                  </a:ext>
                </a:extLst>
              </a:tr>
              <a:tr h="370840">
                <a:tc>
                  <a:txBody>
                    <a:bodyPr/>
                    <a:lstStyle/>
                    <a:p>
                      <a:endParaRPr lang="fr-FR"/>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ح</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79826772"/>
                  </a:ext>
                </a:extLst>
              </a:tr>
              <a:tr h="370840">
                <a:tc>
                  <a:txBody>
                    <a:bodyPr/>
                    <a:lstStyle/>
                    <a:p>
                      <a:endParaRPr lang="fr-FR" dirty="0"/>
                    </a:p>
                  </a:txBody>
                  <a:tcPr/>
                </a:tc>
                <a:tc>
                  <a:txBody>
                    <a:bodyPr/>
                    <a:lstStyle/>
                    <a:p>
                      <a:endParaRPr lang="en-US" dirty="0">
                        <a:solidFill>
                          <a:srgbClr val="00B050"/>
                        </a:solidFill>
                      </a:endParaRPr>
                    </a:p>
                  </a:txBody>
                  <a:tcP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ط</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858224930"/>
                  </a:ext>
                </a:extLst>
              </a:tr>
            </a:tbl>
          </a:graphicData>
        </a:graphic>
      </p:graphicFrame>
      <p:sp>
        <p:nvSpPr>
          <p:cNvPr id="5" name="Star: 5 Points 4">
            <a:extLst>
              <a:ext uri="{FF2B5EF4-FFF2-40B4-BE49-F238E27FC236}">
                <a16:creationId xmlns:a16="http://schemas.microsoft.com/office/drawing/2014/main" id="{FF71E177-C4EE-4D34-A39D-C948B858816A}"/>
              </a:ext>
            </a:extLst>
          </p:cNvPr>
          <p:cNvSpPr/>
          <p:nvPr/>
        </p:nvSpPr>
        <p:spPr>
          <a:xfrm>
            <a:off x="8206774" y="91440"/>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156696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391E-305F-4B0E-A2F7-1C0D39000284}"/>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51832514-4A32-4FDE-9FB1-31CB2904C450}"/>
              </a:ext>
            </a:extLst>
          </p:cNvPr>
          <p:cNvSpPr>
            <a:spLocks noGrp="1"/>
          </p:cNvSpPr>
          <p:nvPr>
            <p:ph type="body" sz="quarter" idx="10"/>
          </p:nvPr>
        </p:nvSpPr>
        <p:spPr/>
        <p:txBody>
          <a:bodyPr/>
          <a:lstStyle/>
          <a:p>
            <a:pPr lvl="0" algn="r" rtl="1"/>
            <a:r>
              <a:rPr lang="ar-MA" dirty="0"/>
              <a:t>مشاركة إجابات الواجب المنزلي رقم 1.</a:t>
            </a:r>
            <a:endParaRPr lang="fr-FR" dirty="0"/>
          </a:p>
          <a:p>
            <a:pPr lvl="0" algn="r" rtl="1"/>
            <a:r>
              <a:rPr lang="ar-MA" dirty="0"/>
              <a:t>تذكر الموضوعات التي تم التطرق إليها في اليوم الأول.</a:t>
            </a:r>
            <a:endParaRPr lang="fr-FR" dirty="0"/>
          </a:p>
          <a:p>
            <a:endParaRPr lang="en-US" dirty="0"/>
          </a:p>
          <a:p>
            <a:pPr marL="0" indent="0">
              <a:buNone/>
            </a:pPr>
            <a:endParaRPr lang="en-US" dirty="0"/>
          </a:p>
        </p:txBody>
      </p:sp>
    </p:spTree>
    <p:extLst>
      <p:ext uri="{BB962C8B-B14F-4D97-AF65-F5344CB8AC3E}">
        <p14:creationId xmlns:p14="http://schemas.microsoft.com/office/powerpoint/2010/main" val="549577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5FE6-C9F3-48CE-9680-BBDB5ACB1D34}"/>
              </a:ext>
            </a:extLst>
          </p:cNvPr>
          <p:cNvSpPr>
            <a:spLocks noGrp="1"/>
          </p:cNvSpPr>
          <p:nvPr>
            <p:ph type="title"/>
          </p:nvPr>
        </p:nvSpPr>
        <p:spPr>
          <a:xfrm>
            <a:off x="-229325" y="212967"/>
            <a:ext cx="8219440" cy="972441"/>
          </a:xfrm>
        </p:spPr>
        <p:txBody>
          <a:bodyPr>
            <a:normAutofit/>
          </a:bodyPr>
          <a:lstStyle/>
          <a:p>
            <a:pPr algn="r" rtl="1"/>
            <a:r>
              <a:rPr lang="ar-MA" b="1" dirty="0"/>
              <a:t>النشاط ي. الأفكار المرتبطة بالتوصية</a:t>
            </a:r>
            <a:endParaRPr lang="fr-FR" dirty="0"/>
          </a:p>
        </p:txBody>
      </p:sp>
      <p:sp>
        <p:nvSpPr>
          <p:cNvPr id="3" name="Text Placeholder 2">
            <a:extLst>
              <a:ext uri="{FF2B5EF4-FFF2-40B4-BE49-F238E27FC236}">
                <a16:creationId xmlns:a16="http://schemas.microsoft.com/office/drawing/2014/main" id="{7B36E275-1EE7-46CF-9FBA-9D7E3FF1B8A5}"/>
              </a:ext>
            </a:extLst>
          </p:cNvPr>
          <p:cNvSpPr>
            <a:spLocks noGrp="1"/>
          </p:cNvSpPr>
          <p:nvPr>
            <p:ph type="body" sz="quarter" idx="10"/>
          </p:nvPr>
        </p:nvSpPr>
        <p:spPr/>
        <p:txBody>
          <a:bodyPr/>
          <a:lstStyle/>
          <a:p>
            <a:pPr lvl="0" algn="r" rtl="1"/>
            <a:r>
              <a:rPr lang="ar-MA" sz="1800" dirty="0"/>
              <a:t>جعل مبادئ ومقاربات برنامج فيروس نقص المناعة البشرية أساس الجهود المرتبطة بالأمن.</a:t>
            </a:r>
            <a:endParaRPr lang="fr-FR" sz="1800" dirty="0"/>
          </a:p>
          <a:p>
            <a:pPr lvl="0" algn="r" rtl="1"/>
            <a:r>
              <a:rPr lang="ar-MA" sz="1800" dirty="0"/>
              <a:t>جعل الأمن أولوية وموردًا بشكل صريح.</a:t>
            </a:r>
            <a:endParaRPr lang="fr-FR" sz="1800" dirty="0"/>
          </a:p>
          <a:p>
            <a:pPr lvl="0" algn="r" rtl="1"/>
            <a:r>
              <a:rPr lang="ar-MA" sz="1800" dirty="0"/>
              <a:t>جعل مكان العمل الآمن مسؤولية صاحب العمل.</a:t>
            </a:r>
            <a:endParaRPr lang="fr-FR" sz="1800" dirty="0"/>
          </a:p>
          <a:p>
            <a:pPr lvl="0" algn="r" rtl="1"/>
            <a:r>
              <a:rPr lang="ar-MA" sz="1800" dirty="0"/>
              <a:t>التخطيط مسبقًا والتأكد من معرفة الجميع بالخطة (مع الحفاظ على المرونة).</a:t>
            </a:r>
            <a:endParaRPr lang="fr-FR" sz="1800" dirty="0"/>
          </a:p>
          <a:p>
            <a:pPr lvl="0" algn="r" rtl="1"/>
            <a:r>
              <a:rPr lang="ar-MA" sz="1800" dirty="0"/>
              <a:t>مناقشة مستوى الخطر بوضوح، المقبول على المستوى التنظيمي والفردي.</a:t>
            </a:r>
            <a:endParaRPr lang="fr-FR" sz="1800" dirty="0"/>
          </a:p>
          <a:p>
            <a:pPr lvl="0" algn="r" rtl="1"/>
            <a:r>
              <a:rPr lang="ar-MA" sz="1800" dirty="0"/>
              <a:t>العمل مع معرفة كل من المخاطر الفعلية والأسباب الكامنة وراءها (بما في ذلك أطر العمل القانونية).</a:t>
            </a:r>
            <a:endParaRPr lang="fr-FR" sz="1800" dirty="0"/>
          </a:p>
          <a:p>
            <a:pPr lvl="0" algn="r" rtl="1"/>
            <a:r>
              <a:rPr lang="ar-MA" sz="1800" dirty="0"/>
              <a:t>التعرف على أوجه الهشاشة والقدرات المختلفة لكل عامل في التخطيط الأمني.</a:t>
            </a:r>
            <a:endParaRPr lang="fr-FR" sz="1800" dirty="0"/>
          </a:p>
          <a:p>
            <a:pPr lvl="0" algn="r" rtl="1"/>
            <a:r>
              <a:rPr lang="ar-MA" sz="1800" dirty="0"/>
              <a:t>التعرف على جميع أصحاب المصلحة، وليس فقط الحلفاء المعروفين.</a:t>
            </a:r>
            <a:endParaRPr lang="fr-FR" sz="1800" dirty="0"/>
          </a:p>
          <a:p>
            <a:pPr lvl="0" algn="r" rtl="1"/>
            <a:r>
              <a:rPr lang="ar-MA" sz="1800" dirty="0"/>
              <a:t>تحديد كل من التهديدات (المادية والرقمية والنفسية) والاستراتيجيات الأمنية بشكل شامل.</a:t>
            </a:r>
            <a:endParaRPr lang="fr-FR" sz="1800" dirty="0"/>
          </a:p>
          <a:p>
            <a:pPr lvl="0" algn="r" rtl="1"/>
            <a:r>
              <a:rPr lang="ar-MA" sz="1800" dirty="0"/>
              <a:t>البقاء معًا، والعمل في ائتلاف، والتعلم من بعضكم البعض.</a:t>
            </a:r>
            <a:endParaRPr lang="fr-FR" sz="1800" dirty="0"/>
          </a:p>
          <a:p>
            <a:pPr marL="514350" indent="-514350">
              <a:buFont typeface="+mj-lt"/>
              <a:buAutoNum type="arabicPeriod" startAt="3"/>
            </a:pPr>
            <a:endParaRPr lang="en-US" sz="1400" b="1" dirty="0"/>
          </a:p>
          <a:p>
            <a:pPr marL="514350" indent="-514350">
              <a:buFont typeface="+mj-lt"/>
              <a:buAutoNum type="arabicPeriod"/>
            </a:pPr>
            <a:endParaRPr lang="en-US" sz="1400" b="1" dirty="0"/>
          </a:p>
          <a:p>
            <a:pPr marL="0" indent="0">
              <a:buNone/>
            </a:pPr>
            <a:endParaRPr lang="en-US" sz="1400" dirty="0"/>
          </a:p>
        </p:txBody>
      </p:sp>
      <p:sp>
        <p:nvSpPr>
          <p:cNvPr id="5" name="TextBox 4">
            <a:extLst>
              <a:ext uri="{FF2B5EF4-FFF2-40B4-BE49-F238E27FC236}">
                <a16:creationId xmlns:a16="http://schemas.microsoft.com/office/drawing/2014/main" id="{758B3305-002B-4497-A676-F11FE701DE20}"/>
              </a:ext>
            </a:extLst>
          </p:cNvPr>
          <p:cNvSpPr txBox="1"/>
          <p:nvPr/>
        </p:nvSpPr>
        <p:spPr>
          <a:xfrm>
            <a:off x="743920" y="5206026"/>
            <a:ext cx="7942880" cy="923330"/>
          </a:xfrm>
          <a:prstGeom prst="rect">
            <a:avLst/>
          </a:prstGeom>
          <a:noFill/>
        </p:spPr>
        <p:txBody>
          <a:bodyPr wrap="square" rtlCol="0">
            <a:spAutoFit/>
          </a:bodyPr>
          <a:lstStyle/>
          <a:p>
            <a:pPr algn="r" rtl="1"/>
            <a:r>
              <a:rPr lang="ar-MA" b="1" dirty="0">
                <a:solidFill>
                  <a:srgbClr val="00B050"/>
                </a:solidFill>
              </a:rPr>
              <a:t>الواجب المنزلي رقم 1</a:t>
            </a:r>
            <a:endParaRPr lang="fr-FR" dirty="0">
              <a:solidFill>
                <a:srgbClr val="00B050"/>
              </a:solidFill>
            </a:endParaRPr>
          </a:p>
          <a:p>
            <a:pPr algn="r" rtl="1"/>
            <a:r>
              <a:rPr lang="ar-MA" dirty="0">
                <a:solidFill>
                  <a:srgbClr val="00B050"/>
                </a:solidFill>
              </a:rPr>
              <a:t>الوصف، 1) التوصية، 2) كيف يستخدم برنامجك، أساسًا، هذه التوصية، و 3) كيف يمكنه استخدام هذه التوصية.</a:t>
            </a:r>
            <a:endParaRPr lang="fr-FR" dirty="0">
              <a:solidFill>
                <a:srgbClr val="00B050"/>
              </a:solidFill>
            </a:endParaRPr>
          </a:p>
        </p:txBody>
      </p:sp>
      <p:sp>
        <p:nvSpPr>
          <p:cNvPr id="7" name="Star: 5 Points 6">
            <a:extLst>
              <a:ext uri="{FF2B5EF4-FFF2-40B4-BE49-F238E27FC236}">
                <a16:creationId xmlns:a16="http://schemas.microsoft.com/office/drawing/2014/main" id="{31A3254D-604A-436D-8A4E-9381DD271F61}"/>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65272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6EBD6-8EDB-488F-927D-58E43D972101}"/>
              </a:ext>
            </a:extLst>
          </p:cNvPr>
          <p:cNvSpPr>
            <a:spLocks noGrp="1"/>
          </p:cNvSpPr>
          <p:nvPr>
            <p:ph type="title"/>
          </p:nvPr>
        </p:nvSpPr>
        <p:spPr>
          <a:xfrm>
            <a:off x="-214811" y="133790"/>
            <a:ext cx="8219440" cy="972441"/>
          </a:xfrm>
        </p:spPr>
        <p:txBody>
          <a:bodyPr/>
          <a:lstStyle/>
          <a:p>
            <a:pPr algn="r" rtl="1"/>
            <a:r>
              <a:rPr lang="ar-MA" b="1" dirty="0"/>
              <a:t>النشاط ك. ملخص اليوم الأول </a:t>
            </a:r>
            <a:r>
              <a:rPr lang="en-US" b="1" dirty="0" err="1"/>
              <a:t>Menti</a:t>
            </a:r>
            <a:endParaRPr lang="fr-FR" dirty="0"/>
          </a:p>
        </p:txBody>
      </p:sp>
      <p:sp>
        <p:nvSpPr>
          <p:cNvPr id="3" name="Text Placeholder 2">
            <a:extLst>
              <a:ext uri="{FF2B5EF4-FFF2-40B4-BE49-F238E27FC236}">
                <a16:creationId xmlns:a16="http://schemas.microsoft.com/office/drawing/2014/main" id="{83930937-A87B-449E-B73A-BCD208E5372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F2392381-6D2D-4EE7-B057-E70F8F62EE1C}"/>
              </a:ext>
            </a:extLst>
          </p:cNvPr>
          <p:cNvPicPr>
            <a:picLocks noChangeAspect="1"/>
          </p:cNvPicPr>
          <p:nvPr/>
        </p:nvPicPr>
        <p:blipFill>
          <a:blip r:embed="rId3"/>
          <a:stretch>
            <a:fillRect/>
          </a:stretch>
        </p:blipFill>
        <p:spPr>
          <a:xfrm>
            <a:off x="457200" y="1814334"/>
            <a:ext cx="8219440" cy="4594166"/>
          </a:xfrm>
          <a:prstGeom prst="rect">
            <a:avLst/>
          </a:prstGeom>
          <a:ln>
            <a:noFill/>
          </a:ln>
          <a:effectLst>
            <a:outerShdw blurRad="292100" dist="139700" dir="2700000" algn="tl" rotWithShape="0">
              <a:srgbClr val="333333">
                <a:alpha val="65000"/>
              </a:srgbClr>
            </a:outerShdw>
          </a:effectLst>
        </p:spPr>
      </p:pic>
      <p:sp>
        <p:nvSpPr>
          <p:cNvPr id="7" name="Star: 5 Points 6">
            <a:extLst>
              <a:ext uri="{FF2B5EF4-FFF2-40B4-BE49-F238E27FC236}">
                <a16:creationId xmlns:a16="http://schemas.microsoft.com/office/drawing/2014/main" id="{DEA0451B-394B-470F-A7AD-749BBFFD48E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90126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E81B-32DC-42B1-9583-CD0402BC4FB9}"/>
              </a:ext>
            </a:extLst>
          </p:cNvPr>
          <p:cNvSpPr>
            <a:spLocks noGrp="1"/>
          </p:cNvSpPr>
          <p:nvPr>
            <p:ph type="title"/>
          </p:nvPr>
        </p:nvSpPr>
        <p:spPr/>
        <p:txBody>
          <a:bodyPr/>
          <a:lstStyle/>
          <a:p>
            <a:pPr algn="r"/>
            <a:r>
              <a:rPr lang="ar-MA" b="1" dirty="0"/>
              <a:t>الحد من قدرة المعتدي على إلحاق الأذى</a:t>
            </a:r>
            <a:endParaRPr lang="en-US" dirty="0"/>
          </a:p>
        </p:txBody>
      </p:sp>
    </p:spTree>
    <p:extLst>
      <p:ext uri="{BB962C8B-B14F-4D97-AF65-F5344CB8AC3E}">
        <p14:creationId xmlns:p14="http://schemas.microsoft.com/office/powerpoint/2010/main" val="16521013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6CC7F-8D70-4683-9ECA-D6509953DA2C}"/>
              </a:ext>
            </a:extLst>
          </p:cNvPr>
          <p:cNvSpPr>
            <a:spLocks noGrp="1"/>
          </p:cNvSpPr>
          <p:nvPr>
            <p:ph type="title"/>
          </p:nvPr>
        </p:nvSpPr>
        <p:spPr/>
        <p:txBody>
          <a:bodyPr/>
          <a:lstStyle/>
          <a:p>
            <a:pPr algn="r"/>
            <a:r>
              <a:rPr lang="ar-MA" b="1" dirty="0"/>
              <a:t>هدف الجلسة</a:t>
            </a:r>
            <a:endParaRPr lang="en-US" dirty="0"/>
          </a:p>
        </p:txBody>
      </p:sp>
      <p:sp>
        <p:nvSpPr>
          <p:cNvPr id="3" name="Text Placeholder 2">
            <a:extLst>
              <a:ext uri="{FF2B5EF4-FFF2-40B4-BE49-F238E27FC236}">
                <a16:creationId xmlns:a16="http://schemas.microsoft.com/office/drawing/2014/main" id="{D8B01F7E-F3C1-4275-B003-276E0C1AF836}"/>
              </a:ext>
            </a:extLst>
          </p:cNvPr>
          <p:cNvSpPr>
            <a:spLocks noGrp="1"/>
          </p:cNvSpPr>
          <p:nvPr>
            <p:ph type="body" sz="quarter" idx="10"/>
          </p:nvPr>
        </p:nvSpPr>
        <p:spPr/>
        <p:txBody>
          <a:bodyPr/>
          <a:lstStyle/>
          <a:p>
            <a:pPr marL="0" indent="0" algn="r">
              <a:buNone/>
            </a:pPr>
            <a:r>
              <a:rPr lang="ar-MA" dirty="0"/>
              <a:t>صِف من وما يمكن القيام به للحد من قدرة المعتدي على إلحاق الأذى.</a:t>
            </a:r>
            <a:endParaRPr lang="en-US" sz="3200" dirty="0"/>
          </a:p>
        </p:txBody>
      </p:sp>
    </p:spTree>
    <p:extLst>
      <p:ext uri="{BB962C8B-B14F-4D97-AF65-F5344CB8AC3E}">
        <p14:creationId xmlns:p14="http://schemas.microsoft.com/office/powerpoint/2010/main" val="2404630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19900-8A33-41CB-8B34-6ECA06A58E88}"/>
              </a:ext>
            </a:extLst>
          </p:cNvPr>
          <p:cNvSpPr>
            <a:spLocks noGrp="1"/>
          </p:cNvSpPr>
          <p:nvPr>
            <p:ph type="title"/>
          </p:nvPr>
        </p:nvSpPr>
        <p:spPr>
          <a:xfrm>
            <a:off x="-89825" y="148304"/>
            <a:ext cx="8219440" cy="972441"/>
          </a:xfrm>
        </p:spPr>
        <p:txBody>
          <a:bodyPr>
            <a:normAutofit/>
          </a:bodyPr>
          <a:lstStyle/>
          <a:p>
            <a:pPr algn="r" rtl="1"/>
            <a:r>
              <a:rPr lang="ar-MA" b="1" dirty="0"/>
              <a:t>النشاط ل: ما الذي يحتاجه المعتدي المحتمل؟</a:t>
            </a:r>
            <a:endParaRPr lang="fr-FR" dirty="0"/>
          </a:p>
        </p:txBody>
      </p:sp>
      <p:sp>
        <p:nvSpPr>
          <p:cNvPr id="3" name="Text Placeholder 2">
            <a:extLst>
              <a:ext uri="{FF2B5EF4-FFF2-40B4-BE49-F238E27FC236}">
                <a16:creationId xmlns:a16="http://schemas.microsoft.com/office/drawing/2014/main" id="{2A579BA6-D401-4D05-AA43-BD63BB6F259F}"/>
              </a:ext>
            </a:extLst>
          </p:cNvPr>
          <p:cNvSpPr>
            <a:spLocks noGrp="1"/>
          </p:cNvSpPr>
          <p:nvPr>
            <p:ph type="body" sz="quarter" idx="10"/>
          </p:nvPr>
        </p:nvSpPr>
        <p:spPr>
          <a:xfrm>
            <a:off x="467360" y="1766807"/>
            <a:ext cx="8219440" cy="4177883"/>
          </a:xfrm>
        </p:spPr>
        <p:txBody>
          <a:bodyPr/>
          <a:lstStyle/>
          <a:p>
            <a:pPr marL="0" indent="0" algn="r" rtl="1">
              <a:buNone/>
            </a:pPr>
            <a:r>
              <a:rPr lang="ar-MA" b="1" u="sng" dirty="0"/>
              <a:t>يحتاج المعتدي إلى:</a:t>
            </a:r>
            <a:endParaRPr lang="fr-FR" dirty="0"/>
          </a:p>
          <a:p>
            <a:pPr lvl="0" algn="r" rtl="1"/>
            <a:r>
              <a:rPr lang="ar-MA" b="1" dirty="0"/>
              <a:t>الوصول</a:t>
            </a:r>
            <a:r>
              <a:rPr lang="ar-MA" dirty="0"/>
              <a:t>: إلى الضحية بشكل حضوري أو افتراضي</a:t>
            </a:r>
            <a:endParaRPr lang="fr-FR" dirty="0"/>
          </a:p>
          <a:p>
            <a:pPr lvl="0" algn="r" rtl="1"/>
            <a:r>
              <a:rPr lang="ar-MA" b="1" dirty="0"/>
              <a:t>الموارد</a:t>
            </a:r>
            <a:r>
              <a:rPr lang="ar-MA" dirty="0"/>
              <a:t>: أي شيء يمكن استخدامه لتنفيذ الاعتداء - معلومات عن مكان الضحية أو نقاط ضعفها؛ سلاح، وسيلة نقل، مال، إلخ.</a:t>
            </a:r>
            <a:endParaRPr lang="fr-FR" dirty="0"/>
          </a:p>
          <a:p>
            <a:pPr lvl="0" algn="r" rtl="1"/>
            <a:r>
              <a:rPr lang="ar-MA" b="1" dirty="0"/>
              <a:t>الإفلات من العقاب</a:t>
            </a:r>
            <a:r>
              <a:rPr lang="ar-MA" dirty="0"/>
              <a:t>: قانونيا و/أو اجتماعيا</a:t>
            </a:r>
            <a:endParaRPr lang="fr-FR" dirty="0"/>
          </a:p>
          <a:p>
            <a:pPr algn="r" rtl="1"/>
            <a:r>
              <a:rPr lang="ar-MA" b="1" dirty="0"/>
              <a:t>الدافع</a:t>
            </a:r>
            <a:r>
              <a:rPr lang="ar-MA" dirty="0"/>
              <a:t>: السبب من أجل القيام بالفعل</a:t>
            </a:r>
            <a:endParaRPr lang="en-US" sz="2200" dirty="0"/>
          </a:p>
          <a:p>
            <a:pPr marL="0" indent="0" algn="r" rtl="1">
              <a:buNone/>
            </a:pPr>
            <a:r>
              <a:rPr lang="ar-MA" dirty="0"/>
              <a:t>اكتب في الدردشة: ما الذي يحتاجه المعتدي حتى يتمكن من تنفيذ اعتداء (حضوريا أو افتراضيا)؟</a:t>
            </a:r>
            <a:endParaRPr lang="fr-FR" dirty="0"/>
          </a:p>
          <a:p>
            <a:pPr marL="0" indent="0">
              <a:buNone/>
            </a:pPr>
            <a:endParaRPr lang="en-US" dirty="0"/>
          </a:p>
        </p:txBody>
      </p:sp>
      <p:sp>
        <p:nvSpPr>
          <p:cNvPr id="5" name="Star: 5 Points 4">
            <a:extLst>
              <a:ext uri="{FF2B5EF4-FFF2-40B4-BE49-F238E27FC236}">
                <a16:creationId xmlns:a16="http://schemas.microsoft.com/office/drawing/2014/main" id="{C42B65AB-5318-407F-B2CF-16F4B6990001}"/>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5444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AB87-00F0-4755-A554-35FCD91A473B}"/>
              </a:ext>
            </a:extLst>
          </p:cNvPr>
          <p:cNvSpPr>
            <a:spLocks noGrp="1"/>
          </p:cNvSpPr>
          <p:nvPr>
            <p:ph type="title"/>
          </p:nvPr>
        </p:nvSpPr>
        <p:spPr>
          <a:xfrm>
            <a:off x="-229326" y="139676"/>
            <a:ext cx="8219440" cy="972441"/>
          </a:xfrm>
        </p:spPr>
        <p:txBody>
          <a:bodyPr>
            <a:normAutofit/>
          </a:bodyPr>
          <a:lstStyle/>
          <a:p>
            <a:pPr algn="r"/>
            <a:r>
              <a:rPr lang="ar-MA" b="1" dirty="0"/>
              <a:t>النشاط م. السيناريو 1، التوعية</a:t>
            </a:r>
            <a:endParaRPr lang="en-US" dirty="0"/>
          </a:p>
        </p:txBody>
      </p:sp>
      <p:sp>
        <p:nvSpPr>
          <p:cNvPr id="3" name="Text Placeholder 2">
            <a:extLst>
              <a:ext uri="{FF2B5EF4-FFF2-40B4-BE49-F238E27FC236}">
                <a16:creationId xmlns:a16="http://schemas.microsoft.com/office/drawing/2014/main" id="{F1751FCC-04D2-4EEB-9ECE-5D5CE5D01287}"/>
              </a:ext>
            </a:extLst>
          </p:cNvPr>
          <p:cNvSpPr>
            <a:spLocks noGrp="1"/>
          </p:cNvSpPr>
          <p:nvPr>
            <p:ph type="body" sz="quarter" idx="10"/>
          </p:nvPr>
        </p:nvSpPr>
        <p:spPr>
          <a:xfrm>
            <a:off x="573685" y="1417637"/>
            <a:ext cx="8219440" cy="4176851"/>
          </a:xfrm>
        </p:spPr>
        <p:txBody>
          <a:bodyPr/>
          <a:lstStyle/>
          <a:p>
            <a:pPr marL="0" indent="0" algn="r" rtl="1">
              <a:buNone/>
            </a:pPr>
            <a:r>
              <a:rPr lang="ar-MA" dirty="0" err="1"/>
              <a:t>مارفن</a:t>
            </a:r>
            <a:r>
              <a:rPr lang="ar-MA" dirty="0"/>
              <a:t> هو عامل توعية (</a:t>
            </a:r>
            <a:r>
              <a:rPr lang="en-US" dirty="0"/>
              <a:t>ORW</a:t>
            </a:r>
            <a:r>
              <a:rPr lang="ar-MA" dirty="0"/>
              <a:t>) لمنظمة تقدم الواقيات الذكرية والمزلقات. يتنقل بمفرده إلى أماكن، مثل النوادي الليلية، حيث يجتمع الرجال المثليون. وأثناء وجوده هناك، يوفر ثلاثة واقيات ذكرية وثلاثة مواد مزلقة لكل شخص (في أكياس معبأة مسبقًا وفقُا لسياسة تنظيمية). ولعدة أسابيع متتالية، طالب رجال مختلفون في حانة معينة المزيد من الواقي الذكري. وفي كل مرة، رفض </a:t>
            </a:r>
            <a:r>
              <a:rPr lang="ar-MA" dirty="0" err="1"/>
              <a:t>مارفن</a:t>
            </a:r>
            <a:r>
              <a:rPr lang="ar-MA" dirty="0"/>
              <a:t>، موضحًا سياسة منظمة المجتمع المدني. في إحدى الليالي، قام رجل كان يصيح </a:t>
            </a:r>
            <a:r>
              <a:rPr lang="ar-MA" dirty="0" err="1"/>
              <a:t>بمارفن</a:t>
            </a:r>
            <a:r>
              <a:rPr lang="ar-MA" dirty="0"/>
              <a:t> في عدة مناسبات، بإلقاء زجاجة بيرة كاملة عليه، وضربه بشدة على رأسه.</a:t>
            </a:r>
            <a:endParaRPr lang="fr-FR" dirty="0"/>
          </a:p>
          <a:p>
            <a:pPr marL="0" indent="0">
              <a:buNone/>
            </a:pPr>
            <a:endParaRPr lang="en-US" sz="1500" dirty="0"/>
          </a:p>
          <a:p>
            <a:pPr marL="0" indent="0" algn="r" rtl="1">
              <a:buNone/>
            </a:pPr>
            <a:r>
              <a:rPr lang="ar-MA" b="1" dirty="0"/>
              <a:t>ما الذي يمكن فعله للحد من الوصول إلى الضحية والموارد والدافع والإفلات من العقاب لمنع تكرار حدوث هذا مرة أخرى؟</a:t>
            </a:r>
            <a:endParaRPr lang="fr-FR" dirty="0"/>
          </a:p>
        </p:txBody>
      </p:sp>
      <p:sp>
        <p:nvSpPr>
          <p:cNvPr id="5" name="Star: 5 Points 4">
            <a:extLst>
              <a:ext uri="{FF2B5EF4-FFF2-40B4-BE49-F238E27FC236}">
                <a16:creationId xmlns:a16="http://schemas.microsoft.com/office/drawing/2014/main" id="{9F70889C-6A4F-47D2-B3B3-A7438FF9C3DB}"/>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102809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FF22-9B63-4A72-9E8B-042DF0D2907D}"/>
              </a:ext>
            </a:extLst>
          </p:cNvPr>
          <p:cNvSpPr>
            <a:spLocks noGrp="1"/>
          </p:cNvSpPr>
          <p:nvPr>
            <p:ph type="title"/>
          </p:nvPr>
        </p:nvSpPr>
        <p:spPr/>
        <p:txBody>
          <a:bodyPr/>
          <a:lstStyle/>
          <a:p>
            <a:pPr algn="r" rtl="1"/>
            <a:r>
              <a:rPr lang="ar-MA" b="1" dirty="0"/>
              <a:t>السيناريو 1 الإجابات الممكنة</a:t>
            </a:r>
            <a:endParaRPr lang="fr-FR" dirty="0"/>
          </a:p>
        </p:txBody>
      </p:sp>
      <p:sp>
        <p:nvSpPr>
          <p:cNvPr id="3" name="Text Placeholder 2">
            <a:extLst>
              <a:ext uri="{FF2B5EF4-FFF2-40B4-BE49-F238E27FC236}">
                <a16:creationId xmlns:a16="http://schemas.microsoft.com/office/drawing/2014/main" id="{B72857F3-F937-47FF-8858-9F763C03D6F0}"/>
              </a:ext>
            </a:extLst>
          </p:cNvPr>
          <p:cNvSpPr>
            <a:spLocks noGrp="1"/>
          </p:cNvSpPr>
          <p:nvPr>
            <p:ph type="body" sz="quarter" idx="10"/>
          </p:nvPr>
        </p:nvSpPr>
        <p:spPr/>
        <p:txBody>
          <a:bodyPr/>
          <a:lstStyle/>
          <a:p>
            <a:pPr lvl="0" algn="r" rtl="1"/>
            <a:r>
              <a:rPr lang="ar-MA" sz="2000" dirty="0"/>
              <a:t>يمكن للمنظمة التي يعمل فيها </a:t>
            </a:r>
            <a:r>
              <a:rPr lang="ar-MA" sz="2000" dirty="0" err="1"/>
              <a:t>مارفن</a:t>
            </a:r>
            <a:r>
              <a:rPr lang="ar-MA" sz="2000" dirty="0"/>
              <a:t>:</a:t>
            </a:r>
            <a:endParaRPr lang="fr-FR" sz="2000" dirty="0"/>
          </a:p>
          <a:p>
            <a:pPr lvl="1" algn="r" rtl="1"/>
            <a:r>
              <a:rPr lang="ar-MA" sz="2000" dirty="0"/>
              <a:t>تغيير سياستها: فيما يتعلق بتوزيع الواقي الذكري (الدافع)</a:t>
            </a:r>
            <a:endParaRPr lang="fr-FR" sz="2000" dirty="0"/>
          </a:p>
          <a:p>
            <a:pPr lvl="1" algn="r" rtl="1"/>
            <a:r>
              <a:rPr lang="ar-MA" sz="2000" dirty="0"/>
              <a:t>إرسال أقران في مجموعة من اثنين أو أكثر (الوصول / الإفلات من العقاب)</a:t>
            </a:r>
            <a:endParaRPr lang="fr-FR" sz="2000" dirty="0"/>
          </a:p>
          <a:p>
            <a:pPr lvl="1" algn="r" rtl="1"/>
            <a:r>
              <a:rPr lang="ar-MA" sz="2000" dirty="0"/>
              <a:t>التوقف عن تقديم الخدمات إلى هذه النقطة الساخنة أو تقديمها في حال وفر مالكو هذه النقاط حماية أفضل لموظفي التوعية أو ترك الواقيات الذكرية / المزلقات في الحمام أو أي مكان آخر (الوصول / الإفلات من العقاب)</a:t>
            </a:r>
            <a:endParaRPr lang="fr-FR" sz="2000" dirty="0"/>
          </a:p>
          <a:p>
            <a:pPr lvl="1" algn="r" rtl="1"/>
            <a:r>
              <a:rPr lang="ar-MA" sz="2000" dirty="0"/>
              <a:t>إشراك بطل محلي على مستوى نقطة ساخنة يمكنه توزيع الواقي الذكري أو شرح السياسة (الوصول / الدافع)</a:t>
            </a:r>
            <a:endParaRPr lang="fr-FR" sz="2000" dirty="0"/>
          </a:p>
          <a:p>
            <a:pPr lvl="0" algn="r" rtl="1"/>
            <a:r>
              <a:rPr lang="ar-MA" sz="2000" dirty="0"/>
              <a:t>يمكن </a:t>
            </a:r>
            <a:r>
              <a:rPr lang="ar-MA" sz="2000" dirty="0" err="1"/>
              <a:t>لمارفن</a:t>
            </a:r>
            <a:r>
              <a:rPr lang="ar-MA" sz="2000" dirty="0"/>
              <a:t>:</a:t>
            </a:r>
            <a:endParaRPr lang="fr-FR" sz="2000" dirty="0"/>
          </a:p>
          <a:p>
            <a:pPr lvl="1" algn="r" rtl="1"/>
            <a:r>
              <a:rPr lang="ar-MA" sz="2000" dirty="0"/>
              <a:t>الإبلاغ عن الحوادث لمنظمته حتى تتمكن من الاستجابة (كل العناصر المذكورة)</a:t>
            </a:r>
            <a:endParaRPr lang="fr-FR" sz="2000" dirty="0"/>
          </a:p>
          <a:p>
            <a:pPr lvl="1" algn="r" rtl="1"/>
            <a:r>
              <a:rPr lang="ar-MA" sz="2000" dirty="0"/>
              <a:t>مقابلة الأشخاص في الخارج قبل دخولهم الحانة (الموارد)</a:t>
            </a:r>
            <a:endParaRPr lang="fr-FR" sz="2000" dirty="0"/>
          </a:p>
          <a:p>
            <a:pPr lvl="1" algn="r"/>
            <a:endParaRPr lang="en-US" sz="2000" dirty="0"/>
          </a:p>
        </p:txBody>
      </p:sp>
    </p:spTree>
    <p:extLst>
      <p:ext uri="{BB962C8B-B14F-4D97-AF65-F5344CB8AC3E}">
        <p14:creationId xmlns:p14="http://schemas.microsoft.com/office/powerpoint/2010/main" val="21214458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5966A-8287-4586-9D9A-BC8DE848D5C5}"/>
              </a:ext>
            </a:extLst>
          </p:cNvPr>
          <p:cNvSpPr>
            <a:spLocks noGrp="1"/>
          </p:cNvSpPr>
          <p:nvPr>
            <p:ph type="title"/>
          </p:nvPr>
        </p:nvSpPr>
        <p:spPr>
          <a:xfrm>
            <a:off x="-89825" y="101145"/>
            <a:ext cx="8219440" cy="972441"/>
          </a:xfrm>
        </p:spPr>
        <p:txBody>
          <a:bodyPr>
            <a:normAutofit/>
          </a:bodyPr>
          <a:lstStyle/>
          <a:p>
            <a:pPr algn="r" rtl="1"/>
            <a:r>
              <a:rPr lang="ar-MA" b="1" dirty="0"/>
              <a:t>النشاط م. السيناريو 2، العيادة</a:t>
            </a:r>
            <a:endParaRPr lang="fr-FR" dirty="0"/>
          </a:p>
        </p:txBody>
      </p:sp>
      <p:sp>
        <p:nvSpPr>
          <p:cNvPr id="3" name="Text Placeholder 2">
            <a:extLst>
              <a:ext uri="{FF2B5EF4-FFF2-40B4-BE49-F238E27FC236}">
                <a16:creationId xmlns:a16="http://schemas.microsoft.com/office/drawing/2014/main" id="{8642A914-A7A4-4661-A992-DB5CB5111ABB}"/>
              </a:ext>
            </a:extLst>
          </p:cNvPr>
          <p:cNvSpPr>
            <a:spLocks noGrp="1"/>
          </p:cNvSpPr>
          <p:nvPr>
            <p:ph type="body" sz="quarter" idx="10"/>
          </p:nvPr>
        </p:nvSpPr>
        <p:spPr>
          <a:xfrm>
            <a:off x="462280" y="1340574"/>
            <a:ext cx="8219440" cy="4176851"/>
          </a:xfrm>
        </p:spPr>
        <p:txBody>
          <a:bodyPr/>
          <a:lstStyle/>
          <a:p>
            <a:pPr marL="0" indent="0" algn="r">
              <a:buNone/>
            </a:pPr>
            <a:r>
              <a:rPr lang="ar-MA" dirty="0"/>
              <a:t>كريستال ممرضة في عيادة تدعمها منظمات المجتمع المدني. تقدم خدمات الصحة الجنسية والإنجابية للعاملين في مجال الجنس. لقد ساعدت العديد من العاملين في الجنس على الحصول على المشورة للتعامل مع العلاقات العنيفة. ذات صباح، جاء رجل مجهول إلى العيادة وطلب رؤية كريستال. سمح له موظف الاستقبال بالدخول. وجد الرجل كريستال وهددها بسكين، قائلاً أنه من الأفضل لها، "أن تبقى بعيدة عن حياته الشخصية." تكتشف كريستال لاحقًا أن الرجل المجهول هو الصديق المسيء لإحدى العاملات بالجنس اللواتي ساعدتهن كريستال. </a:t>
            </a:r>
            <a:endParaRPr lang="en-US" sz="2400" dirty="0"/>
          </a:p>
          <a:p>
            <a:pPr marL="0" indent="0" algn="r" rtl="1">
              <a:buNone/>
            </a:pPr>
            <a:r>
              <a:rPr lang="ar-MA" b="1" dirty="0"/>
              <a:t>ما الذي يمكن فعله للحد من الوصول إلى الضحية والموارد والدافع والإفلات من العقاب لمنع تكرار حدوث هذا مرة أخرى؟</a:t>
            </a:r>
            <a:endParaRPr lang="fr-FR" dirty="0"/>
          </a:p>
          <a:p>
            <a:pPr marL="0" indent="0">
              <a:buNone/>
            </a:pPr>
            <a:endParaRPr lang="en-US" dirty="0"/>
          </a:p>
        </p:txBody>
      </p:sp>
      <p:sp>
        <p:nvSpPr>
          <p:cNvPr id="5" name="Star: 5 Points 4">
            <a:extLst>
              <a:ext uri="{FF2B5EF4-FFF2-40B4-BE49-F238E27FC236}">
                <a16:creationId xmlns:a16="http://schemas.microsoft.com/office/drawing/2014/main" id="{01205D60-89D5-4012-9438-48DFB5550AFA}"/>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31313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3A31-1AAF-455F-A322-D9AF4EC794F8}"/>
              </a:ext>
            </a:extLst>
          </p:cNvPr>
          <p:cNvSpPr>
            <a:spLocks noGrp="1"/>
          </p:cNvSpPr>
          <p:nvPr>
            <p:ph type="title"/>
          </p:nvPr>
        </p:nvSpPr>
        <p:spPr/>
        <p:txBody>
          <a:bodyPr/>
          <a:lstStyle/>
          <a:p>
            <a:pPr algn="r" rtl="1"/>
            <a:r>
              <a:rPr lang="ar-MA" b="1" dirty="0"/>
              <a:t>السيناريو 2 الإجابات الممكنة</a:t>
            </a:r>
            <a:endParaRPr lang="fr-FR" dirty="0"/>
          </a:p>
        </p:txBody>
      </p:sp>
      <p:sp>
        <p:nvSpPr>
          <p:cNvPr id="3" name="Text Placeholder 2">
            <a:extLst>
              <a:ext uri="{FF2B5EF4-FFF2-40B4-BE49-F238E27FC236}">
                <a16:creationId xmlns:a16="http://schemas.microsoft.com/office/drawing/2014/main" id="{A123A769-BCD2-4190-9E3C-5AC7EA5581AF}"/>
              </a:ext>
            </a:extLst>
          </p:cNvPr>
          <p:cNvSpPr>
            <a:spLocks noGrp="1"/>
          </p:cNvSpPr>
          <p:nvPr>
            <p:ph type="body" sz="quarter" idx="10"/>
          </p:nvPr>
        </p:nvSpPr>
        <p:spPr/>
        <p:txBody>
          <a:bodyPr/>
          <a:lstStyle/>
          <a:p>
            <a:pPr lvl="0" algn="r" rtl="1"/>
            <a:r>
              <a:rPr lang="ar-MA" sz="1800" dirty="0"/>
              <a:t>يمكن لمنظمة كريستال:</a:t>
            </a:r>
            <a:endParaRPr lang="fr-FR" sz="1800" dirty="0"/>
          </a:p>
          <a:p>
            <a:pPr lvl="1" algn="r" rtl="1"/>
            <a:r>
              <a:rPr lang="ar-MA" sz="1800" dirty="0"/>
              <a:t>تطوير سياسة الاستقبال وتنفيذها والتي تشمل</a:t>
            </a:r>
            <a:endParaRPr lang="fr-FR" sz="1800" dirty="0"/>
          </a:p>
          <a:p>
            <a:pPr lvl="2" algn="r" rtl="1"/>
            <a:r>
              <a:rPr lang="ar-MA" sz="1400" dirty="0"/>
              <a:t>تدوين اسم كل زائر وسبب الزيارة (الإفلات من العقاب / الوصول)،</a:t>
            </a:r>
            <a:endParaRPr lang="fr-FR" sz="1400" dirty="0"/>
          </a:p>
          <a:p>
            <a:pPr lvl="2" algn="r" rtl="1"/>
            <a:r>
              <a:rPr lang="ar-MA" sz="1400" dirty="0"/>
              <a:t>إعادة الاتصال بالموظفين المعنيين للسؤال عما إذا كان الزائر متوقعًا حضوره قبل أن يتم قبوله (الوصول)،</a:t>
            </a:r>
            <a:endParaRPr lang="fr-FR" sz="1400" dirty="0"/>
          </a:p>
          <a:p>
            <a:pPr lvl="2" algn="r" rtl="1"/>
            <a:r>
              <a:rPr lang="ar-MA" sz="1400" dirty="0"/>
              <a:t>توفير مناطق عامة مرقمة بشكل واضح يمكن للموظفين الالتقاء بالزوار الذين ليسوا عملاء (الوصول / الإفلات من العقاب)، و</a:t>
            </a:r>
            <a:endParaRPr lang="fr-FR" sz="1400" dirty="0"/>
          </a:p>
          <a:p>
            <a:pPr lvl="2" algn="r" rtl="1"/>
            <a:r>
              <a:rPr lang="ar-MA" sz="1400" dirty="0"/>
              <a:t>تفتيش كل زائر بحثًا عن أسلحة (موارد)</a:t>
            </a:r>
            <a:endParaRPr lang="fr-FR" sz="1400" dirty="0"/>
          </a:p>
          <a:p>
            <a:pPr lvl="1" algn="r" rtl="1"/>
            <a:r>
              <a:rPr lang="ar-MA" sz="1800" dirty="0"/>
              <a:t>تذكير جميع الموظفين بالتحدث إلى العملاء حول الظروف التي قد يكون من الأفضل فيها عدم مشاركة المعلومات مع شريك عنيف (دافع)</a:t>
            </a:r>
            <a:endParaRPr lang="fr-FR" sz="1800" dirty="0"/>
          </a:p>
          <a:p>
            <a:pPr lvl="0" algn="r" rtl="1"/>
            <a:r>
              <a:rPr lang="ar-MA" sz="1800" dirty="0"/>
              <a:t>يمكن لكريستال أن</a:t>
            </a:r>
            <a:endParaRPr lang="fr-FR" sz="1800" dirty="0"/>
          </a:p>
          <a:p>
            <a:pPr lvl="1" algn="r" rtl="1"/>
            <a:r>
              <a:rPr lang="ar-MA" sz="1800" dirty="0"/>
              <a:t>تُذكِّر عملائها بأنه قد لا يكون من المناسب مشاركة طبيعة الدعم الذي يتلقونه في العيادة مع الشركاء العنيفين (الدافع)</a:t>
            </a:r>
            <a:endParaRPr lang="fr-FR" sz="1800" dirty="0"/>
          </a:p>
          <a:p>
            <a:pPr lvl="1" algn="r" rtl="1"/>
            <a:r>
              <a:rPr lang="ar-MA" sz="1800" dirty="0"/>
              <a:t>تذكِّر عملاءها بعدم أخذ أي وثائق عن العنف إلى المنزل قد يراها شريكهم ويكون له رد فعل سلبي (الدافع)</a:t>
            </a:r>
            <a:endParaRPr lang="en-US" sz="1800" dirty="0"/>
          </a:p>
          <a:p>
            <a:pPr lvl="1"/>
            <a:endParaRPr lang="en-US" dirty="0"/>
          </a:p>
        </p:txBody>
      </p:sp>
    </p:spTree>
    <p:extLst>
      <p:ext uri="{BB962C8B-B14F-4D97-AF65-F5344CB8AC3E}">
        <p14:creationId xmlns:p14="http://schemas.microsoft.com/office/powerpoint/2010/main" val="312972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56CD-B521-4B27-8F98-184DDD6A199F}"/>
              </a:ext>
            </a:extLst>
          </p:cNvPr>
          <p:cNvSpPr>
            <a:spLocks noGrp="1"/>
          </p:cNvSpPr>
          <p:nvPr>
            <p:ph type="title"/>
          </p:nvPr>
        </p:nvSpPr>
        <p:spPr>
          <a:xfrm>
            <a:off x="-12666" y="91440"/>
            <a:ext cx="8219440" cy="972441"/>
          </a:xfrm>
        </p:spPr>
        <p:txBody>
          <a:bodyPr/>
          <a:lstStyle/>
          <a:p>
            <a:pPr algn="r"/>
            <a:r>
              <a:rPr lang="ar-MA" b="1" dirty="0"/>
              <a:t>النشاط ب. المعايير الخاصة بالمجموعة</a:t>
            </a:r>
            <a:endParaRPr lang="en-US" dirty="0"/>
          </a:p>
        </p:txBody>
      </p:sp>
      <p:sp>
        <p:nvSpPr>
          <p:cNvPr id="3" name="Text Placeholder 2">
            <a:extLst>
              <a:ext uri="{FF2B5EF4-FFF2-40B4-BE49-F238E27FC236}">
                <a16:creationId xmlns:a16="http://schemas.microsoft.com/office/drawing/2014/main" id="{A6C1F137-FD45-4A17-BF37-249B60195AC9}"/>
              </a:ext>
            </a:extLst>
          </p:cNvPr>
          <p:cNvSpPr>
            <a:spLocks noGrp="1"/>
          </p:cNvSpPr>
          <p:nvPr>
            <p:ph type="body" sz="quarter" idx="10"/>
          </p:nvPr>
        </p:nvSpPr>
        <p:spPr/>
        <p:txBody>
          <a:bodyPr/>
          <a:lstStyle/>
          <a:p>
            <a:pPr lvl="0" algn="r" rtl="1"/>
            <a:r>
              <a:rPr lang="ar-MA" dirty="0">
                <a:solidFill>
                  <a:srgbClr val="00B050"/>
                </a:solidFill>
              </a:rPr>
              <a:t>سيتم تسجيل هذه الجلسات</a:t>
            </a:r>
            <a:r>
              <a:rPr lang="ar-MA" dirty="0"/>
              <a:t>.</a:t>
            </a:r>
            <a:endParaRPr lang="fr-FR" dirty="0"/>
          </a:p>
          <a:p>
            <a:pPr lvl="0" algn="r" rtl="1"/>
            <a:r>
              <a:rPr lang="ar-MA" dirty="0"/>
              <a:t>لا تشارك المعلومات التعريفية الخاصة بالآخرين عند سرد الحوادث المتصلة بالأمن.</a:t>
            </a:r>
            <a:endParaRPr lang="fr-FR" dirty="0"/>
          </a:p>
          <a:p>
            <a:pPr lvl="0" algn="r" rtl="1"/>
            <a:r>
              <a:rPr lang="ar-MA" dirty="0"/>
              <a:t>شارك بشكل كامل.</a:t>
            </a:r>
            <a:endParaRPr lang="fr-FR" dirty="0"/>
          </a:p>
          <a:p>
            <a:pPr lvl="0" algn="r" rtl="1"/>
            <a:r>
              <a:rPr lang="ar-MA" dirty="0"/>
              <a:t>احترام الوقت المحدد والبقاء طيلة مدة كل جلسة.</a:t>
            </a:r>
            <a:endParaRPr lang="fr-FR" dirty="0"/>
          </a:p>
          <a:p>
            <a:pPr lvl="0" algn="r" rtl="1"/>
            <a:r>
              <a:rPr lang="ar-MA" dirty="0"/>
              <a:t>لا تشارك ما تسمعه في هذه الندوة عبر</a:t>
            </a:r>
            <a:r>
              <a:rPr lang="fr-FR" dirty="0"/>
              <a:t> </a:t>
            </a:r>
            <a:r>
              <a:rPr lang="ar-MA" dirty="0"/>
              <a:t>الانترنت خارج هذا المجال.</a:t>
            </a:r>
            <a:endParaRPr lang="fr-FR" dirty="0"/>
          </a:p>
        </p:txBody>
      </p:sp>
      <p:sp>
        <p:nvSpPr>
          <p:cNvPr id="4" name="Star: 5 Points 3">
            <a:extLst>
              <a:ext uri="{FF2B5EF4-FFF2-40B4-BE49-F238E27FC236}">
                <a16:creationId xmlns:a16="http://schemas.microsoft.com/office/drawing/2014/main" id="{DD5A2BA8-14B3-42BB-AADF-87DACE240D55}"/>
              </a:ext>
            </a:extLst>
          </p:cNvPr>
          <p:cNvSpPr/>
          <p:nvPr/>
        </p:nvSpPr>
        <p:spPr>
          <a:xfrm>
            <a:off x="8206774" y="91440"/>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036614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FA13-2D64-42C2-9D44-DC26336C8563}"/>
              </a:ext>
            </a:extLst>
          </p:cNvPr>
          <p:cNvSpPr>
            <a:spLocks noGrp="1"/>
          </p:cNvSpPr>
          <p:nvPr>
            <p:ph type="title"/>
          </p:nvPr>
        </p:nvSpPr>
        <p:spPr>
          <a:xfrm>
            <a:off x="-258355" y="139676"/>
            <a:ext cx="8219440" cy="972441"/>
          </a:xfrm>
        </p:spPr>
        <p:txBody>
          <a:bodyPr>
            <a:normAutofit fontScale="90000"/>
          </a:bodyPr>
          <a:lstStyle/>
          <a:p>
            <a:pPr algn="r" rtl="1"/>
            <a:r>
              <a:rPr lang="ar-MA" b="1" dirty="0"/>
              <a:t>النشاط م. السيناريو 3: من الاتصال بالإنترنت إلى </a:t>
            </a:r>
            <a:r>
              <a:rPr lang="ar-LB" b="1" dirty="0"/>
              <a:t>حال</a:t>
            </a:r>
            <a:r>
              <a:rPr lang="ar-MA" b="1" dirty="0"/>
              <a:t> عدم الاتصال</a:t>
            </a:r>
            <a:endParaRPr lang="fr-FR" dirty="0"/>
          </a:p>
        </p:txBody>
      </p:sp>
      <p:sp>
        <p:nvSpPr>
          <p:cNvPr id="3" name="Text Placeholder 2">
            <a:extLst>
              <a:ext uri="{FF2B5EF4-FFF2-40B4-BE49-F238E27FC236}">
                <a16:creationId xmlns:a16="http://schemas.microsoft.com/office/drawing/2014/main" id="{1D5FAA81-F0D0-47B4-942D-7B80EF6090E7}"/>
              </a:ext>
            </a:extLst>
          </p:cNvPr>
          <p:cNvSpPr>
            <a:spLocks noGrp="1"/>
          </p:cNvSpPr>
          <p:nvPr>
            <p:ph type="body" sz="quarter" idx="10"/>
          </p:nvPr>
        </p:nvSpPr>
        <p:spPr>
          <a:xfrm>
            <a:off x="116958" y="1417637"/>
            <a:ext cx="8569842" cy="4176851"/>
          </a:xfrm>
        </p:spPr>
        <p:txBody>
          <a:bodyPr/>
          <a:lstStyle/>
          <a:p>
            <a:pPr marL="0" indent="0" algn="r" rtl="1">
              <a:buNone/>
            </a:pPr>
            <a:r>
              <a:rPr lang="ar-MA" dirty="0"/>
              <a:t>يلتقي باتريك، عامل توعية لدى منظمة، عبر الإنترنت بمستخدمي خدمة محتملين جدد على تطبيق </a:t>
            </a:r>
            <a:r>
              <a:rPr lang="en-US" dirty="0"/>
              <a:t>Grindr</a:t>
            </a:r>
            <a:r>
              <a:rPr lang="ar-MA" dirty="0"/>
              <a:t>، ويشجعهم على إجراء التحليل. لكن غالبًا ما يرغب الرجال الذين يلتقي بهم باتريك على تطبيق </a:t>
            </a:r>
            <a:r>
              <a:rPr lang="en-US" dirty="0"/>
              <a:t>Grindr</a:t>
            </a:r>
            <a:r>
              <a:rPr lang="ar-MA" dirty="0"/>
              <a:t> في مقابلته خارج الموقع قبل أن يكونوا مستعدين للذهاب إلى مرفق طبي. وعندما التقى باتريك بمستخدمي الخدمة المحتملين شخصيًا عدة مرات، أرادوا ممارسة الجنس معه. حيث كان رجل واحد، أندرو، مصرا بشكل غير معقول. وبعد أن قال له باتريك إنه لا يرغب في ممارسة الجنس، أتى أندرو، في مناسبات عدة، إلى مكتب منظمة المجتمع المدني بحثًا عنه، كما أنه ذهب إلى وظيفة باتريك الأخرى (طاولات الانتظار في مطعم)، بعد العثور على معلومات حول باتريك عبر الإنترنت.</a:t>
            </a:r>
            <a:endParaRPr lang="en-US" sz="2400" b="1" dirty="0"/>
          </a:p>
          <a:p>
            <a:pPr marL="0" indent="0" algn="r" rtl="1">
              <a:buNone/>
            </a:pPr>
            <a:r>
              <a:rPr lang="ar-MA" b="1" dirty="0"/>
              <a:t>ما الذي يمكن فعله للحد من الوصول إلى الضحية والموارد والدافع والإفلات من العقاب لمنع تكرار حدوث هذا مرة أخرى؟</a:t>
            </a:r>
            <a:endParaRPr lang="fr-FR" dirty="0"/>
          </a:p>
          <a:p>
            <a:pPr marL="0" indent="0">
              <a:buNone/>
            </a:pPr>
            <a:endParaRPr lang="en-US" sz="2600" dirty="0"/>
          </a:p>
        </p:txBody>
      </p:sp>
      <p:sp>
        <p:nvSpPr>
          <p:cNvPr id="5" name="Star: 5 Points 4">
            <a:extLst>
              <a:ext uri="{FF2B5EF4-FFF2-40B4-BE49-F238E27FC236}">
                <a16:creationId xmlns:a16="http://schemas.microsoft.com/office/drawing/2014/main" id="{92251D24-1339-493D-8C6C-486C151184BE}"/>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45802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982E3-99A5-4AC5-A2B1-E1E4A968DBBB}"/>
              </a:ext>
            </a:extLst>
          </p:cNvPr>
          <p:cNvSpPr>
            <a:spLocks noGrp="1"/>
          </p:cNvSpPr>
          <p:nvPr>
            <p:ph type="title"/>
          </p:nvPr>
        </p:nvSpPr>
        <p:spPr/>
        <p:txBody>
          <a:bodyPr/>
          <a:lstStyle/>
          <a:p>
            <a:pPr algn="r"/>
            <a:r>
              <a:rPr lang="ar-MA" b="1" dirty="0"/>
              <a:t>السيناريو 3 الإجابات الممكنة</a:t>
            </a:r>
            <a:endParaRPr lang="en-US" dirty="0"/>
          </a:p>
        </p:txBody>
      </p:sp>
      <p:sp>
        <p:nvSpPr>
          <p:cNvPr id="3" name="Text Placeholder 2">
            <a:extLst>
              <a:ext uri="{FF2B5EF4-FFF2-40B4-BE49-F238E27FC236}">
                <a16:creationId xmlns:a16="http://schemas.microsoft.com/office/drawing/2014/main" id="{F23C8D63-3856-4F41-A182-8B57798053E4}"/>
              </a:ext>
            </a:extLst>
          </p:cNvPr>
          <p:cNvSpPr>
            <a:spLocks noGrp="1"/>
          </p:cNvSpPr>
          <p:nvPr>
            <p:ph type="body" sz="quarter" idx="10"/>
          </p:nvPr>
        </p:nvSpPr>
        <p:spPr/>
        <p:txBody>
          <a:bodyPr/>
          <a:lstStyle/>
          <a:p>
            <a:pPr lvl="0" algn="r" rtl="1"/>
            <a:r>
              <a:rPr lang="ar-MA" sz="1800" dirty="0"/>
              <a:t>يمكن لمنظمة باتريك</a:t>
            </a:r>
            <a:endParaRPr lang="fr-FR" sz="1800" dirty="0"/>
          </a:p>
          <a:p>
            <a:pPr lvl="1" algn="r" rtl="1"/>
            <a:r>
              <a:rPr lang="ar-MA" sz="1800" dirty="0"/>
              <a:t>أن تتوفر على سياسات واضحة وتدريب فيما يتعلق بالمعلومات التي يمكن لكل عامل توعية لدى منظمة عبر الإنترنت مشاركتها؛ على سبيل المثال، أن لا يكون هناك صور، ولا ألقاب، أو معلومات شخصية (الوصول، الموارد)</a:t>
            </a:r>
            <a:endParaRPr lang="fr-FR" sz="1800" dirty="0"/>
          </a:p>
          <a:p>
            <a:pPr lvl="1" algn="r" rtl="1"/>
            <a:r>
              <a:rPr lang="ar-MA" sz="1800" dirty="0"/>
              <a:t>أن يكون لديها سياسات واضحة تنص على أن عمال التوعية لا يمكنهم إقامة علاقات مع العملاء؛ ويمكن أن تكون السياسات مصحوبة بنصوص لاستخدامها من طرف عمال التوعية إذا طلب منهم العملاء الانخراط في علاقة (دافع)</a:t>
            </a:r>
            <a:endParaRPr lang="fr-FR" sz="1800" dirty="0"/>
          </a:p>
          <a:p>
            <a:pPr lvl="1" algn="r" rtl="1"/>
            <a:r>
              <a:rPr lang="ar-MA" sz="1800" dirty="0"/>
              <a:t>أن يكون لها سياسة تنص على أن عامل التوعية عبر الإنترنت ينبغي ألا يلتقي أبدًا خارج الموقع مع العملاء الذين يتم نقلهم من وضع المتصل إلى غير المتصل بالإنترنت أو يجب أن يكون عامل التوعية الجديد هو الشخص الذي يتولى عملية النقل (الوصول)</a:t>
            </a:r>
            <a:endParaRPr lang="fr-FR" sz="1800" dirty="0"/>
          </a:p>
          <a:p>
            <a:pPr lvl="1" algn="r" rtl="1"/>
            <a:r>
              <a:rPr lang="ar-MA" sz="1800" dirty="0"/>
              <a:t>أن تتوفر على سياسة حول كيفية حماية الموظفين الذين قد يكونون في خطر، بما في ذلك الأموال المخصصة لإعادة التوطين (الوصول)</a:t>
            </a:r>
            <a:endParaRPr lang="fr-FR" sz="1800" dirty="0"/>
          </a:p>
          <a:p>
            <a:pPr lvl="0" algn="r" rtl="1"/>
            <a:r>
              <a:rPr lang="ar-MA" sz="1800" dirty="0"/>
              <a:t>يمكن لباتريك:</a:t>
            </a:r>
            <a:endParaRPr lang="fr-FR" sz="1800" dirty="0"/>
          </a:p>
          <a:p>
            <a:pPr lvl="1" algn="r" rtl="1"/>
            <a:r>
              <a:rPr lang="ar-MA" sz="1800" dirty="0"/>
              <a:t>الحد من المعلومات المتاحة عن نفسه عبر الإنترنت (على سبيل المثال، عدم إنشاء ملف تعريف </a:t>
            </a:r>
            <a:r>
              <a:rPr lang="en-US" sz="1800" dirty="0"/>
              <a:t>LinkedIn</a:t>
            </a:r>
            <a:r>
              <a:rPr lang="ar-MA" sz="1800" dirty="0"/>
              <a:t> يتضمن المنظمة والاسم الكامل والصورة)</a:t>
            </a:r>
            <a:endParaRPr lang="fr-FR" sz="1800" dirty="0"/>
          </a:p>
          <a:p>
            <a:pPr lvl="1" algn="r" rtl="1"/>
            <a:r>
              <a:rPr lang="ar-MA" sz="1800" dirty="0"/>
              <a:t>الإبلاغ بشأن العملاء إلى المنظمة على الفور وطلب التوجيه</a:t>
            </a:r>
            <a:endParaRPr lang="fr-FR" sz="1800" dirty="0"/>
          </a:p>
          <a:p>
            <a:pPr lvl="1"/>
            <a:endParaRPr lang="en-US" sz="1800" dirty="0"/>
          </a:p>
          <a:p>
            <a:endParaRPr lang="en-US" dirty="0"/>
          </a:p>
        </p:txBody>
      </p:sp>
    </p:spTree>
    <p:extLst>
      <p:ext uri="{BB962C8B-B14F-4D97-AF65-F5344CB8AC3E}">
        <p14:creationId xmlns:p14="http://schemas.microsoft.com/office/powerpoint/2010/main" val="1086570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5FC14-19D4-425D-AF77-1B8B83F0E9BB}"/>
              </a:ext>
            </a:extLst>
          </p:cNvPr>
          <p:cNvSpPr>
            <a:spLocks noGrp="1"/>
          </p:cNvSpPr>
          <p:nvPr>
            <p:ph type="title"/>
          </p:nvPr>
        </p:nvSpPr>
        <p:spPr>
          <a:xfrm>
            <a:off x="-229325" y="94994"/>
            <a:ext cx="8219440" cy="972441"/>
          </a:xfrm>
        </p:spPr>
        <p:txBody>
          <a:bodyPr/>
          <a:lstStyle/>
          <a:p>
            <a:pPr algn="r"/>
            <a:r>
              <a:rPr lang="ar-MA" b="1" dirty="0"/>
              <a:t>النشاط م. السيناريو 4، اختبار المؤشر</a:t>
            </a:r>
            <a:endParaRPr lang="en-US" dirty="0"/>
          </a:p>
        </p:txBody>
      </p:sp>
      <p:sp>
        <p:nvSpPr>
          <p:cNvPr id="3" name="Text Placeholder 2">
            <a:extLst>
              <a:ext uri="{FF2B5EF4-FFF2-40B4-BE49-F238E27FC236}">
                <a16:creationId xmlns:a16="http://schemas.microsoft.com/office/drawing/2014/main" id="{F355BD63-8B5E-4DAB-9B0D-94ADBF8765EC}"/>
              </a:ext>
            </a:extLst>
          </p:cNvPr>
          <p:cNvSpPr>
            <a:spLocks noGrp="1"/>
          </p:cNvSpPr>
          <p:nvPr>
            <p:ph type="body" sz="quarter" idx="10"/>
          </p:nvPr>
        </p:nvSpPr>
        <p:spPr>
          <a:xfrm>
            <a:off x="467360" y="1288868"/>
            <a:ext cx="8219440" cy="4176851"/>
          </a:xfrm>
        </p:spPr>
        <p:txBody>
          <a:bodyPr/>
          <a:lstStyle/>
          <a:p>
            <a:pPr marL="0" indent="0" algn="r">
              <a:buNone/>
            </a:pPr>
            <a:r>
              <a:rPr lang="ar-MA" dirty="0"/>
              <a:t>يتقاسم عميل اختبار المؤشر أسماء ثلاثة شركاء جنسيين. نجحت ماري، وهي عاملة في مجال الرعاية الصحية، في ربط الشركاء المحددين رقم 1 ورقم 3 بالخدمات ولكن لا يمكنها الوصول إلى الشريك رقم 2 عبر الهاتف. وتحاول ماري العثور على الشريك رقم 2 في المنزل. تستخدم المواصلات العامة حسب سياسة البرنامج. لكن عندما تخبر ماري الشريك رقم 2 عن سبب قدومها، يهدد الشريك رقم 2 ماري بوعاء من الماء المغلي. ماري تغادر على الفور. بينما يتعين على ماري انتظار عودة وسائل النقل العام إلى المكتب، إنها مرعوبة.</a:t>
            </a:r>
            <a:endParaRPr lang="ar-LB" dirty="0"/>
          </a:p>
          <a:p>
            <a:pPr marL="0" indent="0" algn="r">
              <a:buNone/>
            </a:pPr>
            <a:endParaRPr lang="en-US" sz="2400" dirty="0"/>
          </a:p>
          <a:p>
            <a:pPr marL="0" indent="0" algn="r" rtl="1">
              <a:buNone/>
            </a:pPr>
            <a:r>
              <a:rPr lang="ar-MA" b="1" dirty="0"/>
              <a:t>ما الذي يمكن فعله للحد من الوصول إلى الضحية والموارد والدافع والإفلات من العقاب لمنع تكرار حدوث هذا الوضع مرة أخرى؟</a:t>
            </a:r>
            <a:endParaRPr lang="fr-FR" dirty="0"/>
          </a:p>
          <a:p>
            <a:pPr marL="0" indent="0">
              <a:buNone/>
            </a:pPr>
            <a:endParaRPr lang="en-US" sz="2400" dirty="0"/>
          </a:p>
        </p:txBody>
      </p:sp>
      <p:sp>
        <p:nvSpPr>
          <p:cNvPr id="5" name="Star: 5 Points 4">
            <a:extLst>
              <a:ext uri="{FF2B5EF4-FFF2-40B4-BE49-F238E27FC236}">
                <a16:creationId xmlns:a16="http://schemas.microsoft.com/office/drawing/2014/main" id="{D3EBDE60-5470-48A7-9938-19FC24983F9F}"/>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2318873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6DFCD-C8BA-4F1D-BE6C-8FC9229985FC}"/>
              </a:ext>
            </a:extLst>
          </p:cNvPr>
          <p:cNvSpPr>
            <a:spLocks noGrp="1"/>
          </p:cNvSpPr>
          <p:nvPr>
            <p:ph type="title"/>
          </p:nvPr>
        </p:nvSpPr>
        <p:spPr/>
        <p:txBody>
          <a:bodyPr/>
          <a:lstStyle/>
          <a:p>
            <a:pPr algn="r"/>
            <a:r>
              <a:rPr lang="ar-MA" b="1" dirty="0"/>
              <a:t>السيناريو 4 الإجابات الممكنة</a:t>
            </a:r>
            <a:endParaRPr lang="en-US" dirty="0"/>
          </a:p>
        </p:txBody>
      </p:sp>
      <p:sp>
        <p:nvSpPr>
          <p:cNvPr id="3" name="Text Placeholder 2">
            <a:extLst>
              <a:ext uri="{FF2B5EF4-FFF2-40B4-BE49-F238E27FC236}">
                <a16:creationId xmlns:a16="http://schemas.microsoft.com/office/drawing/2014/main" id="{DF0120EC-D93C-41D2-8EC7-4B92228EBE2D}"/>
              </a:ext>
            </a:extLst>
          </p:cNvPr>
          <p:cNvSpPr>
            <a:spLocks noGrp="1"/>
          </p:cNvSpPr>
          <p:nvPr>
            <p:ph type="body" sz="quarter" idx="10"/>
          </p:nvPr>
        </p:nvSpPr>
        <p:spPr>
          <a:xfrm>
            <a:off x="467360" y="1417637"/>
            <a:ext cx="8219440" cy="4527053"/>
          </a:xfrm>
        </p:spPr>
        <p:txBody>
          <a:bodyPr/>
          <a:lstStyle/>
          <a:p>
            <a:pPr lvl="0" algn="r" rtl="1"/>
            <a:r>
              <a:rPr lang="ar-MA" sz="2000" dirty="0"/>
              <a:t>يمكن لمنظمة ماري</a:t>
            </a:r>
            <a:endParaRPr lang="fr-FR" sz="2000" dirty="0"/>
          </a:p>
          <a:p>
            <a:pPr lvl="1" algn="r" rtl="1"/>
            <a:r>
              <a:rPr lang="ar-MA" sz="2000" dirty="0"/>
              <a:t>التأكد من فحص جميع عملاء المؤشر لمعرفة ما إذا كان لديهم شريك حميم عنيف حتى لا يذهب عمال التوعية إلى منازل العملاء العنيفين (الوصول)</a:t>
            </a:r>
            <a:endParaRPr lang="fr-FR" sz="2000" dirty="0"/>
          </a:p>
          <a:p>
            <a:pPr lvl="1" algn="r" rtl="1"/>
            <a:r>
              <a:rPr lang="ar-MA" sz="2000" dirty="0"/>
              <a:t>التوفر على سياسات لا تفرض أي زيارات منزلية للعميل بدون إذن / تطوع (وصول)</a:t>
            </a:r>
            <a:endParaRPr lang="fr-FR" sz="2000" dirty="0"/>
          </a:p>
          <a:p>
            <a:pPr lvl="1" algn="r" rtl="1"/>
            <a:r>
              <a:rPr lang="ar-MA" sz="2000" dirty="0"/>
              <a:t>أن يكون لديها سياسات تسمح بالنقل الخاص أثناء الزيارات المجتمعية أو في ظروف خاصة (الوصول)</a:t>
            </a:r>
            <a:endParaRPr lang="fr-FR" sz="2000" dirty="0"/>
          </a:p>
          <a:p>
            <a:pPr lvl="1" algn="r" rtl="1"/>
            <a:r>
              <a:rPr lang="ar-MA" sz="2000" dirty="0"/>
              <a:t>التوفر على مبادئ توجيهية واضحة لاختبار المؤشر والتي تملي السُبل المناسبة في ظروف مختلفة (الوصول، الدافع)</a:t>
            </a:r>
            <a:endParaRPr lang="fr-FR" sz="2000" dirty="0"/>
          </a:p>
          <a:p>
            <a:pPr lvl="1" algn="r" rtl="1"/>
            <a:r>
              <a:rPr lang="ar-MA" sz="2000" dirty="0"/>
              <a:t>التوفر على سياسات توضح أن لا أحد يقوم بالتوعية بمفرده (الوصول / الإفلات من العقاب)</a:t>
            </a:r>
            <a:endParaRPr lang="fr-FR" sz="2000" dirty="0"/>
          </a:p>
          <a:p>
            <a:pPr lvl="0" algn="r" rtl="1"/>
            <a:r>
              <a:rPr lang="ar-MA" sz="2000" dirty="0"/>
              <a:t>يمكن لماري:</a:t>
            </a:r>
            <a:endParaRPr lang="fr-FR" sz="2000" dirty="0"/>
          </a:p>
          <a:p>
            <a:pPr lvl="1" algn="r" rtl="1"/>
            <a:r>
              <a:rPr lang="ar-MA" sz="2000" dirty="0"/>
              <a:t>اقتراح القيام بحدث التوعية في مجتمع الشريك رقم 2؛ ويمكن دعوة عدة أشخاص للحضور، بما في ذلك الشريك رقم 2 (الدافع)</a:t>
            </a:r>
            <a:endParaRPr lang="fr-FR" sz="2000" dirty="0"/>
          </a:p>
          <a:p>
            <a:pPr lvl="2"/>
            <a:endParaRPr lang="en-US" dirty="0"/>
          </a:p>
        </p:txBody>
      </p:sp>
    </p:spTree>
    <p:extLst>
      <p:ext uri="{BB962C8B-B14F-4D97-AF65-F5344CB8AC3E}">
        <p14:creationId xmlns:p14="http://schemas.microsoft.com/office/powerpoint/2010/main" val="1087970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5DCB48A-AB74-4EB3-9385-7A3F4FAAC0F4}"/>
              </a:ext>
            </a:extLst>
          </p:cNvPr>
          <p:cNvPicPr>
            <a:picLocks noChangeAspect="1"/>
          </p:cNvPicPr>
          <p:nvPr/>
        </p:nvPicPr>
        <p:blipFill>
          <a:blip r:embed="rId3"/>
          <a:srcRect/>
          <a:stretch/>
        </p:blipFill>
        <p:spPr>
          <a:xfrm>
            <a:off x="2822845" y="4231661"/>
            <a:ext cx="2926081" cy="219456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E5571501-5F8F-4427-87CE-B2F2270322BC}"/>
              </a:ext>
            </a:extLst>
          </p:cNvPr>
          <p:cNvPicPr>
            <a:picLocks noChangeAspect="1"/>
          </p:cNvPicPr>
          <p:nvPr/>
        </p:nvPicPr>
        <p:blipFill>
          <a:blip r:embed="rId4"/>
          <a:srcRect/>
          <a:stretch/>
        </p:blipFill>
        <p:spPr>
          <a:xfrm>
            <a:off x="6018176" y="4215121"/>
            <a:ext cx="2926081" cy="219456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D088BA20-584E-4C6B-93F7-DE972C7BC058}"/>
              </a:ext>
            </a:extLst>
          </p:cNvPr>
          <p:cNvPicPr>
            <a:picLocks noChangeAspect="1"/>
          </p:cNvPicPr>
          <p:nvPr/>
        </p:nvPicPr>
        <p:blipFill>
          <a:blip r:embed="rId5"/>
          <a:srcRect/>
          <a:stretch/>
        </p:blipFill>
        <p:spPr>
          <a:xfrm>
            <a:off x="2827187" y="1837742"/>
            <a:ext cx="2926081" cy="219456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7211123-2DE7-4468-A36C-46260C9E7241}"/>
              </a:ext>
            </a:extLst>
          </p:cNvPr>
          <p:cNvSpPr>
            <a:spLocks noGrp="1"/>
          </p:cNvSpPr>
          <p:nvPr>
            <p:ph type="title"/>
          </p:nvPr>
        </p:nvSpPr>
        <p:spPr>
          <a:xfrm>
            <a:off x="-12666" y="46224"/>
            <a:ext cx="8219440" cy="972441"/>
          </a:xfrm>
        </p:spPr>
        <p:txBody>
          <a:bodyPr>
            <a:normAutofit/>
          </a:bodyPr>
          <a:lstStyle/>
          <a:p>
            <a:pPr algn="r" rtl="1"/>
            <a:r>
              <a:rPr lang="ar-MA" b="1" dirty="0"/>
              <a:t>النشاط ن. ما هو العامل المشترك بين هذه الحلول؟</a:t>
            </a:r>
            <a:endParaRPr lang="fr-FR" dirty="0"/>
          </a:p>
        </p:txBody>
      </p:sp>
      <p:pic>
        <p:nvPicPr>
          <p:cNvPr id="8" name="Picture 7">
            <a:extLst>
              <a:ext uri="{FF2B5EF4-FFF2-40B4-BE49-F238E27FC236}">
                <a16:creationId xmlns:a16="http://schemas.microsoft.com/office/drawing/2014/main" id="{D9665903-E0B6-446C-9B08-114F556B7336}"/>
              </a:ext>
            </a:extLst>
          </p:cNvPr>
          <p:cNvPicPr>
            <a:picLocks noChangeAspect="1"/>
          </p:cNvPicPr>
          <p:nvPr/>
        </p:nvPicPr>
        <p:blipFill>
          <a:blip r:embed="rId6"/>
          <a:srcRect/>
          <a:stretch/>
        </p:blipFill>
        <p:spPr>
          <a:xfrm>
            <a:off x="6013161" y="1819882"/>
            <a:ext cx="2926080" cy="2194560"/>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6000758E-0B57-4EF4-A8D2-C665DE3FDF82}"/>
              </a:ext>
            </a:extLst>
          </p:cNvPr>
          <p:cNvSpPr>
            <a:spLocks noGrp="1"/>
          </p:cNvSpPr>
          <p:nvPr>
            <p:ph type="body" sz="quarter" idx="10"/>
          </p:nvPr>
        </p:nvSpPr>
        <p:spPr>
          <a:xfrm>
            <a:off x="-120793" y="1692030"/>
            <a:ext cx="2842755" cy="4688756"/>
          </a:xfrm>
        </p:spPr>
        <p:txBody>
          <a:bodyPr/>
          <a:lstStyle/>
          <a:p>
            <a:pPr marL="0" indent="0" algn="r" rtl="1">
              <a:buNone/>
            </a:pPr>
            <a:r>
              <a:rPr lang="ar-MA" dirty="0"/>
              <a:t>تكون الحلول، في كل سيناريو، </a:t>
            </a:r>
            <a:r>
              <a:rPr lang="ar-MA" u="sng" dirty="0"/>
              <a:t>أساسا مسؤولية المنظمة</a:t>
            </a:r>
            <a:r>
              <a:rPr lang="ar-MA" dirty="0"/>
              <a:t> وليس الفرد. ينبغي أن تقر المنظمات بمسؤوليتها تجاه سلامة عامليها. وأن لا تعتمد ببساطة على تقدير الموظفين/</a:t>
            </a:r>
            <a:r>
              <a:rPr lang="ar-MA" dirty="0" err="1"/>
              <a:t>المتطو</a:t>
            </a:r>
            <a:r>
              <a:rPr lang="ar-LB" dirty="0"/>
              <a:t>ع</a:t>
            </a:r>
            <a:r>
              <a:rPr lang="ar-MA" dirty="0"/>
              <a:t>ين.</a:t>
            </a:r>
            <a:endParaRPr lang="fr-FR" dirty="0"/>
          </a:p>
        </p:txBody>
      </p:sp>
      <p:sp>
        <p:nvSpPr>
          <p:cNvPr id="9" name="Oval 8">
            <a:extLst>
              <a:ext uri="{FF2B5EF4-FFF2-40B4-BE49-F238E27FC236}">
                <a16:creationId xmlns:a16="http://schemas.microsoft.com/office/drawing/2014/main" id="{B9DAFFDE-DFFA-4C9E-A829-F67206A72847}"/>
              </a:ext>
            </a:extLst>
          </p:cNvPr>
          <p:cNvSpPr/>
          <p:nvPr/>
        </p:nvSpPr>
        <p:spPr>
          <a:xfrm>
            <a:off x="6129992" y="2275787"/>
            <a:ext cx="2721822" cy="1102928"/>
          </a:xfrm>
          <a:custGeom>
            <a:avLst/>
            <a:gdLst>
              <a:gd name="connsiteX0" fmla="*/ 0 w 2721165"/>
              <a:gd name="connsiteY0" fmla="*/ 549033 h 1098065"/>
              <a:gd name="connsiteX1" fmla="*/ 1360583 w 2721165"/>
              <a:gd name="connsiteY1" fmla="*/ 0 h 1098065"/>
              <a:gd name="connsiteX2" fmla="*/ 2721166 w 2721165"/>
              <a:gd name="connsiteY2" fmla="*/ 549033 h 1098065"/>
              <a:gd name="connsiteX3" fmla="*/ 1360583 w 2721165"/>
              <a:gd name="connsiteY3" fmla="*/ 1098066 h 1098065"/>
              <a:gd name="connsiteX4" fmla="*/ 0 w 2721165"/>
              <a:gd name="connsiteY4" fmla="*/ 549033 h 1098065"/>
              <a:gd name="connsiteX0" fmla="*/ 134 w 2721300"/>
              <a:gd name="connsiteY0" fmla="*/ 549033 h 1098066"/>
              <a:gd name="connsiteX1" fmla="*/ 1360717 w 2721300"/>
              <a:gd name="connsiteY1" fmla="*/ 0 h 1098066"/>
              <a:gd name="connsiteX2" fmla="*/ 2721300 w 2721300"/>
              <a:gd name="connsiteY2" fmla="*/ 549033 h 1098066"/>
              <a:gd name="connsiteX3" fmla="*/ 1360717 w 2721300"/>
              <a:gd name="connsiteY3" fmla="*/ 1098066 h 1098066"/>
              <a:gd name="connsiteX4" fmla="*/ 134 w 2721300"/>
              <a:gd name="connsiteY4" fmla="*/ 549033 h 1098066"/>
              <a:gd name="connsiteX0" fmla="*/ 134 w 2721300"/>
              <a:gd name="connsiteY0" fmla="*/ 553895 h 1102928"/>
              <a:gd name="connsiteX1" fmla="*/ 1360717 w 2721300"/>
              <a:gd name="connsiteY1" fmla="*/ 4862 h 1102928"/>
              <a:gd name="connsiteX2" fmla="*/ 2721300 w 2721300"/>
              <a:gd name="connsiteY2" fmla="*/ 553895 h 1102928"/>
              <a:gd name="connsiteX3" fmla="*/ 1360717 w 2721300"/>
              <a:gd name="connsiteY3" fmla="*/ 1102928 h 1102928"/>
              <a:gd name="connsiteX4" fmla="*/ 134 w 2721300"/>
              <a:gd name="connsiteY4" fmla="*/ 553895 h 1102928"/>
              <a:gd name="connsiteX0" fmla="*/ 134 w 2721822"/>
              <a:gd name="connsiteY0" fmla="*/ 553895 h 1102928"/>
              <a:gd name="connsiteX1" fmla="*/ 1360717 w 2721822"/>
              <a:gd name="connsiteY1" fmla="*/ 4862 h 1102928"/>
              <a:gd name="connsiteX2" fmla="*/ 2721300 w 2721822"/>
              <a:gd name="connsiteY2" fmla="*/ 553895 h 1102928"/>
              <a:gd name="connsiteX3" fmla="*/ 1360717 w 2721822"/>
              <a:gd name="connsiteY3" fmla="*/ 1102928 h 1102928"/>
              <a:gd name="connsiteX4" fmla="*/ 134 w 2721822"/>
              <a:gd name="connsiteY4" fmla="*/ 553895 h 110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822" h="1102928">
                <a:moveTo>
                  <a:pt x="134" y="553895"/>
                </a:moveTo>
                <a:cubicBezTo>
                  <a:pt x="-10498" y="80551"/>
                  <a:pt x="609288" y="4862"/>
                  <a:pt x="1360717" y="4862"/>
                </a:cubicBezTo>
                <a:cubicBezTo>
                  <a:pt x="2112146" y="4862"/>
                  <a:pt x="2721300" y="-89570"/>
                  <a:pt x="2721300" y="553895"/>
                </a:cubicBezTo>
                <a:cubicBezTo>
                  <a:pt x="2742565" y="1048504"/>
                  <a:pt x="2112146" y="1102928"/>
                  <a:pt x="1360717" y="1102928"/>
                </a:cubicBezTo>
                <a:cubicBezTo>
                  <a:pt x="609288" y="1102928"/>
                  <a:pt x="10766" y="1027239"/>
                  <a:pt x="134" y="553895"/>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FA8A1C49-89D5-4205-BFEC-207ECCA891A5}"/>
              </a:ext>
            </a:extLst>
          </p:cNvPr>
          <p:cNvSpPr/>
          <p:nvPr/>
        </p:nvSpPr>
        <p:spPr>
          <a:xfrm>
            <a:off x="2890683" y="2271177"/>
            <a:ext cx="2854305" cy="1032462"/>
          </a:xfrm>
          <a:custGeom>
            <a:avLst/>
            <a:gdLst>
              <a:gd name="connsiteX0" fmla="*/ 0 w 3038669"/>
              <a:gd name="connsiteY0" fmla="*/ 600892 h 1201783"/>
              <a:gd name="connsiteX1" fmla="*/ 1519335 w 3038669"/>
              <a:gd name="connsiteY1" fmla="*/ 0 h 1201783"/>
              <a:gd name="connsiteX2" fmla="*/ 3038670 w 3038669"/>
              <a:gd name="connsiteY2" fmla="*/ 600892 h 1201783"/>
              <a:gd name="connsiteX3" fmla="*/ 1519335 w 3038669"/>
              <a:gd name="connsiteY3" fmla="*/ 1201784 h 1201783"/>
              <a:gd name="connsiteX4" fmla="*/ 0 w 3038669"/>
              <a:gd name="connsiteY4" fmla="*/ 600892 h 1201783"/>
              <a:gd name="connsiteX0" fmla="*/ 0 w 3040456"/>
              <a:gd name="connsiteY0" fmla="*/ 602343 h 1203235"/>
              <a:gd name="connsiteX1" fmla="*/ 1519335 w 3040456"/>
              <a:gd name="connsiteY1" fmla="*/ 1451 h 1203235"/>
              <a:gd name="connsiteX2" fmla="*/ 3038670 w 3040456"/>
              <a:gd name="connsiteY2" fmla="*/ 602343 h 1203235"/>
              <a:gd name="connsiteX3" fmla="*/ 1519335 w 3040456"/>
              <a:gd name="connsiteY3" fmla="*/ 1203235 h 1203235"/>
              <a:gd name="connsiteX4" fmla="*/ 0 w 3040456"/>
              <a:gd name="connsiteY4" fmla="*/ 602343 h 1203235"/>
              <a:gd name="connsiteX0" fmla="*/ 0 w 3040456"/>
              <a:gd name="connsiteY0" fmla="*/ 602343 h 1203235"/>
              <a:gd name="connsiteX1" fmla="*/ 1519335 w 3040456"/>
              <a:gd name="connsiteY1" fmla="*/ 1451 h 1203235"/>
              <a:gd name="connsiteX2" fmla="*/ 3038670 w 3040456"/>
              <a:gd name="connsiteY2" fmla="*/ 602343 h 1203235"/>
              <a:gd name="connsiteX3" fmla="*/ 1519335 w 3040456"/>
              <a:gd name="connsiteY3" fmla="*/ 1203235 h 1203235"/>
              <a:gd name="connsiteX4" fmla="*/ 0 w 3040456"/>
              <a:gd name="connsiteY4" fmla="*/ 602343 h 1203235"/>
              <a:gd name="connsiteX0" fmla="*/ 0 w 3040456"/>
              <a:gd name="connsiteY0" fmla="*/ 602343 h 1204119"/>
              <a:gd name="connsiteX1" fmla="*/ 1519335 w 3040456"/>
              <a:gd name="connsiteY1" fmla="*/ 1451 h 1204119"/>
              <a:gd name="connsiteX2" fmla="*/ 3038670 w 3040456"/>
              <a:gd name="connsiteY2" fmla="*/ 602343 h 1204119"/>
              <a:gd name="connsiteX3" fmla="*/ 1519335 w 3040456"/>
              <a:gd name="connsiteY3" fmla="*/ 1203235 h 1204119"/>
              <a:gd name="connsiteX4" fmla="*/ 0 w 3040456"/>
              <a:gd name="connsiteY4" fmla="*/ 602343 h 1204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0456" h="1204119">
                <a:moveTo>
                  <a:pt x="0" y="602343"/>
                </a:moveTo>
                <a:cubicBezTo>
                  <a:pt x="0" y="-48497"/>
                  <a:pt x="680229" y="1451"/>
                  <a:pt x="1519335" y="1451"/>
                </a:cubicBezTo>
                <a:cubicBezTo>
                  <a:pt x="2358441" y="1451"/>
                  <a:pt x="3081201" y="-59129"/>
                  <a:pt x="3038670" y="602343"/>
                </a:cubicBezTo>
                <a:cubicBezTo>
                  <a:pt x="3070568" y="1051164"/>
                  <a:pt x="2358441" y="1203235"/>
                  <a:pt x="1519335" y="1203235"/>
                </a:cubicBezTo>
                <a:cubicBezTo>
                  <a:pt x="680229" y="1203235"/>
                  <a:pt x="0" y="1253183"/>
                  <a:pt x="0" y="602343"/>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B7005F77-7734-46B7-B2F2-D2621BC9CB12}"/>
              </a:ext>
            </a:extLst>
          </p:cNvPr>
          <p:cNvSpPr/>
          <p:nvPr/>
        </p:nvSpPr>
        <p:spPr>
          <a:xfrm>
            <a:off x="6110445" y="4752445"/>
            <a:ext cx="2849823" cy="1198529"/>
          </a:xfrm>
          <a:custGeom>
            <a:avLst/>
            <a:gdLst>
              <a:gd name="connsiteX0" fmla="*/ 0 w 2848818"/>
              <a:gd name="connsiteY0" fmla="*/ 486221 h 972442"/>
              <a:gd name="connsiteX1" fmla="*/ 1424409 w 2848818"/>
              <a:gd name="connsiteY1" fmla="*/ 0 h 972442"/>
              <a:gd name="connsiteX2" fmla="*/ 2848818 w 2848818"/>
              <a:gd name="connsiteY2" fmla="*/ 486221 h 972442"/>
              <a:gd name="connsiteX3" fmla="*/ 1424409 w 2848818"/>
              <a:gd name="connsiteY3" fmla="*/ 972442 h 972442"/>
              <a:gd name="connsiteX4" fmla="*/ 0 w 2848818"/>
              <a:gd name="connsiteY4" fmla="*/ 486221 h 972442"/>
              <a:gd name="connsiteX0" fmla="*/ 0 w 2848818"/>
              <a:gd name="connsiteY0" fmla="*/ 546688 h 1032909"/>
              <a:gd name="connsiteX1" fmla="*/ 1424409 w 2848818"/>
              <a:gd name="connsiteY1" fmla="*/ 60467 h 1032909"/>
              <a:gd name="connsiteX2" fmla="*/ 2848818 w 2848818"/>
              <a:gd name="connsiteY2" fmla="*/ 546688 h 1032909"/>
              <a:gd name="connsiteX3" fmla="*/ 1424409 w 2848818"/>
              <a:gd name="connsiteY3" fmla="*/ 1032909 h 1032909"/>
              <a:gd name="connsiteX4" fmla="*/ 0 w 2848818"/>
              <a:gd name="connsiteY4" fmla="*/ 546688 h 1032909"/>
              <a:gd name="connsiteX0" fmla="*/ 0 w 2849760"/>
              <a:gd name="connsiteY0" fmla="*/ 546688 h 1035063"/>
              <a:gd name="connsiteX1" fmla="*/ 1424409 w 2849760"/>
              <a:gd name="connsiteY1" fmla="*/ 60467 h 1035063"/>
              <a:gd name="connsiteX2" fmla="*/ 2848818 w 2849760"/>
              <a:gd name="connsiteY2" fmla="*/ 546688 h 1035063"/>
              <a:gd name="connsiteX3" fmla="*/ 1424409 w 2849760"/>
              <a:gd name="connsiteY3" fmla="*/ 1032909 h 1035063"/>
              <a:gd name="connsiteX4" fmla="*/ 0 w 2849760"/>
              <a:gd name="connsiteY4" fmla="*/ 546688 h 1035063"/>
              <a:gd name="connsiteX0" fmla="*/ 245 w 2850005"/>
              <a:gd name="connsiteY0" fmla="*/ 546688 h 1036489"/>
              <a:gd name="connsiteX1" fmla="*/ 1424654 w 2850005"/>
              <a:gd name="connsiteY1" fmla="*/ 60467 h 1036489"/>
              <a:gd name="connsiteX2" fmla="*/ 2849063 w 2850005"/>
              <a:gd name="connsiteY2" fmla="*/ 546688 h 1036489"/>
              <a:gd name="connsiteX3" fmla="*/ 1424654 w 2850005"/>
              <a:gd name="connsiteY3" fmla="*/ 1032909 h 1036489"/>
              <a:gd name="connsiteX4" fmla="*/ 245 w 2850005"/>
              <a:gd name="connsiteY4" fmla="*/ 546688 h 1036489"/>
              <a:gd name="connsiteX0" fmla="*/ 63 w 2849823"/>
              <a:gd name="connsiteY0" fmla="*/ 546688 h 1041573"/>
              <a:gd name="connsiteX1" fmla="*/ 1424472 w 2849823"/>
              <a:gd name="connsiteY1" fmla="*/ 60467 h 1041573"/>
              <a:gd name="connsiteX2" fmla="*/ 2848881 w 2849823"/>
              <a:gd name="connsiteY2" fmla="*/ 546688 h 1041573"/>
              <a:gd name="connsiteX3" fmla="*/ 1424472 w 2849823"/>
              <a:gd name="connsiteY3" fmla="*/ 1032909 h 1041573"/>
              <a:gd name="connsiteX4" fmla="*/ 63 w 2849823"/>
              <a:gd name="connsiteY4" fmla="*/ 546688 h 104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823" h="1041573">
                <a:moveTo>
                  <a:pt x="63" y="546688"/>
                </a:moveTo>
                <a:cubicBezTo>
                  <a:pt x="-7311" y="-53683"/>
                  <a:pt x="637793" y="60467"/>
                  <a:pt x="1424472" y="60467"/>
                </a:cubicBezTo>
                <a:cubicBezTo>
                  <a:pt x="2211151" y="60467"/>
                  <a:pt x="2848881" y="-252786"/>
                  <a:pt x="2848881" y="546688"/>
                </a:cubicBezTo>
                <a:cubicBezTo>
                  <a:pt x="2878377" y="1095440"/>
                  <a:pt x="2211151" y="1032909"/>
                  <a:pt x="1424472" y="1032909"/>
                </a:cubicBezTo>
                <a:cubicBezTo>
                  <a:pt x="637793" y="1032909"/>
                  <a:pt x="7437" y="1147059"/>
                  <a:pt x="63" y="54668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2B8D2166-7B99-4D0C-8059-F03287F583F1}"/>
              </a:ext>
            </a:extLst>
          </p:cNvPr>
          <p:cNvSpPr/>
          <p:nvPr/>
        </p:nvSpPr>
        <p:spPr>
          <a:xfrm>
            <a:off x="2827111" y="4651382"/>
            <a:ext cx="2926157" cy="1240599"/>
          </a:xfrm>
          <a:custGeom>
            <a:avLst/>
            <a:gdLst>
              <a:gd name="connsiteX0" fmla="*/ 0 w 3090124"/>
              <a:gd name="connsiteY0" fmla="*/ 683249 h 1366498"/>
              <a:gd name="connsiteX1" fmla="*/ 1545062 w 3090124"/>
              <a:gd name="connsiteY1" fmla="*/ 0 h 1366498"/>
              <a:gd name="connsiteX2" fmla="*/ 3090124 w 3090124"/>
              <a:gd name="connsiteY2" fmla="*/ 683249 h 1366498"/>
              <a:gd name="connsiteX3" fmla="*/ 1545062 w 3090124"/>
              <a:gd name="connsiteY3" fmla="*/ 1366498 h 1366498"/>
              <a:gd name="connsiteX4" fmla="*/ 0 w 3090124"/>
              <a:gd name="connsiteY4" fmla="*/ 683249 h 1366498"/>
              <a:gd name="connsiteX0" fmla="*/ 0 w 3090350"/>
              <a:gd name="connsiteY0" fmla="*/ 692840 h 1376089"/>
              <a:gd name="connsiteX1" fmla="*/ 1545062 w 3090350"/>
              <a:gd name="connsiteY1" fmla="*/ 9591 h 1376089"/>
              <a:gd name="connsiteX2" fmla="*/ 3090124 w 3090350"/>
              <a:gd name="connsiteY2" fmla="*/ 692840 h 1376089"/>
              <a:gd name="connsiteX3" fmla="*/ 1545062 w 3090350"/>
              <a:gd name="connsiteY3" fmla="*/ 1376089 h 1376089"/>
              <a:gd name="connsiteX4" fmla="*/ 0 w 3090350"/>
              <a:gd name="connsiteY4" fmla="*/ 692840 h 1376089"/>
              <a:gd name="connsiteX0" fmla="*/ 57 w 3090407"/>
              <a:gd name="connsiteY0" fmla="*/ 692840 h 1379501"/>
              <a:gd name="connsiteX1" fmla="*/ 1545119 w 3090407"/>
              <a:gd name="connsiteY1" fmla="*/ 9591 h 1379501"/>
              <a:gd name="connsiteX2" fmla="*/ 3090181 w 3090407"/>
              <a:gd name="connsiteY2" fmla="*/ 692840 h 1379501"/>
              <a:gd name="connsiteX3" fmla="*/ 1545119 w 3090407"/>
              <a:gd name="connsiteY3" fmla="*/ 1376089 h 1379501"/>
              <a:gd name="connsiteX4" fmla="*/ 57 w 3090407"/>
              <a:gd name="connsiteY4" fmla="*/ 692840 h 1379501"/>
              <a:gd name="connsiteX0" fmla="*/ 57 w 3090407"/>
              <a:gd name="connsiteY0" fmla="*/ 692840 h 1376099"/>
              <a:gd name="connsiteX1" fmla="*/ 1545119 w 3090407"/>
              <a:gd name="connsiteY1" fmla="*/ 9591 h 1376099"/>
              <a:gd name="connsiteX2" fmla="*/ 3090181 w 3090407"/>
              <a:gd name="connsiteY2" fmla="*/ 692840 h 1376099"/>
              <a:gd name="connsiteX3" fmla="*/ 1545119 w 3090407"/>
              <a:gd name="connsiteY3" fmla="*/ 1376089 h 1376099"/>
              <a:gd name="connsiteX4" fmla="*/ 57 w 3090407"/>
              <a:gd name="connsiteY4" fmla="*/ 692840 h 1376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407" h="1376099">
                <a:moveTo>
                  <a:pt x="57" y="692840"/>
                </a:moveTo>
                <a:cubicBezTo>
                  <a:pt x="-7317" y="-1599"/>
                  <a:pt x="691805" y="9591"/>
                  <a:pt x="1545119" y="9591"/>
                </a:cubicBezTo>
                <a:cubicBezTo>
                  <a:pt x="2398433" y="9591"/>
                  <a:pt x="3104929" y="-134334"/>
                  <a:pt x="3090181" y="692840"/>
                </a:cubicBezTo>
                <a:cubicBezTo>
                  <a:pt x="3090181" y="1070188"/>
                  <a:pt x="2398433" y="1376089"/>
                  <a:pt x="1545119" y="1376089"/>
                </a:cubicBezTo>
                <a:cubicBezTo>
                  <a:pt x="691805" y="1376089"/>
                  <a:pt x="7431" y="1387279"/>
                  <a:pt x="57" y="692840"/>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3" name="Star: 5 Points 12">
            <a:extLst>
              <a:ext uri="{FF2B5EF4-FFF2-40B4-BE49-F238E27FC236}">
                <a16:creationId xmlns:a16="http://schemas.microsoft.com/office/drawing/2014/main" id="{91098AE9-5948-4B89-9487-C111B7CE8BF1}"/>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255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11902-5FAE-458B-931D-520027D1CD1A}"/>
              </a:ext>
            </a:extLst>
          </p:cNvPr>
          <p:cNvSpPr>
            <a:spLocks noGrp="1"/>
          </p:cNvSpPr>
          <p:nvPr>
            <p:ph type="title"/>
          </p:nvPr>
        </p:nvSpPr>
        <p:spPr/>
        <p:txBody>
          <a:bodyPr/>
          <a:lstStyle/>
          <a:p>
            <a:pPr algn="r" rtl="1"/>
            <a:r>
              <a:rPr lang="ar-MA" b="1" dirty="0"/>
              <a:t>الأمن الرقمي</a:t>
            </a:r>
            <a:br>
              <a:rPr lang="fr-FR" dirty="0"/>
            </a:br>
            <a:r>
              <a:rPr lang="ar-MA" dirty="0"/>
              <a:t> </a:t>
            </a:r>
            <a:endParaRPr lang="fr-FR" dirty="0"/>
          </a:p>
        </p:txBody>
      </p:sp>
    </p:spTree>
    <p:extLst>
      <p:ext uri="{BB962C8B-B14F-4D97-AF65-F5344CB8AC3E}">
        <p14:creationId xmlns:p14="http://schemas.microsoft.com/office/powerpoint/2010/main" val="416025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B06D-239B-4091-B484-98B5FB5D8BA9}"/>
              </a:ext>
            </a:extLst>
          </p:cNvPr>
          <p:cNvSpPr>
            <a:spLocks noGrp="1"/>
          </p:cNvSpPr>
          <p:nvPr>
            <p:ph type="title"/>
          </p:nvPr>
        </p:nvSpPr>
        <p:spPr/>
        <p:txBody>
          <a:bodyPr/>
          <a:lstStyle/>
          <a:p>
            <a:pPr algn="r" rtl="1"/>
            <a:r>
              <a:rPr lang="ar-MA" b="1" dirty="0"/>
              <a:t>هدف الجلسة</a:t>
            </a:r>
            <a:endParaRPr lang="fr-FR" dirty="0"/>
          </a:p>
        </p:txBody>
      </p:sp>
      <p:sp>
        <p:nvSpPr>
          <p:cNvPr id="3" name="Text Placeholder 2">
            <a:extLst>
              <a:ext uri="{FF2B5EF4-FFF2-40B4-BE49-F238E27FC236}">
                <a16:creationId xmlns:a16="http://schemas.microsoft.com/office/drawing/2014/main" id="{96929656-410A-48E8-9985-325F98F4C8BF}"/>
              </a:ext>
            </a:extLst>
          </p:cNvPr>
          <p:cNvSpPr>
            <a:spLocks noGrp="1"/>
          </p:cNvSpPr>
          <p:nvPr>
            <p:ph type="body" sz="quarter" idx="10"/>
          </p:nvPr>
        </p:nvSpPr>
        <p:spPr/>
        <p:txBody>
          <a:bodyPr/>
          <a:lstStyle/>
          <a:p>
            <a:pPr marL="0" indent="0" algn="r" rtl="1">
              <a:buNone/>
            </a:pPr>
            <a:r>
              <a:rPr lang="ar-MA" dirty="0"/>
              <a:t>وصف أوجه الهشاشة الكامنة في المنصات الرقمية وتحديد استراتيجيات الحد من المخاطر على مستوى كل واحدة منها.</a:t>
            </a:r>
            <a:endParaRPr lang="fr-FR" dirty="0"/>
          </a:p>
        </p:txBody>
      </p:sp>
    </p:spTree>
    <p:extLst>
      <p:ext uri="{BB962C8B-B14F-4D97-AF65-F5344CB8AC3E}">
        <p14:creationId xmlns:p14="http://schemas.microsoft.com/office/powerpoint/2010/main" val="2773509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5F66-8242-4667-8926-9E3417E8ACA4}"/>
              </a:ext>
            </a:extLst>
          </p:cNvPr>
          <p:cNvSpPr>
            <a:spLocks noGrp="1"/>
          </p:cNvSpPr>
          <p:nvPr>
            <p:ph type="title"/>
          </p:nvPr>
        </p:nvSpPr>
        <p:spPr>
          <a:xfrm>
            <a:off x="207718" y="326294"/>
            <a:ext cx="7921897" cy="972441"/>
          </a:xfrm>
        </p:spPr>
        <p:txBody>
          <a:bodyPr>
            <a:normAutofit fontScale="90000"/>
          </a:bodyPr>
          <a:lstStyle/>
          <a:p>
            <a:pPr algn="r" rtl="1"/>
            <a:r>
              <a:rPr lang="ar-MA" b="1" dirty="0"/>
              <a:t>النشاط س</a:t>
            </a:r>
            <a:r>
              <a:rPr lang="ar-MA" b="1" dirty="0">
                <a:solidFill>
                  <a:srgbClr val="00B050"/>
                </a:solidFill>
              </a:rPr>
              <a:t>: </a:t>
            </a:r>
            <a:r>
              <a:rPr lang="en-US" b="1" dirty="0" err="1">
                <a:solidFill>
                  <a:srgbClr val="00B050"/>
                </a:solidFill>
              </a:rPr>
              <a:t>Menti</a:t>
            </a:r>
            <a:r>
              <a:rPr lang="ar-MA" b="1" dirty="0">
                <a:solidFill>
                  <a:srgbClr val="00B050"/>
                </a:solidFill>
              </a:rPr>
              <a:t>: ما هي الأجهزة التي تستخدمها وما يمكن معرفته عنك من خلالها؟</a:t>
            </a:r>
            <a:endParaRPr lang="fr-FR" dirty="0">
              <a:solidFill>
                <a:srgbClr val="00B050"/>
              </a:solidFill>
            </a:endParaRPr>
          </a:p>
        </p:txBody>
      </p:sp>
      <p:sp>
        <p:nvSpPr>
          <p:cNvPr id="3" name="Text Placeholder 2">
            <a:extLst>
              <a:ext uri="{FF2B5EF4-FFF2-40B4-BE49-F238E27FC236}">
                <a16:creationId xmlns:a16="http://schemas.microsoft.com/office/drawing/2014/main" id="{DABCEBC0-A6B0-445E-964C-4675CB1D5A05}"/>
              </a:ext>
            </a:extLst>
          </p:cNvPr>
          <p:cNvSpPr>
            <a:spLocks noGrp="1"/>
          </p:cNvSpPr>
          <p:nvPr>
            <p:ph type="body" sz="quarter" idx="10"/>
          </p:nvPr>
        </p:nvSpPr>
        <p:spPr/>
        <p:txBody>
          <a:bodyPr/>
          <a:lstStyle/>
          <a:p>
            <a:pPr lvl="0" algn="r" rtl="1"/>
            <a:r>
              <a:rPr lang="ar-MA" dirty="0"/>
              <a:t>ما هي الأجهزة التي تستخدمها في حياتك اليومية؟</a:t>
            </a:r>
            <a:endParaRPr lang="fr-FR" dirty="0"/>
          </a:p>
          <a:p>
            <a:pPr lvl="0" algn="r" rtl="1"/>
            <a:r>
              <a:rPr lang="ar-MA" dirty="0"/>
              <a:t>ما الذي يمكن أن يعرفه أي شخص عنك إذا استطاع الوصول إلى هاتفك / جهازك اللوحي / جهازك الحاسوبي ؟</a:t>
            </a:r>
            <a:endParaRPr lang="fr-FR" dirty="0"/>
          </a:p>
          <a:p>
            <a:endParaRPr lang="en-US" dirty="0"/>
          </a:p>
        </p:txBody>
      </p:sp>
      <p:sp>
        <p:nvSpPr>
          <p:cNvPr id="5" name="Star: 5 Points 4">
            <a:extLst>
              <a:ext uri="{FF2B5EF4-FFF2-40B4-BE49-F238E27FC236}">
                <a16:creationId xmlns:a16="http://schemas.microsoft.com/office/drawing/2014/main" id="{5A4A7990-EBD5-43FD-94DB-D3FFD0C4C3D3}"/>
              </a:ext>
            </a:extLst>
          </p:cNvPr>
          <p:cNvSpPr/>
          <p:nvPr/>
        </p:nvSpPr>
        <p:spPr>
          <a:xfrm>
            <a:off x="8129615" y="94994"/>
            <a:ext cx="793376" cy="711604"/>
          </a:xfrm>
          <a:prstGeom prst="star5">
            <a:avLst/>
          </a:prstGeom>
          <a:solidFill>
            <a:srgbClr val="00B0F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84585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AFDE-44A8-48F1-83DF-37022D051DB5}"/>
              </a:ext>
            </a:extLst>
          </p:cNvPr>
          <p:cNvSpPr>
            <a:spLocks noGrp="1"/>
          </p:cNvSpPr>
          <p:nvPr>
            <p:ph type="title"/>
          </p:nvPr>
        </p:nvSpPr>
        <p:spPr/>
        <p:txBody>
          <a:bodyPr/>
          <a:lstStyle/>
          <a:p>
            <a:pPr algn="r"/>
            <a:r>
              <a:rPr lang="ar-MA" b="1" dirty="0"/>
              <a:t>استخدم كلمات المرور السرية واجعلها مُحكمة</a:t>
            </a:r>
            <a:endParaRPr lang="en-US" dirty="0"/>
          </a:p>
        </p:txBody>
      </p:sp>
      <p:sp>
        <p:nvSpPr>
          <p:cNvPr id="3" name="Text Placeholder 2">
            <a:extLst>
              <a:ext uri="{FF2B5EF4-FFF2-40B4-BE49-F238E27FC236}">
                <a16:creationId xmlns:a16="http://schemas.microsoft.com/office/drawing/2014/main" id="{F96D54D7-0CA5-49C7-A8A9-35FB8862DA8C}"/>
              </a:ext>
            </a:extLst>
          </p:cNvPr>
          <p:cNvSpPr>
            <a:spLocks noGrp="1"/>
          </p:cNvSpPr>
          <p:nvPr>
            <p:ph type="body" sz="quarter" idx="10"/>
          </p:nvPr>
        </p:nvSpPr>
        <p:spPr/>
        <p:txBody>
          <a:bodyPr/>
          <a:lstStyle/>
          <a:p>
            <a:pPr lvl="0" algn="r" rtl="1"/>
            <a:r>
              <a:rPr lang="ar-MA" dirty="0"/>
              <a:t>حاول التزود بأكثر من كلمة مرور واحدة.</a:t>
            </a:r>
            <a:endParaRPr lang="fr-FR" dirty="0"/>
          </a:p>
          <a:p>
            <a:pPr lvl="0" algn="r" rtl="1"/>
            <a:r>
              <a:rPr lang="ar-MA" dirty="0"/>
              <a:t>قم بتغيير كلمات المرور الخاصة بك بشكل منتظم (نصيحة: قم بإعادة تشغيل كلمات المرور الخاصة بك، ثم قم بوضع تذكير على هاتفك بعد 3 أشهر من ذلك اليوم لتغييرها، كرر العملية).</a:t>
            </a:r>
            <a:endParaRPr lang="fr-FR" dirty="0"/>
          </a:p>
          <a:p>
            <a:pPr lvl="0" algn="r" rtl="1"/>
            <a:r>
              <a:rPr lang="ar-MA" dirty="0"/>
              <a:t>ينبغي أن تتكون كلمة المرور القوية من حوالي 10 أحرف أو أكثر؛ من الناحية المثالية، ينبغي أن تتضمن: الأحرف الكبيرة والصغيرة والأرقام والرموز.</a:t>
            </a:r>
            <a:endParaRPr lang="fr-FR" dirty="0"/>
          </a:p>
          <a:p>
            <a:pPr algn="r" rtl="1"/>
            <a:endParaRPr lang="fr-FR" dirty="0"/>
          </a:p>
          <a:p>
            <a:endParaRPr lang="en-US" dirty="0"/>
          </a:p>
        </p:txBody>
      </p:sp>
    </p:spTree>
    <p:extLst>
      <p:ext uri="{BB962C8B-B14F-4D97-AF65-F5344CB8AC3E}">
        <p14:creationId xmlns:p14="http://schemas.microsoft.com/office/powerpoint/2010/main" val="33678062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0847-2189-409C-8C64-6DC6D891C6CC}"/>
              </a:ext>
            </a:extLst>
          </p:cNvPr>
          <p:cNvSpPr>
            <a:spLocks noGrp="1"/>
          </p:cNvSpPr>
          <p:nvPr>
            <p:ph type="title"/>
          </p:nvPr>
        </p:nvSpPr>
        <p:spPr>
          <a:xfrm>
            <a:off x="467360" y="445196"/>
            <a:ext cx="8219440" cy="972441"/>
          </a:xfrm>
        </p:spPr>
        <p:txBody>
          <a:bodyPr>
            <a:normAutofit/>
          </a:bodyPr>
          <a:lstStyle/>
          <a:p>
            <a:pPr algn="r" rtl="1"/>
            <a:r>
              <a:rPr lang="ar-MA" b="1" dirty="0"/>
              <a:t>قم بالتحقق القائم على خطوتين</a:t>
            </a:r>
            <a:endParaRPr lang="fr-FR" dirty="0"/>
          </a:p>
        </p:txBody>
      </p:sp>
      <p:sp>
        <p:nvSpPr>
          <p:cNvPr id="3" name="Text Placeholder 2">
            <a:extLst>
              <a:ext uri="{FF2B5EF4-FFF2-40B4-BE49-F238E27FC236}">
                <a16:creationId xmlns:a16="http://schemas.microsoft.com/office/drawing/2014/main" id="{5A5E3E31-5BE8-4579-BE75-090D590C03CA}"/>
              </a:ext>
            </a:extLst>
          </p:cNvPr>
          <p:cNvSpPr>
            <a:spLocks noGrp="1"/>
          </p:cNvSpPr>
          <p:nvPr>
            <p:ph type="body" sz="quarter" idx="10"/>
          </p:nvPr>
        </p:nvSpPr>
        <p:spPr>
          <a:xfrm>
            <a:off x="382299" y="1399206"/>
            <a:ext cx="8219440" cy="4176851"/>
          </a:xfrm>
        </p:spPr>
        <p:txBody>
          <a:bodyPr/>
          <a:lstStyle/>
          <a:p>
            <a:pPr lvl="0" algn="r" rtl="1"/>
            <a:r>
              <a:rPr lang="ar-MA" dirty="0"/>
              <a:t>يسمح لك البريد الإلكتروني ووسائل التواصل الاجتماعي والمواقع الأخرى بتشغيل </a:t>
            </a:r>
            <a:r>
              <a:rPr lang="ar-MA" dirty="0">
                <a:hlinkClick r:id="rId3"/>
              </a:rPr>
              <a:t>التحقق من خطوتين </a:t>
            </a:r>
            <a:r>
              <a:rPr lang="ar-MA" dirty="0"/>
              <a:t>الذي يطلب رمزًا من أحد التطبيقات أو يرسل لك رقمًا لإدخاله عندما تحاول أنت أو أي شخص آخر تسجيل الدخول إلى حسابك من متصفح أو حاسوب غير مألوف.</a:t>
            </a:r>
            <a:endParaRPr lang="fr-FR" dirty="0"/>
          </a:p>
          <a:p>
            <a:pPr lvl="0" algn="r" rtl="1"/>
            <a:r>
              <a:rPr lang="ar-MA" dirty="0"/>
              <a:t>سيمثل الأمر مصدر إزعاج صغير لك، ولكنه مصدر إزعاج كبير لشخص يحاول اقتحام حسابك.</a:t>
            </a:r>
            <a:endParaRPr lang="fr-FR" dirty="0"/>
          </a:p>
          <a:p>
            <a:pPr lvl="0" algn="r" rtl="1"/>
            <a:r>
              <a:rPr lang="fr-FR" u="sng" dirty="0">
                <a:hlinkClick r:id="rId4"/>
              </a:rPr>
              <a:t>https://iheartmob.org/resources/tech</a:t>
            </a:r>
            <a:endParaRPr lang="fr-FR" dirty="0"/>
          </a:p>
        </p:txBody>
      </p:sp>
      <p:pic>
        <p:nvPicPr>
          <p:cNvPr id="5" name="Picture 4">
            <a:extLst>
              <a:ext uri="{FF2B5EF4-FFF2-40B4-BE49-F238E27FC236}">
                <a16:creationId xmlns:a16="http://schemas.microsoft.com/office/drawing/2014/main" id="{70BF47A1-F5B2-477E-8A83-BE89A43591A5}"/>
              </a:ext>
            </a:extLst>
          </p:cNvPr>
          <p:cNvPicPr>
            <a:picLocks noChangeAspect="1"/>
          </p:cNvPicPr>
          <p:nvPr/>
        </p:nvPicPr>
        <p:blipFill>
          <a:blip r:embed="rId5"/>
          <a:stretch>
            <a:fillRect/>
          </a:stretch>
        </p:blipFill>
        <p:spPr>
          <a:xfrm>
            <a:off x="2705764" y="5272767"/>
            <a:ext cx="5895975" cy="1257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695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D6F9D-7855-4541-BE14-BF5FAF9E76A3}"/>
              </a:ext>
            </a:extLst>
          </p:cNvPr>
          <p:cNvSpPr>
            <a:spLocks noGrp="1"/>
          </p:cNvSpPr>
          <p:nvPr>
            <p:ph type="title"/>
          </p:nvPr>
        </p:nvSpPr>
        <p:spPr>
          <a:xfrm>
            <a:off x="5405371" y="223889"/>
            <a:ext cx="3491886" cy="972441"/>
          </a:xfrm>
        </p:spPr>
        <p:txBody>
          <a:bodyPr>
            <a:noAutofit/>
          </a:bodyPr>
          <a:lstStyle/>
          <a:p>
            <a:pPr algn="r"/>
            <a:r>
              <a:rPr lang="ar-MA" b="1" dirty="0"/>
              <a:t>عرض جدول الأعمال والتوقعات</a:t>
            </a:r>
            <a:endParaRPr lang="en-US" sz="3200" dirty="0"/>
          </a:p>
        </p:txBody>
      </p:sp>
      <p:sp>
        <p:nvSpPr>
          <p:cNvPr id="3" name="Text Placeholder 2">
            <a:extLst>
              <a:ext uri="{FF2B5EF4-FFF2-40B4-BE49-F238E27FC236}">
                <a16:creationId xmlns:a16="http://schemas.microsoft.com/office/drawing/2014/main" id="{26411283-3B4A-425B-B1DF-6A55A67F700B}"/>
              </a:ext>
            </a:extLst>
          </p:cNvPr>
          <p:cNvSpPr>
            <a:spLocks noGrp="1"/>
          </p:cNvSpPr>
          <p:nvPr>
            <p:ph type="body" sz="quarter" idx="10"/>
          </p:nvPr>
        </p:nvSpPr>
        <p:spPr>
          <a:xfrm>
            <a:off x="5707018" y="1593668"/>
            <a:ext cx="3190239" cy="4663072"/>
          </a:xfrm>
        </p:spPr>
        <p:txBody>
          <a:bodyPr/>
          <a:lstStyle/>
          <a:p>
            <a:pPr algn="r" rtl="1"/>
            <a:r>
              <a:rPr lang="ar-MA" sz="2000" dirty="0"/>
              <a:t>للحصول على شهادة تفيد إتمامك لهذا التدريب:</a:t>
            </a:r>
            <a:endParaRPr lang="fr-FR" sz="2000" dirty="0"/>
          </a:p>
          <a:p>
            <a:pPr lvl="0" algn="r" rtl="1"/>
            <a:r>
              <a:rPr lang="ar-MA" sz="2000" dirty="0"/>
              <a:t>سيقدم المشاركون إسهاماتهم في كل جلسة (على الأقل مرتين شفويًا و 5 مرات عبر خانة الدردشة لكل جلسة).</a:t>
            </a:r>
            <a:endParaRPr lang="fr-FR" sz="2000" dirty="0"/>
          </a:p>
          <a:p>
            <a:pPr lvl="0" algn="r" rtl="1"/>
            <a:r>
              <a:rPr lang="ar-MA" sz="2000" dirty="0"/>
              <a:t>سيكمل المشاركون كل مهام واجباتهم المنزلية.</a:t>
            </a:r>
            <a:endParaRPr lang="fr-FR" sz="2000" dirty="0"/>
          </a:p>
          <a:p>
            <a:pPr lvl="0" algn="r" rtl="1"/>
            <a:r>
              <a:rPr lang="ar-MA" sz="2000" dirty="0"/>
              <a:t>سيكمل المشاركون الاختبار البعدي ويحرزون معدل 85٪ على الأقل.</a:t>
            </a:r>
            <a:endParaRPr lang="fr-FR" sz="2000" dirty="0"/>
          </a:p>
          <a:p>
            <a:pPr marL="0" indent="0" algn="r" rtl="1">
              <a:buNone/>
            </a:pPr>
            <a:r>
              <a:rPr lang="ar-MA" sz="2000" dirty="0">
                <a:solidFill>
                  <a:srgbClr val="00B050"/>
                </a:solidFill>
              </a:rPr>
              <a:t>مواعيد التدريب:</a:t>
            </a:r>
            <a:endParaRPr lang="fr-FR" sz="2000" dirty="0">
              <a:solidFill>
                <a:srgbClr val="00B050"/>
              </a:solidFill>
            </a:endParaRPr>
          </a:p>
          <a:p>
            <a:pPr marL="0" indent="0">
              <a:buNone/>
            </a:pPr>
            <a:endParaRPr lang="en-US" sz="2000" dirty="0"/>
          </a:p>
        </p:txBody>
      </p:sp>
      <p:sp>
        <p:nvSpPr>
          <p:cNvPr id="4" name="Rectangle 3">
            <a:extLst>
              <a:ext uri="{FF2B5EF4-FFF2-40B4-BE49-F238E27FC236}">
                <a16:creationId xmlns:a16="http://schemas.microsoft.com/office/drawing/2014/main" id="{AFE916FF-BC7B-47BD-8AAF-E1A576085501}"/>
              </a:ext>
            </a:extLst>
          </p:cNvPr>
          <p:cNvSpPr/>
          <p:nvPr/>
        </p:nvSpPr>
        <p:spPr>
          <a:xfrm>
            <a:off x="501258" y="528689"/>
            <a:ext cx="4840210" cy="5879581"/>
          </a:xfrm>
          <a:prstGeom prst="rect">
            <a:avLst/>
          </a:prstGeom>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Screen shot agenda here</a:t>
            </a:r>
          </a:p>
        </p:txBody>
      </p:sp>
      <p:graphicFrame>
        <p:nvGraphicFramePr>
          <p:cNvPr id="5" name="Table 4">
            <a:extLst>
              <a:ext uri="{FF2B5EF4-FFF2-40B4-BE49-F238E27FC236}">
                <a16:creationId xmlns:a16="http://schemas.microsoft.com/office/drawing/2014/main" id="{4CD27E93-1CE6-4FA7-95E8-4028D6C3B839}"/>
              </a:ext>
            </a:extLst>
          </p:cNvPr>
          <p:cNvGraphicFramePr>
            <a:graphicFrameLocks noGrp="1"/>
          </p:cNvGraphicFramePr>
          <p:nvPr>
            <p:extLst>
              <p:ext uri="{D42A27DB-BD31-4B8C-83A1-F6EECF244321}">
                <p14:modId xmlns:p14="http://schemas.microsoft.com/office/powerpoint/2010/main" val="3540680961"/>
              </p:ext>
            </p:extLst>
          </p:nvPr>
        </p:nvGraphicFramePr>
        <p:xfrm>
          <a:off x="420074" y="24638"/>
          <a:ext cx="4985297" cy="6557117"/>
        </p:xfrm>
        <a:graphic>
          <a:graphicData uri="http://schemas.openxmlformats.org/drawingml/2006/table">
            <a:tbl>
              <a:tblPr firstRow="1" lastCol="1" bandRow="1">
                <a:tableStyleId>{5C22544A-7EE6-4342-B048-85BDC9FD1C3A}</a:tableStyleId>
              </a:tblPr>
              <a:tblGrid>
                <a:gridCol w="3701998">
                  <a:extLst>
                    <a:ext uri="{9D8B030D-6E8A-4147-A177-3AD203B41FA5}">
                      <a16:colId xmlns:a16="http://schemas.microsoft.com/office/drawing/2014/main" val="3893774141"/>
                    </a:ext>
                  </a:extLst>
                </a:gridCol>
                <a:gridCol w="1283299">
                  <a:extLst>
                    <a:ext uri="{9D8B030D-6E8A-4147-A177-3AD203B41FA5}">
                      <a16:colId xmlns:a16="http://schemas.microsoft.com/office/drawing/2014/main" val="3265566114"/>
                    </a:ext>
                  </a:extLst>
                </a:gridCol>
              </a:tblGrid>
              <a:tr h="126585">
                <a:tc>
                  <a:txBody>
                    <a:bodyPr/>
                    <a:lstStyle/>
                    <a:p>
                      <a:pPr marL="0" marR="0" algn="ctr">
                        <a:lnSpc>
                          <a:spcPct val="107000"/>
                        </a:lnSpc>
                        <a:spcBef>
                          <a:spcPts val="0"/>
                        </a:spcBef>
                        <a:spcAft>
                          <a:spcPts val="0"/>
                        </a:spcAft>
                      </a:pPr>
                      <a:r>
                        <a:rPr lang="ar-SA" sz="1800" b="1" kern="1200" dirty="0">
                          <a:solidFill>
                            <a:schemeClr val="lt1"/>
                          </a:solidFill>
                          <a:effectLst/>
                          <a:latin typeface="+mn-lt"/>
                          <a:ea typeface="+mn-ea"/>
                          <a:cs typeface="+mn-cs"/>
                        </a:rPr>
                        <a:t>الجلسة</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tc>
                <a:tc>
                  <a:txBody>
                    <a:bodyPr/>
                    <a:lstStyle/>
                    <a:p>
                      <a:pPr marL="0" marR="0" algn="ctr">
                        <a:lnSpc>
                          <a:spcPct val="107000"/>
                        </a:lnSpc>
                        <a:spcBef>
                          <a:spcPts val="0"/>
                        </a:spcBef>
                        <a:spcAft>
                          <a:spcPts val="0"/>
                        </a:spcAft>
                      </a:pPr>
                      <a:r>
                        <a:rPr lang="ar-SA" sz="1800" b="1" kern="1200" dirty="0">
                          <a:solidFill>
                            <a:schemeClr val="lt1"/>
                          </a:solidFill>
                          <a:effectLst/>
                          <a:latin typeface="+mn-lt"/>
                          <a:ea typeface="+mn-ea"/>
                          <a:cs typeface="+mn-cs"/>
                        </a:rPr>
                        <a:t>الوقت</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772709631"/>
                  </a:ext>
                </a:extLst>
              </a:tr>
              <a:tr h="127698">
                <a:tc gridSpan="2">
                  <a:txBody>
                    <a:bodyPr/>
                    <a:lstStyle/>
                    <a:p>
                      <a:pPr marL="0" marR="0" algn="ctr">
                        <a:lnSpc>
                          <a:spcPct val="107000"/>
                        </a:lnSpc>
                        <a:spcBef>
                          <a:spcPts val="0"/>
                        </a:spcBef>
                        <a:spcAft>
                          <a:spcPts val="0"/>
                        </a:spcAft>
                      </a:pPr>
                      <a:r>
                        <a:rPr lang="ar-SA" sz="1800" b="1" kern="1200" dirty="0">
                          <a:solidFill>
                            <a:schemeClr val="lt1"/>
                          </a:solidFill>
                          <a:effectLst/>
                          <a:latin typeface="+mn-lt"/>
                          <a:ea typeface="+mn-ea"/>
                          <a:cs typeface="+mn-cs"/>
                        </a:rPr>
                        <a:t>اليوم 1</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tc>
                <a:tc hMerge="1">
                  <a:txBody>
                    <a:bodyPr/>
                    <a:lstStyle/>
                    <a:p>
                      <a:endParaRPr lang="fr-FR"/>
                    </a:p>
                  </a:txBody>
                  <a:tcPr/>
                </a:tc>
                <a:extLst>
                  <a:ext uri="{0D108BD9-81ED-4DB2-BD59-A6C34878D82A}">
                    <a16:rowId xmlns:a16="http://schemas.microsoft.com/office/drawing/2014/main" val="3018806202"/>
                  </a:ext>
                </a:extLst>
              </a:tr>
              <a:tr h="376177">
                <a:tc>
                  <a:txBody>
                    <a:bodyPr/>
                    <a:lstStyle/>
                    <a:p>
                      <a:pPr algn="r"/>
                      <a:r>
                        <a:rPr lang="ar-SA" sz="1800" b="1" kern="1200" dirty="0">
                          <a:solidFill>
                            <a:schemeClr val="dk1"/>
                          </a:solidFill>
                          <a:effectLst/>
                          <a:latin typeface="+mn-lt"/>
                          <a:ea typeface="+mn-ea"/>
                          <a:cs typeface="+mn-cs"/>
                        </a:rPr>
                        <a:t>ترحيب، تقديم، نبذة مرجعية</a:t>
                      </a:r>
                      <a:endParaRPr lang="fr-FR" dirty="0"/>
                    </a:p>
                  </a:txBody>
                  <a:tcPr marL="29798" marR="29798" marT="0" marB="0"/>
                </a:tc>
                <a:tc>
                  <a:txBody>
                    <a:bodyPr/>
                    <a:lstStyle/>
                    <a:p>
                      <a:pPr marL="0" marR="0" algn="ctr">
                        <a:lnSpc>
                          <a:spcPct val="107000"/>
                        </a:lnSpc>
                        <a:spcBef>
                          <a:spcPts val="0"/>
                        </a:spcBef>
                        <a:spcAft>
                          <a:spcPts val="0"/>
                        </a:spcAft>
                      </a:pPr>
                      <a:r>
                        <a:rPr lang="en-US" sz="1600" b="1" dirty="0">
                          <a:effectLst/>
                          <a:latin typeface="+mn-lt"/>
                        </a:rPr>
                        <a:t>8:00</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2054943021"/>
                  </a:ext>
                </a:extLst>
              </a:tr>
              <a:tr h="388575">
                <a:tc>
                  <a:txBody>
                    <a:bodyPr/>
                    <a:lstStyle/>
                    <a:p>
                      <a:pPr algn="r"/>
                      <a:r>
                        <a:rPr lang="ar-SA" sz="1800" b="1" kern="1200" dirty="0">
                          <a:solidFill>
                            <a:schemeClr val="dk1"/>
                          </a:solidFill>
                          <a:effectLst/>
                          <a:latin typeface="+mn-lt"/>
                          <a:ea typeface="+mn-ea"/>
                          <a:cs typeface="+mn-cs"/>
                        </a:rPr>
                        <a:t>المصطلحات الرئيسية والتوصيات الشاملة</a:t>
                      </a:r>
                      <a:endParaRPr lang="fr-FR" dirty="0"/>
                    </a:p>
                  </a:txBody>
                  <a:tcPr marL="29798" marR="29798" marT="0" marB="0"/>
                </a:tc>
                <a:tc>
                  <a:txBody>
                    <a:bodyPr/>
                    <a:lstStyle/>
                    <a:p>
                      <a:pPr marL="0" marR="0" algn="ctr">
                        <a:lnSpc>
                          <a:spcPct val="107000"/>
                        </a:lnSpc>
                        <a:spcBef>
                          <a:spcPts val="0"/>
                        </a:spcBef>
                        <a:spcAft>
                          <a:spcPts val="0"/>
                        </a:spcAft>
                      </a:pPr>
                      <a:r>
                        <a:rPr lang="en-US" sz="1600" b="1" dirty="0">
                          <a:effectLst/>
                          <a:latin typeface="+mn-lt"/>
                        </a:rPr>
                        <a:t>8:45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2307021838"/>
                  </a:ext>
                </a:extLst>
              </a:tr>
              <a:tr h="300411">
                <a:tc>
                  <a:txBody>
                    <a:bodyPr/>
                    <a:lstStyle/>
                    <a:p>
                      <a:pPr algn="r"/>
                      <a:r>
                        <a:rPr lang="ar-SA" sz="1800" b="1" kern="1200" dirty="0">
                          <a:solidFill>
                            <a:schemeClr val="dk1"/>
                          </a:solidFill>
                          <a:effectLst/>
                          <a:latin typeface="+mn-lt"/>
                          <a:ea typeface="+mn-ea"/>
                          <a:cs typeface="+mn-cs"/>
                        </a:rPr>
                        <a:t>تحديد التهديد والتقييم </a:t>
                      </a:r>
                      <a:endParaRPr lang="fr-FR" dirty="0"/>
                    </a:p>
                  </a:txBody>
                  <a:tcPr marL="29798" marR="29798" marT="0" marB="0"/>
                </a:tc>
                <a:tc>
                  <a:txBody>
                    <a:bodyPr/>
                    <a:lstStyle/>
                    <a:p>
                      <a:pPr marL="0" marR="0" algn="ctr">
                        <a:lnSpc>
                          <a:spcPct val="107000"/>
                        </a:lnSpc>
                        <a:spcBef>
                          <a:spcPts val="0"/>
                        </a:spcBef>
                        <a:spcAft>
                          <a:spcPts val="0"/>
                        </a:spcAft>
                      </a:pPr>
                      <a:r>
                        <a:rPr lang="en-US" sz="1600" b="1" dirty="0">
                          <a:effectLst/>
                          <a:latin typeface="+mn-lt"/>
                        </a:rPr>
                        <a:t>9:15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3685797940"/>
                  </a:ext>
                </a:extLst>
              </a:tr>
              <a:tr h="126585">
                <a:tc>
                  <a:txBody>
                    <a:bodyPr/>
                    <a:lstStyle/>
                    <a:p>
                      <a:pPr algn="r"/>
                      <a:r>
                        <a:rPr lang="ar-SA" sz="1800" b="1" kern="1200" dirty="0">
                          <a:solidFill>
                            <a:schemeClr val="dk1"/>
                          </a:solidFill>
                          <a:effectLst/>
                          <a:latin typeface="+mn-lt"/>
                          <a:ea typeface="+mn-ea"/>
                          <a:cs typeface="+mn-cs"/>
                        </a:rPr>
                        <a:t>اختتام اليوم الأول</a:t>
                      </a:r>
                      <a:endParaRPr lang="fr-FR" dirty="0"/>
                    </a:p>
                  </a:txBody>
                  <a:tcPr marL="29798" marR="29798"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9:55</a:t>
                      </a:r>
                    </a:p>
                  </a:txBody>
                  <a:tcPr marL="29798" marR="29798" marT="0" marB="0"/>
                </a:tc>
                <a:extLst>
                  <a:ext uri="{0D108BD9-81ED-4DB2-BD59-A6C34878D82A}">
                    <a16:rowId xmlns:a16="http://schemas.microsoft.com/office/drawing/2014/main" val="396191671"/>
                  </a:ext>
                </a:extLst>
              </a:tr>
              <a:tr h="126585">
                <a:tc gridSpan="2">
                  <a:txBody>
                    <a:bodyPr/>
                    <a:lstStyle/>
                    <a:p>
                      <a:pPr marL="0" marR="0" algn="ctr">
                        <a:lnSpc>
                          <a:spcPct val="107000"/>
                        </a:lnSpc>
                        <a:spcBef>
                          <a:spcPts val="0"/>
                        </a:spcBef>
                        <a:spcAft>
                          <a:spcPts val="0"/>
                        </a:spcAft>
                      </a:pPr>
                      <a:r>
                        <a:rPr lang="ar-SA" sz="1800" b="1" kern="1200" dirty="0">
                          <a:solidFill>
                            <a:schemeClr val="lt1"/>
                          </a:solidFill>
                          <a:effectLst/>
                          <a:latin typeface="+mn-lt"/>
                          <a:ea typeface="+mn-ea"/>
                          <a:cs typeface="+mn-cs"/>
                        </a:rPr>
                        <a:t>اليوم 2</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tc hMerge="1">
                  <a:txBody>
                    <a:bodyPr/>
                    <a:lstStyle/>
                    <a:p>
                      <a:endParaRPr lang="fr-FR"/>
                    </a:p>
                  </a:txBody>
                  <a:tcPr/>
                </a:tc>
                <a:extLst>
                  <a:ext uri="{0D108BD9-81ED-4DB2-BD59-A6C34878D82A}">
                    <a16:rowId xmlns:a16="http://schemas.microsoft.com/office/drawing/2014/main" val="683198939"/>
                  </a:ext>
                </a:extLst>
              </a:tr>
              <a:tr h="191798">
                <a:tc>
                  <a:txBody>
                    <a:bodyPr/>
                    <a:lstStyle/>
                    <a:p>
                      <a:pPr algn="r" rtl="1">
                        <a:lnSpc>
                          <a:spcPct val="105000"/>
                        </a:lnSpc>
                        <a:spcAft>
                          <a:spcPts val="0"/>
                        </a:spcAft>
                      </a:pPr>
                      <a:r>
                        <a:rPr lang="ar-SA" sz="1400" b="1"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ملخص اليوم الأول والواجب المنزلي رقم 1 </a:t>
                      </a:r>
                      <a:endParaRPr lang="fr-FR" sz="1200"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8:00</a:t>
                      </a:r>
                    </a:p>
                  </a:txBody>
                  <a:tcPr marL="29798" marR="29798" marT="0" marB="0"/>
                </a:tc>
                <a:extLst>
                  <a:ext uri="{0D108BD9-81ED-4DB2-BD59-A6C34878D82A}">
                    <a16:rowId xmlns:a16="http://schemas.microsoft.com/office/drawing/2014/main" val="3334982248"/>
                  </a:ext>
                </a:extLst>
              </a:tr>
              <a:tr h="290186">
                <a:tc>
                  <a:txBody>
                    <a:bodyPr/>
                    <a:lstStyle/>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الحد من قدرة المعتدي على الأذى</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rPr>
                        <a:t>8:25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1770415636"/>
                  </a:ext>
                </a:extLst>
              </a:tr>
              <a:tr h="290186">
                <a:tc>
                  <a:txBody>
                    <a:bodyPr/>
                    <a:lstStyle/>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الأمن الرقمي</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rPr>
                        <a:t>9:00</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3189857708"/>
                  </a:ext>
                </a:extLst>
              </a:tr>
              <a:tr h="339465">
                <a:tc>
                  <a:txBody>
                    <a:bodyPr/>
                    <a:lstStyle/>
                    <a:p>
                      <a:pPr algn="r" rtl="1">
                        <a:lnSpc>
                          <a:spcPct val="105000"/>
                        </a:lnSpc>
                        <a:spcAft>
                          <a:spcPts val="0"/>
                        </a:spcAft>
                      </a:pPr>
                      <a:r>
                        <a:rPr lang="ar-SA" sz="1400" b="1"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مراجعة قدراتنا وخطة تقاسم المهارات</a:t>
                      </a:r>
                      <a:endParaRPr lang="fr-FR" sz="1200"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9:40</a:t>
                      </a:r>
                    </a:p>
                  </a:txBody>
                  <a:tcPr marL="29798" marR="29798" marT="0" marB="0"/>
                </a:tc>
                <a:extLst>
                  <a:ext uri="{0D108BD9-81ED-4DB2-BD59-A6C34878D82A}">
                    <a16:rowId xmlns:a16="http://schemas.microsoft.com/office/drawing/2014/main" val="3121154046"/>
                  </a:ext>
                </a:extLst>
              </a:tr>
              <a:tr h="126585">
                <a:tc>
                  <a:txBody>
                    <a:bodyPr/>
                    <a:lstStyle/>
                    <a:p>
                      <a:pPr algn="r" rtl="1">
                        <a:lnSpc>
                          <a:spcPct val="105000"/>
                        </a:lnSpc>
                        <a:spcAft>
                          <a:spcPts val="0"/>
                        </a:spcAft>
                      </a:pPr>
                      <a:r>
                        <a:rPr lang="ar-SA" sz="1400" b="1"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اختتام اليوم 2</a:t>
                      </a:r>
                      <a:endParaRPr lang="fr-FR" sz="1200"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9:55</a:t>
                      </a:r>
                    </a:p>
                  </a:txBody>
                  <a:tcPr marL="29798" marR="29798" marT="0" marB="0"/>
                </a:tc>
                <a:extLst>
                  <a:ext uri="{0D108BD9-81ED-4DB2-BD59-A6C34878D82A}">
                    <a16:rowId xmlns:a16="http://schemas.microsoft.com/office/drawing/2014/main" val="437765584"/>
                  </a:ext>
                </a:extLst>
              </a:tr>
              <a:tr h="126585">
                <a:tc gridSpan="2">
                  <a:txBody>
                    <a:bodyPr/>
                    <a:lstStyle/>
                    <a:p>
                      <a:pPr marL="0" marR="0" algn="ctr">
                        <a:lnSpc>
                          <a:spcPct val="107000"/>
                        </a:lnSpc>
                        <a:spcBef>
                          <a:spcPts val="0"/>
                        </a:spcBef>
                        <a:spcAft>
                          <a:spcPts val="0"/>
                        </a:spcAft>
                      </a:pPr>
                      <a:r>
                        <a:rPr lang="ar-SA" sz="1800" b="1" kern="1200" dirty="0">
                          <a:solidFill>
                            <a:schemeClr val="lt1"/>
                          </a:solidFill>
                          <a:effectLst/>
                          <a:latin typeface="+mn-lt"/>
                          <a:ea typeface="+mn-ea"/>
                          <a:cs typeface="+mn-cs"/>
                        </a:rPr>
                        <a:t>اليوم الثالث - جلسة خاصة، عروض جماعية</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tc hMerge="1">
                  <a:txBody>
                    <a:bodyPr/>
                    <a:lstStyle/>
                    <a:p>
                      <a:endParaRPr lang="fr-FR"/>
                    </a:p>
                  </a:txBody>
                  <a:tcPr/>
                </a:tc>
                <a:extLst>
                  <a:ext uri="{0D108BD9-81ED-4DB2-BD59-A6C34878D82A}">
                    <a16:rowId xmlns:a16="http://schemas.microsoft.com/office/drawing/2014/main" val="2842806745"/>
                  </a:ext>
                </a:extLst>
              </a:tr>
              <a:tr h="287410">
                <a:tc>
                  <a:txBody>
                    <a:bodyPr/>
                    <a:lstStyle/>
                    <a:p>
                      <a:pPr marL="0" marR="0" algn="ctr">
                        <a:lnSpc>
                          <a:spcPct val="107000"/>
                        </a:lnSpc>
                        <a:spcBef>
                          <a:spcPts val="0"/>
                        </a:spcBef>
                        <a:spcAft>
                          <a:spcPts val="0"/>
                        </a:spcAft>
                      </a:pPr>
                      <a:r>
                        <a:rPr lang="ar-SA" sz="1400" b="1">
                          <a:effectLst/>
                          <a:latin typeface="Calibri" panose="020F0502020204030204" pitchFamily="34" charset="0"/>
                          <a:ea typeface="Calibri" panose="020F0502020204030204" pitchFamily="34" charset="0"/>
                          <a:cs typeface="Tahoma" panose="020B0604030504040204" pitchFamily="34" charset="0"/>
                        </a:rPr>
                        <a:t>عروض المجموعة</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tc>
                  <a:txBody>
                    <a:bodyPr/>
                    <a:lstStyle/>
                    <a:p>
                      <a:pPr marL="0" marR="0" algn="ctr">
                        <a:lnSpc>
                          <a:spcPct val="107000"/>
                        </a:lnSpc>
                        <a:spcBef>
                          <a:spcPts val="0"/>
                        </a:spcBef>
                        <a:spcAft>
                          <a:spcPts val="0"/>
                        </a:spcAft>
                      </a:pPr>
                      <a:endParaRPr lang="en-US" sz="1600" b="1" dirty="0">
                        <a:effectLst/>
                        <a:latin typeface="Arial" panose="020B0604020202020204" pitchFamily="34" charset="0"/>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3222640520"/>
                  </a:ext>
                </a:extLst>
              </a:tr>
              <a:tr h="126585">
                <a:tc gridSpan="2">
                  <a:txBody>
                    <a:bodyPr/>
                    <a:lstStyle/>
                    <a:p>
                      <a:pPr marL="0" marR="0" algn="ctr">
                        <a:lnSpc>
                          <a:spcPct val="107000"/>
                        </a:lnSpc>
                        <a:spcBef>
                          <a:spcPts val="0"/>
                        </a:spcBef>
                        <a:spcAft>
                          <a:spcPts val="0"/>
                        </a:spcAft>
                      </a:pPr>
                      <a:r>
                        <a:rPr lang="ar-SA" sz="1800" b="1" kern="1200" dirty="0">
                          <a:solidFill>
                            <a:schemeClr val="lt1"/>
                          </a:solidFill>
                          <a:effectLst/>
                          <a:latin typeface="+mn-lt"/>
                          <a:ea typeface="+mn-ea"/>
                          <a:cs typeface="+mn-cs"/>
                        </a:rPr>
                        <a:t>اليوم 4</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tc hMerge="1">
                  <a:txBody>
                    <a:bodyPr/>
                    <a:lstStyle/>
                    <a:p>
                      <a:endParaRPr lang="fr-FR"/>
                    </a:p>
                  </a:txBody>
                  <a:tcPr/>
                </a:tc>
                <a:extLst>
                  <a:ext uri="{0D108BD9-81ED-4DB2-BD59-A6C34878D82A}">
                    <a16:rowId xmlns:a16="http://schemas.microsoft.com/office/drawing/2014/main" val="2563785912"/>
                  </a:ext>
                </a:extLst>
              </a:tr>
              <a:tr h="388575">
                <a:tc>
                  <a:txBody>
                    <a:bodyPr/>
                    <a:lstStyle/>
                    <a:p>
                      <a:pPr algn="r" rtl="1">
                        <a:lnSpc>
                          <a:spcPct val="105000"/>
                        </a:lnSpc>
                        <a:spcAft>
                          <a:spcPts val="0"/>
                        </a:spcAft>
                      </a:pPr>
                      <a:r>
                        <a:rPr lang="ar-SA" sz="1400" b="1"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ملخص اليوم الثاني وتأملات الدورة الخاصة</a:t>
                      </a:r>
                      <a:endParaRPr lang="fr-FR" sz="1200"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8:00</a:t>
                      </a:r>
                    </a:p>
                  </a:txBody>
                  <a:tcPr marL="29798" marR="29798" marT="0" marB="0"/>
                </a:tc>
                <a:extLst>
                  <a:ext uri="{0D108BD9-81ED-4DB2-BD59-A6C34878D82A}">
                    <a16:rowId xmlns:a16="http://schemas.microsoft.com/office/drawing/2014/main" val="3858551378"/>
                  </a:ext>
                </a:extLst>
              </a:tr>
              <a:tr h="388575">
                <a:tc>
                  <a:txBody>
                    <a:bodyPr/>
                    <a:lstStyle/>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استخدام ما تم تعلمه: التحديات المتصلة بالأمن</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                       دراسات الحالة</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rPr>
                        <a:t>8:10</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1028325236"/>
                  </a:ext>
                </a:extLst>
              </a:tr>
              <a:tr h="191798">
                <a:tc>
                  <a:txBody>
                    <a:bodyPr/>
                    <a:lstStyle/>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صيغة تقييم المخاطر</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rPr>
                        <a:t>8:45</a:t>
                      </a:r>
                      <a:endParaRPr lang="en-US" sz="1600" b="1" dirty="0">
                        <a:effectLst/>
                        <a:latin typeface="+mn-lt"/>
                        <a:ea typeface="Arial" panose="020B0604020202020204" pitchFamily="34" charset="0"/>
                        <a:cs typeface="Times New Roman" panose="02020603050405020304" pitchFamily="18" charset="0"/>
                      </a:endParaRPr>
                    </a:p>
                  </a:txBody>
                  <a:tcPr marL="29798" marR="29798" marT="0" marB="0"/>
                </a:tc>
                <a:extLst>
                  <a:ext uri="{0D108BD9-81ED-4DB2-BD59-A6C34878D82A}">
                    <a16:rowId xmlns:a16="http://schemas.microsoft.com/office/drawing/2014/main" val="1292689021"/>
                  </a:ext>
                </a:extLst>
              </a:tr>
              <a:tr h="270385">
                <a:tc>
                  <a:txBody>
                    <a:bodyPr/>
                    <a:lstStyle/>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التخطيط الأمني</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9:05</a:t>
                      </a:r>
                    </a:p>
                  </a:txBody>
                  <a:tcPr marL="29798" marR="29798" marT="0" marB="0"/>
                </a:tc>
                <a:extLst>
                  <a:ext uri="{0D108BD9-81ED-4DB2-BD59-A6C34878D82A}">
                    <a16:rowId xmlns:a16="http://schemas.microsoft.com/office/drawing/2014/main" val="2049379909"/>
                  </a:ext>
                </a:extLst>
              </a:tr>
              <a:tr h="312822">
                <a:tc>
                  <a:txBody>
                    <a:bodyPr/>
                    <a:lstStyle/>
                    <a:p>
                      <a:pPr algn="r" rtl="1">
                        <a:lnSpc>
                          <a:spcPct val="105000"/>
                        </a:lnSpc>
                        <a:spcAft>
                          <a:spcPts val="0"/>
                        </a:spcAft>
                      </a:pPr>
                      <a:r>
                        <a:rPr lang="ar-SA" sz="1400" b="1" kern="1100">
                          <a:solidFill>
                            <a:srgbClr val="000000"/>
                          </a:solidFill>
                          <a:effectLst/>
                          <a:latin typeface="Calibri" panose="020F0502020204030204" pitchFamily="34" charset="0"/>
                          <a:ea typeface="Calibri" panose="020F0502020204030204" pitchFamily="34" charset="0"/>
                          <a:cs typeface="Tahoma" panose="020B0604030504040204" pitchFamily="34" charset="0"/>
                        </a:rPr>
                        <a:t>الخطوات التالية</a:t>
                      </a:r>
                      <a:endParaRPr lang="fr-FR" sz="1200" kern="110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9:35</a:t>
                      </a:r>
                    </a:p>
                  </a:txBody>
                  <a:tcPr marL="29798" marR="29798" marT="0" marB="0"/>
                </a:tc>
                <a:extLst>
                  <a:ext uri="{0D108BD9-81ED-4DB2-BD59-A6C34878D82A}">
                    <a16:rowId xmlns:a16="http://schemas.microsoft.com/office/drawing/2014/main" val="3303869976"/>
                  </a:ext>
                </a:extLst>
              </a:tr>
              <a:tr h="191798">
                <a:tc>
                  <a:txBody>
                    <a:bodyPr/>
                    <a:lstStyle/>
                    <a:p>
                      <a:pPr algn="r" rtl="1">
                        <a:lnSpc>
                          <a:spcPct val="105000"/>
                        </a:lnSpc>
                        <a:spcAft>
                          <a:spcPts val="0"/>
                        </a:spcAft>
                      </a:pPr>
                      <a:r>
                        <a:rPr lang="ar-SA" sz="1400" b="1"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لحظات للتفكير والاختتام</a:t>
                      </a:r>
                      <a:endParaRPr lang="fr-FR" sz="1200" kern="1100" dirty="0">
                        <a:solidFill>
                          <a:srgbClr val="000000"/>
                        </a:solidFill>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a:effectLst/>
                          <a:latin typeface="+mn-lt"/>
                          <a:ea typeface="Arial" panose="020B0604020202020204" pitchFamily="34" charset="0"/>
                          <a:cs typeface="Times New Roman" panose="02020603050405020304" pitchFamily="18" charset="0"/>
                        </a:rPr>
                        <a:t>9:50</a:t>
                      </a:r>
                    </a:p>
                  </a:txBody>
                  <a:tcPr marL="29798" marR="29798" marT="0" marB="0"/>
                </a:tc>
                <a:extLst>
                  <a:ext uri="{0D108BD9-81ED-4DB2-BD59-A6C34878D82A}">
                    <a16:rowId xmlns:a16="http://schemas.microsoft.com/office/drawing/2014/main" val="1328740911"/>
                  </a:ext>
                </a:extLst>
              </a:tr>
            </a:tbl>
          </a:graphicData>
        </a:graphic>
      </p:graphicFrame>
    </p:spTree>
    <p:extLst>
      <p:ext uri="{BB962C8B-B14F-4D97-AF65-F5344CB8AC3E}">
        <p14:creationId xmlns:p14="http://schemas.microsoft.com/office/powerpoint/2010/main" val="26021140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E6F6-11C5-438E-BDEE-A2D349B42F59}"/>
              </a:ext>
            </a:extLst>
          </p:cNvPr>
          <p:cNvSpPr>
            <a:spLocks noGrp="1"/>
          </p:cNvSpPr>
          <p:nvPr>
            <p:ph type="title"/>
          </p:nvPr>
        </p:nvSpPr>
        <p:spPr/>
        <p:txBody>
          <a:bodyPr/>
          <a:lstStyle/>
          <a:p>
            <a:pPr algn="r"/>
            <a:r>
              <a:rPr lang="ar-MA" b="1" dirty="0"/>
              <a:t>كي باس</a:t>
            </a:r>
            <a:endParaRPr lang="en-US" dirty="0"/>
          </a:p>
        </p:txBody>
      </p:sp>
      <p:sp>
        <p:nvSpPr>
          <p:cNvPr id="3" name="Text Placeholder 2">
            <a:extLst>
              <a:ext uri="{FF2B5EF4-FFF2-40B4-BE49-F238E27FC236}">
                <a16:creationId xmlns:a16="http://schemas.microsoft.com/office/drawing/2014/main" id="{0122C807-FA67-4A67-9E8A-7CCF0F290D88}"/>
              </a:ext>
            </a:extLst>
          </p:cNvPr>
          <p:cNvSpPr>
            <a:spLocks noGrp="1"/>
          </p:cNvSpPr>
          <p:nvPr>
            <p:ph type="body" sz="quarter" idx="10"/>
          </p:nvPr>
        </p:nvSpPr>
        <p:spPr>
          <a:xfrm>
            <a:off x="467360" y="1767839"/>
            <a:ext cx="5797974" cy="4176851"/>
          </a:xfrm>
        </p:spPr>
        <p:txBody>
          <a:bodyPr/>
          <a:lstStyle/>
          <a:p>
            <a:pPr lvl="0" algn="r" rtl="1"/>
            <a:r>
              <a:rPr lang="ar-MA" dirty="0"/>
              <a:t>مجاني، مفتوح المصدر، يسير كلمات المرور</a:t>
            </a:r>
            <a:endParaRPr lang="fr-FR" dirty="0"/>
          </a:p>
          <a:p>
            <a:pPr lvl="0" algn="r" rtl="1"/>
            <a:r>
              <a:rPr lang="ar-MA" dirty="0"/>
              <a:t>يحافظ على كلمات المرور آمنة</a:t>
            </a:r>
            <a:endParaRPr lang="fr-FR" dirty="0"/>
          </a:p>
          <a:p>
            <a:pPr lvl="0" algn="r" rtl="1"/>
            <a:r>
              <a:rPr lang="ar-MA" dirty="0"/>
              <a:t>ما عليك سوى تذكر مفتاح رئيسي واحد لإلغاء تأمين قاعدة البيانات الكاملة لكلمات المرور الخاصة بك</a:t>
            </a:r>
            <a:endParaRPr lang="fr-FR" dirty="0"/>
          </a:p>
          <a:p>
            <a:pPr lvl="0" algn="r" rtl="1"/>
            <a:r>
              <a:rPr lang="fr-FR" u="sng" dirty="0">
                <a:hlinkClick r:id="rId3"/>
              </a:rPr>
              <a:t>https://keepass.info/</a:t>
            </a:r>
            <a:endParaRPr lang="fr-FR" dirty="0"/>
          </a:p>
        </p:txBody>
      </p:sp>
      <p:pic>
        <p:nvPicPr>
          <p:cNvPr id="4" name="Picture 3">
            <a:extLst>
              <a:ext uri="{FF2B5EF4-FFF2-40B4-BE49-F238E27FC236}">
                <a16:creationId xmlns:a16="http://schemas.microsoft.com/office/drawing/2014/main" id="{14A57E35-F1F8-4B5B-B5C0-4BD82DE8CD37}"/>
              </a:ext>
            </a:extLst>
          </p:cNvPr>
          <p:cNvPicPr>
            <a:picLocks noChangeAspect="1"/>
          </p:cNvPicPr>
          <p:nvPr/>
        </p:nvPicPr>
        <p:blipFill>
          <a:blip r:embed="rId4"/>
          <a:stretch>
            <a:fillRect/>
          </a:stretch>
        </p:blipFill>
        <p:spPr>
          <a:xfrm>
            <a:off x="6265334" y="3102236"/>
            <a:ext cx="2658004" cy="3310568"/>
          </a:xfrm>
          <a:prstGeom prst="rect">
            <a:avLst/>
          </a:prstGeom>
        </p:spPr>
      </p:pic>
    </p:spTree>
    <p:extLst>
      <p:ext uri="{BB962C8B-B14F-4D97-AF65-F5344CB8AC3E}">
        <p14:creationId xmlns:p14="http://schemas.microsoft.com/office/powerpoint/2010/main" val="2333140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D2-5BE7-415C-930C-FA1035637920}"/>
              </a:ext>
            </a:extLst>
          </p:cNvPr>
          <p:cNvSpPr>
            <a:spLocks noGrp="1"/>
          </p:cNvSpPr>
          <p:nvPr>
            <p:ph type="title"/>
          </p:nvPr>
        </p:nvSpPr>
        <p:spPr>
          <a:xfrm>
            <a:off x="657273" y="188412"/>
            <a:ext cx="8219440" cy="972441"/>
          </a:xfrm>
        </p:spPr>
        <p:txBody>
          <a:bodyPr/>
          <a:lstStyle/>
          <a:p>
            <a:pPr algn="r"/>
            <a:r>
              <a:rPr lang="ar-MA" b="1" dirty="0"/>
              <a:t>قم بالبحث عن نفسك في الانترنت</a:t>
            </a:r>
            <a:endParaRPr lang="en-US" dirty="0"/>
          </a:p>
        </p:txBody>
      </p:sp>
      <p:sp>
        <p:nvSpPr>
          <p:cNvPr id="3" name="Text Placeholder 2">
            <a:extLst>
              <a:ext uri="{FF2B5EF4-FFF2-40B4-BE49-F238E27FC236}">
                <a16:creationId xmlns:a16="http://schemas.microsoft.com/office/drawing/2014/main" id="{895F39BF-BD62-4109-A412-7AEFA6D53856}"/>
              </a:ext>
            </a:extLst>
          </p:cNvPr>
          <p:cNvSpPr>
            <a:spLocks noGrp="1"/>
          </p:cNvSpPr>
          <p:nvPr>
            <p:ph type="body" sz="quarter" idx="10"/>
          </p:nvPr>
        </p:nvSpPr>
        <p:spPr>
          <a:xfrm>
            <a:off x="657273" y="1315565"/>
            <a:ext cx="8219440" cy="4176851"/>
          </a:xfrm>
        </p:spPr>
        <p:txBody>
          <a:bodyPr/>
          <a:lstStyle/>
          <a:p>
            <a:pPr lvl="0" algn="r" rtl="1"/>
            <a:r>
              <a:rPr lang="ar-MA" dirty="0"/>
              <a:t>كل ما يتعلق بالاسم وعنوان البريد الإلكتروني وصولا إلى عنوان المنزل والمعلومات المصرفية على الإنترنت.</a:t>
            </a:r>
            <a:endParaRPr lang="fr-FR" dirty="0"/>
          </a:p>
          <a:p>
            <a:pPr algn="r" rtl="1"/>
            <a:r>
              <a:rPr lang="ar-MA" dirty="0"/>
              <a:t>بمجرد العثور على معلومات عن نفسك عبر الإنترنت، ابدأ في إزالتها.</a:t>
            </a:r>
            <a:endParaRPr lang="en-US" dirty="0"/>
          </a:p>
        </p:txBody>
      </p:sp>
      <p:pic>
        <p:nvPicPr>
          <p:cNvPr id="5" name="Picture 4">
            <a:extLst>
              <a:ext uri="{FF2B5EF4-FFF2-40B4-BE49-F238E27FC236}">
                <a16:creationId xmlns:a16="http://schemas.microsoft.com/office/drawing/2014/main" id="{8561FE9F-CC95-470E-BC86-6C75BD23AED2}"/>
              </a:ext>
            </a:extLst>
          </p:cNvPr>
          <p:cNvPicPr>
            <a:picLocks noChangeAspect="1"/>
          </p:cNvPicPr>
          <p:nvPr/>
        </p:nvPicPr>
        <p:blipFill>
          <a:blip r:embed="rId3"/>
          <a:stretch>
            <a:fillRect/>
          </a:stretch>
        </p:blipFill>
        <p:spPr>
          <a:xfrm>
            <a:off x="530251" y="3022991"/>
            <a:ext cx="4065562" cy="3249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525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A70EB-CBCF-429C-9F4B-7BBFD1D082AB}"/>
              </a:ext>
            </a:extLst>
          </p:cNvPr>
          <p:cNvSpPr>
            <a:spLocks noGrp="1"/>
          </p:cNvSpPr>
          <p:nvPr>
            <p:ph type="title"/>
          </p:nvPr>
        </p:nvSpPr>
        <p:spPr>
          <a:xfrm>
            <a:off x="707503" y="252800"/>
            <a:ext cx="8219440" cy="972441"/>
          </a:xfrm>
        </p:spPr>
        <p:txBody>
          <a:bodyPr/>
          <a:lstStyle/>
          <a:p>
            <a:pPr algn="r"/>
            <a:r>
              <a:rPr lang="ar-MA" b="1" dirty="0"/>
              <a:t>حدد ما تشاركه عن نفسك</a:t>
            </a:r>
            <a:endParaRPr lang="en-US" dirty="0"/>
          </a:p>
        </p:txBody>
      </p:sp>
      <p:sp>
        <p:nvSpPr>
          <p:cNvPr id="3" name="Text Placeholder 2">
            <a:extLst>
              <a:ext uri="{FF2B5EF4-FFF2-40B4-BE49-F238E27FC236}">
                <a16:creationId xmlns:a16="http://schemas.microsoft.com/office/drawing/2014/main" id="{354EB436-3295-4A8D-9943-6BB610EAEDE5}"/>
              </a:ext>
            </a:extLst>
          </p:cNvPr>
          <p:cNvSpPr>
            <a:spLocks noGrp="1"/>
          </p:cNvSpPr>
          <p:nvPr>
            <p:ph type="body" sz="quarter" idx="10"/>
          </p:nvPr>
        </p:nvSpPr>
        <p:spPr>
          <a:xfrm>
            <a:off x="467360" y="1255603"/>
            <a:ext cx="4596476" cy="4176851"/>
          </a:xfrm>
        </p:spPr>
        <p:txBody>
          <a:bodyPr/>
          <a:lstStyle/>
          <a:p>
            <a:pPr lvl="0" algn="r" rtl="1"/>
            <a:r>
              <a:rPr lang="ar-MA" dirty="0"/>
              <a:t>لا تقم بذكر تفاصيل حول المكان الذي تعيش فيه أو المكان الذي تحبذ قضاء الوقت فيه</a:t>
            </a:r>
            <a:endParaRPr lang="fr-FR" dirty="0"/>
          </a:p>
          <a:p>
            <a:pPr lvl="0" algn="r" rtl="1"/>
            <a:r>
              <a:rPr lang="ar-MA" dirty="0"/>
              <a:t>لا تضع علامة على موقع تتواجد فيه أو تنشر صورًا تتيح للأشخاص التعرف على موقعك</a:t>
            </a:r>
            <a:endParaRPr lang="fr-FR" dirty="0"/>
          </a:p>
          <a:p>
            <a:pPr lvl="0" algn="r" rtl="1"/>
            <a:r>
              <a:rPr lang="ar-MA" dirty="0"/>
              <a:t>احذر من المشاركة التلقائية للموقع الجغرافي على وسائل التواصل الاجتماعي (الأجهزة التي تدعم نظام تحديد المواقع العالمي)</a:t>
            </a:r>
            <a:endParaRPr lang="fr-FR" dirty="0"/>
          </a:p>
          <a:p>
            <a:endParaRPr lang="en-US" sz="2600" dirty="0"/>
          </a:p>
        </p:txBody>
      </p:sp>
      <p:pic>
        <p:nvPicPr>
          <p:cNvPr id="1026" name="Picture 2" descr="man and woman holding umbrella standing beside railing">
            <a:extLst>
              <a:ext uri="{FF2B5EF4-FFF2-40B4-BE49-F238E27FC236}">
                <a16:creationId xmlns:a16="http://schemas.microsoft.com/office/drawing/2014/main" id="{BC2FAB64-9049-40A3-B273-384222E1F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982" y="3180408"/>
            <a:ext cx="2207491" cy="3311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C0115E2-B3C3-49B0-9021-F7C05B8A4EA6}"/>
              </a:ext>
            </a:extLst>
          </p:cNvPr>
          <p:cNvSpPr txBox="1"/>
          <p:nvPr/>
        </p:nvSpPr>
        <p:spPr>
          <a:xfrm>
            <a:off x="5398190" y="6472594"/>
            <a:ext cx="1759527" cy="246221"/>
          </a:xfrm>
          <a:prstGeom prst="rect">
            <a:avLst/>
          </a:prstGeom>
          <a:noFill/>
        </p:spPr>
        <p:txBody>
          <a:bodyPr wrap="square" rtlCol="0">
            <a:spAutoFit/>
          </a:bodyPr>
          <a:lstStyle/>
          <a:p>
            <a:r>
              <a:rPr lang="en-US" sz="1000" dirty="0"/>
              <a:t>Photo credit: </a:t>
            </a:r>
            <a:r>
              <a:rPr lang="en-US" sz="1000" dirty="0" err="1"/>
              <a:t>Loly</a:t>
            </a:r>
            <a:r>
              <a:rPr lang="en-US" sz="1000" dirty="0"/>
              <a:t> Galina </a:t>
            </a:r>
          </a:p>
        </p:txBody>
      </p:sp>
      <p:pic>
        <p:nvPicPr>
          <p:cNvPr id="1029" name="Picture 5" descr="cars travelling on road heading towards Eiffel Tower">
            <a:extLst>
              <a:ext uri="{FF2B5EF4-FFF2-40B4-BE49-F238E27FC236}">
                <a16:creationId xmlns:a16="http://schemas.microsoft.com/office/drawing/2014/main" id="{F9D473B9-E980-441F-98E5-BB4AB7EAA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954" y="1255603"/>
            <a:ext cx="2648989" cy="33112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34D7901-8E69-4C47-83B5-95C858083FB2}"/>
              </a:ext>
            </a:extLst>
          </p:cNvPr>
          <p:cNvSpPr txBox="1"/>
          <p:nvPr/>
        </p:nvSpPr>
        <p:spPr>
          <a:xfrm>
            <a:off x="7384473" y="4623836"/>
            <a:ext cx="1759527" cy="246221"/>
          </a:xfrm>
          <a:prstGeom prst="rect">
            <a:avLst/>
          </a:prstGeom>
          <a:noFill/>
        </p:spPr>
        <p:txBody>
          <a:bodyPr wrap="square" rtlCol="0">
            <a:spAutoFit/>
          </a:bodyPr>
          <a:lstStyle/>
          <a:p>
            <a:r>
              <a:rPr lang="en-US" sz="1000" dirty="0"/>
              <a:t>Photo credit: Tomas </a:t>
            </a:r>
            <a:r>
              <a:rPr lang="en-US" sz="1000" dirty="0" err="1"/>
              <a:t>Nozina</a:t>
            </a:r>
            <a:endParaRPr lang="en-US" sz="1000" dirty="0"/>
          </a:p>
        </p:txBody>
      </p:sp>
      <p:sp>
        <p:nvSpPr>
          <p:cNvPr id="7" name="TextBox 6">
            <a:extLst>
              <a:ext uri="{FF2B5EF4-FFF2-40B4-BE49-F238E27FC236}">
                <a16:creationId xmlns:a16="http://schemas.microsoft.com/office/drawing/2014/main" id="{FA132153-4C62-49A1-9693-34108BB35AAE}"/>
              </a:ext>
            </a:extLst>
          </p:cNvPr>
          <p:cNvSpPr txBox="1"/>
          <p:nvPr/>
        </p:nvSpPr>
        <p:spPr>
          <a:xfrm>
            <a:off x="35791" y="6122312"/>
            <a:ext cx="2933700" cy="369332"/>
          </a:xfrm>
          <a:prstGeom prst="rect">
            <a:avLst/>
          </a:prstGeom>
          <a:noFill/>
        </p:spPr>
        <p:txBody>
          <a:bodyPr wrap="square" rtlCol="0">
            <a:spAutoFit/>
          </a:bodyPr>
          <a:lstStyle/>
          <a:p>
            <a:r>
              <a:rPr lang="ar-MA" dirty="0"/>
              <a:t>أين يتواجد هؤلاء الأشخاص؟</a:t>
            </a:r>
            <a:endParaRPr lang="en-US" dirty="0"/>
          </a:p>
        </p:txBody>
      </p:sp>
      <p:cxnSp>
        <p:nvCxnSpPr>
          <p:cNvPr id="11" name="Straight Arrow Connector 10">
            <a:extLst>
              <a:ext uri="{FF2B5EF4-FFF2-40B4-BE49-F238E27FC236}">
                <a16:creationId xmlns:a16="http://schemas.microsoft.com/office/drawing/2014/main" id="{4EFCC713-BB8C-429E-B792-2C790F37ABB0}"/>
              </a:ext>
            </a:extLst>
          </p:cNvPr>
          <p:cNvCxnSpPr>
            <a:cxnSpLocks/>
          </p:cNvCxnSpPr>
          <p:nvPr/>
        </p:nvCxnSpPr>
        <p:spPr>
          <a:xfrm flipV="1">
            <a:off x="2552700" y="6294892"/>
            <a:ext cx="2624282" cy="12086"/>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08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6C97-70CE-42B3-B787-A5BAD0A82473}"/>
              </a:ext>
            </a:extLst>
          </p:cNvPr>
          <p:cNvSpPr>
            <a:spLocks noGrp="1"/>
          </p:cNvSpPr>
          <p:nvPr>
            <p:ph type="title"/>
          </p:nvPr>
        </p:nvSpPr>
        <p:spPr/>
        <p:txBody>
          <a:bodyPr/>
          <a:lstStyle/>
          <a:p>
            <a:pPr algn="r"/>
            <a:r>
              <a:rPr lang="ar-MA" b="1" dirty="0"/>
              <a:t>حدد ما تشاركه عن نفسك (تكملة)</a:t>
            </a:r>
            <a:endParaRPr lang="en-US" dirty="0"/>
          </a:p>
        </p:txBody>
      </p:sp>
      <p:sp>
        <p:nvSpPr>
          <p:cNvPr id="3" name="Text Placeholder 2">
            <a:extLst>
              <a:ext uri="{FF2B5EF4-FFF2-40B4-BE49-F238E27FC236}">
                <a16:creationId xmlns:a16="http://schemas.microsoft.com/office/drawing/2014/main" id="{13A23627-1571-441A-858E-5A7623F63D86}"/>
              </a:ext>
            </a:extLst>
          </p:cNvPr>
          <p:cNvSpPr>
            <a:spLocks noGrp="1"/>
          </p:cNvSpPr>
          <p:nvPr>
            <p:ph type="body" sz="quarter" idx="10"/>
          </p:nvPr>
        </p:nvSpPr>
        <p:spPr>
          <a:xfrm>
            <a:off x="4020252" y="1767839"/>
            <a:ext cx="4666547" cy="4176851"/>
          </a:xfrm>
        </p:spPr>
        <p:txBody>
          <a:bodyPr/>
          <a:lstStyle/>
          <a:p>
            <a:pPr lvl="0" algn="r" rtl="1"/>
            <a:r>
              <a:rPr lang="ar-MA" sz="2400" dirty="0"/>
              <a:t>تجنب مشاركة المعلومات التي تسمح للآخرين بمعرفة جدولك اليومي.</a:t>
            </a:r>
            <a:endParaRPr lang="fr-FR" sz="2400" dirty="0"/>
          </a:p>
          <a:p>
            <a:pPr lvl="0" algn="r" rtl="1"/>
            <a:r>
              <a:rPr lang="ar-MA" sz="2400" dirty="0"/>
              <a:t>كن حذرًا بشأن نشر المعلومات التي يمكن استخدامها لمعرفة إجابات سؤال الأمان الخاص بك</a:t>
            </a:r>
            <a:endParaRPr lang="fr-FR" sz="2400" dirty="0"/>
          </a:p>
          <a:p>
            <a:pPr lvl="1" algn="r" rtl="1"/>
            <a:r>
              <a:rPr lang="ar-MA" sz="2400" dirty="0"/>
              <a:t>اسم الحيوان الأليف في الطفولة</a:t>
            </a:r>
            <a:endParaRPr lang="fr-FR" sz="2400" dirty="0"/>
          </a:p>
          <a:p>
            <a:pPr lvl="1" algn="r" rtl="1"/>
            <a:r>
              <a:rPr lang="ar-MA" sz="2400" dirty="0"/>
              <a:t>تاريخ ميلادك الكامل</a:t>
            </a:r>
            <a:endParaRPr lang="fr-FR" sz="2400" dirty="0"/>
          </a:p>
          <a:p>
            <a:pPr lvl="0" algn="r" rtl="1"/>
            <a:r>
              <a:rPr lang="en-US" sz="2400" u="sng" dirty="0">
                <a:solidFill>
                  <a:schemeClr val="tx2">
                    <a:lumMod val="60000"/>
                    <a:lumOff val="40000"/>
                  </a:schemeClr>
                </a:solidFill>
                <a:hlinkClick r:id="rId3"/>
              </a:rPr>
              <a:t>https://safequeers.org/</a:t>
            </a:r>
            <a:r>
              <a:rPr lang="ar-MA" sz="2400" dirty="0"/>
              <a:t> يتوفر على المزيد من المعلومات حول الاستخدام الآمن لمواقع المواعدة، وما إلى ذلك.</a:t>
            </a:r>
            <a:endParaRPr lang="fr-FR" sz="2400" dirty="0"/>
          </a:p>
          <a:p>
            <a:pPr marL="0" indent="0">
              <a:buNone/>
            </a:pPr>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E8BAAC7-8A04-4CB5-A54D-BD164AD7CED8}"/>
              </a:ext>
            </a:extLst>
          </p:cNvPr>
          <p:cNvPicPr>
            <a:picLocks noChangeAspect="1"/>
          </p:cNvPicPr>
          <p:nvPr/>
        </p:nvPicPr>
        <p:blipFill>
          <a:blip r:embed="rId4"/>
          <a:stretch>
            <a:fillRect/>
          </a:stretch>
        </p:blipFill>
        <p:spPr>
          <a:xfrm>
            <a:off x="304801" y="2231012"/>
            <a:ext cx="3563052" cy="3250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4655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9D2-5BE7-415C-930C-FA1035637920}"/>
              </a:ext>
            </a:extLst>
          </p:cNvPr>
          <p:cNvSpPr>
            <a:spLocks noGrp="1"/>
          </p:cNvSpPr>
          <p:nvPr>
            <p:ph type="title"/>
          </p:nvPr>
        </p:nvSpPr>
        <p:spPr>
          <a:xfrm>
            <a:off x="467360" y="445196"/>
            <a:ext cx="8323714" cy="1200724"/>
          </a:xfrm>
        </p:spPr>
        <p:txBody>
          <a:bodyPr>
            <a:normAutofit/>
          </a:bodyPr>
          <a:lstStyle/>
          <a:p>
            <a:pPr algn="r"/>
            <a:r>
              <a:rPr lang="ar-MA" b="1" dirty="0"/>
              <a:t>عندما يتم استخدام المعلومات ضدنا</a:t>
            </a:r>
            <a:endParaRPr lang="en-US" dirty="0"/>
          </a:p>
        </p:txBody>
      </p:sp>
      <p:pic>
        <p:nvPicPr>
          <p:cNvPr id="5" name="Picture 4">
            <a:extLst>
              <a:ext uri="{FF2B5EF4-FFF2-40B4-BE49-F238E27FC236}">
                <a16:creationId xmlns:a16="http://schemas.microsoft.com/office/drawing/2014/main" id="{DEEA004F-618F-494A-8D22-E2EA4F757316}"/>
              </a:ext>
            </a:extLst>
          </p:cNvPr>
          <p:cNvPicPr>
            <a:picLocks noChangeAspect="1"/>
          </p:cNvPicPr>
          <p:nvPr/>
        </p:nvPicPr>
        <p:blipFill>
          <a:blip r:embed="rId3"/>
          <a:stretch>
            <a:fillRect/>
          </a:stretch>
        </p:blipFill>
        <p:spPr>
          <a:xfrm>
            <a:off x="5127361" y="1734318"/>
            <a:ext cx="3808092" cy="4783016"/>
          </a:xfrm>
          <a:prstGeom prst="rect">
            <a:avLst/>
          </a:prstGeom>
          <a:ln>
            <a:noFill/>
          </a:ln>
          <a:effectLst>
            <a:outerShdw blurRad="292100" dist="139700" dir="2700000" algn="tl" rotWithShape="0">
              <a:srgbClr val="333333">
                <a:alpha val="65000"/>
              </a:srgbClr>
            </a:outerShdw>
          </a:effectLst>
        </p:spPr>
      </p:pic>
      <p:sp>
        <p:nvSpPr>
          <p:cNvPr id="6" name="Text Placeholder 2">
            <a:extLst>
              <a:ext uri="{FF2B5EF4-FFF2-40B4-BE49-F238E27FC236}">
                <a16:creationId xmlns:a16="http://schemas.microsoft.com/office/drawing/2014/main" id="{18900645-01CB-479D-BA0D-1852EFE85CB4}"/>
              </a:ext>
            </a:extLst>
          </p:cNvPr>
          <p:cNvSpPr txBox="1">
            <a:spLocks/>
          </p:cNvSpPr>
          <p:nvPr/>
        </p:nvSpPr>
        <p:spPr>
          <a:xfrm>
            <a:off x="555456" y="1734318"/>
            <a:ext cx="4456332" cy="4176851"/>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rtl="1"/>
            <a:r>
              <a:rPr lang="ar-MA" sz="2000" dirty="0"/>
              <a:t>يحدث الكشف العلني عن معلومات شخصية خاصة سابقًا عن فرد أو منظمة، عادةً عبر الإنترنت، عندما يبحث الأشخاص عن معلومات خاصة أو معلومات تعريفية على الإنترنت وينشرونها عن شخص آخر يرغبون في إلحاق الضرر به.</a:t>
            </a:r>
            <a:endParaRPr lang="fr-FR" sz="2000" dirty="0"/>
          </a:p>
          <a:p>
            <a:pPr lvl="0" algn="r" rtl="1"/>
            <a:r>
              <a:rPr lang="ar-MA" sz="2000" dirty="0"/>
              <a:t>إنه تكتيك يُستخدم لجعل الأفراد يشعرون بعدم الأمان.</a:t>
            </a:r>
            <a:endParaRPr lang="fr-FR" sz="2000" dirty="0"/>
          </a:p>
          <a:p>
            <a:pPr lvl="0" algn="r" rtl="1"/>
            <a:r>
              <a:rPr lang="ar-MA" sz="2000" dirty="0"/>
              <a:t>أصبح الكشف العلني عن معلومات شخصية خاصة (</a:t>
            </a:r>
            <a:r>
              <a:rPr lang="en-US" sz="2000" dirty="0" err="1"/>
              <a:t>Doxxing</a:t>
            </a:r>
            <a:r>
              <a:rPr lang="en-US" sz="2000" dirty="0"/>
              <a:t> </a:t>
            </a:r>
            <a:r>
              <a:rPr lang="ar-MA" sz="2000" dirty="0"/>
              <a:t>) أسهل من أي وقت مضى لأن الكثير من معلوماتنا موجودة على الإنترنت.</a:t>
            </a:r>
            <a:endParaRPr lang="fr-FR" sz="2000" dirty="0"/>
          </a:p>
          <a:p>
            <a:endParaRPr lang="en-US" dirty="0"/>
          </a:p>
        </p:txBody>
      </p:sp>
    </p:spTree>
    <p:extLst>
      <p:ext uri="{BB962C8B-B14F-4D97-AF65-F5344CB8AC3E}">
        <p14:creationId xmlns:p14="http://schemas.microsoft.com/office/powerpoint/2010/main" val="3523612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B5905-74F1-422D-8D5D-CFEF24458851}"/>
              </a:ext>
            </a:extLst>
          </p:cNvPr>
          <p:cNvSpPr>
            <a:spLocks noGrp="1"/>
          </p:cNvSpPr>
          <p:nvPr>
            <p:ph type="title"/>
          </p:nvPr>
        </p:nvSpPr>
        <p:spPr>
          <a:xfrm>
            <a:off x="162134" y="227218"/>
            <a:ext cx="6389665" cy="972441"/>
          </a:xfrm>
        </p:spPr>
        <p:txBody>
          <a:bodyPr>
            <a:normAutofit fontScale="90000"/>
          </a:bodyPr>
          <a:lstStyle/>
          <a:p>
            <a:pPr algn="r" rtl="1"/>
            <a:r>
              <a:rPr lang="ar-MA" b="1" dirty="0"/>
              <a:t>النشاط ع. ما الذي نشاركه من معلومات على وسائل التواصل الاجتماعي؟</a:t>
            </a:r>
            <a:endParaRPr lang="fr-FR" dirty="0"/>
          </a:p>
        </p:txBody>
      </p:sp>
      <p:sp>
        <p:nvSpPr>
          <p:cNvPr id="3" name="Text Placeholder 2">
            <a:extLst>
              <a:ext uri="{FF2B5EF4-FFF2-40B4-BE49-F238E27FC236}">
                <a16:creationId xmlns:a16="http://schemas.microsoft.com/office/drawing/2014/main" id="{08BC9488-2FD5-4295-9CCB-769F4385A138}"/>
              </a:ext>
            </a:extLst>
          </p:cNvPr>
          <p:cNvSpPr>
            <a:spLocks noGrp="1"/>
          </p:cNvSpPr>
          <p:nvPr>
            <p:ph type="body" sz="quarter" idx="10"/>
          </p:nvPr>
        </p:nvSpPr>
        <p:spPr>
          <a:xfrm>
            <a:off x="-1475804" y="1395509"/>
            <a:ext cx="8219440" cy="4176851"/>
          </a:xfrm>
        </p:spPr>
        <p:txBody>
          <a:bodyPr/>
          <a:lstStyle/>
          <a:p>
            <a:pPr lvl="0" algn="r" rtl="1"/>
            <a:r>
              <a:rPr lang="ar-MA" dirty="0"/>
              <a:t>ما هي وسائل التواصل الاجتماعي التي تستخدمها؟</a:t>
            </a:r>
            <a:endParaRPr lang="fr-FR" dirty="0"/>
          </a:p>
          <a:p>
            <a:pPr algn="r" rtl="1"/>
            <a:r>
              <a:rPr lang="ar-MA" dirty="0"/>
              <a:t>ما الذي يمكن أن يعرفه شخص عنك في هذه الوسائل؟</a:t>
            </a:r>
            <a:endParaRPr lang="en-US" dirty="0"/>
          </a:p>
        </p:txBody>
      </p:sp>
      <p:pic>
        <p:nvPicPr>
          <p:cNvPr id="1026" name="Picture 2" descr="Image result for images instagram">
            <a:extLst>
              <a:ext uri="{FF2B5EF4-FFF2-40B4-BE49-F238E27FC236}">
                <a16:creationId xmlns:a16="http://schemas.microsoft.com/office/drawing/2014/main" id="{DE59BE0D-4D69-4CF2-A032-367F80D4C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01" y="448765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s tiktok">
            <a:extLst>
              <a:ext uri="{FF2B5EF4-FFF2-40B4-BE49-F238E27FC236}">
                <a16:creationId xmlns:a16="http://schemas.microsoft.com/office/drawing/2014/main" id="{B4C4C75F-B95B-46A8-82DF-76D54A450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149" y="2948223"/>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s twitter">
            <a:extLst>
              <a:ext uri="{FF2B5EF4-FFF2-40B4-BE49-F238E27FC236}">
                <a16:creationId xmlns:a16="http://schemas.microsoft.com/office/drawing/2014/main" id="{8FDB4898-7B16-4EC8-80B6-6CFDFD81E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40" y="2870939"/>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mages pinterest">
            <a:extLst>
              <a:ext uri="{FF2B5EF4-FFF2-40B4-BE49-F238E27FC236}">
                <a16:creationId xmlns:a16="http://schemas.microsoft.com/office/drawing/2014/main" id="{57B62674-432A-4009-9743-41B6D940A4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7" y="287093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images youtube">
            <a:extLst>
              <a:ext uri="{FF2B5EF4-FFF2-40B4-BE49-F238E27FC236}">
                <a16:creationId xmlns:a16="http://schemas.microsoft.com/office/drawing/2014/main" id="{2A9AE4DC-0A07-4C9A-8D1A-4C916C8C1A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774" y="1015826"/>
            <a:ext cx="2143125" cy="1489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648862C-4B19-4E07-B424-9D66546B6919}"/>
              </a:ext>
            </a:extLst>
          </p:cNvPr>
          <p:cNvPicPr>
            <a:picLocks noChangeAspect="1"/>
          </p:cNvPicPr>
          <p:nvPr/>
        </p:nvPicPr>
        <p:blipFill>
          <a:blip r:embed="rId8"/>
          <a:stretch>
            <a:fillRect/>
          </a:stretch>
        </p:blipFill>
        <p:spPr>
          <a:xfrm>
            <a:off x="4893511" y="5264967"/>
            <a:ext cx="3874210" cy="1378956"/>
          </a:xfrm>
          <a:prstGeom prst="rect">
            <a:avLst/>
          </a:prstGeom>
        </p:spPr>
      </p:pic>
      <p:sp>
        <p:nvSpPr>
          <p:cNvPr id="11" name="Star: 5 Points 10">
            <a:extLst>
              <a:ext uri="{FF2B5EF4-FFF2-40B4-BE49-F238E27FC236}">
                <a16:creationId xmlns:a16="http://schemas.microsoft.com/office/drawing/2014/main" id="{6258999C-402D-4191-804A-AEEAF2756A8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223191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D51C-6683-4ECB-A5F8-D4DB1FBEF620}"/>
              </a:ext>
            </a:extLst>
          </p:cNvPr>
          <p:cNvSpPr>
            <a:spLocks noGrp="1"/>
          </p:cNvSpPr>
          <p:nvPr>
            <p:ph type="title"/>
          </p:nvPr>
        </p:nvSpPr>
        <p:spPr>
          <a:xfrm>
            <a:off x="-229326" y="273132"/>
            <a:ext cx="8219440" cy="972441"/>
          </a:xfrm>
        </p:spPr>
        <p:txBody>
          <a:bodyPr>
            <a:normAutofit fontScale="90000"/>
          </a:bodyPr>
          <a:lstStyle/>
          <a:p>
            <a:pPr algn="r" rtl="1"/>
            <a:r>
              <a:rPr lang="ar-MA" b="1" dirty="0"/>
              <a:t>سؤال س: ما الذي يمكن أن يعرفه أحد عني من منشورات وسائل التواصل الاجتماعي هذه؟</a:t>
            </a:r>
            <a:endParaRPr lang="fr-FR" dirty="0"/>
          </a:p>
        </p:txBody>
      </p:sp>
      <p:sp>
        <p:nvSpPr>
          <p:cNvPr id="4" name="Star: 5 Points 3">
            <a:extLst>
              <a:ext uri="{FF2B5EF4-FFF2-40B4-BE49-F238E27FC236}">
                <a16:creationId xmlns:a16="http://schemas.microsoft.com/office/drawing/2014/main" id="{E51B196C-DCCB-4D32-89B6-333B3B1E572E}"/>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pic>
        <p:nvPicPr>
          <p:cNvPr id="6" name="Picture 5">
            <a:extLst>
              <a:ext uri="{FF2B5EF4-FFF2-40B4-BE49-F238E27FC236}">
                <a16:creationId xmlns:a16="http://schemas.microsoft.com/office/drawing/2014/main" id="{97BB612D-9FB4-4462-967F-AEF34D490D11}"/>
              </a:ext>
            </a:extLst>
          </p:cNvPr>
          <p:cNvPicPr>
            <a:picLocks noChangeAspect="1"/>
          </p:cNvPicPr>
          <p:nvPr/>
        </p:nvPicPr>
        <p:blipFill>
          <a:blip r:embed="rId3"/>
          <a:stretch>
            <a:fillRect/>
          </a:stretch>
        </p:blipFill>
        <p:spPr>
          <a:xfrm>
            <a:off x="4970289" y="1837111"/>
            <a:ext cx="3806982" cy="4569509"/>
          </a:xfrm>
          <a:prstGeom prst="rect">
            <a:avLst/>
          </a:prstGeom>
        </p:spPr>
      </p:pic>
      <p:pic>
        <p:nvPicPr>
          <p:cNvPr id="8" name="Picture 7">
            <a:extLst>
              <a:ext uri="{FF2B5EF4-FFF2-40B4-BE49-F238E27FC236}">
                <a16:creationId xmlns:a16="http://schemas.microsoft.com/office/drawing/2014/main" id="{A49BD749-177D-46B0-8688-8A706284F790}"/>
              </a:ext>
            </a:extLst>
          </p:cNvPr>
          <p:cNvPicPr>
            <a:picLocks noChangeAspect="1"/>
          </p:cNvPicPr>
          <p:nvPr/>
        </p:nvPicPr>
        <p:blipFill>
          <a:blip r:embed="rId4"/>
          <a:stretch>
            <a:fillRect/>
          </a:stretch>
        </p:blipFill>
        <p:spPr>
          <a:xfrm>
            <a:off x="567325" y="1837111"/>
            <a:ext cx="4312493" cy="3585313"/>
          </a:xfrm>
          <a:prstGeom prst="rect">
            <a:avLst/>
          </a:prstGeom>
        </p:spPr>
      </p:pic>
      <p:sp>
        <p:nvSpPr>
          <p:cNvPr id="7" name="Text Placeholder 6">
            <a:extLst>
              <a:ext uri="{FF2B5EF4-FFF2-40B4-BE49-F238E27FC236}">
                <a16:creationId xmlns:a16="http://schemas.microsoft.com/office/drawing/2014/main" id="{8ADCE2BA-D4B5-4788-916D-61C4FEFF2233}"/>
              </a:ext>
            </a:extLst>
          </p:cNvPr>
          <p:cNvSpPr>
            <a:spLocks noGrp="1"/>
          </p:cNvSpPr>
          <p:nvPr>
            <p:ph type="body" sz="quarter" idx="10"/>
          </p:nvPr>
        </p:nvSpPr>
        <p:spPr>
          <a:xfrm>
            <a:off x="657796" y="1767839"/>
            <a:ext cx="8219440" cy="4176851"/>
          </a:xfrm>
        </p:spPr>
        <p:txBody>
          <a:bodyPr/>
          <a:lstStyle/>
          <a:p>
            <a:endParaRPr lang="en-US" dirty="0"/>
          </a:p>
        </p:txBody>
      </p:sp>
    </p:spTree>
    <p:extLst>
      <p:ext uri="{BB962C8B-B14F-4D97-AF65-F5344CB8AC3E}">
        <p14:creationId xmlns:p14="http://schemas.microsoft.com/office/powerpoint/2010/main" val="2170346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4B9E-8F2A-4C90-BFE1-3E0D01DD8D22}"/>
              </a:ext>
            </a:extLst>
          </p:cNvPr>
          <p:cNvSpPr>
            <a:spLocks noGrp="1"/>
          </p:cNvSpPr>
          <p:nvPr>
            <p:ph type="title"/>
          </p:nvPr>
        </p:nvSpPr>
        <p:spPr/>
        <p:txBody>
          <a:bodyPr/>
          <a:lstStyle/>
          <a:p>
            <a:pPr algn="r"/>
            <a:r>
              <a:rPr lang="ar-MA" b="1" dirty="0"/>
              <a:t>حدد ما تشاركه من معلومات عن الآخرين</a:t>
            </a:r>
            <a:endParaRPr lang="en-US" dirty="0"/>
          </a:p>
        </p:txBody>
      </p:sp>
      <p:sp>
        <p:nvSpPr>
          <p:cNvPr id="3" name="Text Placeholder 2">
            <a:extLst>
              <a:ext uri="{FF2B5EF4-FFF2-40B4-BE49-F238E27FC236}">
                <a16:creationId xmlns:a16="http://schemas.microsoft.com/office/drawing/2014/main" id="{B41D16B3-B7A8-4E65-9930-AB4A50F93260}"/>
              </a:ext>
            </a:extLst>
          </p:cNvPr>
          <p:cNvSpPr>
            <a:spLocks noGrp="1"/>
          </p:cNvSpPr>
          <p:nvPr>
            <p:ph type="body" sz="quarter" idx="10"/>
          </p:nvPr>
        </p:nvSpPr>
        <p:spPr>
          <a:xfrm>
            <a:off x="467360" y="1767839"/>
            <a:ext cx="8219440" cy="4176851"/>
          </a:xfrm>
        </p:spPr>
        <p:txBody>
          <a:bodyPr/>
          <a:lstStyle/>
          <a:p>
            <a:pPr lvl="0" algn="r" rtl="1"/>
            <a:r>
              <a:rPr lang="ar-MA" dirty="0"/>
              <a:t>تكشف الصور ومقاطع الفيديو بسرعة عن الهويات والمواقع والمعلومات الشخصية</a:t>
            </a:r>
            <a:endParaRPr lang="fr-FR" dirty="0"/>
          </a:p>
          <a:p>
            <a:pPr lvl="0" algn="r" rtl="1"/>
            <a:r>
              <a:rPr lang="ar-MA" dirty="0"/>
              <a:t>احصل على الموافقة قبل التقاط الصور ونشرها</a:t>
            </a:r>
            <a:endParaRPr lang="fr-FR" dirty="0"/>
          </a:p>
          <a:p>
            <a:pPr lvl="0" algn="r" rtl="1"/>
            <a:r>
              <a:rPr lang="ar-MA" dirty="0"/>
              <a:t>ستقوم الكاميرات بتضمين البيانات المخفية. قد تتضمن مواقع مشاركة الصور هذا المحتوى عند تحميل الصورة. لذلك احذر!</a:t>
            </a:r>
            <a:endParaRPr lang="fr-FR" dirty="0"/>
          </a:p>
          <a:p>
            <a:pPr lvl="0" algn="r" rtl="1"/>
            <a:r>
              <a:rPr lang="ar-MA" dirty="0"/>
              <a:t>في حالة عدم السماح بأخذ الصور في أماكن معينة، شارك هذه المعلومات على نطاق واسع.</a:t>
            </a:r>
            <a:endParaRPr lang="fr-FR" dirty="0"/>
          </a:p>
        </p:txBody>
      </p:sp>
      <p:pic>
        <p:nvPicPr>
          <p:cNvPr id="5" name="Picture 4">
            <a:extLst>
              <a:ext uri="{FF2B5EF4-FFF2-40B4-BE49-F238E27FC236}">
                <a16:creationId xmlns:a16="http://schemas.microsoft.com/office/drawing/2014/main" id="{BB861E13-080B-45AE-9764-88F430D954CF}"/>
              </a:ext>
            </a:extLst>
          </p:cNvPr>
          <p:cNvPicPr>
            <a:picLocks noChangeAspect="1"/>
          </p:cNvPicPr>
          <p:nvPr/>
        </p:nvPicPr>
        <p:blipFill rotWithShape="1">
          <a:blip r:embed="rId3"/>
          <a:srcRect t="5308"/>
          <a:stretch/>
        </p:blipFill>
        <p:spPr>
          <a:xfrm>
            <a:off x="159658" y="0"/>
            <a:ext cx="1886857" cy="1814942"/>
          </a:xfrm>
          <a:prstGeom prst="rect">
            <a:avLst/>
          </a:prstGeom>
        </p:spPr>
      </p:pic>
    </p:spTree>
    <p:extLst>
      <p:ext uri="{BB962C8B-B14F-4D97-AF65-F5344CB8AC3E}">
        <p14:creationId xmlns:p14="http://schemas.microsoft.com/office/powerpoint/2010/main" val="139660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00CBE-C59B-4D77-88E4-535A1053B03D}"/>
              </a:ext>
            </a:extLst>
          </p:cNvPr>
          <p:cNvSpPr>
            <a:spLocks noGrp="1"/>
          </p:cNvSpPr>
          <p:nvPr>
            <p:ph type="title"/>
          </p:nvPr>
        </p:nvSpPr>
        <p:spPr>
          <a:xfrm>
            <a:off x="141896" y="108407"/>
            <a:ext cx="8219440" cy="972441"/>
          </a:xfrm>
        </p:spPr>
        <p:txBody>
          <a:bodyPr>
            <a:normAutofit fontScale="90000"/>
          </a:bodyPr>
          <a:lstStyle/>
          <a:p>
            <a:r>
              <a:rPr lang="ar-MA" b="1" dirty="0"/>
              <a:t>إذا تعرضت للمضايقة عبر الإنترنت، يمكنك التصرف حيال ذلك</a:t>
            </a:r>
            <a:endParaRPr lang="en-US" dirty="0"/>
          </a:p>
        </p:txBody>
      </p:sp>
      <p:sp>
        <p:nvSpPr>
          <p:cNvPr id="3" name="Text Placeholder 2">
            <a:extLst>
              <a:ext uri="{FF2B5EF4-FFF2-40B4-BE49-F238E27FC236}">
                <a16:creationId xmlns:a16="http://schemas.microsoft.com/office/drawing/2014/main" id="{D97C61CB-D98B-4E66-870A-2BD71A498B9F}"/>
              </a:ext>
            </a:extLst>
          </p:cNvPr>
          <p:cNvSpPr>
            <a:spLocks noGrp="1"/>
          </p:cNvSpPr>
          <p:nvPr>
            <p:ph type="body" sz="quarter" idx="10"/>
          </p:nvPr>
        </p:nvSpPr>
        <p:spPr>
          <a:xfrm>
            <a:off x="356462" y="1024914"/>
            <a:ext cx="8324282" cy="2679182"/>
          </a:xfrm>
        </p:spPr>
        <p:txBody>
          <a:bodyPr/>
          <a:lstStyle/>
          <a:p>
            <a:pPr lvl="0" algn="r" rtl="1"/>
            <a:r>
              <a:rPr lang="ar-MA" sz="1800" b="1" dirty="0"/>
              <a:t>تجاهل / احظر</a:t>
            </a:r>
            <a:r>
              <a:rPr lang="ar-MA" sz="1800" dirty="0"/>
              <a:t> - يمكن أن يصبح الانخراط أمرًا مربكًا</a:t>
            </a:r>
            <a:endParaRPr lang="fr-FR" sz="1800" dirty="0"/>
          </a:p>
          <a:p>
            <a:pPr lvl="0" algn="r" rtl="1"/>
            <a:r>
              <a:rPr lang="ar-MA" sz="1800" b="1" dirty="0"/>
              <a:t>قم بالإبلاغ عنهم</a:t>
            </a:r>
            <a:r>
              <a:rPr lang="ar-MA" sz="1800" dirty="0"/>
              <a:t> - واطلب من أصدقائك الإبلاغ عنهم! استخدم </a:t>
            </a:r>
            <a:r>
              <a:rPr lang="ar-MA" sz="1800" u="sng" dirty="0">
                <a:solidFill>
                  <a:schemeClr val="tx2">
                    <a:lumMod val="60000"/>
                    <a:lumOff val="40000"/>
                  </a:schemeClr>
                </a:solidFill>
                <a:hlinkClick r:id="rId3"/>
              </a:rPr>
              <a:t>إرشادات الأمان الخاصة بوسائل التواصل الاجتماعي</a:t>
            </a:r>
            <a:r>
              <a:rPr lang="ar-MA" sz="1800" dirty="0"/>
              <a:t> لمعرفة المزيد حول كيفية الإبلاغ على فيسبوك و </a:t>
            </a:r>
            <a:r>
              <a:rPr lang="ar-MA" sz="1800" dirty="0" err="1"/>
              <a:t>انستغرام</a:t>
            </a:r>
            <a:r>
              <a:rPr lang="ar-MA" sz="1800" dirty="0"/>
              <a:t> وما إلى ذلك.</a:t>
            </a:r>
            <a:endParaRPr lang="fr-FR" sz="1800" dirty="0"/>
          </a:p>
          <a:p>
            <a:pPr lvl="0" algn="r" rtl="1"/>
            <a:r>
              <a:rPr lang="ar-MA" sz="1800" b="1" dirty="0"/>
              <a:t>كشفهم</a:t>
            </a:r>
            <a:r>
              <a:rPr lang="ar-MA" sz="1800" dirty="0"/>
              <a:t> - يمكنك التقاط صور لفعل المضايقة وتحميل المسؤولية من خلال مشاركة دليل على مضايقاتهم</a:t>
            </a:r>
            <a:endParaRPr lang="fr-FR" sz="1800" dirty="0"/>
          </a:p>
          <a:p>
            <a:pPr lvl="0" algn="r" rtl="1"/>
            <a:r>
              <a:rPr lang="ar-MA" sz="1800" b="1" dirty="0"/>
              <a:t>قم بإشراكهم</a:t>
            </a:r>
            <a:r>
              <a:rPr lang="ar-MA" sz="1800" dirty="0"/>
              <a:t> - من خلال شرح الموقف الذي اتخذته</a:t>
            </a:r>
            <a:endParaRPr lang="fr-FR" sz="1800" dirty="0"/>
          </a:p>
          <a:p>
            <a:pPr lvl="0" algn="r" rtl="1"/>
            <a:r>
              <a:rPr lang="ar-MA" sz="1800" b="1" dirty="0"/>
              <a:t>اطلب الدعم</a:t>
            </a:r>
            <a:r>
              <a:rPr lang="ar-MA" sz="1800" dirty="0"/>
              <a:t> - فقد يكون ذلك أمرًا صادمًا؛</a:t>
            </a:r>
            <a:endParaRPr lang="fr-FR" sz="1800" dirty="0"/>
          </a:p>
          <a:p>
            <a:pPr lvl="0" algn="r" rtl="1"/>
            <a:r>
              <a:rPr lang="ar-MA" sz="1800" b="1" dirty="0"/>
              <a:t>كن في وضع مجهول</a:t>
            </a:r>
            <a:r>
              <a:rPr lang="ar-MA" sz="1800" dirty="0"/>
              <a:t>، على سبيل المثال، أرفق بريدًا إلكترونيًا آخر بحساب الوسائل الاجتماعية الخاص </a:t>
            </a:r>
            <a:r>
              <a:rPr lang="ar-MA" sz="2000" dirty="0"/>
              <a:t>بك</a:t>
            </a:r>
          </a:p>
          <a:p>
            <a:pPr marL="0" indent="0">
              <a:buNone/>
            </a:pPr>
            <a:endParaRPr lang="en-US" sz="2000" dirty="0"/>
          </a:p>
        </p:txBody>
      </p:sp>
      <p:pic>
        <p:nvPicPr>
          <p:cNvPr id="8" name="Picture 7">
            <a:extLst>
              <a:ext uri="{FF2B5EF4-FFF2-40B4-BE49-F238E27FC236}">
                <a16:creationId xmlns:a16="http://schemas.microsoft.com/office/drawing/2014/main" id="{40E20A17-EAA9-437C-AA85-06CB88E85A93}"/>
              </a:ext>
            </a:extLst>
          </p:cNvPr>
          <p:cNvPicPr>
            <a:picLocks noChangeAspect="1"/>
          </p:cNvPicPr>
          <p:nvPr/>
        </p:nvPicPr>
        <p:blipFill>
          <a:blip r:embed="rId4"/>
          <a:stretch>
            <a:fillRect/>
          </a:stretch>
        </p:blipFill>
        <p:spPr>
          <a:xfrm>
            <a:off x="0" y="4318417"/>
            <a:ext cx="9144000" cy="2358822"/>
          </a:xfrm>
          <a:prstGeom prst="rect">
            <a:avLst/>
          </a:prstGeom>
          <a:ln>
            <a:noFill/>
          </a:ln>
          <a:effectLst>
            <a:outerShdw blurRad="292100" dist="139700" dir="2700000" algn="tl" rotWithShape="0">
              <a:srgbClr val="333333">
                <a:alpha val="65000"/>
              </a:srgbClr>
            </a:outerShdw>
          </a:effectLst>
        </p:spPr>
      </p:pic>
      <p:sp>
        <p:nvSpPr>
          <p:cNvPr id="9" name="Speech Bubble: Oval 8">
            <a:extLst>
              <a:ext uri="{FF2B5EF4-FFF2-40B4-BE49-F238E27FC236}">
                <a16:creationId xmlns:a16="http://schemas.microsoft.com/office/drawing/2014/main" id="{10521285-DE5C-4D36-B7F0-25758E422D91}"/>
              </a:ext>
            </a:extLst>
          </p:cNvPr>
          <p:cNvSpPr/>
          <p:nvPr/>
        </p:nvSpPr>
        <p:spPr>
          <a:xfrm>
            <a:off x="4251616" y="3547091"/>
            <a:ext cx="4455886" cy="1843607"/>
          </a:xfrm>
          <a:prstGeom prst="wedgeEllipseCallout">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MA" dirty="0"/>
              <a:t>النشاط ر. هل استخدمت أيًا من هذه الطرق؟ ماذا كانت النتيجة؟</a:t>
            </a:r>
            <a:endParaRPr lang="en-US" dirty="0">
              <a:solidFill>
                <a:schemeClr val="bg1"/>
              </a:solidFill>
            </a:endParaRPr>
          </a:p>
        </p:txBody>
      </p:sp>
      <p:sp>
        <p:nvSpPr>
          <p:cNvPr id="6" name="Star: 5 Points 5">
            <a:extLst>
              <a:ext uri="{FF2B5EF4-FFF2-40B4-BE49-F238E27FC236}">
                <a16:creationId xmlns:a16="http://schemas.microsoft.com/office/drawing/2014/main" id="{67236056-EE45-4E31-ABC4-696A49C01BB5}"/>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707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F7747-7E92-4877-AFBC-6F3F7F72D6F7}"/>
              </a:ext>
            </a:extLst>
          </p:cNvPr>
          <p:cNvSpPr>
            <a:spLocks noGrp="1"/>
          </p:cNvSpPr>
          <p:nvPr>
            <p:ph type="title"/>
          </p:nvPr>
        </p:nvSpPr>
        <p:spPr/>
        <p:txBody>
          <a:bodyPr/>
          <a:lstStyle/>
          <a:p>
            <a:pPr rtl="1"/>
            <a:r>
              <a:rPr lang="ar-MA" b="1" dirty="0"/>
              <a:t>خيارات الرسائل النصية</a:t>
            </a:r>
            <a:endParaRPr lang="fr-FR" dirty="0"/>
          </a:p>
        </p:txBody>
      </p:sp>
      <p:sp>
        <p:nvSpPr>
          <p:cNvPr id="3" name="Text Placeholder 2">
            <a:extLst>
              <a:ext uri="{FF2B5EF4-FFF2-40B4-BE49-F238E27FC236}">
                <a16:creationId xmlns:a16="http://schemas.microsoft.com/office/drawing/2014/main" id="{5A54D2C7-2379-47B4-AFF8-C51F1DCE9FF2}"/>
              </a:ext>
            </a:extLst>
          </p:cNvPr>
          <p:cNvSpPr>
            <a:spLocks noGrp="1"/>
          </p:cNvSpPr>
          <p:nvPr>
            <p:ph type="body" sz="quarter" idx="10"/>
          </p:nvPr>
        </p:nvSpPr>
        <p:spPr>
          <a:xfrm>
            <a:off x="0" y="1491299"/>
            <a:ext cx="4772458" cy="2710849"/>
          </a:xfrm>
        </p:spPr>
        <p:txBody>
          <a:bodyPr/>
          <a:lstStyle/>
          <a:p>
            <a:pPr lvl="0" algn="r" rtl="1"/>
            <a:r>
              <a:rPr lang="ar-MA" sz="2000" dirty="0"/>
              <a:t>يعتبر تطبيق </a:t>
            </a:r>
            <a:r>
              <a:rPr lang="ar-MA" sz="2000" dirty="0" err="1"/>
              <a:t>الواتساب</a:t>
            </a:r>
            <a:r>
              <a:rPr lang="ar-MA" sz="2000" dirty="0"/>
              <a:t> خيار اتصال شائع (2 مليار مستخدم شهريًا) مملوك </a:t>
            </a:r>
            <a:r>
              <a:rPr lang="ar-MA" sz="2000" dirty="0" err="1"/>
              <a:t>لفيسبوك</a:t>
            </a:r>
            <a:endParaRPr lang="fr-FR" sz="2000" dirty="0"/>
          </a:p>
          <a:p>
            <a:pPr lvl="0" algn="r" rtl="1"/>
            <a:r>
              <a:rPr lang="ar-MA" sz="2000" dirty="0"/>
              <a:t>يتم تشفير الاتصال من الطرف الأول إلى الطرف الآخر، ولكن لا تزال هناك ثغرات أمنية كبيرة </a:t>
            </a:r>
            <a:endParaRPr lang="fr-FR" sz="2000" dirty="0"/>
          </a:p>
          <a:p>
            <a:endParaRPr lang="en-US" sz="2200" dirty="0"/>
          </a:p>
        </p:txBody>
      </p:sp>
      <p:pic>
        <p:nvPicPr>
          <p:cNvPr id="1026" name="Picture 2" descr="Image result for images whatsapp">
            <a:extLst>
              <a:ext uri="{FF2B5EF4-FFF2-40B4-BE49-F238E27FC236}">
                <a16:creationId xmlns:a16="http://schemas.microsoft.com/office/drawing/2014/main" id="{23872545-AD79-437C-8411-92922137B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654" y="102742"/>
            <a:ext cx="3620130" cy="23355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s whatsapp">
            <a:extLst>
              <a:ext uri="{FF2B5EF4-FFF2-40B4-BE49-F238E27FC236}">
                <a16:creationId xmlns:a16="http://schemas.microsoft.com/office/drawing/2014/main" id="{EDB307CC-42BD-467D-AD77-DFC144295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971" y="1873433"/>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B634D306-EBD7-4212-900A-8EEC7B064AA7}"/>
              </a:ext>
            </a:extLst>
          </p:cNvPr>
          <p:cNvSpPr txBox="1">
            <a:spLocks/>
          </p:cNvSpPr>
          <p:nvPr/>
        </p:nvSpPr>
        <p:spPr>
          <a:xfrm>
            <a:off x="467360" y="3997055"/>
            <a:ext cx="8219440" cy="4176851"/>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r" rtl="1"/>
            <a:r>
              <a:rPr lang="ar-MA" sz="1800" dirty="0"/>
              <a:t>يمكن لأي شخص لديه رقم هاتفك أن يرى: نافذة "بخصوص" الخاصة بك وصورتك، عندما كنت متصلاً بالإنترنت آخر مرة، وما إذا كنت قد قرأت الرسالة (تحقق من إعدادات الخصوصية لتغييرها).</a:t>
            </a:r>
            <a:endParaRPr lang="fr-FR" sz="1800" dirty="0"/>
          </a:p>
          <a:p>
            <a:pPr lvl="1" algn="r" rtl="1"/>
            <a:r>
              <a:rPr lang="ar-MA" sz="1800" dirty="0"/>
              <a:t>يمكن </a:t>
            </a:r>
            <a:r>
              <a:rPr lang="ar-MA" sz="1800" dirty="0" err="1"/>
              <a:t>لفيسبوك</a:t>
            </a:r>
            <a:r>
              <a:rPr lang="ar-MA" sz="1800" dirty="0"/>
              <a:t> الوصول إلى: من تتصل به ومتى وكم مرة ومن أين (لا يمكن إيقاف تشغيل هذا الأمر).</a:t>
            </a:r>
            <a:endParaRPr lang="fr-FR" sz="1800" dirty="0"/>
          </a:p>
          <a:p>
            <a:pPr lvl="1" algn="r" rtl="1"/>
            <a:r>
              <a:rPr lang="ar-MA" sz="1800" dirty="0"/>
              <a:t>يمكن للشرطة </a:t>
            </a:r>
            <a:r>
              <a:rPr lang="ar-LB" sz="1800" dirty="0"/>
              <a:t>التي </a:t>
            </a:r>
            <a:r>
              <a:rPr lang="ar-MA" sz="1800" dirty="0"/>
              <a:t>تتوفر على مذكرة أن تطلب من فيسبوك: مدها بمعلومات حول من اتصلت به أو راسلته، أو من اتصل بك وأرسل لك رسالة نصية.</a:t>
            </a:r>
            <a:endParaRPr lang="fr-FR" sz="1800" dirty="0"/>
          </a:p>
          <a:p>
            <a:pPr lvl="1" algn="r" rtl="1"/>
            <a:r>
              <a:rPr lang="ar-MA" sz="1800" dirty="0"/>
              <a:t>إذا اخترت نسخ بيانات </a:t>
            </a:r>
            <a:r>
              <a:rPr lang="ar-MA" sz="1800" dirty="0" err="1"/>
              <a:t>الواتساب</a:t>
            </a:r>
            <a:r>
              <a:rPr lang="ar-MA" sz="1800" dirty="0"/>
              <a:t> احتياطيًا إلى </a:t>
            </a:r>
            <a:r>
              <a:rPr lang="ar-MA" sz="1800" dirty="0" err="1"/>
              <a:t>آي</a:t>
            </a:r>
            <a:r>
              <a:rPr lang="ar-MA" sz="1800" dirty="0"/>
              <a:t> </a:t>
            </a:r>
            <a:r>
              <a:rPr lang="ar-MA" sz="1800" dirty="0" err="1"/>
              <a:t>كلاود</a:t>
            </a:r>
            <a:r>
              <a:rPr lang="ar-MA" sz="1800" dirty="0"/>
              <a:t> أو غوغل درايف، فلن يتم تشفير تلك الرسائل.</a:t>
            </a:r>
            <a:endParaRPr lang="en-US" sz="1800" dirty="0"/>
          </a:p>
        </p:txBody>
      </p:sp>
      <p:sp>
        <p:nvSpPr>
          <p:cNvPr id="4" name="TextBox 3">
            <a:extLst>
              <a:ext uri="{FF2B5EF4-FFF2-40B4-BE49-F238E27FC236}">
                <a16:creationId xmlns:a16="http://schemas.microsoft.com/office/drawing/2014/main" id="{35150A3E-29D9-44CF-A650-42CFC3EC5EA2}"/>
              </a:ext>
            </a:extLst>
          </p:cNvPr>
          <p:cNvSpPr txBox="1"/>
          <p:nvPr/>
        </p:nvSpPr>
        <p:spPr>
          <a:xfrm>
            <a:off x="498296" y="6432132"/>
            <a:ext cx="8188504" cy="215444"/>
          </a:xfrm>
          <a:prstGeom prst="rect">
            <a:avLst/>
          </a:prstGeom>
          <a:noFill/>
        </p:spPr>
        <p:txBody>
          <a:bodyPr wrap="square" rtlCol="0">
            <a:spAutoFit/>
          </a:bodyPr>
          <a:lstStyle/>
          <a:p>
            <a:r>
              <a:rPr lang="en-US" sz="800" dirty="0">
                <a:hlinkClick r:id="rId5"/>
              </a:rPr>
              <a:t>https://www.consumerreports.org/privacy/how-to-use-whatsapp-privacy-settings/?EXTKEY=YSOCIAL_FB&amp;fbclid=IwAR2du8xBV9DPWCBUyELt5kxQdd41glfDyzhe0_tRe7TXbC8n3ScqZ7m1kCY</a:t>
            </a:r>
            <a:r>
              <a:rPr lang="en-US" sz="800" dirty="0"/>
              <a:t> </a:t>
            </a:r>
          </a:p>
        </p:txBody>
      </p:sp>
    </p:spTree>
    <p:extLst>
      <p:ext uri="{BB962C8B-B14F-4D97-AF65-F5344CB8AC3E}">
        <p14:creationId xmlns:p14="http://schemas.microsoft.com/office/powerpoint/2010/main" val="45747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8C81-AC3A-477D-AD53-53E083BC89EA}"/>
              </a:ext>
            </a:extLst>
          </p:cNvPr>
          <p:cNvSpPr>
            <a:spLocks noGrp="1"/>
          </p:cNvSpPr>
          <p:nvPr>
            <p:ph type="title"/>
          </p:nvPr>
        </p:nvSpPr>
        <p:spPr/>
        <p:txBody>
          <a:bodyPr/>
          <a:lstStyle/>
          <a:p>
            <a:pPr algn="r"/>
            <a:r>
              <a:rPr lang="ar-MA" b="1" dirty="0"/>
              <a:t>نبذة عامة حول العملية</a:t>
            </a:r>
            <a:endParaRPr lang="en-US" dirty="0"/>
          </a:p>
        </p:txBody>
      </p:sp>
      <p:graphicFrame>
        <p:nvGraphicFramePr>
          <p:cNvPr id="4"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1259373663"/>
              </p:ext>
            </p:extLst>
          </p:nvPr>
        </p:nvGraphicFramePr>
        <p:xfrm>
          <a:off x="758283" y="1315843"/>
          <a:ext cx="7660888" cy="4560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754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90D9-FC3E-4596-BF0D-98D6DE238876}"/>
              </a:ext>
            </a:extLst>
          </p:cNvPr>
          <p:cNvSpPr>
            <a:spLocks noGrp="1"/>
          </p:cNvSpPr>
          <p:nvPr>
            <p:ph type="title"/>
          </p:nvPr>
        </p:nvSpPr>
        <p:spPr>
          <a:xfrm>
            <a:off x="3384307" y="445196"/>
            <a:ext cx="5279210" cy="972441"/>
          </a:xfrm>
        </p:spPr>
        <p:txBody>
          <a:bodyPr/>
          <a:lstStyle/>
          <a:p>
            <a:pPr rtl="1"/>
            <a:r>
              <a:rPr lang="ar-MA" b="1" dirty="0"/>
              <a:t>لذا، إذا لم يكن واتساب فما البديل؟</a:t>
            </a:r>
            <a:endParaRPr lang="fr-FR" dirty="0"/>
          </a:p>
        </p:txBody>
      </p:sp>
      <p:sp>
        <p:nvSpPr>
          <p:cNvPr id="3" name="Text Placeholder 2">
            <a:extLst>
              <a:ext uri="{FF2B5EF4-FFF2-40B4-BE49-F238E27FC236}">
                <a16:creationId xmlns:a16="http://schemas.microsoft.com/office/drawing/2014/main" id="{0E47BED3-71AE-42CF-9831-38501A112578}"/>
              </a:ext>
            </a:extLst>
          </p:cNvPr>
          <p:cNvSpPr>
            <a:spLocks noGrp="1"/>
          </p:cNvSpPr>
          <p:nvPr>
            <p:ph type="body" sz="quarter" idx="10"/>
          </p:nvPr>
        </p:nvSpPr>
        <p:spPr>
          <a:xfrm>
            <a:off x="5058608" y="1621562"/>
            <a:ext cx="3604909" cy="4176851"/>
          </a:xfrm>
        </p:spPr>
        <p:txBody>
          <a:bodyPr/>
          <a:lstStyle/>
          <a:p>
            <a:pPr lvl="0" algn="r" rtl="1"/>
            <a:r>
              <a:rPr lang="ar-MA" dirty="0" err="1"/>
              <a:t>سيغنال</a:t>
            </a:r>
            <a:r>
              <a:rPr lang="ar-MA" dirty="0"/>
              <a:t> (تطبيق مجاني) أكثر أمانًا؛ مشفر من طرف إلى طرف</a:t>
            </a:r>
            <a:endParaRPr lang="fr-FR" dirty="0"/>
          </a:p>
          <a:p>
            <a:pPr lvl="0" algn="r" rtl="1"/>
            <a:r>
              <a:rPr lang="ar-MA" dirty="0"/>
              <a:t>يمكن إجراء مكالمات صوتية جماعية</a:t>
            </a:r>
            <a:endParaRPr lang="fr-FR" dirty="0"/>
          </a:p>
          <a:p>
            <a:pPr lvl="0" algn="r" rtl="1"/>
            <a:r>
              <a:rPr lang="ar-MA" dirty="0"/>
              <a:t>يمكنك إرسال رسائل ستختفي بعد وقت محدد</a:t>
            </a:r>
            <a:endParaRPr lang="fr-FR" dirty="0"/>
          </a:p>
        </p:txBody>
      </p:sp>
      <p:pic>
        <p:nvPicPr>
          <p:cNvPr id="4" name="Picture 3">
            <a:extLst>
              <a:ext uri="{FF2B5EF4-FFF2-40B4-BE49-F238E27FC236}">
                <a16:creationId xmlns:a16="http://schemas.microsoft.com/office/drawing/2014/main" id="{C0270092-EE87-4BB0-803C-197C459003A1}"/>
              </a:ext>
            </a:extLst>
          </p:cNvPr>
          <p:cNvPicPr>
            <a:picLocks noChangeAspect="1"/>
          </p:cNvPicPr>
          <p:nvPr/>
        </p:nvPicPr>
        <p:blipFill>
          <a:blip r:embed="rId3"/>
          <a:stretch>
            <a:fillRect/>
          </a:stretch>
        </p:blipFill>
        <p:spPr>
          <a:xfrm>
            <a:off x="288756" y="3423510"/>
            <a:ext cx="4774129" cy="3018850"/>
          </a:xfrm>
          <a:prstGeom prst="rect">
            <a:avLst/>
          </a:prstGeom>
        </p:spPr>
      </p:pic>
      <p:pic>
        <p:nvPicPr>
          <p:cNvPr id="5" name="Picture 4">
            <a:extLst>
              <a:ext uri="{FF2B5EF4-FFF2-40B4-BE49-F238E27FC236}">
                <a16:creationId xmlns:a16="http://schemas.microsoft.com/office/drawing/2014/main" id="{E441F32A-AC06-49AC-AAC5-09B7A5BA4154}"/>
              </a:ext>
            </a:extLst>
          </p:cNvPr>
          <p:cNvPicPr>
            <a:picLocks noChangeAspect="1"/>
          </p:cNvPicPr>
          <p:nvPr/>
        </p:nvPicPr>
        <p:blipFill>
          <a:blip r:embed="rId4"/>
          <a:stretch>
            <a:fillRect/>
          </a:stretch>
        </p:blipFill>
        <p:spPr>
          <a:xfrm>
            <a:off x="3498861" y="1740017"/>
            <a:ext cx="1564024" cy="1560896"/>
          </a:xfrm>
          <a:prstGeom prst="rect">
            <a:avLst/>
          </a:prstGeom>
        </p:spPr>
      </p:pic>
    </p:spTree>
    <p:extLst>
      <p:ext uri="{BB962C8B-B14F-4D97-AF65-F5344CB8AC3E}">
        <p14:creationId xmlns:p14="http://schemas.microsoft.com/office/powerpoint/2010/main" val="2927902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E7F4-5ACE-4819-B145-9305E1687814}"/>
              </a:ext>
            </a:extLst>
          </p:cNvPr>
          <p:cNvSpPr>
            <a:spLocks noGrp="1"/>
          </p:cNvSpPr>
          <p:nvPr>
            <p:ph type="title"/>
          </p:nvPr>
        </p:nvSpPr>
        <p:spPr/>
        <p:txBody>
          <a:bodyPr/>
          <a:lstStyle/>
          <a:p>
            <a:pPr algn="r" rtl="1"/>
            <a:r>
              <a:rPr lang="ar-MA" b="1" dirty="0"/>
              <a:t>التشفير وحماية الوثائق</a:t>
            </a:r>
            <a:endParaRPr lang="fr-FR" dirty="0"/>
          </a:p>
        </p:txBody>
      </p:sp>
      <p:sp>
        <p:nvSpPr>
          <p:cNvPr id="3" name="Text Placeholder 2">
            <a:extLst>
              <a:ext uri="{FF2B5EF4-FFF2-40B4-BE49-F238E27FC236}">
                <a16:creationId xmlns:a16="http://schemas.microsoft.com/office/drawing/2014/main" id="{4EAC8718-4DC8-49A5-88A7-2263EB3258A3}"/>
              </a:ext>
            </a:extLst>
          </p:cNvPr>
          <p:cNvSpPr>
            <a:spLocks noGrp="1"/>
          </p:cNvSpPr>
          <p:nvPr>
            <p:ph type="body" sz="quarter" idx="10"/>
          </p:nvPr>
        </p:nvSpPr>
        <p:spPr>
          <a:xfrm>
            <a:off x="467360" y="1340574"/>
            <a:ext cx="8219440" cy="2617277"/>
          </a:xfrm>
        </p:spPr>
        <p:txBody>
          <a:bodyPr/>
          <a:lstStyle/>
          <a:p>
            <a:pPr lvl="0" algn="r" rtl="1"/>
            <a:r>
              <a:rPr lang="ar-MA" sz="2400" dirty="0"/>
              <a:t>فكر في التشفير (يتيح لك </a:t>
            </a:r>
            <a:r>
              <a:rPr lang="en-US" sz="2400" dirty="0" err="1"/>
              <a:t>Veracrypt</a:t>
            </a:r>
            <a:r>
              <a:rPr lang="ar-MA" sz="2400" dirty="0"/>
              <a:t> إنشاء مجلد سري غير مرئي إلا إذا كنت تعرف كيفية البحث عنه)</a:t>
            </a:r>
            <a:endParaRPr lang="fr-FR" sz="2400" dirty="0"/>
          </a:p>
          <a:p>
            <a:pPr lvl="0" algn="r" rtl="1"/>
            <a:r>
              <a:rPr lang="ar-MA" sz="2400" dirty="0"/>
              <a:t>النظر في تغيير أسماء الملفات على جهاز الكمبيوتر الخاص بك</a:t>
            </a:r>
            <a:endParaRPr lang="fr-FR" sz="2400" dirty="0"/>
          </a:p>
          <a:p>
            <a:pPr lvl="0" algn="r" rtl="1"/>
            <a:r>
              <a:rPr lang="ar-MA" sz="2400" dirty="0"/>
              <a:t>بدلاً من استخدام  "موقع *_ التواصل مع الرجال الذين يمارسون الجنس مع الرجال"</a:t>
            </a:r>
            <a:endParaRPr lang="fr-FR" sz="2400" dirty="0"/>
          </a:p>
          <a:p>
            <a:pPr lvl="0" algn="r" rtl="1"/>
            <a:r>
              <a:rPr lang="ar-MA" sz="2400" dirty="0"/>
              <a:t>استخدم " أنشطة المشروع _ الاسم الرمزي لموقع * "</a:t>
            </a:r>
            <a:endParaRPr lang="fr-FR" sz="2400" dirty="0"/>
          </a:p>
          <a:p>
            <a:pPr marL="0" indent="0" algn="r">
              <a:buNone/>
            </a:pPr>
            <a:endParaRPr lang="en-US" sz="2400" dirty="0"/>
          </a:p>
        </p:txBody>
      </p:sp>
      <p:pic>
        <p:nvPicPr>
          <p:cNvPr id="7" name="Picture 6">
            <a:extLst>
              <a:ext uri="{FF2B5EF4-FFF2-40B4-BE49-F238E27FC236}">
                <a16:creationId xmlns:a16="http://schemas.microsoft.com/office/drawing/2014/main" id="{A34FD11F-A63B-4C46-973D-8CD7F02F964D}"/>
              </a:ext>
            </a:extLst>
          </p:cNvPr>
          <p:cNvPicPr>
            <a:picLocks noChangeAspect="1"/>
          </p:cNvPicPr>
          <p:nvPr/>
        </p:nvPicPr>
        <p:blipFill rotWithShape="1">
          <a:blip r:embed="rId3"/>
          <a:srcRect l="3363" t="5562" r="1483" b="3698"/>
          <a:stretch/>
        </p:blipFill>
        <p:spPr>
          <a:xfrm>
            <a:off x="2009775" y="4378286"/>
            <a:ext cx="5162550" cy="184153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C16552B-72AC-469C-91F5-2C59D6857ACE}"/>
              </a:ext>
            </a:extLst>
          </p:cNvPr>
          <p:cNvSpPr txBox="1"/>
          <p:nvPr/>
        </p:nvSpPr>
        <p:spPr>
          <a:xfrm>
            <a:off x="2512007" y="6351485"/>
            <a:ext cx="4252686" cy="215444"/>
          </a:xfrm>
          <a:prstGeom prst="rect">
            <a:avLst/>
          </a:prstGeom>
          <a:noFill/>
        </p:spPr>
        <p:txBody>
          <a:bodyPr wrap="square" rtlCol="0">
            <a:spAutoFit/>
          </a:bodyPr>
          <a:lstStyle/>
          <a:p>
            <a:r>
              <a:rPr lang="en-US" sz="800" dirty="0">
                <a:hlinkClick r:id="rId4"/>
              </a:rPr>
              <a:t>https://medium.com/searchencrypt/what-is-encryption-how-does-it-work-e8f20e340537</a:t>
            </a:r>
            <a:endParaRPr lang="en-US" sz="800" dirty="0"/>
          </a:p>
        </p:txBody>
      </p:sp>
      <p:sp>
        <p:nvSpPr>
          <p:cNvPr id="4" name="Rectangle 3"/>
          <p:cNvSpPr/>
          <p:nvPr/>
        </p:nvSpPr>
        <p:spPr>
          <a:xfrm>
            <a:off x="2816181" y="3825563"/>
            <a:ext cx="3115265" cy="5527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LB" sz="2000" dirty="0">
                <a:solidFill>
                  <a:schemeClr val="bg1"/>
                </a:solidFill>
              </a:rPr>
              <a:t>ما</a:t>
            </a:r>
            <a:r>
              <a:rPr lang="ar-LB" sz="2000" dirty="0">
                <a:solidFill>
                  <a:schemeClr val="tx1"/>
                </a:solidFill>
              </a:rPr>
              <a:t>ما هو التشفير؟</a:t>
            </a:r>
            <a:endParaRPr lang="fr-FR" sz="2000" dirty="0">
              <a:solidFill>
                <a:schemeClr val="bg1"/>
              </a:solidFill>
            </a:endParaRPr>
          </a:p>
        </p:txBody>
      </p:sp>
    </p:spTree>
    <p:extLst>
      <p:ext uri="{BB962C8B-B14F-4D97-AF65-F5344CB8AC3E}">
        <p14:creationId xmlns:p14="http://schemas.microsoft.com/office/powerpoint/2010/main" val="690967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ED4-249C-4CA1-A8E2-2B0254B7633B}"/>
              </a:ext>
            </a:extLst>
          </p:cNvPr>
          <p:cNvSpPr>
            <a:spLocks noGrp="1"/>
          </p:cNvSpPr>
          <p:nvPr>
            <p:ph type="title"/>
          </p:nvPr>
        </p:nvSpPr>
        <p:spPr>
          <a:xfrm>
            <a:off x="-156754" y="94168"/>
            <a:ext cx="8219440" cy="972441"/>
          </a:xfrm>
        </p:spPr>
        <p:txBody>
          <a:bodyPr>
            <a:normAutofit/>
          </a:bodyPr>
          <a:lstStyle/>
          <a:p>
            <a:pPr algn="r" rtl="1"/>
            <a:r>
              <a:rPr lang="ar-MA" b="1" dirty="0"/>
              <a:t>النشاط ف. ربط المشاكل بالحلول</a:t>
            </a:r>
            <a:endParaRPr lang="fr-FR" dirty="0"/>
          </a:p>
        </p:txBody>
      </p:sp>
      <p:sp>
        <p:nvSpPr>
          <p:cNvPr id="4" name="Star: 5 Points 3">
            <a:extLst>
              <a:ext uri="{FF2B5EF4-FFF2-40B4-BE49-F238E27FC236}">
                <a16:creationId xmlns:a16="http://schemas.microsoft.com/office/drawing/2014/main" id="{95886A53-DA34-4C01-BBF0-F4A75934AA4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graphicFrame>
        <p:nvGraphicFramePr>
          <p:cNvPr id="5" name="Table 5">
            <a:extLst>
              <a:ext uri="{FF2B5EF4-FFF2-40B4-BE49-F238E27FC236}">
                <a16:creationId xmlns:a16="http://schemas.microsoft.com/office/drawing/2014/main" id="{7E8CE2E8-359A-4FE1-9214-B2CC8EFA5F0B}"/>
              </a:ext>
            </a:extLst>
          </p:cNvPr>
          <p:cNvGraphicFramePr>
            <a:graphicFrameLocks noGrp="1"/>
          </p:cNvGraphicFramePr>
          <p:nvPr/>
        </p:nvGraphicFramePr>
        <p:xfrm>
          <a:off x="457200" y="1367094"/>
          <a:ext cx="8339070" cy="4119880"/>
        </p:xfrm>
        <a:graphic>
          <a:graphicData uri="http://schemas.openxmlformats.org/drawingml/2006/table">
            <a:tbl>
              <a:tblPr firstRow="1" bandRow="1">
                <a:tableStyleId>{5C22544A-7EE6-4342-B048-85BDC9FD1C3A}</a:tableStyleId>
              </a:tblPr>
              <a:tblGrid>
                <a:gridCol w="2779690">
                  <a:extLst>
                    <a:ext uri="{9D8B030D-6E8A-4147-A177-3AD203B41FA5}">
                      <a16:colId xmlns:a16="http://schemas.microsoft.com/office/drawing/2014/main" val="1852071379"/>
                    </a:ext>
                  </a:extLst>
                </a:gridCol>
                <a:gridCol w="987380">
                  <a:extLst>
                    <a:ext uri="{9D8B030D-6E8A-4147-A177-3AD203B41FA5}">
                      <a16:colId xmlns:a16="http://schemas.microsoft.com/office/drawing/2014/main" val="3643686591"/>
                    </a:ext>
                  </a:extLst>
                </a:gridCol>
                <a:gridCol w="4572000">
                  <a:extLst>
                    <a:ext uri="{9D8B030D-6E8A-4147-A177-3AD203B41FA5}">
                      <a16:colId xmlns:a16="http://schemas.microsoft.com/office/drawing/2014/main" val="300355543"/>
                    </a:ext>
                  </a:extLst>
                </a:gridCol>
              </a:tblGrid>
              <a:tr h="370840">
                <a:tc>
                  <a:txBody>
                    <a:bodyPr/>
                    <a:lstStyle/>
                    <a:p>
                      <a:pPr algn="r"/>
                      <a:r>
                        <a:rPr lang="ar-MA" sz="1800" b="1" kern="1200" dirty="0">
                          <a:solidFill>
                            <a:schemeClr val="lt1"/>
                          </a:solidFill>
                          <a:effectLst/>
                          <a:latin typeface="+mn-lt"/>
                          <a:ea typeface="+mn-ea"/>
                          <a:cs typeface="+mn-cs"/>
                        </a:rPr>
                        <a:t>خيارات الحلول</a:t>
                      </a:r>
                      <a:endParaRPr lang="en-US" dirty="0"/>
                    </a:p>
                  </a:txBody>
                  <a:tcPr/>
                </a:tc>
                <a:tc>
                  <a:txBody>
                    <a:bodyPr/>
                    <a:lstStyle/>
                    <a:p>
                      <a:r>
                        <a:rPr lang="ar-MA" sz="1800" b="1" kern="1200" dirty="0">
                          <a:solidFill>
                            <a:schemeClr val="lt1"/>
                          </a:solidFill>
                          <a:effectLst/>
                          <a:latin typeface="+mn-lt"/>
                          <a:ea typeface="+mn-ea"/>
                          <a:cs typeface="+mn-cs"/>
                        </a:rPr>
                        <a:t>الإجابة</a:t>
                      </a:r>
                      <a:endParaRPr lang="en-US" dirty="0"/>
                    </a:p>
                  </a:txBody>
                  <a:tcPr/>
                </a:tc>
                <a:tc>
                  <a:txBody>
                    <a:bodyPr/>
                    <a:lstStyle/>
                    <a:p>
                      <a:pPr algn="r"/>
                      <a:r>
                        <a:rPr lang="ar-MA" sz="1800" b="1" kern="1200" dirty="0">
                          <a:solidFill>
                            <a:schemeClr val="lt1"/>
                          </a:solidFill>
                          <a:effectLst/>
                          <a:latin typeface="+mn-lt"/>
                          <a:ea typeface="+mn-ea"/>
                          <a:cs typeface="+mn-cs"/>
                        </a:rPr>
                        <a:t>المشكل</a:t>
                      </a:r>
                      <a:endParaRPr lang="en-US" dirty="0"/>
                    </a:p>
                  </a:txBody>
                  <a:tcPr/>
                </a:tc>
                <a:extLst>
                  <a:ext uri="{0D108BD9-81ED-4DB2-BD59-A6C34878D82A}">
                    <a16:rowId xmlns:a16="http://schemas.microsoft.com/office/drawing/2014/main" val="2004852374"/>
                  </a:ext>
                </a:extLst>
              </a:tr>
              <a:tr h="370840">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أ. ضمِّن إرشادات حول ما يمكن للعاملين عبر الإنترنت مشاركته، بما في ذلك الأسماء/الصور/ المواقع</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endParaRPr lang="en-US" dirty="0"/>
                    </a:p>
                  </a:txBody>
                  <a:tcPr/>
                </a:tc>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1. يتعرض العاملون في مجال التوعية عبر الإنترنت لمحاولات تقرب جنسية غير مرغوب فيها</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538037642"/>
                  </a:ext>
                </a:extLst>
              </a:tr>
              <a:tr h="370840">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ب. توفير نصوص مكتوبة لتوجيه المحادثات عبر الإنترنت والاستجابة لمحاولات التقرب الجنسي</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endParaRPr lang="en-US" dirty="0"/>
                    </a:p>
                  </a:txBody>
                  <a:tcPr/>
                </a:tc>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2. يتم ترصد العاملين في مجال التوعية عبر الإنترنت من قبل العملاء</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90059283"/>
                  </a:ext>
                </a:extLst>
              </a:tr>
              <a:tr h="370840">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ج. استخدم مجموعات </a:t>
                      </a:r>
                      <a:r>
                        <a:rPr lang="ar-MA" sz="1600" kern="1100" dirty="0" err="1">
                          <a:effectLst/>
                          <a:latin typeface="Calibri" panose="020F0502020204030204" pitchFamily="34" charset="0"/>
                          <a:ea typeface="Calibri" panose="020F0502020204030204" pitchFamily="34" charset="0"/>
                          <a:cs typeface="Arial" panose="020B0604020202020204" pitchFamily="34" charset="0"/>
                        </a:rPr>
                        <a:t>الفيسبوك</a:t>
                      </a:r>
                      <a:r>
                        <a:rPr lang="ar-MA" sz="1600" kern="1100" dirty="0">
                          <a:effectLst/>
                          <a:latin typeface="Calibri" panose="020F0502020204030204" pitchFamily="34" charset="0"/>
                          <a:ea typeface="Calibri" panose="020F0502020204030204" pitchFamily="34" charset="0"/>
                          <a:cs typeface="Arial" panose="020B0604020202020204" pitchFamily="34" charset="0"/>
                        </a:rPr>
                        <a:t> المغلقة (أو منصة أخرى) وقم بإجراء عملية للتحقق من هويات الأفراد قبل انضمامهم</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endParaRPr lang="en-US" dirty="0"/>
                    </a:p>
                  </a:txBody>
                  <a:tcPr/>
                </a:tc>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3. يقوم العملاء بابتزاز أقرانهم باستخدام لقطات شاشة من محادثات التوعية عبر الإنترنت</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4093350728"/>
                  </a:ext>
                </a:extLst>
              </a:tr>
              <a:tr h="370840">
                <a:tc>
                  <a:txBody>
                    <a:bodyPr/>
                    <a:lstStyle/>
                    <a:p>
                      <a:pPr algn="r" rtl="1"/>
                      <a:r>
                        <a:rPr lang="ar-LB" sz="1800" kern="1200" dirty="0">
                          <a:solidFill>
                            <a:schemeClr val="dk1"/>
                          </a:solidFill>
                          <a:latin typeface="+mn-lt"/>
                          <a:ea typeface="+mn-ea"/>
                          <a:cs typeface="+mn-cs"/>
                        </a:rPr>
                        <a:t>ه.</a:t>
                      </a:r>
                      <a:r>
                        <a:rPr lang="ar-LB" sz="1800" kern="1200" baseline="0" dirty="0">
                          <a:solidFill>
                            <a:schemeClr val="dk1"/>
                          </a:solidFill>
                          <a:latin typeface="+mn-lt"/>
                          <a:ea typeface="+mn-ea"/>
                          <a:cs typeface="+mn-cs"/>
                        </a:rPr>
                        <a:t> </a:t>
                      </a:r>
                      <a:r>
                        <a:rPr lang="ar-LB" dirty="0"/>
                        <a:t>شارك بأسماء / صور من اعتادوا التحرش حتى لا يشاركوا في البرامج عبر الإنترنت</a:t>
                      </a:r>
                      <a:endParaRPr lang="fr-FR" dirty="0"/>
                    </a:p>
                  </a:txBody>
                  <a:tcPr/>
                </a:tc>
                <a:tc>
                  <a:txBody>
                    <a:bodyPr/>
                    <a:lstStyle/>
                    <a:p>
                      <a:endParaRPr lang="en-US" dirty="0"/>
                    </a:p>
                  </a:txBody>
                  <a:tcPr/>
                </a:tc>
                <a:tc>
                  <a:txBody>
                    <a:bodyPr/>
                    <a:lstStyle/>
                    <a:p>
                      <a:endParaRPr lang="fr-FR" dirty="0"/>
                    </a:p>
                  </a:txBody>
                  <a:tcPr marL="68580" marR="68580" marT="0" marB="0"/>
                </a:tc>
                <a:extLst>
                  <a:ext uri="{0D108BD9-81ED-4DB2-BD59-A6C34878D82A}">
                    <a16:rowId xmlns:a16="http://schemas.microsoft.com/office/drawing/2014/main" val="2749222784"/>
                  </a:ext>
                </a:extLst>
              </a:tr>
              <a:tr h="370840">
                <a:tc>
                  <a: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LB" sz="1800" kern="1200" dirty="0">
                          <a:solidFill>
                            <a:schemeClr val="dk1"/>
                          </a:solidFill>
                          <a:latin typeface="+mn-lt"/>
                          <a:ea typeface="+mn-ea"/>
                          <a:cs typeface="+mn-cs"/>
                        </a:rPr>
                        <a:t>و</a:t>
                      </a:r>
                      <a:r>
                        <a:rPr lang="ar-LB" sz="1800" kern="1200">
                          <a:solidFill>
                            <a:schemeClr val="dk1"/>
                          </a:solidFill>
                          <a:latin typeface="+mn-lt"/>
                          <a:ea typeface="+mn-ea"/>
                          <a:cs typeface="+mn-cs"/>
                        </a:rPr>
                        <a:t>.</a:t>
                      </a:r>
                      <a:r>
                        <a:rPr lang="ar-LB" sz="1800" kern="1200" baseline="0">
                          <a:solidFill>
                            <a:schemeClr val="dk1"/>
                          </a:solidFill>
                          <a:latin typeface="+mn-lt"/>
                          <a:ea typeface="+mn-ea"/>
                          <a:cs typeface="+mn-cs"/>
                        </a:rPr>
                        <a:t> </a:t>
                      </a:r>
                      <a:r>
                        <a:rPr lang="ar-LB"/>
                        <a:t>ضع سياسات تمنع العمال من إقامة علاقات عاطفية مع العملاء</a:t>
                      </a:r>
                      <a:endParaRPr lang="en-US" sz="1800" kern="1200" dirty="0">
                        <a:solidFill>
                          <a:schemeClr val="dk1"/>
                        </a:solidFill>
                        <a:latin typeface="+mn-lt"/>
                        <a:ea typeface="+mn-ea"/>
                        <a:cs typeface="+mn-cs"/>
                      </a:endParaRPr>
                    </a:p>
                  </a:txBody>
                  <a:tcPr/>
                </a:tc>
                <a:tc>
                  <a:txBody>
                    <a:bodyPr/>
                    <a:lstStyle/>
                    <a:p>
                      <a:endParaRPr lang="en-US" dirty="0"/>
                    </a:p>
                  </a:txBody>
                  <a:tcPr/>
                </a:tc>
                <a:tc>
                  <a:txBody>
                    <a:bodyPr/>
                    <a:lstStyle/>
                    <a:p>
                      <a:endParaRPr lang="fr-FR" dirty="0"/>
                    </a:p>
                  </a:txBody>
                  <a:tcPr marL="68580" marR="68580" marT="0" marB="0"/>
                </a:tc>
                <a:extLst>
                  <a:ext uri="{0D108BD9-81ED-4DB2-BD59-A6C34878D82A}">
                    <a16:rowId xmlns:a16="http://schemas.microsoft.com/office/drawing/2014/main" val="3235136904"/>
                  </a:ext>
                </a:extLst>
              </a:tr>
            </a:tbl>
          </a:graphicData>
        </a:graphic>
      </p:graphicFrame>
      <p:sp>
        <p:nvSpPr>
          <p:cNvPr id="32" name="TextBox 31">
            <a:extLst>
              <a:ext uri="{FF2B5EF4-FFF2-40B4-BE49-F238E27FC236}">
                <a16:creationId xmlns:a16="http://schemas.microsoft.com/office/drawing/2014/main" id="{39EC7B89-A3F7-4C67-A130-9C83CE46E0BE}"/>
              </a:ext>
            </a:extLst>
          </p:cNvPr>
          <p:cNvSpPr txBox="1"/>
          <p:nvPr/>
        </p:nvSpPr>
        <p:spPr>
          <a:xfrm>
            <a:off x="3322750" y="1763602"/>
            <a:ext cx="785611" cy="646331"/>
          </a:xfrm>
          <a:prstGeom prst="rect">
            <a:avLst/>
          </a:prstGeom>
          <a:noFill/>
        </p:spPr>
        <p:txBody>
          <a:bodyPr wrap="square" rtlCol="0">
            <a:spAutoFit/>
          </a:bodyPr>
          <a:lstStyle/>
          <a:p>
            <a:r>
              <a:rPr lang="ar-MA" b="1" dirty="0">
                <a:solidFill>
                  <a:srgbClr val="FF0000"/>
                </a:solidFill>
              </a:rPr>
              <a:t>أ، ب، ج، د، ه</a:t>
            </a:r>
            <a:endParaRPr lang="en-US" sz="2000" b="1" dirty="0">
              <a:solidFill>
                <a:srgbClr val="FF0000"/>
              </a:solidFill>
            </a:endParaRPr>
          </a:p>
        </p:txBody>
      </p:sp>
      <p:sp>
        <p:nvSpPr>
          <p:cNvPr id="33" name="TextBox 32">
            <a:extLst>
              <a:ext uri="{FF2B5EF4-FFF2-40B4-BE49-F238E27FC236}">
                <a16:creationId xmlns:a16="http://schemas.microsoft.com/office/drawing/2014/main" id="{1653EF98-1B27-4A5B-8CF0-286849673B9C}"/>
              </a:ext>
            </a:extLst>
          </p:cNvPr>
          <p:cNvSpPr txBox="1"/>
          <p:nvPr/>
        </p:nvSpPr>
        <p:spPr>
          <a:xfrm>
            <a:off x="3298802" y="2498119"/>
            <a:ext cx="875764" cy="707886"/>
          </a:xfrm>
          <a:prstGeom prst="rect">
            <a:avLst/>
          </a:prstGeom>
          <a:noFill/>
        </p:spPr>
        <p:txBody>
          <a:bodyPr wrap="square" rtlCol="0">
            <a:spAutoFit/>
          </a:bodyPr>
          <a:lstStyle/>
          <a:p>
            <a:r>
              <a:rPr lang="ar-MA" sz="2000" b="1" dirty="0">
                <a:solidFill>
                  <a:srgbClr val="FF0000"/>
                </a:solidFill>
              </a:rPr>
              <a:t>أ، ب، ج، د، ه</a:t>
            </a:r>
            <a:endParaRPr lang="en-US" sz="2400" b="1" dirty="0">
              <a:solidFill>
                <a:srgbClr val="FF0000"/>
              </a:solidFill>
            </a:endParaRPr>
          </a:p>
        </p:txBody>
      </p:sp>
      <p:sp>
        <p:nvSpPr>
          <p:cNvPr id="34" name="TextBox 33">
            <a:extLst>
              <a:ext uri="{FF2B5EF4-FFF2-40B4-BE49-F238E27FC236}">
                <a16:creationId xmlns:a16="http://schemas.microsoft.com/office/drawing/2014/main" id="{34CF8DD8-4578-41D1-A6C7-0868EE27774F}"/>
              </a:ext>
            </a:extLst>
          </p:cNvPr>
          <p:cNvSpPr txBox="1"/>
          <p:nvPr/>
        </p:nvSpPr>
        <p:spPr>
          <a:xfrm>
            <a:off x="3322750" y="3223539"/>
            <a:ext cx="875764" cy="707886"/>
          </a:xfrm>
          <a:prstGeom prst="rect">
            <a:avLst/>
          </a:prstGeom>
          <a:noFill/>
        </p:spPr>
        <p:txBody>
          <a:bodyPr wrap="square" rtlCol="0">
            <a:spAutoFit/>
          </a:bodyPr>
          <a:lstStyle/>
          <a:p>
            <a:r>
              <a:rPr lang="ar-MA" sz="2000" b="1" dirty="0">
                <a:solidFill>
                  <a:srgbClr val="FF0000"/>
                </a:solidFill>
              </a:rPr>
              <a:t>أ، ب، ج، د، ه</a:t>
            </a:r>
            <a:endParaRPr lang="en-US" sz="2400" b="1" dirty="0">
              <a:solidFill>
                <a:srgbClr val="FF0000"/>
              </a:solidFill>
            </a:endParaRPr>
          </a:p>
        </p:txBody>
      </p:sp>
    </p:spTree>
    <p:extLst>
      <p:ext uri="{BB962C8B-B14F-4D97-AF65-F5344CB8AC3E}">
        <p14:creationId xmlns:p14="http://schemas.microsoft.com/office/powerpoint/2010/main" val="339313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6768-E1C8-4073-AFF0-468788962AB5}"/>
              </a:ext>
            </a:extLst>
          </p:cNvPr>
          <p:cNvSpPr>
            <a:spLocks noGrp="1"/>
          </p:cNvSpPr>
          <p:nvPr>
            <p:ph type="title"/>
          </p:nvPr>
        </p:nvSpPr>
        <p:spPr>
          <a:xfrm>
            <a:off x="319307" y="445196"/>
            <a:ext cx="4744504" cy="972441"/>
          </a:xfrm>
        </p:spPr>
        <p:txBody>
          <a:bodyPr>
            <a:normAutofit fontScale="90000"/>
          </a:bodyPr>
          <a:lstStyle/>
          <a:p>
            <a:pPr algn="r"/>
            <a:r>
              <a:rPr lang="ar-MA" b="1" dirty="0"/>
              <a:t>أدوات وإرشادات إضافية خاصة بالمعلومات الاستراتيجية</a:t>
            </a:r>
            <a:endParaRPr lang="en-US" dirty="0"/>
          </a:p>
        </p:txBody>
      </p:sp>
      <p:sp>
        <p:nvSpPr>
          <p:cNvPr id="3" name="Text Placeholder 2">
            <a:extLst>
              <a:ext uri="{FF2B5EF4-FFF2-40B4-BE49-F238E27FC236}">
                <a16:creationId xmlns:a16="http://schemas.microsoft.com/office/drawing/2014/main" id="{8CAC28E1-FB2E-4DC3-AFF2-60BFA7C2F18D}"/>
              </a:ext>
            </a:extLst>
          </p:cNvPr>
          <p:cNvSpPr>
            <a:spLocks noGrp="1"/>
          </p:cNvSpPr>
          <p:nvPr>
            <p:ph type="body" sz="quarter" idx="10"/>
          </p:nvPr>
        </p:nvSpPr>
        <p:spPr>
          <a:xfrm>
            <a:off x="423815" y="2258119"/>
            <a:ext cx="4744504" cy="808931"/>
          </a:xfrm>
        </p:spPr>
        <p:txBody>
          <a:bodyPr/>
          <a:lstStyle/>
          <a:p>
            <a:pPr marL="0" indent="0">
              <a:buNone/>
            </a:pPr>
            <a:r>
              <a:rPr lang="en-US" sz="1800" u="sng" dirty="0">
                <a:solidFill>
                  <a:srgbClr val="0563C1"/>
                </a:solidFill>
                <a:effectLst/>
                <a:ea typeface="Times New Roman" panose="02020603050405020304" pitchFamily="18" charset="0"/>
                <a:cs typeface="Times New Roman" panose="02020603050405020304" pitchFamily="18" charset="0"/>
                <a:hlinkClick r:id="rId3"/>
              </a:rPr>
              <a:t>https://www.fhi360.org/resource/implementer-and-data-security</a:t>
            </a:r>
            <a:endParaRPr lang="en-US" sz="1800" dirty="0"/>
          </a:p>
        </p:txBody>
      </p:sp>
      <p:pic>
        <p:nvPicPr>
          <p:cNvPr id="6" name="Picture 5">
            <a:extLst>
              <a:ext uri="{FF2B5EF4-FFF2-40B4-BE49-F238E27FC236}">
                <a16:creationId xmlns:a16="http://schemas.microsoft.com/office/drawing/2014/main" id="{6CE6F391-4195-461A-AF1F-F900D6BB7B45}"/>
              </a:ext>
            </a:extLst>
          </p:cNvPr>
          <p:cNvPicPr>
            <a:picLocks noChangeAspect="1"/>
          </p:cNvPicPr>
          <p:nvPr/>
        </p:nvPicPr>
        <p:blipFill>
          <a:blip r:embed="rId4"/>
          <a:srcRect/>
          <a:stretch/>
        </p:blipFill>
        <p:spPr>
          <a:xfrm>
            <a:off x="5219306" y="445196"/>
            <a:ext cx="3599968" cy="509016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A5D89EA-96CC-42C9-8323-C31DE0FA74BB}"/>
              </a:ext>
            </a:extLst>
          </p:cNvPr>
          <p:cNvPicPr>
            <a:picLocks noChangeAspect="1"/>
          </p:cNvPicPr>
          <p:nvPr/>
        </p:nvPicPr>
        <p:blipFill rotWithShape="1">
          <a:blip r:embed="rId5"/>
          <a:srcRect r="1242"/>
          <a:stretch/>
        </p:blipFill>
        <p:spPr>
          <a:xfrm>
            <a:off x="217981" y="3523192"/>
            <a:ext cx="6339574" cy="3010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10822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B4512-8778-443E-A50C-75FAE7C84E7B}"/>
              </a:ext>
            </a:extLst>
          </p:cNvPr>
          <p:cNvSpPr>
            <a:spLocks noGrp="1"/>
          </p:cNvSpPr>
          <p:nvPr>
            <p:ph type="title"/>
          </p:nvPr>
        </p:nvSpPr>
        <p:spPr>
          <a:xfrm>
            <a:off x="3019647" y="124575"/>
            <a:ext cx="5928487" cy="972441"/>
          </a:xfrm>
        </p:spPr>
        <p:txBody>
          <a:bodyPr>
            <a:noAutofit/>
          </a:bodyPr>
          <a:lstStyle/>
          <a:p>
            <a:pPr algn="r" rtl="1"/>
            <a:r>
              <a:rPr lang="ar-MA" sz="2800" dirty="0"/>
              <a:t>أدوات وإرشادات إضافية:</a:t>
            </a:r>
            <a:r>
              <a:rPr lang="fr-FR" sz="2800" dirty="0"/>
              <a:t> </a:t>
            </a:r>
            <a:r>
              <a:rPr lang="ar-MA" sz="2800" dirty="0"/>
              <a:t>الأمن العام على الإنترنت</a:t>
            </a:r>
            <a:endParaRPr lang="en-US" sz="2800" dirty="0">
              <a:solidFill>
                <a:srgbClr val="595959"/>
              </a:solidFill>
            </a:endParaRPr>
          </a:p>
        </p:txBody>
      </p:sp>
      <p:sp>
        <p:nvSpPr>
          <p:cNvPr id="3" name="Content Placeholder 2">
            <a:extLst>
              <a:ext uri="{FF2B5EF4-FFF2-40B4-BE49-F238E27FC236}">
                <a16:creationId xmlns:a16="http://schemas.microsoft.com/office/drawing/2014/main" id="{173BDF6E-D279-4F56-ACB6-35B94E1BF58E}"/>
              </a:ext>
            </a:extLst>
          </p:cNvPr>
          <p:cNvSpPr>
            <a:spLocks noGrp="1"/>
          </p:cNvSpPr>
          <p:nvPr>
            <p:ph type="body" sz="quarter" idx="10"/>
          </p:nvPr>
        </p:nvSpPr>
        <p:spPr>
          <a:xfrm>
            <a:off x="5638800" y="1415993"/>
            <a:ext cx="3247980" cy="4828904"/>
          </a:xfrm>
        </p:spPr>
        <p:txBody>
          <a:bodyPr/>
          <a:lstStyle/>
          <a:p>
            <a:pPr algn="r" rtl="1"/>
            <a:r>
              <a:rPr lang="ar-MA" sz="2400" dirty="0"/>
              <a:t>أعدت </a:t>
            </a:r>
            <a:r>
              <a:rPr lang="ar-MA" sz="2400" u="sng" dirty="0">
                <a:hlinkClick r:id="rId3"/>
              </a:rPr>
              <a:t>المؤسسة العربية للحريات والمساواة</a:t>
            </a:r>
            <a:r>
              <a:rPr lang="ar-MA" sz="2400" dirty="0"/>
              <a:t> بالتعاون مع </a:t>
            </a:r>
            <a:r>
              <a:rPr lang="en-US" sz="2400" dirty="0"/>
              <a:t>LINKAGES</a:t>
            </a:r>
            <a:r>
              <a:rPr lang="ar-MA" sz="2400" dirty="0"/>
              <a:t>، تدريبًا افتراضيًا حول الأمن الرقمي يساعد كلاَ من منفذي البرامج والمستفيدين على الاستخدام الآمن للإنترنت.</a:t>
            </a:r>
            <a:endParaRPr lang="en-US" sz="2400" dirty="0"/>
          </a:p>
          <a:p>
            <a:pPr lvl="0" algn="r" rtl="1"/>
            <a:r>
              <a:rPr lang="ar-MA" sz="2400" dirty="0"/>
              <a:t>يمكن الحصول على التدريبات المباشرة أو حسب الوتيرة الخاصة هنا:</a:t>
            </a:r>
            <a:r>
              <a:rPr lang="en-US" sz="2400" dirty="0"/>
              <a:t> </a:t>
            </a:r>
            <a:r>
              <a:rPr lang="en-US" sz="2000" dirty="0">
                <a:hlinkClick r:id="rId4"/>
              </a:rPr>
              <a:t>https://afemena.org/digital-security-sessions/</a:t>
            </a:r>
            <a:r>
              <a:rPr lang="en-US" sz="2000" dirty="0"/>
              <a:t> </a:t>
            </a:r>
            <a:endParaRPr lang="fr-FR" sz="2000" dirty="0">
              <a:highlight>
                <a:srgbClr val="FFFF00"/>
              </a:highlight>
            </a:endParaRPr>
          </a:p>
          <a:p>
            <a:endParaRPr lang="en-US" sz="2200" dirty="0">
              <a:highlight>
                <a:srgbClr val="FFFF00"/>
              </a:highlight>
            </a:endParaRPr>
          </a:p>
        </p:txBody>
      </p:sp>
      <p:pic>
        <p:nvPicPr>
          <p:cNvPr id="5" name="Picture 4">
            <a:extLst>
              <a:ext uri="{FF2B5EF4-FFF2-40B4-BE49-F238E27FC236}">
                <a16:creationId xmlns:a16="http://schemas.microsoft.com/office/drawing/2014/main" id="{EA3161E9-7924-4092-A097-C3FC00D7513E}"/>
              </a:ext>
            </a:extLst>
          </p:cNvPr>
          <p:cNvPicPr>
            <a:picLocks noChangeAspect="1"/>
          </p:cNvPicPr>
          <p:nvPr/>
        </p:nvPicPr>
        <p:blipFill>
          <a:blip r:embed="rId5"/>
          <a:stretch>
            <a:fillRect/>
          </a:stretch>
        </p:blipFill>
        <p:spPr>
          <a:xfrm>
            <a:off x="407381" y="775430"/>
            <a:ext cx="2497061" cy="54694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93BC293-4C24-4A3E-8B35-0E6BD9B5DD4E}"/>
              </a:ext>
            </a:extLst>
          </p:cNvPr>
          <p:cNvPicPr>
            <a:picLocks noChangeAspect="1"/>
          </p:cNvPicPr>
          <p:nvPr/>
        </p:nvPicPr>
        <p:blipFill>
          <a:blip r:embed="rId6"/>
          <a:stretch>
            <a:fillRect/>
          </a:stretch>
        </p:blipFill>
        <p:spPr>
          <a:xfrm>
            <a:off x="2904442" y="2020288"/>
            <a:ext cx="2447766" cy="42246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2885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F31B-8E9A-4ED8-BA4A-CFBED7BAC82A}"/>
              </a:ext>
            </a:extLst>
          </p:cNvPr>
          <p:cNvSpPr>
            <a:spLocks noGrp="1"/>
          </p:cNvSpPr>
          <p:nvPr>
            <p:ph type="title"/>
          </p:nvPr>
        </p:nvSpPr>
        <p:spPr>
          <a:xfrm>
            <a:off x="467360" y="423424"/>
            <a:ext cx="8219440" cy="972441"/>
          </a:xfrm>
        </p:spPr>
        <p:txBody>
          <a:bodyPr>
            <a:noAutofit/>
          </a:bodyPr>
          <a:lstStyle/>
          <a:p>
            <a:pPr algn="r" rtl="1"/>
            <a:r>
              <a:rPr lang="ar-MA" dirty="0"/>
              <a:t>أدوات وإرشادات إضافية: الاستعمال الآمن للأجهزة المحمولة والتطبيقات</a:t>
            </a:r>
            <a:endParaRPr lang="fr-FR" dirty="0"/>
          </a:p>
        </p:txBody>
      </p:sp>
      <p:sp>
        <p:nvSpPr>
          <p:cNvPr id="3" name="Content Placeholder 2">
            <a:extLst>
              <a:ext uri="{FF2B5EF4-FFF2-40B4-BE49-F238E27FC236}">
                <a16:creationId xmlns:a16="http://schemas.microsoft.com/office/drawing/2014/main" id="{9850D586-63D3-4372-9A0E-3161A7475B97}"/>
              </a:ext>
            </a:extLst>
          </p:cNvPr>
          <p:cNvSpPr>
            <a:spLocks noGrp="1"/>
          </p:cNvSpPr>
          <p:nvPr>
            <p:ph type="body" sz="quarter" idx="10"/>
          </p:nvPr>
        </p:nvSpPr>
        <p:spPr>
          <a:xfrm>
            <a:off x="4032068" y="1844039"/>
            <a:ext cx="4654731" cy="4852852"/>
          </a:xfrm>
        </p:spPr>
        <p:txBody>
          <a:bodyPr/>
          <a:lstStyle/>
          <a:p>
            <a:pPr algn="r" rtl="1"/>
            <a:r>
              <a:rPr lang="ar-MA" dirty="0"/>
              <a:t>دعم المنظمات في الاستعمال الآمن للأجهزة المحمولة والتطبيقات</a:t>
            </a:r>
            <a:endParaRPr lang="en-US" dirty="0"/>
          </a:p>
          <a:p>
            <a:pPr algn="r" rtl="1"/>
            <a:r>
              <a:rPr lang="ar-MA" dirty="0"/>
              <a:t>المواضيع:</a:t>
            </a:r>
            <a:endParaRPr lang="en-US" dirty="0"/>
          </a:p>
          <a:p>
            <a:pPr marL="400050" lvl="1" indent="0" algn="r" rtl="1">
              <a:buNone/>
            </a:pPr>
            <a:r>
              <a:rPr lang="fr-FR" dirty="0"/>
              <a:t> -</a:t>
            </a:r>
            <a:r>
              <a:rPr lang="ar-MA" dirty="0"/>
              <a:t>اختيار الأجهزة</a:t>
            </a:r>
            <a:endParaRPr lang="fr-FR" sz="2000" dirty="0"/>
          </a:p>
          <a:p>
            <a:pPr marL="400050" lvl="1" indent="0" algn="r" rtl="1">
              <a:buNone/>
            </a:pPr>
            <a:r>
              <a:rPr lang="ar-MA" dirty="0"/>
              <a:t>- توزيع / التعامل مع الأجهزة</a:t>
            </a:r>
            <a:endParaRPr lang="fr-FR" sz="2000" dirty="0"/>
          </a:p>
          <a:p>
            <a:pPr marL="400050" lvl="1" indent="0" algn="r" rtl="1">
              <a:buNone/>
            </a:pPr>
            <a:r>
              <a:rPr lang="ar-MA" dirty="0"/>
              <a:t>- خصوصية العميل وحمايته</a:t>
            </a:r>
            <a:endParaRPr lang="fr-FR" sz="2000" dirty="0"/>
          </a:p>
          <a:p>
            <a:pPr marL="400050" lvl="1" indent="0" algn="r" rtl="1">
              <a:buNone/>
            </a:pPr>
            <a:r>
              <a:rPr lang="ar-MA" dirty="0"/>
              <a:t>- إدارة الحالة الافتراضية</a:t>
            </a:r>
            <a:endParaRPr lang="en-US" sz="2600" dirty="0">
              <a:highlight>
                <a:srgbClr val="FFFF00"/>
              </a:highlight>
            </a:endParaRPr>
          </a:p>
          <a:p>
            <a:pPr algn="r" rtl="1"/>
            <a:r>
              <a:rPr lang="ar-MA" sz="2600" dirty="0"/>
              <a:t>الموقع الالكتروني:</a:t>
            </a:r>
            <a:r>
              <a:rPr lang="en-US" sz="2600" dirty="0"/>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https://www.fhi360.org/sites/default/files/media/documents/resource-secure-mobile-devices-apps.pdf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p>
          <a:p>
            <a:pPr lvl="0" algn="r" rtl="1"/>
            <a:endParaRPr lang="fr-FR" sz="2600" dirty="0">
              <a:highlight>
                <a:srgbClr val="FFFF00"/>
              </a:highlight>
            </a:endParaRPr>
          </a:p>
          <a:p>
            <a:endParaRPr lang="en-US" sz="2600" dirty="0">
              <a:highlight>
                <a:srgbClr val="FFFF00"/>
              </a:highlight>
            </a:endParaRPr>
          </a:p>
          <a:p>
            <a:endParaRPr lang="en-US" dirty="0"/>
          </a:p>
          <a:p>
            <a:endParaRPr lang="en-US" dirty="0"/>
          </a:p>
        </p:txBody>
      </p:sp>
      <p:pic>
        <p:nvPicPr>
          <p:cNvPr id="6" name="Picture 5">
            <a:hlinkClick r:id="rId3"/>
            <a:extLst>
              <a:ext uri="{FF2B5EF4-FFF2-40B4-BE49-F238E27FC236}">
                <a16:creationId xmlns:a16="http://schemas.microsoft.com/office/drawing/2014/main" id="{66FD8AED-3B19-42C2-8112-55EB6C302FF2}"/>
              </a:ext>
            </a:extLst>
          </p:cNvPr>
          <p:cNvPicPr>
            <a:picLocks noChangeAspect="1"/>
          </p:cNvPicPr>
          <p:nvPr/>
        </p:nvPicPr>
        <p:blipFill>
          <a:blip r:embed="rId4"/>
          <a:srcRect/>
          <a:stretch/>
        </p:blipFill>
        <p:spPr>
          <a:xfrm>
            <a:off x="474505" y="1898072"/>
            <a:ext cx="3228892" cy="4197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0208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EA72-2D85-4559-9A34-4093B8D40A31}"/>
              </a:ext>
            </a:extLst>
          </p:cNvPr>
          <p:cNvSpPr>
            <a:spLocks noGrp="1"/>
          </p:cNvSpPr>
          <p:nvPr>
            <p:ph type="title"/>
          </p:nvPr>
        </p:nvSpPr>
        <p:spPr/>
        <p:txBody>
          <a:bodyPr>
            <a:normAutofit/>
          </a:bodyPr>
          <a:lstStyle/>
          <a:p>
            <a:pPr algn="r"/>
            <a:r>
              <a:rPr lang="ar-MA" b="1" dirty="0"/>
              <a:t>مراجعة قدراتنا الخاصة ومشاركة خطة المهارات</a:t>
            </a:r>
            <a:endParaRPr lang="en-US" dirty="0"/>
          </a:p>
        </p:txBody>
      </p:sp>
    </p:spTree>
    <p:extLst>
      <p:ext uri="{BB962C8B-B14F-4D97-AF65-F5344CB8AC3E}">
        <p14:creationId xmlns:p14="http://schemas.microsoft.com/office/powerpoint/2010/main" val="17688503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554E-3FC3-433A-A2A3-E7F31A1A9CEF}"/>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9A8F29B2-C37F-404C-BE0A-CE67FC5F4C13}"/>
              </a:ext>
            </a:extLst>
          </p:cNvPr>
          <p:cNvSpPr>
            <a:spLocks noGrp="1"/>
          </p:cNvSpPr>
          <p:nvPr>
            <p:ph type="body" sz="quarter" idx="10"/>
          </p:nvPr>
        </p:nvSpPr>
        <p:spPr>
          <a:xfrm>
            <a:off x="4445000" y="1163568"/>
            <a:ext cx="4241800" cy="4176851"/>
          </a:xfrm>
        </p:spPr>
        <p:txBody>
          <a:bodyPr/>
          <a:lstStyle/>
          <a:p>
            <a:pPr lvl="0" algn="r" rtl="1"/>
            <a:r>
              <a:rPr lang="ar-MA" dirty="0"/>
              <a:t>مراجعة الاستجابات الجماعية للتقييمات الأمنية (قوائم التحقق).</a:t>
            </a:r>
            <a:endParaRPr lang="fr-FR" dirty="0"/>
          </a:p>
          <a:p>
            <a:pPr lvl="0" algn="r" rtl="1"/>
            <a:r>
              <a:rPr lang="ar-MA" dirty="0"/>
              <a:t>كلف كل شريك منفذ بمهارة لعرضها في الجلسة التالية.</a:t>
            </a:r>
            <a:endParaRPr lang="fr-FR" dirty="0"/>
          </a:p>
          <a:p>
            <a:pPr marL="0" indent="0" rtl="1">
              <a:buNone/>
            </a:pPr>
            <a:r>
              <a:rPr lang="ar-MA" dirty="0"/>
              <a:t> </a:t>
            </a:r>
            <a:endParaRPr lang="fr-FR" dirty="0"/>
          </a:p>
        </p:txBody>
      </p:sp>
      <p:pic>
        <p:nvPicPr>
          <p:cNvPr id="5" name="Picture 4">
            <a:extLst>
              <a:ext uri="{FF2B5EF4-FFF2-40B4-BE49-F238E27FC236}">
                <a16:creationId xmlns:a16="http://schemas.microsoft.com/office/drawing/2014/main" id="{255B8E2B-4289-430F-B5CD-44BB8BE6C88F}"/>
              </a:ext>
            </a:extLst>
          </p:cNvPr>
          <p:cNvPicPr>
            <a:picLocks noChangeAspect="1"/>
          </p:cNvPicPr>
          <p:nvPr/>
        </p:nvPicPr>
        <p:blipFill>
          <a:blip r:embed="rId3"/>
          <a:stretch>
            <a:fillRect/>
          </a:stretch>
        </p:blipFill>
        <p:spPr>
          <a:xfrm>
            <a:off x="1237381" y="204312"/>
            <a:ext cx="2891790" cy="219434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049D890-B7EA-4339-B8D2-34C04E0A5787}"/>
              </a:ext>
            </a:extLst>
          </p:cNvPr>
          <p:cNvSpPr txBox="1"/>
          <p:nvPr/>
        </p:nvSpPr>
        <p:spPr>
          <a:xfrm>
            <a:off x="467360" y="5086350"/>
            <a:ext cx="7051040" cy="1477328"/>
          </a:xfrm>
          <a:prstGeom prst="rect">
            <a:avLst/>
          </a:prstGeom>
          <a:noFill/>
        </p:spPr>
        <p:txBody>
          <a:bodyPr wrap="square" rtlCol="0">
            <a:spAutoFit/>
          </a:bodyPr>
          <a:lstStyle/>
          <a:p>
            <a:pPr algn="r" rtl="1"/>
            <a:r>
              <a:rPr lang="ar-MA" dirty="0"/>
              <a:t>قائمة التحقق التي ينبغي على كل شريك ملؤها هي جزء من مجموعة أدوات أمان الشرق الأوسط وشمال افريقيا </a:t>
            </a:r>
            <a:endParaRPr lang="fr-FR" dirty="0"/>
          </a:p>
          <a:p>
            <a:pPr algn="r" rtl="1"/>
            <a:r>
              <a:rPr lang="ar-MA" dirty="0"/>
              <a:t>(</a:t>
            </a:r>
            <a:r>
              <a:rPr lang="fr-FR" dirty="0"/>
              <a:t>Secure in MENA</a:t>
            </a:r>
            <a:r>
              <a:rPr lang="ar-MA" dirty="0"/>
              <a:t>). يمكن العثور على رابط تشعبي لقائمة التحقق في بداية الأداة 2 في مجموعة الأدوات المتوفرة باللغات العربية والإنجليزية والفرنسية. يمكن العثور على مجموعات الأدوات الثلاثة هنا: </a:t>
            </a:r>
            <a:r>
              <a:rPr lang="en-US" u="sng" dirty="0">
                <a:hlinkClick r:id="rId4"/>
              </a:rPr>
              <a:t>https://www.fhi360.org/resource/aman-mena-toolkit</a:t>
            </a:r>
            <a:endParaRPr lang="fr-FR" dirty="0"/>
          </a:p>
        </p:txBody>
      </p:sp>
      <p:pic>
        <p:nvPicPr>
          <p:cNvPr id="8" name="Picture 7">
            <a:extLst>
              <a:ext uri="{FF2B5EF4-FFF2-40B4-BE49-F238E27FC236}">
                <a16:creationId xmlns:a16="http://schemas.microsoft.com/office/drawing/2014/main" id="{B2BB660C-1954-4CA5-88FE-D450AAF8CAD7}"/>
              </a:ext>
            </a:extLst>
          </p:cNvPr>
          <p:cNvPicPr>
            <a:picLocks noChangeAspect="1"/>
          </p:cNvPicPr>
          <p:nvPr/>
        </p:nvPicPr>
        <p:blipFill>
          <a:blip r:embed="rId5"/>
          <a:stretch>
            <a:fillRect/>
          </a:stretch>
        </p:blipFill>
        <p:spPr>
          <a:xfrm>
            <a:off x="487277" y="2612816"/>
            <a:ext cx="2871873" cy="2194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65220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p:txBody>
          <a:bodyPr/>
          <a:lstStyle/>
          <a:p>
            <a:pPr algn="r" rtl="1"/>
            <a:r>
              <a:rPr lang="ar-MA" b="1" dirty="0"/>
              <a:t>الخطوة الأولى</a:t>
            </a:r>
            <a:endParaRPr lang="fr-FR" dirty="0"/>
          </a:p>
        </p:txBody>
      </p:sp>
      <p:pic>
        <p:nvPicPr>
          <p:cNvPr id="7" name="Picture 6">
            <a:extLst>
              <a:ext uri="{FF2B5EF4-FFF2-40B4-BE49-F238E27FC236}">
                <a16:creationId xmlns:a16="http://schemas.microsoft.com/office/drawing/2014/main" id="{C10A69C4-9E82-49EB-9C81-47FF7901F992}"/>
              </a:ext>
            </a:extLst>
          </p:cNvPr>
          <p:cNvPicPr>
            <a:picLocks noChangeAspect="1"/>
          </p:cNvPicPr>
          <p:nvPr/>
        </p:nvPicPr>
        <p:blipFill>
          <a:blip r:embed="rId3"/>
          <a:stretch>
            <a:fillRect/>
          </a:stretch>
        </p:blipFill>
        <p:spPr>
          <a:xfrm>
            <a:off x="800101" y="4391944"/>
            <a:ext cx="7886700" cy="2219325"/>
          </a:xfrm>
          <a:prstGeom prst="rect">
            <a:avLst/>
          </a:prstGeom>
          <a:ln>
            <a:noFill/>
          </a:ln>
          <a:effectLst>
            <a:outerShdw blurRad="190500" algn="tl" rotWithShape="0">
              <a:srgbClr val="000000">
                <a:alpha val="70000"/>
              </a:srgbClr>
            </a:outerShdw>
          </a:effectLst>
        </p:spPr>
      </p:pic>
      <p:sp>
        <p:nvSpPr>
          <p:cNvPr id="8" name="Text Placeholder 2">
            <a:extLst>
              <a:ext uri="{FF2B5EF4-FFF2-40B4-BE49-F238E27FC236}">
                <a16:creationId xmlns:a16="http://schemas.microsoft.com/office/drawing/2014/main" id="{05640AE9-BD51-4B7D-8F68-964BEA933CA7}"/>
              </a:ext>
            </a:extLst>
          </p:cNvPr>
          <p:cNvSpPr txBox="1">
            <a:spLocks/>
          </p:cNvSpPr>
          <p:nvPr/>
        </p:nvSpPr>
        <p:spPr>
          <a:xfrm>
            <a:off x="370888" y="1417637"/>
            <a:ext cx="8315913" cy="3169861"/>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Clr>
                <a:schemeClr val="accent6"/>
              </a:buClr>
              <a:buSzPct val="100000"/>
              <a:buFont typeface="Arial"/>
              <a:buChar char="•"/>
              <a:defRPr sz="2800" b="0" kern="1200" spc="0">
                <a:solidFill>
                  <a:srgbClr val="535352"/>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35352"/>
                </a:solidFill>
                <a:latin typeface="Calibri"/>
                <a:ea typeface="+mn-ea"/>
                <a:cs typeface="Calibri"/>
              </a:defRPr>
            </a:lvl2pPr>
            <a:lvl3pPr marL="1143000" indent="-228600" algn="l" defTabSz="914400" rtl="0" eaLnBrk="1" latinLnBrk="0" hangingPunct="1">
              <a:lnSpc>
                <a:spcPct val="90000"/>
              </a:lnSpc>
              <a:spcBef>
                <a:spcPts val="500"/>
              </a:spcBef>
              <a:buSzPct val="83000"/>
              <a:buFont typeface="Courier New"/>
              <a:buChar char="o"/>
              <a:defRPr sz="2000" kern="1200">
                <a:solidFill>
                  <a:srgbClr val="535352"/>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35352"/>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1600" dirty="0"/>
          </a:p>
        </p:txBody>
      </p:sp>
      <p:sp>
        <p:nvSpPr>
          <p:cNvPr id="6" name="Rectangle 5"/>
          <p:cNvSpPr/>
          <p:nvPr/>
        </p:nvSpPr>
        <p:spPr>
          <a:xfrm>
            <a:off x="5071729" y="1571109"/>
            <a:ext cx="3600665" cy="369332"/>
          </a:xfrm>
          <a:prstGeom prst="rect">
            <a:avLst/>
          </a:prstGeom>
        </p:spPr>
        <p:txBody>
          <a:bodyPr wrap="none">
            <a:spAutoFit/>
          </a:bodyPr>
          <a:lstStyle/>
          <a:p>
            <a:pPr algn="r"/>
            <a:r>
              <a:rPr lang="ar-MA" b="1" dirty="0"/>
              <a:t>مجالات الأمن التي تم تقييمها في قائمة التحقق</a:t>
            </a:r>
            <a:endParaRPr lang="en-US" sz="1600" dirty="0"/>
          </a:p>
        </p:txBody>
      </p:sp>
      <p:graphicFrame>
        <p:nvGraphicFramePr>
          <p:cNvPr id="10"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3016349820"/>
              </p:ext>
            </p:extLst>
          </p:nvPr>
        </p:nvGraphicFramePr>
        <p:xfrm>
          <a:off x="583474" y="-82476"/>
          <a:ext cx="2837324" cy="1831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ZoneTexte 8"/>
          <p:cNvSpPr txBox="1"/>
          <p:nvPr/>
        </p:nvSpPr>
        <p:spPr>
          <a:xfrm>
            <a:off x="4577114" y="2091403"/>
            <a:ext cx="3994110" cy="2031325"/>
          </a:xfrm>
          <a:prstGeom prst="rect">
            <a:avLst/>
          </a:prstGeom>
          <a:noFill/>
        </p:spPr>
        <p:txBody>
          <a:bodyPr wrap="square" rtlCol="0">
            <a:spAutoFit/>
          </a:bodyPr>
          <a:lstStyle/>
          <a:p>
            <a:pPr lvl="0" algn="r" rtl="1"/>
            <a:r>
              <a:rPr lang="ar-LB" dirty="0"/>
              <a:t>أ. </a:t>
            </a:r>
            <a:r>
              <a:rPr lang="ar-MA" dirty="0"/>
              <a:t>تنمية وتوعية الحلفاء الخارجيين</a:t>
            </a:r>
            <a:endParaRPr lang="fr-FR" dirty="0"/>
          </a:p>
          <a:p>
            <a:pPr lvl="0" algn="r" rtl="1"/>
            <a:r>
              <a:rPr lang="ar-LB" dirty="0"/>
              <a:t>ب. </a:t>
            </a:r>
            <a:r>
              <a:rPr lang="ar-MA" dirty="0"/>
              <a:t>التأثير على التصور العام للمشروع أو المنظمة</a:t>
            </a:r>
            <a:endParaRPr lang="fr-FR" dirty="0"/>
          </a:p>
          <a:p>
            <a:pPr algn="r" rtl="1"/>
            <a:r>
              <a:rPr lang="ar-MA" dirty="0"/>
              <a:t>ج</a:t>
            </a:r>
            <a:r>
              <a:rPr lang="ar-LB" dirty="0"/>
              <a:t>.</a:t>
            </a:r>
            <a:r>
              <a:rPr lang="ar-MA" dirty="0"/>
              <a:t> توثيق الأضرار من أجل التتبع والمناصرة</a:t>
            </a:r>
            <a:endParaRPr lang="fr-FR" dirty="0"/>
          </a:p>
          <a:p>
            <a:pPr algn="r" rtl="1"/>
            <a:r>
              <a:rPr lang="ar-MA" dirty="0"/>
              <a:t>د</a:t>
            </a:r>
            <a:r>
              <a:rPr lang="ar-LB" dirty="0"/>
              <a:t>. </a:t>
            </a:r>
            <a:r>
              <a:rPr lang="ar-MA" dirty="0"/>
              <a:t>حماية المكاتب ومراكز الاستقبال والمواقع المادية الأخرى</a:t>
            </a:r>
            <a:endParaRPr lang="ar-LB" dirty="0"/>
          </a:p>
          <a:p>
            <a:pPr algn="r" rtl="1"/>
            <a:endParaRPr lang="fr-FR" dirty="0"/>
          </a:p>
          <a:p>
            <a:endParaRPr lang="fr-FR" dirty="0"/>
          </a:p>
        </p:txBody>
      </p:sp>
      <p:sp>
        <p:nvSpPr>
          <p:cNvPr id="11" name="ZoneTexte 10"/>
          <p:cNvSpPr txBox="1"/>
          <p:nvPr/>
        </p:nvSpPr>
        <p:spPr>
          <a:xfrm>
            <a:off x="583474" y="1940441"/>
            <a:ext cx="3765242" cy="2031325"/>
          </a:xfrm>
          <a:prstGeom prst="rect">
            <a:avLst/>
          </a:prstGeom>
          <a:noFill/>
        </p:spPr>
        <p:txBody>
          <a:bodyPr wrap="square" rtlCol="0">
            <a:spAutoFit/>
          </a:bodyPr>
          <a:lstStyle/>
          <a:p>
            <a:pPr lvl="0" algn="r" rtl="1"/>
            <a:r>
              <a:rPr lang="ar-MA" dirty="0"/>
              <a:t>ه</a:t>
            </a:r>
            <a:r>
              <a:rPr lang="ar-LB" dirty="0"/>
              <a:t>.</a:t>
            </a:r>
            <a:r>
              <a:rPr lang="ar-MA" dirty="0"/>
              <a:t> الحفاظ على سلامة العاملين أثناء التوعية المادية والرقمية</a:t>
            </a:r>
            <a:endParaRPr lang="fr-FR" dirty="0"/>
          </a:p>
          <a:p>
            <a:pPr algn="r" rtl="1"/>
            <a:r>
              <a:rPr lang="ar-MA" dirty="0"/>
              <a:t>و. تطوير بروتوكولات أمنية وظيفية ومؤسسية، لا سيما في حالات الطوارئ</a:t>
            </a:r>
            <a:endParaRPr lang="ar-LB" dirty="0"/>
          </a:p>
          <a:p>
            <a:pPr algn="r" rtl="1"/>
            <a:r>
              <a:rPr lang="ar-MA" dirty="0"/>
              <a:t>ز</a:t>
            </a:r>
            <a:r>
              <a:rPr lang="ar-LB" dirty="0"/>
              <a:t>. </a:t>
            </a:r>
            <a:r>
              <a:rPr lang="ar-MA" dirty="0"/>
              <a:t>الحفاظ على سلامة البيانات والاتصالات</a:t>
            </a:r>
            <a:endParaRPr lang="fr-FR" dirty="0"/>
          </a:p>
          <a:p>
            <a:pPr algn="r" rtl="1"/>
            <a:r>
              <a:rPr lang="ar-MA" dirty="0"/>
              <a:t>ح. الشمولية: الاستعداد لحالات للطوارئ، السلامة الرقمية، كوفيد-19</a:t>
            </a:r>
            <a:endParaRPr lang="en-US" sz="1100" dirty="0"/>
          </a:p>
        </p:txBody>
      </p:sp>
      <p:sp>
        <p:nvSpPr>
          <p:cNvPr id="5" name="Oval 4">
            <a:extLst>
              <a:ext uri="{FF2B5EF4-FFF2-40B4-BE49-F238E27FC236}">
                <a16:creationId xmlns:a16="http://schemas.microsoft.com/office/drawing/2014/main" id="{4E8AF48C-FC4F-43FF-AF1B-FE28D4F47FD5}"/>
              </a:ext>
            </a:extLst>
          </p:cNvPr>
          <p:cNvSpPr/>
          <p:nvPr/>
        </p:nvSpPr>
        <p:spPr>
          <a:xfrm>
            <a:off x="2393959" y="165884"/>
            <a:ext cx="1350727" cy="1334914"/>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2667981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7445-0FE6-4F8D-A54E-135BD9CF62C1}"/>
              </a:ext>
            </a:extLst>
          </p:cNvPr>
          <p:cNvSpPr>
            <a:spLocks noGrp="1"/>
          </p:cNvSpPr>
          <p:nvPr>
            <p:ph type="title"/>
          </p:nvPr>
        </p:nvSpPr>
        <p:spPr>
          <a:xfrm>
            <a:off x="-165608" y="91440"/>
            <a:ext cx="8219440" cy="972441"/>
          </a:xfrm>
        </p:spPr>
        <p:txBody>
          <a:bodyPr>
            <a:normAutofit fontScale="90000"/>
          </a:bodyPr>
          <a:lstStyle/>
          <a:p>
            <a:pPr algn="r"/>
            <a:r>
              <a:rPr lang="ar-MA" b="1" dirty="0"/>
              <a:t>النشاط ص.</a:t>
            </a:r>
            <a:r>
              <a:rPr lang="ar-LB" b="1" dirty="0"/>
              <a:t>الجزء 1:</a:t>
            </a:r>
            <a:r>
              <a:rPr lang="ar-MA" b="1" dirty="0"/>
              <a:t> مهام التدريس المرتبطة بالشريك المنفذ</a:t>
            </a:r>
            <a:endParaRPr lang="en-US" dirty="0">
              <a:solidFill>
                <a:srgbClr val="00B050"/>
              </a:solidFill>
            </a:endParaRPr>
          </a:p>
        </p:txBody>
      </p:sp>
      <p:sp>
        <p:nvSpPr>
          <p:cNvPr id="3" name="Text Placeholder 2">
            <a:extLst>
              <a:ext uri="{FF2B5EF4-FFF2-40B4-BE49-F238E27FC236}">
                <a16:creationId xmlns:a16="http://schemas.microsoft.com/office/drawing/2014/main" id="{8FD4B81F-745F-4A78-A445-310BDE90D24A}"/>
              </a:ext>
            </a:extLst>
          </p:cNvPr>
          <p:cNvSpPr>
            <a:spLocks noGrp="1"/>
          </p:cNvSpPr>
          <p:nvPr>
            <p:ph type="body" sz="quarter" idx="10"/>
          </p:nvPr>
        </p:nvSpPr>
        <p:spPr>
          <a:xfrm>
            <a:off x="541791" y="1533913"/>
            <a:ext cx="8219440" cy="4176851"/>
          </a:xfrm>
        </p:spPr>
        <p:txBody>
          <a:bodyPr/>
          <a:lstStyle/>
          <a:p>
            <a:endParaRPr lang="en-US" dirty="0"/>
          </a:p>
        </p:txBody>
      </p:sp>
      <p:graphicFrame>
        <p:nvGraphicFramePr>
          <p:cNvPr id="5" name="Chart 4">
            <a:extLst>
              <a:ext uri="{FF2B5EF4-FFF2-40B4-BE49-F238E27FC236}">
                <a16:creationId xmlns:a16="http://schemas.microsoft.com/office/drawing/2014/main" id="{C923ADA5-52ED-48D3-9876-6533CE2635BC}"/>
              </a:ext>
            </a:extLst>
          </p:cNvPr>
          <p:cNvGraphicFramePr>
            <a:graphicFrameLocks/>
          </p:cNvGraphicFramePr>
          <p:nvPr>
            <p:extLst>
              <p:ext uri="{D42A27DB-BD31-4B8C-83A1-F6EECF244321}">
                <p14:modId xmlns:p14="http://schemas.microsoft.com/office/powerpoint/2010/main" val="1743746325"/>
              </p:ext>
            </p:extLst>
          </p:nvPr>
        </p:nvGraphicFramePr>
        <p:xfrm>
          <a:off x="318272" y="4017231"/>
          <a:ext cx="8442959" cy="2582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923ADA5-52ED-48D3-9876-6533CE2635BC}"/>
              </a:ext>
            </a:extLst>
          </p:cNvPr>
          <p:cNvGraphicFramePr>
            <a:graphicFrameLocks/>
          </p:cNvGraphicFramePr>
          <p:nvPr>
            <p:extLst>
              <p:ext uri="{D42A27DB-BD31-4B8C-83A1-F6EECF244321}">
                <p14:modId xmlns:p14="http://schemas.microsoft.com/office/powerpoint/2010/main" val="4148106511"/>
              </p:ext>
            </p:extLst>
          </p:nvPr>
        </p:nvGraphicFramePr>
        <p:xfrm>
          <a:off x="318272" y="1183711"/>
          <a:ext cx="8432799" cy="2708128"/>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Arrow Connector 5">
            <a:extLst>
              <a:ext uri="{FF2B5EF4-FFF2-40B4-BE49-F238E27FC236}">
                <a16:creationId xmlns:a16="http://schemas.microsoft.com/office/drawing/2014/main" id="{460DB2C4-9734-4D4F-BA8E-3DEDB9F660DA}"/>
              </a:ext>
            </a:extLst>
          </p:cNvPr>
          <p:cNvCxnSpPr/>
          <p:nvPr/>
        </p:nvCxnSpPr>
        <p:spPr>
          <a:xfrm flipH="1">
            <a:off x="7450591" y="2814074"/>
            <a:ext cx="414528" cy="231648"/>
          </a:xfrm>
          <a:prstGeom prst="straightConnector1">
            <a:avLst/>
          </a:prstGeom>
          <a:ln w="76200" cap="flat" cmpd="sng" algn="ctr">
            <a:solidFill>
              <a:schemeClr val="accent3">
                <a:lumMod val="75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EE3C4A0-B42F-4130-8070-3099216706E8}"/>
              </a:ext>
            </a:extLst>
          </p:cNvPr>
          <p:cNvCxnSpPr/>
          <p:nvPr/>
        </p:nvCxnSpPr>
        <p:spPr>
          <a:xfrm flipH="1">
            <a:off x="6725167" y="2040328"/>
            <a:ext cx="414528" cy="231648"/>
          </a:xfrm>
          <a:prstGeom prst="straightConnector1">
            <a:avLst/>
          </a:prstGeom>
          <a:ln w="76200" cap="flat" cmpd="sng" algn="ctr">
            <a:solidFill>
              <a:srgbClr val="FF0000"/>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1A3D730-2D27-4A85-BF7E-5C2D06195796}"/>
              </a:ext>
            </a:extLst>
          </p:cNvPr>
          <p:cNvCxnSpPr/>
          <p:nvPr/>
        </p:nvCxnSpPr>
        <p:spPr>
          <a:xfrm flipH="1">
            <a:off x="7676143" y="5753474"/>
            <a:ext cx="414528" cy="23164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1B6F81-BF46-4CAA-86B0-A080B50160D3}"/>
              </a:ext>
            </a:extLst>
          </p:cNvPr>
          <p:cNvCxnSpPr/>
          <p:nvPr/>
        </p:nvCxnSpPr>
        <p:spPr>
          <a:xfrm flipH="1">
            <a:off x="5914399" y="5384647"/>
            <a:ext cx="414528" cy="231648"/>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39D1C71B-B9C6-4517-B9C0-1F065B008795}"/>
              </a:ext>
            </a:extLst>
          </p:cNvPr>
          <p:cNvCxnSpPr/>
          <p:nvPr/>
        </p:nvCxnSpPr>
        <p:spPr>
          <a:xfrm flipH="1">
            <a:off x="4018543" y="2659748"/>
            <a:ext cx="414528" cy="231648"/>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D1ABBA85-9E09-4400-8C15-9F1BC2F8501B}"/>
              </a:ext>
            </a:extLst>
          </p:cNvPr>
          <p:cNvCxnSpPr/>
          <p:nvPr/>
        </p:nvCxnSpPr>
        <p:spPr>
          <a:xfrm flipH="1">
            <a:off x="4262383" y="3040792"/>
            <a:ext cx="414528" cy="231648"/>
          </a:xfrm>
          <a:prstGeom prst="straightConnector1">
            <a:avLst/>
          </a:prstGeom>
          <a:ln w="76200" cap="flat" cmpd="sng" algn="ctr">
            <a:solidFill>
              <a:schemeClr val="accent1"/>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BB8A31D-5844-4272-9506-0E5FBF05657B}"/>
              </a:ext>
            </a:extLst>
          </p:cNvPr>
          <p:cNvCxnSpPr/>
          <p:nvPr/>
        </p:nvCxnSpPr>
        <p:spPr>
          <a:xfrm flipH="1">
            <a:off x="3274831" y="5594940"/>
            <a:ext cx="414528" cy="231648"/>
          </a:xfrm>
          <a:prstGeom prst="straightConnector1">
            <a:avLst/>
          </a:prstGeom>
          <a:ln w="76200" cap="flat" cmpd="sng" algn="ctr">
            <a:solidFill>
              <a:schemeClr val="accent3">
                <a:lumMod val="75000"/>
              </a:schemeClr>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D15FD8-E0E9-4508-8E51-411231EE5E62}"/>
              </a:ext>
            </a:extLst>
          </p:cNvPr>
          <p:cNvCxnSpPr/>
          <p:nvPr/>
        </p:nvCxnSpPr>
        <p:spPr>
          <a:xfrm flipH="1">
            <a:off x="4262383" y="4901850"/>
            <a:ext cx="414528" cy="231648"/>
          </a:xfrm>
          <a:prstGeom prst="straightConnector1">
            <a:avLst/>
          </a:prstGeom>
          <a:ln w="76200" cap="flat" cmpd="sng" algn="ctr">
            <a:solidFill>
              <a:srgbClr val="FF0000"/>
            </a:solidFill>
            <a:prstDash val="solid"/>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id="{79BEE97F-0EE1-4660-8A6E-6A3BEED07496}"/>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5720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a:xfrm>
            <a:off x="467360" y="429698"/>
            <a:ext cx="8219440" cy="972441"/>
          </a:xfrm>
        </p:spPr>
        <p:txBody>
          <a:bodyPr/>
          <a:lstStyle/>
          <a:p>
            <a:pPr algn="r"/>
            <a:r>
              <a:rPr lang="ar-MA" b="1" dirty="0"/>
              <a:t>الخطوة الأولى</a:t>
            </a:r>
            <a:endParaRPr lang="en-US" dirty="0"/>
          </a:p>
        </p:txBody>
      </p:sp>
      <p:sp>
        <p:nvSpPr>
          <p:cNvPr id="3" name="Text Placeholder 2">
            <a:extLst>
              <a:ext uri="{FF2B5EF4-FFF2-40B4-BE49-F238E27FC236}">
                <a16:creationId xmlns:a16="http://schemas.microsoft.com/office/drawing/2014/main" id="{1DC55E4A-3600-457C-9DE4-0556EF5398CA}"/>
              </a:ext>
            </a:extLst>
          </p:cNvPr>
          <p:cNvSpPr>
            <a:spLocks noGrp="1"/>
          </p:cNvSpPr>
          <p:nvPr>
            <p:ph type="body" sz="quarter" idx="10"/>
          </p:nvPr>
        </p:nvSpPr>
        <p:spPr>
          <a:xfrm>
            <a:off x="467360" y="1650846"/>
            <a:ext cx="8219440" cy="4176851"/>
          </a:xfrm>
        </p:spPr>
        <p:txBody>
          <a:bodyPr/>
          <a:lstStyle/>
          <a:p>
            <a:pPr lvl="0" algn="r" rtl="1"/>
            <a:r>
              <a:rPr lang="ar-MA" dirty="0"/>
              <a:t>تنمية وتوعية الحلفاء الخارجيين</a:t>
            </a:r>
            <a:endParaRPr lang="fr-FR" dirty="0"/>
          </a:p>
          <a:p>
            <a:pPr lvl="0" algn="r" rtl="1"/>
            <a:r>
              <a:rPr lang="ar-MA" dirty="0"/>
              <a:t>التأثير على التصور العام للمشروع أو المنظمة</a:t>
            </a:r>
            <a:endParaRPr lang="fr-FR" dirty="0"/>
          </a:p>
          <a:p>
            <a:pPr lvl="0" algn="r" rtl="1"/>
            <a:r>
              <a:rPr lang="ar-MA" dirty="0"/>
              <a:t>توثيق الأضرار من أجل التتبع والمناصرة</a:t>
            </a:r>
            <a:endParaRPr lang="fr-FR" dirty="0"/>
          </a:p>
          <a:p>
            <a:pPr lvl="0" algn="r" rtl="1"/>
            <a:r>
              <a:rPr lang="ar-MA" dirty="0"/>
              <a:t>حماية المكاتب ومراكز الاستقبال والمواقع المادية الأخرى</a:t>
            </a:r>
            <a:endParaRPr lang="fr-FR" dirty="0"/>
          </a:p>
          <a:p>
            <a:pPr lvl="0" algn="r" rtl="1"/>
            <a:r>
              <a:rPr lang="ar-MA" dirty="0"/>
              <a:t>الحفاظ على سلامة العمال أثناء التوعية المادية والرقمية</a:t>
            </a:r>
            <a:endParaRPr lang="fr-FR" dirty="0"/>
          </a:p>
          <a:p>
            <a:pPr lvl="0" algn="r" rtl="1"/>
            <a:r>
              <a:rPr lang="ar-MA" dirty="0"/>
              <a:t>تطوير بروتوكولات أمنية وظيفية ومؤسسية، لا سيما في حالات الطوارئ</a:t>
            </a:r>
            <a:endParaRPr lang="fr-FR" dirty="0"/>
          </a:p>
          <a:p>
            <a:pPr lvl="0" algn="r" rtl="1"/>
            <a:r>
              <a:rPr lang="ar-MA" dirty="0"/>
              <a:t>الحفاظ على بيانات واتصالات آمنة</a:t>
            </a:r>
            <a:endParaRPr lang="fr-FR" dirty="0"/>
          </a:p>
          <a:p>
            <a:pPr lvl="0" algn="r" rtl="1"/>
            <a:r>
              <a:rPr lang="ar-MA" dirty="0"/>
              <a:t>الشمولية: الاستعداد للطوارئ، السلامة الرقمية، كوفيد-19</a:t>
            </a:r>
            <a:endParaRPr lang="fr-FR" dirty="0"/>
          </a:p>
          <a:p>
            <a:endParaRPr lang="en-US" dirty="0"/>
          </a:p>
        </p:txBody>
      </p:sp>
      <p:graphicFrame>
        <p:nvGraphicFramePr>
          <p:cNvPr id="6"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3659437042"/>
              </p:ext>
            </p:extLst>
          </p:nvPr>
        </p:nvGraphicFramePr>
        <p:xfrm>
          <a:off x="467360" y="385269"/>
          <a:ext cx="2837324" cy="1831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2112509" y="567208"/>
            <a:ext cx="1472828" cy="1467755"/>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0261730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5EEB9-3E23-483A-9C73-662E533F66C4}"/>
              </a:ext>
            </a:extLst>
          </p:cNvPr>
          <p:cNvSpPr>
            <a:spLocks noGrp="1"/>
          </p:cNvSpPr>
          <p:nvPr>
            <p:ph type="title"/>
          </p:nvPr>
        </p:nvSpPr>
        <p:spPr>
          <a:xfrm>
            <a:off x="467360" y="616646"/>
            <a:ext cx="8219440" cy="972441"/>
          </a:xfrm>
        </p:spPr>
        <p:txBody>
          <a:bodyPr>
            <a:normAutofit fontScale="90000"/>
          </a:bodyPr>
          <a:lstStyle/>
          <a:p>
            <a:r>
              <a:rPr lang="ar-MA" b="1" dirty="0"/>
              <a:t>النشاط ص. (الجزء 2) مهام التدريس الخاصة بالشريك المنفذ</a:t>
            </a:r>
            <a:endParaRPr lang="en-US" dirty="0"/>
          </a:p>
        </p:txBody>
      </p:sp>
      <p:sp>
        <p:nvSpPr>
          <p:cNvPr id="3" name="Text Placeholder 2">
            <a:extLst>
              <a:ext uri="{FF2B5EF4-FFF2-40B4-BE49-F238E27FC236}">
                <a16:creationId xmlns:a16="http://schemas.microsoft.com/office/drawing/2014/main" id="{65FB574B-D9BE-44B4-9249-6553A48266CA}"/>
              </a:ext>
            </a:extLst>
          </p:cNvPr>
          <p:cNvSpPr>
            <a:spLocks noGrp="1"/>
          </p:cNvSpPr>
          <p:nvPr>
            <p:ph type="body" sz="quarter" idx="10"/>
          </p:nvPr>
        </p:nvSpPr>
        <p:spPr>
          <a:xfrm>
            <a:off x="3518652" y="1752948"/>
            <a:ext cx="5459911" cy="4176851"/>
          </a:xfrm>
        </p:spPr>
        <p:txBody>
          <a:bodyPr/>
          <a:lstStyle/>
          <a:p>
            <a:pPr lvl="0" algn="r" rtl="1"/>
            <a:r>
              <a:rPr lang="ar-MA" sz="2000" dirty="0"/>
              <a:t>انظر إلى المجال الذي ستقوم بتدريسه</a:t>
            </a:r>
            <a:endParaRPr lang="fr-FR" sz="2000" dirty="0"/>
          </a:p>
          <a:p>
            <a:pPr lvl="0" algn="r" rtl="1"/>
            <a:r>
              <a:rPr lang="ar-MA" sz="2000" dirty="0"/>
              <a:t>قم باختيار استراتيجية واحدة على الأقل من داخل هذا المجال ترغب في مشاركتها مع الآخرين</a:t>
            </a:r>
            <a:endParaRPr lang="fr-FR" sz="2000" dirty="0"/>
          </a:p>
          <a:p>
            <a:pPr lvl="0" algn="r" rtl="1"/>
            <a:r>
              <a:rPr lang="ar-MA" sz="2000" dirty="0"/>
              <a:t>قم بإنشاء أربع شفافات</a:t>
            </a:r>
            <a:endParaRPr lang="fr-FR" sz="2000" dirty="0"/>
          </a:p>
          <a:p>
            <a:pPr lvl="1" algn="r" rtl="1"/>
            <a:r>
              <a:rPr lang="ar-MA" sz="2000" dirty="0"/>
              <a:t>عنوان الشفافة: اسم المنظمة واسم الموضوع</a:t>
            </a:r>
            <a:endParaRPr lang="fr-FR" sz="2000" dirty="0"/>
          </a:p>
          <a:p>
            <a:pPr lvl="1" algn="r" rtl="1"/>
            <a:r>
              <a:rPr lang="ar-MA" sz="2000" dirty="0"/>
              <a:t>كيفية تنفيذ هذه الاستراتيجية</a:t>
            </a:r>
            <a:endParaRPr lang="fr-FR" sz="2000" dirty="0"/>
          </a:p>
          <a:p>
            <a:pPr lvl="1" algn="r" rtl="1"/>
            <a:r>
              <a:rPr lang="ar-MA" sz="2000" dirty="0"/>
              <a:t>أي أدوات لدعم التنفيذ</a:t>
            </a:r>
            <a:endParaRPr lang="fr-FR" sz="2000" dirty="0"/>
          </a:p>
          <a:p>
            <a:pPr lvl="1" algn="r" rtl="1"/>
            <a:r>
              <a:rPr lang="ar-MA" sz="2000" dirty="0">
                <a:solidFill>
                  <a:schemeClr val="tx1"/>
                </a:solidFill>
              </a:rPr>
              <a:t>نتائج الأدلة القصصية حول ما قدمته هذه الاستراتيجية من مساعدة</a:t>
            </a:r>
            <a:endParaRPr lang="fr-FR" sz="2000" dirty="0">
              <a:solidFill>
                <a:schemeClr val="tx1"/>
              </a:solidFill>
            </a:endParaRPr>
          </a:p>
          <a:p>
            <a:pPr lvl="0" algn="r" rtl="1"/>
            <a:r>
              <a:rPr lang="ar-MA" sz="2000" dirty="0"/>
              <a:t>سيكون لديك 10 دقائق للتقديم ثم 5 دقائق للأسئلة</a:t>
            </a:r>
            <a:endParaRPr lang="fr-FR" sz="2000" dirty="0"/>
          </a:p>
          <a:p>
            <a:pPr lvl="0" algn="r" rtl="1"/>
            <a:r>
              <a:rPr lang="ar-MA" sz="2000" dirty="0">
                <a:solidFill>
                  <a:srgbClr val="00B050"/>
                </a:solidFill>
              </a:rPr>
              <a:t>ستكون العروض التقديمية في الوقت </a:t>
            </a:r>
            <a:r>
              <a:rPr lang="fr-FR" sz="2000" dirty="0">
                <a:solidFill>
                  <a:srgbClr val="00B050"/>
                </a:solidFill>
              </a:rPr>
              <a:t>X</a:t>
            </a:r>
            <a:r>
              <a:rPr lang="ar-MA" sz="2000" dirty="0">
                <a:solidFill>
                  <a:srgbClr val="00B050"/>
                </a:solidFill>
              </a:rPr>
              <a:t> في التاريخ </a:t>
            </a:r>
            <a:r>
              <a:rPr lang="fr-FR" sz="2000" dirty="0">
                <a:solidFill>
                  <a:srgbClr val="00B050"/>
                </a:solidFill>
              </a:rPr>
              <a:t>Y</a:t>
            </a:r>
            <a:r>
              <a:rPr lang="ar-MA" sz="2000" dirty="0"/>
              <a:t>.</a:t>
            </a:r>
            <a:endParaRPr lang="fr-FR" sz="2000" dirty="0"/>
          </a:p>
        </p:txBody>
      </p:sp>
      <p:sp>
        <p:nvSpPr>
          <p:cNvPr id="4" name="TextBox 3">
            <a:extLst>
              <a:ext uri="{FF2B5EF4-FFF2-40B4-BE49-F238E27FC236}">
                <a16:creationId xmlns:a16="http://schemas.microsoft.com/office/drawing/2014/main" id="{BA6F5F8B-95BE-4DD8-8FA8-B9D0705C8A3B}"/>
              </a:ext>
            </a:extLst>
          </p:cNvPr>
          <p:cNvSpPr txBox="1"/>
          <p:nvPr/>
        </p:nvSpPr>
        <p:spPr>
          <a:xfrm>
            <a:off x="0" y="1590683"/>
            <a:ext cx="2694214" cy="3139321"/>
          </a:xfrm>
          <a:prstGeom prst="rect">
            <a:avLst/>
          </a:prstGeom>
          <a:noFill/>
        </p:spPr>
        <p:txBody>
          <a:bodyPr wrap="square" rtlCol="0">
            <a:spAutoFit/>
          </a:bodyPr>
          <a:lstStyle/>
          <a:p>
            <a:pPr algn="r" rtl="1"/>
            <a:r>
              <a:rPr lang="ar-MA" dirty="0">
                <a:solidFill>
                  <a:srgbClr val="00B050"/>
                </a:solidFill>
              </a:rPr>
              <a:t>المهام:</a:t>
            </a:r>
            <a:endParaRPr lang="fr-FR" dirty="0">
              <a:solidFill>
                <a:srgbClr val="00B050"/>
              </a:solidFill>
            </a:endParaRPr>
          </a:p>
          <a:p>
            <a:pPr lvl="0" algn="r" rtl="1"/>
            <a:r>
              <a:rPr lang="ar-MA" dirty="0">
                <a:solidFill>
                  <a:srgbClr val="00B050"/>
                </a:solidFill>
              </a:rPr>
              <a:t>؟؟؟ = التصور العام (أ)</a:t>
            </a:r>
            <a:endParaRPr lang="fr-FR" dirty="0">
              <a:solidFill>
                <a:srgbClr val="00B050"/>
              </a:solidFill>
            </a:endParaRPr>
          </a:p>
          <a:p>
            <a:pPr lvl="0" algn="r" rtl="1"/>
            <a:r>
              <a:rPr lang="ar-MA" dirty="0">
                <a:solidFill>
                  <a:srgbClr val="00B050"/>
                </a:solidFill>
              </a:rPr>
              <a:t>؟؟؟ = الحلفاء الخارجيون (ب)</a:t>
            </a:r>
            <a:endParaRPr lang="fr-FR" dirty="0">
              <a:solidFill>
                <a:srgbClr val="00B050"/>
              </a:solidFill>
            </a:endParaRPr>
          </a:p>
          <a:p>
            <a:pPr lvl="0" algn="r" rtl="1"/>
            <a:r>
              <a:rPr lang="ar-MA" dirty="0">
                <a:solidFill>
                  <a:srgbClr val="00B050"/>
                </a:solidFill>
              </a:rPr>
              <a:t>؟؟؟ = توثيق الأضرار (ج)</a:t>
            </a:r>
            <a:endParaRPr lang="fr-FR" dirty="0">
              <a:solidFill>
                <a:srgbClr val="00B050"/>
              </a:solidFill>
            </a:endParaRPr>
          </a:p>
          <a:p>
            <a:pPr lvl="0" algn="r" rtl="1"/>
            <a:r>
              <a:rPr lang="ar-MA" dirty="0">
                <a:solidFill>
                  <a:srgbClr val="00B050"/>
                </a:solidFill>
              </a:rPr>
              <a:t>؟؟؟ = حماية المواقع المادية (د)</a:t>
            </a:r>
            <a:endParaRPr lang="fr-FR" dirty="0">
              <a:solidFill>
                <a:srgbClr val="00B050"/>
              </a:solidFill>
            </a:endParaRPr>
          </a:p>
          <a:p>
            <a:pPr lvl="0" algn="r" rtl="1"/>
            <a:r>
              <a:rPr lang="ar-MA" dirty="0">
                <a:solidFill>
                  <a:srgbClr val="00B050"/>
                </a:solidFill>
              </a:rPr>
              <a:t>؟؟؟ = حماية التواصل (هـ)</a:t>
            </a:r>
            <a:endParaRPr lang="fr-FR" dirty="0">
              <a:solidFill>
                <a:srgbClr val="00B050"/>
              </a:solidFill>
            </a:endParaRPr>
          </a:p>
          <a:p>
            <a:pPr lvl="0" algn="r" rtl="1"/>
            <a:r>
              <a:rPr lang="ar-MA" dirty="0">
                <a:solidFill>
                  <a:srgbClr val="00B050"/>
                </a:solidFill>
              </a:rPr>
              <a:t>؟؟؟ = بروتوكولات (و)</a:t>
            </a:r>
            <a:endParaRPr lang="fr-FR" dirty="0">
              <a:solidFill>
                <a:srgbClr val="00B050"/>
              </a:solidFill>
            </a:endParaRPr>
          </a:p>
          <a:p>
            <a:pPr lvl="0" algn="r" rtl="1"/>
            <a:r>
              <a:rPr lang="ar-MA" dirty="0">
                <a:solidFill>
                  <a:srgbClr val="00B050"/>
                </a:solidFill>
              </a:rPr>
              <a:t>؟؟؟ = البيانات والتواصل (ز)</a:t>
            </a:r>
            <a:endParaRPr lang="fr-FR" dirty="0">
              <a:solidFill>
                <a:srgbClr val="00B050"/>
              </a:solidFill>
            </a:endParaRPr>
          </a:p>
          <a:p>
            <a:pPr lvl="0" algn="r" rtl="1"/>
            <a:r>
              <a:rPr lang="ar-MA" dirty="0">
                <a:solidFill>
                  <a:srgbClr val="00B050"/>
                </a:solidFill>
              </a:rPr>
              <a:t>؟؟؟ = حالات الطوارئ (</a:t>
            </a:r>
            <a:r>
              <a:rPr lang="fr-FR" dirty="0">
                <a:solidFill>
                  <a:srgbClr val="00B050"/>
                </a:solidFill>
              </a:rPr>
              <a:t>CC1</a:t>
            </a:r>
            <a:r>
              <a:rPr lang="ar-MA" dirty="0">
                <a:solidFill>
                  <a:srgbClr val="00B050"/>
                </a:solidFill>
              </a:rPr>
              <a:t>)</a:t>
            </a:r>
            <a:endParaRPr lang="fr-FR" dirty="0">
              <a:solidFill>
                <a:srgbClr val="00B050"/>
              </a:solidFill>
            </a:endParaRPr>
          </a:p>
          <a:p>
            <a:pPr lvl="0" algn="r" rtl="1"/>
            <a:r>
              <a:rPr lang="ar-MA" dirty="0">
                <a:solidFill>
                  <a:srgbClr val="00B050"/>
                </a:solidFill>
              </a:rPr>
              <a:t>؟؟؟ = الأمن الرقمي (</a:t>
            </a:r>
            <a:r>
              <a:rPr lang="fr-FR" dirty="0">
                <a:solidFill>
                  <a:srgbClr val="00B050"/>
                </a:solidFill>
              </a:rPr>
              <a:t>CC2</a:t>
            </a:r>
            <a:r>
              <a:rPr lang="ar-MA" dirty="0">
                <a:solidFill>
                  <a:srgbClr val="00B050"/>
                </a:solidFill>
              </a:rPr>
              <a:t>)</a:t>
            </a:r>
            <a:endParaRPr lang="fr-FR" dirty="0">
              <a:solidFill>
                <a:srgbClr val="00B050"/>
              </a:solidFill>
            </a:endParaRPr>
          </a:p>
          <a:p>
            <a:pPr algn="r" rtl="1"/>
            <a:r>
              <a:rPr lang="ar-MA" dirty="0">
                <a:solidFill>
                  <a:srgbClr val="00B050"/>
                </a:solidFill>
              </a:rPr>
              <a:t>؟؟؟ = </a:t>
            </a:r>
            <a:r>
              <a:rPr lang="ar-MA" dirty="0" err="1">
                <a:solidFill>
                  <a:srgbClr val="00B050"/>
                </a:solidFill>
              </a:rPr>
              <a:t>كوفيد</a:t>
            </a:r>
            <a:r>
              <a:rPr lang="ar-MA" dirty="0">
                <a:solidFill>
                  <a:srgbClr val="00B050"/>
                </a:solidFill>
              </a:rPr>
              <a:t> -19(</a:t>
            </a:r>
            <a:r>
              <a:rPr lang="fr-FR" dirty="0">
                <a:solidFill>
                  <a:srgbClr val="00B050"/>
                </a:solidFill>
              </a:rPr>
              <a:t>CC3</a:t>
            </a:r>
            <a:r>
              <a:rPr lang="ar-MA" dirty="0">
                <a:solidFill>
                  <a:srgbClr val="00B050"/>
                </a:solidFill>
              </a:rPr>
              <a:t>)</a:t>
            </a:r>
            <a:endParaRPr lang="en-US" sz="1600" dirty="0">
              <a:solidFill>
                <a:srgbClr val="00B050"/>
              </a:solidFill>
            </a:endParaRPr>
          </a:p>
        </p:txBody>
      </p:sp>
      <p:sp>
        <p:nvSpPr>
          <p:cNvPr id="5" name="Arrow: Right 4">
            <a:extLst>
              <a:ext uri="{FF2B5EF4-FFF2-40B4-BE49-F238E27FC236}">
                <a16:creationId xmlns:a16="http://schemas.microsoft.com/office/drawing/2014/main" id="{57C75756-A47D-47AB-94E5-29B352A76D67}"/>
              </a:ext>
            </a:extLst>
          </p:cNvPr>
          <p:cNvSpPr/>
          <p:nvPr/>
        </p:nvSpPr>
        <p:spPr>
          <a:xfrm rot="10800000">
            <a:off x="2892094" y="1590683"/>
            <a:ext cx="947057" cy="420190"/>
          </a:xfrm>
          <a:prstGeom prst="rightArrow">
            <a:avLst/>
          </a:prstGeom>
          <a:solidFill>
            <a:srgbClr val="279E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 name="Star: 5 Points 5">
            <a:extLst>
              <a:ext uri="{FF2B5EF4-FFF2-40B4-BE49-F238E27FC236}">
                <a16:creationId xmlns:a16="http://schemas.microsoft.com/office/drawing/2014/main" id="{9F86D52A-497F-4940-8560-6808A9AB2CA3}"/>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93102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37A-6A00-4A48-9C7C-578383BFE9C1}"/>
              </a:ext>
            </a:extLst>
          </p:cNvPr>
          <p:cNvSpPr>
            <a:spLocks noGrp="1"/>
          </p:cNvSpPr>
          <p:nvPr>
            <p:ph type="title"/>
          </p:nvPr>
        </p:nvSpPr>
        <p:spPr/>
        <p:txBody>
          <a:bodyPr/>
          <a:lstStyle/>
          <a:p>
            <a:pPr algn="r" rtl="1"/>
            <a:r>
              <a:rPr lang="ar-MA" b="1" dirty="0"/>
              <a:t>النشاط ص. (الجزء 3): مثال</a:t>
            </a:r>
            <a:endParaRPr lang="fr-FR" dirty="0"/>
          </a:p>
        </p:txBody>
      </p:sp>
      <p:sp>
        <p:nvSpPr>
          <p:cNvPr id="3" name="Text Placeholder 2">
            <a:extLst>
              <a:ext uri="{FF2B5EF4-FFF2-40B4-BE49-F238E27FC236}">
                <a16:creationId xmlns:a16="http://schemas.microsoft.com/office/drawing/2014/main" id="{CF7FB521-A489-4062-80AB-3E7620A3C6DD}"/>
              </a:ext>
            </a:extLst>
          </p:cNvPr>
          <p:cNvSpPr>
            <a:spLocks noGrp="1"/>
          </p:cNvSpPr>
          <p:nvPr>
            <p:ph type="body" sz="quarter" idx="10"/>
          </p:nvPr>
        </p:nvSpPr>
        <p:spPr/>
        <p:txBody>
          <a:bodyPr/>
          <a:lstStyle/>
          <a:p>
            <a:pPr lvl="0" algn="r" rtl="1"/>
            <a:r>
              <a:rPr lang="ar-MA" dirty="0"/>
              <a:t>تم تكليف منظمة المجتمع المدني، "الصحة للفرد وللجميع"، بالمجال ج: توثيق الأضرار.</a:t>
            </a:r>
            <a:endParaRPr lang="fr-FR" dirty="0"/>
          </a:p>
          <a:p>
            <a:pPr lvl="0" algn="r" rtl="1"/>
            <a:r>
              <a:rPr lang="ar-MA" dirty="0"/>
              <a:t>تنظر المنظمة إلى الاستراتيجيات تحت البند ج وتختار واحدة على الأقل لمشاركتها مع الفريق الأكبر.</a:t>
            </a:r>
            <a:endParaRPr lang="fr-FR" dirty="0"/>
          </a:p>
        </p:txBody>
      </p:sp>
      <p:pic>
        <p:nvPicPr>
          <p:cNvPr id="4" name="Picture 3">
            <a:extLst>
              <a:ext uri="{FF2B5EF4-FFF2-40B4-BE49-F238E27FC236}">
                <a16:creationId xmlns:a16="http://schemas.microsoft.com/office/drawing/2014/main" id="{F9D7836F-6BA2-4F17-A079-A8222608B988}"/>
              </a:ext>
            </a:extLst>
          </p:cNvPr>
          <p:cNvPicPr>
            <a:picLocks noChangeAspect="1"/>
          </p:cNvPicPr>
          <p:nvPr/>
        </p:nvPicPr>
        <p:blipFill>
          <a:blip r:embed="rId3"/>
          <a:stretch>
            <a:fillRect/>
          </a:stretch>
        </p:blipFill>
        <p:spPr>
          <a:xfrm>
            <a:off x="800101" y="4075567"/>
            <a:ext cx="7886700" cy="22193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9781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636-4098-4FB8-BC36-DF954F6B690A}"/>
              </a:ext>
            </a:extLst>
          </p:cNvPr>
          <p:cNvSpPr>
            <a:spLocks noGrp="1"/>
          </p:cNvSpPr>
          <p:nvPr>
            <p:ph type="title"/>
          </p:nvPr>
        </p:nvSpPr>
        <p:spPr/>
        <p:txBody>
          <a:bodyPr/>
          <a:lstStyle/>
          <a:p>
            <a:pPr algn="r" rtl="1"/>
            <a:r>
              <a:rPr lang="ar-MA" b="1" dirty="0"/>
              <a:t>اختتام اليوم الثاني</a:t>
            </a:r>
            <a:br>
              <a:rPr lang="ar-MA" b="1" dirty="0"/>
            </a:br>
            <a:endParaRPr lang="fr-FR" dirty="0"/>
          </a:p>
        </p:txBody>
      </p:sp>
    </p:spTree>
    <p:extLst>
      <p:ext uri="{BB962C8B-B14F-4D97-AF65-F5344CB8AC3E}">
        <p14:creationId xmlns:p14="http://schemas.microsoft.com/office/powerpoint/2010/main" val="2008087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73E8B-5116-45C9-9697-FD193BD97B03}"/>
              </a:ext>
            </a:extLst>
          </p:cNvPr>
          <p:cNvSpPr>
            <a:spLocks noGrp="1"/>
          </p:cNvSpPr>
          <p:nvPr>
            <p:ph type="title"/>
          </p:nvPr>
        </p:nvSpPr>
        <p:spPr/>
        <p:txBody>
          <a:bodyPr/>
          <a:lstStyle/>
          <a:p>
            <a:pPr algn="r"/>
            <a:r>
              <a:rPr lang="ar-MA" b="1" dirty="0"/>
              <a:t>هدف الجلسة</a:t>
            </a:r>
            <a:endParaRPr lang="en-US" dirty="0"/>
          </a:p>
        </p:txBody>
      </p:sp>
      <p:sp>
        <p:nvSpPr>
          <p:cNvPr id="3" name="Text Placeholder 2">
            <a:extLst>
              <a:ext uri="{FF2B5EF4-FFF2-40B4-BE49-F238E27FC236}">
                <a16:creationId xmlns:a16="http://schemas.microsoft.com/office/drawing/2014/main" id="{23C7D374-D2B8-4612-B9AB-F58486F73603}"/>
              </a:ext>
            </a:extLst>
          </p:cNvPr>
          <p:cNvSpPr>
            <a:spLocks noGrp="1"/>
          </p:cNvSpPr>
          <p:nvPr>
            <p:ph type="body" sz="quarter" idx="10"/>
          </p:nvPr>
        </p:nvSpPr>
        <p:spPr>
          <a:xfrm>
            <a:off x="662432" y="1926335"/>
            <a:ext cx="8219440" cy="4176851"/>
          </a:xfrm>
        </p:spPr>
        <p:txBody>
          <a:bodyPr/>
          <a:lstStyle/>
          <a:p>
            <a:pPr marL="0" indent="0" algn="r" rtl="1">
              <a:buNone/>
            </a:pPr>
            <a:r>
              <a:rPr lang="ar-MA" dirty="0"/>
              <a:t>أكمل تقييم اليوم الثاني</a:t>
            </a:r>
            <a:endParaRPr lang="fr-FR" dirty="0"/>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3483816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0B0E-4424-4921-9E23-875BEC7AF27E}"/>
              </a:ext>
            </a:extLst>
          </p:cNvPr>
          <p:cNvSpPr>
            <a:spLocks noGrp="1"/>
          </p:cNvSpPr>
          <p:nvPr>
            <p:ph type="title"/>
          </p:nvPr>
        </p:nvSpPr>
        <p:spPr>
          <a:xfrm>
            <a:off x="0" y="183634"/>
            <a:ext cx="8219440" cy="972441"/>
          </a:xfrm>
        </p:spPr>
        <p:txBody>
          <a:bodyPr/>
          <a:lstStyle/>
          <a:p>
            <a:pPr algn="r" rtl="1"/>
            <a:r>
              <a:rPr lang="ar-MA" b="1" dirty="0"/>
              <a:t>النشاط ش. اختتام اليوم الثاني</a:t>
            </a:r>
            <a:endParaRPr lang="fr-FR" dirty="0"/>
          </a:p>
        </p:txBody>
      </p:sp>
      <p:sp>
        <p:nvSpPr>
          <p:cNvPr id="3" name="Text Placeholder 2">
            <a:extLst>
              <a:ext uri="{FF2B5EF4-FFF2-40B4-BE49-F238E27FC236}">
                <a16:creationId xmlns:a16="http://schemas.microsoft.com/office/drawing/2014/main" id="{C3575CBA-13E1-420D-9AEF-6A31B66D00BD}"/>
              </a:ext>
            </a:extLst>
          </p:cNvPr>
          <p:cNvSpPr>
            <a:spLocks noGrp="1"/>
          </p:cNvSpPr>
          <p:nvPr>
            <p:ph type="body" sz="quarter" idx="10"/>
          </p:nvPr>
        </p:nvSpPr>
        <p:spPr/>
        <p:txBody>
          <a:bodyPr/>
          <a:lstStyle/>
          <a:p>
            <a:endParaRPr lang="en-US"/>
          </a:p>
        </p:txBody>
      </p:sp>
      <p:sp>
        <p:nvSpPr>
          <p:cNvPr id="4" name="Star: 5 Points 3">
            <a:extLst>
              <a:ext uri="{FF2B5EF4-FFF2-40B4-BE49-F238E27FC236}">
                <a16:creationId xmlns:a16="http://schemas.microsoft.com/office/drawing/2014/main" id="{A97D0D3A-A59E-4C34-B69C-333FD0078546}"/>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pic>
        <p:nvPicPr>
          <p:cNvPr id="5" name="Picture 4">
            <a:extLst>
              <a:ext uri="{FF2B5EF4-FFF2-40B4-BE49-F238E27FC236}">
                <a16:creationId xmlns:a16="http://schemas.microsoft.com/office/drawing/2014/main" id="{748B48BD-5864-4E08-B0E6-511FD6765F70}"/>
              </a:ext>
            </a:extLst>
          </p:cNvPr>
          <p:cNvPicPr>
            <a:picLocks noChangeAspect="1"/>
          </p:cNvPicPr>
          <p:nvPr/>
        </p:nvPicPr>
        <p:blipFill>
          <a:blip r:embed="rId3"/>
          <a:stretch>
            <a:fillRect/>
          </a:stretch>
        </p:blipFill>
        <p:spPr>
          <a:xfrm>
            <a:off x="322981" y="1455023"/>
            <a:ext cx="8769107" cy="5195729"/>
          </a:xfrm>
          <a:prstGeom prst="rect">
            <a:avLst/>
          </a:prstGeom>
        </p:spPr>
      </p:pic>
    </p:spTree>
    <p:extLst>
      <p:ext uri="{BB962C8B-B14F-4D97-AF65-F5344CB8AC3E}">
        <p14:creationId xmlns:p14="http://schemas.microsoft.com/office/powerpoint/2010/main" val="52654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096"/>
            <a:ext cx="7333989" cy="1560960"/>
          </a:xfrm>
        </p:spPr>
        <p:txBody>
          <a:bodyPr>
            <a:normAutofit fontScale="90000"/>
          </a:bodyPr>
          <a:lstStyle/>
          <a:p>
            <a:pPr algn="r" rtl="1"/>
            <a:r>
              <a:rPr lang="ar-MA" b="1" dirty="0"/>
              <a:t>اليوم الثالث </a:t>
            </a:r>
            <a:br>
              <a:rPr lang="fr-FR" dirty="0"/>
            </a:br>
            <a:r>
              <a:rPr lang="ar-MA" b="1" dirty="0"/>
              <a:t>عروض المجموعة</a:t>
            </a:r>
            <a:br>
              <a:rPr lang="fr-FR" dirty="0"/>
            </a:br>
            <a:r>
              <a:rPr lang="ar-MA" b="1" dirty="0"/>
              <a:t> </a:t>
            </a:r>
            <a:endParaRPr lang="fr-FR" dirty="0"/>
          </a:p>
        </p:txBody>
      </p:sp>
      <p:cxnSp>
        <p:nvCxnSpPr>
          <p:cNvPr id="6" name="Straight Connector 5"/>
          <p:cNvCxnSpPr/>
          <p:nvPr/>
        </p:nvCxnSpPr>
        <p:spPr>
          <a:xfrm>
            <a:off x="7212880" y="4003742"/>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B8B3-A511-4273-9358-2692100729F7}"/>
              </a:ext>
            </a:extLst>
          </p:cNvPr>
          <p:cNvSpPr txBox="1"/>
          <p:nvPr/>
        </p:nvSpPr>
        <p:spPr>
          <a:xfrm>
            <a:off x="2958860" y="4191685"/>
            <a:ext cx="5003320" cy="646331"/>
          </a:xfrm>
          <a:prstGeom prst="rect">
            <a:avLst/>
          </a:prstGeom>
          <a:noFill/>
        </p:spPr>
        <p:txBody>
          <a:bodyPr wrap="square" rtlCol="0">
            <a:spAutoFit/>
          </a:bodyPr>
          <a:lstStyle/>
          <a:p>
            <a:pPr algn="r" rtl="1"/>
            <a:r>
              <a:rPr lang="ar-MA" dirty="0">
                <a:solidFill>
                  <a:schemeClr val="bg1"/>
                </a:solidFill>
              </a:rPr>
              <a:t>الاسم</a:t>
            </a:r>
            <a:endParaRPr lang="fr-FR" dirty="0">
              <a:solidFill>
                <a:schemeClr val="bg1"/>
              </a:solidFill>
            </a:endParaRPr>
          </a:p>
          <a:p>
            <a:pPr algn="r"/>
            <a:r>
              <a:rPr lang="ar-MA" dirty="0">
                <a:solidFill>
                  <a:schemeClr val="bg1"/>
                </a:solidFill>
              </a:rPr>
              <a:t>المنظمة</a:t>
            </a:r>
            <a:endParaRPr lang="en-US" dirty="0">
              <a:solidFill>
                <a:schemeClr val="bg1"/>
              </a:solidFill>
            </a:endParaRPr>
          </a:p>
        </p:txBody>
      </p:sp>
      <p:sp>
        <p:nvSpPr>
          <p:cNvPr id="5" name="Rectangle 4">
            <a:extLst>
              <a:ext uri="{FF2B5EF4-FFF2-40B4-BE49-F238E27FC236}">
                <a16:creationId xmlns:a16="http://schemas.microsoft.com/office/drawing/2014/main" id="{B0810572-D270-49FF-955E-215C809CC841}"/>
              </a:ext>
            </a:extLst>
          </p:cNvPr>
          <p:cNvSpPr/>
          <p:nvPr/>
        </p:nvSpPr>
        <p:spPr>
          <a:xfrm>
            <a:off x="0" y="5898995"/>
            <a:ext cx="9144000" cy="946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450409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A48E-03CA-4306-A26E-97557868D335}"/>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97ACD898-C681-4050-B5D5-E3CE96EF62DF}"/>
              </a:ext>
            </a:extLst>
          </p:cNvPr>
          <p:cNvSpPr>
            <a:spLocks noGrp="1"/>
          </p:cNvSpPr>
          <p:nvPr>
            <p:ph type="body" sz="quarter" idx="10"/>
          </p:nvPr>
        </p:nvSpPr>
        <p:spPr>
          <a:xfrm>
            <a:off x="455328" y="1767839"/>
            <a:ext cx="8219440" cy="4176851"/>
          </a:xfrm>
        </p:spPr>
        <p:txBody>
          <a:bodyPr/>
          <a:lstStyle/>
          <a:p>
            <a:pPr lvl="0" algn="r" rtl="1"/>
            <a:r>
              <a:rPr lang="ar-MA" dirty="0"/>
              <a:t>شارك استراتيجية أمنية تكلفت بها منظمتك.</a:t>
            </a:r>
            <a:endParaRPr lang="fr-FR" dirty="0"/>
          </a:p>
          <a:p>
            <a:pPr lvl="0" algn="r" rtl="1"/>
            <a:r>
              <a:rPr lang="ar-MA" dirty="0"/>
              <a:t>اطرح أسئلة حول جميع الاستراتيجيات المقدمة لفهم تنفيذ الاستراتيجية ومزاياها ونقاط ضعفها.</a:t>
            </a:r>
            <a:endParaRPr lang="fr-FR" dirty="0"/>
          </a:p>
          <a:p>
            <a:pPr algn="r"/>
            <a:endParaRPr lang="en-US" dirty="0"/>
          </a:p>
        </p:txBody>
      </p:sp>
    </p:spTree>
    <p:extLst>
      <p:ext uri="{BB962C8B-B14F-4D97-AF65-F5344CB8AC3E}">
        <p14:creationId xmlns:p14="http://schemas.microsoft.com/office/powerpoint/2010/main" val="24409293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6002-541E-45F8-8040-8E9A272B7125}"/>
              </a:ext>
            </a:extLst>
          </p:cNvPr>
          <p:cNvSpPr>
            <a:spLocks noGrp="1"/>
          </p:cNvSpPr>
          <p:nvPr>
            <p:ph type="title"/>
          </p:nvPr>
        </p:nvSpPr>
        <p:spPr>
          <a:xfrm>
            <a:off x="-12666" y="144750"/>
            <a:ext cx="8219440" cy="972441"/>
          </a:xfrm>
        </p:spPr>
        <p:txBody>
          <a:bodyPr>
            <a:normAutofit/>
          </a:bodyPr>
          <a:lstStyle/>
          <a:p>
            <a:pPr algn="r" rtl="1"/>
            <a:r>
              <a:rPr lang="ar-MA" b="1" dirty="0">
                <a:solidFill>
                  <a:srgbClr val="00B050"/>
                </a:solidFill>
              </a:rPr>
              <a:t>النشاط ت: عروض الشركاء المنفذين</a:t>
            </a:r>
            <a:endParaRPr lang="fr-FR" dirty="0">
              <a:solidFill>
                <a:srgbClr val="00B050"/>
              </a:solidFill>
            </a:endParaRPr>
          </a:p>
        </p:txBody>
      </p:sp>
      <p:sp>
        <p:nvSpPr>
          <p:cNvPr id="3" name="Text Placeholder 2">
            <a:extLst>
              <a:ext uri="{FF2B5EF4-FFF2-40B4-BE49-F238E27FC236}">
                <a16:creationId xmlns:a16="http://schemas.microsoft.com/office/drawing/2014/main" id="{220E7F25-946E-40FB-ACFF-39E576D0524B}"/>
              </a:ext>
            </a:extLst>
          </p:cNvPr>
          <p:cNvSpPr>
            <a:spLocks noGrp="1"/>
          </p:cNvSpPr>
          <p:nvPr>
            <p:ph type="body" sz="quarter" idx="10"/>
          </p:nvPr>
        </p:nvSpPr>
        <p:spPr/>
        <p:txBody>
          <a:bodyPr/>
          <a:lstStyle/>
          <a:p>
            <a:pPr lvl="0" algn="r" rtl="1"/>
            <a:r>
              <a:rPr lang="ar-MA" dirty="0">
                <a:solidFill>
                  <a:srgbClr val="00B050"/>
                </a:solidFill>
              </a:rPr>
              <a:t>ينبغي أن تتضمن العروض </a:t>
            </a:r>
            <a:endParaRPr lang="fr-FR" dirty="0">
              <a:solidFill>
                <a:srgbClr val="00B050"/>
              </a:solidFill>
            </a:endParaRPr>
          </a:p>
          <a:p>
            <a:pPr lvl="1" algn="r" rtl="1"/>
            <a:r>
              <a:rPr lang="ar-MA" dirty="0">
                <a:solidFill>
                  <a:srgbClr val="00B050"/>
                </a:solidFill>
              </a:rPr>
              <a:t>عنوان الشفافة: اسم المنظمة والموضوع</a:t>
            </a:r>
            <a:endParaRPr lang="fr-FR" dirty="0">
              <a:solidFill>
                <a:srgbClr val="00B050"/>
              </a:solidFill>
            </a:endParaRPr>
          </a:p>
          <a:p>
            <a:pPr lvl="1" algn="r" rtl="1"/>
            <a:r>
              <a:rPr lang="ar-MA" dirty="0">
                <a:solidFill>
                  <a:srgbClr val="00B050"/>
                </a:solidFill>
              </a:rPr>
              <a:t>كيفية تنفيذ هذه الاستراتيجية</a:t>
            </a:r>
            <a:endParaRPr lang="fr-FR" dirty="0">
              <a:solidFill>
                <a:srgbClr val="00B050"/>
              </a:solidFill>
            </a:endParaRPr>
          </a:p>
          <a:p>
            <a:pPr lvl="1" algn="r" rtl="1"/>
            <a:r>
              <a:rPr lang="ar-MA" dirty="0">
                <a:solidFill>
                  <a:srgbClr val="00B050"/>
                </a:solidFill>
              </a:rPr>
              <a:t>أي أدوات لدعم التنفيذ</a:t>
            </a:r>
            <a:endParaRPr lang="fr-FR" dirty="0">
              <a:solidFill>
                <a:srgbClr val="00B050"/>
              </a:solidFill>
            </a:endParaRPr>
          </a:p>
          <a:p>
            <a:pPr lvl="1" algn="r" rtl="1"/>
            <a:r>
              <a:rPr lang="ar-MA" dirty="0">
                <a:solidFill>
                  <a:srgbClr val="00B050"/>
                </a:solidFill>
              </a:rPr>
              <a:t>نتائج الأدلة القصصية حول كيفية ما قدمته هذه الاستراتيجية من مساعدة</a:t>
            </a:r>
            <a:endParaRPr lang="fr-FR" dirty="0">
              <a:solidFill>
                <a:srgbClr val="00B050"/>
              </a:solidFill>
            </a:endParaRPr>
          </a:p>
          <a:p>
            <a:endParaRPr lang="en-US" dirty="0"/>
          </a:p>
        </p:txBody>
      </p:sp>
      <p:sp>
        <p:nvSpPr>
          <p:cNvPr id="4" name="Star: 5 Points 3">
            <a:extLst>
              <a:ext uri="{FF2B5EF4-FFF2-40B4-BE49-F238E27FC236}">
                <a16:creationId xmlns:a16="http://schemas.microsoft.com/office/drawing/2014/main" id="{3D02272F-806F-44E7-843F-A70E7953D9B7}"/>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6565811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096"/>
            <a:ext cx="7333989" cy="1560960"/>
          </a:xfrm>
        </p:spPr>
        <p:txBody>
          <a:bodyPr>
            <a:normAutofit/>
          </a:bodyPr>
          <a:lstStyle/>
          <a:p>
            <a:pPr algn="r" rtl="1"/>
            <a:r>
              <a:rPr lang="ar-MA" b="1" dirty="0"/>
              <a:t>اليوم الرابع</a:t>
            </a:r>
            <a:endParaRPr lang="fr-FR" dirty="0"/>
          </a:p>
        </p:txBody>
      </p:sp>
      <p:cxnSp>
        <p:nvCxnSpPr>
          <p:cNvPr id="6" name="Straight Connector 5"/>
          <p:cNvCxnSpPr/>
          <p:nvPr/>
        </p:nvCxnSpPr>
        <p:spPr>
          <a:xfrm>
            <a:off x="7041889" y="4002154"/>
            <a:ext cx="749300" cy="1588"/>
          </a:xfrm>
          <a:prstGeom prst="line">
            <a:avLst/>
          </a:prstGeom>
          <a:ln w="76200" cap="flat" cmpd="sng" algn="ctr">
            <a:solidFill>
              <a:srgbClr val="00486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297B8B3-A511-4273-9358-2692100729F7}"/>
              </a:ext>
            </a:extLst>
          </p:cNvPr>
          <p:cNvSpPr txBox="1"/>
          <p:nvPr/>
        </p:nvSpPr>
        <p:spPr>
          <a:xfrm>
            <a:off x="2787869" y="4191685"/>
            <a:ext cx="5003320" cy="646331"/>
          </a:xfrm>
          <a:prstGeom prst="rect">
            <a:avLst/>
          </a:prstGeom>
          <a:noFill/>
        </p:spPr>
        <p:txBody>
          <a:bodyPr wrap="square" rtlCol="0">
            <a:spAutoFit/>
          </a:bodyPr>
          <a:lstStyle/>
          <a:p>
            <a:pPr algn="r" rtl="1"/>
            <a:r>
              <a:rPr lang="ar-MA" dirty="0">
                <a:solidFill>
                  <a:schemeClr val="bg1"/>
                </a:solidFill>
              </a:rPr>
              <a:t>الاسم</a:t>
            </a:r>
            <a:endParaRPr lang="fr-FR" dirty="0">
              <a:solidFill>
                <a:schemeClr val="bg1"/>
              </a:solidFill>
            </a:endParaRPr>
          </a:p>
          <a:p>
            <a:pPr algn="r"/>
            <a:r>
              <a:rPr lang="ar-MA" dirty="0">
                <a:solidFill>
                  <a:schemeClr val="bg1"/>
                </a:solidFill>
              </a:rPr>
              <a:t>المنظمة</a:t>
            </a:r>
            <a:endParaRPr lang="en-US" dirty="0">
              <a:solidFill>
                <a:schemeClr val="bg1"/>
              </a:solidFill>
            </a:endParaRPr>
          </a:p>
        </p:txBody>
      </p:sp>
      <p:sp>
        <p:nvSpPr>
          <p:cNvPr id="5" name="Rectangle 4">
            <a:extLst>
              <a:ext uri="{FF2B5EF4-FFF2-40B4-BE49-F238E27FC236}">
                <a16:creationId xmlns:a16="http://schemas.microsoft.com/office/drawing/2014/main" id="{6F6359A0-31F0-4118-B1CE-4AD80B4E859D}"/>
              </a:ext>
            </a:extLst>
          </p:cNvPr>
          <p:cNvSpPr/>
          <p:nvPr/>
        </p:nvSpPr>
        <p:spPr>
          <a:xfrm>
            <a:off x="0" y="5898995"/>
            <a:ext cx="9144000" cy="9463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42172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A483-FF0C-4EA9-9995-61585C51F2CD}"/>
              </a:ext>
            </a:extLst>
          </p:cNvPr>
          <p:cNvSpPr>
            <a:spLocks noGrp="1"/>
          </p:cNvSpPr>
          <p:nvPr>
            <p:ph type="title"/>
          </p:nvPr>
        </p:nvSpPr>
        <p:spPr/>
        <p:txBody>
          <a:bodyPr/>
          <a:lstStyle/>
          <a:p>
            <a:pPr algn="r" rtl="1"/>
            <a:r>
              <a:rPr lang="ar-MA" b="1" dirty="0"/>
              <a:t>ملخص اليوم الثاني وتأملات حول الجلسة الخاصة</a:t>
            </a:r>
            <a:endParaRPr lang="fr-FR" dirty="0"/>
          </a:p>
        </p:txBody>
      </p:sp>
    </p:spTree>
    <p:extLst>
      <p:ext uri="{BB962C8B-B14F-4D97-AF65-F5344CB8AC3E}">
        <p14:creationId xmlns:p14="http://schemas.microsoft.com/office/powerpoint/2010/main" val="703056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4DE8-7BA7-40A2-ABE4-6F133F24FE01}"/>
              </a:ext>
            </a:extLst>
          </p:cNvPr>
          <p:cNvSpPr>
            <a:spLocks noGrp="1"/>
          </p:cNvSpPr>
          <p:nvPr>
            <p:ph type="title"/>
          </p:nvPr>
        </p:nvSpPr>
        <p:spPr/>
        <p:txBody>
          <a:bodyPr/>
          <a:lstStyle/>
          <a:p>
            <a:pPr algn="r"/>
            <a:r>
              <a:rPr lang="ar-MA" b="1" dirty="0"/>
              <a:t>الخطوة الثانية </a:t>
            </a:r>
            <a:endParaRPr lang="en-US" dirty="0"/>
          </a:p>
        </p:txBody>
      </p:sp>
      <p:sp>
        <p:nvSpPr>
          <p:cNvPr id="3" name="Text Placeholder 2">
            <a:extLst>
              <a:ext uri="{FF2B5EF4-FFF2-40B4-BE49-F238E27FC236}">
                <a16:creationId xmlns:a16="http://schemas.microsoft.com/office/drawing/2014/main" id="{1DC55E4A-3600-457C-9DE4-0556EF5398CA}"/>
              </a:ext>
            </a:extLst>
          </p:cNvPr>
          <p:cNvSpPr>
            <a:spLocks noGrp="1"/>
          </p:cNvSpPr>
          <p:nvPr>
            <p:ph type="body" sz="quarter" idx="10"/>
          </p:nvPr>
        </p:nvSpPr>
        <p:spPr>
          <a:xfrm>
            <a:off x="467360" y="2245931"/>
            <a:ext cx="8219440" cy="4176851"/>
          </a:xfrm>
        </p:spPr>
        <p:txBody>
          <a:bodyPr/>
          <a:lstStyle/>
          <a:p>
            <a:pPr marL="0" indent="0" algn="r" rtl="1">
              <a:buNone/>
            </a:pPr>
            <a:r>
              <a:rPr lang="ar-MA" b="1" dirty="0"/>
              <a:t>أهداف ورشة العمل</a:t>
            </a:r>
            <a:endParaRPr lang="fr-FR" dirty="0"/>
          </a:p>
          <a:p>
            <a:pPr lvl="0" algn="r" rtl="1"/>
            <a:r>
              <a:rPr lang="ar-MA" dirty="0"/>
              <a:t>تحديد نقاط القوة والثغرات المرتبطة بالأمن وتقاسم نقاط القوة بين القائمين على التنفيذ</a:t>
            </a:r>
            <a:endParaRPr lang="fr-FR" dirty="0"/>
          </a:p>
          <a:p>
            <a:pPr lvl="0" algn="r" rtl="1"/>
            <a:r>
              <a:rPr lang="ar-MA" dirty="0"/>
              <a:t>تحديد أولويات المخاطر الأمنية التي يواجهها البرنامج لتحديد أهم الثغرات التي ينبغي معالجتها على مستوى كل منظمة من منظمات المجتمع المدني</a:t>
            </a:r>
            <a:endParaRPr lang="fr-FR" dirty="0"/>
          </a:p>
          <a:p>
            <a:pPr algn="r" rtl="1"/>
            <a:r>
              <a:rPr lang="ar-MA" dirty="0"/>
              <a:t>صياغة مسودات خطط أمنية خاصة بمنظمات المجتمع المدني تتطرق إلى المخاطر ذات الأولوية وتعزز المهارات لتدبيرها.</a:t>
            </a:r>
            <a:endParaRPr lang="en-US" dirty="0"/>
          </a:p>
        </p:txBody>
      </p:sp>
      <p:graphicFrame>
        <p:nvGraphicFramePr>
          <p:cNvPr id="7" name="Diagram 3">
            <a:extLst>
              <a:ext uri="{FF2B5EF4-FFF2-40B4-BE49-F238E27FC236}">
                <a16:creationId xmlns:a16="http://schemas.microsoft.com/office/drawing/2014/main" id="{1BEB741A-3A37-48B0-888C-52C1E1B6DB86}"/>
              </a:ext>
            </a:extLst>
          </p:cNvPr>
          <p:cNvGraphicFramePr/>
          <p:nvPr>
            <p:extLst>
              <p:ext uri="{D42A27DB-BD31-4B8C-83A1-F6EECF244321}">
                <p14:modId xmlns:p14="http://schemas.microsoft.com/office/powerpoint/2010/main" val="1723543020"/>
              </p:ext>
            </p:extLst>
          </p:nvPr>
        </p:nvGraphicFramePr>
        <p:xfrm>
          <a:off x="561477" y="253616"/>
          <a:ext cx="2837324" cy="1831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E8AF48C-FC4F-43FF-AF1B-FE28D4F47FD5}"/>
              </a:ext>
            </a:extLst>
          </p:cNvPr>
          <p:cNvSpPr/>
          <p:nvPr/>
        </p:nvSpPr>
        <p:spPr>
          <a:xfrm>
            <a:off x="1243725" y="491389"/>
            <a:ext cx="1472828" cy="1325881"/>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3555785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F329C-D144-40FF-89ED-99E7F6E3BE9E}"/>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368F54D5-E899-41EE-9DBF-1236A6A853BF}"/>
              </a:ext>
            </a:extLst>
          </p:cNvPr>
          <p:cNvSpPr>
            <a:spLocks noGrp="1"/>
          </p:cNvSpPr>
          <p:nvPr>
            <p:ph type="body" sz="quarter" idx="10"/>
          </p:nvPr>
        </p:nvSpPr>
        <p:spPr/>
        <p:txBody>
          <a:bodyPr/>
          <a:lstStyle/>
          <a:p>
            <a:pPr lvl="0" algn="r" rtl="1"/>
            <a:r>
              <a:rPr lang="ar-MA" dirty="0"/>
              <a:t>التفكير في الاستراتيجيات المقدمة خلال الجلسة الخاصة.</a:t>
            </a:r>
            <a:endParaRPr lang="fr-FR" dirty="0"/>
          </a:p>
          <a:p>
            <a:pPr lvl="0" algn="r" rtl="1"/>
            <a:r>
              <a:rPr lang="ar-MA" dirty="0"/>
              <a:t>تذكر المواضيع التي تم التطرق إليها في اليوم الثاني.</a:t>
            </a:r>
            <a:endParaRPr lang="fr-FR" dirty="0"/>
          </a:p>
          <a:p>
            <a:pPr rtl="1"/>
            <a:endParaRPr lang="fr-FR" dirty="0"/>
          </a:p>
        </p:txBody>
      </p:sp>
    </p:spTree>
    <p:extLst>
      <p:ext uri="{BB962C8B-B14F-4D97-AF65-F5344CB8AC3E}">
        <p14:creationId xmlns:p14="http://schemas.microsoft.com/office/powerpoint/2010/main" val="4110193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9CCC-85E7-4066-8189-A823EA8B0D1F}"/>
              </a:ext>
            </a:extLst>
          </p:cNvPr>
          <p:cNvSpPr>
            <a:spLocks noGrp="1"/>
          </p:cNvSpPr>
          <p:nvPr>
            <p:ph type="title"/>
          </p:nvPr>
        </p:nvSpPr>
        <p:spPr>
          <a:xfrm>
            <a:off x="399120" y="568028"/>
            <a:ext cx="8219440" cy="972441"/>
          </a:xfrm>
        </p:spPr>
        <p:txBody>
          <a:bodyPr>
            <a:normAutofit/>
          </a:bodyPr>
          <a:lstStyle/>
          <a:p>
            <a:pPr algn="r" rtl="1"/>
            <a:r>
              <a:rPr lang="ar-MA" b="1" dirty="0"/>
              <a:t>النشاط ث. العناصر الرئيسية التي ينبغي تذكرها</a:t>
            </a:r>
            <a:endParaRPr lang="fr-FR" dirty="0"/>
          </a:p>
        </p:txBody>
      </p:sp>
      <p:sp>
        <p:nvSpPr>
          <p:cNvPr id="3" name="Text Placeholder 2">
            <a:extLst>
              <a:ext uri="{FF2B5EF4-FFF2-40B4-BE49-F238E27FC236}">
                <a16:creationId xmlns:a16="http://schemas.microsoft.com/office/drawing/2014/main" id="{B4261080-BD7A-4D5F-AE8C-70FD61FDB7CF}"/>
              </a:ext>
            </a:extLst>
          </p:cNvPr>
          <p:cNvSpPr>
            <a:spLocks noGrp="1"/>
          </p:cNvSpPr>
          <p:nvPr>
            <p:ph type="body" sz="quarter" idx="10"/>
          </p:nvPr>
        </p:nvSpPr>
        <p:spPr/>
        <p:txBody>
          <a:bodyPr/>
          <a:lstStyle/>
          <a:p>
            <a:pPr lvl="0" algn="r" rtl="1"/>
            <a:r>
              <a:rPr lang="ar-MA" dirty="0"/>
              <a:t>التفكير في المهارات والاستراتيجيات التي تعلمتها من زملائك خلال الجلسة الماضية، شارك بعض الأفكار التي تخطط لاستخدامها في منظمتك.</a:t>
            </a:r>
            <a:endParaRPr lang="fr-FR" dirty="0"/>
          </a:p>
          <a:p>
            <a:pPr marL="0" indent="0" algn="r">
              <a:buNone/>
            </a:pPr>
            <a:endParaRPr lang="en-US" dirty="0"/>
          </a:p>
        </p:txBody>
      </p:sp>
      <p:sp>
        <p:nvSpPr>
          <p:cNvPr id="4" name="Star: 5 Points 3">
            <a:extLst>
              <a:ext uri="{FF2B5EF4-FFF2-40B4-BE49-F238E27FC236}">
                <a16:creationId xmlns:a16="http://schemas.microsoft.com/office/drawing/2014/main" id="{E41DB04C-F5D7-4BED-A385-A97E98E053C0}"/>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574963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E1FCF-DC94-4B64-800A-28851FDAC45C}"/>
              </a:ext>
            </a:extLst>
          </p:cNvPr>
          <p:cNvSpPr>
            <a:spLocks noGrp="1"/>
          </p:cNvSpPr>
          <p:nvPr>
            <p:ph type="title"/>
          </p:nvPr>
        </p:nvSpPr>
        <p:spPr>
          <a:xfrm>
            <a:off x="467360" y="581676"/>
            <a:ext cx="8219440" cy="972441"/>
          </a:xfrm>
        </p:spPr>
        <p:txBody>
          <a:bodyPr/>
          <a:lstStyle/>
          <a:p>
            <a:pPr algn="r" rtl="1"/>
            <a:r>
              <a:rPr lang="ar-MA" b="1" dirty="0"/>
              <a:t>النشاط خ. تذكر أنشطة اليوم الثاني</a:t>
            </a:r>
            <a:endParaRPr lang="fr-FR" dirty="0"/>
          </a:p>
        </p:txBody>
      </p:sp>
      <p:sp>
        <p:nvSpPr>
          <p:cNvPr id="3" name="Text Placeholder 2">
            <a:extLst>
              <a:ext uri="{FF2B5EF4-FFF2-40B4-BE49-F238E27FC236}">
                <a16:creationId xmlns:a16="http://schemas.microsoft.com/office/drawing/2014/main" id="{061AE3B9-F4A1-4804-941F-89FEFE3A7770}"/>
              </a:ext>
            </a:extLst>
          </p:cNvPr>
          <p:cNvSpPr>
            <a:spLocks noGrp="1"/>
          </p:cNvSpPr>
          <p:nvPr>
            <p:ph type="body" sz="quarter" idx="10"/>
          </p:nvPr>
        </p:nvSpPr>
        <p:spPr/>
        <p:txBody>
          <a:bodyPr/>
          <a:lstStyle/>
          <a:p>
            <a:pPr algn="r" rtl="1"/>
            <a:r>
              <a:rPr lang="en-US" dirty="0"/>
              <a:t>Menti.com</a:t>
            </a:r>
          </a:p>
        </p:txBody>
      </p:sp>
      <p:sp>
        <p:nvSpPr>
          <p:cNvPr id="4" name="Star: 5 Points 3">
            <a:extLst>
              <a:ext uri="{FF2B5EF4-FFF2-40B4-BE49-F238E27FC236}">
                <a16:creationId xmlns:a16="http://schemas.microsoft.com/office/drawing/2014/main" id="{DE03C812-EFE1-44CF-A392-BC2F6B632660}"/>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27010728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DE6AC-F6BE-4381-96A7-19D3FEDE24E6}"/>
              </a:ext>
            </a:extLst>
          </p:cNvPr>
          <p:cNvSpPr>
            <a:spLocks noGrp="1"/>
          </p:cNvSpPr>
          <p:nvPr>
            <p:ph type="title"/>
          </p:nvPr>
        </p:nvSpPr>
        <p:spPr/>
        <p:txBody>
          <a:bodyPr>
            <a:normAutofit/>
          </a:bodyPr>
          <a:lstStyle/>
          <a:p>
            <a:pPr algn="r" rtl="1"/>
            <a:r>
              <a:rPr lang="ar-MA" b="1" dirty="0"/>
              <a:t>استخدام ما تعلمته: سيناريوهات التحديات المتصلة بالأمن</a:t>
            </a:r>
            <a:endParaRPr lang="fr-FR" dirty="0"/>
          </a:p>
        </p:txBody>
      </p:sp>
    </p:spTree>
    <p:extLst>
      <p:ext uri="{BB962C8B-B14F-4D97-AF65-F5344CB8AC3E}">
        <p14:creationId xmlns:p14="http://schemas.microsoft.com/office/powerpoint/2010/main" val="36435710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488B-2C09-4AEF-B12B-4F52EE7EE461}"/>
              </a:ext>
            </a:extLst>
          </p:cNvPr>
          <p:cNvSpPr>
            <a:spLocks noGrp="1"/>
          </p:cNvSpPr>
          <p:nvPr>
            <p:ph type="title"/>
          </p:nvPr>
        </p:nvSpPr>
        <p:spPr/>
        <p:txBody>
          <a:bodyPr/>
          <a:lstStyle/>
          <a:p>
            <a:pPr algn="r" rtl="1"/>
            <a:r>
              <a:rPr lang="ar-MA" b="1" dirty="0"/>
              <a:t>أهداف الجلسة</a:t>
            </a:r>
            <a:endParaRPr lang="fr-FR" dirty="0"/>
          </a:p>
        </p:txBody>
      </p:sp>
      <p:sp>
        <p:nvSpPr>
          <p:cNvPr id="3" name="Text Placeholder 2">
            <a:extLst>
              <a:ext uri="{FF2B5EF4-FFF2-40B4-BE49-F238E27FC236}">
                <a16:creationId xmlns:a16="http://schemas.microsoft.com/office/drawing/2014/main" id="{249137F8-42AB-46C8-A7F1-E4070216C0E5}"/>
              </a:ext>
            </a:extLst>
          </p:cNvPr>
          <p:cNvSpPr>
            <a:spLocks noGrp="1"/>
          </p:cNvSpPr>
          <p:nvPr>
            <p:ph type="body" sz="quarter" idx="10"/>
          </p:nvPr>
        </p:nvSpPr>
        <p:spPr/>
        <p:txBody>
          <a:bodyPr/>
          <a:lstStyle/>
          <a:p>
            <a:pPr lvl="0" algn="r" rtl="1"/>
            <a:r>
              <a:rPr lang="ar-MA" dirty="0"/>
              <a:t>اطرح أفكارًا حول ما يمكن أن تفعله منظمتك إذا واجهت مجموعة متنوعة من التحديات الأمنية.</a:t>
            </a:r>
            <a:endParaRPr lang="fr-FR" dirty="0"/>
          </a:p>
          <a:p>
            <a:pPr algn="r" rtl="1"/>
            <a:r>
              <a:rPr lang="ar-MA" dirty="0"/>
              <a:t>ناقش ما إذا كانت "الحلول الممكنة" بعد كل سيناريو ستكون مناسبة في السياق المحلي.</a:t>
            </a:r>
            <a:endParaRPr lang="en-US" dirty="0"/>
          </a:p>
        </p:txBody>
      </p:sp>
    </p:spTree>
    <p:extLst>
      <p:ext uri="{BB962C8B-B14F-4D97-AF65-F5344CB8AC3E}">
        <p14:creationId xmlns:p14="http://schemas.microsoft.com/office/powerpoint/2010/main" val="39573354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1973C-9BC7-4117-8138-4C3E67277DBC}"/>
              </a:ext>
            </a:extLst>
          </p:cNvPr>
          <p:cNvSpPr>
            <a:spLocks noGrp="1"/>
          </p:cNvSpPr>
          <p:nvPr>
            <p:ph type="title"/>
          </p:nvPr>
        </p:nvSpPr>
        <p:spPr/>
        <p:txBody>
          <a:bodyPr/>
          <a:lstStyle/>
          <a:p>
            <a:pPr algn="r" rtl="1"/>
            <a:r>
              <a:rPr lang="ar-MA" b="1" dirty="0"/>
              <a:t>ثمانية سيناريوهات للحوادث المتصلة بالأمن</a:t>
            </a:r>
            <a:endParaRPr lang="fr-FR" dirty="0"/>
          </a:p>
        </p:txBody>
      </p:sp>
      <p:sp>
        <p:nvSpPr>
          <p:cNvPr id="3" name="Text Placeholder 2">
            <a:extLst>
              <a:ext uri="{FF2B5EF4-FFF2-40B4-BE49-F238E27FC236}">
                <a16:creationId xmlns:a16="http://schemas.microsoft.com/office/drawing/2014/main" id="{95EDE55F-BA75-41F0-AC31-7A78CE4CAC6C}"/>
              </a:ext>
            </a:extLst>
          </p:cNvPr>
          <p:cNvSpPr>
            <a:spLocks noGrp="1"/>
          </p:cNvSpPr>
          <p:nvPr>
            <p:ph type="body" sz="quarter" idx="10"/>
          </p:nvPr>
        </p:nvSpPr>
        <p:spPr>
          <a:xfrm>
            <a:off x="467360" y="1340574"/>
            <a:ext cx="8219440" cy="4868315"/>
          </a:xfrm>
        </p:spPr>
        <p:txBody>
          <a:bodyPr/>
          <a:lstStyle/>
          <a:p>
            <a:pPr marL="514350" lvl="0" indent="-514350" algn="r" rtl="1">
              <a:buFont typeface="+mj-lt"/>
              <a:buAutoNum type="arabicPeriod"/>
            </a:pPr>
            <a:r>
              <a:rPr lang="ar-MA" sz="2000" dirty="0"/>
              <a:t>يزعم القادة الدينيون المحليون أن منظمتك تروج للخطيئة من خلال توزيع الواقي الذكري والمزلقات. نتيجة لذلك، سيكون هناك زيادة في الإساءة الجسدية واللفظية ضد المربين الأقران.</a:t>
            </a:r>
            <a:endParaRPr lang="fr-FR" sz="2000" dirty="0"/>
          </a:p>
          <a:p>
            <a:pPr marL="514350" lvl="0" indent="-514350" algn="r" rtl="1">
              <a:buFont typeface="+mj-lt"/>
              <a:buAutoNum type="arabicPeriod"/>
            </a:pPr>
            <a:r>
              <a:rPr lang="ar-MA" sz="2000" dirty="0"/>
              <a:t>يبلغ عامل أنه تعرض للتحرش من قبل عامل آخر.</a:t>
            </a:r>
            <a:endParaRPr lang="fr-FR" sz="2000" dirty="0"/>
          </a:p>
          <a:p>
            <a:pPr marL="514350" lvl="0" indent="-514350" algn="r" rtl="1">
              <a:buFont typeface="+mj-lt"/>
              <a:buAutoNum type="arabicPeriod"/>
            </a:pPr>
            <a:r>
              <a:rPr lang="ar-MA" sz="2000" dirty="0"/>
              <a:t>يُلقى القبض على عاملة التوعية أثناء توزيع الواقي الذكري؛ تبقى محتجزة من قبل الشرطة.</a:t>
            </a:r>
            <a:endParaRPr lang="fr-FR" sz="2000" dirty="0"/>
          </a:p>
          <a:p>
            <a:pPr marL="514350" lvl="0" indent="-514350" algn="r" rtl="1">
              <a:buFont typeface="+mj-lt"/>
              <a:buAutoNum type="arabicPeriod"/>
            </a:pPr>
            <a:r>
              <a:rPr lang="ar-MA" sz="2000" dirty="0"/>
              <a:t>يضع مستفيد، بعد نشاط التوعية بفيروس نقص المناعة البشرية في نقطة ساخنة، صورًا للعاملين في مجال التوعية وأفراد الفئات الرئيسية على فيسبوك ويضع علامة عليها.</a:t>
            </a:r>
            <a:endParaRPr lang="fr-FR" sz="2000" dirty="0"/>
          </a:p>
          <a:p>
            <a:pPr marL="514350" lvl="0" indent="-514350" algn="r" rtl="1">
              <a:buFont typeface="+mj-lt"/>
              <a:buAutoNum type="arabicPeriod"/>
            </a:pPr>
            <a:r>
              <a:rPr lang="ar-MA" sz="2000" dirty="0"/>
              <a:t>تداهم الشرطة مكتب منظمتك؛ وتأخذ جميع الملفات وأجهزة الكمبيوتر.</a:t>
            </a:r>
            <a:endParaRPr lang="fr-FR" sz="2000" dirty="0"/>
          </a:p>
          <a:p>
            <a:pPr marL="514350" lvl="0" indent="-514350" algn="r" rtl="1">
              <a:buFont typeface="+mj-lt"/>
              <a:buAutoNum type="arabicPeriod"/>
            </a:pPr>
            <a:r>
              <a:rPr lang="ar-MA" sz="2000" dirty="0"/>
              <a:t>يتم طباعة مقال ضد منظمتك في الجريدة. ويدلي بعنوان عيادتك ويتضمن صورًا لاثنين من أطبائك.</a:t>
            </a:r>
            <a:endParaRPr lang="fr-FR" sz="2000" dirty="0"/>
          </a:p>
          <a:p>
            <a:pPr marL="514350" lvl="0" indent="-514350" algn="r" rtl="1">
              <a:buFont typeface="+mj-lt"/>
              <a:buAutoNum type="arabicPeriod"/>
            </a:pPr>
            <a:r>
              <a:rPr lang="ar-MA" sz="2000" dirty="0"/>
              <a:t>يهدد المستفيد أحد العاملين في مجال التوعية من نظرائك بالابتزاز. يقول المستفيد إنه سيخبر والدي عامل التوعية أن العامل مثلي الجنس.</a:t>
            </a:r>
            <a:endParaRPr lang="fr-FR" sz="2000" dirty="0"/>
          </a:p>
          <a:p>
            <a:pPr marL="514350" indent="-514350" algn="r" rtl="1">
              <a:buFont typeface="+mj-lt"/>
              <a:buAutoNum type="arabicPeriod"/>
            </a:pPr>
            <a:r>
              <a:rPr lang="ar-MA" sz="2000" dirty="0"/>
              <a:t>يذهب ممرض إلى منزل رجل تم تحديده من طرف عميل مؤشر. يستجيب الرجل بعنف. ويقوم بمهاجمة عامل التوعية ويسبب</a:t>
            </a:r>
            <a:r>
              <a:rPr lang="ar-LB" sz="2000" dirty="0"/>
              <a:t> له</a:t>
            </a:r>
            <a:r>
              <a:rPr lang="ar-MA" sz="2000" dirty="0"/>
              <a:t> عدة إصابات. كما أنه احتجز عامل التوعية ضد إرادته لمدة ثلاث ساعات.</a:t>
            </a:r>
            <a:endParaRPr lang="en-US" sz="2000" dirty="0"/>
          </a:p>
          <a:p>
            <a:endParaRPr lang="en-US" sz="1800" dirty="0"/>
          </a:p>
        </p:txBody>
      </p:sp>
    </p:spTree>
    <p:extLst>
      <p:ext uri="{BB962C8B-B14F-4D97-AF65-F5344CB8AC3E}">
        <p14:creationId xmlns:p14="http://schemas.microsoft.com/office/powerpoint/2010/main" val="29461937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74A1-C20B-42A8-B3A5-BAD6E2EC4E55}"/>
              </a:ext>
            </a:extLst>
          </p:cNvPr>
          <p:cNvSpPr>
            <a:spLocks noGrp="1"/>
          </p:cNvSpPr>
          <p:nvPr>
            <p:ph type="title"/>
          </p:nvPr>
        </p:nvSpPr>
        <p:spPr>
          <a:xfrm>
            <a:off x="-12666" y="130236"/>
            <a:ext cx="8219440" cy="972441"/>
          </a:xfrm>
        </p:spPr>
        <p:txBody>
          <a:bodyPr/>
          <a:lstStyle/>
          <a:p>
            <a:pPr algn="r" rtl="1"/>
            <a:r>
              <a:rPr lang="ar-MA" b="1" dirty="0"/>
              <a:t>النشاط ذ: استخدام ما تعلمته</a:t>
            </a:r>
            <a:endParaRPr lang="fr-FR" dirty="0"/>
          </a:p>
        </p:txBody>
      </p:sp>
      <p:sp>
        <p:nvSpPr>
          <p:cNvPr id="3" name="Text Placeholder 2">
            <a:extLst>
              <a:ext uri="{FF2B5EF4-FFF2-40B4-BE49-F238E27FC236}">
                <a16:creationId xmlns:a16="http://schemas.microsoft.com/office/drawing/2014/main" id="{37658B2F-2FEF-4CE7-8BF4-408B4C43BC9A}"/>
              </a:ext>
            </a:extLst>
          </p:cNvPr>
          <p:cNvSpPr>
            <a:spLocks noGrp="1"/>
          </p:cNvSpPr>
          <p:nvPr>
            <p:ph type="body" sz="quarter" idx="10"/>
          </p:nvPr>
        </p:nvSpPr>
        <p:spPr>
          <a:xfrm>
            <a:off x="153848" y="3349637"/>
            <a:ext cx="8767921" cy="4176851"/>
          </a:xfrm>
        </p:spPr>
        <p:txBody>
          <a:bodyPr/>
          <a:lstStyle/>
          <a:p>
            <a:pPr lvl="0" algn="r" rtl="1"/>
            <a:r>
              <a:rPr lang="ar-MA" dirty="0"/>
              <a:t>ما الذي يمكنك القيام به الآن؟</a:t>
            </a:r>
            <a:endParaRPr lang="fr-FR" dirty="0"/>
          </a:p>
          <a:p>
            <a:pPr lvl="0" algn="r" rtl="1"/>
            <a:r>
              <a:rPr lang="ar-MA" dirty="0"/>
              <a:t>ما الذي كان بإمكانك فعله، قبل وقوع هذا الأمر، للتخفيف من الأضرار الناجمة أو منع حدوثها؟</a:t>
            </a:r>
            <a:endParaRPr lang="fr-FR" dirty="0"/>
          </a:p>
          <a:p>
            <a:pPr marL="0" indent="0" algn="r" rtl="1">
              <a:buNone/>
            </a:pPr>
            <a:r>
              <a:rPr lang="ar-MA" dirty="0"/>
              <a:t>سيتم عرض بعض الحلول الممكنة، بعد أن تقدم المجموعة إجاباتها. وينبغي على المجموعة التي تقدم العرض الرد على الحلول الممكنة، مع ملاحظة ما إذا كانت أي حلول ممكنة غير مناسبة / غير ذات صلة في منشأتهم أو أن تمثل إضافات جيدة لما قدموه بالفعل.</a:t>
            </a:r>
            <a:endParaRPr lang="fr-FR" dirty="0"/>
          </a:p>
        </p:txBody>
      </p:sp>
      <p:sp>
        <p:nvSpPr>
          <p:cNvPr id="4" name="Star: 5 Points 3">
            <a:extLst>
              <a:ext uri="{FF2B5EF4-FFF2-40B4-BE49-F238E27FC236}">
                <a16:creationId xmlns:a16="http://schemas.microsoft.com/office/drawing/2014/main" id="{FCF9890F-E376-4797-9FAC-99A35CC0837F}"/>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graphicFrame>
        <p:nvGraphicFramePr>
          <p:cNvPr id="5" name="Table 5">
            <a:extLst>
              <a:ext uri="{FF2B5EF4-FFF2-40B4-BE49-F238E27FC236}">
                <a16:creationId xmlns:a16="http://schemas.microsoft.com/office/drawing/2014/main" id="{9B4AE81B-CEBE-40C0-831E-E1F73591C508}"/>
              </a:ext>
            </a:extLst>
          </p:cNvPr>
          <p:cNvGraphicFramePr>
            <a:graphicFrameLocks noGrp="1"/>
          </p:cNvGraphicFramePr>
          <p:nvPr>
            <p:extLst>
              <p:ext uri="{D42A27DB-BD31-4B8C-83A1-F6EECF244321}">
                <p14:modId xmlns:p14="http://schemas.microsoft.com/office/powerpoint/2010/main" val="2492895210"/>
              </p:ext>
            </p:extLst>
          </p:nvPr>
        </p:nvGraphicFramePr>
        <p:xfrm>
          <a:off x="5150961" y="1253697"/>
          <a:ext cx="2989942" cy="1854200"/>
        </p:xfrm>
        <a:graphic>
          <a:graphicData uri="http://schemas.openxmlformats.org/drawingml/2006/table">
            <a:tbl>
              <a:tblPr firstRow="1" bandRow="1">
                <a:tableStyleId>{5C22544A-7EE6-4342-B048-85BDC9FD1C3A}</a:tableStyleId>
              </a:tblPr>
              <a:tblGrid>
                <a:gridCol w="1838122">
                  <a:extLst>
                    <a:ext uri="{9D8B030D-6E8A-4147-A177-3AD203B41FA5}">
                      <a16:colId xmlns:a16="http://schemas.microsoft.com/office/drawing/2014/main" val="117455497"/>
                    </a:ext>
                  </a:extLst>
                </a:gridCol>
                <a:gridCol w="1151820">
                  <a:extLst>
                    <a:ext uri="{9D8B030D-6E8A-4147-A177-3AD203B41FA5}">
                      <a16:colId xmlns:a16="http://schemas.microsoft.com/office/drawing/2014/main" val="96658471"/>
                    </a:ext>
                  </a:extLst>
                </a:gridCol>
              </a:tblGrid>
              <a:tr h="370840">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اسم </a:t>
                      </a:r>
                      <a:r>
                        <a:rPr lang="ar-SA" sz="1600" kern="1100" dirty="0">
                          <a:effectLst/>
                          <a:latin typeface="Calibri" panose="020F0502020204030204" pitchFamily="34" charset="0"/>
                          <a:ea typeface="Calibri" panose="020F0502020204030204" pitchFamily="34" charset="0"/>
                          <a:cs typeface="Arial" panose="020B0604020202020204" pitchFamily="34" charset="0"/>
                        </a:rPr>
                        <a:t>الشريك المنفذ</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دراسة حالة</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489395052"/>
                  </a:ext>
                </a:extLst>
              </a:tr>
              <a:tr h="370840">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 </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fr-FR" sz="1600" kern="1100" dirty="0">
                          <a:effectLst/>
                          <a:latin typeface="Arial" panose="020B0604020202020204" pitchFamily="34" charset="0"/>
                          <a:ea typeface="Calibri" panose="020F0502020204030204" pitchFamily="34" charset="0"/>
                          <a:cs typeface="Tahoma" panose="020B0604030504040204" pitchFamily="34" charset="0"/>
                        </a:rPr>
                        <a:t>1</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48097880"/>
                  </a:ext>
                </a:extLst>
              </a:tr>
              <a:tr h="370840">
                <a:tc>
                  <a:txBody>
                    <a:bodyPr/>
                    <a:lstStyle/>
                    <a:p>
                      <a:pPr marL="45720" marR="45720" algn="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 </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2</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463517810"/>
                  </a:ext>
                </a:extLst>
              </a:tr>
              <a:tr h="370840">
                <a:tc>
                  <a:txBody>
                    <a:bodyPr/>
                    <a:lstStyle/>
                    <a:p>
                      <a:pPr marL="45720" marR="45720" algn="r"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 </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3</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07793230"/>
                  </a:ext>
                </a:extLst>
              </a:tr>
              <a:tr h="370840">
                <a:tc>
                  <a:txBody>
                    <a:bodyPr/>
                    <a:lstStyle/>
                    <a:p>
                      <a:pPr marL="45720" marR="45720" algn="r" rtl="1">
                        <a:spcBef>
                          <a:spcPts val="600"/>
                        </a:spcBef>
                        <a:spcAft>
                          <a:spcPts val="0"/>
                        </a:spcAft>
                      </a:pP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LB" sz="1600" kern="1100" dirty="0">
                          <a:effectLst/>
                          <a:latin typeface="Calibri" panose="020F0502020204030204" pitchFamily="34" charset="0"/>
                          <a:ea typeface="Calibri" panose="020F0502020204030204" pitchFamily="34" charset="0"/>
                          <a:cs typeface="Arial" panose="020B0604020202020204" pitchFamily="34" charset="0"/>
                        </a:rPr>
                        <a:t>4</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754953947"/>
                  </a:ext>
                </a:extLst>
              </a:tr>
            </a:tbl>
          </a:graphicData>
        </a:graphic>
      </p:graphicFrame>
      <p:graphicFrame>
        <p:nvGraphicFramePr>
          <p:cNvPr id="6" name="Table 5">
            <a:extLst>
              <a:ext uri="{FF2B5EF4-FFF2-40B4-BE49-F238E27FC236}">
                <a16:creationId xmlns:a16="http://schemas.microsoft.com/office/drawing/2014/main" id="{50EEB3D3-F39A-4AE0-8658-DF6CAF87C0C5}"/>
              </a:ext>
            </a:extLst>
          </p:cNvPr>
          <p:cNvGraphicFramePr>
            <a:graphicFrameLocks noGrp="1"/>
          </p:cNvGraphicFramePr>
          <p:nvPr>
            <p:extLst>
              <p:ext uri="{D42A27DB-BD31-4B8C-83A1-F6EECF244321}">
                <p14:modId xmlns:p14="http://schemas.microsoft.com/office/powerpoint/2010/main" val="3732855830"/>
              </p:ext>
            </p:extLst>
          </p:nvPr>
        </p:nvGraphicFramePr>
        <p:xfrm>
          <a:off x="1462996" y="1253697"/>
          <a:ext cx="2989942" cy="1854200"/>
        </p:xfrm>
        <a:graphic>
          <a:graphicData uri="http://schemas.openxmlformats.org/drawingml/2006/table">
            <a:tbl>
              <a:tblPr firstRow="1" bandRow="1">
                <a:tableStyleId>{5C22544A-7EE6-4342-B048-85BDC9FD1C3A}</a:tableStyleId>
              </a:tblPr>
              <a:tblGrid>
                <a:gridCol w="1907299">
                  <a:extLst>
                    <a:ext uri="{9D8B030D-6E8A-4147-A177-3AD203B41FA5}">
                      <a16:colId xmlns:a16="http://schemas.microsoft.com/office/drawing/2014/main" val="117455497"/>
                    </a:ext>
                  </a:extLst>
                </a:gridCol>
                <a:gridCol w="1082643">
                  <a:extLst>
                    <a:ext uri="{9D8B030D-6E8A-4147-A177-3AD203B41FA5}">
                      <a16:colId xmlns:a16="http://schemas.microsoft.com/office/drawing/2014/main" val="96658471"/>
                    </a:ext>
                  </a:extLst>
                </a:gridCol>
              </a:tblGrid>
              <a:tr h="370840">
                <a:tc>
                  <a:txBody>
                    <a:bodyPr/>
                    <a:lstStyle/>
                    <a:p>
                      <a:pPr marL="45720" marR="45720" algn="just"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اسم الشريك المنفذ</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tc>
                  <a:txBody>
                    <a:bodyPr/>
                    <a:lstStyle/>
                    <a:p>
                      <a:pPr marL="45720" marR="45720" algn="just"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دراسة حالة</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2489395052"/>
                  </a:ext>
                </a:extLst>
              </a:tr>
              <a:tr h="370840">
                <a:tc>
                  <a:txBody>
                    <a:bodyPr/>
                    <a:lstStyle/>
                    <a:p>
                      <a:pPr marL="45720" marR="45720" algn="just"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 </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5</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248097880"/>
                  </a:ext>
                </a:extLst>
              </a:tr>
              <a:tr h="370840">
                <a:tc>
                  <a:txBody>
                    <a:bodyPr/>
                    <a:lstStyle/>
                    <a:p>
                      <a:pPr marL="45720" marR="45720" algn="just"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 </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6</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463517810"/>
                  </a:ext>
                </a:extLst>
              </a:tr>
              <a:tr h="370840">
                <a:tc>
                  <a:txBody>
                    <a:bodyPr/>
                    <a:lstStyle/>
                    <a:p>
                      <a:pPr marL="45720" marR="45720" algn="just"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 </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7</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07793230"/>
                  </a:ext>
                </a:extLst>
              </a:tr>
              <a:tr h="370840">
                <a:tc>
                  <a:txBody>
                    <a:bodyPr/>
                    <a:lstStyle/>
                    <a:p>
                      <a:pPr marL="45720" marR="45720" algn="just" rtl="1">
                        <a:spcBef>
                          <a:spcPts val="600"/>
                        </a:spcBef>
                        <a:spcAft>
                          <a:spcPts val="0"/>
                        </a:spcAft>
                      </a:pPr>
                      <a:r>
                        <a:rPr lang="ar-MA" sz="1600" kern="1100">
                          <a:effectLst/>
                          <a:latin typeface="Calibri" panose="020F0502020204030204" pitchFamily="34" charset="0"/>
                          <a:ea typeface="Calibri" panose="020F0502020204030204" pitchFamily="34" charset="0"/>
                          <a:cs typeface="Arial" panose="020B0604020202020204" pitchFamily="34" charset="0"/>
                        </a:rPr>
                        <a:t> </a:t>
                      </a:r>
                      <a:endParaRPr lang="fr-FR" sz="1100" kern="110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tc>
                  <a:txBody>
                    <a:bodyPr/>
                    <a:lstStyle/>
                    <a:p>
                      <a:pPr marL="45720" marR="45720" algn="ctr" rtl="1">
                        <a:spcBef>
                          <a:spcPts val="600"/>
                        </a:spcBef>
                        <a:spcAft>
                          <a:spcPts val="0"/>
                        </a:spcAft>
                      </a:pPr>
                      <a:r>
                        <a:rPr lang="ar-MA" sz="1600" kern="1100" dirty="0">
                          <a:effectLst/>
                          <a:latin typeface="Calibri" panose="020F0502020204030204" pitchFamily="34" charset="0"/>
                          <a:ea typeface="Calibri" panose="020F0502020204030204" pitchFamily="34" charset="0"/>
                          <a:cs typeface="Arial" panose="020B0604020202020204" pitchFamily="34" charset="0"/>
                        </a:rPr>
                        <a:t>8</a:t>
                      </a:r>
                      <a:endParaRPr lang="fr-FR" sz="1100" kern="1100" dirty="0">
                        <a:effectLst/>
                        <a:latin typeface="Calibri" panose="020F0502020204030204" pitchFamily="34" charset="0"/>
                        <a:ea typeface="Calibri" panose="020F0502020204030204" pitchFamily="34" charset="0"/>
                        <a:cs typeface="Tahoma" panose="020B0604030504040204" pitchFamily="34" charset="0"/>
                      </a:endParaRPr>
                    </a:p>
                  </a:txBody>
                  <a:tcPr marL="68580" marR="68580" marT="0" marB="0"/>
                </a:tc>
                <a:extLst>
                  <a:ext uri="{0D108BD9-81ED-4DB2-BD59-A6C34878D82A}">
                    <a16:rowId xmlns:a16="http://schemas.microsoft.com/office/drawing/2014/main" val="3754953947"/>
                  </a:ext>
                </a:extLst>
              </a:tr>
            </a:tbl>
          </a:graphicData>
        </a:graphic>
      </p:graphicFrame>
    </p:spTree>
    <p:extLst>
      <p:ext uri="{BB962C8B-B14F-4D97-AF65-F5344CB8AC3E}">
        <p14:creationId xmlns:p14="http://schemas.microsoft.com/office/powerpoint/2010/main" val="2023507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4A7-1B22-4C4E-9ADB-E21544AE4635}"/>
              </a:ext>
            </a:extLst>
          </p:cNvPr>
          <p:cNvSpPr>
            <a:spLocks noGrp="1"/>
          </p:cNvSpPr>
          <p:nvPr>
            <p:ph type="title"/>
          </p:nvPr>
        </p:nvSpPr>
        <p:spPr>
          <a:xfrm>
            <a:off x="-229325" y="91440"/>
            <a:ext cx="8219440" cy="972441"/>
          </a:xfrm>
        </p:spPr>
        <p:txBody>
          <a:bodyPr/>
          <a:lstStyle/>
          <a:p>
            <a:pPr algn="r" rtl="1"/>
            <a:r>
              <a:rPr lang="ar-MA" b="1" dirty="0"/>
              <a:t>النشاط ظ. السيناريو 1</a:t>
            </a:r>
            <a:endParaRPr lang="fr-FR" dirty="0"/>
          </a:p>
        </p:txBody>
      </p:sp>
      <p:sp>
        <p:nvSpPr>
          <p:cNvPr id="3" name="Text Placeholder 2">
            <a:extLst>
              <a:ext uri="{FF2B5EF4-FFF2-40B4-BE49-F238E27FC236}">
                <a16:creationId xmlns:a16="http://schemas.microsoft.com/office/drawing/2014/main" id="{58BB530A-BBE5-4C23-9E46-BED3C627B80B}"/>
              </a:ext>
            </a:extLst>
          </p:cNvPr>
          <p:cNvSpPr>
            <a:spLocks noGrp="1"/>
          </p:cNvSpPr>
          <p:nvPr>
            <p:ph type="body" sz="quarter" idx="10"/>
          </p:nvPr>
        </p:nvSpPr>
        <p:spPr/>
        <p:txBody>
          <a:bodyPr/>
          <a:lstStyle/>
          <a:p>
            <a:pPr marL="0" indent="0" algn="r" rtl="1">
              <a:buNone/>
            </a:pPr>
            <a:r>
              <a:rPr lang="ar-MA" b="1" dirty="0"/>
              <a:t>يزعم القادة الدينيون المحليون أن منظمتك تروج للخطيئة من خلال توزيع الواقي الذكري والمزلقات. نتيجة لذلك، سيكون هناك زيادة في الإساءة الجسدية واللفظية ضد المربين الأقران.</a:t>
            </a:r>
            <a:endParaRPr lang="fr-FR" dirty="0"/>
          </a:p>
          <a:p>
            <a:pPr marL="0" indent="0" algn="r">
              <a:buNone/>
            </a:pPr>
            <a:endParaRPr lang="en-US" dirty="0"/>
          </a:p>
          <a:p>
            <a:pPr lvl="0" algn="r" rtl="1"/>
            <a:r>
              <a:rPr lang="ar-MA" dirty="0"/>
              <a:t>ما الذي يمكنك القيام به الآن؟</a:t>
            </a:r>
            <a:endParaRPr lang="fr-FR" dirty="0"/>
          </a:p>
          <a:p>
            <a:pPr lvl="0" algn="r" rtl="1"/>
            <a:r>
              <a:rPr lang="ar-MA" dirty="0"/>
              <a:t>ما الذي كان بإمكانك فعله، قبل وقوع هذا الأمر، للتخفيف من الأضرار الناجمة أو منع حدوثها ؟</a:t>
            </a:r>
            <a:endParaRPr lang="fr-FR" dirty="0"/>
          </a:p>
          <a:p>
            <a:pPr marL="0" indent="0" algn="r">
              <a:buNone/>
            </a:pPr>
            <a:endParaRPr lang="en-US" dirty="0"/>
          </a:p>
        </p:txBody>
      </p:sp>
      <p:sp>
        <p:nvSpPr>
          <p:cNvPr id="4" name="Star: 5 Points 3">
            <a:extLst>
              <a:ext uri="{FF2B5EF4-FFF2-40B4-BE49-F238E27FC236}">
                <a16:creationId xmlns:a16="http://schemas.microsoft.com/office/drawing/2014/main" id="{110367C8-ECEF-4BB9-9035-1461BC1CFBFA}"/>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39709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9472-421B-4ED8-A3C2-7F4F8015126C}"/>
              </a:ext>
            </a:extLst>
          </p:cNvPr>
          <p:cNvSpPr>
            <a:spLocks noGrp="1"/>
          </p:cNvSpPr>
          <p:nvPr>
            <p:ph type="title"/>
          </p:nvPr>
        </p:nvSpPr>
        <p:spPr/>
        <p:txBody>
          <a:bodyPr/>
          <a:lstStyle/>
          <a:p>
            <a:pPr algn="r" rtl="1"/>
            <a:r>
              <a:rPr lang="ar-MA" b="1" dirty="0"/>
              <a:t>السيناريو 1 – الحلول الممكنة</a:t>
            </a:r>
            <a:endParaRPr lang="fr-FR" dirty="0"/>
          </a:p>
        </p:txBody>
      </p:sp>
      <p:sp>
        <p:nvSpPr>
          <p:cNvPr id="3" name="Text Placeholder 2">
            <a:extLst>
              <a:ext uri="{FF2B5EF4-FFF2-40B4-BE49-F238E27FC236}">
                <a16:creationId xmlns:a16="http://schemas.microsoft.com/office/drawing/2014/main" id="{6F755D5E-1CE5-4C0D-B6F3-A3AFF3E8E56E}"/>
              </a:ext>
            </a:extLst>
          </p:cNvPr>
          <p:cNvSpPr>
            <a:spLocks noGrp="1"/>
          </p:cNvSpPr>
          <p:nvPr>
            <p:ph type="body" sz="quarter" idx="10"/>
          </p:nvPr>
        </p:nvSpPr>
        <p:spPr>
          <a:xfrm>
            <a:off x="2978548" y="1387594"/>
            <a:ext cx="5890031" cy="4176851"/>
          </a:xfrm>
        </p:spPr>
        <p:txBody>
          <a:bodyPr/>
          <a:lstStyle/>
          <a:p>
            <a:pPr lvl="0" algn="r" rtl="1"/>
            <a:r>
              <a:rPr lang="ar-MA" sz="1800" b="1" dirty="0"/>
              <a:t>في البدء</a:t>
            </a:r>
            <a:r>
              <a:rPr lang="ar-MA" sz="1800" dirty="0"/>
              <a:t>:</a:t>
            </a:r>
            <a:endParaRPr lang="fr-FR" sz="1800" dirty="0"/>
          </a:p>
          <a:p>
            <a:pPr lvl="1" algn="r" rtl="1"/>
            <a:r>
              <a:rPr lang="ar-MA" sz="1800" dirty="0"/>
              <a:t>قم بالعمل مع القادة الدينيين لشرح عملك. يتماشى توفير الرعاية الصحية للفئات الأكثر هشاشة مع تعاليم معظم الديانات الرئيسية. ويمكن للقادة الدينيين أن يكونوا مناصرين ذي اهمية لبرامج فيروس نقص المناعة البشرية.</a:t>
            </a:r>
            <a:endParaRPr lang="fr-FR" sz="1800" dirty="0"/>
          </a:p>
          <a:p>
            <a:pPr lvl="1" algn="r" rtl="1"/>
            <a:r>
              <a:rPr lang="ar-MA" sz="1800" dirty="0"/>
              <a:t>احصل على سجل لتتبع الحوادث الأمنية بحيث يكون واضحًا أي </a:t>
            </a:r>
            <a:r>
              <a:rPr lang="ar-LB" sz="1800" dirty="0"/>
              <a:t>من  </a:t>
            </a:r>
            <a:r>
              <a:rPr lang="ar-MA" sz="1800" dirty="0"/>
              <a:t>المناطق تشهد ازديادا في عمليات الإساءة.</a:t>
            </a:r>
            <a:endParaRPr lang="fr-FR" sz="1800" dirty="0"/>
          </a:p>
          <a:p>
            <a:pPr marL="457200" lvl="1" indent="0">
              <a:buNone/>
            </a:pPr>
            <a:endParaRPr lang="en-US" dirty="0"/>
          </a:p>
        </p:txBody>
      </p:sp>
      <p:pic>
        <p:nvPicPr>
          <p:cNvPr id="5" name="Picture 4">
            <a:extLst>
              <a:ext uri="{FF2B5EF4-FFF2-40B4-BE49-F238E27FC236}">
                <a16:creationId xmlns:a16="http://schemas.microsoft.com/office/drawing/2014/main" id="{9364D95A-961C-4087-965B-86E044F82829}"/>
              </a:ext>
            </a:extLst>
          </p:cNvPr>
          <p:cNvPicPr>
            <a:picLocks noChangeAspect="1"/>
          </p:cNvPicPr>
          <p:nvPr/>
        </p:nvPicPr>
        <p:blipFill>
          <a:blip r:embed="rId3"/>
          <a:stretch>
            <a:fillRect/>
          </a:stretch>
        </p:blipFill>
        <p:spPr>
          <a:xfrm>
            <a:off x="287055" y="319969"/>
            <a:ext cx="2511188" cy="326165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047DD22-CB41-4FCD-A7FC-5F021260746F}"/>
              </a:ext>
            </a:extLst>
          </p:cNvPr>
          <p:cNvSpPr txBox="1"/>
          <p:nvPr/>
        </p:nvSpPr>
        <p:spPr>
          <a:xfrm>
            <a:off x="287189" y="3711095"/>
            <a:ext cx="2932261" cy="338554"/>
          </a:xfrm>
          <a:prstGeom prst="rect">
            <a:avLst/>
          </a:prstGeom>
          <a:noFill/>
        </p:spPr>
        <p:txBody>
          <a:bodyPr wrap="square" rtlCol="0">
            <a:spAutoFit/>
          </a:bodyPr>
          <a:lstStyle/>
          <a:p>
            <a:r>
              <a:rPr lang="en-US" sz="800" dirty="0">
                <a:hlinkClick r:id="rId4"/>
              </a:rPr>
              <a:t>https://www.fhi360.org/resource/cairo-declaration-religious-leaders-arab-states-response-hivaids-epidemic-pdfs-arabic-and</a:t>
            </a:r>
            <a:r>
              <a:rPr lang="en-US" sz="800" dirty="0"/>
              <a:t> </a:t>
            </a:r>
          </a:p>
        </p:txBody>
      </p:sp>
      <p:sp>
        <p:nvSpPr>
          <p:cNvPr id="7" name="Text Placeholder 2">
            <a:extLst>
              <a:ext uri="{FF2B5EF4-FFF2-40B4-BE49-F238E27FC236}">
                <a16:creationId xmlns:a16="http://schemas.microsoft.com/office/drawing/2014/main" id="{7C350288-446D-4B51-BF0D-56973B8AF2DA}"/>
              </a:ext>
            </a:extLst>
          </p:cNvPr>
          <p:cNvSpPr txBox="1">
            <a:spLocks/>
          </p:cNvSpPr>
          <p:nvPr/>
        </p:nvSpPr>
        <p:spPr>
          <a:xfrm>
            <a:off x="457200" y="3982260"/>
            <a:ext cx="8237349" cy="2412959"/>
          </a:xfrm>
          <a:prstGeom prst="rect">
            <a:avLst/>
          </a:prstGeom>
        </p:spPr>
        <p:txBody>
          <a:bodyPr vert="horz"/>
          <a:lstStyle>
            <a:lvl1pPr marL="342900" indent="-342900" algn="l" defTabSz="457200" rtl="0" eaLnBrk="1" latinLnBrk="0" hangingPunct="1">
              <a:spcBef>
                <a:spcPct val="20000"/>
              </a:spcBef>
              <a:buClr>
                <a:schemeClr val="accent6"/>
              </a:buClr>
              <a:buSzPct val="100000"/>
              <a:buFont typeface="Arial"/>
              <a:buChar char="•"/>
              <a:defRPr sz="2800" b="0" kern="1200" spc="0">
                <a:solidFill>
                  <a:srgbClr val="535352"/>
                </a:solidFill>
                <a:latin typeface="Calibri"/>
                <a:ea typeface="+mn-ea"/>
                <a:cs typeface="Calibri"/>
              </a:defRPr>
            </a:lvl1pPr>
            <a:lvl2pPr marL="742950" indent="-285750" algn="l" defTabSz="457200" rtl="0" eaLnBrk="1" latinLnBrk="0" hangingPunct="1">
              <a:spcBef>
                <a:spcPct val="20000"/>
              </a:spcBef>
              <a:buFont typeface="Arial"/>
              <a:buChar char="–"/>
              <a:defRPr sz="2800" kern="1200">
                <a:solidFill>
                  <a:srgbClr val="535352"/>
                </a:solidFill>
                <a:latin typeface="Calibri"/>
                <a:ea typeface="+mn-ea"/>
                <a:cs typeface="Calibri"/>
              </a:defRPr>
            </a:lvl2pPr>
            <a:lvl3pPr marL="1143000" indent="-228600" algn="l" defTabSz="457200" rtl="0" eaLnBrk="1" latinLnBrk="0" hangingPunct="1">
              <a:spcBef>
                <a:spcPct val="20000"/>
              </a:spcBef>
              <a:buSzPct val="83000"/>
              <a:buFont typeface="Courier New"/>
              <a:buChar char="o"/>
              <a:defRPr sz="2400" kern="1200">
                <a:solidFill>
                  <a:srgbClr val="535352"/>
                </a:solidFill>
                <a:latin typeface="Calibri"/>
                <a:ea typeface="+mn-ea"/>
                <a:cs typeface="Calibri"/>
              </a:defRPr>
            </a:lvl3pPr>
            <a:lvl4pPr marL="16002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4pPr>
            <a:lvl5pPr marL="2057400" indent="-228600" algn="l" defTabSz="457200" rtl="0" eaLnBrk="1" latinLnBrk="0" hangingPunct="1">
              <a:spcBef>
                <a:spcPct val="20000"/>
              </a:spcBef>
              <a:buFont typeface="Arial"/>
              <a:buChar char="»"/>
              <a:defRPr sz="2000" kern="1200">
                <a:solidFill>
                  <a:srgbClr val="535352"/>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rtl="1"/>
            <a:r>
              <a:rPr lang="ar-MA" sz="1800" b="1" dirty="0"/>
              <a:t>بعد الحادث</a:t>
            </a:r>
            <a:r>
              <a:rPr lang="ar-MA" sz="1800" dirty="0"/>
              <a:t>:</a:t>
            </a:r>
            <a:endParaRPr lang="fr-FR" sz="1800" dirty="0"/>
          </a:p>
          <a:p>
            <a:pPr lvl="1" algn="r" rtl="1"/>
            <a:r>
              <a:rPr lang="ar-MA" sz="1800" dirty="0"/>
              <a:t>تقديم الدعم للمربين الأقران المتأثرين (بما في ذلك رعاية الصحة العقلية والبدنية، والدعم القانوني، والدعم النفسي والاجتماعي)</a:t>
            </a:r>
            <a:endParaRPr lang="fr-FR" sz="1800" dirty="0"/>
          </a:p>
          <a:p>
            <a:pPr lvl="1" algn="r" rtl="1"/>
            <a:r>
              <a:rPr lang="ar-MA" sz="1800" dirty="0"/>
              <a:t>الحد من أنشطة التوعية في المناطق المتأثرة خاصة، على الأقل بشكل مؤقت</a:t>
            </a:r>
            <a:endParaRPr lang="fr-FR" sz="1800" dirty="0"/>
          </a:p>
          <a:p>
            <a:pPr lvl="1" algn="r" rtl="1"/>
            <a:r>
              <a:rPr lang="ar-MA" sz="1800" dirty="0"/>
              <a:t>قم بإبلاغ الجهة المانحة بالمسألة والاستجابات المقترحة وأي تغييرات متوقعة في القدرة على تحقيق الأهداف / الغايات</a:t>
            </a:r>
            <a:endParaRPr lang="fr-FR" sz="1800" dirty="0"/>
          </a:p>
          <a:p>
            <a:pPr lvl="1" algn="r" rtl="1"/>
            <a:r>
              <a:rPr lang="ar-MA" sz="1800" dirty="0"/>
              <a:t>اطلب من مسؤولي الصحة المحليين التواصل مع القادة الدينيين و/أو عقد اجتماع حيث يكون من الممكن شرح طبيعة عملك ومواءمته مع أهداف الحكومة المتعلقة بالصحة العمومية.</a:t>
            </a:r>
            <a:endParaRPr lang="fr-FR" sz="1800" dirty="0"/>
          </a:p>
        </p:txBody>
      </p:sp>
    </p:spTree>
    <p:extLst>
      <p:ext uri="{BB962C8B-B14F-4D97-AF65-F5344CB8AC3E}">
        <p14:creationId xmlns:p14="http://schemas.microsoft.com/office/powerpoint/2010/main" val="31022468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C4A7-1B22-4C4E-9ADB-E21544AE4635}"/>
              </a:ext>
            </a:extLst>
          </p:cNvPr>
          <p:cNvSpPr>
            <a:spLocks noGrp="1"/>
          </p:cNvSpPr>
          <p:nvPr>
            <p:ph type="title"/>
          </p:nvPr>
        </p:nvSpPr>
        <p:spPr>
          <a:xfrm>
            <a:off x="-12666" y="101207"/>
            <a:ext cx="8219440" cy="972441"/>
          </a:xfrm>
        </p:spPr>
        <p:txBody>
          <a:bodyPr/>
          <a:lstStyle/>
          <a:p>
            <a:pPr algn="r" rtl="1"/>
            <a:r>
              <a:rPr lang="ar-MA" b="1" dirty="0"/>
              <a:t>النشاط ظ. السيناريو 2</a:t>
            </a:r>
            <a:endParaRPr lang="fr-FR" dirty="0"/>
          </a:p>
        </p:txBody>
      </p:sp>
      <p:sp>
        <p:nvSpPr>
          <p:cNvPr id="3" name="Text Placeholder 2">
            <a:extLst>
              <a:ext uri="{FF2B5EF4-FFF2-40B4-BE49-F238E27FC236}">
                <a16:creationId xmlns:a16="http://schemas.microsoft.com/office/drawing/2014/main" id="{58BB530A-BBE5-4C23-9E46-BED3C627B80B}"/>
              </a:ext>
            </a:extLst>
          </p:cNvPr>
          <p:cNvSpPr>
            <a:spLocks noGrp="1"/>
          </p:cNvSpPr>
          <p:nvPr>
            <p:ph type="body" sz="quarter" idx="10"/>
          </p:nvPr>
        </p:nvSpPr>
        <p:spPr/>
        <p:txBody>
          <a:bodyPr/>
          <a:lstStyle/>
          <a:p>
            <a:pPr marL="0" indent="0" algn="r" rtl="1">
              <a:buNone/>
            </a:pPr>
            <a:r>
              <a:rPr lang="ar-MA" b="1" dirty="0"/>
              <a:t>أبلغ عامل (ة) أنه (ها) تعرض (ت) للتحرش من قبل عامل آخر.</a:t>
            </a:r>
            <a:endParaRPr lang="fr-FR" dirty="0"/>
          </a:p>
          <a:p>
            <a:pPr marL="0" indent="0" algn="r" rtl="1">
              <a:buNone/>
            </a:pPr>
            <a:endParaRPr lang="fr-FR" dirty="0"/>
          </a:p>
          <a:p>
            <a:pPr lvl="0" algn="r" rtl="1"/>
            <a:r>
              <a:rPr lang="ar-MA" dirty="0"/>
              <a:t>ما الذي يمكنك القيام به الآن؟</a:t>
            </a:r>
            <a:endParaRPr lang="fr-FR" dirty="0"/>
          </a:p>
          <a:p>
            <a:pPr lvl="0" algn="r" rtl="1"/>
            <a:r>
              <a:rPr lang="ar-MA" dirty="0"/>
              <a:t>ما الذي كان بإمكانك فعله، قبل وقوع هذا الأمر، للتخفيف من الأضرار الناجمة أو منع حدوثها؟</a:t>
            </a:r>
            <a:endParaRPr lang="fr-FR" dirty="0"/>
          </a:p>
          <a:p>
            <a:pPr marL="0" indent="0" algn="r">
              <a:buNone/>
            </a:pPr>
            <a:endParaRPr lang="en-US" dirty="0"/>
          </a:p>
        </p:txBody>
      </p:sp>
      <p:sp>
        <p:nvSpPr>
          <p:cNvPr id="5" name="Star: 5 Points 4">
            <a:extLst>
              <a:ext uri="{FF2B5EF4-FFF2-40B4-BE49-F238E27FC236}">
                <a16:creationId xmlns:a16="http://schemas.microsoft.com/office/drawing/2014/main" id="{397199F4-39BB-4774-94DE-6A716EFB7302}"/>
              </a:ext>
            </a:extLst>
          </p:cNvPr>
          <p:cNvSpPr/>
          <p:nvPr/>
        </p:nvSpPr>
        <p:spPr>
          <a:xfrm>
            <a:off x="8206774" y="91440"/>
            <a:ext cx="793376" cy="711604"/>
          </a:xfrm>
          <a:prstGeom prst="star5">
            <a:avLst/>
          </a:prstGeom>
          <a:solidFill>
            <a:schemeClr val="accent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990663567"/>
      </p:ext>
    </p:extLst>
  </p:cSld>
  <p:clrMapOvr>
    <a:masterClrMapping/>
  </p:clrMapOvr>
</p:sld>
</file>

<file path=ppt/theme/theme1.xml><?xml version="1.0" encoding="utf-8"?>
<a:theme xmlns:a="http://schemas.openxmlformats.org/drawingml/2006/main" name="Office Theme">
  <a:themeElements>
    <a:clrScheme name="FHI 360 - 2015 A">
      <a:dk1>
        <a:srgbClr val="3B352F"/>
      </a:dk1>
      <a:lt1>
        <a:sysClr val="window" lastClr="FFFFFF"/>
      </a:lt1>
      <a:dk2>
        <a:srgbClr val="006595"/>
      </a:dk2>
      <a:lt2>
        <a:srgbClr val="D2CCB8"/>
      </a:lt2>
      <a:accent1>
        <a:srgbClr val="02B7EA"/>
      </a:accent1>
      <a:accent2>
        <a:srgbClr val="F37421"/>
      </a:accent2>
      <a:accent3>
        <a:srgbClr val="AFBD21"/>
      </a:accent3>
      <a:accent4>
        <a:srgbClr val="4A2256"/>
      </a:accent4>
      <a:accent5>
        <a:srgbClr val="F8981D"/>
      </a:accent5>
      <a:accent6>
        <a:srgbClr val="E04726"/>
      </a:accent6>
      <a:hlink>
        <a:srgbClr val="02B7EA"/>
      </a:hlink>
      <a:folHlink>
        <a:srgbClr val="00659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79ECE"/>
        </a:solidFill>
        <a:ln>
          <a:noFill/>
        </a:ln>
        <a:effectLst/>
      </a:spPr>
      <a:bodyPr rtlCol="0" anchor="ctr"/>
      <a:lstStyle>
        <a:defPPr algn="ctr">
          <a:defRPr dirty="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76200" cap="flat" cmpd="sng" algn="ctr">
          <a:solidFill>
            <a:schemeClr val="accent1"/>
          </a:solidFill>
          <a:prstDash val="solid"/>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873ff08-4e00-4b20-be27-6a6630b41a1a">
      <UserInfo>
        <DisplayName>John Macom</DisplayName>
        <AccountId>113</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25025EA42C304EBCD929921F538C3F" ma:contentTypeVersion="15" ma:contentTypeDescription="Create a new document." ma:contentTypeScope="" ma:versionID="aa45ab6ffb93472a4e75cf7ca62ae56b">
  <xsd:schema xmlns:xsd="http://www.w3.org/2001/XMLSchema" xmlns:xs="http://www.w3.org/2001/XMLSchema" xmlns:p="http://schemas.microsoft.com/office/2006/metadata/properties" xmlns:ns1="http://schemas.microsoft.com/sharepoint/v3" xmlns:ns3="a873ff08-4e00-4b20-be27-6a6630b41a1a" xmlns:ns4="850f1754-e3dd-4eec-8003-3b9176809a28" targetNamespace="http://schemas.microsoft.com/office/2006/metadata/properties" ma:root="true" ma:fieldsID="9d67d2048aff26d7133e1b7c37e26c1d" ns1:_="" ns3:_="" ns4:_="">
    <xsd:import namespace="http://schemas.microsoft.com/sharepoint/v3"/>
    <xsd:import namespace="a873ff08-4e00-4b20-be27-6a6630b41a1a"/>
    <xsd:import namespace="850f1754-e3dd-4eec-8003-3b9176809a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73ff08-4e00-4b20-be27-6a6630b41a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f1754-e3dd-4eec-8003-3b9176809a2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68BF5-E1BB-4532-8703-B2C178DBA759}">
  <ds:schemaRefs>
    <ds:schemaRef ds:uri="http://schemas.microsoft.com/sharepoint/v3/contenttype/forms"/>
  </ds:schemaRefs>
</ds:datastoreItem>
</file>

<file path=customXml/itemProps2.xml><?xml version="1.0" encoding="utf-8"?>
<ds:datastoreItem xmlns:ds="http://schemas.openxmlformats.org/officeDocument/2006/customXml" ds:itemID="{4309C96B-B657-49F1-9534-27278B74177A}">
  <ds:schemaRef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a873ff08-4e00-4b20-be27-6a6630b41a1a"/>
    <ds:schemaRef ds:uri="http://schemas.microsoft.com/sharepoint/v3"/>
    <ds:schemaRef ds:uri="http://purl.org/dc/dcmitype/"/>
    <ds:schemaRef ds:uri="http://schemas.microsoft.com/office/infopath/2007/PartnerControls"/>
    <ds:schemaRef ds:uri="850f1754-e3dd-4eec-8003-3b9176809a28"/>
    <ds:schemaRef ds:uri="http://schemas.microsoft.com/office/2006/metadata/properties"/>
  </ds:schemaRefs>
</ds:datastoreItem>
</file>

<file path=customXml/itemProps3.xml><?xml version="1.0" encoding="utf-8"?>
<ds:datastoreItem xmlns:ds="http://schemas.openxmlformats.org/officeDocument/2006/customXml" ds:itemID="{ABA3BBCC-2568-462D-AB08-191CC8F170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73ff08-4e00-4b20-be27-6a6630b41a1a"/>
    <ds:schemaRef ds:uri="850f1754-e3dd-4eec-8003-3b9176809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37697</TotalTime>
  <Words>22439</Words>
  <Application>Microsoft Office PowerPoint</Application>
  <PresentationFormat>On-screen Show (4:3)</PresentationFormat>
  <Paragraphs>1715</Paragraphs>
  <Slides>140</Slides>
  <Notes>140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140</vt:i4>
      </vt:variant>
    </vt:vector>
  </HeadingPairs>
  <TitlesOfParts>
    <vt:vector size="145" baseType="lpstr">
      <vt:lpstr>Arial</vt:lpstr>
      <vt:lpstr>Arial Rounded MT Bold</vt:lpstr>
      <vt:lpstr>Calibri</vt:lpstr>
      <vt:lpstr>Courier New</vt:lpstr>
      <vt:lpstr>Office Theme</vt:lpstr>
      <vt:lpstr>PowerPoint Presentation</vt:lpstr>
      <vt:lpstr>كلمات ترحيبية، تقديم ونبذة مرجعية</vt:lpstr>
      <vt:lpstr>هدف الجلسة</vt:lpstr>
      <vt:lpstr>النشاط أ. التقديم</vt:lpstr>
      <vt:lpstr>النشاط ب. المعايير الخاصة بالمجموعة</vt:lpstr>
      <vt:lpstr>عرض جدول الأعمال والتوقعات</vt:lpstr>
      <vt:lpstr>نبذة عامة حول العملية</vt:lpstr>
      <vt:lpstr>الخطوة الأولى</vt:lpstr>
      <vt:lpstr>الخطوة الثانية </vt:lpstr>
      <vt:lpstr>الخطوة الثالثة</vt:lpstr>
      <vt:lpstr>أمن القائم على التنفيذ في برامج فيروس نقص المناعة البشرية: تاريخ غير مكتمل</vt:lpstr>
      <vt:lpstr>ماذا، من، لماذا؟</vt:lpstr>
      <vt:lpstr>النشاط ج. ماذا، من، لماذا؟</vt:lpstr>
      <vt:lpstr>PowerPoint Presentation</vt:lpstr>
      <vt:lpstr>كيف تؤثر التحديات المرتبطة بالأمن على برامج الفئات الرئيسية؟</vt:lpstr>
      <vt:lpstr>المصطلحات الرئيسية والتوصيات الأساسية</vt:lpstr>
      <vt:lpstr>هدف الجلسة</vt:lpstr>
      <vt:lpstr>النشاط د، تعريف: الأمن</vt:lpstr>
      <vt:lpstr>النشاط د. تعريف: الخطر</vt:lpstr>
      <vt:lpstr>النشاط د. تعريف: التهديد</vt:lpstr>
      <vt:lpstr>النشاط د. تعريف: القدرة</vt:lpstr>
      <vt:lpstr>النشاط د. تعريف: الهشاشة</vt:lpstr>
      <vt:lpstr>تعتبر الهشاشة مفهومًا خادعًا</vt:lpstr>
      <vt:lpstr>النشاط هـ. الواجب المنزلي: توصيات أساسية</vt:lpstr>
      <vt:lpstr>تحديد التهديد والتقييم </vt:lpstr>
      <vt:lpstr>هدف الجلسة</vt:lpstr>
      <vt:lpstr>أنواع التهديدات</vt:lpstr>
      <vt:lpstr>النشاط  و. قم بوصف كل تهديد</vt:lpstr>
      <vt:lpstr>تسجيل التهديدات</vt:lpstr>
      <vt:lpstr>سجل الأمن</vt:lpstr>
      <vt:lpstr>تقييم التهديدات: ما مدى خطورتها حقًا؟</vt:lpstr>
      <vt:lpstr>مثال</vt:lpstr>
      <vt:lpstr>النشاط ز. تقييم التهديدات القائمة على التأثير</vt:lpstr>
      <vt:lpstr>النشاط ح. النظر في التهديدات الخاصة بنا</vt:lpstr>
      <vt:lpstr>اختتام اليوم الأول</vt:lpstr>
      <vt:lpstr>أهداف الجلسة</vt:lpstr>
      <vt:lpstr>النشاط ط. Menti، اختتام اليوم الأول</vt:lpstr>
      <vt:lpstr>اليوم الثاني</vt:lpstr>
      <vt:lpstr>ملخص اليوم الأول والواجب المنزلي رقم 1</vt:lpstr>
      <vt:lpstr>أهداف الجلسة</vt:lpstr>
      <vt:lpstr>النشاط ي. الأفكار المرتبطة بالتوصية</vt:lpstr>
      <vt:lpstr>النشاط ك. ملخص اليوم الأول Menti</vt:lpstr>
      <vt:lpstr>الحد من قدرة المعتدي على إلحاق الأذى</vt:lpstr>
      <vt:lpstr>هدف الجلسة</vt:lpstr>
      <vt:lpstr>النشاط ل: ما الذي يحتاجه المعتدي المحتمل؟</vt:lpstr>
      <vt:lpstr>النشاط م. السيناريو 1، التوعية</vt:lpstr>
      <vt:lpstr>السيناريو 1 الإجابات الممكنة</vt:lpstr>
      <vt:lpstr>النشاط م. السيناريو 2، العيادة</vt:lpstr>
      <vt:lpstr>السيناريو 2 الإجابات الممكنة</vt:lpstr>
      <vt:lpstr>النشاط م. السيناريو 3: من الاتصال بالإنترنت إلى حال عدم الاتصال</vt:lpstr>
      <vt:lpstr>السيناريو 3 الإجابات الممكنة</vt:lpstr>
      <vt:lpstr>النشاط م. السيناريو 4، اختبار المؤشر</vt:lpstr>
      <vt:lpstr>السيناريو 4 الإجابات الممكنة</vt:lpstr>
      <vt:lpstr>النشاط ن. ما هو العامل المشترك بين هذه الحلول؟</vt:lpstr>
      <vt:lpstr>الأمن الرقمي  </vt:lpstr>
      <vt:lpstr>هدف الجلسة</vt:lpstr>
      <vt:lpstr>النشاط س: Menti: ما هي الأجهزة التي تستخدمها وما يمكن معرفته عنك من خلالها؟</vt:lpstr>
      <vt:lpstr>استخدم كلمات المرور السرية واجعلها مُحكمة</vt:lpstr>
      <vt:lpstr>قم بالتحقق القائم على خطوتين</vt:lpstr>
      <vt:lpstr>كي باس</vt:lpstr>
      <vt:lpstr>قم بالبحث عن نفسك في الانترنت</vt:lpstr>
      <vt:lpstr>حدد ما تشاركه عن نفسك</vt:lpstr>
      <vt:lpstr>حدد ما تشاركه عن نفسك (تكملة)</vt:lpstr>
      <vt:lpstr>عندما يتم استخدام المعلومات ضدنا</vt:lpstr>
      <vt:lpstr>النشاط ع. ما الذي نشاركه من معلومات على وسائل التواصل الاجتماعي؟</vt:lpstr>
      <vt:lpstr>سؤال س: ما الذي يمكن أن يعرفه أحد عني من منشورات وسائل التواصل الاجتماعي هذه؟</vt:lpstr>
      <vt:lpstr>حدد ما تشاركه من معلومات عن الآخرين</vt:lpstr>
      <vt:lpstr>إذا تعرضت للمضايقة عبر الإنترنت، يمكنك التصرف حيال ذلك</vt:lpstr>
      <vt:lpstr>خيارات الرسائل النصية</vt:lpstr>
      <vt:lpstr>لذا، إذا لم يكن واتساب فما البديل؟</vt:lpstr>
      <vt:lpstr>التشفير وحماية الوثائق</vt:lpstr>
      <vt:lpstr>النشاط ف. ربط المشاكل بالحلول</vt:lpstr>
      <vt:lpstr>أدوات وإرشادات إضافية خاصة بالمعلومات الاستراتيجية</vt:lpstr>
      <vt:lpstr>أدوات وإرشادات إضافية: الأمن العام على الإنترنت</vt:lpstr>
      <vt:lpstr>أدوات وإرشادات إضافية: الاستعمال الآمن للأجهزة المحمولة والتطبيقات</vt:lpstr>
      <vt:lpstr>مراجعة قدراتنا الخاصة ومشاركة خطة المهارات</vt:lpstr>
      <vt:lpstr>أهداف الجلسة</vt:lpstr>
      <vt:lpstr>الخطوة الأولى</vt:lpstr>
      <vt:lpstr>النشاط ص.الجزء 1: مهام التدريس المرتبطة بالشريك المنفذ</vt:lpstr>
      <vt:lpstr>النشاط ص. (الجزء 2) مهام التدريس الخاصة بالشريك المنفذ</vt:lpstr>
      <vt:lpstr>النشاط ص. (الجزء 3): مثال</vt:lpstr>
      <vt:lpstr>اختتام اليوم الثاني </vt:lpstr>
      <vt:lpstr>هدف الجلسة</vt:lpstr>
      <vt:lpstr>النشاط ش. اختتام اليوم الثاني</vt:lpstr>
      <vt:lpstr>اليوم الثالث  عروض المجموعة  </vt:lpstr>
      <vt:lpstr>أهداف الجلسة</vt:lpstr>
      <vt:lpstr>النشاط ت: عروض الشركاء المنفذين</vt:lpstr>
      <vt:lpstr>اليوم الرابع</vt:lpstr>
      <vt:lpstr>ملخص اليوم الثاني وتأملات حول الجلسة الخاصة</vt:lpstr>
      <vt:lpstr>أهداف الجلسة</vt:lpstr>
      <vt:lpstr>النشاط ث. العناصر الرئيسية التي ينبغي تذكرها</vt:lpstr>
      <vt:lpstr>النشاط خ. تذكر أنشطة اليوم الثاني</vt:lpstr>
      <vt:lpstr>استخدام ما تعلمته: سيناريوهات التحديات المتصلة بالأمن</vt:lpstr>
      <vt:lpstr>أهداف الجلسة</vt:lpstr>
      <vt:lpstr>ثمانية سيناريوهات للحوادث المتصلة بالأمن</vt:lpstr>
      <vt:lpstr>النشاط ذ: استخدام ما تعلمته</vt:lpstr>
      <vt:lpstr>النشاط ظ. السيناريو 1</vt:lpstr>
      <vt:lpstr>السيناريو 1 – الحلول الممكنة</vt:lpstr>
      <vt:lpstr>النشاط ظ. السيناريو 2</vt:lpstr>
      <vt:lpstr>السيناريو 2 – الحلول الممكنة</vt:lpstr>
      <vt:lpstr>النشاط ظ. السيناريو 3</vt:lpstr>
      <vt:lpstr>السيناريو 3 – الحلول الممكنة</vt:lpstr>
      <vt:lpstr>النشاط ظ. السيناريو 4</vt:lpstr>
      <vt:lpstr>السيناريو 4 – الحلول الممكنة</vt:lpstr>
      <vt:lpstr>النشاط ظ. السيناريو 5</vt:lpstr>
      <vt:lpstr>السيناريو 5 – الحلول الممكنة</vt:lpstr>
      <vt:lpstr>النشاط ظ. السيناريو 6 </vt:lpstr>
      <vt:lpstr>السيناريو 6 – الحلول الممكنة</vt:lpstr>
      <vt:lpstr>النشاط ظ. السيناريو 7</vt:lpstr>
      <vt:lpstr>السيناريو 7 – الحلول الممكنة</vt:lpstr>
      <vt:lpstr>النشاط ظ. السيناريو 8</vt:lpstr>
      <vt:lpstr>السيناريو 8 – الحلول الممكنة</vt:lpstr>
      <vt:lpstr>النشاط غ. التفكير في السيناريوهات</vt:lpstr>
      <vt:lpstr>أفكار أخيرة حول سيناريوهات الأمن</vt:lpstr>
      <vt:lpstr>صيغة تقييم المخاطر</vt:lpstr>
      <vt:lpstr>هدف الجلسة</vt:lpstr>
      <vt:lpstr>المقايضة</vt:lpstr>
      <vt:lpstr>تود اتخاذ إجراءات لتقليل المخاطر</vt:lpstr>
      <vt:lpstr>نريد أن ننتقل من هذا ...</vt:lpstr>
      <vt:lpstr>صيغة لحساب المخاطر</vt:lpstr>
      <vt:lpstr>مثال لتقييم الخطر</vt:lpstr>
      <vt:lpstr>النشاط أأ. مثال لتقييم الخطر</vt:lpstr>
      <vt:lpstr>النشاط أأ. مثال لتقييم الخطر</vt:lpstr>
      <vt:lpstr>التخطيط الأمني</vt:lpstr>
      <vt:lpstr>أهداف الجلسة</vt:lpstr>
      <vt:lpstr>التخطيط الأمني</vt:lpstr>
      <vt:lpstr>تخطيط أمني بتكلفة منخفضة / خيارات بدون تكلفة</vt:lpstr>
      <vt:lpstr>النشاط ب ب.: مثال محلي</vt:lpstr>
      <vt:lpstr>النشاط ج ج. المخاطر ذات الأولوية بالنسبة لك</vt:lpstr>
      <vt:lpstr>الخطوات التالية</vt:lpstr>
      <vt:lpstr>أهداف الجلسة</vt:lpstr>
      <vt:lpstr>إنجاز الخطط الأمنية وخطط التمويل</vt:lpstr>
      <vt:lpstr>النشاط دد. تخطيط العمل</vt:lpstr>
      <vt:lpstr>فرص لتقديم الدعم (التمويل)</vt:lpstr>
      <vt:lpstr>فرص جديدة خلال كوفيد – 19  </vt:lpstr>
      <vt:lpstr>تأملات واختتام</vt:lpstr>
      <vt:lpstr>أهداف الجلسة</vt:lpstr>
      <vt:lpstr>النشاط هـ هـ. التقييم والاختبار البعدي</vt:lpstr>
      <vt:lpstr>النشاط و و . استخدم كلماتك الخاصة للتعبير عن آرائك</vt:lpstr>
      <vt:lpstr>شكر وتقدير </vt:lpstr>
    </vt:vector>
  </TitlesOfParts>
  <Company>FHI 360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Garcia</dc:creator>
  <cp:lastModifiedBy>Lucy Harber</cp:lastModifiedBy>
  <cp:revision>391</cp:revision>
  <dcterms:created xsi:type="dcterms:W3CDTF">2015-11-09T17:17:34Z</dcterms:created>
  <dcterms:modified xsi:type="dcterms:W3CDTF">2021-07-23T16:46:34Z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0x010100DC25025EA42C304EBCD929921F538C3F</vt:lpwstr>
  </property>
</Properties>
</file>