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8" r:id="rId1"/>
  </p:sldMasterIdLst>
  <p:notesMasterIdLst>
    <p:notesMasterId r:id="rId44"/>
  </p:notesMasterIdLst>
  <p:sldIdLst>
    <p:sldId id="256" r:id="rId2"/>
    <p:sldId id="292" r:id="rId3"/>
    <p:sldId id="293" r:id="rId4"/>
    <p:sldId id="289" r:id="rId5"/>
    <p:sldId id="290" r:id="rId6"/>
    <p:sldId id="294" r:id="rId7"/>
    <p:sldId id="295" r:id="rId8"/>
    <p:sldId id="296" r:id="rId9"/>
    <p:sldId id="297" r:id="rId10"/>
    <p:sldId id="320" r:id="rId11"/>
    <p:sldId id="298" r:id="rId12"/>
    <p:sldId id="299" r:id="rId13"/>
    <p:sldId id="260" r:id="rId14"/>
    <p:sldId id="268" r:id="rId15"/>
    <p:sldId id="266" r:id="rId16"/>
    <p:sldId id="267" r:id="rId17"/>
    <p:sldId id="261" r:id="rId18"/>
    <p:sldId id="262" r:id="rId19"/>
    <p:sldId id="305" r:id="rId20"/>
    <p:sldId id="301" r:id="rId21"/>
    <p:sldId id="303" r:id="rId22"/>
    <p:sldId id="304" r:id="rId23"/>
    <p:sldId id="285" r:id="rId24"/>
    <p:sldId id="306" r:id="rId25"/>
    <p:sldId id="307" r:id="rId26"/>
    <p:sldId id="309" r:id="rId27"/>
    <p:sldId id="310" r:id="rId28"/>
    <p:sldId id="286" r:id="rId29"/>
    <p:sldId id="312" r:id="rId30"/>
    <p:sldId id="269" r:id="rId31"/>
    <p:sldId id="270" r:id="rId32"/>
    <p:sldId id="313" r:id="rId33"/>
    <p:sldId id="272" r:id="rId34"/>
    <p:sldId id="273" r:id="rId35"/>
    <p:sldId id="318" r:id="rId36"/>
    <p:sldId id="276" r:id="rId37"/>
    <p:sldId id="275" r:id="rId38"/>
    <p:sldId id="274" r:id="rId39"/>
    <p:sldId id="319" r:id="rId40"/>
    <p:sldId id="321" r:id="rId41"/>
    <p:sldId id="278" r:id="rId42"/>
    <p:sldId id="31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ie Daniels" initials="SD" lastIdx="2" clrIdx="0">
    <p:extLst>
      <p:ext uri="{19B8F6BF-5375-455C-9EA6-DF929625EA0E}">
        <p15:presenceInfo xmlns:p15="http://schemas.microsoft.com/office/powerpoint/2012/main" userId="S::SDaniels@fhi360.org::8d7c1f30-1a59-46dc-a08c-f8b023872669" providerId="AD"/>
      </p:ext>
    </p:extLst>
  </p:cmAuthor>
  <p:cmAuthor id="2" name="Lucy Harber" initials="LH" lastIdx="2" clrIdx="1">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518"/>
    <a:srgbClr val="1AA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9016" autoAdjust="0"/>
    <p:restoredTop sz="59930" autoAdjust="0"/>
  </p:normalViewPr>
  <p:slideViewPr>
    <p:cSldViewPr snapToGrid="0">
      <p:cViewPr varScale="1">
        <p:scale>
          <a:sx n="71" d="100"/>
          <a:sy n="71" d="100"/>
        </p:scale>
        <p:origin x="96" y="282"/>
      </p:cViewPr>
      <p:guideLst>
        <p:guide orient="horz" pos="1104"/>
        <p:guide pos="3840"/>
      </p:guideLst>
    </p:cSldViewPr>
  </p:slideViewPr>
  <p:notesTextViewPr>
    <p:cViewPr>
      <p:scale>
        <a:sx n="1" d="1"/>
        <a:sy n="1" d="1"/>
      </p:scale>
      <p:origin x="0" y="0"/>
    </p:cViewPr>
  </p:notesTextViewPr>
  <p:sorterViewPr>
    <p:cViewPr>
      <p:scale>
        <a:sx n="160" d="100"/>
        <a:sy n="160" d="100"/>
      </p:scale>
      <p:origin x="0" y="0"/>
    </p:cViewPr>
  </p:sorterViewPr>
  <p:notesViewPr>
    <p:cSldViewPr snapToGrid="0">
      <p:cViewPr varScale="1">
        <p:scale>
          <a:sx n="85" d="100"/>
          <a:sy n="85" d="100"/>
        </p:scale>
        <p:origin x="160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67CAE-0620-4BC5-90D3-3768B922FA0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EAB6C61-1C66-4620-A9B1-ABA609CADADB}">
      <dgm:prSet custT="1"/>
      <dgm:spPr/>
      <dgm:t>
        <a:bodyPr/>
        <a:lstStyle/>
        <a:p>
          <a:pPr>
            <a:lnSpc>
              <a:spcPct val="100000"/>
            </a:lnSpc>
          </a:pPr>
          <a:r>
            <a:rPr lang="en-US" sz="2800" dirty="0"/>
            <a:t>Name </a:t>
          </a:r>
        </a:p>
      </dgm:t>
    </dgm:pt>
    <dgm:pt modelId="{7849565C-A1A4-422A-A864-81E35F3F5805}" type="parTrans" cxnId="{05497072-7FFE-4170-878D-5D7A73B08905}">
      <dgm:prSet/>
      <dgm:spPr/>
      <dgm:t>
        <a:bodyPr/>
        <a:lstStyle/>
        <a:p>
          <a:endParaRPr lang="en-US"/>
        </a:p>
      </dgm:t>
    </dgm:pt>
    <dgm:pt modelId="{EA67FEE5-3873-4DB9-A89F-E321D12A936A}" type="sibTrans" cxnId="{05497072-7FFE-4170-878D-5D7A73B08905}">
      <dgm:prSet/>
      <dgm:spPr/>
      <dgm:t>
        <a:bodyPr/>
        <a:lstStyle/>
        <a:p>
          <a:endParaRPr lang="en-US"/>
        </a:p>
      </dgm:t>
    </dgm:pt>
    <dgm:pt modelId="{FCCE3E56-1B9C-4BF8-BE7B-B8EDD7C20CF4}">
      <dgm:prSet custT="1"/>
      <dgm:spPr/>
      <dgm:t>
        <a:bodyPr/>
        <a:lstStyle/>
        <a:p>
          <a:pPr>
            <a:lnSpc>
              <a:spcPct val="100000"/>
            </a:lnSpc>
          </a:pPr>
          <a:r>
            <a:rPr lang="en-US" sz="2800" dirty="0"/>
            <a:t>Position </a:t>
          </a:r>
        </a:p>
      </dgm:t>
    </dgm:pt>
    <dgm:pt modelId="{CDA15A71-69CA-417C-BE12-4A3FAC75F657}" type="parTrans" cxnId="{A099282D-B144-4ABA-BBF1-7D0F01E125B1}">
      <dgm:prSet/>
      <dgm:spPr/>
      <dgm:t>
        <a:bodyPr/>
        <a:lstStyle/>
        <a:p>
          <a:endParaRPr lang="en-US"/>
        </a:p>
      </dgm:t>
    </dgm:pt>
    <dgm:pt modelId="{678A0791-7769-4E5C-9121-651BC981799B}" type="sibTrans" cxnId="{A099282D-B144-4ABA-BBF1-7D0F01E125B1}">
      <dgm:prSet/>
      <dgm:spPr/>
      <dgm:t>
        <a:bodyPr/>
        <a:lstStyle/>
        <a:p>
          <a:endParaRPr lang="en-US"/>
        </a:p>
      </dgm:t>
    </dgm:pt>
    <dgm:pt modelId="{63F100D1-7FD1-4C3E-B66F-6FCE56822A26}">
      <dgm:prSet custT="1"/>
      <dgm:spPr/>
      <dgm:t>
        <a:bodyPr/>
        <a:lstStyle/>
        <a:p>
          <a:pPr>
            <a:lnSpc>
              <a:spcPct val="100000"/>
            </a:lnSpc>
          </a:pPr>
          <a:r>
            <a:rPr lang="en-US" sz="2800" dirty="0"/>
            <a:t>Organization</a:t>
          </a:r>
        </a:p>
      </dgm:t>
    </dgm:pt>
    <dgm:pt modelId="{1E603C04-F912-4C83-A93F-E9A3383299AA}" type="parTrans" cxnId="{67B3D8A0-BD85-4943-A737-E4B2BFF09600}">
      <dgm:prSet/>
      <dgm:spPr/>
      <dgm:t>
        <a:bodyPr/>
        <a:lstStyle/>
        <a:p>
          <a:endParaRPr lang="en-US"/>
        </a:p>
      </dgm:t>
    </dgm:pt>
    <dgm:pt modelId="{FA6C9F02-3E1F-4461-8F7D-6EA4AF7DFE4E}" type="sibTrans" cxnId="{67B3D8A0-BD85-4943-A737-E4B2BFF09600}">
      <dgm:prSet/>
      <dgm:spPr/>
      <dgm:t>
        <a:bodyPr/>
        <a:lstStyle/>
        <a:p>
          <a:endParaRPr lang="en-US"/>
        </a:p>
      </dgm:t>
    </dgm:pt>
    <dgm:pt modelId="{56F07546-4E3B-432E-9528-D0BECDDE2126}">
      <dgm:prSet custT="1"/>
      <dgm:spPr/>
      <dgm:t>
        <a:bodyPr/>
        <a:lstStyle/>
        <a:p>
          <a:pPr>
            <a:lnSpc>
              <a:spcPct val="100000"/>
            </a:lnSpc>
          </a:pPr>
          <a:r>
            <a:rPr lang="en-US" sz="2800" dirty="0"/>
            <a:t>Motivation to participate in the training</a:t>
          </a:r>
        </a:p>
      </dgm:t>
    </dgm:pt>
    <dgm:pt modelId="{7AE39637-30DD-4B52-85F5-9EFD82D78439}" type="parTrans" cxnId="{BD78D518-4705-449D-B895-F28D996EDAC8}">
      <dgm:prSet/>
      <dgm:spPr/>
      <dgm:t>
        <a:bodyPr/>
        <a:lstStyle/>
        <a:p>
          <a:endParaRPr lang="en-US"/>
        </a:p>
      </dgm:t>
    </dgm:pt>
    <dgm:pt modelId="{13C547C7-EB56-4C48-8269-D454D67FD7CB}" type="sibTrans" cxnId="{BD78D518-4705-449D-B895-F28D996EDAC8}">
      <dgm:prSet/>
      <dgm:spPr/>
      <dgm:t>
        <a:bodyPr/>
        <a:lstStyle/>
        <a:p>
          <a:endParaRPr lang="en-US"/>
        </a:p>
      </dgm:t>
    </dgm:pt>
    <dgm:pt modelId="{C66F1336-53D1-4274-B173-573AD733F115}" type="pres">
      <dgm:prSet presAssocID="{9CE67CAE-0620-4BC5-90D3-3768B922FA09}" presName="root" presStyleCnt="0">
        <dgm:presLayoutVars>
          <dgm:dir/>
          <dgm:resizeHandles val="exact"/>
        </dgm:presLayoutVars>
      </dgm:prSet>
      <dgm:spPr/>
    </dgm:pt>
    <dgm:pt modelId="{806939DC-AAD7-4AD4-9B47-0B75E0F858D6}" type="pres">
      <dgm:prSet presAssocID="{4EAB6C61-1C66-4620-A9B1-ABA609CADADB}" presName="compNode" presStyleCnt="0"/>
      <dgm:spPr/>
    </dgm:pt>
    <dgm:pt modelId="{FAE99D0C-116A-43A5-98AF-91036A74530B}" type="pres">
      <dgm:prSet presAssocID="{4EAB6C61-1C66-4620-A9B1-ABA609CADADB}" presName="bgRect" presStyleLbl="bgShp" presStyleIdx="0" presStyleCnt="4" custLinFactNeighborX="-2311"/>
      <dgm:spPr/>
    </dgm:pt>
    <dgm:pt modelId="{97B18043-F876-424C-BB6D-CD67158C8E00}" type="pres">
      <dgm:prSet presAssocID="{4EAB6C61-1C66-4620-A9B1-ABA609CADA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FD051301-40C3-42C8-B94E-2BACE4B88BAE}" type="pres">
      <dgm:prSet presAssocID="{4EAB6C61-1C66-4620-A9B1-ABA609CADADB}" presName="spaceRect" presStyleCnt="0"/>
      <dgm:spPr/>
    </dgm:pt>
    <dgm:pt modelId="{AAFC1830-A706-4499-9464-771D2E75AD29}" type="pres">
      <dgm:prSet presAssocID="{4EAB6C61-1C66-4620-A9B1-ABA609CADADB}" presName="parTx" presStyleLbl="revTx" presStyleIdx="0" presStyleCnt="4">
        <dgm:presLayoutVars>
          <dgm:chMax val="0"/>
          <dgm:chPref val="0"/>
        </dgm:presLayoutVars>
      </dgm:prSet>
      <dgm:spPr/>
    </dgm:pt>
    <dgm:pt modelId="{4DB8C766-743D-4267-A0EE-B169D0D1F317}" type="pres">
      <dgm:prSet presAssocID="{EA67FEE5-3873-4DB9-A89F-E321D12A936A}" presName="sibTrans" presStyleCnt="0"/>
      <dgm:spPr/>
    </dgm:pt>
    <dgm:pt modelId="{150C4C35-8A00-439D-912B-2DC3166CA5D7}" type="pres">
      <dgm:prSet presAssocID="{FCCE3E56-1B9C-4BF8-BE7B-B8EDD7C20CF4}" presName="compNode" presStyleCnt="0"/>
      <dgm:spPr/>
    </dgm:pt>
    <dgm:pt modelId="{5C31FABC-8707-4CEB-B32D-2C9037F0015A}" type="pres">
      <dgm:prSet presAssocID="{FCCE3E56-1B9C-4BF8-BE7B-B8EDD7C20CF4}" presName="bgRect" presStyleLbl="bgShp" presStyleIdx="1" presStyleCnt="4"/>
      <dgm:spPr/>
    </dgm:pt>
    <dgm:pt modelId="{AE872C2B-11A9-4A38-A33B-82BB782DDCBB}" type="pres">
      <dgm:prSet presAssocID="{FCCE3E56-1B9C-4BF8-BE7B-B8EDD7C20CF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9CF9D1A0-043F-4A77-8711-477050C63D40}" type="pres">
      <dgm:prSet presAssocID="{FCCE3E56-1B9C-4BF8-BE7B-B8EDD7C20CF4}" presName="spaceRect" presStyleCnt="0"/>
      <dgm:spPr/>
    </dgm:pt>
    <dgm:pt modelId="{9312347A-4524-4B9A-AFE7-13CD187F5BEC}" type="pres">
      <dgm:prSet presAssocID="{FCCE3E56-1B9C-4BF8-BE7B-B8EDD7C20CF4}" presName="parTx" presStyleLbl="revTx" presStyleIdx="1" presStyleCnt="4">
        <dgm:presLayoutVars>
          <dgm:chMax val="0"/>
          <dgm:chPref val="0"/>
        </dgm:presLayoutVars>
      </dgm:prSet>
      <dgm:spPr/>
    </dgm:pt>
    <dgm:pt modelId="{4C6A2703-1F18-418F-B140-00EBB47AD0B5}" type="pres">
      <dgm:prSet presAssocID="{678A0791-7769-4E5C-9121-651BC981799B}" presName="sibTrans" presStyleCnt="0"/>
      <dgm:spPr/>
    </dgm:pt>
    <dgm:pt modelId="{CFD0B4B5-D44B-4725-A3BD-DD11E0BDBFB1}" type="pres">
      <dgm:prSet presAssocID="{63F100D1-7FD1-4C3E-B66F-6FCE56822A26}" presName="compNode" presStyleCnt="0"/>
      <dgm:spPr/>
    </dgm:pt>
    <dgm:pt modelId="{E36137DC-957D-4738-9022-603A234C2B4D}" type="pres">
      <dgm:prSet presAssocID="{63F100D1-7FD1-4C3E-B66F-6FCE56822A26}" presName="bgRect" presStyleLbl="bgShp" presStyleIdx="2" presStyleCnt="4"/>
      <dgm:spPr/>
    </dgm:pt>
    <dgm:pt modelId="{47F0498B-33E2-4844-8A6A-6F7E278F00E0}" type="pres">
      <dgm:prSet presAssocID="{63F100D1-7FD1-4C3E-B66F-6FCE56822A2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Org Chart"/>
        </a:ext>
      </dgm:extLst>
    </dgm:pt>
    <dgm:pt modelId="{C4AB4D45-EF32-46D1-9388-D21EB3675220}" type="pres">
      <dgm:prSet presAssocID="{63F100D1-7FD1-4C3E-B66F-6FCE56822A26}" presName="spaceRect" presStyleCnt="0"/>
      <dgm:spPr/>
    </dgm:pt>
    <dgm:pt modelId="{731C3518-5E0B-4AFF-8DD6-32AD9911DF60}" type="pres">
      <dgm:prSet presAssocID="{63F100D1-7FD1-4C3E-B66F-6FCE56822A26}" presName="parTx" presStyleLbl="revTx" presStyleIdx="2" presStyleCnt="4">
        <dgm:presLayoutVars>
          <dgm:chMax val="0"/>
          <dgm:chPref val="0"/>
        </dgm:presLayoutVars>
      </dgm:prSet>
      <dgm:spPr/>
    </dgm:pt>
    <dgm:pt modelId="{D9DA8E56-CE67-4091-B8FA-BC09C1CC3795}" type="pres">
      <dgm:prSet presAssocID="{FA6C9F02-3E1F-4461-8F7D-6EA4AF7DFE4E}" presName="sibTrans" presStyleCnt="0"/>
      <dgm:spPr/>
    </dgm:pt>
    <dgm:pt modelId="{C1A8B883-8853-40A6-8384-ABDBA28274C4}" type="pres">
      <dgm:prSet presAssocID="{56F07546-4E3B-432E-9528-D0BECDDE2126}" presName="compNode" presStyleCnt="0"/>
      <dgm:spPr/>
    </dgm:pt>
    <dgm:pt modelId="{501EADE6-201D-4642-A29F-A01F828D2D80}" type="pres">
      <dgm:prSet presAssocID="{56F07546-4E3B-432E-9528-D0BECDDE2126}" presName="bgRect" presStyleLbl="bgShp" presStyleIdx="3" presStyleCnt="4"/>
      <dgm:spPr/>
    </dgm:pt>
    <dgm:pt modelId="{19EE640D-9CAA-46AA-88EF-0481ABDA951B}" type="pres">
      <dgm:prSet presAssocID="{56F07546-4E3B-432E-9528-D0BECDDE21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ium"/>
        </a:ext>
      </dgm:extLst>
    </dgm:pt>
    <dgm:pt modelId="{69C9CC56-D6EE-4EA0-8775-831A73356BD2}" type="pres">
      <dgm:prSet presAssocID="{56F07546-4E3B-432E-9528-D0BECDDE2126}" presName="spaceRect" presStyleCnt="0"/>
      <dgm:spPr/>
    </dgm:pt>
    <dgm:pt modelId="{D2F91397-3B9F-4BAD-A46E-DD842D26B787}" type="pres">
      <dgm:prSet presAssocID="{56F07546-4E3B-432E-9528-D0BECDDE2126}" presName="parTx" presStyleLbl="revTx" presStyleIdx="3" presStyleCnt="4">
        <dgm:presLayoutVars>
          <dgm:chMax val="0"/>
          <dgm:chPref val="0"/>
        </dgm:presLayoutVars>
      </dgm:prSet>
      <dgm:spPr/>
    </dgm:pt>
  </dgm:ptLst>
  <dgm:cxnLst>
    <dgm:cxn modelId="{0873150F-E4AB-4A53-AC0D-67CB368E30E2}" type="presOf" srcId="{4EAB6C61-1C66-4620-A9B1-ABA609CADADB}" destId="{AAFC1830-A706-4499-9464-771D2E75AD29}" srcOrd="0" destOrd="0" presId="urn:microsoft.com/office/officeart/2018/2/layout/IconVerticalSolidList"/>
    <dgm:cxn modelId="{BD78D518-4705-449D-B895-F28D996EDAC8}" srcId="{9CE67CAE-0620-4BC5-90D3-3768B922FA09}" destId="{56F07546-4E3B-432E-9528-D0BECDDE2126}" srcOrd="3" destOrd="0" parTransId="{7AE39637-30DD-4B52-85F5-9EFD82D78439}" sibTransId="{13C547C7-EB56-4C48-8269-D454D67FD7CB}"/>
    <dgm:cxn modelId="{E7974222-12A7-4583-B570-6F7239E84CA5}" type="presOf" srcId="{9CE67CAE-0620-4BC5-90D3-3768B922FA09}" destId="{C66F1336-53D1-4274-B173-573AD733F115}" srcOrd="0" destOrd="0" presId="urn:microsoft.com/office/officeart/2018/2/layout/IconVerticalSolidList"/>
    <dgm:cxn modelId="{A099282D-B144-4ABA-BBF1-7D0F01E125B1}" srcId="{9CE67CAE-0620-4BC5-90D3-3768B922FA09}" destId="{FCCE3E56-1B9C-4BF8-BE7B-B8EDD7C20CF4}" srcOrd="1" destOrd="0" parTransId="{CDA15A71-69CA-417C-BE12-4A3FAC75F657}" sibTransId="{678A0791-7769-4E5C-9121-651BC981799B}"/>
    <dgm:cxn modelId="{05497072-7FFE-4170-878D-5D7A73B08905}" srcId="{9CE67CAE-0620-4BC5-90D3-3768B922FA09}" destId="{4EAB6C61-1C66-4620-A9B1-ABA609CADADB}" srcOrd="0" destOrd="0" parTransId="{7849565C-A1A4-422A-A864-81E35F3F5805}" sibTransId="{EA67FEE5-3873-4DB9-A89F-E321D12A936A}"/>
    <dgm:cxn modelId="{67B3D8A0-BD85-4943-A737-E4B2BFF09600}" srcId="{9CE67CAE-0620-4BC5-90D3-3768B922FA09}" destId="{63F100D1-7FD1-4C3E-B66F-6FCE56822A26}" srcOrd="2" destOrd="0" parTransId="{1E603C04-F912-4C83-A93F-E9A3383299AA}" sibTransId="{FA6C9F02-3E1F-4461-8F7D-6EA4AF7DFE4E}"/>
    <dgm:cxn modelId="{55A136DB-AE84-4B09-989E-BF7D618495B8}" type="presOf" srcId="{FCCE3E56-1B9C-4BF8-BE7B-B8EDD7C20CF4}" destId="{9312347A-4524-4B9A-AFE7-13CD187F5BEC}" srcOrd="0" destOrd="0" presId="urn:microsoft.com/office/officeart/2018/2/layout/IconVerticalSolidList"/>
    <dgm:cxn modelId="{97D9F5E3-D3BC-4F88-96E0-AC64EA30A6D0}" type="presOf" srcId="{56F07546-4E3B-432E-9528-D0BECDDE2126}" destId="{D2F91397-3B9F-4BAD-A46E-DD842D26B787}" srcOrd="0" destOrd="0" presId="urn:microsoft.com/office/officeart/2018/2/layout/IconVerticalSolidList"/>
    <dgm:cxn modelId="{A86BF5F4-59E3-457A-9E7F-2B50C48CF946}" type="presOf" srcId="{63F100D1-7FD1-4C3E-B66F-6FCE56822A26}" destId="{731C3518-5E0B-4AFF-8DD6-32AD9911DF60}" srcOrd="0" destOrd="0" presId="urn:microsoft.com/office/officeart/2018/2/layout/IconVerticalSolidList"/>
    <dgm:cxn modelId="{874ED451-5DE2-4B97-97AF-23ECE99C521E}" type="presParOf" srcId="{C66F1336-53D1-4274-B173-573AD733F115}" destId="{806939DC-AAD7-4AD4-9B47-0B75E0F858D6}" srcOrd="0" destOrd="0" presId="urn:microsoft.com/office/officeart/2018/2/layout/IconVerticalSolidList"/>
    <dgm:cxn modelId="{A7C79EF9-897F-4E95-B858-FF8937B8E96F}" type="presParOf" srcId="{806939DC-AAD7-4AD4-9B47-0B75E0F858D6}" destId="{FAE99D0C-116A-43A5-98AF-91036A74530B}" srcOrd="0" destOrd="0" presId="urn:microsoft.com/office/officeart/2018/2/layout/IconVerticalSolidList"/>
    <dgm:cxn modelId="{012DC9C8-1CEE-4C6F-ADDF-C84C1DC87C25}" type="presParOf" srcId="{806939DC-AAD7-4AD4-9B47-0B75E0F858D6}" destId="{97B18043-F876-424C-BB6D-CD67158C8E00}" srcOrd="1" destOrd="0" presId="urn:microsoft.com/office/officeart/2018/2/layout/IconVerticalSolidList"/>
    <dgm:cxn modelId="{5E456844-1C09-47ED-B2B2-68850CD97CEB}" type="presParOf" srcId="{806939DC-AAD7-4AD4-9B47-0B75E0F858D6}" destId="{FD051301-40C3-42C8-B94E-2BACE4B88BAE}" srcOrd="2" destOrd="0" presId="urn:microsoft.com/office/officeart/2018/2/layout/IconVerticalSolidList"/>
    <dgm:cxn modelId="{EB3EB647-6565-44BC-82D4-8C06AEC6CE1A}" type="presParOf" srcId="{806939DC-AAD7-4AD4-9B47-0B75E0F858D6}" destId="{AAFC1830-A706-4499-9464-771D2E75AD29}" srcOrd="3" destOrd="0" presId="urn:microsoft.com/office/officeart/2018/2/layout/IconVerticalSolidList"/>
    <dgm:cxn modelId="{CC6659E3-FCF6-466C-BCD0-B392107B3753}" type="presParOf" srcId="{C66F1336-53D1-4274-B173-573AD733F115}" destId="{4DB8C766-743D-4267-A0EE-B169D0D1F317}" srcOrd="1" destOrd="0" presId="urn:microsoft.com/office/officeart/2018/2/layout/IconVerticalSolidList"/>
    <dgm:cxn modelId="{AA0B5A81-A649-48BF-B053-D956C885F1ED}" type="presParOf" srcId="{C66F1336-53D1-4274-B173-573AD733F115}" destId="{150C4C35-8A00-439D-912B-2DC3166CA5D7}" srcOrd="2" destOrd="0" presId="urn:microsoft.com/office/officeart/2018/2/layout/IconVerticalSolidList"/>
    <dgm:cxn modelId="{8D6487B9-F0F4-4993-B56E-E90E6E3A0489}" type="presParOf" srcId="{150C4C35-8A00-439D-912B-2DC3166CA5D7}" destId="{5C31FABC-8707-4CEB-B32D-2C9037F0015A}" srcOrd="0" destOrd="0" presId="urn:microsoft.com/office/officeart/2018/2/layout/IconVerticalSolidList"/>
    <dgm:cxn modelId="{71E16023-CE86-44BE-B870-393CC0DA0BA1}" type="presParOf" srcId="{150C4C35-8A00-439D-912B-2DC3166CA5D7}" destId="{AE872C2B-11A9-4A38-A33B-82BB782DDCBB}" srcOrd="1" destOrd="0" presId="urn:microsoft.com/office/officeart/2018/2/layout/IconVerticalSolidList"/>
    <dgm:cxn modelId="{3CA9C4F9-6AA7-4FAA-8C73-F26F22C8063C}" type="presParOf" srcId="{150C4C35-8A00-439D-912B-2DC3166CA5D7}" destId="{9CF9D1A0-043F-4A77-8711-477050C63D40}" srcOrd="2" destOrd="0" presId="urn:microsoft.com/office/officeart/2018/2/layout/IconVerticalSolidList"/>
    <dgm:cxn modelId="{6EFF4792-FC31-4172-BE7D-38659DB3090B}" type="presParOf" srcId="{150C4C35-8A00-439D-912B-2DC3166CA5D7}" destId="{9312347A-4524-4B9A-AFE7-13CD187F5BEC}" srcOrd="3" destOrd="0" presId="urn:microsoft.com/office/officeart/2018/2/layout/IconVerticalSolidList"/>
    <dgm:cxn modelId="{7200D254-D385-4A6B-AB75-BD109F22F8F4}" type="presParOf" srcId="{C66F1336-53D1-4274-B173-573AD733F115}" destId="{4C6A2703-1F18-418F-B140-00EBB47AD0B5}" srcOrd="3" destOrd="0" presId="urn:microsoft.com/office/officeart/2018/2/layout/IconVerticalSolidList"/>
    <dgm:cxn modelId="{B0D958E1-F059-4CFA-B040-E5D6A3FE31EE}" type="presParOf" srcId="{C66F1336-53D1-4274-B173-573AD733F115}" destId="{CFD0B4B5-D44B-4725-A3BD-DD11E0BDBFB1}" srcOrd="4" destOrd="0" presId="urn:microsoft.com/office/officeart/2018/2/layout/IconVerticalSolidList"/>
    <dgm:cxn modelId="{ABB35D80-5542-4E15-81ED-1D0415D5C1CF}" type="presParOf" srcId="{CFD0B4B5-D44B-4725-A3BD-DD11E0BDBFB1}" destId="{E36137DC-957D-4738-9022-603A234C2B4D}" srcOrd="0" destOrd="0" presId="urn:microsoft.com/office/officeart/2018/2/layout/IconVerticalSolidList"/>
    <dgm:cxn modelId="{9409B970-CA6B-4FDE-B8E6-4D16851E912F}" type="presParOf" srcId="{CFD0B4B5-D44B-4725-A3BD-DD11E0BDBFB1}" destId="{47F0498B-33E2-4844-8A6A-6F7E278F00E0}" srcOrd="1" destOrd="0" presId="urn:microsoft.com/office/officeart/2018/2/layout/IconVerticalSolidList"/>
    <dgm:cxn modelId="{1F482A63-3981-4649-BA2C-B8272130AED4}" type="presParOf" srcId="{CFD0B4B5-D44B-4725-A3BD-DD11E0BDBFB1}" destId="{C4AB4D45-EF32-46D1-9388-D21EB3675220}" srcOrd="2" destOrd="0" presId="urn:microsoft.com/office/officeart/2018/2/layout/IconVerticalSolidList"/>
    <dgm:cxn modelId="{398D80F3-CE0F-406D-9D51-E91481F509BC}" type="presParOf" srcId="{CFD0B4B5-D44B-4725-A3BD-DD11E0BDBFB1}" destId="{731C3518-5E0B-4AFF-8DD6-32AD9911DF60}" srcOrd="3" destOrd="0" presId="urn:microsoft.com/office/officeart/2018/2/layout/IconVerticalSolidList"/>
    <dgm:cxn modelId="{72FEF5A1-0A1F-448F-8CD0-E7EF87F0191B}" type="presParOf" srcId="{C66F1336-53D1-4274-B173-573AD733F115}" destId="{D9DA8E56-CE67-4091-B8FA-BC09C1CC3795}" srcOrd="5" destOrd="0" presId="urn:microsoft.com/office/officeart/2018/2/layout/IconVerticalSolidList"/>
    <dgm:cxn modelId="{CB9FC793-CB3C-413E-A803-AC2D56489D37}" type="presParOf" srcId="{C66F1336-53D1-4274-B173-573AD733F115}" destId="{C1A8B883-8853-40A6-8384-ABDBA28274C4}" srcOrd="6" destOrd="0" presId="urn:microsoft.com/office/officeart/2018/2/layout/IconVerticalSolidList"/>
    <dgm:cxn modelId="{E80A7CC0-C67F-4F49-A554-1BBEBCCF6B75}" type="presParOf" srcId="{C1A8B883-8853-40A6-8384-ABDBA28274C4}" destId="{501EADE6-201D-4642-A29F-A01F828D2D80}" srcOrd="0" destOrd="0" presId="urn:microsoft.com/office/officeart/2018/2/layout/IconVerticalSolidList"/>
    <dgm:cxn modelId="{2ACC9696-0EC1-445B-BA1D-FFFF780D0CC2}" type="presParOf" srcId="{C1A8B883-8853-40A6-8384-ABDBA28274C4}" destId="{19EE640D-9CAA-46AA-88EF-0481ABDA951B}" srcOrd="1" destOrd="0" presId="urn:microsoft.com/office/officeart/2018/2/layout/IconVerticalSolidList"/>
    <dgm:cxn modelId="{6E46AE62-8AF0-4C5C-8C38-F1926305DEFE}" type="presParOf" srcId="{C1A8B883-8853-40A6-8384-ABDBA28274C4}" destId="{69C9CC56-D6EE-4EA0-8775-831A73356BD2}" srcOrd="2" destOrd="0" presId="urn:microsoft.com/office/officeart/2018/2/layout/IconVerticalSolidList"/>
    <dgm:cxn modelId="{636581CA-415C-4586-878C-CE09FB0533B8}" type="presParOf" srcId="{C1A8B883-8853-40A6-8384-ABDBA28274C4}" destId="{D2F91397-3B9F-4BAD-A46E-DD842D26B7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E165E-D46C-4D46-BD51-478AFD1F88FE}"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C03ED209-83E9-4F32-9041-F45C521AC289}">
      <dgm:prSet custT="1"/>
      <dgm:spPr/>
      <dgm:t>
        <a:bodyPr/>
        <a:lstStyle/>
        <a:p>
          <a:r>
            <a:rPr lang="en-US" sz="2800" b="1" dirty="0"/>
            <a:t>Instructions:</a:t>
          </a:r>
          <a:endParaRPr lang="en-US" sz="2800" dirty="0"/>
        </a:p>
      </dgm:t>
    </dgm:pt>
    <dgm:pt modelId="{C14E1E31-F924-4138-8DA6-901E280C4125}" type="parTrans" cxnId="{C554289E-31F1-40CC-A646-46A8B469DB0B}">
      <dgm:prSet/>
      <dgm:spPr/>
      <dgm:t>
        <a:bodyPr/>
        <a:lstStyle/>
        <a:p>
          <a:endParaRPr lang="en-US"/>
        </a:p>
      </dgm:t>
    </dgm:pt>
    <dgm:pt modelId="{BB27267A-98E7-4945-BE11-EF5CB0FBD18A}" type="sibTrans" cxnId="{C554289E-31F1-40CC-A646-46A8B469DB0B}">
      <dgm:prSet/>
      <dgm:spPr/>
      <dgm:t>
        <a:bodyPr/>
        <a:lstStyle/>
        <a:p>
          <a:endParaRPr lang="en-US"/>
        </a:p>
      </dgm:t>
    </dgm:pt>
    <dgm:pt modelId="{F1986C47-FFA3-4F5E-B053-D66798CBF339}">
      <dgm:prSet custT="1"/>
      <dgm:spPr/>
      <dgm:t>
        <a:bodyPr/>
        <a:lstStyle/>
        <a:p>
          <a:pPr marL="341313" indent="-341313">
            <a:lnSpc>
              <a:spcPct val="95000"/>
            </a:lnSpc>
            <a:spcBef>
              <a:spcPts val="1800"/>
            </a:spcBef>
            <a:spcAft>
              <a:spcPct val="15000"/>
            </a:spcAft>
            <a:buClr>
              <a:schemeClr val="accent4"/>
            </a:buClr>
            <a:buFont typeface="Arial" panose="020B0604020202020204" pitchFamily="34" charset="0"/>
            <a:buChar char="•"/>
          </a:pPr>
          <a:r>
            <a:rPr lang="en-US" sz="2400" dirty="0"/>
            <a:t>Write one or two things you expect to learn in this training on different sticky notes</a:t>
          </a:r>
        </a:p>
      </dgm:t>
    </dgm:pt>
    <dgm:pt modelId="{5CB1CB42-65D5-4E3E-A8C3-3C64A5A5F160}" type="parTrans" cxnId="{6DDD23CE-DB6E-4A04-8152-6BBF7AD5DC9A}">
      <dgm:prSet/>
      <dgm:spPr/>
      <dgm:t>
        <a:bodyPr/>
        <a:lstStyle/>
        <a:p>
          <a:endParaRPr lang="en-US"/>
        </a:p>
      </dgm:t>
    </dgm:pt>
    <dgm:pt modelId="{AABD831B-AB18-4138-B65F-BCF27F5FABF4}" type="sibTrans" cxnId="{6DDD23CE-DB6E-4A04-8152-6BBF7AD5DC9A}">
      <dgm:prSet/>
      <dgm:spPr/>
      <dgm:t>
        <a:bodyPr/>
        <a:lstStyle/>
        <a:p>
          <a:endParaRPr lang="en-US"/>
        </a:p>
      </dgm:t>
    </dgm:pt>
    <dgm:pt modelId="{25E353FB-8041-40A2-A856-72CEA1E3B775}">
      <dgm:prSet custT="1"/>
      <dgm:spPr/>
      <dgm:t>
        <a:bodyPr/>
        <a:lstStyle/>
        <a:p>
          <a:pPr marL="341313" indent="-341313">
            <a:lnSpc>
              <a:spcPct val="95000"/>
            </a:lnSpc>
            <a:spcBef>
              <a:spcPts val="1800"/>
            </a:spcBef>
            <a:spcAft>
              <a:spcPts val="0"/>
            </a:spcAft>
            <a:buClr>
              <a:schemeClr val="accent4"/>
            </a:buClr>
            <a:buFont typeface="Arial" panose="020B0604020202020204" pitchFamily="34" charset="0"/>
            <a:buChar char="•"/>
          </a:pPr>
          <a:r>
            <a:rPr lang="en-US" sz="2400" dirty="0"/>
            <a:t>When you are done, post your sticky notes on the flip chart</a:t>
          </a:r>
        </a:p>
      </dgm:t>
    </dgm:pt>
    <dgm:pt modelId="{F62659E9-2C49-4416-9EBD-4D7E54DCAAAF}" type="parTrans" cxnId="{8D4ECE57-AE99-47B1-B193-691433E51850}">
      <dgm:prSet/>
      <dgm:spPr/>
      <dgm:t>
        <a:bodyPr/>
        <a:lstStyle/>
        <a:p>
          <a:endParaRPr lang="en-US"/>
        </a:p>
      </dgm:t>
    </dgm:pt>
    <dgm:pt modelId="{283063A6-60D0-4251-B8C5-3226281CFF85}" type="sibTrans" cxnId="{8D4ECE57-AE99-47B1-B193-691433E51850}">
      <dgm:prSet/>
      <dgm:spPr/>
      <dgm:t>
        <a:bodyPr/>
        <a:lstStyle/>
        <a:p>
          <a:endParaRPr lang="en-US"/>
        </a:p>
      </dgm:t>
    </dgm:pt>
    <dgm:pt modelId="{1E24F53D-9750-4FF4-B7FF-DC44BAF78FCD}">
      <dgm:prSet custT="1"/>
      <dgm:spPr/>
      <dgm:t>
        <a:bodyPr/>
        <a:lstStyle/>
        <a:p>
          <a:pPr marL="341313" indent="-341313">
            <a:lnSpc>
              <a:spcPct val="95000"/>
            </a:lnSpc>
            <a:spcBef>
              <a:spcPts val="1800"/>
            </a:spcBef>
            <a:spcAft>
              <a:spcPct val="15000"/>
            </a:spcAft>
            <a:buClr>
              <a:schemeClr val="accent4"/>
            </a:buClr>
            <a:buFont typeface="Arial" panose="020B0604020202020204" pitchFamily="34" charset="0"/>
            <a:buChar char="•"/>
          </a:pPr>
          <a:endParaRPr lang="en-US" sz="2400" dirty="0"/>
        </a:p>
      </dgm:t>
    </dgm:pt>
    <dgm:pt modelId="{96F9D70E-6A40-41B2-A46E-02F566970D09}" type="parTrans" cxnId="{F4790F89-C735-4019-9A6E-12DA0AD7E3B7}">
      <dgm:prSet/>
      <dgm:spPr/>
      <dgm:t>
        <a:bodyPr/>
        <a:lstStyle/>
        <a:p>
          <a:endParaRPr lang="en-US"/>
        </a:p>
      </dgm:t>
    </dgm:pt>
    <dgm:pt modelId="{3BA9F981-F79D-4F7C-BC20-22C1EDFB0776}" type="sibTrans" cxnId="{F4790F89-C735-4019-9A6E-12DA0AD7E3B7}">
      <dgm:prSet/>
      <dgm:spPr/>
      <dgm:t>
        <a:bodyPr/>
        <a:lstStyle/>
        <a:p>
          <a:endParaRPr lang="en-US"/>
        </a:p>
      </dgm:t>
    </dgm:pt>
    <dgm:pt modelId="{D5721F98-3D45-4781-8254-57FDCA8AD20C}" type="pres">
      <dgm:prSet presAssocID="{88EE165E-D46C-4D46-BD51-478AFD1F88FE}" presName="linear" presStyleCnt="0">
        <dgm:presLayoutVars>
          <dgm:dir/>
          <dgm:animLvl val="lvl"/>
          <dgm:resizeHandles val="exact"/>
        </dgm:presLayoutVars>
      </dgm:prSet>
      <dgm:spPr/>
    </dgm:pt>
    <dgm:pt modelId="{5670AE41-D762-4A46-88E7-EC21D03DE6A1}" type="pres">
      <dgm:prSet presAssocID="{C03ED209-83E9-4F32-9041-F45C521AC289}" presName="parentLin" presStyleCnt="0"/>
      <dgm:spPr/>
    </dgm:pt>
    <dgm:pt modelId="{C58893DA-BCAC-45E2-8D79-D9EEC54F4558}" type="pres">
      <dgm:prSet presAssocID="{C03ED209-83E9-4F32-9041-F45C521AC289}" presName="parentLeftMargin" presStyleLbl="node1" presStyleIdx="0" presStyleCnt="1"/>
      <dgm:spPr/>
    </dgm:pt>
    <dgm:pt modelId="{3E201A9E-A0A9-42C2-A8F5-9C354EB293A1}" type="pres">
      <dgm:prSet presAssocID="{C03ED209-83E9-4F32-9041-F45C521AC289}" presName="parentText" presStyleLbl="node1" presStyleIdx="0" presStyleCnt="1" custScaleY="56380" custLinFactNeighborX="-100000" custLinFactNeighborY="-27304">
        <dgm:presLayoutVars>
          <dgm:chMax val="0"/>
          <dgm:bulletEnabled val="1"/>
        </dgm:presLayoutVars>
      </dgm:prSet>
      <dgm:spPr/>
    </dgm:pt>
    <dgm:pt modelId="{3A8EE5FF-6D1C-4B18-BEEA-316EBFC9A50E}" type="pres">
      <dgm:prSet presAssocID="{C03ED209-83E9-4F32-9041-F45C521AC289}" presName="negativeSpace" presStyleCnt="0"/>
      <dgm:spPr/>
    </dgm:pt>
    <dgm:pt modelId="{1D070151-F7FE-4C31-9A00-6043617FD844}" type="pres">
      <dgm:prSet presAssocID="{C03ED209-83E9-4F32-9041-F45C521AC289}" presName="childText" presStyleLbl="conFgAcc1" presStyleIdx="0" presStyleCnt="1" custScaleY="106440" custLinFactNeighborY="-42676">
        <dgm:presLayoutVars>
          <dgm:bulletEnabled val="1"/>
        </dgm:presLayoutVars>
      </dgm:prSet>
      <dgm:spPr/>
    </dgm:pt>
  </dgm:ptLst>
  <dgm:cxnLst>
    <dgm:cxn modelId="{DE758A5E-E8F8-41CE-946F-270C6D9990E5}" type="presOf" srcId="{1E24F53D-9750-4FF4-B7FF-DC44BAF78FCD}" destId="{1D070151-F7FE-4C31-9A00-6043617FD844}" srcOrd="0" destOrd="1" presId="urn:microsoft.com/office/officeart/2005/8/layout/list1"/>
    <dgm:cxn modelId="{9616BB73-8561-42D9-9638-C04AFBA34D53}" type="presOf" srcId="{C03ED209-83E9-4F32-9041-F45C521AC289}" destId="{C58893DA-BCAC-45E2-8D79-D9EEC54F4558}" srcOrd="0" destOrd="0" presId="urn:microsoft.com/office/officeart/2005/8/layout/list1"/>
    <dgm:cxn modelId="{8D4ECE57-AE99-47B1-B193-691433E51850}" srcId="{C03ED209-83E9-4F32-9041-F45C521AC289}" destId="{25E353FB-8041-40A2-A856-72CEA1E3B775}" srcOrd="2" destOrd="0" parTransId="{F62659E9-2C49-4416-9EBD-4D7E54DCAAAF}" sibTransId="{283063A6-60D0-4251-B8C5-3226281CFF85}"/>
    <dgm:cxn modelId="{8E815458-6EC5-49C9-87C2-4B4A07999EE9}" type="presOf" srcId="{F1986C47-FFA3-4F5E-B053-D66798CBF339}" destId="{1D070151-F7FE-4C31-9A00-6043617FD844}" srcOrd="0" destOrd="0" presId="urn:microsoft.com/office/officeart/2005/8/layout/list1"/>
    <dgm:cxn modelId="{F4790F89-C735-4019-9A6E-12DA0AD7E3B7}" srcId="{C03ED209-83E9-4F32-9041-F45C521AC289}" destId="{1E24F53D-9750-4FF4-B7FF-DC44BAF78FCD}" srcOrd="1" destOrd="0" parTransId="{96F9D70E-6A40-41B2-A46E-02F566970D09}" sibTransId="{3BA9F981-F79D-4F7C-BC20-22C1EDFB0776}"/>
    <dgm:cxn modelId="{C554289E-31F1-40CC-A646-46A8B469DB0B}" srcId="{88EE165E-D46C-4D46-BD51-478AFD1F88FE}" destId="{C03ED209-83E9-4F32-9041-F45C521AC289}" srcOrd="0" destOrd="0" parTransId="{C14E1E31-F924-4138-8DA6-901E280C4125}" sibTransId="{BB27267A-98E7-4945-BE11-EF5CB0FBD18A}"/>
    <dgm:cxn modelId="{547307A5-C320-4F9C-B0BD-D76A3442400D}" type="presOf" srcId="{88EE165E-D46C-4D46-BD51-478AFD1F88FE}" destId="{D5721F98-3D45-4781-8254-57FDCA8AD20C}" srcOrd="0" destOrd="0" presId="urn:microsoft.com/office/officeart/2005/8/layout/list1"/>
    <dgm:cxn modelId="{1AF8F4B8-F6EC-48C3-ADCF-C696053ED4A3}" type="presOf" srcId="{25E353FB-8041-40A2-A856-72CEA1E3B775}" destId="{1D070151-F7FE-4C31-9A00-6043617FD844}" srcOrd="0" destOrd="2" presId="urn:microsoft.com/office/officeart/2005/8/layout/list1"/>
    <dgm:cxn modelId="{6DDD23CE-DB6E-4A04-8152-6BBF7AD5DC9A}" srcId="{C03ED209-83E9-4F32-9041-F45C521AC289}" destId="{F1986C47-FFA3-4F5E-B053-D66798CBF339}" srcOrd="0" destOrd="0" parTransId="{5CB1CB42-65D5-4E3E-A8C3-3C64A5A5F160}" sibTransId="{AABD831B-AB18-4138-B65F-BCF27F5FABF4}"/>
    <dgm:cxn modelId="{29563DD5-487E-4A5A-8D24-1560FFA072A8}" type="presOf" srcId="{C03ED209-83E9-4F32-9041-F45C521AC289}" destId="{3E201A9E-A0A9-42C2-A8F5-9C354EB293A1}" srcOrd="1" destOrd="0" presId="urn:microsoft.com/office/officeart/2005/8/layout/list1"/>
    <dgm:cxn modelId="{87226161-07C5-4C83-A12E-F44C7A777F54}" type="presParOf" srcId="{D5721F98-3D45-4781-8254-57FDCA8AD20C}" destId="{5670AE41-D762-4A46-88E7-EC21D03DE6A1}" srcOrd="0" destOrd="0" presId="urn:microsoft.com/office/officeart/2005/8/layout/list1"/>
    <dgm:cxn modelId="{378A7DA8-A7FB-4A01-A373-8F9D001E0F18}" type="presParOf" srcId="{5670AE41-D762-4A46-88E7-EC21D03DE6A1}" destId="{C58893DA-BCAC-45E2-8D79-D9EEC54F4558}" srcOrd="0" destOrd="0" presId="urn:microsoft.com/office/officeart/2005/8/layout/list1"/>
    <dgm:cxn modelId="{C918ABF6-DE8A-47FE-9F1A-B4D64BD061EC}" type="presParOf" srcId="{5670AE41-D762-4A46-88E7-EC21D03DE6A1}" destId="{3E201A9E-A0A9-42C2-A8F5-9C354EB293A1}" srcOrd="1" destOrd="0" presId="urn:microsoft.com/office/officeart/2005/8/layout/list1"/>
    <dgm:cxn modelId="{9D0E2B68-0912-4A3C-A831-C9D9FE477EB5}" type="presParOf" srcId="{D5721F98-3D45-4781-8254-57FDCA8AD20C}" destId="{3A8EE5FF-6D1C-4B18-BEEA-316EBFC9A50E}" srcOrd="1" destOrd="0" presId="urn:microsoft.com/office/officeart/2005/8/layout/list1"/>
    <dgm:cxn modelId="{74EA521C-3B5E-483E-9F5A-C98A26FD4881}" type="presParOf" srcId="{D5721F98-3D45-4781-8254-57FDCA8AD20C}" destId="{1D070151-F7FE-4C31-9A00-6043617FD84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E1D52D-B32C-4DA3-AF29-195D6D8FAEAE}"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3BED2945-5C59-4965-93BC-AA6C793187D7}">
      <dgm:prSet phldrT="[Text]" custT="1"/>
      <dgm:spPr/>
      <dgm:t>
        <a:bodyPr/>
        <a:lstStyle/>
        <a:p>
          <a:r>
            <a:rPr lang="en-US" sz="2000" b="0">
              <a:effectLst/>
              <a:latin typeface="Arial" panose="020B0604020202020204" pitchFamily="34" charset="0"/>
              <a:ea typeface="Arial Unicode MS"/>
              <a:cs typeface="Arial" panose="020B0604020202020204" pitchFamily="34" charset="0"/>
            </a:rPr>
            <a:t>A person or group is seen as being “different” based on certain traits</a:t>
          </a:r>
          <a:endParaRPr lang="en-US" sz="2000" dirty="0">
            <a:latin typeface="Arial" panose="020B0604020202020204" pitchFamily="34" charset="0"/>
            <a:cs typeface="Arial" panose="020B0604020202020204" pitchFamily="34" charset="0"/>
          </a:endParaRPr>
        </a:p>
      </dgm:t>
    </dgm:pt>
    <dgm:pt modelId="{D9840D49-B403-4CF5-90D6-06FEFA524002}" type="parTrans" cxnId="{18446F01-4EC4-4FBF-9526-BA3946F62B33}">
      <dgm:prSet/>
      <dgm:spPr/>
      <dgm:t>
        <a:bodyPr/>
        <a:lstStyle/>
        <a:p>
          <a:endParaRPr lang="en-US" sz="2000">
            <a:latin typeface="Arial" panose="020B0604020202020204" pitchFamily="34" charset="0"/>
            <a:cs typeface="Arial" panose="020B0604020202020204" pitchFamily="34" charset="0"/>
          </a:endParaRPr>
        </a:p>
      </dgm:t>
    </dgm:pt>
    <dgm:pt modelId="{83232A30-63EC-4517-8C02-83FE73D3B7DC}" type="sibTrans" cxnId="{18446F01-4EC4-4FBF-9526-BA3946F62B33}">
      <dgm:prSet/>
      <dgm:spPr/>
      <dgm:t>
        <a:bodyPr/>
        <a:lstStyle/>
        <a:p>
          <a:endParaRPr lang="en-US" sz="2000">
            <a:latin typeface="Arial" panose="020B0604020202020204" pitchFamily="34" charset="0"/>
            <a:cs typeface="Arial" panose="020B0604020202020204" pitchFamily="34" charset="0"/>
          </a:endParaRPr>
        </a:p>
      </dgm:t>
    </dgm:pt>
    <dgm:pt modelId="{C2B4358C-7F85-43F0-9A2F-472BF20C7E1F}">
      <dgm:prSet phldrT="[Text]" custT="1"/>
      <dgm:spPr/>
      <dgm:t>
        <a:bodyPr/>
        <a:lstStyle/>
        <a:p>
          <a:r>
            <a:rPr lang="en-US" sz="2000">
              <a:latin typeface="Arial" panose="020B0604020202020204" pitchFamily="34" charset="0"/>
              <a:cs typeface="Arial" panose="020B0604020202020204" pitchFamily="34" charset="0"/>
            </a:rPr>
            <a:t>Social norms and values link the trait with being undesirable</a:t>
          </a:r>
          <a:endParaRPr lang="en-US" sz="2000" dirty="0">
            <a:latin typeface="Arial" panose="020B0604020202020204" pitchFamily="34" charset="0"/>
            <a:cs typeface="Arial" panose="020B0604020202020204" pitchFamily="34" charset="0"/>
          </a:endParaRPr>
        </a:p>
      </dgm:t>
    </dgm:pt>
    <dgm:pt modelId="{99F61854-C8E8-42E6-A548-9ACFF1FBC8B7}" type="parTrans" cxnId="{B094DBB9-9646-4A9C-B40B-CC1E03D3B4AE}">
      <dgm:prSet/>
      <dgm:spPr/>
      <dgm:t>
        <a:bodyPr/>
        <a:lstStyle/>
        <a:p>
          <a:endParaRPr lang="en-US" sz="2000">
            <a:latin typeface="Arial" panose="020B0604020202020204" pitchFamily="34" charset="0"/>
            <a:cs typeface="Arial" panose="020B0604020202020204" pitchFamily="34" charset="0"/>
          </a:endParaRPr>
        </a:p>
      </dgm:t>
    </dgm:pt>
    <dgm:pt modelId="{ABFDB0F8-B69D-4B3B-987F-CB43A33E0A98}" type="sibTrans" cxnId="{B094DBB9-9646-4A9C-B40B-CC1E03D3B4AE}">
      <dgm:prSet/>
      <dgm:spPr/>
      <dgm:t>
        <a:bodyPr/>
        <a:lstStyle/>
        <a:p>
          <a:endParaRPr lang="en-US" sz="2000">
            <a:latin typeface="Arial" panose="020B0604020202020204" pitchFamily="34" charset="0"/>
            <a:cs typeface="Arial" panose="020B0604020202020204" pitchFamily="34" charset="0"/>
          </a:endParaRPr>
        </a:p>
      </dgm:t>
    </dgm:pt>
    <dgm:pt modelId="{7683F8B3-C7ED-40A2-883C-C10052EE88E5}">
      <dgm:prSet phldrT="[Text]" custT="1"/>
      <dgm:spPr/>
      <dgm:t>
        <a:bodyPr/>
        <a:lstStyle/>
        <a:p>
          <a:r>
            <a:rPr lang="en-US" sz="2000">
              <a:latin typeface="Arial" panose="020B0604020202020204" pitchFamily="34" charset="0"/>
              <a:cs typeface="Arial" panose="020B0604020202020204" pitchFamily="34" charset="0"/>
            </a:rPr>
            <a:t>People with the undesirable trait are labeled and this label becomes their sole defining characteristic</a:t>
          </a:r>
          <a:endParaRPr lang="en-US" sz="2000" dirty="0">
            <a:latin typeface="Arial" panose="020B0604020202020204" pitchFamily="34" charset="0"/>
            <a:cs typeface="Arial" panose="020B0604020202020204" pitchFamily="34" charset="0"/>
          </a:endParaRPr>
        </a:p>
      </dgm:t>
    </dgm:pt>
    <dgm:pt modelId="{DE0C7DCE-7DB7-4ACA-BC1B-DE106820D190}" type="parTrans" cxnId="{3EDED9F5-19E7-40BB-906E-2C99140D738B}">
      <dgm:prSet/>
      <dgm:spPr/>
      <dgm:t>
        <a:bodyPr/>
        <a:lstStyle/>
        <a:p>
          <a:endParaRPr lang="en-US" sz="2000">
            <a:latin typeface="Arial" panose="020B0604020202020204" pitchFamily="34" charset="0"/>
            <a:cs typeface="Arial" panose="020B0604020202020204" pitchFamily="34" charset="0"/>
          </a:endParaRPr>
        </a:p>
      </dgm:t>
    </dgm:pt>
    <dgm:pt modelId="{9EC91B7C-08E1-4896-8B84-CFF94E8B56EA}" type="sibTrans" cxnId="{3EDED9F5-19E7-40BB-906E-2C99140D738B}">
      <dgm:prSet/>
      <dgm:spPr/>
      <dgm:t>
        <a:bodyPr/>
        <a:lstStyle/>
        <a:p>
          <a:endParaRPr lang="en-US" sz="2000">
            <a:latin typeface="Arial" panose="020B0604020202020204" pitchFamily="34" charset="0"/>
            <a:cs typeface="Arial" panose="020B0604020202020204" pitchFamily="34" charset="0"/>
          </a:endParaRPr>
        </a:p>
      </dgm:t>
    </dgm:pt>
    <dgm:pt modelId="{409DB96D-9C31-4B89-8769-D63CD50353B0}">
      <dgm:prSet custT="1"/>
      <dgm:spPr/>
      <dgm:t>
        <a:bodyPr/>
        <a:lstStyle/>
        <a:p>
          <a:r>
            <a:rPr lang="en-US" sz="2000" b="0">
              <a:effectLst/>
              <a:latin typeface="Arial" panose="020B0604020202020204" pitchFamily="34" charset="0"/>
              <a:ea typeface="Arial Unicode MS"/>
              <a:cs typeface="Arial" panose="020B0604020202020204" pitchFamily="34" charset="0"/>
            </a:rPr>
            <a:t>The labeled person loses status in their community, is blamed for social problems, and becomes a subject of discrimination</a:t>
          </a:r>
          <a:endParaRPr lang="en-US" sz="2000" dirty="0">
            <a:latin typeface="Arial" panose="020B0604020202020204" pitchFamily="34" charset="0"/>
            <a:cs typeface="Arial" panose="020B0604020202020204" pitchFamily="34" charset="0"/>
          </a:endParaRPr>
        </a:p>
      </dgm:t>
    </dgm:pt>
    <dgm:pt modelId="{96D2D6A9-5496-4A19-B3F6-1067B5ABE00A}" type="parTrans" cxnId="{5734064C-6474-4E5F-B33D-0B382CBCE15F}">
      <dgm:prSet/>
      <dgm:spPr/>
      <dgm:t>
        <a:bodyPr/>
        <a:lstStyle/>
        <a:p>
          <a:endParaRPr lang="en-US" sz="2000">
            <a:latin typeface="Arial" panose="020B0604020202020204" pitchFamily="34" charset="0"/>
            <a:cs typeface="Arial" panose="020B0604020202020204" pitchFamily="34" charset="0"/>
          </a:endParaRPr>
        </a:p>
      </dgm:t>
    </dgm:pt>
    <dgm:pt modelId="{FC056D6F-4AC9-4EBF-ACA8-4150BB4AB7F1}" type="sibTrans" cxnId="{5734064C-6474-4E5F-B33D-0B382CBCE15F}">
      <dgm:prSet/>
      <dgm:spPr/>
      <dgm:t>
        <a:bodyPr/>
        <a:lstStyle/>
        <a:p>
          <a:endParaRPr lang="en-US" sz="2000">
            <a:latin typeface="Arial" panose="020B0604020202020204" pitchFamily="34" charset="0"/>
            <a:cs typeface="Arial" panose="020B0604020202020204" pitchFamily="34" charset="0"/>
          </a:endParaRPr>
        </a:p>
      </dgm:t>
    </dgm:pt>
    <dgm:pt modelId="{0DC5ADB8-C24D-464D-B197-3D643F2144D8}" type="pres">
      <dgm:prSet presAssocID="{1DE1D52D-B32C-4DA3-AF29-195D6D8FAEAE}" presName="rootnode" presStyleCnt="0">
        <dgm:presLayoutVars>
          <dgm:chMax/>
          <dgm:chPref/>
          <dgm:dir/>
          <dgm:animLvl val="lvl"/>
        </dgm:presLayoutVars>
      </dgm:prSet>
      <dgm:spPr/>
    </dgm:pt>
    <dgm:pt modelId="{0161087D-C075-461C-A7E8-F14927747D4A}" type="pres">
      <dgm:prSet presAssocID="{3BED2945-5C59-4965-93BC-AA6C793187D7}" presName="composite" presStyleCnt="0"/>
      <dgm:spPr/>
    </dgm:pt>
    <dgm:pt modelId="{B4F08717-13A3-453A-A98A-47FBCC77B221}" type="pres">
      <dgm:prSet presAssocID="{3BED2945-5C59-4965-93BC-AA6C793187D7}" presName="LShape" presStyleLbl="alignNode1" presStyleIdx="0" presStyleCnt="7"/>
      <dgm:spPr/>
    </dgm:pt>
    <dgm:pt modelId="{AF82C690-ADB6-467C-842D-CC3C7E52ED8B}" type="pres">
      <dgm:prSet presAssocID="{3BED2945-5C59-4965-93BC-AA6C793187D7}" presName="ParentText" presStyleLbl="revTx" presStyleIdx="0" presStyleCnt="4">
        <dgm:presLayoutVars>
          <dgm:chMax val="0"/>
          <dgm:chPref val="0"/>
          <dgm:bulletEnabled val="1"/>
        </dgm:presLayoutVars>
      </dgm:prSet>
      <dgm:spPr/>
    </dgm:pt>
    <dgm:pt modelId="{FB2B8657-6CDB-49AA-B2DB-6DBAE1C48008}" type="pres">
      <dgm:prSet presAssocID="{3BED2945-5C59-4965-93BC-AA6C793187D7}" presName="Triangle" presStyleLbl="alignNode1" presStyleIdx="1" presStyleCnt="7"/>
      <dgm:spPr/>
    </dgm:pt>
    <dgm:pt modelId="{8E287F28-437D-4C3F-9499-5CF36389C960}" type="pres">
      <dgm:prSet presAssocID="{83232A30-63EC-4517-8C02-83FE73D3B7DC}" presName="sibTrans" presStyleCnt="0"/>
      <dgm:spPr/>
    </dgm:pt>
    <dgm:pt modelId="{70B34472-8049-4A60-B9F0-9F350D42BE41}" type="pres">
      <dgm:prSet presAssocID="{83232A30-63EC-4517-8C02-83FE73D3B7DC}" presName="space" presStyleCnt="0"/>
      <dgm:spPr/>
    </dgm:pt>
    <dgm:pt modelId="{FFF46FBD-A32B-44EF-9EFD-02681379925F}" type="pres">
      <dgm:prSet presAssocID="{C2B4358C-7F85-43F0-9A2F-472BF20C7E1F}" presName="composite" presStyleCnt="0"/>
      <dgm:spPr/>
    </dgm:pt>
    <dgm:pt modelId="{26AD6C68-4023-45AF-B239-A2549E258EF9}" type="pres">
      <dgm:prSet presAssocID="{C2B4358C-7F85-43F0-9A2F-472BF20C7E1F}" presName="LShape" presStyleLbl="alignNode1" presStyleIdx="2" presStyleCnt="7"/>
      <dgm:spPr/>
    </dgm:pt>
    <dgm:pt modelId="{863E777B-F7E6-45C1-A01F-AC024BA74856}" type="pres">
      <dgm:prSet presAssocID="{C2B4358C-7F85-43F0-9A2F-472BF20C7E1F}" presName="ParentText" presStyleLbl="revTx" presStyleIdx="1" presStyleCnt="4">
        <dgm:presLayoutVars>
          <dgm:chMax val="0"/>
          <dgm:chPref val="0"/>
          <dgm:bulletEnabled val="1"/>
        </dgm:presLayoutVars>
      </dgm:prSet>
      <dgm:spPr/>
    </dgm:pt>
    <dgm:pt modelId="{533C65FC-1440-4D37-8AEB-C43C2ADFEA0B}" type="pres">
      <dgm:prSet presAssocID="{C2B4358C-7F85-43F0-9A2F-472BF20C7E1F}" presName="Triangle" presStyleLbl="alignNode1" presStyleIdx="3" presStyleCnt="7"/>
      <dgm:spPr/>
    </dgm:pt>
    <dgm:pt modelId="{BC9A0F62-2E36-45E9-9039-8079C765DFFC}" type="pres">
      <dgm:prSet presAssocID="{ABFDB0F8-B69D-4B3B-987F-CB43A33E0A98}" presName="sibTrans" presStyleCnt="0"/>
      <dgm:spPr/>
    </dgm:pt>
    <dgm:pt modelId="{93631357-7784-43BB-A118-AD6255AA6D7F}" type="pres">
      <dgm:prSet presAssocID="{ABFDB0F8-B69D-4B3B-987F-CB43A33E0A98}" presName="space" presStyleCnt="0"/>
      <dgm:spPr/>
    </dgm:pt>
    <dgm:pt modelId="{9524175C-D010-407A-B57D-20C5A767A499}" type="pres">
      <dgm:prSet presAssocID="{7683F8B3-C7ED-40A2-883C-C10052EE88E5}" presName="composite" presStyleCnt="0"/>
      <dgm:spPr/>
    </dgm:pt>
    <dgm:pt modelId="{FA55E0A7-EE4C-4B9E-AA25-6CAC9B3614AC}" type="pres">
      <dgm:prSet presAssocID="{7683F8B3-C7ED-40A2-883C-C10052EE88E5}" presName="LShape" presStyleLbl="alignNode1" presStyleIdx="4" presStyleCnt="7"/>
      <dgm:spPr/>
    </dgm:pt>
    <dgm:pt modelId="{0342AC95-04DA-4DAE-BF1C-4D61D0C554E7}" type="pres">
      <dgm:prSet presAssocID="{7683F8B3-C7ED-40A2-883C-C10052EE88E5}" presName="ParentText" presStyleLbl="revTx" presStyleIdx="2" presStyleCnt="4">
        <dgm:presLayoutVars>
          <dgm:chMax val="0"/>
          <dgm:chPref val="0"/>
          <dgm:bulletEnabled val="1"/>
        </dgm:presLayoutVars>
      </dgm:prSet>
      <dgm:spPr/>
    </dgm:pt>
    <dgm:pt modelId="{910D5EDF-82BD-4C55-B172-6176560EECD6}" type="pres">
      <dgm:prSet presAssocID="{7683F8B3-C7ED-40A2-883C-C10052EE88E5}" presName="Triangle" presStyleLbl="alignNode1" presStyleIdx="5" presStyleCnt="7"/>
      <dgm:spPr/>
    </dgm:pt>
    <dgm:pt modelId="{03CB9DDD-E41F-4483-A0FE-C7389AABB805}" type="pres">
      <dgm:prSet presAssocID="{9EC91B7C-08E1-4896-8B84-CFF94E8B56EA}" presName="sibTrans" presStyleCnt="0"/>
      <dgm:spPr/>
    </dgm:pt>
    <dgm:pt modelId="{D4545D6C-59A2-49F9-BB52-89616BD63CE5}" type="pres">
      <dgm:prSet presAssocID="{9EC91B7C-08E1-4896-8B84-CFF94E8B56EA}" presName="space" presStyleCnt="0"/>
      <dgm:spPr/>
    </dgm:pt>
    <dgm:pt modelId="{553734B1-E60B-472F-AC88-7A4056CE8607}" type="pres">
      <dgm:prSet presAssocID="{409DB96D-9C31-4B89-8769-D63CD50353B0}" presName="composite" presStyleCnt="0"/>
      <dgm:spPr/>
    </dgm:pt>
    <dgm:pt modelId="{E8480005-D264-4C11-B672-F21493913F23}" type="pres">
      <dgm:prSet presAssocID="{409DB96D-9C31-4B89-8769-D63CD50353B0}" presName="LShape" presStyleLbl="alignNode1" presStyleIdx="6" presStyleCnt="7"/>
      <dgm:spPr/>
    </dgm:pt>
    <dgm:pt modelId="{BA9B6ABD-A40D-4608-ABE7-4200C3C87113}" type="pres">
      <dgm:prSet presAssocID="{409DB96D-9C31-4B89-8769-D63CD50353B0}" presName="ParentText" presStyleLbl="revTx" presStyleIdx="3" presStyleCnt="4">
        <dgm:presLayoutVars>
          <dgm:chMax val="0"/>
          <dgm:chPref val="0"/>
          <dgm:bulletEnabled val="1"/>
        </dgm:presLayoutVars>
      </dgm:prSet>
      <dgm:spPr/>
    </dgm:pt>
  </dgm:ptLst>
  <dgm:cxnLst>
    <dgm:cxn modelId="{18446F01-4EC4-4FBF-9526-BA3946F62B33}" srcId="{1DE1D52D-B32C-4DA3-AF29-195D6D8FAEAE}" destId="{3BED2945-5C59-4965-93BC-AA6C793187D7}" srcOrd="0" destOrd="0" parTransId="{D9840D49-B403-4CF5-90D6-06FEFA524002}" sibTransId="{83232A30-63EC-4517-8C02-83FE73D3B7DC}"/>
    <dgm:cxn modelId="{D50E270F-7C94-4A2D-BC06-EA23FE5511E1}" type="presOf" srcId="{3BED2945-5C59-4965-93BC-AA6C793187D7}" destId="{AF82C690-ADB6-467C-842D-CC3C7E52ED8B}" srcOrd="0" destOrd="0" presId="urn:microsoft.com/office/officeart/2009/3/layout/StepUpProcess"/>
    <dgm:cxn modelId="{91944560-2A15-452B-8B32-A8EC7C60749E}" type="presOf" srcId="{C2B4358C-7F85-43F0-9A2F-472BF20C7E1F}" destId="{863E777B-F7E6-45C1-A01F-AC024BA74856}" srcOrd="0" destOrd="0" presId="urn:microsoft.com/office/officeart/2009/3/layout/StepUpProcess"/>
    <dgm:cxn modelId="{5734064C-6474-4E5F-B33D-0B382CBCE15F}" srcId="{1DE1D52D-B32C-4DA3-AF29-195D6D8FAEAE}" destId="{409DB96D-9C31-4B89-8769-D63CD50353B0}" srcOrd="3" destOrd="0" parTransId="{96D2D6A9-5496-4A19-B3F6-1067B5ABE00A}" sibTransId="{FC056D6F-4AC9-4EBF-ACA8-4150BB4AB7F1}"/>
    <dgm:cxn modelId="{BD91EA7F-3663-4A0F-AFCD-F3593CFD1EEF}" type="presOf" srcId="{1DE1D52D-B32C-4DA3-AF29-195D6D8FAEAE}" destId="{0DC5ADB8-C24D-464D-B197-3D643F2144D8}" srcOrd="0" destOrd="0" presId="urn:microsoft.com/office/officeart/2009/3/layout/StepUpProcess"/>
    <dgm:cxn modelId="{970AAB8C-2D8D-4965-B8C9-0E9A9279D3BF}" type="presOf" srcId="{409DB96D-9C31-4B89-8769-D63CD50353B0}" destId="{BA9B6ABD-A40D-4608-ABE7-4200C3C87113}" srcOrd="0" destOrd="0" presId="urn:microsoft.com/office/officeart/2009/3/layout/StepUpProcess"/>
    <dgm:cxn modelId="{B094DBB9-9646-4A9C-B40B-CC1E03D3B4AE}" srcId="{1DE1D52D-B32C-4DA3-AF29-195D6D8FAEAE}" destId="{C2B4358C-7F85-43F0-9A2F-472BF20C7E1F}" srcOrd="1" destOrd="0" parTransId="{99F61854-C8E8-42E6-A548-9ACFF1FBC8B7}" sibTransId="{ABFDB0F8-B69D-4B3B-987F-CB43A33E0A98}"/>
    <dgm:cxn modelId="{1821B0BC-A570-4F09-B210-FA481457738E}" type="presOf" srcId="{7683F8B3-C7ED-40A2-883C-C10052EE88E5}" destId="{0342AC95-04DA-4DAE-BF1C-4D61D0C554E7}" srcOrd="0" destOrd="0" presId="urn:microsoft.com/office/officeart/2009/3/layout/StepUpProcess"/>
    <dgm:cxn modelId="{3EDED9F5-19E7-40BB-906E-2C99140D738B}" srcId="{1DE1D52D-B32C-4DA3-AF29-195D6D8FAEAE}" destId="{7683F8B3-C7ED-40A2-883C-C10052EE88E5}" srcOrd="2" destOrd="0" parTransId="{DE0C7DCE-7DB7-4ACA-BC1B-DE106820D190}" sibTransId="{9EC91B7C-08E1-4896-8B84-CFF94E8B56EA}"/>
    <dgm:cxn modelId="{B34BF96F-3C16-45B7-AC0B-9C6D21BED6FF}" type="presParOf" srcId="{0DC5ADB8-C24D-464D-B197-3D643F2144D8}" destId="{0161087D-C075-461C-A7E8-F14927747D4A}" srcOrd="0" destOrd="0" presId="urn:microsoft.com/office/officeart/2009/3/layout/StepUpProcess"/>
    <dgm:cxn modelId="{31C2BA56-D339-4CF6-AD88-0C70C1237B2E}" type="presParOf" srcId="{0161087D-C075-461C-A7E8-F14927747D4A}" destId="{B4F08717-13A3-453A-A98A-47FBCC77B221}" srcOrd="0" destOrd="0" presId="urn:microsoft.com/office/officeart/2009/3/layout/StepUpProcess"/>
    <dgm:cxn modelId="{5D189C0B-480C-44FC-897D-EAD270E4EE34}" type="presParOf" srcId="{0161087D-C075-461C-A7E8-F14927747D4A}" destId="{AF82C690-ADB6-467C-842D-CC3C7E52ED8B}" srcOrd="1" destOrd="0" presId="urn:microsoft.com/office/officeart/2009/3/layout/StepUpProcess"/>
    <dgm:cxn modelId="{0ED9EF23-1FE2-42B6-8993-832CEA8128BD}" type="presParOf" srcId="{0161087D-C075-461C-A7E8-F14927747D4A}" destId="{FB2B8657-6CDB-49AA-B2DB-6DBAE1C48008}" srcOrd="2" destOrd="0" presId="urn:microsoft.com/office/officeart/2009/3/layout/StepUpProcess"/>
    <dgm:cxn modelId="{D77623FD-6D55-4DD7-A336-DA95D3643A4F}" type="presParOf" srcId="{0DC5ADB8-C24D-464D-B197-3D643F2144D8}" destId="{8E287F28-437D-4C3F-9499-5CF36389C960}" srcOrd="1" destOrd="0" presId="urn:microsoft.com/office/officeart/2009/3/layout/StepUpProcess"/>
    <dgm:cxn modelId="{4F75D9BD-7221-4517-AADE-DA9752FD197A}" type="presParOf" srcId="{8E287F28-437D-4C3F-9499-5CF36389C960}" destId="{70B34472-8049-4A60-B9F0-9F350D42BE41}" srcOrd="0" destOrd="0" presId="urn:microsoft.com/office/officeart/2009/3/layout/StepUpProcess"/>
    <dgm:cxn modelId="{BFEB5950-89EF-4895-881A-8115D7E6CC39}" type="presParOf" srcId="{0DC5ADB8-C24D-464D-B197-3D643F2144D8}" destId="{FFF46FBD-A32B-44EF-9EFD-02681379925F}" srcOrd="2" destOrd="0" presId="urn:microsoft.com/office/officeart/2009/3/layout/StepUpProcess"/>
    <dgm:cxn modelId="{7E7FF9D8-8C9A-42F3-9946-0CDAC68BA4A8}" type="presParOf" srcId="{FFF46FBD-A32B-44EF-9EFD-02681379925F}" destId="{26AD6C68-4023-45AF-B239-A2549E258EF9}" srcOrd="0" destOrd="0" presId="urn:microsoft.com/office/officeart/2009/3/layout/StepUpProcess"/>
    <dgm:cxn modelId="{1BD3EACF-70DD-4FF5-AD9A-E2A87A2E4F7D}" type="presParOf" srcId="{FFF46FBD-A32B-44EF-9EFD-02681379925F}" destId="{863E777B-F7E6-45C1-A01F-AC024BA74856}" srcOrd="1" destOrd="0" presId="urn:microsoft.com/office/officeart/2009/3/layout/StepUpProcess"/>
    <dgm:cxn modelId="{A591E635-F28A-43E6-B639-5E24ED50FC45}" type="presParOf" srcId="{FFF46FBD-A32B-44EF-9EFD-02681379925F}" destId="{533C65FC-1440-4D37-8AEB-C43C2ADFEA0B}" srcOrd="2" destOrd="0" presId="urn:microsoft.com/office/officeart/2009/3/layout/StepUpProcess"/>
    <dgm:cxn modelId="{03E6C1E6-2F85-4936-B6ED-BDB729DCE6B2}" type="presParOf" srcId="{0DC5ADB8-C24D-464D-B197-3D643F2144D8}" destId="{BC9A0F62-2E36-45E9-9039-8079C765DFFC}" srcOrd="3" destOrd="0" presId="urn:microsoft.com/office/officeart/2009/3/layout/StepUpProcess"/>
    <dgm:cxn modelId="{5C2AA63B-CAC8-450D-B4B8-E99CBE10F04C}" type="presParOf" srcId="{BC9A0F62-2E36-45E9-9039-8079C765DFFC}" destId="{93631357-7784-43BB-A118-AD6255AA6D7F}" srcOrd="0" destOrd="0" presId="urn:microsoft.com/office/officeart/2009/3/layout/StepUpProcess"/>
    <dgm:cxn modelId="{661F8A11-6BA5-44DA-9F88-88DB3A96DF3C}" type="presParOf" srcId="{0DC5ADB8-C24D-464D-B197-3D643F2144D8}" destId="{9524175C-D010-407A-B57D-20C5A767A499}" srcOrd="4" destOrd="0" presId="urn:microsoft.com/office/officeart/2009/3/layout/StepUpProcess"/>
    <dgm:cxn modelId="{89F9509E-9ECF-4DD9-9AF3-E30426EA8C6D}" type="presParOf" srcId="{9524175C-D010-407A-B57D-20C5A767A499}" destId="{FA55E0A7-EE4C-4B9E-AA25-6CAC9B3614AC}" srcOrd="0" destOrd="0" presId="urn:microsoft.com/office/officeart/2009/3/layout/StepUpProcess"/>
    <dgm:cxn modelId="{44844679-4FB2-4DB5-A561-94EED375933A}" type="presParOf" srcId="{9524175C-D010-407A-B57D-20C5A767A499}" destId="{0342AC95-04DA-4DAE-BF1C-4D61D0C554E7}" srcOrd="1" destOrd="0" presId="urn:microsoft.com/office/officeart/2009/3/layout/StepUpProcess"/>
    <dgm:cxn modelId="{6C30A1B3-91D7-48BB-9ACC-1F291D2A6349}" type="presParOf" srcId="{9524175C-D010-407A-B57D-20C5A767A499}" destId="{910D5EDF-82BD-4C55-B172-6176560EECD6}" srcOrd="2" destOrd="0" presId="urn:microsoft.com/office/officeart/2009/3/layout/StepUpProcess"/>
    <dgm:cxn modelId="{029F991B-87E7-47F1-8359-B88E72E96677}" type="presParOf" srcId="{0DC5ADB8-C24D-464D-B197-3D643F2144D8}" destId="{03CB9DDD-E41F-4483-A0FE-C7389AABB805}" srcOrd="5" destOrd="0" presId="urn:microsoft.com/office/officeart/2009/3/layout/StepUpProcess"/>
    <dgm:cxn modelId="{6EB5E05D-13D3-473B-B213-D948EC08B554}" type="presParOf" srcId="{03CB9DDD-E41F-4483-A0FE-C7389AABB805}" destId="{D4545D6C-59A2-49F9-BB52-89616BD63CE5}" srcOrd="0" destOrd="0" presId="urn:microsoft.com/office/officeart/2009/3/layout/StepUpProcess"/>
    <dgm:cxn modelId="{9680EE16-A91D-4BD0-A7B9-651D676C609C}" type="presParOf" srcId="{0DC5ADB8-C24D-464D-B197-3D643F2144D8}" destId="{553734B1-E60B-472F-AC88-7A4056CE8607}" srcOrd="6" destOrd="0" presId="urn:microsoft.com/office/officeart/2009/3/layout/StepUpProcess"/>
    <dgm:cxn modelId="{642CCCA3-67DF-49CE-AEFC-38D05AB60E11}" type="presParOf" srcId="{553734B1-E60B-472F-AC88-7A4056CE8607}" destId="{E8480005-D264-4C11-B672-F21493913F23}" srcOrd="0" destOrd="0" presId="urn:microsoft.com/office/officeart/2009/3/layout/StepUpProcess"/>
    <dgm:cxn modelId="{0EAED1A1-A1E3-4064-A6C5-21CC458ECF22}" type="presParOf" srcId="{553734B1-E60B-472F-AC88-7A4056CE8607}" destId="{BA9B6ABD-A40D-4608-ABE7-4200C3C8711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99D0C-116A-43A5-98AF-91036A74530B}">
      <dsp:nvSpPr>
        <dsp:cNvPr id="0" name=""/>
        <dsp:cNvSpPr/>
      </dsp:nvSpPr>
      <dsp:spPr>
        <a:xfrm>
          <a:off x="0" y="2047"/>
          <a:ext cx="8742528" cy="1037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18043-F876-424C-BB6D-CD67158C8E00}">
      <dsp:nvSpPr>
        <dsp:cNvPr id="0" name=""/>
        <dsp:cNvSpPr/>
      </dsp:nvSpPr>
      <dsp:spPr>
        <a:xfrm>
          <a:off x="313852" y="235491"/>
          <a:ext cx="570641" cy="5706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C1830-A706-4499-9464-771D2E75AD29}">
      <dsp:nvSpPr>
        <dsp:cNvPr id="0" name=""/>
        <dsp:cNvSpPr/>
      </dsp:nvSpPr>
      <dsp:spPr>
        <a:xfrm>
          <a:off x="1198347" y="2047"/>
          <a:ext cx="7544180" cy="103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05" tIns="109805" rIns="109805" bIns="109805" numCol="1" spcCol="1270" anchor="ctr" anchorCtr="0">
          <a:noAutofit/>
        </a:bodyPr>
        <a:lstStyle/>
        <a:p>
          <a:pPr marL="0" lvl="0" indent="0" algn="l" defTabSz="1244600">
            <a:lnSpc>
              <a:spcPct val="100000"/>
            </a:lnSpc>
            <a:spcBef>
              <a:spcPct val="0"/>
            </a:spcBef>
            <a:spcAft>
              <a:spcPct val="35000"/>
            </a:spcAft>
            <a:buNone/>
          </a:pPr>
          <a:r>
            <a:rPr lang="en-US" sz="2800" kern="1200" dirty="0"/>
            <a:t>Name </a:t>
          </a:r>
        </a:p>
      </dsp:txBody>
      <dsp:txXfrm>
        <a:off x="1198347" y="2047"/>
        <a:ext cx="7544180" cy="1037530"/>
      </dsp:txXfrm>
    </dsp:sp>
    <dsp:sp modelId="{5C31FABC-8707-4CEB-B32D-2C9037F0015A}">
      <dsp:nvSpPr>
        <dsp:cNvPr id="0" name=""/>
        <dsp:cNvSpPr/>
      </dsp:nvSpPr>
      <dsp:spPr>
        <a:xfrm>
          <a:off x="0" y="1298959"/>
          <a:ext cx="8742528" cy="1037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72C2B-11A9-4A38-A33B-82BB782DDCBB}">
      <dsp:nvSpPr>
        <dsp:cNvPr id="0" name=""/>
        <dsp:cNvSpPr/>
      </dsp:nvSpPr>
      <dsp:spPr>
        <a:xfrm>
          <a:off x="313852" y="1532403"/>
          <a:ext cx="570641" cy="5706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2347A-4524-4B9A-AFE7-13CD187F5BEC}">
      <dsp:nvSpPr>
        <dsp:cNvPr id="0" name=""/>
        <dsp:cNvSpPr/>
      </dsp:nvSpPr>
      <dsp:spPr>
        <a:xfrm>
          <a:off x="1198347" y="1298959"/>
          <a:ext cx="7544180" cy="103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05" tIns="109805" rIns="109805" bIns="109805" numCol="1" spcCol="1270" anchor="ctr" anchorCtr="0">
          <a:noAutofit/>
        </a:bodyPr>
        <a:lstStyle/>
        <a:p>
          <a:pPr marL="0" lvl="0" indent="0" algn="l" defTabSz="1244600">
            <a:lnSpc>
              <a:spcPct val="100000"/>
            </a:lnSpc>
            <a:spcBef>
              <a:spcPct val="0"/>
            </a:spcBef>
            <a:spcAft>
              <a:spcPct val="35000"/>
            </a:spcAft>
            <a:buNone/>
          </a:pPr>
          <a:r>
            <a:rPr lang="en-US" sz="2800" kern="1200" dirty="0"/>
            <a:t>Position </a:t>
          </a:r>
        </a:p>
      </dsp:txBody>
      <dsp:txXfrm>
        <a:off x="1198347" y="1298959"/>
        <a:ext cx="7544180" cy="1037530"/>
      </dsp:txXfrm>
    </dsp:sp>
    <dsp:sp modelId="{E36137DC-957D-4738-9022-603A234C2B4D}">
      <dsp:nvSpPr>
        <dsp:cNvPr id="0" name=""/>
        <dsp:cNvSpPr/>
      </dsp:nvSpPr>
      <dsp:spPr>
        <a:xfrm>
          <a:off x="0" y="2595872"/>
          <a:ext cx="8742528" cy="1037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0498B-33E2-4844-8A6A-6F7E278F00E0}">
      <dsp:nvSpPr>
        <dsp:cNvPr id="0" name=""/>
        <dsp:cNvSpPr/>
      </dsp:nvSpPr>
      <dsp:spPr>
        <a:xfrm>
          <a:off x="313852" y="2829316"/>
          <a:ext cx="570641" cy="5706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1C3518-5E0B-4AFF-8DD6-32AD9911DF60}">
      <dsp:nvSpPr>
        <dsp:cNvPr id="0" name=""/>
        <dsp:cNvSpPr/>
      </dsp:nvSpPr>
      <dsp:spPr>
        <a:xfrm>
          <a:off x="1198347" y="2595872"/>
          <a:ext cx="7544180" cy="103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05" tIns="109805" rIns="109805" bIns="109805" numCol="1" spcCol="1270" anchor="ctr" anchorCtr="0">
          <a:noAutofit/>
        </a:bodyPr>
        <a:lstStyle/>
        <a:p>
          <a:pPr marL="0" lvl="0" indent="0" algn="l" defTabSz="1244600">
            <a:lnSpc>
              <a:spcPct val="100000"/>
            </a:lnSpc>
            <a:spcBef>
              <a:spcPct val="0"/>
            </a:spcBef>
            <a:spcAft>
              <a:spcPct val="35000"/>
            </a:spcAft>
            <a:buNone/>
          </a:pPr>
          <a:r>
            <a:rPr lang="en-US" sz="2800" kern="1200" dirty="0"/>
            <a:t>Organization</a:t>
          </a:r>
        </a:p>
      </dsp:txBody>
      <dsp:txXfrm>
        <a:off x="1198347" y="2595872"/>
        <a:ext cx="7544180" cy="1037530"/>
      </dsp:txXfrm>
    </dsp:sp>
    <dsp:sp modelId="{501EADE6-201D-4642-A29F-A01F828D2D80}">
      <dsp:nvSpPr>
        <dsp:cNvPr id="0" name=""/>
        <dsp:cNvSpPr/>
      </dsp:nvSpPr>
      <dsp:spPr>
        <a:xfrm>
          <a:off x="0" y="3892784"/>
          <a:ext cx="8742528" cy="1037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E640D-9CAA-46AA-88EF-0481ABDA951B}">
      <dsp:nvSpPr>
        <dsp:cNvPr id="0" name=""/>
        <dsp:cNvSpPr/>
      </dsp:nvSpPr>
      <dsp:spPr>
        <a:xfrm>
          <a:off x="313852" y="4126229"/>
          <a:ext cx="570641" cy="5706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F91397-3B9F-4BAD-A46E-DD842D26B787}">
      <dsp:nvSpPr>
        <dsp:cNvPr id="0" name=""/>
        <dsp:cNvSpPr/>
      </dsp:nvSpPr>
      <dsp:spPr>
        <a:xfrm>
          <a:off x="1198347" y="3892784"/>
          <a:ext cx="7544180" cy="103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05" tIns="109805" rIns="109805" bIns="109805" numCol="1" spcCol="1270" anchor="ctr" anchorCtr="0">
          <a:noAutofit/>
        </a:bodyPr>
        <a:lstStyle/>
        <a:p>
          <a:pPr marL="0" lvl="0" indent="0" algn="l" defTabSz="1244600">
            <a:lnSpc>
              <a:spcPct val="100000"/>
            </a:lnSpc>
            <a:spcBef>
              <a:spcPct val="0"/>
            </a:spcBef>
            <a:spcAft>
              <a:spcPct val="35000"/>
            </a:spcAft>
            <a:buNone/>
          </a:pPr>
          <a:r>
            <a:rPr lang="en-US" sz="2800" kern="1200" dirty="0"/>
            <a:t>Motivation to participate in the training</a:t>
          </a:r>
        </a:p>
      </dsp:txBody>
      <dsp:txXfrm>
        <a:off x="1198347" y="3892784"/>
        <a:ext cx="7544180" cy="1037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70151-F7FE-4C31-9A00-6043617FD844}">
      <dsp:nvSpPr>
        <dsp:cNvPr id="0" name=""/>
        <dsp:cNvSpPr/>
      </dsp:nvSpPr>
      <dsp:spPr>
        <a:xfrm>
          <a:off x="0" y="319986"/>
          <a:ext cx="8196618" cy="3595942"/>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6149" tIns="1353820" rIns="636149" bIns="170688" numCol="1" spcCol="1270" anchor="t" anchorCtr="0">
          <a:noAutofit/>
        </a:bodyPr>
        <a:lstStyle/>
        <a:p>
          <a:pPr marL="341313" lvl="1" indent="-341313" algn="l" defTabSz="1066800">
            <a:lnSpc>
              <a:spcPct val="95000"/>
            </a:lnSpc>
            <a:spcBef>
              <a:spcPct val="0"/>
            </a:spcBef>
            <a:spcAft>
              <a:spcPct val="15000"/>
            </a:spcAft>
            <a:buClr>
              <a:schemeClr val="accent4"/>
            </a:buClr>
            <a:buFont typeface="Arial" panose="020B0604020202020204" pitchFamily="34" charset="0"/>
            <a:buChar char="•"/>
          </a:pPr>
          <a:r>
            <a:rPr lang="en-US" sz="2400" kern="1200" dirty="0"/>
            <a:t>Write one or two things you expect to learn in this training on different sticky notes</a:t>
          </a:r>
        </a:p>
        <a:p>
          <a:pPr marL="341313" lvl="1" indent="-341313" algn="l" defTabSz="1066800">
            <a:lnSpc>
              <a:spcPct val="95000"/>
            </a:lnSpc>
            <a:spcBef>
              <a:spcPct val="0"/>
            </a:spcBef>
            <a:spcAft>
              <a:spcPct val="15000"/>
            </a:spcAft>
            <a:buClr>
              <a:schemeClr val="accent4"/>
            </a:buClr>
            <a:buFont typeface="Arial" panose="020B0604020202020204" pitchFamily="34" charset="0"/>
            <a:buChar char="•"/>
          </a:pPr>
          <a:endParaRPr lang="en-US" sz="2400" kern="1200" dirty="0"/>
        </a:p>
        <a:p>
          <a:pPr marL="341313" lvl="1" indent="-341313" algn="l" defTabSz="1066800">
            <a:lnSpc>
              <a:spcPct val="95000"/>
            </a:lnSpc>
            <a:spcBef>
              <a:spcPct val="0"/>
            </a:spcBef>
            <a:spcAft>
              <a:spcPts val="0"/>
            </a:spcAft>
            <a:buClr>
              <a:schemeClr val="accent4"/>
            </a:buClr>
            <a:buFont typeface="Arial" panose="020B0604020202020204" pitchFamily="34" charset="0"/>
            <a:buChar char="•"/>
          </a:pPr>
          <a:r>
            <a:rPr lang="en-US" sz="2400" kern="1200" dirty="0"/>
            <a:t>When you are done, post your sticky notes on the flip chart</a:t>
          </a:r>
        </a:p>
      </dsp:txBody>
      <dsp:txXfrm>
        <a:off x="0" y="319986"/>
        <a:ext cx="8196618" cy="3595942"/>
      </dsp:txXfrm>
    </dsp:sp>
    <dsp:sp modelId="{3E201A9E-A0A9-42C2-A8F5-9C354EB293A1}">
      <dsp:nvSpPr>
        <dsp:cNvPr id="0" name=""/>
        <dsp:cNvSpPr/>
      </dsp:nvSpPr>
      <dsp:spPr>
        <a:xfrm>
          <a:off x="0" y="83090"/>
          <a:ext cx="5737632" cy="108181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6869" tIns="0" rIns="216869" bIns="0" numCol="1" spcCol="1270" anchor="ctr" anchorCtr="0">
          <a:noAutofit/>
        </a:bodyPr>
        <a:lstStyle/>
        <a:p>
          <a:pPr marL="0" lvl="0" indent="0" algn="l" defTabSz="1244600">
            <a:lnSpc>
              <a:spcPct val="90000"/>
            </a:lnSpc>
            <a:spcBef>
              <a:spcPct val="0"/>
            </a:spcBef>
            <a:spcAft>
              <a:spcPct val="35000"/>
            </a:spcAft>
            <a:buNone/>
          </a:pPr>
          <a:r>
            <a:rPr lang="en-US" sz="2800" b="1" kern="1200" dirty="0"/>
            <a:t>Instructions:</a:t>
          </a:r>
          <a:endParaRPr lang="en-US" sz="2800" kern="1200" dirty="0"/>
        </a:p>
      </dsp:txBody>
      <dsp:txXfrm>
        <a:off x="52810" y="135900"/>
        <a:ext cx="5632012" cy="976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08717-13A3-453A-A98A-47FBCC77B221}">
      <dsp:nvSpPr>
        <dsp:cNvPr id="0" name=""/>
        <dsp:cNvSpPr/>
      </dsp:nvSpPr>
      <dsp:spPr>
        <a:xfrm rot="5400000">
          <a:off x="489456" y="1895229"/>
          <a:ext cx="1462576" cy="243369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2C690-ADB6-467C-842D-CC3C7E52ED8B}">
      <dsp:nvSpPr>
        <dsp:cNvPr id="0" name=""/>
        <dsp:cNvSpPr/>
      </dsp:nvSpPr>
      <dsp:spPr>
        <a:xfrm>
          <a:off x="245316" y="2622379"/>
          <a:ext cx="2197152" cy="192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a:effectLst/>
              <a:latin typeface="Arial" panose="020B0604020202020204" pitchFamily="34" charset="0"/>
              <a:ea typeface="Arial Unicode MS"/>
              <a:cs typeface="Arial" panose="020B0604020202020204" pitchFamily="34" charset="0"/>
            </a:rPr>
            <a:t>A person or group is seen as being “different” based on certain traits</a:t>
          </a:r>
          <a:endParaRPr lang="en-US" sz="2000" kern="1200" dirty="0">
            <a:latin typeface="Arial" panose="020B0604020202020204" pitchFamily="34" charset="0"/>
            <a:cs typeface="Arial" panose="020B0604020202020204" pitchFamily="34" charset="0"/>
          </a:endParaRPr>
        </a:p>
      </dsp:txBody>
      <dsp:txXfrm>
        <a:off x="245316" y="2622379"/>
        <a:ext cx="2197152" cy="1925933"/>
      </dsp:txXfrm>
    </dsp:sp>
    <dsp:sp modelId="{FB2B8657-6CDB-49AA-B2DB-6DBAE1C48008}">
      <dsp:nvSpPr>
        <dsp:cNvPr id="0" name=""/>
        <dsp:cNvSpPr/>
      </dsp:nvSpPr>
      <dsp:spPr>
        <a:xfrm>
          <a:off x="2027912" y="1716058"/>
          <a:ext cx="414557" cy="414557"/>
        </a:xfrm>
        <a:prstGeom prst="triangle">
          <a:avLst>
            <a:gd name="adj" fmla="val 100000"/>
          </a:avLst>
        </a:prstGeom>
        <a:solidFill>
          <a:schemeClr val="accent2">
            <a:hueOff val="-115280"/>
            <a:satOff val="-1243"/>
            <a:lumOff val="12223"/>
            <a:alphaOff val="0"/>
          </a:schemeClr>
        </a:solidFill>
        <a:ln w="12700" cap="flat" cmpd="sng" algn="ctr">
          <a:solidFill>
            <a:schemeClr val="accent2">
              <a:hueOff val="-115280"/>
              <a:satOff val="-1243"/>
              <a:lumOff val="122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D6C68-4023-45AF-B239-A2549E258EF9}">
      <dsp:nvSpPr>
        <dsp:cNvPr id="0" name=""/>
        <dsp:cNvSpPr/>
      </dsp:nvSpPr>
      <dsp:spPr>
        <a:xfrm rot="5400000">
          <a:off x="3179201" y="1229649"/>
          <a:ext cx="1462576" cy="2433694"/>
        </a:xfrm>
        <a:prstGeom prst="corner">
          <a:avLst>
            <a:gd name="adj1" fmla="val 16120"/>
            <a:gd name="adj2" fmla="val 16110"/>
          </a:avLst>
        </a:prstGeom>
        <a:solidFill>
          <a:schemeClr val="accent2">
            <a:hueOff val="-230559"/>
            <a:satOff val="-2486"/>
            <a:lumOff val="24445"/>
            <a:alphaOff val="0"/>
          </a:schemeClr>
        </a:solidFill>
        <a:ln w="12700" cap="flat" cmpd="sng" algn="ctr">
          <a:solidFill>
            <a:schemeClr val="accent2">
              <a:hueOff val="-230559"/>
              <a:satOff val="-2486"/>
              <a:lumOff val="244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E777B-F7E6-45C1-A01F-AC024BA74856}">
      <dsp:nvSpPr>
        <dsp:cNvPr id="0" name=""/>
        <dsp:cNvSpPr/>
      </dsp:nvSpPr>
      <dsp:spPr>
        <a:xfrm>
          <a:off x="2935060" y="1956799"/>
          <a:ext cx="2197152" cy="192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Social norms and values link the trait with being undesirable</a:t>
          </a:r>
          <a:endParaRPr lang="en-US" sz="2000" kern="1200" dirty="0">
            <a:latin typeface="Arial" panose="020B0604020202020204" pitchFamily="34" charset="0"/>
            <a:cs typeface="Arial" panose="020B0604020202020204" pitchFamily="34" charset="0"/>
          </a:endParaRPr>
        </a:p>
      </dsp:txBody>
      <dsp:txXfrm>
        <a:off x="2935060" y="1956799"/>
        <a:ext cx="2197152" cy="1925933"/>
      </dsp:txXfrm>
    </dsp:sp>
    <dsp:sp modelId="{533C65FC-1440-4D37-8AEB-C43C2ADFEA0B}">
      <dsp:nvSpPr>
        <dsp:cNvPr id="0" name=""/>
        <dsp:cNvSpPr/>
      </dsp:nvSpPr>
      <dsp:spPr>
        <a:xfrm>
          <a:off x="4717656" y="1050478"/>
          <a:ext cx="414557" cy="414557"/>
        </a:xfrm>
        <a:prstGeom prst="triangle">
          <a:avLst>
            <a:gd name="adj" fmla="val 100000"/>
          </a:avLst>
        </a:prstGeom>
        <a:solidFill>
          <a:schemeClr val="accent2">
            <a:hueOff val="-345839"/>
            <a:satOff val="-3729"/>
            <a:lumOff val="36668"/>
            <a:alphaOff val="0"/>
          </a:schemeClr>
        </a:solidFill>
        <a:ln w="12700" cap="flat" cmpd="sng" algn="ctr">
          <a:solidFill>
            <a:schemeClr val="accent2">
              <a:hueOff val="-345839"/>
              <a:satOff val="-3729"/>
              <a:lumOff val="366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5E0A7-EE4C-4B9E-AA25-6CAC9B3614AC}">
      <dsp:nvSpPr>
        <dsp:cNvPr id="0" name=""/>
        <dsp:cNvSpPr/>
      </dsp:nvSpPr>
      <dsp:spPr>
        <a:xfrm rot="5400000">
          <a:off x="5868945" y="564069"/>
          <a:ext cx="1462576" cy="2433694"/>
        </a:xfrm>
        <a:prstGeom prst="corner">
          <a:avLst>
            <a:gd name="adj1" fmla="val 16120"/>
            <a:gd name="adj2" fmla="val 16110"/>
          </a:avLst>
        </a:prstGeom>
        <a:solidFill>
          <a:schemeClr val="accent2">
            <a:hueOff val="-461119"/>
            <a:satOff val="-4973"/>
            <a:lumOff val="48890"/>
            <a:alphaOff val="0"/>
          </a:schemeClr>
        </a:solidFill>
        <a:ln w="12700" cap="flat" cmpd="sng" algn="ctr">
          <a:solidFill>
            <a:schemeClr val="accent2">
              <a:hueOff val="-461119"/>
              <a:satOff val="-4973"/>
              <a:lumOff val="488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2AC95-04DA-4DAE-BF1C-4D61D0C554E7}">
      <dsp:nvSpPr>
        <dsp:cNvPr id="0" name=""/>
        <dsp:cNvSpPr/>
      </dsp:nvSpPr>
      <dsp:spPr>
        <a:xfrm>
          <a:off x="5624804" y="1291220"/>
          <a:ext cx="2197152" cy="192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People with the undesirable trait are labeled and this label becomes their sole defining characteristic</a:t>
          </a:r>
          <a:endParaRPr lang="en-US" sz="2000" kern="1200" dirty="0">
            <a:latin typeface="Arial" panose="020B0604020202020204" pitchFamily="34" charset="0"/>
            <a:cs typeface="Arial" panose="020B0604020202020204" pitchFamily="34" charset="0"/>
          </a:endParaRPr>
        </a:p>
      </dsp:txBody>
      <dsp:txXfrm>
        <a:off x="5624804" y="1291220"/>
        <a:ext cx="2197152" cy="1925933"/>
      </dsp:txXfrm>
    </dsp:sp>
    <dsp:sp modelId="{910D5EDF-82BD-4C55-B172-6176560EECD6}">
      <dsp:nvSpPr>
        <dsp:cNvPr id="0" name=""/>
        <dsp:cNvSpPr/>
      </dsp:nvSpPr>
      <dsp:spPr>
        <a:xfrm>
          <a:off x="7407400" y="384898"/>
          <a:ext cx="414557" cy="414557"/>
        </a:xfrm>
        <a:prstGeom prst="triangle">
          <a:avLst>
            <a:gd name="adj" fmla="val 100000"/>
          </a:avLst>
        </a:prstGeom>
        <a:solidFill>
          <a:schemeClr val="accent2">
            <a:hueOff val="-576398"/>
            <a:satOff val="-6216"/>
            <a:lumOff val="61112"/>
            <a:alphaOff val="0"/>
          </a:schemeClr>
        </a:solidFill>
        <a:ln w="12700" cap="flat" cmpd="sng" algn="ctr">
          <a:solidFill>
            <a:schemeClr val="accent2">
              <a:hueOff val="-576398"/>
              <a:satOff val="-6216"/>
              <a:lumOff val="61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80005-D264-4C11-B672-F21493913F23}">
      <dsp:nvSpPr>
        <dsp:cNvPr id="0" name=""/>
        <dsp:cNvSpPr/>
      </dsp:nvSpPr>
      <dsp:spPr>
        <a:xfrm rot="5400000">
          <a:off x="8558689" y="-101509"/>
          <a:ext cx="1462576" cy="2433694"/>
        </a:xfrm>
        <a:prstGeom prst="corner">
          <a:avLst>
            <a:gd name="adj1" fmla="val 16120"/>
            <a:gd name="adj2" fmla="val 16110"/>
          </a:avLst>
        </a:prstGeom>
        <a:solidFill>
          <a:schemeClr val="accent2">
            <a:hueOff val="-691678"/>
            <a:satOff val="-7459"/>
            <a:lumOff val="73335"/>
            <a:alphaOff val="0"/>
          </a:schemeClr>
        </a:solidFill>
        <a:ln w="12700" cap="flat" cmpd="sng" algn="ctr">
          <a:solidFill>
            <a:schemeClr val="accent2">
              <a:hueOff val="-691678"/>
              <a:satOff val="-7459"/>
              <a:lumOff val="733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9B6ABD-A40D-4608-ABE7-4200C3C87113}">
      <dsp:nvSpPr>
        <dsp:cNvPr id="0" name=""/>
        <dsp:cNvSpPr/>
      </dsp:nvSpPr>
      <dsp:spPr>
        <a:xfrm>
          <a:off x="8314549" y="625640"/>
          <a:ext cx="2197152" cy="1925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a:effectLst/>
              <a:latin typeface="Arial" panose="020B0604020202020204" pitchFamily="34" charset="0"/>
              <a:ea typeface="Arial Unicode MS"/>
              <a:cs typeface="Arial" panose="020B0604020202020204" pitchFamily="34" charset="0"/>
            </a:rPr>
            <a:t>The labeled person loses status in their community, is blamed for social problems, and becomes a subject of discrimination</a:t>
          </a:r>
          <a:endParaRPr lang="en-US" sz="2000" kern="1200" dirty="0">
            <a:latin typeface="Arial" panose="020B0604020202020204" pitchFamily="34" charset="0"/>
            <a:cs typeface="Arial" panose="020B0604020202020204" pitchFamily="34" charset="0"/>
          </a:endParaRPr>
        </a:p>
      </dsp:txBody>
      <dsp:txXfrm>
        <a:off x="8314549" y="625640"/>
        <a:ext cx="2197152" cy="19259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FD5EB-91E1-4508-8EDD-4E28AFECA3E9}"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0BFDF-B14A-4B1C-80A3-53A7EE4646A4}" type="slidenum">
              <a:rPr lang="en-US" smtClean="0"/>
              <a:t>‹#›</a:t>
            </a:fld>
            <a:endParaRPr lang="en-US"/>
          </a:p>
        </p:txBody>
      </p:sp>
    </p:spTree>
    <p:extLst>
      <p:ext uri="{BB962C8B-B14F-4D97-AF65-F5344CB8AC3E}">
        <p14:creationId xmlns:p14="http://schemas.microsoft.com/office/powerpoint/2010/main" val="62662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hi360.org/resource/providing-care-and-support-children-female-sex-workers-training-orphan-and-vulnerabl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nounproject.com/Lui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OpenStreetMa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rethinkingprosperity.org/why-your-vote-matters-more-not-less-than-eve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facilitator’s guide for this curriculum can be downloaded from:</a:t>
            </a:r>
            <a:endParaRPr lang="en-US" b="0" i="0" u="sng" dirty="0">
              <a:solidFill>
                <a:srgbClr val="0000FF"/>
              </a:solidFill>
              <a:effectLst/>
              <a:latin typeface="Calibri" panose="020F0502020204030204" pitchFamily="34" charset="0"/>
            </a:endParaRPr>
          </a:p>
          <a:p>
            <a:r>
              <a:rPr lang="en-US" b="0" i="0" u="sng" dirty="0">
                <a:solidFill>
                  <a:srgbClr val="0000FF"/>
                </a:solidFill>
                <a:effectLst/>
                <a:latin typeface="Calibri" panose="020F0502020204030204" pitchFamily="34" charset="0"/>
                <a:hlinkClick r:id="rId3"/>
              </a:rPr>
              <a:t>https://www.fhi360.org/resource/providing-care-and-support-children-female-sex-workers-training-orphan-and-vulnerable</a:t>
            </a:r>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a:t>
            </a:fld>
            <a:endParaRPr lang="en-US"/>
          </a:p>
        </p:txBody>
      </p:sp>
    </p:spTree>
    <p:extLst>
      <p:ext uri="{BB962C8B-B14F-4D97-AF65-F5344CB8AC3E}">
        <p14:creationId xmlns:p14="http://schemas.microsoft.com/office/powerpoint/2010/main" val="755803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R</a:t>
            </a:r>
            <a:r>
              <a:rPr lang="en-US" sz="1200" dirty="0"/>
              <a:t>ejected by Adrien Coquet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14</a:t>
            </a:fld>
            <a:endParaRPr lang="en-US"/>
          </a:p>
        </p:txBody>
      </p:sp>
    </p:spTree>
    <p:extLst>
      <p:ext uri="{BB962C8B-B14F-4D97-AF65-F5344CB8AC3E}">
        <p14:creationId xmlns:p14="http://schemas.microsoft.com/office/powerpoint/2010/main" val="399433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Appearance (e.g., skin color, weight, physical disability)</a:t>
            </a:r>
          </a:p>
          <a:p>
            <a:r>
              <a:rPr lang="en-US" dirty="0"/>
              <a:t>Cultural values or beliefs (e.g., religious views, cultural customs)</a:t>
            </a:r>
          </a:p>
          <a:p>
            <a:r>
              <a:rPr lang="en-US" dirty="0"/>
              <a:t>Social identity or behavior (citizenship, sexual orientation, occupation)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R</a:t>
            </a:r>
            <a:r>
              <a:rPr lang="en-US" sz="1200" dirty="0"/>
              <a:t>ejected by Adrien Coquet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15</a:t>
            </a:fld>
            <a:endParaRPr lang="en-US"/>
          </a:p>
        </p:txBody>
      </p:sp>
    </p:spTree>
    <p:extLst>
      <p:ext uri="{BB962C8B-B14F-4D97-AF65-F5344CB8AC3E}">
        <p14:creationId xmlns:p14="http://schemas.microsoft.com/office/powerpoint/2010/main" val="1256655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R</a:t>
            </a:r>
            <a:r>
              <a:rPr lang="en-US" sz="1200" dirty="0"/>
              <a:t>ejected by Adrien Coquet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16</a:t>
            </a:fld>
            <a:endParaRPr lang="en-US"/>
          </a:p>
        </p:txBody>
      </p:sp>
    </p:spTree>
    <p:extLst>
      <p:ext uri="{BB962C8B-B14F-4D97-AF65-F5344CB8AC3E}">
        <p14:creationId xmlns:p14="http://schemas.microsoft.com/office/powerpoint/2010/main" val="1419858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R</a:t>
            </a:r>
            <a:r>
              <a:rPr lang="en-US" sz="1200" dirty="0"/>
              <a:t>ejected by Adrien Coquet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17</a:t>
            </a:fld>
            <a:endParaRPr lang="en-US"/>
          </a:p>
        </p:txBody>
      </p:sp>
    </p:spTree>
    <p:extLst>
      <p:ext uri="{BB962C8B-B14F-4D97-AF65-F5344CB8AC3E}">
        <p14:creationId xmlns:p14="http://schemas.microsoft.com/office/powerpoint/2010/main" val="412177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t>Over thinking by Gan </a:t>
            </a:r>
            <a:r>
              <a:rPr lang="en-US" sz="1200" dirty="0" err="1"/>
              <a:t>Khoon</a:t>
            </a:r>
            <a:r>
              <a:rPr lang="en-US" sz="1200" dirty="0"/>
              <a:t> Lay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18</a:t>
            </a:fld>
            <a:endParaRPr lang="en-US"/>
          </a:p>
        </p:txBody>
      </p:sp>
    </p:spTree>
    <p:extLst>
      <p:ext uri="{BB962C8B-B14F-4D97-AF65-F5344CB8AC3E}">
        <p14:creationId xmlns:p14="http://schemas.microsoft.com/office/powerpoint/2010/main" val="113728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t>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19</a:t>
            </a:fld>
            <a:endParaRPr lang="en-US"/>
          </a:p>
        </p:txBody>
      </p:sp>
    </p:spTree>
    <p:extLst>
      <p:ext uri="{BB962C8B-B14F-4D97-AF65-F5344CB8AC3E}">
        <p14:creationId xmlns:p14="http://schemas.microsoft.com/office/powerpoint/2010/main" val="383541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Conversation by </a:t>
            </a:r>
            <a:r>
              <a:rPr lang="en-US" dirty="0" err="1"/>
              <a:t>FBianchi</a:t>
            </a:r>
            <a:r>
              <a:rPr lang="en-US" dirty="0"/>
              <a:t> from the Noun Project</a:t>
            </a:r>
          </a:p>
        </p:txBody>
      </p:sp>
      <p:sp>
        <p:nvSpPr>
          <p:cNvPr id="4" name="Slide Number Placeholder 3"/>
          <p:cNvSpPr>
            <a:spLocks noGrp="1"/>
          </p:cNvSpPr>
          <p:nvPr>
            <p:ph type="sldNum" sz="quarter" idx="5"/>
          </p:nvPr>
        </p:nvSpPr>
        <p:spPr/>
        <p:txBody>
          <a:bodyPr/>
          <a:lstStyle/>
          <a:p>
            <a:fld id="{C860BFDF-B14A-4B1C-80A3-53A7EE4646A4}" type="slidenum">
              <a:rPr lang="en-US" smtClean="0"/>
              <a:t>20</a:t>
            </a:fld>
            <a:endParaRPr lang="en-US"/>
          </a:p>
        </p:txBody>
      </p:sp>
    </p:spTree>
    <p:extLst>
      <p:ext uri="{BB962C8B-B14F-4D97-AF65-F5344CB8AC3E}">
        <p14:creationId xmlns:p14="http://schemas.microsoft.com/office/powerpoint/2010/main" val="311336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hot spot, Cote d’Ivoire</a:t>
            </a:r>
          </a:p>
        </p:txBody>
      </p:sp>
      <p:sp>
        <p:nvSpPr>
          <p:cNvPr id="4" name="Slide Number Placeholder 3"/>
          <p:cNvSpPr>
            <a:spLocks noGrp="1"/>
          </p:cNvSpPr>
          <p:nvPr>
            <p:ph type="sldNum" sz="quarter" idx="5"/>
          </p:nvPr>
        </p:nvSpPr>
        <p:spPr/>
        <p:txBody>
          <a:bodyPr/>
          <a:lstStyle/>
          <a:p>
            <a:fld id="{C860BFDF-B14A-4B1C-80A3-53A7EE4646A4}" type="slidenum">
              <a:rPr lang="en-US" smtClean="0"/>
              <a:t>21</a:t>
            </a:fld>
            <a:endParaRPr lang="en-US"/>
          </a:p>
        </p:txBody>
      </p:sp>
    </p:spTree>
    <p:extLst>
      <p:ext uri="{BB962C8B-B14F-4D97-AF65-F5344CB8AC3E}">
        <p14:creationId xmlns:p14="http://schemas.microsoft.com/office/powerpoint/2010/main" val="304372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Conversation by </a:t>
            </a:r>
            <a:r>
              <a:rPr lang="en-US" dirty="0" err="1"/>
              <a:t>FBianchi</a:t>
            </a:r>
            <a:r>
              <a:rPr lang="en-US" dirty="0"/>
              <a:t> from the Noun Project</a:t>
            </a:r>
          </a:p>
        </p:txBody>
      </p:sp>
      <p:sp>
        <p:nvSpPr>
          <p:cNvPr id="4" name="Slide Number Placeholder 3"/>
          <p:cNvSpPr>
            <a:spLocks noGrp="1"/>
          </p:cNvSpPr>
          <p:nvPr>
            <p:ph type="sldNum" sz="quarter" idx="5"/>
          </p:nvPr>
        </p:nvSpPr>
        <p:spPr/>
        <p:txBody>
          <a:bodyPr/>
          <a:lstStyle/>
          <a:p>
            <a:fld id="{C860BFDF-B14A-4B1C-80A3-53A7EE4646A4}" type="slidenum">
              <a:rPr lang="en-US" smtClean="0"/>
              <a:t>23</a:t>
            </a:fld>
            <a:endParaRPr lang="en-US"/>
          </a:p>
        </p:txBody>
      </p:sp>
    </p:spTree>
    <p:extLst>
      <p:ext uri="{BB962C8B-B14F-4D97-AF65-F5344CB8AC3E}">
        <p14:creationId xmlns:p14="http://schemas.microsoft.com/office/powerpoint/2010/main" val="2187873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Conversation by </a:t>
            </a:r>
            <a:r>
              <a:rPr lang="en-US" dirty="0" err="1"/>
              <a:t>FBianchi</a:t>
            </a:r>
            <a:r>
              <a:rPr lang="en-US"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24</a:t>
            </a:fld>
            <a:endParaRPr lang="en-US"/>
          </a:p>
        </p:txBody>
      </p:sp>
    </p:spTree>
    <p:extLst>
      <p:ext uri="{BB962C8B-B14F-4D97-AF65-F5344CB8AC3E}">
        <p14:creationId xmlns:p14="http://schemas.microsoft.com/office/powerpoint/2010/main" val="352541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Group by Kevin from the Noun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Notary by Gerald </a:t>
            </a:r>
            <a:r>
              <a:rPr lang="en-US" sz="1200" dirty="0" err="1"/>
              <a:t>Wildmoser</a:t>
            </a:r>
            <a:r>
              <a:rPr lang="en-US" sz="1200" dirty="0"/>
              <a:t> from the Noun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Brainstorming by Vectors Point from the Noun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Magnifying glass by </a:t>
            </a:r>
            <a:r>
              <a:rPr lang="en-US" sz="1200" dirty="0" err="1"/>
              <a:t>Bonegolem</a:t>
            </a:r>
            <a:r>
              <a:rPr lang="en-US" sz="1200" dirty="0"/>
              <a:t> from the Noun Project</a:t>
            </a:r>
          </a:p>
          <a:p>
            <a:pPr algn="l"/>
            <a:r>
              <a:rPr lang="en-US" b="0" i="0" dirty="0">
                <a:solidFill>
                  <a:srgbClr val="333333"/>
                </a:solidFill>
                <a:effectLst/>
                <a:latin typeface="Medium-65"/>
              </a:rPr>
              <a:t>Presentation b</a:t>
            </a:r>
            <a:r>
              <a:rPr lang="en-US" b="0" i="0" dirty="0">
                <a:solidFill>
                  <a:srgbClr val="6D6D6D"/>
                </a:solidFill>
                <a:effectLst/>
                <a:latin typeface="Medium-65"/>
              </a:rPr>
              <a:t>y </a:t>
            </a:r>
            <a:r>
              <a:rPr lang="en-US" b="0" i="0" u="none" strike="noStrike" dirty="0">
                <a:solidFill>
                  <a:srgbClr val="6D6D6D"/>
                </a:solidFill>
                <a:effectLst/>
                <a:latin typeface="Medium-65"/>
                <a:hlinkClick r:id="rId3"/>
              </a:rPr>
              <a:t>Luis Prado</a:t>
            </a:r>
            <a:r>
              <a:rPr lang="en-US" b="0" i="0" dirty="0">
                <a:solidFill>
                  <a:srgbClr val="6D6D6D"/>
                </a:solidFill>
                <a:effectLst/>
                <a:latin typeface="Medium-65"/>
              </a:rPr>
              <a:t>, US </a:t>
            </a:r>
            <a:r>
              <a:rPr lang="en-US" sz="1200" dirty="0"/>
              <a:t>from the Noun Project</a:t>
            </a:r>
            <a:endParaRPr lang="en-US" b="0" i="0" dirty="0">
              <a:solidFill>
                <a:srgbClr val="6D6D6D"/>
              </a:solidFill>
              <a:effectLst/>
              <a:latin typeface="Medium-65"/>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6</a:t>
            </a:fld>
            <a:endParaRPr lang="en-US"/>
          </a:p>
        </p:txBody>
      </p:sp>
    </p:spTree>
    <p:extLst>
      <p:ext uri="{BB962C8B-B14F-4D97-AF65-F5344CB8AC3E}">
        <p14:creationId xmlns:p14="http://schemas.microsoft.com/office/powerpoint/2010/main" val="3208651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 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25</a:t>
            </a:fld>
            <a:endParaRPr lang="en-US"/>
          </a:p>
        </p:txBody>
      </p:sp>
    </p:spTree>
    <p:extLst>
      <p:ext uri="{BB962C8B-B14F-4D97-AF65-F5344CB8AC3E}">
        <p14:creationId xmlns:p14="http://schemas.microsoft.com/office/powerpoint/2010/main" val="232911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Cote d’Ivoire</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26</a:t>
            </a:fld>
            <a:endParaRPr lang="en-US"/>
          </a:p>
        </p:txBody>
      </p:sp>
    </p:spTree>
    <p:extLst>
      <p:ext uri="{BB962C8B-B14F-4D97-AF65-F5344CB8AC3E}">
        <p14:creationId xmlns:p14="http://schemas.microsoft.com/office/powerpoint/2010/main" val="1998129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 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27</a:t>
            </a:fld>
            <a:endParaRPr lang="en-US"/>
          </a:p>
        </p:txBody>
      </p:sp>
    </p:spTree>
    <p:extLst>
      <p:ext uri="{BB962C8B-B14F-4D97-AF65-F5344CB8AC3E}">
        <p14:creationId xmlns:p14="http://schemas.microsoft.com/office/powerpoint/2010/main" val="340874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 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28</a:t>
            </a:fld>
            <a:endParaRPr lang="en-US"/>
          </a:p>
        </p:txBody>
      </p:sp>
    </p:spTree>
    <p:extLst>
      <p:ext uri="{BB962C8B-B14F-4D97-AF65-F5344CB8AC3E}">
        <p14:creationId xmlns:p14="http://schemas.microsoft.com/office/powerpoint/2010/main" val="1418155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 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29</a:t>
            </a:fld>
            <a:endParaRPr lang="en-US"/>
          </a:p>
        </p:txBody>
      </p:sp>
    </p:spTree>
    <p:extLst>
      <p:ext uri="{BB962C8B-B14F-4D97-AF65-F5344CB8AC3E}">
        <p14:creationId xmlns:p14="http://schemas.microsoft.com/office/powerpoint/2010/main" val="287404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Cote d’Ivoire</a:t>
            </a:r>
          </a:p>
          <a:p>
            <a:endParaRPr lang="en-US" dirty="0"/>
          </a:p>
          <a:p>
            <a:r>
              <a:rPr lang="en-US" dirty="0"/>
              <a:t> </a:t>
            </a:r>
          </a:p>
        </p:txBody>
      </p:sp>
      <p:sp>
        <p:nvSpPr>
          <p:cNvPr id="4" name="Slide Number Placeholder 3"/>
          <p:cNvSpPr>
            <a:spLocks noGrp="1"/>
          </p:cNvSpPr>
          <p:nvPr>
            <p:ph type="sldNum" sz="quarter" idx="5"/>
          </p:nvPr>
        </p:nvSpPr>
        <p:spPr/>
        <p:txBody>
          <a:bodyPr/>
          <a:lstStyle/>
          <a:p>
            <a:fld id="{C860BFDF-B14A-4B1C-80A3-53A7EE4646A4}" type="slidenum">
              <a:rPr lang="en-US" smtClean="0"/>
              <a:t>30</a:t>
            </a:fld>
            <a:endParaRPr lang="en-US"/>
          </a:p>
        </p:txBody>
      </p:sp>
    </p:spTree>
    <p:extLst>
      <p:ext uri="{BB962C8B-B14F-4D97-AF65-F5344CB8AC3E}">
        <p14:creationId xmlns:p14="http://schemas.microsoft.com/office/powerpoint/2010/main" val="285343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Cote d’Ivoire</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31</a:t>
            </a:fld>
            <a:endParaRPr lang="en-US"/>
          </a:p>
        </p:txBody>
      </p:sp>
    </p:spTree>
    <p:extLst>
      <p:ext uri="{BB962C8B-B14F-4D97-AF65-F5344CB8AC3E}">
        <p14:creationId xmlns:p14="http://schemas.microsoft.com/office/powerpoint/2010/main" val="1692590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 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32</a:t>
            </a:fld>
            <a:endParaRPr lang="en-US"/>
          </a:p>
        </p:txBody>
      </p:sp>
    </p:spTree>
    <p:extLst>
      <p:ext uri="{BB962C8B-B14F-4D97-AF65-F5344CB8AC3E}">
        <p14:creationId xmlns:p14="http://schemas.microsoft.com/office/powerpoint/2010/main" val="3372759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hlinkClick r:id="rId3" tooltip="https://en.wikipedia.org/wiki/OpenStreetMap"/>
              </a:rPr>
              <a:t>This Photo</a:t>
            </a:r>
            <a:r>
              <a:rPr lang="en-US" sz="1200" dirty="0"/>
              <a:t> by Unknown Author is licensed under </a:t>
            </a:r>
            <a:r>
              <a:rPr lang="en-US" sz="1200" dirty="0">
                <a:hlinkClick r:id="rId4" tooltip="https://creativecommons.org/licenses/by-sa/3.0/"/>
              </a:rPr>
              <a:t>CC BY-SA</a:t>
            </a:r>
            <a:endParaRPr lang="en-US" sz="1200" dirty="0"/>
          </a:p>
        </p:txBody>
      </p:sp>
      <p:sp>
        <p:nvSpPr>
          <p:cNvPr id="4" name="Slide Number Placeholder 3"/>
          <p:cNvSpPr>
            <a:spLocks noGrp="1"/>
          </p:cNvSpPr>
          <p:nvPr>
            <p:ph type="sldNum" sz="quarter" idx="5"/>
          </p:nvPr>
        </p:nvSpPr>
        <p:spPr/>
        <p:txBody>
          <a:bodyPr/>
          <a:lstStyle/>
          <a:p>
            <a:fld id="{C860BFDF-B14A-4B1C-80A3-53A7EE4646A4}" type="slidenum">
              <a:rPr lang="en-US" smtClean="0"/>
              <a:t>33</a:t>
            </a:fld>
            <a:endParaRPr lang="en-US"/>
          </a:p>
        </p:txBody>
      </p:sp>
    </p:spTree>
    <p:extLst>
      <p:ext uri="{BB962C8B-B14F-4D97-AF65-F5344CB8AC3E}">
        <p14:creationId xmlns:p14="http://schemas.microsoft.com/office/powerpoint/2010/main" val="3729784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https://cdn.pixabay.com/photo/2017/01/25/22/08/handshake-2009183_640.png</a:t>
            </a:r>
          </a:p>
        </p:txBody>
      </p:sp>
      <p:sp>
        <p:nvSpPr>
          <p:cNvPr id="4" name="Slide Number Placeholder 3"/>
          <p:cNvSpPr>
            <a:spLocks noGrp="1"/>
          </p:cNvSpPr>
          <p:nvPr>
            <p:ph type="sldNum" sz="quarter" idx="5"/>
          </p:nvPr>
        </p:nvSpPr>
        <p:spPr/>
        <p:txBody>
          <a:bodyPr/>
          <a:lstStyle/>
          <a:p>
            <a:fld id="{C860BFDF-B14A-4B1C-80A3-53A7EE4646A4}" type="slidenum">
              <a:rPr lang="en-US" smtClean="0"/>
              <a:t>34</a:t>
            </a:fld>
            <a:endParaRPr lang="en-US"/>
          </a:p>
        </p:txBody>
      </p:sp>
    </p:spTree>
    <p:extLst>
      <p:ext uri="{BB962C8B-B14F-4D97-AF65-F5344CB8AC3E}">
        <p14:creationId xmlns:p14="http://schemas.microsoft.com/office/powerpoint/2010/main" val="29210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Credits:</a:t>
            </a:r>
          </a:p>
          <a:p>
            <a:r>
              <a:rPr lang="en-US" dirty="0"/>
              <a:t>https://www.freepngimg.com/thumb/clock/1-stopwatch-png-image.png</a:t>
            </a:r>
          </a:p>
          <a:p>
            <a:r>
              <a:rPr lang="en-US" dirty="0"/>
              <a:t>https://cdn.pixabay.com/photo/2016/03/31/19/50/checklist-1295319_960_720.png</a:t>
            </a:r>
          </a:p>
        </p:txBody>
      </p:sp>
      <p:sp>
        <p:nvSpPr>
          <p:cNvPr id="4" name="Slide Number Placeholder 3"/>
          <p:cNvSpPr>
            <a:spLocks noGrp="1"/>
          </p:cNvSpPr>
          <p:nvPr>
            <p:ph type="sldNum" sz="quarter" idx="5"/>
          </p:nvPr>
        </p:nvSpPr>
        <p:spPr/>
        <p:txBody>
          <a:bodyPr/>
          <a:lstStyle/>
          <a:p>
            <a:fld id="{C860BFDF-B14A-4B1C-80A3-53A7EE4646A4}" type="slidenum">
              <a:rPr lang="en-US" smtClean="0"/>
              <a:t>7</a:t>
            </a:fld>
            <a:endParaRPr lang="en-US"/>
          </a:p>
        </p:txBody>
      </p:sp>
    </p:spTree>
    <p:extLst>
      <p:ext uri="{BB962C8B-B14F-4D97-AF65-F5344CB8AC3E}">
        <p14:creationId xmlns:p14="http://schemas.microsoft.com/office/powerpoint/2010/main" val="2758293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https://cdn.pixabay.com/photo/2016/03/22/04/23/map-1272165_960_720.png</a:t>
            </a:r>
          </a:p>
        </p:txBody>
      </p:sp>
      <p:sp>
        <p:nvSpPr>
          <p:cNvPr id="4" name="Slide Number Placeholder 3"/>
          <p:cNvSpPr>
            <a:spLocks noGrp="1"/>
          </p:cNvSpPr>
          <p:nvPr>
            <p:ph type="sldNum" sz="quarter" idx="5"/>
          </p:nvPr>
        </p:nvSpPr>
        <p:spPr/>
        <p:txBody>
          <a:bodyPr/>
          <a:lstStyle/>
          <a:p>
            <a:fld id="{C860BFDF-B14A-4B1C-80A3-53A7EE4646A4}" type="slidenum">
              <a:rPr lang="en-US" smtClean="0"/>
              <a:t>35</a:t>
            </a:fld>
            <a:endParaRPr lang="en-US"/>
          </a:p>
        </p:txBody>
      </p:sp>
    </p:spTree>
    <p:extLst>
      <p:ext uri="{BB962C8B-B14F-4D97-AF65-F5344CB8AC3E}">
        <p14:creationId xmlns:p14="http://schemas.microsoft.com/office/powerpoint/2010/main" val="1346572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Mother and child by Gan </a:t>
            </a:r>
            <a:r>
              <a:rPr lang="en-US" dirty="0" err="1"/>
              <a:t>Khoon</a:t>
            </a:r>
            <a:r>
              <a:rPr lang="en-US" dirty="0"/>
              <a:t> Lay from the Noun Project</a:t>
            </a:r>
          </a:p>
        </p:txBody>
      </p:sp>
      <p:sp>
        <p:nvSpPr>
          <p:cNvPr id="4" name="Slide Number Placeholder 3"/>
          <p:cNvSpPr>
            <a:spLocks noGrp="1"/>
          </p:cNvSpPr>
          <p:nvPr>
            <p:ph type="sldNum" sz="quarter" idx="5"/>
          </p:nvPr>
        </p:nvSpPr>
        <p:spPr/>
        <p:txBody>
          <a:bodyPr/>
          <a:lstStyle/>
          <a:p>
            <a:fld id="{C860BFDF-B14A-4B1C-80A3-53A7EE4646A4}" type="slidenum">
              <a:rPr lang="en-US" smtClean="0"/>
              <a:t>36</a:t>
            </a:fld>
            <a:endParaRPr lang="en-US"/>
          </a:p>
        </p:txBody>
      </p:sp>
    </p:spTree>
    <p:extLst>
      <p:ext uri="{BB962C8B-B14F-4D97-AF65-F5344CB8AC3E}">
        <p14:creationId xmlns:p14="http://schemas.microsoft.com/office/powerpoint/2010/main" val="541974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Communicate by Alice Design from the Noun Project</a:t>
            </a:r>
          </a:p>
        </p:txBody>
      </p:sp>
      <p:sp>
        <p:nvSpPr>
          <p:cNvPr id="4" name="Slide Number Placeholder 3"/>
          <p:cNvSpPr>
            <a:spLocks noGrp="1"/>
          </p:cNvSpPr>
          <p:nvPr>
            <p:ph type="sldNum" sz="quarter" idx="5"/>
          </p:nvPr>
        </p:nvSpPr>
        <p:spPr/>
        <p:txBody>
          <a:bodyPr/>
          <a:lstStyle/>
          <a:p>
            <a:fld id="{C860BFDF-B14A-4B1C-80A3-53A7EE4646A4}" type="slidenum">
              <a:rPr lang="en-US" smtClean="0"/>
              <a:t>37</a:t>
            </a:fld>
            <a:endParaRPr lang="en-US"/>
          </a:p>
        </p:txBody>
      </p:sp>
    </p:spTree>
    <p:extLst>
      <p:ext uri="{BB962C8B-B14F-4D97-AF65-F5344CB8AC3E}">
        <p14:creationId xmlns:p14="http://schemas.microsoft.com/office/powerpoint/2010/main" val="241393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Hands by Mourad </a:t>
            </a:r>
            <a:r>
              <a:rPr lang="en-US" sz="1200" dirty="0" err="1"/>
              <a:t>Mokrane</a:t>
            </a:r>
            <a:r>
              <a:rPr lang="en-US" sz="1200" dirty="0"/>
              <a:t> from the Noun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Hospital by </a:t>
            </a:r>
            <a:r>
              <a:rPr lang="en-US" sz="1200" dirty="0" err="1"/>
              <a:t>iconpixel</a:t>
            </a:r>
            <a:r>
              <a:rPr lang="en-US" sz="1200" dirty="0"/>
              <a:t> from the Noun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38</a:t>
            </a:fld>
            <a:endParaRPr lang="en-US"/>
          </a:p>
        </p:txBody>
      </p:sp>
    </p:spTree>
    <p:extLst>
      <p:ext uri="{BB962C8B-B14F-4D97-AF65-F5344CB8AC3E}">
        <p14:creationId xmlns:p14="http://schemas.microsoft.com/office/powerpoint/2010/main" val="2417219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a:t>
            </a:r>
            <a:r>
              <a:rPr lang="en-US"/>
              <a:t>: Grandmother </a:t>
            </a:r>
            <a:r>
              <a:rPr lang="en-US" dirty="0"/>
              <a:t>and granddaughter by Gan </a:t>
            </a:r>
            <a:r>
              <a:rPr lang="en-US" dirty="0" err="1"/>
              <a:t>Khoon</a:t>
            </a:r>
            <a:r>
              <a:rPr lang="en-US" dirty="0"/>
              <a:t> Lay from the Noun Project</a:t>
            </a:r>
          </a:p>
        </p:txBody>
      </p:sp>
      <p:sp>
        <p:nvSpPr>
          <p:cNvPr id="4" name="Slide Number Placeholder 3"/>
          <p:cNvSpPr>
            <a:spLocks noGrp="1"/>
          </p:cNvSpPr>
          <p:nvPr>
            <p:ph type="sldNum" sz="quarter" idx="5"/>
          </p:nvPr>
        </p:nvSpPr>
        <p:spPr/>
        <p:txBody>
          <a:bodyPr/>
          <a:lstStyle/>
          <a:p>
            <a:fld id="{C860BFDF-B14A-4B1C-80A3-53A7EE4646A4}" type="slidenum">
              <a:rPr lang="en-US" smtClean="0"/>
              <a:t>39</a:t>
            </a:fld>
            <a:endParaRPr lang="en-US"/>
          </a:p>
        </p:txBody>
      </p:sp>
    </p:spTree>
    <p:extLst>
      <p:ext uri="{BB962C8B-B14F-4D97-AF65-F5344CB8AC3E}">
        <p14:creationId xmlns:p14="http://schemas.microsoft.com/office/powerpoint/2010/main" val="1140090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t>Magnifying glass by </a:t>
            </a:r>
            <a:r>
              <a:rPr lang="en-US" sz="1200" dirty="0" err="1"/>
              <a:t>Bonegolem</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40</a:t>
            </a:fld>
            <a:endParaRPr lang="en-US"/>
          </a:p>
        </p:txBody>
      </p:sp>
    </p:spTree>
    <p:extLst>
      <p:ext uri="{BB962C8B-B14F-4D97-AF65-F5344CB8AC3E}">
        <p14:creationId xmlns:p14="http://schemas.microsoft.com/office/powerpoint/2010/main" val="3336407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t>Notary by Gerald </a:t>
            </a:r>
            <a:r>
              <a:rPr lang="en-US" sz="1200" dirty="0" err="1"/>
              <a:t>Wildmoser</a:t>
            </a:r>
            <a:r>
              <a:rPr lang="en-US" sz="1200" dirty="0"/>
              <a: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41</a:t>
            </a:fld>
            <a:endParaRPr lang="en-US"/>
          </a:p>
        </p:txBody>
      </p:sp>
    </p:spTree>
    <p:extLst>
      <p:ext uri="{BB962C8B-B14F-4D97-AF65-F5344CB8AC3E}">
        <p14:creationId xmlns:p14="http://schemas.microsoft.com/office/powerpoint/2010/main" val="144561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https://www.thebluediamondgallery.com/handwriting/images/rules.jpg</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8</a:t>
            </a:fld>
            <a:endParaRPr lang="en-US"/>
          </a:p>
        </p:txBody>
      </p:sp>
    </p:spTree>
    <p:extLst>
      <p:ext uri="{BB962C8B-B14F-4D97-AF65-F5344CB8AC3E}">
        <p14:creationId xmlns:p14="http://schemas.microsoft.com/office/powerpoint/2010/main" val="188106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t>https://www.pngall.com/wp-content/uploads/2016/09/Jigsaw-Puzzle-PNG-Picture.png</a:t>
            </a:r>
          </a:p>
        </p:txBody>
      </p:sp>
      <p:sp>
        <p:nvSpPr>
          <p:cNvPr id="4" name="Slide Number Placeholder 3"/>
          <p:cNvSpPr>
            <a:spLocks noGrp="1"/>
          </p:cNvSpPr>
          <p:nvPr>
            <p:ph type="sldNum" sz="quarter" idx="5"/>
          </p:nvPr>
        </p:nvSpPr>
        <p:spPr/>
        <p:txBody>
          <a:bodyPr/>
          <a:lstStyle/>
          <a:p>
            <a:fld id="{C860BFDF-B14A-4B1C-80A3-53A7EE4646A4}" type="slidenum">
              <a:rPr lang="en-US" smtClean="0"/>
              <a:t>9</a:t>
            </a:fld>
            <a:endParaRPr lang="en-US"/>
          </a:p>
        </p:txBody>
      </p:sp>
    </p:spTree>
    <p:extLst>
      <p:ext uri="{BB962C8B-B14F-4D97-AF65-F5344CB8AC3E}">
        <p14:creationId xmlns:p14="http://schemas.microsoft.com/office/powerpoint/2010/main" val="17396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Cote d’Ivoire</a:t>
            </a:r>
          </a:p>
        </p:txBody>
      </p:sp>
      <p:sp>
        <p:nvSpPr>
          <p:cNvPr id="4" name="Slide Number Placeholder 3"/>
          <p:cNvSpPr>
            <a:spLocks noGrp="1"/>
          </p:cNvSpPr>
          <p:nvPr>
            <p:ph type="sldNum" sz="quarter" idx="5"/>
          </p:nvPr>
        </p:nvSpPr>
        <p:spPr/>
        <p:txBody>
          <a:bodyPr/>
          <a:lstStyle/>
          <a:p>
            <a:fld id="{C860BFDF-B14A-4B1C-80A3-53A7EE4646A4}" type="slidenum">
              <a:rPr lang="en-US" smtClean="0"/>
              <a:t>10</a:t>
            </a:fld>
            <a:endParaRPr lang="en-US"/>
          </a:p>
        </p:txBody>
      </p:sp>
    </p:spTree>
    <p:extLst>
      <p:ext uri="{BB962C8B-B14F-4D97-AF65-F5344CB8AC3E}">
        <p14:creationId xmlns:p14="http://schemas.microsoft.com/office/powerpoint/2010/main" val="246621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dirty="0" err="1"/>
              <a:t>Moustafa</a:t>
            </a:r>
            <a:r>
              <a:rPr lang="en-US" dirty="0"/>
              <a:t> </a:t>
            </a:r>
            <a:r>
              <a:rPr lang="en-US" dirty="0" err="1"/>
              <a:t>Cheaiteli</a:t>
            </a:r>
            <a:r>
              <a:rPr lang="en-US" dirty="0"/>
              <a:t> for FHI 360; </a:t>
            </a:r>
            <a:r>
              <a:rPr lang="en-US" dirty="0" err="1"/>
              <a:t>Adjame</a:t>
            </a:r>
            <a:r>
              <a:rPr lang="en-US" dirty="0"/>
              <a:t> </a:t>
            </a:r>
            <a:r>
              <a:rPr lang="en-US" dirty="0" err="1"/>
              <a:t>Bracodi</a:t>
            </a:r>
            <a:r>
              <a:rPr lang="en-US" dirty="0"/>
              <a:t>, Cote d’Ivoire</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11</a:t>
            </a:fld>
            <a:endParaRPr lang="en-US"/>
          </a:p>
        </p:txBody>
      </p:sp>
    </p:spTree>
    <p:extLst>
      <p:ext uri="{BB962C8B-B14F-4D97-AF65-F5344CB8AC3E}">
        <p14:creationId xmlns:p14="http://schemas.microsoft.com/office/powerpoint/2010/main" val="302068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a:t>
            </a:r>
            <a:r>
              <a:rPr lang="en-US" sz="1200" dirty="0">
                <a:hlinkClick r:id="rId3" tooltip="http://rethinkingprosperity.org/why-your-vote-matters-more-not-less-than-ever/"/>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12</a:t>
            </a:fld>
            <a:endParaRPr lang="en-US"/>
          </a:p>
        </p:txBody>
      </p:sp>
    </p:spTree>
    <p:extLst>
      <p:ext uri="{BB962C8B-B14F-4D97-AF65-F5344CB8AC3E}">
        <p14:creationId xmlns:p14="http://schemas.microsoft.com/office/powerpoint/2010/main" val="332302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R</a:t>
            </a:r>
            <a:r>
              <a:rPr lang="en-US" sz="1200" dirty="0"/>
              <a:t>ejected by Adrien Coquet from the Noun Project</a:t>
            </a:r>
          </a:p>
          <a:p>
            <a:endParaRPr lang="en-US" dirty="0"/>
          </a:p>
        </p:txBody>
      </p:sp>
      <p:sp>
        <p:nvSpPr>
          <p:cNvPr id="4" name="Slide Number Placeholder 3"/>
          <p:cNvSpPr>
            <a:spLocks noGrp="1"/>
          </p:cNvSpPr>
          <p:nvPr>
            <p:ph type="sldNum" sz="quarter" idx="5"/>
          </p:nvPr>
        </p:nvSpPr>
        <p:spPr/>
        <p:txBody>
          <a:bodyPr/>
          <a:lstStyle/>
          <a:p>
            <a:fld id="{C860BFDF-B14A-4B1C-80A3-53A7EE4646A4}" type="slidenum">
              <a:rPr lang="en-US" smtClean="0"/>
              <a:t>13</a:t>
            </a:fld>
            <a:endParaRPr lang="en-US"/>
          </a:p>
        </p:txBody>
      </p:sp>
    </p:spTree>
    <p:extLst>
      <p:ext uri="{BB962C8B-B14F-4D97-AF65-F5344CB8AC3E}">
        <p14:creationId xmlns:p14="http://schemas.microsoft.com/office/powerpoint/2010/main" val="890966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pic>
        <p:nvPicPr>
          <p:cNvPr id="14" name="Picture 13">
            <a:extLst>
              <a:ext uri="{FF2B5EF4-FFF2-40B4-BE49-F238E27FC236}">
                <a16:creationId xmlns:a16="http://schemas.microsoft.com/office/drawing/2014/main" id="{209B7910-A50E-42B1-8897-7C1669EB777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1998" cy="5796503"/>
          </a:xfrm>
          <a:prstGeom prst="rect">
            <a:avLst/>
          </a:prstGeom>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8708289" y="4542093"/>
            <a:ext cx="3200682" cy="343899"/>
          </a:xfrm>
        </p:spPr>
        <p:txBody>
          <a:bodyPr>
            <a:noAutofit/>
          </a:bodyPr>
          <a:lstStyle>
            <a:lvl1pPr marL="0" indent="0">
              <a:buNone/>
              <a:defRPr sz="1600" b="1" i="0">
                <a:solidFill>
                  <a:schemeClr val="accent1"/>
                </a:solidFill>
                <a:latin typeface="Arial" panose="020B0604020202020204" pitchFamily="34" charset="0"/>
                <a:cs typeface="Arial" panose="020B0604020202020204" pitchFamily="34" charset="0"/>
              </a:defRPr>
            </a:lvl1pPr>
          </a:lstStyle>
          <a:p>
            <a:pPr lvl="0"/>
            <a:r>
              <a:rPr lang="en-US" dirty="0"/>
              <a:t>Facilitator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8708096" y="4911048"/>
            <a:ext cx="3225447" cy="325438"/>
          </a:xfrm>
        </p:spPr>
        <p:txBody>
          <a:bodyPr>
            <a:noAutofit/>
          </a:bodyPr>
          <a:lstStyle>
            <a:lvl1pPr marL="0" indent="0">
              <a:buNone/>
              <a:defRPr sz="1600" b="0" i="1">
                <a:solidFill>
                  <a:schemeClr val="accent1"/>
                </a:solidFill>
                <a:latin typeface="Arial" panose="020B0604020202020204" pitchFamily="34" charset="0"/>
                <a:cs typeface="Arial" panose="020B0604020202020204" pitchFamily="34" charset="0"/>
              </a:defRPr>
            </a:lvl1pPr>
          </a:lstStyle>
          <a:p>
            <a:pPr lvl="0"/>
            <a:r>
              <a:rPr lang="en-US" dirty="0"/>
              <a:t>Facilitator title</a:t>
            </a:r>
          </a:p>
        </p:txBody>
      </p:sp>
    </p:spTree>
    <p:extLst>
      <p:ext uri="{BB962C8B-B14F-4D97-AF65-F5344CB8AC3E}">
        <p14:creationId xmlns:p14="http://schemas.microsoft.com/office/powerpoint/2010/main" val="417562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2056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FD683F-1280-4136-85DE-E191CEEB576E}" type="datetime1">
              <a:rPr lang="en-US" smtClean="0"/>
              <a:t>11/17/2021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85550331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2A463E5-2287-4D88-9FC4-5A3C4486E75A}" type="datetime1">
              <a:rPr lang="en-US" smtClean="0"/>
              <a:t>11/17/2021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33352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107076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227306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52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124587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9564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3589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5625" y="-110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919867" y="610922"/>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64219"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4919867" y="1800116"/>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7905"/>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8507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p:cSld name="Blank">
    <p:spTree>
      <p:nvGrpSpPr>
        <p:cNvPr id="1" name="Shape 13"/>
        <p:cNvGrpSpPr/>
        <p:nvPr/>
      </p:nvGrpSpPr>
      <p:grpSpPr>
        <a:xfrm>
          <a:off x="0" y="0"/>
          <a:ext cx="0" cy="0"/>
          <a:chOff x="0" y="0"/>
          <a:chExt cx="0" cy="0"/>
        </a:xfrm>
      </p:grpSpPr>
      <p:sp>
        <p:nvSpPr>
          <p:cNvPr id="14" name="Google Shape;14;p8"/>
          <p:cNvSpPr/>
          <p:nvPr/>
        </p:nvSpPr>
        <p:spPr>
          <a:xfrm rot="10800000" flipH="1">
            <a:off x="0" y="6691304"/>
            <a:ext cx="12252960" cy="195470"/>
          </a:xfrm>
          <a:prstGeom prst="rect">
            <a:avLst/>
          </a:prstGeom>
          <a:solidFill>
            <a:srgbClr val="279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5" name="Google Shape;15;p8"/>
          <p:cNvSpPr txBox="1">
            <a:spLocks noGrp="1"/>
          </p:cNvSpPr>
          <p:nvPr>
            <p:ph type="title"/>
          </p:nvPr>
        </p:nvSpPr>
        <p:spPr>
          <a:xfrm>
            <a:off x="623148" y="445197"/>
            <a:ext cx="10959253" cy="97244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595959"/>
              </a:buClr>
              <a:buSzPts val="3600"/>
              <a:buFont typeface="Calibri"/>
              <a:buNone/>
              <a:defRPr sz="360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body" idx="1"/>
          </p:nvPr>
        </p:nvSpPr>
        <p:spPr>
          <a:xfrm>
            <a:off x="623148" y="1767845"/>
            <a:ext cx="10959253" cy="417685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accent6"/>
              </a:buClr>
              <a:buSzPts val="2800"/>
              <a:buFont typeface="Arial"/>
              <a:buChar char="•"/>
              <a:defRPr sz="2800" b="0" i="0" u="none" strike="noStrike" cap="none">
                <a:solidFill>
                  <a:srgbClr val="535352"/>
                </a:solidFill>
                <a:latin typeface="Calibri"/>
                <a:ea typeface="Calibri"/>
                <a:cs typeface="Calibri"/>
                <a:sym typeface="Calibri"/>
              </a:defRPr>
            </a:lvl1pPr>
            <a:lvl2pPr marL="914400" marR="0" lvl="1" indent="-406400" algn="l" rtl="0">
              <a:lnSpc>
                <a:spcPct val="100000"/>
              </a:lnSpc>
              <a:spcBef>
                <a:spcPts val="560"/>
              </a:spcBef>
              <a:spcAft>
                <a:spcPts val="0"/>
              </a:spcAft>
              <a:buClr>
                <a:srgbClr val="535352"/>
              </a:buClr>
              <a:buSzPts val="2800"/>
              <a:buFont typeface="Arial"/>
              <a:buChar char="–"/>
              <a:defRPr sz="2800" b="0" i="0" u="none" strike="noStrike" cap="none">
                <a:solidFill>
                  <a:srgbClr val="535352"/>
                </a:solidFill>
                <a:latin typeface="Calibri"/>
                <a:ea typeface="Calibri"/>
                <a:cs typeface="Calibri"/>
                <a:sym typeface="Calibri"/>
              </a:defRPr>
            </a:lvl2pPr>
            <a:lvl3pPr marL="1371600" marR="0" lvl="2" indent="-355092" algn="l" rtl="0">
              <a:lnSpc>
                <a:spcPct val="100000"/>
              </a:lnSpc>
              <a:spcBef>
                <a:spcPts val="480"/>
              </a:spcBef>
              <a:spcAft>
                <a:spcPts val="0"/>
              </a:spcAft>
              <a:buClr>
                <a:srgbClr val="535352"/>
              </a:buClr>
              <a:buSzPts val="1992"/>
              <a:buFont typeface="Courier New"/>
              <a:buChar char="o"/>
              <a:defRPr sz="2400" b="0" i="0" u="none" strike="noStrike" cap="none">
                <a:solidFill>
                  <a:srgbClr val="535352"/>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535352"/>
              </a:buClr>
              <a:buSzPts val="2000"/>
              <a:buFont typeface="Arial"/>
              <a:buChar char="–"/>
              <a:defRPr sz="2000" b="0" i="0" u="none" strike="noStrike" cap="none">
                <a:solidFill>
                  <a:srgbClr val="535352"/>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535352"/>
              </a:buClr>
              <a:buSzPts val="2000"/>
              <a:buFont typeface="Arial"/>
              <a:buChar char="»"/>
              <a:defRPr sz="2000" b="0" i="0" u="none" strike="noStrike" cap="none">
                <a:solidFill>
                  <a:srgbClr val="535352"/>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1274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592182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20"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www.socialconnectedness.org/the-stigmatization-behind-sex-work/"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en.wikipedia.org/wiki/OpenStreetMa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pixabay.com/en/handshake-regard-cooperate-connect-200918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who.int/hiv/topics/vct/sw_toolkit/workshop_on_situation_analysis_sex_work.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pixabay.com/vectors/map-pin-icon-map-pin-travel-1272165/" TargetMode="Externa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pixabay.com/nl/stop-watch-seconden-minuten-1135771/" TargetMode="External"/><Relationship Id="rId5" Type="http://schemas.openxmlformats.org/officeDocument/2006/relationships/image" Target="../media/image20.png"/><Relationship Id="rId4" Type="http://schemas.openxmlformats.org/officeDocument/2006/relationships/hyperlink" Target="https://pixabay.com/en/checklist-task-to-do-list-plan-129531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2848ECD-CB1B-4FED-8E66-431F54403589}"/>
              </a:ext>
            </a:extLst>
          </p:cNvPr>
          <p:cNvSpPr>
            <a:spLocks noGrp="1"/>
          </p:cNvSpPr>
          <p:nvPr>
            <p:ph type="body" sz="quarter" idx="10"/>
          </p:nvPr>
        </p:nvSpPr>
        <p:spPr/>
        <p:txBody>
          <a:bodyPr/>
          <a:lstStyle/>
          <a:p>
            <a:endParaRPr lang="en-US" dirty="0"/>
          </a:p>
        </p:txBody>
      </p:sp>
      <p:sp>
        <p:nvSpPr>
          <p:cNvPr id="11" name="Text Placeholder 10">
            <a:extLst>
              <a:ext uri="{FF2B5EF4-FFF2-40B4-BE49-F238E27FC236}">
                <a16:creationId xmlns:a16="http://schemas.microsoft.com/office/drawing/2014/main" id="{D849EB9A-5CCF-4456-BC2C-7213CEBF173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19901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3AA9-AA12-4AC5-B3D4-E3BD1AA6FAA1}"/>
              </a:ext>
            </a:extLst>
          </p:cNvPr>
          <p:cNvSpPr>
            <a:spLocks noGrp="1"/>
          </p:cNvSpPr>
          <p:nvPr>
            <p:ph type="title"/>
          </p:nvPr>
        </p:nvSpPr>
        <p:spPr>
          <a:xfrm>
            <a:off x="838200" y="588494"/>
            <a:ext cx="10515600" cy="800039"/>
          </a:xfrm>
        </p:spPr>
        <p:txBody>
          <a:bodyPr>
            <a:normAutofit/>
          </a:bodyPr>
          <a:lstStyle/>
          <a:p>
            <a:r>
              <a:rPr lang="en-US" dirty="0"/>
              <a:t>U.S. government’s anti-prostitution pledge</a:t>
            </a:r>
          </a:p>
        </p:txBody>
      </p:sp>
      <p:sp>
        <p:nvSpPr>
          <p:cNvPr id="3" name="Content Placeholder 2">
            <a:extLst>
              <a:ext uri="{FF2B5EF4-FFF2-40B4-BE49-F238E27FC236}">
                <a16:creationId xmlns:a16="http://schemas.microsoft.com/office/drawing/2014/main" id="{DB2202A9-88AF-44F2-9CAC-A8A6E72A8087}"/>
              </a:ext>
            </a:extLst>
          </p:cNvPr>
          <p:cNvSpPr>
            <a:spLocks noGrp="1"/>
          </p:cNvSpPr>
          <p:nvPr>
            <p:ph idx="1"/>
          </p:nvPr>
        </p:nvSpPr>
        <p:spPr>
          <a:xfrm>
            <a:off x="838201" y="1636713"/>
            <a:ext cx="6400800" cy="3906837"/>
          </a:xfrm>
        </p:spPr>
        <p:txBody>
          <a:bodyPr>
            <a:noAutofit/>
          </a:bodyPr>
          <a:lstStyle/>
          <a:p>
            <a:pPr lvl="0"/>
            <a:r>
              <a:rPr lang="en-US" dirty="0"/>
              <a:t>The anti-prostitution pledge was established in 2003. </a:t>
            </a:r>
          </a:p>
          <a:p>
            <a:pPr lvl="1">
              <a:spcBef>
                <a:spcPts val="1200"/>
              </a:spcBef>
            </a:pPr>
            <a:r>
              <a:rPr lang="en-US" dirty="0"/>
              <a:t>Prohibits USG-funded organizations from promoting and advocating in favor of the practice of prostitution or in favor of the legalization of prostitution. </a:t>
            </a:r>
          </a:p>
          <a:p>
            <a:pPr lvl="1">
              <a:spcBef>
                <a:spcPts val="1200"/>
              </a:spcBef>
            </a:pPr>
            <a:r>
              <a:rPr lang="en-US" dirty="0"/>
              <a:t>It does not prohibit organizations from providing health and social services to sex workers and their children. </a:t>
            </a:r>
          </a:p>
        </p:txBody>
      </p:sp>
      <p:sp>
        <p:nvSpPr>
          <p:cNvPr id="4" name="Slide Number Placeholder 3">
            <a:extLst>
              <a:ext uri="{FF2B5EF4-FFF2-40B4-BE49-F238E27FC236}">
                <a16:creationId xmlns:a16="http://schemas.microsoft.com/office/drawing/2014/main" id="{4E2ED752-0776-4DB6-AEF3-9183C35C1B68}"/>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10</a:t>
            </a:fld>
            <a:endParaRPr lang="en-US" dirty="0"/>
          </a:p>
        </p:txBody>
      </p:sp>
      <p:pic>
        <p:nvPicPr>
          <p:cNvPr id="6" name="Picture 5">
            <a:extLst>
              <a:ext uri="{FF2B5EF4-FFF2-40B4-BE49-F238E27FC236}">
                <a16:creationId xmlns:a16="http://schemas.microsoft.com/office/drawing/2014/main" id="{146DAA56-B3F6-45CD-90A4-0778694544A5}"/>
              </a:ext>
            </a:extLst>
          </p:cNvPr>
          <p:cNvPicPr>
            <a:picLocks noChangeAspect="1"/>
          </p:cNvPicPr>
          <p:nvPr/>
        </p:nvPicPr>
        <p:blipFill rotWithShape="1">
          <a:blip r:embed="rId3"/>
          <a:srcRect l="3761" t="27748" b="25946"/>
          <a:stretch/>
        </p:blipFill>
        <p:spPr>
          <a:xfrm>
            <a:off x="7512908" y="1760539"/>
            <a:ext cx="4288940" cy="3091008"/>
          </a:xfrm>
          <a:prstGeom prst="rect">
            <a:avLst/>
          </a:prstGeom>
        </p:spPr>
      </p:pic>
    </p:spTree>
    <p:extLst>
      <p:ext uri="{BB962C8B-B14F-4D97-AF65-F5344CB8AC3E}">
        <p14:creationId xmlns:p14="http://schemas.microsoft.com/office/powerpoint/2010/main" val="140852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3ABA08-764A-4527-A570-7BDD5A2D14B6}"/>
              </a:ext>
            </a:extLst>
          </p:cNvPr>
          <p:cNvPicPr>
            <a:picLocks noChangeAspect="1"/>
          </p:cNvPicPr>
          <p:nvPr/>
        </p:nvPicPr>
        <p:blipFill rotWithShape="1">
          <a:blip r:embed="rId3"/>
          <a:srcRect t="820" r="-2" b="23729"/>
          <a:stretch/>
        </p:blipFill>
        <p:spPr>
          <a:xfrm>
            <a:off x="4703416" y="10"/>
            <a:ext cx="7488584" cy="3771401"/>
          </a:xfrm>
          <a:prstGeom prst="rect">
            <a:avLst/>
          </a:prstGeom>
          <a:noFill/>
        </p:spPr>
      </p:pic>
      <p:sp>
        <p:nvSpPr>
          <p:cNvPr id="2" name="Title 1">
            <a:extLst>
              <a:ext uri="{FF2B5EF4-FFF2-40B4-BE49-F238E27FC236}">
                <a16:creationId xmlns:a16="http://schemas.microsoft.com/office/drawing/2014/main" id="{F20EEA5D-0CB6-4234-ADE2-2FB48429CBEF}"/>
              </a:ext>
            </a:extLst>
          </p:cNvPr>
          <p:cNvSpPr>
            <a:spLocks noGrp="1"/>
          </p:cNvSpPr>
          <p:nvPr>
            <p:ph type="title"/>
          </p:nvPr>
        </p:nvSpPr>
        <p:spPr>
          <a:xfrm>
            <a:off x="1366898" y="4752477"/>
            <a:ext cx="8302036" cy="1325563"/>
          </a:xfrm>
        </p:spPr>
        <p:txBody>
          <a:bodyPr vert="horz" lIns="0" tIns="182880" rIns="274320" bIns="182880" rtlCol="0" anchor="ctr" anchorCtr="1">
            <a:normAutofit/>
          </a:bodyPr>
          <a:lstStyle/>
          <a:p>
            <a:r>
              <a:rPr lang="en-US" sz="2300" dirty="0"/>
              <a:t>Module 1:</a:t>
            </a:r>
            <a:br>
              <a:rPr lang="en-US" sz="2300" dirty="0"/>
            </a:br>
            <a:r>
              <a:rPr lang="en-US" sz="2300" dirty="0"/>
              <a:t>Understanding the risks and vulnerabilities of children of FSWs</a:t>
            </a:r>
          </a:p>
        </p:txBody>
      </p:sp>
      <p:sp>
        <p:nvSpPr>
          <p:cNvPr id="4" name="Slide Number Placeholder 3" hidden="1">
            <a:extLst>
              <a:ext uri="{FF2B5EF4-FFF2-40B4-BE49-F238E27FC236}">
                <a16:creationId xmlns:a16="http://schemas.microsoft.com/office/drawing/2014/main" id="{35344F7A-076D-4F7C-AB94-3D5CFD82B962}"/>
              </a:ext>
            </a:extLst>
          </p:cNvPr>
          <p:cNvSpPr>
            <a:spLocks noGrp="1"/>
          </p:cNvSpPr>
          <p:nvPr>
            <p:ph type="sldNum" sz="quarter" idx="4294967295"/>
          </p:nvPr>
        </p:nvSpPr>
        <p:spPr>
          <a:xfrm>
            <a:off x="9448800" y="6356350"/>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11</a:t>
            </a:fld>
            <a:endParaRPr lang="en-US"/>
          </a:p>
        </p:txBody>
      </p:sp>
    </p:spTree>
    <p:extLst>
      <p:ext uri="{BB962C8B-B14F-4D97-AF65-F5344CB8AC3E}">
        <p14:creationId xmlns:p14="http://schemas.microsoft.com/office/powerpoint/2010/main" val="48553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B8E0-D62B-40AC-B3B6-5265244E2BD7}"/>
              </a:ext>
            </a:extLst>
          </p:cNvPr>
          <p:cNvSpPr>
            <a:spLocks noGrp="1"/>
          </p:cNvSpPr>
          <p:nvPr>
            <p:ph type="title"/>
          </p:nvPr>
        </p:nvSpPr>
        <p:spPr>
          <a:xfrm>
            <a:off x="757990" y="588962"/>
            <a:ext cx="10054389" cy="1085977"/>
          </a:xfrm>
        </p:spPr>
        <p:txBody>
          <a:bodyPr vert="horz" lIns="0" tIns="0" rIns="274320" bIns="182880" rtlCol="0" anchor="t" anchorCtr="0">
            <a:noAutofit/>
          </a:bodyPr>
          <a:lstStyle/>
          <a:p>
            <a:r>
              <a:rPr lang="en-US" dirty="0"/>
              <a:t>Exploring our beliefs and attitudes toward FSWs and their children</a:t>
            </a:r>
          </a:p>
        </p:txBody>
      </p:sp>
      <p:sp>
        <p:nvSpPr>
          <p:cNvPr id="14" name="Content Placeholder 13">
            <a:extLst>
              <a:ext uri="{FF2B5EF4-FFF2-40B4-BE49-F238E27FC236}">
                <a16:creationId xmlns:a16="http://schemas.microsoft.com/office/drawing/2014/main" id="{FF5FDB0E-E99D-4603-808C-6DA9053D558C}"/>
              </a:ext>
            </a:extLst>
          </p:cNvPr>
          <p:cNvSpPr>
            <a:spLocks noGrp="1"/>
          </p:cNvSpPr>
          <p:nvPr>
            <p:ph idx="1"/>
          </p:nvPr>
        </p:nvSpPr>
        <p:spPr>
          <a:xfrm>
            <a:off x="757991" y="1636713"/>
            <a:ext cx="9236242" cy="4932362"/>
          </a:xfrm>
        </p:spPr>
        <p:txBody>
          <a:bodyPr>
            <a:normAutofit/>
          </a:bodyPr>
          <a:lstStyle/>
          <a:p>
            <a:pPr marL="0" indent="0">
              <a:buNone/>
            </a:pPr>
            <a:r>
              <a:rPr lang="en-US" dirty="0"/>
              <a:t>Instructions for “Vote with Your Feet” exercise:</a:t>
            </a:r>
          </a:p>
          <a:p>
            <a:r>
              <a:rPr lang="en-US" dirty="0"/>
              <a:t>Listen and reflect on the value statement </a:t>
            </a:r>
            <a:br>
              <a:rPr lang="en-US" dirty="0"/>
            </a:br>
            <a:r>
              <a:rPr lang="en-US" dirty="0"/>
              <a:t>stated by the facilitator.</a:t>
            </a:r>
          </a:p>
          <a:p>
            <a:r>
              <a:rPr lang="en-US" dirty="0"/>
              <a:t>Indicate whether you agree, disagree, or are </a:t>
            </a:r>
            <a:br>
              <a:rPr lang="en-US" dirty="0"/>
            </a:br>
            <a:r>
              <a:rPr lang="en-US" dirty="0"/>
              <a:t>unsure about the statement by moving to the </a:t>
            </a:r>
            <a:br>
              <a:rPr lang="en-US" dirty="0"/>
            </a:br>
            <a:r>
              <a:rPr lang="en-US" dirty="0"/>
              <a:t>respective sign. This is called “Voting with your feet.”</a:t>
            </a:r>
          </a:p>
          <a:p>
            <a:r>
              <a:rPr lang="en-US" dirty="0"/>
              <a:t>There are no right or wrong answers. You are entitled to have your own opinion.</a:t>
            </a:r>
          </a:p>
          <a:p>
            <a:r>
              <a:rPr lang="en-US" dirty="0"/>
              <a:t>You can change your mind after you have “voted.”</a:t>
            </a:r>
          </a:p>
          <a:p>
            <a:endParaRPr lang="en-US" dirty="0"/>
          </a:p>
        </p:txBody>
      </p:sp>
      <p:sp>
        <p:nvSpPr>
          <p:cNvPr id="4" name="Slide Number Placeholder 3">
            <a:extLst>
              <a:ext uri="{FF2B5EF4-FFF2-40B4-BE49-F238E27FC236}">
                <a16:creationId xmlns:a16="http://schemas.microsoft.com/office/drawing/2014/main" id="{CC8F1FC0-2086-4715-BF47-63C06B0A9804}"/>
              </a:ext>
            </a:extLst>
          </p:cNvPr>
          <p:cNvSpPr>
            <a:spLocks noGrp="1"/>
          </p:cNvSpPr>
          <p:nvPr>
            <p:ph type="sldNum" sz="quarter" idx="4294967295"/>
          </p:nvPr>
        </p:nvSpPr>
        <p:spPr>
          <a:xfrm>
            <a:off x="9304422" y="6356350"/>
            <a:ext cx="2743200" cy="365125"/>
          </a:xfrm>
        </p:spPr>
        <p:txBody>
          <a:bodyPr vert="horz" lIns="18288" tIns="45720" rIns="18288" bIns="45720" rtlCol="0">
            <a:normAutofit/>
          </a:bodyPr>
          <a:lstStyle/>
          <a:p>
            <a:pPr>
              <a:lnSpc>
                <a:spcPct val="90000"/>
              </a:lnSpc>
              <a:spcAft>
                <a:spcPts val="600"/>
              </a:spcAft>
            </a:pPr>
            <a:fld id="{8A7A6979-0714-4377-B894-6BE4C2D6E202}" type="slidenum">
              <a:rPr lang="en-US" smtClean="0"/>
              <a:pPr>
                <a:lnSpc>
                  <a:spcPct val="90000"/>
                </a:lnSpc>
                <a:spcAft>
                  <a:spcPts val="600"/>
                </a:spcAft>
              </a:pPr>
              <a:t>12</a:t>
            </a:fld>
            <a:endParaRPr lang="en-US" dirty="0"/>
          </a:p>
        </p:txBody>
      </p:sp>
      <p:pic>
        <p:nvPicPr>
          <p:cNvPr id="3" name="Picture 2">
            <a:extLst>
              <a:ext uri="{FF2B5EF4-FFF2-40B4-BE49-F238E27FC236}">
                <a16:creationId xmlns:a16="http://schemas.microsoft.com/office/drawing/2014/main" id="{138FAFBE-8A2D-4F43-8FBF-30382B9707FE}"/>
              </a:ext>
            </a:extLst>
          </p:cNvPr>
          <p:cNvPicPr>
            <a:picLocks noChangeAspect="1"/>
          </p:cNvPicPr>
          <p:nvPr/>
        </p:nvPicPr>
        <p:blipFill>
          <a:blip r:embed="rId3"/>
          <a:stretch>
            <a:fillRect/>
          </a:stretch>
        </p:blipFill>
        <p:spPr>
          <a:xfrm>
            <a:off x="8518358" y="1752600"/>
            <a:ext cx="3433010" cy="1846980"/>
          </a:xfrm>
          <a:prstGeom prst="rect">
            <a:avLst/>
          </a:prstGeom>
          <a:ln>
            <a:solidFill>
              <a:schemeClr val="accent1"/>
            </a:solidFill>
          </a:ln>
          <a:effectLst>
            <a:glow rad="63500">
              <a:schemeClr val="accent1">
                <a:satMod val="175000"/>
                <a:alpha val="40000"/>
              </a:schemeClr>
            </a:glow>
            <a:softEdge rad="63500"/>
          </a:effectLst>
        </p:spPr>
      </p:pic>
    </p:spTree>
    <p:extLst>
      <p:ext uri="{BB962C8B-B14F-4D97-AF65-F5344CB8AC3E}">
        <p14:creationId xmlns:p14="http://schemas.microsoft.com/office/powerpoint/2010/main" val="392283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981E-B1D3-492C-A7F9-48153E2C8BCD}"/>
              </a:ext>
            </a:extLst>
          </p:cNvPr>
          <p:cNvSpPr>
            <a:spLocks noGrp="1"/>
          </p:cNvSpPr>
          <p:nvPr>
            <p:ph type="title"/>
          </p:nvPr>
        </p:nvSpPr>
        <p:spPr>
          <a:xfrm>
            <a:off x="4919867" y="610922"/>
            <a:ext cx="6430703" cy="974783"/>
          </a:xfrm>
        </p:spPr>
        <p:txBody>
          <a:bodyPr>
            <a:normAutofit/>
          </a:bodyPr>
          <a:lstStyle/>
          <a:p>
            <a:r>
              <a:rPr lang="en-US" dirty="0"/>
              <a:t>What is stigma?</a:t>
            </a:r>
          </a:p>
        </p:txBody>
      </p:sp>
      <p:sp>
        <p:nvSpPr>
          <p:cNvPr id="3" name="Content Placeholder 2">
            <a:extLst>
              <a:ext uri="{FF2B5EF4-FFF2-40B4-BE49-F238E27FC236}">
                <a16:creationId xmlns:a16="http://schemas.microsoft.com/office/drawing/2014/main" id="{316D84E1-CECC-4940-8EA3-1092D0ECC965}"/>
              </a:ext>
            </a:extLst>
          </p:cNvPr>
          <p:cNvSpPr>
            <a:spLocks noGrp="1"/>
          </p:cNvSpPr>
          <p:nvPr>
            <p:ph idx="11"/>
          </p:nvPr>
        </p:nvSpPr>
        <p:spPr>
          <a:xfrm>
            <a:off x="4919663" y="1800225"/>
            <a:ext cx="6742948" cy="4706938"/>
          </a:xfrm>
        </p:spPr>
        <p:txBody>
          <a:bodyPr>
            <a:normAutofit/>
          </a:bodyPr>
          <a:lstStyle/>
          <a:p>
            <a:pPr lvl="0">
              <a:lnSpc>
                <a:spcPct val="95000"/>
              </a:lnSpc>
              <a:spcBef>
                <a:spcPts val="1800"/>
              </a:spcBef>
            </a:pPr>
            <a:r>
              <a:rPr lang="en-US" dirty="0"/>
              <a:t>It is a mark of disgrace, shame, or disapproval that results in an individual being rejected, discriminated against, and excluded from participating in different areas of society.</a:t>
            </a:r>
          </a:p>
          <a:p>
            <a:pPr lvl="0">
              <a:lnSpc>
                <a:spcPct val="95000"/>
              </a:lnSpc>
              <a:spcBef>
                <a:spcPts val="1800"/>
              </a:spcBef>
            </a:pPr>
            <a:r>
              <a:rPr lang="en-US" noProof="0" dirty="0"/>
              <a:t>It is a form of prejudice that creates fear, anger, and intolerance toward other people.</a:t>
            </a:r>
            <a:endParaRPr lang="en-US" dirty="0"/>
          </a:p>
        </p:txBody>
      </p:sp>
      <p:sp>
        <p:nvSpPr>
          <p:cNvPr id="5" name="Slide Number Placeholder 4">
            <a:extLst>
              <a:ext uri="{FF2B5EF4-FFF2-40B4-BE49-F238E27FC236}">
                <a16:creationId xmlns:a16="http://schemas.microsoft.com/office/drawing/2014/main" id="{25A89D82-2619-4F80-9FF1-687F079F2DA8}"/>
              </a:ext>
            </a:extLst>
          </p:cNvPr>
          <p:cNvSpPr>
            <a:spLocks noGrp="1"/>
          </p:cNvSpPr>
          <p:nvPr>
            <p:ph type="sldNum" sz="quarter" idx="4294967295"/>
          </p:nvPr>
        </p:nvSpPr>
        <p:spPr>
          <a:xfrm>
            <a:off x="9384632" y="6356350"/>
            <a:ext cx="2743200" cy="365125"/>
          </a:xfrm>
        </p:spPr>
        <p:txBody>
          <a:bodyPr/>
          <a:lstStyle/>
          <a:p>
            <a:fld id="{8A7A6979-0714-4377-B894-6BE4C2D6E202}" type="slidenum">
              <a:rPr lang="en-US" smtClean="0"/>
              <a:pPr/>
              <a:t>13</a:t>
            </a:fld>
            <a:endParaRPr lang="en-US" dirty="0"/>
          </a:p>
        </p:txBody>
      </p:sp>
      <p:sp>
        <p:nvSpPr>
          <p:cNvPr id="18" name="Picture Placeholder 17">
            <a:extLst>
              <a:ext uri="{FF2B5EF4-FFF2-40B4-BE49-F238E27FC236}">
                <a16:creationId xmlns:a16="http://schemas.microsoft.com/office/drawing/2014/main" id="{0F5A6117-4157-4C13-88B1-09AD7E82A9B8}"/>
              </a:ext>
            </a:extLst>
          </p:cNvPr>
          <p:cNvSpPr>
            <a:spLocks noGrp="1"/>
          </p:cNvSpPr>
          <p:nvPr>
            <p:ph type="pic" sz="quarter" idx="10"/>
          </p:nvPr>
        </p:nvSpPr>
        <p:spPr/>
      </p:sp>
      <p:pic>
        <p:nvPicPr>
          <p:cNvPr id="16" name="Graphic 15">
            <a:extLst>
              <a:ext uri="{FF2B5EF4-FFF2-40B4-BE49-F238E27FC236}">
                <a16:creationId xmlns:a16="http://schemas.microsoft.com/office/drawing/2014/main" id="{F9E972D6-8779-4EAB-9C1A-F10DB82857E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564" r="22043" b="17902"/>
          <a:stretch/>
        </p:blipFill>
        <p:spPr>
          <a:xfrm>
            <a:off x="1128140" y="2833222"/>
            <a:ext cx="914401" cy="1694004"/>
          </a:xfrm>
          <a:prstGeom prst="rect">
            <a:avLst/>
          </a:prstGeom>
        </p:spPr>
      </p:pic>
      <p:pic>
        <p:nvPicPr>
          <p:cNvPr id="21" name="Graphic 20">
            <a:extLst>
              <a:ext uri="{FF2B5EF4-FFF2-40B4-BE49-F238E27FC236}">
                <a16:creationId xmlns:a16="http://schemas.microsoft.com/office/drawing/2014/main" id="{FA814270-3EB6-4E2C-8F37-B151F13627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0059" t="7980" r="25201" b="10893"/>
          <a:stretch/>
        </p:blipFill>
        <p:spPr>
          <a:xfrm>
            <a:off x="1966883" y="2833223"/>
            <a:ext cx="914401" cy="1694004"/>
          </a:xfrm>
          <a:prstGeom prst="rect">
            <a:avLst/>
          </a:prstGeom>
        </p:spPr>
      </p:pic>
      <p:pic>
        <p:nvPicPr>
          <p:cNvPr id="22" name="Graphic 21">
            <a:extLst>
              <a:ext uri="{FF2B5EF4-FFF2-40B4-BE49-F238E27FC236}">
                <a16:creationId xmlns:a16="http://schemas.microsoft.com/office/drawing/2014/main" id="{A14FE165-85D9-4219-8D2D-9CE963EEC02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0059" t="7980" r="25201" b="10893"/>
          <a:stretch/>
        </p:blipFill>
        <p:spPr>
          <a:xfrm>
            <a:off x="2805625" y="2833222"/>
            <a:ext cx="914401" cy="1694004"/>
          </a:xfrm>
          <a:prstGeom prst="rect">
            <a:avLst/>
          </a:prstGeom>
        </p:spPr>
      </p:pic>
      <p:pic>
        <p:nvPicPr>
          <p:cNvPr id="23" name="Graphic 22">
            <a:extLst>
              <a:ext uri="{FF2B5EF4-FFF2-40B4-BE49-F238E27FC236}">
                <a16:creationId xmlns:a16="http://schemas.microsoft.com/office/drawing/2014/main" id="{25199668-F5DA-4FB5-91E1-84BD083B5B1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0059" t="7980" r="25201" b="10893"/>
          <a:stretch/>
        </p:blipFill>
        <p:spPr>
          <a:xfrm>
            <a:off x="289397" y="2890208"/>
            <a:ext cx="914401" cy="1694004"/>
          </a:xfrm>
          <a:prstGeom prst="rect">
            <a:avLst/>
          </a:prstGeom>
        </p:spPr>
      </p:pic>
      <p:sp>
        <p:nvSpPr>
          <p:cNvPr id="24" name="Arrow: Down 23">
            <a:extLst>
              <a:ext uri="{FF2B5EF4-FFF2-40B4-BE49-F238E27FC236}">
                <a16:creationId xmlns:a16="http://schemas.microsoft.com/office/drawing/2014/main" id="{1DD4FED7-8C64-415D-A099-1C2F23676275}"/>
              </a:ext>
            </a:extLst>
          </p:cNvPr>
          <p:cNvSpPr/>
          <p:nvPr/>
        </p:nvSpPr>
        <p:spPr>
          <a:xfrm>
            <a:off x="1344467" y="1600200"/>
            <a:ext cx="485030" cy="1074372"/>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01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A65AD-DF4A-4C98-97C8-FD7F1A57396A}"/>
              </a:ext>
            </a:extLst>
          </p:cNvPr>
          <p:cNvSpPr>
            <a:spLocks noGrp="1"/>
          </p:cNvSpPr>
          <p:nvPr>
            <p:ph type="title"/>
          </p:nvPr>
        </p:nvSpPr>
        <p:spPr/>
        <p:txBody>
          <a:bodyPr>
            <a:noAutofit/>
          </a:bodyPr>
          <a:lstStyle/>
          <a:p>
            <a:r>
              <a:rPr lang="en-US" dirty="0"/>
              <a:t>What is discrimination?</a:t>
            </a:r>
          </a:p>
        </p:txBody>
      </p:sp>
      <p:sp>
        <p:nvSpPr>
          <p:cNvPr id="8" name="Picture Placeholder 7">
            <a:extLst>
              <a:ext uri="{FF2B5EF4-FFF2-40B4-BE49-F238E27FC236}">
                <a16:creationId xmlns:a16="http://schemas.microsoft.com/office/drawing/2014/main" id="{37803495-42AD-42B4-8F12-40E821DD12C2}"/>
              </a:ext>
            </a:extLst>
          </p:cNvPr>
          <p:cNvSpPr>
            <a:spLocks noGrp="1"/>
          </p:cNvSpPr>
          <p:nvPr>
            <p:ph type="pic" sz="quarter" idx="10"/>
          </p:nvPr>
        </p:nvSpPr>
        <p:spPr/>
      </p:sp>
      <p:sp>
        <p:nvSpPr>
          <p:cNvPr id="3" name="Content Placeholder 2">
            <a:extLst>
              <a:ext uri="{FF2B5EF4-FFF2-40B4-BE49-F238E27FC236}">
                <a16:creationId xmlns:a16="http://schemas.microsoft.com/office/drawing/2014/main" id="{52A15D2E-176D-4596-BEE4-22F42451497F}"/>
              </a:ext>
            </a:extLst>
          </p:cNvPr>
          <p:cNvSpPr>
            <a:spLocks noGrp="1"/>
          </p:cNvSpPr>
          <p:nvPr>
            <p:ph idx="11"/>
          </p:nvPr>
        </p:nvSpPr>
        <p:spPr>
          <a:xfrm>
            <a:off x="4919868" y="1800116"/>
            <a:ext cx="6219270" cy="4707465"/>
          </a:xfrm>
        </p:spPr>
        <p:txBody>
          <a:bodyPr>
            <a:normAutofit/>
          </a:bodyPr>
          <a:lstStyle/>
          <a:p>
            <a:r>
              <a:rPr lang="en-US" dirty="0"/>
              <a:t>It is stigma put into action.  </a:t>
            </a:r>
          </a:p>
          <a:p>
            <a:r>
              <a:rPr lang="en-US" dirty="0"/>
              <a:t>It is the unfair and unjust treatment of an individual based on certain attributes.</a:t>
            </a:r>
          </a:p>
        </p:txBody>
      </p:sp>
      <p:sp>
        <p:nvSpPr>
          <p:cNvPr id="5" name="Slide Number Placeholder 4">
            <a:extLst>
              <a:ext uri="{FF2B5EF4-FFF2-40B4-BE49-F238E27FC236}">
                <a16:creationId xmlns:a16="http://schemas.microsoft.com/office/drawing/2014/main" id="{A9BB8730-CAAF-4134-98D7-56502A12A0E7}"/>
              </a:ext>
            </a:extLst>
          </p:cNvPr>
          <p:cNvSpPr>
            <a:spLocks noGrp="1"/>
          </p:cNvSpPr>
          <p:nvPr>
            <p:ph type="sldNum" sz="quarter" idx="4294967295"/>
          </p:nvPr>
        </p:nvSpPr>
        <p:spPr>
          <a:xfrm>
            <a:off x="9384632" y="6356350"/>
            <a:ext cx="2743200" cy="365125"/>
          </a:xfrm>
        </p:spPr>
        <p:txBody>
          <a:bodyPr/>
          <a:lstStyle/>
          <a:p>
            <a:fld id="{8A7A6979-0714-4377-B894-6BE4C2D6E202}" type="slidenum">
              <a:rPr lang="en-US" smtClean="0"/>
              <a:pPr/>
              <a:t>14</a:t>
            </a:fld>
            <a:endParaRPr lang="en-US" dirty="0"/>
          </a:p>
        </p:txBody>
      </p:sp>
      <p:pic>
        <p:nvPicPr>
          <p:cNvPr id="10" name="Graphic 9">
            <a:extLst>
              <a:ext uri="{FF2B5EF4-FFF2-40B4-BE49-F238E27FC236}">
                <a16:creationId xmlns:a16="http://schemas.microsoft.com/office/drawing/2014/main" id="{8D7B4D4C-F8F5-438B-8868-4A718C13F21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564" r="22043" b="17902"/>
          <a:stretch/>
        </p:blipFill>
        <p:spPr>
          <a:xfrm rot="1149833">
            <a:off x="2857342" y="2790443"/>
            <a:ext cx="914401" cy="1694004"/>
          </a:xfrm>
          <a:prstGeom prst="rect">
            <a:avLst/>
          </a:prstGeom>
        </p:spPr>
      </p:pic>
      <p:pic>
        <p:nvPicPr>
          <p:cNvPr id="12" name="Graphic 11">
            <a:extLst>
              <a:ext uri="{FF2B5EF4-FFF2-40B4-BE49-F238E27FC236}">
                <a16:creationId xmlns:a16="http://schemas.microsoft.com/office/drawing/2014/main" id="{90A5E1EC-8483-4AD1-8065-4EDD829D1E6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0059" t="7980" r="25201" b="10893"/>
          <a:stretch/>
        </p:blipFill>
        <p:spPr>
          <a:xfrm>
            <a:off x="1077265" y="2633536"/>
            <a:ext cx="914401" cy="1694004"/>
          </a:xfrm>
          <a:prstGeom prst="rect">
            <a:avLst/>
          </a:prstGeom>
        </p:spPr>
      </p:pic>
      <p:pic>
        <p:nvPicPr>
          <p:cNvPr id="14" name="Graphic 13">
            <a:extLst>
              <a:ext uri="{FF2B5EF4-FFF2-40B4-BE49-F238E27FC236}">
                <a16:creationId xmlns:a16="http://schemas.microsoft.com/office/drawing/2014/main" id="{4C7FE203-BB52-4E68-A0DC-D1743079C91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0059" t="7980" r="25201" b="10893"/>
          <a:stretch/>
        </p:blipFill>
        <p:spPr>
          <a:xfrm>
            <a:off x="249631" y="2633536"/>
            <a:ext cx="914401" cy="1694004"/>
          </a:xfrm>
          <a:prstGeom prst="rect">
            <a:avLst/>
          </a:prstGeom>
        </p:spPr>
      </p:pic>
      <p:sp>
        <p:nvSpPr>
          <p:cNvPr id="15" name="Arrow: Down 14">
            <a:extLst>
              <a:ext uri="{FF2B5EF4-FFF2-40B4-BE49-F238E27FC236}">
                <a16:creationId xmlns:a16="http://schemas.microsoft.com/office/drawing/2014/main" id="{C8464CE1-FFC8-4E76-8C69-CA4B1EA8514A}"/>
              </a:ext>
            </a:extLst>
          </p:cNvPr>
          <p:cNvSpPr/>
          <p:nvPr/>
        </p:nvSpPr>
        <p:spPr>
          <a:xfrm rot="16200000">
            <a:off x="2813210" y="2638475"/>
            <a:ext cx="485030" cy="443327"/>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310C1708-C8AD-40AE-9203-9D1045FFB5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2039" y="2481604"/>
            <a:ext cx="1670860" cy="2088573"/>
          </a:xfrm>
          <a:prstGeom prst="rect">
            <a:avLst/>
          </a:prstGeom>
        </p:spPr>
      </p:pic>
    </p:spTree>
    <p:extLst>
      <p:ext uri="{BB962C8B-B14F-4D97-AF65-F5344CB8AC3E}">
        <p14:creationId xmlns:p14="http://schemas.microsoft.com/office/powerpoint/2010/main" val="184683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65CB5-6A41-47C5-9EE7-060F976CC029}"/>
              </a:ext>
            </a:extLst>
          </p:cNvPr>
          <p:cNvSpPr>
            <a:spLocks noGrp="1"/>
          </p:cNvSpPr>
          <p:nvPr>
            <p:ph type="title"/>
          </p:nvPr>
        </p:nvSpPr>
        <p:spPr/>
        <p:txBody>
          <a:bodyPr anchor="b">
            <a:normAutofit/>
          </a:bodyPr>
          <a:lstStyle/>
          <a:p>
            <a:r>
              <a:rPr lang="en-US" dirty="0"/>
              <a:t>The process of becoming stigmatized</a:t>
            </a:r>
          </a:p>
        </p:txBody>
      </p:sp>
      <p:graphicFrame>
        <p:nvGraphicFramePr>
          <p:cNvPr id="4" name="Content Placeholder 3">
            <a:extLst>
              <a:ext uri="{FF2B5EF4-FFF2-40B4-BE49-F238E27FC236}">
                <a16:creationId xmlns:a16="http://schemas.microsoft.com/office/drawing/2014/main" id="{6FD378F1-2D4B-4305-9E34-1BEDAFFBC328}"/>
              </a:ext>
            </a:extLst>
          </p:cNvPr>
          <p:cNvGraphicFramePr>
            <a:graphicFrameLocks noGrp="1"/>
          </p:cNvGraphicFramePr>
          <p:nvPr>
            <p:ph idx="4294967295"/>
            <p:extLst>
              <p:ext uri="{D42A27DB-BD31-4B8C-83A1-F6EECF244321}">
                <p14:modId xmlns:p14="http://schemas.microsoft.com/office/powerpoint/2010/main" val="132795885"/>
              </p:ext>
            </p:extLst>
          </p:nvPr>
        </p:nvGraphicFramePr>
        <p:xfrm>
          <a:off x="978568" y="2626895"/>
          <a:ext cx="10515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hidden="1">
            <a:extLst>
              <a:ext uri="{FF2B5EF4-FFF2-40B4-BE49-F238E27FC236}">
                <a16:creationId xmlns:a16="http://schemas.microsoft.com/office/drawing/2014/main" id="{04EF20CD-2A1F-46EC-91AA-ADDC5EE85005}"/>
              </a:ext>
            </a:extLst>
          </p:cNvPr>
          <p:cNvSpPr>
            <a:spLocks noGrp="1"/>
          </p:cNvSpPr>
          <p:nvPr>
            <p:ph type="sldNum" sz="quarter" idx="4294967295"/>
          </p:nvPr>
        </p:nvSpPr>
        <p:spPr>
          <a:xfrm>
            <a:off x="944880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15</a:t>
            </a:fld>
            <a:endParaRPr lang="en-US"/>
          </a:p>
        </p:txBody>
      </p:sp>
      <p:pic>
        <p:nvPicPr>
          <p:cNvPr id="8" name="Graphic 7">
            <a:extLst>
              <a:ext uri="{FF2B5EF4-FFF2-40B4-BE49-F238E27FC236}">
                <a16:creationId xmlns:a16="http://schemas.microsoft.com/office/drawing/2014/main" id="{506C584B-B791-4B18-807A-9419A64415A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2564" r="22043" b="17902"/>
          <a:stretch/>
        </p:blipFill>
        <p:spPr>
          <a:xfrm>
            <a:off x="9742752" y="1328626"/>
            <a:ext cx="914401" cy="1694004"/>
          </a:xfrm>
          <a:prstGeom prst="rect">
            <a:avLst/>
          </a:prstGeom>
        </p:spPr>
      </p:pic>
      <p:sp>
        <p:nvSpPr>
          <p:cNvPr id="6" name="Slide Number Placeholder 4">
            <a:extLst>
              <a:ext uri="{FF2B5EF4-FFF2-40B4-BE49-F238E27FC236}">
                <a16:creationId xmlns:a16="http://schemas.microsoft.com/office/drawing/2014/main" id="{B88C58B4-B700-4728-8FD9-1AEC970C1606}"/>
              </a:ext>
            </a:extLst>
          </p:cNvPr>
          <p:cNvSpPr txBox="1">
            <a:spLocks/>
          </p:cNvSpPr>
          <p:nvPr/>
        </p:nvSpPr>
        <p:spPr>
          <a:xfrm>
            <a:off x="9384632"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412580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412A-03C3-4F91-8349-5B4F4C338FAB}"/>
              </a:ext>
            </a:extLst>
          </p:cNvPr>
          <p:cNvSpPr>
            <a:spLocks noGrp="1"/>
          </p:cNvSpPr>
          <p:nvPr>
            <p:ph type="title"/>
          </p:nvPr>
        </p:nvSpPr>
        <p:spPr>
          <a:xfrm>
            <a:off x="838200" y="588494"/>
            <a:ext cx="10515600" cy="800039"/>
          </a:xfrm>
        </p:spPr>
        <p:txBody>
          <a:bodyPr>
            <a:normAutofit/>
          </a:bodyPr>
          <a:lstStyle/>
          <a:p>
            <a:r>
              <a:rPr lang="en-US" dirty="0"/>
              <a:t>Types of stigma</a:t>
            </a:r>
          </a:p>
        </p:txBody>
      </p:sp>
      <p:sp>
        <p:nvSpPr>
          <p:cNvPr id="3" name="Content Placeholder 2">
            <a:extLst>
              <a:ext uri="{FF2B5EF4-FFF2-40B4-BE49-F238E27FC236}">
                <a16:creationId xmlns:a16="http://schemas.microsoft.com/office/drawing/2014/main" id="{D6565137-BC96-415B-820A-B05A967543F5}"/>
              </a:ext>
            </a:extLst>
          </p:cNvPr>
          <p:cNvSpPr>
            <a:spLocks noGrp="1"/>
          </p:cNvSpPr>
          <p:nvPr>
            <p:ph idx="1"/>
          </p:nvPr>
        </p:nvSpPr>
        <p:spPr>
          <a:xfrm>
            <a:off x="838200" y="1636713"/>
            <a:ext cx="10934700" cy="4932362"/>
          </a:xfrm>
        </p:spPr>
        <p:txBody>
          <a:bodyPr>
            <a:normAutofit/>
          </a:bodyPr>
          <a:lstStyle/>
          <a:p>
            <a:r>
              <a:rPr lang="en-US" b="1" dirty="0"/>
              <a:t>Social/public stigma: </a:t>
            </a:r>
            <a:r>
              <a:rPr lang="en-US" dirty="0"/>
              <a:t>When society endorses </a:t>
            </a:r>
            <a:br>
              <a:rPr lang="en-US" dirty="0"/>
            </a:br>
            <a:r>
              <a:rPr lang="en-US" dirty="0"/>
              <a:t>negative stereotypes and prejudices.</a:t>
            </a:r>
          </a:p>
          <a:p>
            <a:r>
              <a:rPr lang="en-US" b="1" dirty="0"/>
              <a:t>Self-stigma: </a:t>
            </a:r>
            <a:r>
              <a:rPr lang="en-US" dirty="0"/>
              <a:t>When a person internalizes social/</a:t>
            </a:r>
            <a:br>
              <a:rPr lang="en-US" dirty="0"/>
            </a:br>
            <a:r>
              <a:rPr lang="en-US" dirty="0"/>
              <a:t>public stigma and suffers diminished self-esteem. </a:t>
            </a:r>
          </a:p>
          <a:p>
            <a:r>
              <a:rPr lang="en-US" b="1" dirty="0"/>
              <a:t>Stigma by association: </a:t>
            </a:r>
            <a:r>
              <a:rPr lang="en-US" dirty="0"/>
              <a:t>Stigma suffered by a person who is associated with a stigmatized person (e.g., family members or friends of a stigmatized person)</a:t>
            </a:r>
          </a:p>
          <a:p>
            <a:r>
              <a:rPr lang="en-US" b="1" dirty="0"/>
              <a:t>Structural stigma: </a:t>
            </a:r>
            <a:r>
              <a:rPr lang="en-US" dirty="0"/>
              <a:t>Institutional policies or societal structures that result in decreased opportunities for certain groups of people. </a:t>
            </a:r>
          </a:p>
        </p:txBody>
      </p:sp>
      <p:sp>
        <p:nvSpPr>
          <p:cNvPr id="5" name="Slide Number Placeholder 4">
            <a:extLst>
              <a:ext uri="{FF2B5EF4-FFF2-40B4-BE49-F238E27FC236}">
                <a16:creationId xmlns:a16="http://schemas.microsoft.com/office/drawing/2014/main" id="{90B69F38-4626-4678-8550-4B2581529398}"/>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16</a:t>
            </a:fld>
            <a:endParaRPr lang="en-US" dirty="0"/>
          </a:p>
        </p:txBody>
      </p:sp>
      <p:pic>
        <p:nvPicPr>
          <p:cNvPr id="12" name="Graphic 11">
            <a:extLst>
              <a:ext uri="{FF2B5EF4-FFF2-40B4-BE49-F238E27FC236}">
                <a16:creationId xmlns:a16="http://schemas.microsoft.com/office/drawing/2014/main" id="{BC3B7A97-4731-42E5-87F0-B6C48FEDA1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564" r="22043" b="17902"/>
          <a:stretch/>
        </p:blipFill>
        <p:spPr>
          <a:xfrm>
            <a:off x="9448800" y="724617"/>
            <a:ext cx="1524000" cy="2823337"/>
          </a:xfrm>
          <a:prstGeom prst="rect">
            <a:avLst/>
          </a:prstGeom>
        </p:spPr>
      </p:pic>
    </p:spTree>
    <p:extLst>
      <p:ext uri="{BB962C8B-B14F-4D97-AF65-F5344CB8AC3E}">
        <p14:creationId xmlns:p14="http://schemas.microsoft.com/office/powerpoint/2010/main" val="3853288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F45C-423F-4378-8754-549D47779356}"/>
              </a:ext>
            </a:extLst>
          </p:cNvPr>
          <p:cNvSpPr>
            <a:spLocks noGrp="1"/>
          </p:cNvSpPr>
          <p:nvPr>
            <p:ph type="title"/>
          </p:nvPr>
        </p:nvSpPr>
        <p:spPr>
          <a:xfrm>
            <a:off x="838200" y="588494"/>
            <a:ext cx="10515600" cy="800039"/>
          </a:xfrm>
        </p:spPr>
        <p:txBody>
          <a:bodyPr>
            <a:noAutofit/>
          </a:bodyPr>
          <a:lstStyle/>
          <a:p>
            <a:r>
              <a:rPr lang="en-US" dirty="0"/>
              <a:t>Forms of discrimination </a:t>
            </a:r>
          </a:p>
        </p:txBody>
      </p:sp>
      <p:sp>
        <p:nvSpPr>
          <p:cNvPr id="3" name="Content Placeholder 2">
            <a:extLst>
              <a:ext uri="{FF2B5EF4-FFF2-40B4-BE49-F238E27FC236}">
                <a16:creationId xmlns:a16="http://schemas.microsoft.com/office/drawing/2014/main" id="{15995A5D-9251-46E2-8639-4D7C56C8E6B0}"/>
              </a:ext>
            </a:extLst>
          </p:cNvPr>
          <p:cNvSpPr>
            <a:spLocks noGrp="1"/>
          </p:cNvSpPr>
          <p:nvPr>
            <p:ph idx="1"/>
          </p:nvPr>
        </p:nvSpPr>
        <p:spPr>
          <a:xfrm>
            <a:off x="838200" y="1636713"/>
            <a:ext cx="5434263" cy="4932362"/>
          </a:xfrm>
        </p:spPr>
        <p:txBody>
          <a:bodyPr>
            <a:normAutofit/>
          </a:bodyPr>
          <a:lstStyle/>
          <a:p>
            <a:r>
              <a:rPr lang="en-US" dirty="0"/>
              <a:t>Physical/social isolation </a:t>
            </a:r>
            <a:br>
              <a:rPr lang="en-US" dirty="0"/>
            </a:br>
            <a:r>
              <a:rPr lang="en-US" dirty="0"/>
              <a:t>(e.g., forced to eat alone, prevented from having physical contact with others)</a:t>
            </a:r>
          </a:p>
          <a:p>
            <a:r>
              <a:rPr lang="en-US" dirty="0"/>
              <a:t>Physical and verbal violence, harassment or bullying</a:t>
            </a:r>
          </a:p>
          <a:p>
            <a:r>
              <a:rPr lang="en-US" dirty="0"/>
              <a:t>Denial of basic human rights (e.g., inability to get a job or a place to live, or have access to basic services)</a:t>
            </a:r>
          </a:p>
          <a:p>
            <a:endParaRPr lang="en-US" dirty="0"/>
          </a:p>
        </p:txBody>
      </p:sp>
      <p:sp>
        <p:nvSpPr>
          <p:cNvPr id="4" name="Slide Number Placeholder 3">
            <a:extLst>
              <a:ext uri="{FF2B5EF4-FFF2-40B4-BE49-F238E27FC236}">
                <a16:creationId xmlns:a16="http://schemas.microsoft.com/office/drawing/2014/main" id="{54ABDEF9-BD98-499B-9458-AB5333D89DDC}"/>
              </a:ext>
            </a:extLst>
          </p:cNvPr>
          <p:cNvSpPr>
            <a:spLocks noGrp="1"/>
          </p:cNvSpPr>
          <p:nvPr>
            <p:ph type="sldNum" sz="quarter" idx="4294967295"/>
          </p:nvPr>
        </p:nvSpPr>
        <p:spPr>
          <a:xfrm>
            <a:off x="9368590" y="6356350"/>
            <a:ext cx="2743200" cy="365125"/>
          </a:xfrm>
        </p:spPr>
        <p:txBody>
          <a:bodyPr/>
          <a:lstStyle/>
          <a:p>
            <a:fld id="{8A7A6979-0714-4377-B894-6BE4C2D6E202}" type="slidenum">
              <a:rPr lang="en-US" smtClean="0"/>
              <a:pPr/>
              <a:t>17</a:t>
            </a:fld>
            <a:endParaRPr lang="en-US" dirty="0"/>
          </a:p>
        </p:txBody>
      </p:sp>
      <p:grpSp>
        <p:nvGrpSpPr>
          <p:cNvPr id="14" name="Group 13">
            <a:extLst>
              <a:ext uri="{FF2B5EF4-FFF2-40B4-BE49-F238E27FC236}">
                <a16:creationId xmlns:a16="http://schemas.microsoft.com/office/drawing/2014/main" id="{219117BD-1B56-4112-8EB8-C6E8CC0F88AF}"/>
              </a:ext>
            </a:extLst>
          </p:cNvPr>
          <p:cNvGrpSpPr/>
          <p:nvPr/>
        </p:nvGrpSpPr>
        <p:grpSpPr>
          <a:xfrm>
            <a:off x="6223694" y="1395039"/>
            <a:ext cx="5562780" cy="2710792"/>
            <a:chOff x="6223694" y="1395039"/>
            <a:chExt cx="5562780" cy="2710792"/>
          </a:xfrm>
        </p:grpSpPr>
        <p:pic>
          <p:nvPicPr>
            <p:cNvPr id="12" name="Graphic 11">
              <a:extLst>
                <a:ext uri="{FF2B5EF4-FFF2-40B4-BE49-F238E27FC236}">
                  <a16:creationId xmlns:a16="http://schemas.microsoft.com/office/drawing/2014/main" id="{BD84FF87-01B3-47EF-BA19-BF60193E65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564" r="22043" b="17902"/>
            <a:stretch/>
          </p:blipFill>
          <p:spPr>
            <a:xfrm>
              <a:off x="8410311" y="1589005"/>
              <a:ext cx="1205479" cy="2233250"/>
            </a:xfrm>
            <a:prstGeom prst="rect">
              <a:avLst/>
            </a:prstGeom>
          </p:spPr>
        </p:pic>
        <p:pic>
          <p:nvPicPr>
            <p:cNvPr id="11" name="Graphic 10">
              <a:extLst>
                <a:ext uri="{FF2B5EF4-FFF2-40B4-BE49-F238E27FC236}">
                  <a16:creationId xmlns:a16="http://schemas.microsoft.com/office/drawing/2014/main" id="{5B330825-9B67-4CF3-B0E0-9E08C8F03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694" y="1409910"/>
              <a:ext cx="2156737" cy="2695921"/>
            </a:xfrm>
            <a:prstGeom prst="rect">
              <a:avLst/>
            </a:prstGeom>
          </p:spPr>
        </p:pic>
        <p:pic>
          <p:nvPicPr>
            <p:cNvPr id="16" name="Graphic 15">
              <a:extLst>
                <a:ext uri="{FF2B5EF4-FFF2-40B4-BE49-F238E27FC236}">
                  <a16:creationId xmlns:a16="http://schemas.microsoft.com/office/drawing/2014/main" id="{FAA53220-4A51-4C49-9BD4-716168FF01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629737" y="1395039"/>
              <a:ext cx="2156737" cy="2695921"/>
            </a:xfrm>
            <a:prstGeom prst="rect">
              <a:avLst/>
            </a:prstGeom>
          </p:spPr>
        </p:pic>
        <p:sp>
          <p:nvSpPr>
            <p:cNvPr id="17" name="Arrow: Down 16">
              <a:extLst>
                <a:ext uri="{FF2B5EF4-FFF2-40B4-BE49-F238E27FC236}">
                  <a16:creationId xmlns:a16="http://schemas.microsoft.com/office/drawing/2014/main" id="{67C3D507-F08F-4379-9842-CF4AE1D7D47F}"/>
                </a:ext>
              </a:extLst>
            </p:cNvPr>
            <p:cNvSpPr/>
            <p:nvPr/>
          </p:nvSpPr>
          <p:spPr>
            <a:xfrm rot="16200000">
              <a:off x="8059837" y="2030329"/>
              <a:ext cx="485030" cy="443327"/>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9A2E1E52-EEFF-41BC-A88D-9E23D966364D}"/>
                </a:ext>
              </a:extLst>
            </p:cNvPr>
            <p:cNvSpPr/>
            <p:nvPr/>
          </p:nvSpPr>
          <p:spPr>
            <a:xfrm rot="5400000">
              <a:off x="9452729" y="2030329"/>
              <a:ext cx="485030" cy="443327"/>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8259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5EA-1B9F-4B65-8E20-160F8DB031B9}"/>
              </a:ext>
            </a:extLst>
          </p:cNvPr>
          <p:cNvSpPr>
            <a:spLocks noGrp="1"/>
          </p:cNvSpPr>
          <p:nvPr>
            <p:ph type="title"/>
          </p:nvPr>
        </p:nvSpPr>
        <p:spPr>
          <a:xfrm>
            <a:off x="838200" y="588494"/>
            <a:ext cx="10515600" cy="800039"/>
          </a:xfrm>
        </p:spPr>
        <p:txBody>
          <a:bodyPr>
            <a:noAutofit/>
          </a:bodyPr>
          <a:lstStyle/>
          <a:p>
            <a:r>
              <a:rPr lang="en-US" dirty="0"/>
              <a:t>Impact of stigma and discrimination</a:t>
            </a:r>
          </a:p>
        </p:txBody>
      </p:sp>
      <p:sp>
        <p:nvSpPr>
          <p:cNvPr id="3" name="Content Placeholder 2">
            <a:extLst>
              <a:ext uri="{FF2B5EF4-FFF2-40B4-BE49-F238E27FC236}">
                <a16:creationId xmlns:a16="http://schemas.microsoft.com/office/drawing/2014/main" id="{4473DE17-5136-42B8-B055-8590D313F568}"/>
              </a:ext>
            </a:extLst>
          </p:cNvPr>
          <p:cNvSpPr>
            <a:spLocks noGrp="1"/>
          </p:cNvSpPr>
          <p:nvPr>
            <p:ph idx="1"/>
          </p:nvPr>
        </p:nvSpPr>
        <p:spPr>
          <a:xfrm>
            <a:off x="838200" y="1636730"/>
            <a:ext cx="10515600" cy="4932746"/>
          </a:xfrm>
        </p:spPr>
        <p:txBody>
          <a:bodyPr>
            <a:noAutofit/>
          </a:bodyPr>
          <a:lstStyle/>
          <a:p>
            <a:r>
              <a:rPr lang="en-US" dirty="0"/>
              <a:t>Feelings of rejection and isolation, shame and self-doubt</a:t>
            </a:r>
          </a:p>
          <a:p>
            <a:r>
              <a:rPr lang="en-US" dirty="0"/>
              <a:t>Psychological distress and depression </a:t>
            </a:r>
          </a:p>
          <a:p>
            <a:r>
              <a:rPr lang="en-US" dirty="0"/>
              <a:t>Lower self-esteem</a:t>
            </a:r>
          </a:p>
          <a:p>
            <a:r>
              <a:rPr lang="en-US" dirty="0"/>
              <a:t>Disruption of family relationships</a:t>
            </a:r>
          </a:p>
          <a:p>
            <a:r>
              <a:rPr lang="en-US" dirty="0"/>
              <a:t>Inability to obtain employment, housing </a:t>
            </a:r>
          </a:p>
          <a:p>
            <a:r>
              <a:rPr lang="en-US" dirty="0"/>
              <a:t>Reluctance to seek out services </a:t>
            </a:r>
          </a:p>
          <a:p>
            <a:r>
              <a:rPr lang="en-US" dirty="0"/>
              <a:t>Doubt about own abilities to achieve goals in life</a:t>
            </a:r>
          </a:p>
          <a:p>
            <a:r>
              <a:rPr lang="en-US" dirty="0"/>
              <a:t>Overall poor quality of life</a:t>
            </a:r>
          </a:p>
        </p:txBody>
      </p:sp>
      <p:sp>
        <p:nvSpPr>
          <p:cNvPr id="5" name="Slide Number Placeholder 4">
            <a:extLst>
              <a:ext uri="{FF2B5EF4-FFF2-40B4-BE49-F238E27FC236}">
                <a16:creationId xmlns:a16="http://schemas.microsoft.com/office/drawing/2014/main" id="{F166AD51-15C6-4EE7-A884-9F0D147425ED}"/>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18</a:t>
            </a:fld>
            <a:endParaRPr lang="en-US" dirty="0"/>
          </a:p>
        </p:txBody>
      </p:sp>
      <p:grpSp>
        <p:nvGrpSpPr>
          <p:cNvPr id="8" name="Graphic 9">
            <a:extLst>
              <a:ext uri="{FF2B5EF4-FFF2-40B4-BE49-F238E27FC236}">
                <a16:creationId xmlns:a16="http://schemas.microsoft.com/office/drawing/2014/main" id="{8107D325-D2E9-4173-82BB-C49C4B94C376}"/>
              </a:ext>
            </a:extLst>
          </p:cNvPr>
          <p:cNvGrpSpPr/>
          <p:nvPr/>
        </p:nvGrpSpPr>
        <p:grpSpPr>
          <a:xfrm flipH="1">
            <a:off x="8399720" y="2326391"/>
            <a:ext cx="3211300" cy="3877559"/>
            <a:chOff x="8612371" y="2516690"/>
            <a:chExt cx="3211300" cy="3877559"/>
          </a:xfrm>
          <a:solidFill>
            <a:srgbClr val="000000"/>
          </a:solidFill>
        </p:grpSpPr>
        <p:sp>
          <p:nvSpPr>
            <p:cNvPr id="12" name="Freeform: Shape 11">
              <a:extLst>
                <a:ext uri="{FF2B5EF4-FFF2-40B4-BE49-F238E27FC236}">
                  <a16:creationId xmlns:a16="http://schemas.microsoft.com/office/drawing/2014/main" id="{EF929E25-F95F-4121-AA3A-F7EE34EBFC7D}"/>
                </a:ext>
              </a:extLst>
            </p:cNvPr>
            <p:cNvSpPr/>
            <p:nvPr/>
          </p:nvSpPr>
          <p:spPr>
            <a:xfrm>
              <a:off x="8977768" y="4232212"/>
              <a:ext cx="730153" cy="1450245"/>
            </a:xfrm>
            <a:custGeom>
              <a:avLst/>
              <a:gdLst>
                <a:gd name="connsiteX0" fmla="*/ 115452 w 730153"/>
                <a:gd name="connsiteY0" fmla="*/ 0 h 1450245"/>
                <a:gd name="connsiteX1" fmla="*/ 0 w 730153"/>
                <a:gd name="connsiteY1" fmla="*/ 22022 h 1450245"/>
                <a:gd name="connsiteX2" fmla="*/ 8260 w 730153"/>
                <a:gd name="connsiteY2" fmla="*/ 1450246 h 1450245"/>
                <a:gd name="connsiteX3" fmla="*/ 127655 w 730153"/>
                <a:gd name="connsiteY3" fmla="*/ 1450246 h 1450245"/>
                <a:gd name="connsiteX4" fmla="*/ 150446 w 730153"/>
                <a:gd name="connsiteY4" fmla="*/ 1300656 h 1450245"/>
                <a:gd name="connsiteX5" fmla="*/ 587679 w 730153"/>
                <a:gd name="connsiteY5" fmla="*/ 1300656 h 1450245"/>
                <a:gd name="connsiteX6" fmla="*/ 587679 w 730153"/>
                <a:gd name="connsiteY6" fmla="*/ 1450246 h 1450245"/>
                <a:gd name="connsiteX7" fmla="*/ 705214 w 730153"/>
                <a:gd name="connsiteY7" fmla="*/ 1450246 h 1450245"/>
                <a:gd name="connsiteX8" fmla="*/ 705214 w 730153"/>
                <a:gd name="connsiteY8" fmla="*/ 1037099 h 1450245"/>
                <a:gd name="connsiteX9" fmla="*/ 730153 w 730153"/>
                <a:gd name="connsiteY9" fmla="*/ 1037099 h 1450245"/>
                <a:gd name="connsiteX10" fmla="*/ 730153 w 730153"/>
                <a:gd name="connsiteY10" fmla="*/ 919564 h 1450245"/>
                <a:gd name="connsiteX11" fmla="*/ 183772 w 730153"/>
                <a:gd name="connsiteY11" fmla="*/ 919564 h 1450245"/>
                <a:gd name="connsiteX12" fmla="*/ 115452 w 730153"/>
                <a:gd name="connsiteY12" fmla="*/ 0 h 1450245"/>
                <a:gd name="connsiteX13" fmla="*/ 587679 w 730153"/>
                <a:gd name="connsiteY13" fmla="*/ 1037109 h 1450245"/>
                <a:gd name="connsiteX14" fmla="*/ 587679 w 730153"/>
                <a:gd name="connsiteY14" fmla="*/ 1236556 h 1450245"/>
                <a:gd name="connsiteX15" fmla="*/ 158566 w 730153"/>
                <a:gd name="connsiteY15" fmla="*/ 1236556 h 1450245"/>
                <a:gd name="connsiteX16" fmla="*/ 177265 w 730153"/>
                <a:gd name="connsiteY16" fmla="*/ 1037109 h 1450245"/>
                <a:gd name="connsiteX17" fmla="*/ 587679 w 730153"/>
                <a:gd name="connsiteY17" fmla="*/ 1037109 h 14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0153" h="1450245">
                  <a:moveTo>
                    <a:pt x="115452" y="0"/>
                  </a:moveTo>
                  <a:cubicBezTo>
                    <a:pt x="76965" y="7351"/>
                    <a:pt x="38488" y="14681"/>
                    <a:pt x="0" y="22022"/>
                  </a:cubicBezTo>
                  <a:cubicBezTo>
                    <a:pt x="89990" y="493723"/>
                    <a:pt x="92554" y="977765"/>
                    <a:pt x="8260" y="1450246"/>
                  </a:cubicBezTo>
                  <a:lnTo>
                    <a:pt x="127655" y="1450246"/>
                  </a:lnTo>
                  <a:cubicBezTo>
                    <a:pt x="136256" y="1400496"/>
                    <a:pt x="143703" y="1350619"/>
                    <a:pt x="150446" y="1300656"/>
                  </a:cubicBezTo>
                  <a:lnTo>
                    <a:pt x="587679" y="1300656"/>
                  </a:lnTo>
                  <a:lnTo>
                    <a:pt x="587679" y="1450246"/>
                  </a:lnTo>
                  <a:lnTo>
                    <a:pt x="705214" y="1450246"/>
                  </a:lnTo>
                  <a:lnTo>
                    <a:pt x="705214" y="1037099"/>
                  </a:lnTo>
                  <a:lnTo>
                    <a:pt x="730153" y="1037099"/>
                  </a:lnTo>
                  <a:lnTo>
                    <a:pt x="730153" y="919564"/>
                  </a:lnTo>
                  <a:lnTo>
                    <a:pt x="183772" y="919564"/>
                  </a:lnTo>
                  <a:cubicBezTo>
                    <a:pt x="196028" y="612081"/>
                    <a:pt x="173365" y="303572"/>
                    <a:pt x="115452" y="0"/>
                  </a:cubicBezTo>
                  <a:close/>
                  <a:moveTo>
                    <a:pt x="587679" y="1037109"/>
                  </a:moveTo>
                  <a:lnTo>
                    <a:pt x="587679" y="1236556"/>
                  </a:lnTo>
                  <a:lnTo>
                    <a:pt x="158566" y="1236556"/>
                  </a:lnTo>
                  <a:cubicBezTo>
                    <a:pt x="166452" y="1170192"/>
                    <a:pt x="172671" y="1103698"/>
                    <a:pt x="177265" y="1037109"/>
                  </a:cubicBezTo>
                  <a:lnTo>
                    <a:pt x="587679" y="1037109"/>
                  </a:lnTo>
                  <a:close/>
                </a:path>
              </a:pathLst>
            </a:custGeom>
            <a:solidFill>
              <a:schemeClr val="accent2">
                <a:lumMod val="90000"/>
                <a:lumOff val="10000"/>
              </a:schemeClr>
            </a:solidFill>
            <a:ln w="106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50BDC47-156E-4366-B7D3-C9B58E00AF1E}"/>
                </a:ext>
              </a:extLst>
            </p:cNvPr>
            <p:cNvSpPr/>
            <p:nvPr/>
          </p:nvSpPr>
          <p:spPr>
            <a:xfrm>
              <a:off x="9907468" y="3923422"/>
              <a:ext cx="480763" cy="455089"/>
            </a:xfrm>
            <a:custGeom>
              <a:avLst/>
              <a:gdLst>
                <a:gd name="connsiteX0" fmla="*/ 249419 w 480763"/>
                <a:gd name="connsiteY0" fmla="*/ 365165 h 455089"/>
                <a:gd name="connsiteX1" fmla="*/ 307556 w 480763"/>
                <a:gd name="connsiteY1" fmla="*/ 382431 h 455089"/>
                <a:gd name="connsiteX2" fmla="*/ 353865 w 480763"/>
                <a:gd name="connsiteY2" fmla="*/ 449801 h 455089"/>
                <a:gd name="connsiteX3" fmla="*/ 354196 w 480763"/>
                <a:gd name="connsiteY3" fmla="*/ 451895 h 455089"/>
                <a:gd name="connsiteX4" fmla="*/ 438341 w 480763"/>
                <a:gd name="connsiteY4" fmla="*/ 376683 h 455089"/>
                <a:gd name="connsiteX5" fmla="*/ 376699 w 480763"/>
                <a:gd name="connsiteY5" fmla="*/ 42423 h 455089"/>
                <a:gd name="connsiteX6" fmla="*/ 42406 w 480763"/>
                <a:gd name="connsiteY6" fmla="*/ 104044 h 455089"/>
                <a:gd name="connsiteX7" fmla="*/ 104070 w 480763"/>
                <a:gd name="connsiteY7" fmla="*/ 438325 h 455089"/>
                <a:gd name="connsiteX8" fmla="*/ 132941 w 480763"/>
                <a:gd name="connsiteY8" fmla="*/ 455090 h 455089"/>
                <a:gd name="connsiteX9" fmla="*/ 159750 w 480763"/>
                <a:gd name="connsiteY9" fmla="*/ 413824 h 455089"/>
                <a:gd name="connsiteX10" fmla="*/ 249419 w 480763"/>
                <a:gd name="connsiteY10" fmla="*/ 365165 h 4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763" h="455089">
                  <a:moveTo>
                    <a:pt x="249419" y="365165"/>
                  </a:moveTo>
                  <a:cubicBezTo>
                    <a:pt x="270062" y="365165"/>
                    <a:pt x="290172" y="371127"/>
                    <a:pt x="307556" y="382431"/>
                  </a:cubicBezTo>
                  <a:cubicBezTo>
                    <a:pt x="331469" y="397967"/>
                    <a:pt x="347914" y="421913"/>
                    <a:pt x="353865" y="449801"/>
                  </a:cubicBezTo>
                  <a:cubicBezTo>
                    <a:pt x="354015" y="450495"/>
                    <a:pt x="354079" y="451200"/>
                    <a:pt x="354196" y="451895"/>
                  </a:cubicBezTo>
                  <a:cubicBezTo>
                    <a:pt x="386797" y="434393"/>
                    <a:pt x="415913" y="409262"/>
                    <a:pt x="438341" y="376683"/>
                  </a:cubicBezTo>
                  <a:cubicBezTo>
                    <a:pt x="513639" y="267354"/>
                    <a:pt x="486029" y="117699"/>
                    <a:pt x="376699" y="42423"/>
                  </a:cubicBezTo>
                  <a:cubicBezTo>
                    <a:pt x="267380" y="-32874"/>
                    <a:pt x="117704" y="-5264"/>
                    <a:pt x="42406" y="104044"/>
                  </a:cubicBezTo>
                  <a:cubicBezTo>
                    <a:pt x="-32870" y="213373"/>
                    <a:pt x="-5260" y="363038"/>
                    <a:pt x="104070" y="438325"/>
                  </a:cubicBezTo>
                  <a:cubicBezTo>
                    <a:pt x="113398" y="444757"/>
                    <a:pt x="123100" y="450153"/>
                    <a:pt x="132941" y="455090"/>
                  </a:cubicBezTo>
                  <a:lnTo>
                    <a:pt x="159750" y="413824"/>
                  </a:lnTo>
                  <a:cubicBezTo>
                    <a:pt x="179506" y="383361"/>
                    <a:pt x="213047" y="365165"/>
                    <a:pt x="249419" y="365165"/>
                  </a:cubicBezTo>
                  <a:close/>
                </a:path>
              </a:pathLst>
            </a:custGeom>
            <a:solidFill>
              <a:schemeClr val="accent2">
                <a:lumMod val="50000"/>
                <a:lumOff val="50000"/>
              </a:schemeClr>
            </a:solidFill>
            <a:ln w="106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CF22BE5-4B6F-460D-B706-6D9381D4B4AF}"/>
                </a:ext>
              </a:extLst>
            </p:cNvPr>
            <p:cNvSpPr/>
            <p:nvPr/>
          </p:nvSpPr>
          <p:spPr>
            <a:xfrm>
              <a:off x="9220341" y="4175663"/>
              <a:ext cx="996387" cy="1516283"/>
            </a:xfrm>
            <a:custGeom>
              <a:avLst/>
              <a:gdLst>
                <a:gd name="connsiteX0" fmla="*/ 279253 w 996387"/>
                <a:gd name="connsiteY0" fmla="*/ 104674 h 1516283"/>
                <a:gd name="connsiteX1" fmla="*/ 5875 w 996387"/>
                <a:gd name="connsiteY1" fmla="*/ 634651 h 1516283"/>
                <a:gd name="connsiteX2" fmla="*/ 168994 w 996387"/>
                <a:gd name="connsiteY2" fmla="*/ 901178 h 1516283"/>
                <a:gd name="connsiteX3" fmla="*/ 229867 w 996387"/>
                <a:gd name="connsiteY3" fmla="*/ 920005 h 1516283"/>
                <a:gd name="connsiteX4" fmla="*/ 257370 w 996387"/>
                <a:gd name="connsiteY4" fmla="*/ 922869 h 1516283"/>
                <a:gd name="connsiteX5" fmla="*/ 676695 w 996387"/>
                <a:gd name="connsiteY5" fmla="*/ 922869 h 1516283"/>
                <a:gd name="connsiteX6" fmla="*/ 535684 w 996387"/>
                <a:gd name="connsiteY6" fmla="*/ 1339884 h 1516283"/>
                <a:gd name="connsiteX7" fmla="*/ 619412 w 996387"/>
                <a:gd name="connsiteY7" fmla="*/ 1509209 h 1516283"/>
                <a:gd name="connsiteX8" fmla="*/ 662216 w 996387"/>
                <a:gd name="connsiteY8" fmla="*/ 1516283 h 1516283"/>
                <a:gd name="connsiteX9" fmla="*/ 788728 w 996387"/>
                <a:gd name="connsiteY9" fmla="*/ 1425482 h 1516283"/>
                <a:gd name="connsiteX10" fmla="*/ 989404 w 996387"/>
                <a:gd name="connsiteY10" fmla="*/ 832078 h 1516283"/>
                <a:gd name="connsiteX11" fmla="*/ 971410 w 996387"/>
                <a:gd name="connsiteY11" fmla="*/ 711445 h 1516283"/>
                <a:gd name="connsiteX12" fmla="*/ 862871 w 996387"/>
                <a:gd name="connsiteY12" fmla="*/ 655722 h 1516283"/>
                <a:gd name="connsiteX13" fmla="*/ 768672 w 996387"/>
                <a:gd name="connsiteY13" fmla="*/ 655722 h 1516283"/>
                <a:gd name="connsiteX14" fmla="*/ 712062 w 996387"/>
                <a:gd name="connsiteY14" fmla="*/ 672134 h 1516283"/>
                <a:gd name="connsiteX15" fmla="*/ 708451 w 996387"/>
                <a:gd name="connsiteY15" fmla="*/ 672070 h 1516283"/>
                <a:gd name="connsiteX16" fmla="*/ 655143 w 996387"/>
                <a:gd name="connsiteY16" fmla="*/ 655733 h 1516283"/>
                <a:gd name="connsiteX17" fmla="*/ 402601 w 996387"/>
                <a:gd name="connsiteY17" fmla="*/ 655733 h 1516283"/>
                <a:gd name="connsiteX18" fmla="*/ 519635 w 996387"/>
                <a:gd name="connsiteY18" fmla="*/ 442791 h 1516283"/>
                <a:gd name="connsiteX19" fmla="*/ 407004 w 996387"/>
                <a:gd name="connsiteY19" fmla="*/ 244434 h 1516283"/>
                <a:gd name="connsiteX20" fmla="*/ 396895 w 996387"/>
                <a:gd name="connsiteY20" fmla="*/ 163282 h 1516283"/>
                <a:gd name="connsiteX21" fmla="*/ 447137 w 996387"/>
                <a:gd name="connsiteY21" fmla="*/ 98755 h 1516283"/>
                <a:gd name="connsiteX22" fmla="*/ 499814 w 996387"/>
                <a:gd name="connsiteY22" fmla="*/ 84800 h 1516283"/>
                <a:gd name="connsiteX23" fmla="*/ 592827 w 996387"/>
                <a:gd name="connsiteY23" fmla="*/ 138898 h 1516283"/>
                <a:gd name="connsiteX24" fmla="*/ 645590 w 996387"/>
                <a:gd name="connsiteY24" fmla="*/ 231815 h 1516283"/>
                <a:gd name="connsiteX25" fmla="*/ 604325 w 996387"/>
                <a:gd name="connsiteY25" fmla="*/ 35467 h 1516283"/>
                <a:gd name="connsiteX26" fmla="*/ 279253 w 996387"/>
                <a:gd name="connsiteY26" fmla="*/ 104674 h 151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6387" h="1516283">
                  <a:moveTo>
                    <a:pt x="279253" y="104674"/>
                  </a:moveTo>
                  <a:cubicBezTo>
                    <a:pt x="132782" y="278733"/>
                    <a:pt x="66941" y="403609"/>
                    <a:pt x="5875" y="634651"/>
                  </a:cubicBezTo>
                  <a:cubicBezTo>
                    <a:pt x="-25913" y="807011"/>
                    <a:pt x="77391" y="866548"/>
                    <a:pt x="168994" y="901178"/>
                  </a:cubicBezTo>
                  <a:cubicBezTo>
                    <a:pt x="191999" y="909887"/>
                    <a:pt x="212033" y="916789"/>
                    <a:pt x="229867" y="920005"/>
                  </a:cubicBezTo>
                  <a:cubicBezTo>
                    <a:pt x="238746" y="921865"/>
                    <a:pt x="247935" y="922869"/>
                    <a:pt x="257370" y="922869"/>
                  </a:cubicBezTo>
                  <a:lnTo>
                    <a:pt x="676695" y="922869"/>
                  </a:lnTo>
                  <a:lnTo>
                    <a:pt x="535684" y="1339884"/>
                  </a:lnTo>
                  <a:cubicBezTo>
                    <a:pt x="512038" y="1409764"/>
                    <a:pt x="549532" y="1485564"/>
                    <a:pt x="619412" y="1509209"/>
                  </a:cubicBezTo>
                  <a:cubicBezTo>
                    <a:pt x="633591" y="1514007"/>
                    <a:pt x="648027" y="1516283"/>
                    <a:pt x="662216" y="1516283"/>
                  </a:cubicBezTo>
                  <a:cubicBezTo>
                    <a:pt x="717918" y="1516283"/>
                    <a:pt x="769879" y="1481172"/>
                    <a:pt x="788728" y="1425482"/>
                  </a:cubicBezTo>
                  <a:lnTo>
                    <a:pt x="989404" y="832078"/>
                  </a:lnTo>
                  <a:cubicBezTo>
                    <a:pt x="1003113" y="791475"/>
                    <a:pt x="996392" y="746267"/>
                    <a:pt x="971410" y="711445"/>
                  </a:cubicBezTo>
                  <a:cubicBezTo>
                    <a:pt x="946407" y="676611"/>
                    <a:pt x="905740" y="655722"/>
                    <a:pt x="862871" y="655722"/>
                  </a:cubicBezTo>
                  <a:lnTo>
                    <a:pt x="768672" y="655722"/>
                  </a:lnTo>
                  <a:cubicBezTo>
                    <a:pt x="751960" y="666193"/>
                    <a:pt x="732503" y="672134"/>
                    <a:pt x="712062" y="672134"/>
                  </a:cubicBezTo>
                  <a:cubicBezTo>
                    <a:pt x="710844" y="672134"/>
                    <a:pt x="709669" y="672113"/>
                    <a:pt x="708451" y="672070"/>
                  </a:cubicBezTo>
                  <a:cubicBezTo>
                    <a:pt x="689153" y="671493"/>
                    <a:pt x="670903" y="665681"/>
                    <a:pt x="655143" y="655733"/>
                  </a:cubicBezTo>
                  <a:lnTo>
                    <a:pt x="402601" y="655733"/>
                  </a:lnTo>
                  <a:cubicBezTo>
                    <a:pt x="436216" y="580991"/>
                    <a:pt x="478380" y="508664"/>
                    <a:pt x="519635" y="442791"/>
                  </a:cubicBezTo>
                  <a:lnTo>
                    <a:pt x="407004" y="244434"/>
                  </a:lnTo>
                  <a:cubicBezTo>
                    <a:pt x="392899" y="219624"/>
                    <a:pt x="389309" y="190817"/>
                    <a:pt x="396895" y="163282"/>
                  </a:cubicBezTo>
                  <a:cubicBezTo>
                    <a:pt x="404482" y="135746"/>
                    <a:pt x="422326" y="112838"/>
                    <a:pt x="447137" y="98755"/>
                  </a:cubicBezTo>
                  <a:cubicBezTo>
                    <a:pt x="463218" y="89630"/>
                    <a:pt x="481425" y="84800"/>
                    <a:pt x="499814" y="84800"/>
                  </a:cubicBezTo>
                  <a:cubicBezTo>
                    <a:pt x="538238" y="84800"/>
                    <a:pt x="573872" y="105529"/>
                    <a:pt x="592827" y="138898"/>
                  </a:cubicBezTo>
                  <a:lnTo>
                    <a:pt x="645590" y="231815"/>
                  </a:lnTo>
                  <a:cubicBezTo>
                    <a:pt x="670198" y="156582"/>
                    <a:pt x="660111" y="75162"/>
                    <a:pt x="604325" y="35467"/>
                  </a:cubicBezTo>
                  <a:cubicBezTo>
                    <a:pt x="527734" y="-19048"/>
                    <a:pt x="386531" y="-21281"/>
                    <a:pt x="279253" y="104674"/>
                  </a:cubicBezTo>
                  <a:close/>
                </a:path>
              </a:pathLst>
            </a:custGeom>
            <a:solidFill>
              <a:schemeClr val="accent2">
                <a:lumMod val="50000"/>
                <a:lumOff val="50000"/>
              </a:schemeClr>
            </a:solidFill>
            <a:ln w="106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A9C1BD3-2B2C-4768-8B79-3D8877285AD3}"/>
                </a:ext>
              </a:extLst>
            </p:cNvPr>
            <p:cNvSpPr/>
            <p:nvPr/>
          </p:nvSpPr>
          <p:spPr>
            <a:xfrm>
              <a:off x="9634748" y="4281842"/>
              <a:ext cx="607541" cy="544574"/>
            </a:xfrm>
            <a:custGeom>
              <a:avLst/>
              <a:gdLst>
                <a:gd name="connsiteX0" fmla="*/ 43287 w 607541"/>
                <a:gd name="connsiteY0" fmla="*/ 11168 h 544574"/>
                <a:gd name="connsiteX1" fmla="*/ 11168 w 607541"/>
                <a:gd name="connsiteY1" fmla="*/ 127710 h 544574"/>
                <a:gd name="connsiteX2" fmla="*/ 223320 w 607541"/>
                <a:gd name="connsiteY2" fmla="*/ 501311 h 544574"/>
                <a:gd name="connsiteX3" fmla="*/ 295102 w 607541"/>
                <a:gd name="connsiteY3" fmla="*/ 544543 h 544574"/>
                <a:gd name="connsiteX4" fmla="*/ 297645 w 607541"/>
                <a:gd name="connsiteY4" fmla="*/ 544575 h 544574"/>
                <a:gd name="connsiteX5" fmla="*/ 369342 w 607541"/>
                <a:gd name="connsiteY5" fmla="*/ 505660 h 544574"/>
                <a:gd name="connsiteX6" fmla="*/ 593728 w 607541"/>
                <a:gd name="connsiteY6" fmla="*/ 160171 h 544574"/>
                <a:gd name="connsiteX7" fmla="*/ 568607 w 607541"/>
                <a:gd name="connsiteY7" fmla="*/ 41930 h 544574"/>
                <a:gd name="connsiteX8" fmla="*/ 450377 w 607541"/>
                <a:gd name="connsiteY8" fmla="*/ 67061 h 544574"/>
                <a:gd name="connsiteX9" fmla="*/ 302571 w 607541"/>
                <a:gd name="connsiteY9" fmla="*/ 294620 h 544574"/>
                <a:gd name="connsiteX10" fmla="*/ 159829 w 607541"/>
                <a:gd name="connsiteY10" fmla="*/ 43276 h 544574"/>
                <a:gd name="connsiteX11" fmla="*/ 43287 w 607541"/>
                <a:gd name="connsiteY11" fmla="*/ 11168 h 54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541" h="544574">
                  <a:moveTo>
                    <a:pt x="43287" y="11168"/>
                  </a:moveTo>
                  <a:cubicBezTo>
                    <a:pt x="2224" y="34483"/>
                    <a:pt x="-12147" y="86668"/>
                    <a:pt x="11168" y="127710"/>
                  </a:cubicBezTo>
                  <a:lnTo>
                    <a:pt x="223320" y="501311"/>
                  </a:lnTo>
                  <a:cubicBezTo>
                    <a:pt x="238140" y="527383"/>
                    <a:pt x="265141" y="543645"/>
                    <a:pt x="295102" y="544543"/>
                  </a:cubicBezTo>
                  <a:cubicBezTo>
                    <a:pt x="295946" y="544564"/>
                    <a:pt x="296801" y="544575"/>
                    <a:pt x="297645" y="544575"/>
                  </a:cubicBezTo>
                  <a:cubicBezTo>
                    <a:pt x="326655" y="544586"/>
                    <a:pt x="353474" y="530075"/>
                    <a:pt x="369342" y="505660"/>
                  </a:cubicBezTo>
                  <a:lnTo>
                    <a:pt x="593728" y="160171"/>
                  </a:lnTo>
                  <a:cubicBezTo>
                    <a:pt x="619458" y="120561"/>
                    <a:pt x="608206" y="67638"/>
                    <a:pt x="568607" y="41930"/>
                  </a:cubicBezTo>
                  <a:cubicBezTo>
                    <a:pt x="529009" y="16201"/>
                    <a:pt x="476075" y="27452"/>
                    <a:pt x="450377" y="67061"/>
                  </a:cubicBezTo>
                  <a:lnTo>
                    <a:pt x="302571" y="294620"/>
                  </a:lnTo>
                  <a:lnTo>
                    <a:pt x="159829" y="43276"/>
                  </a:lnTo>
                  <a:cubicBezTo>
                    <a:pt x="136514" y="2246"/>
                    <a:pt x="84328" y="-12157"/>
                    <a:pt x="43287" y="11168"/>
                  </a:cubicBezTo>
                  <a:close/>
                </a:path>
              </a:pathLst>
            </a:custGeom>
            <a:solidFill>
              <a:schemeClr val="accent2">
                <a:lumMod val="50000"/>
                <a:lumOff val="50000"/>
              </a:schemeClr>
            </a:solidFill>
            <a:ln w="106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C87156D-5B62-425C-83B2-52CFA3358922}"/>
                </a:ext>
              </a:extLst>
            </p:cNvPr>
            <p:cNvSpPr/>
            <p:nvPr/>
          </p:nvSpPr>
          <p:spPr>
            <a:xfrm>
              <a:off x="10277894" y="3811361"/>
              <a:ext cx="106850" cy="106850"/>
            </a:xfrm>
            <a:custGeom>
              <a:avLst/>
              <a:gdLst>
                <a:gd name="connsiteX0" fmla="*/ 0 w 106850"/>
                <a:gd name="connsiteY0" fmla="*/ 53425 h 106850"/>
                <a:gd name="connsiteX1" fmla="*/ 53425 w 106850"/>
                <a:gd name="connsiteY1" fmla="*/ 106850 h 106850"/>
                <a:gd name="connsiteX2" fmla="*/ 106851 w 106850"/>
                <a:gd name="connsiteY2" fmla="*/ 53425 h 106850"/>
                <a:gd name="connsiteX3" fmla="*/ 53425 w 106850"/>
                <a:gd name="connsiteY3" fmla="*/ 0 h 106850"/>
                <a:gd name="connsiteX4" fmla="*/ 0 w 106850"/>
                <a:gd name="connsiteY4" fmla="*/ 53425 h 106850"/>
                <a:gd name="connsiteX5" fmla="*/ 51652 w 106850"/>
                <a:gd name="connsiteY5" fmla="*/ 23144 h 106850"/>
                <a:gd name="connsiteX6" fmla="*/ 83707 w 106850"/>
                <a:gd name="connsiteY6" fmla="*/ 55199 h 106850"/>
                <a:gd name="connsiteX7" fmla="*/ 51652 w 106850"/>
                <a:gd name="connsiteY7" fmla="*/ 87254 h 106850"/>
                <a:gd name="connsiteX8" fmla="*/ 19596 w 106850"/>
                <a:gd name="connsiteY8" fmla="*/ 55199 h 106850"/>
                <a:gd name="connsiteX9" fmla="*/ 51652 w 106850"/>
                <a:gd name="connsiteY9" fmla="*/ 23144 h 1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0" h="106850">
                  <a:moveTo>
                    <a:pt x="0" y="53425"/>
                  </a:moveTo>
                  <a:cubicBezTo>
                    <a:pt x="0" y="82926"/>
                    <a:pt x="23924" y="106850"/>
                    <a:pt x="53425" y="106850"/>
                  </a:cubicBezTo>
                  <a:cubicBezTo>
                    <a:pt x="82927" y="106850"/>
                    <a:pt x="106851" y="82926"/>
                    <a:pt x="106851" y="53425"/>
                  </a:cubicBezTo>
                  <a:cubicBezTo>
                    <a:pt x="106851" y="23924"/>
                    <a:pt x="82927" y="0"/>
                    <a:pt x="53425" y="0"/>
                  </a:cubicBezTo>
                  <a:cubicBezTo>
                    <a:pt x="23924" y="0"/>
                    <a:pt x="0" y="23924"/>
                    <a:pt x="0" y="53425"/>
                  </a:cubicBezTo>
                  <a:close/>
                  <a:moveTo>
                    <a:pt x="51652" y="23144"/>
                  </a:moveTo>
                  <a:cubicBezTo>
                    <a:pt x="69357" y="23144"/>
                    <a:pt x="83707" y="37494"/>
                    <a:pt x="83707" y="55199"/>
                  </a:cubicBezTo>
                  <a:cubicBezTo>
                    <a:pt x="83707" y="72904"/>
                    <a:pt x="69357" y="87254"/>
                    <a:pt x="51652" y="87254"/>
                  </a:cubicBezTo>
                  <a:cubicBezTo>
                    <a:pt x="33946" y="87254"/>
                    <a:pt x="19596" y="72904"/>
                    <a:pt x="19596" y="55199"/>
                  </a:cubicBezTo>
                  <a:cubicBezTo>
                    <a:pt x="19596" y="37504"/>
                    <a:pt x="33946" y="23144"/>
                    <a:pt x="51652" y="23144"/>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CEA1CE-998A-4873-9B90-E4407B806BFD}"/>
                </a:ext>
              </a:extLst>
            </p:cNvPr>
            <p:cNvSpPr/>
            <p:nvPr/>
          </p:nvSpPr>
          <p:spPr>
            <a:xfrm>
              <a:off x="10363375" y="3665340"/>
              <a:ext cx="138905" cy="138905"/>
            </a:xfrm>
            <a:custGeom>
              <a:avLst/>
              <a:gdLst>
                <a:gd name="connsiteX0" fmla="*/ 138906 w 138905"/>
                <a:gd name="connsiteY0" fmla="*/ 69453 h 138905"/>
                <a:gd name="connsiteX1" fmla="*/ 69453 w 138905"/>
                <a:gd name="connsiteY1" fmla="*/ 0 h 138905"/>
                <a:gd name="connsiteX2" fmla="*/ 0 w 138905"/>
                <a:gd name="connsiteY2" fmla="*/ 69453 h 138905"/>
                <a:gd name="connsiteX3" fmla="*/ 69453 w 138905"/>
                <a:gd name="connsiteY3" fmla="*/ 138905 h 138905"/>
                <a:gd name="connsiteX4" fmla="*/ 138906 w 138905"/>
                <a:gd name="connsiteY4" fmla="*/ 69453 h 138905"/>
                <a:gd name="connsiteX5" fmla="*/ 17812 w 138905"/>
                <a:gd name="connsiteY5" fmla="*/ 74784 h 138905"/>
                <a:gd name="connsiteX6" fmla="*/ 67669 w 138905"/>
                <a:gd name="connsiteY6" fmla="*/ 24917 h 138905"/>
                <a:gd name="connsiteX7" fmla="*/ 117536 w 138905"/>
                <a:gd name="connsiteY7" fmla="*/ 74784 h 138905"/>
                <a:gd name="connsiteX8" fmla="*/ 67669 w 138905"/>
                <a:gd name="connsiteY8" fmla="*/ 124641 h 138905"/>
                <a:gd name="connsiteX9" fmla="*/ 17812 w 138905"/>
                <a:gd name="connsiteY9" fmla="*/ 74784 h 1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05" h="138905">
                  <a:moveTo>
                    <a:pt x="138906" y="69453"/>
                  </a:moveTo>
                  <a:cubicBezTo>
                    <a:pt x="138906" y="31104"/>
                    <a:pt x="107812" y="0"/>
                    <a:pt x="69453" y="0"/>
                  </a:cubicBezTo>
                  <a:cubicBezTo>
                    <a:pt x="31094" y="0"/>
                    <a:pt x="0" y="31104"/>
                    <a:pt x="0" y="69453"/>
                  </a:cubicBezTo>
                  <a:cubicBezTo>
                    <a:pt x="0" y="107801"/>
                    <a:pt x="31094" y="138905"/>
                    <a:pt x="69453" y="138905"/>
                  </a:cubicBezTo>
                  <a:cubicBezTo>
                    <a:pt x="107812" y="138905"/>
                    <a:pt x="138906" y="107801"/>
                    <a:pt x="138906" y="69453"/>
                  </a:cubicBezTo>
                  <a:close/>
                  <a:moveTo>
                    <a:pt x="17812" y="74784"/>
                  </a:moveTo>
                  <a:cubicBezTo>
                    <a:pt x="17812" y="47249"/>
                    <a:pt x="40144" y="24917"/>
                    <a:pt x="67669" y="24917"/>
                  </a:cubicBezTo>
                  <a:cubicBezTo>
                    <a:pt x="95215" y="24917"/>
                    <a:pt x="117536" y="47238"/>
                    <a:pt x="117536" y="74784"/>
                  </a:cubicBezTo>
                  <a:cubicBezTo>
                    <a:pt x="117536" y="102320"/>
                    <a:pt x="95215" y="124641"/>
                    <a:pt x="67669" y="124641"/>
                  </a:cubicBezTo>
                  <a:cubicBezTo>
                    <a:pt x="40144" y="124651"/>
                    <a:pt x="17812" y="102330"/>
                    <a:pt x="17812" y="74784"/>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D00056C-FB12-4B96-9189-F7BF93927651}"/>
                </a:ext>
              </a:extLst>
            </p:cNvPr>
            <p:cNvSpPr/>
            <p:nvPr/>
          </p:nvSpPr>
          <p:spPr>
            <a:xfrm>
              <a:off x="9610089" y="3775737"/>
              <a:ext cx="138905" cy="138905"/>
            </a:xfrm>
            <a:custGeom>
              <a:avLst/>
              <a:gdLst>
                <a:gd name="connsiteX0" fmla="*/ 0 w 138905"/>
                <a:gd name="connsiteY0" fmla="*/ 69453 h 138905"/>
                <a:gd name="connsiteX1" fmla="*/ 69453 w 138905"/>
                <a:gd name="connsiteY1" fmla="*/ 138905 h 138905"/>
                <a:gd name="connsiteX2" fmla="*/ 138906 w 138905"/>
                <a:gd name="connsiteY2" fmla="*/ 69453 h 138905"/>
                <a:gd name="connsiteX3" fmla="*/ 69453 w 138905"/>
                <a:gd name="connsiteY3" fmla="*/ 0 h 138905"/>
                <a:gd name="connsiteX4" fmla="*/ 0 w 138905"/>
                <a:gd name="connsiteY4" fmla="*/ 69453 h 138905"/>
                <a:gd name="connsiteX5" fmla="*/ 76569 w 138905"/>
                <a:gd name="connsiteY5" fmla="*/ 21370 h 138905"/>
                <a:gd name="connsiteX6" fmla="*/ 126426 w 138905"/>
                <a:gd name="connsiteY6" fmla="*/ 71237 h 138905"/>
                <a:gd name="connsiteX7" fmla="*/ 76569 w 138905"/>
                <a:gd name="connsiteY7" fmla="*/ 121104 h 138905"/>
                <a:gd name="connsiteX8" fmla="*/ 26713 w 138905"/>
                <a:gd name="connsiteY8" fmla="*/ 71237 h 138905"/>
                <a:gd name="connsiteX9" fmla="*/ 76569 w 138905"/>
                <a:gd name="connsiteY9" fmla="*/ 21370 h 1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05" h="138905">
                  <a:moveTo>
                    <a:pt x="0" y="69453"/>
                  </a:moveTo>
                  <a:cubicBezTo>
                    <a:pt x="0" y="107801"/>
                    <a:pt x="31094" y="138905"/>
                    <a:pt x="69453" y="138905"/>
                  </a:cubicBezTo>
                  <a:cubicBezTo>
                    <a:pt x="107812" y="138905"/>
                    <a:pt x="138906" y="107801"/>
                    <a:pt x="138906" y="69453"/>
                  </a:cubicBezTo>
                  <a:cubicBezTo>
                    <a:pt x="138906" y="31104"/>
                    <a:pt x="107812" y="0"/>
                    <a:pt x="69453" y="0"/>
                  </a:cubicBezTo>
                  <a:cubicBezTo>
                    <a:pt x="31094" y="0"/>
                    <a:pt x="0" y="31104"/>
                    <a:pt x="0" y="69453"/>
                  </a:cubicBezTo>
                  <a:close/>
                  <a:moveTo>
                    <a:pt x="76569" y="21370"/>
                  </a:moveTo>
                  <a:cubicBezTo>
                    <a:pt x="104105" y="21370"/>
                    <a:pt x="126426" y="43691"/>
                    <a:pt x="126426" y="71237"/>
                  </a:cubicBezTo>
                  <a:cubicBezTo>
                    <a:pt x="126426" y="98772"/>
                    <a:pt x="104105" y="121104"/>
                    <a:pt x="76569" y="121104"/>
                  </a:cubicBezTo>
                  <a:cubicBezTo>
                    <a:pt x="49034" y="121104"/>
                    <a:pt x="26713" y="98783"/>
                    <a:pt x="26713" y="71237"/>
                  </a:cubicBezTo>
                  <a:cubicBezTo>
                    <a:pt x="26713" y="43702"/>
                    <a:pt x="49034" y="21370"/>
                    <a:pt x="76569" y="21370"/>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3B8911D-3663-4D84-BAA9-67FBFB3EE736}"/>
                </a:ext>
              </a:extLst>
            </p:cNvPr>
            <p:cNvSpPr/>
            <p:nvPr/>
          </p:nvSpPr>
          <p:spPr>
            <a:xfrm>
              <a:off x="10616259" y="4147940"/>
              <a:ext cx="138905" cy="138905"/>
            </a:xfrm>
            <a:custGeom>
              <a:avLst/>
              <a:gdLst>
                <a:gd name="connsiteX0" fmla="*/ 138906 w 138905"/>
                <a:gd name="connsiteY0" fmla="*/ 69453 h 138905"/>
                <a:gd name="connsiteX1" fmla="*/ 69453 w 138905"/>
                <a:gd name="connsiteY1" fmla="*/ 0 h 138905"/>
                <a:gd name="connsiteX2" fmla="*/ 0 w 138905"/>
                <a:gd name="connsiteY2" fmla="*/ 69453 h 138905"/>
                <a:gd name="connsiteX3" fmla="*/ 69453 w 138905"/>
                <a:gd name="connsiteY3" fmla="*/ 138905 h 138905"/>
                <a:gd name="connsiteX4" fmla="*/ 138906 w 138905"/>
                <a:gd name="connsiteY4" fmla="*/ 69453 h 138905"/>
                <a:gd name="connsiteX5" fmla="*/ 17812 w 138905"/>
                <a:gd name="connsiteY5" fmla="*/ 74795 h 138905"/>
                <a:gd name="connsiteX6" fmla="*/ 67679 w 138905"/>
                <a:gd name="connsiteY6" fmla="*/ 24939 h 138905"/>
                <a:gd name="connsiteX7" fmla="*/ 117536 w 138905"/>
                <a:gd name="connsiteY7" fmla="*/ 74795 h 138905"/>
                <a:gd name="connsiteX8" fmla="*/ 67679 w 138905"/>
                <a:gd name="connsiteY8" fmla="*/ 124662 h 138905"/>
                <a:gd name="connsiteX9" fmla="*/ 17812 w 138905"/>
                <a:gd name="connsiteY9" fmla="*/ 74795 h 1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05" h="138905">
                  <a:moveTo>
                    <a:pt x="138906" y="69453"/>
                  </a:moveTo>
                  <a:cubicBezTo>
                    <a:pt x="138906" y="31104"/>
                    <a:pt x="107812" y="0"/>
                    <a:pt x="69453" y="0"/>
                  </a:cubicBezTo>
                  <a:cubicBezTo>
                    <a:pt x="31094" y="0"/>
                    <a:pt x="0" y="31104"/>
                    <a:pt x="0" y="69453"/>
                  </a:cubicBezTo>
                  <a:cubicBezTo>
                    <a:pt x="0" y="107801"/>
                    <a:pt x="31094" y="138905"/>
                    <a:pt x="69453" y="138905"/>
                  </a:cubicBezTo>
                  <a:cubicBezTo>
                    <a:pt x="107812" y="138905"/>
                    <a:pt x="138906" y="107812"/>
                    <a:pt x="138906" y="69453"/>
                  </a:cubicBezTo>
                  <a:close/>
                  <a:moveTo>
                    <a:pt x="17812" y="74795"/>
                  </a:moveTo>
                  <a:cubicBezTo>
                    <a:pt x="17812" y="47260"/>
                    <a:pt x="40133" y="24939"/>
                    <a:pt x="67679" y="24939"/>
                  </a:cubicBezTo>
                  <a:cubicBezTo>
                    <a:pt x="95204" y="24939"/>
                    <a:pt x="117536" y="47260"/>
                    <a:pt x="117536" y="74795"/>
                  </a:cubicBezTo>
                  <a:cubicBezTo>
                    <a:pt x="117536" y="102330"/>
                    <a:pt x="95204" y="124662"/>
                    <a:pt x="67679" y="124662"/>
                  </a:cubicBezTo>
                  <a:cubicBezTo>
                    <a:pt x="40133" y="124651"/>
                    <a:pt x="17812" y="102330"/>
                    <a:pt x="17812" y="7479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57E6C65-BC49-4F98-AC4C-D667710F3C70}"/>
                </a:ext>
              </a:extLst>
            </p:cNvPr>
            <p:cNvSpPr/>
            <p:nvPr/>
          </p:nvSpPr>
          <p:spPr>
            <a:xfrm>
              <a:off x="10349132" y="4525473"/>
              <a:ext cx="138905" cy="138905"/>
            </a:xfrm>
            <a:custGeom>
              <a:avLst/>
              <a:gdLst>
                <a:gd name="connsiteX0" fmla="*/ 138906 w 138905"/>
                <a:gd name="connsiteY0" fmla="*/ 69453 h 138905"/>
                <a:gd name="connsiteX1" fmla="*/ 69453 w 138905"/>
                <a:gd name="connsiteY1" fmla="*/ 0 h 138905"/>
                <a:gd name="connsiteX2" fmla="*/ 0 w 138905"/>
                <a:gd name="connsiteY2" fmla="*/ 69453 h 138905"/>
                <a:gd name="connsiteX3" fmla="*/ 69453 w 138905"/>
                <a:gd name="connsiteY3" fmla="*/ 138905 h 138905"/>
                <a:gd name="connsiteX4" fmla="*/ 138906 w 138905"/>
                <a:gd name="connsiteY4" fmla="*/ 69453 h 138905"/>
                <a:gd name="connsiteX5" fmla="*/ 17812 w 138905"/>
                <a:gd name="connsiteY5" fmla="*/ 74795 h 138905"/>
                <a:gd name="connsiteX6" fmla="*/ 67679 w 138905"/>
                <a:gd name="connsiteY6" fmla="*/ 24928 h 138905"/>
                <a:gd name="connsiteX7" fmla="*/ 117536 w 138905"/>
                <a:gd name="connsiteY7" fmla="*/ 74795 h 138905"/>
                <a:gd name="connsiteX8" fmla="*/ 67679 w 138905"/>
                <a:gd name="connsiteY8" fmla="*/ 124651 h 138905"/>
                <a:gd name="connsiteX9" fmla="*/ 17812 w 138905"/>
                <a:gd name="connsiteY9" fmla="*/ 74795 h 1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05" h="138905">
                  <a:moveTo>
                    <a:pt x="138906" y="69453"/>
                  </a:moveTo>
                  <a:cubicBezTo>
                    <a:pt x="138906" y="31104"/>
                    <a:pt x="107812" y="0"/>
                    <a:pt x="69453" y="0"/>
                  </a:cubicBezTo>
                  <a:cubicBezTo>
                    <a:pt x="31094" y="0"/>
                    <a:pt x="0" y="31104"/>
                    <a:pt x="0" y="69453"/>
                  </a:cubicBezTo>
                  <a:cubicBezTo>
                    <a:pt x="0" y="107801"/>
                    <a:pt x="31094" y="138905"/>
                    <a:pt x="69453" y="138905"/>
                  </a:cubicBezTo>
                  <a:cubicBezTo>
                    <a:pt x="107812" y="138905"/>
                    <a:pt x="138906" y="107812"/>
                    <a:pt x="138906" y="69453"/>
                  </a:cubicBezTo>
                  <a:close/>
                  <a:moveTo>
                    <a:pt x="17812" y="74795"/>
                  </a:moveTo>
                  <a:cubicBezTo>
                    <a:pt x="17812" y="47260"/>
                    <a:pt x="40133" y="24928"/>
                    <a:pt x="67679" y="24928"/>
                  </a:cubicBezTo>
                  <a:cubicBezTo>
                    <a:pt x="95204" y="24928"/>
                    <a:pt x="117536" y="47249"/>
                    <a:pt x="117536" y="74795"/>
                  </a:cubicBezTo>
                  <a:cubicBezTo>
                    <a:pt x="117536" y="102330"/>
                    <a:pt x="95204" y="124651"/>
                    <a:pt x="67679" y="124651"/>
                  </a:cubicBezTo>
                  <a:cubicBezTo>
                    <a:pt x="40133" y="124651"/>
                    <a:pt x="17812" y="102330"/>
                    <a:pt x="17812" y="7479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2FD7C79-018E-4500-B1EB-AD4C3605B213}"/>
                </a:ext>
              </a:extLst>
            </p:cNvPr>
            <p:cNvSpPr/>
            <p:nvPr/>
          </p:nvSpPr>
          <p:spPr>
            <a:xfrm>
              <a:off x="10776535" y="4037531"/>
              <a:ext cx="178077" cy="178087"/>
            </a:xfrm>
            <a:custGeom>
              <a:avLst/>
              <a:gdLst>
                <a:gd name="connsiteX0" fmla="*/ 178077 w 178077"/>
                <a:gd name="connsiteY0" fmla="*/ 89038 h 178087"/>
                <a:gd name="connsiteX1" fmla="*/ 89039 w 178077"/>
                <a:gd name="connsiteY1" fmla="*/ 0 h 178087"/>
                <a:gd name="connsiteX2" fmla="*/ 0 w 178077"/>
                <a:gd name="connsiteY2" fmla="*/ 89038 h 178087"/>
                <a:gd name="connsiteX3" fmla="*/ 89039 w 178077"/>
                <a:gd name="connsiteY3" fmla="*/ 178087 h 178087"/>
                <a:gd name="connsiteX4" fmla="*/ 178077 w 178077"/>
                <a:gd name="connsiteY4" fmla="*/ 89038 h 178087"/>
                <a:gd name="connsiteX5" fmla="*/ 22834 w 178077"/>
                <a:gd name="connsiteY5" fmla="*/ 95887 h 178087"/>
                <a:gd name="connsiteX6" fmla="*/ 86752 w 178077"/>
                <a:gd name="connsiteY6" fmla="*/ 31959 h 178087"/>
                <a:gd name="connsiteX7" fmla="*/ 150681 w 178077"/>
                <a:gd name="connsiteY7" fmla="*/ 95887 h 178087"/>
                <a:gd name="connsiteX8" fmla="*/ 86752 w 178077"/>
                <a:gd name="connsiteY8" fmla="*/ 159805 h 178087"/>
                <a:gd name="connsiteX9" fmla="*/ 22834 w 178077"/>
                <a:gd name="connsiteY9" fmla="*/ 95887 h 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7" h="178087">
                  <a:moveTo>
                    <a:pt x="178077" y="89038"/>
                  </a:moveTo>
                  <a:cubicBezTo>
                    <a:pt x="178077" y="39876"/>
                    <a:pt x="138222" y="0"/>
                    <a:pt x="89039" y="0"/>
                  </a:cubicBezTo>
                  <a:cubicBezTo>
                    <a:pt x="39866" y="0"/>
                    <a:pt x="0" y="39876"/>
                    <a:pt x="0" y="89038"/>
                  </a:cubicBezTo>
                  <a:cubicBezTo>
                    <a:pt x="0" y="138211"/>
                    <a:pt x="39855" y="178087"/>
                    <a:pt x="89039" y="178087"/>
                  </a:cubicBezTo>
                  <a:cubicBezTo>
                    <a:pt x="138222" y="178077"/>
                    <a:pt x="178077" y="138200"/>
                    <a:pt x="178077" y="89038"/>
                  </a:cubicBezTo>
                  <a:close/>
                  <a:moveTo>
                    <a:pt x="22834" y="95887"/>
                  </a:moveTo>
                  <a:cubicBezTo>
                    <a:pt x="22834" y="60584"/>
                    <a:pt x="51459" y="31959"/>
                    <a:pt x="86752" y="31959"/>
                  </a:cubicBezTo>
                  <a:cubicBezTo>
                    <a:pt x="122066" y="31959"/>
                    <a:pt x="150681" y="60584"/>
                    <a:pt x="150681" y="95887"/>
                  </a:cubicBezTo>
                  <a:cubicBezTo>
                    <a:pt x="150681" y="131191"/>
                    <a:pt x="122056" y="159805"/>
                    <a:pt x="86752" y="159805"/>
                  </a:cubicBezTo>
                  <a:cubicBezTo>
                    <a:pt x="51449" y="159805"/>
                    <a:pt x="22834" y="131180"/>
                    <a:pt x="22834" y="95887"/>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7955255-771E-40D2-B0C3-9EE6D47736AA}"/>
                </a:ext>
              </a:extLst>
            </p:cNvPr>
            <p:cNvSpPr/>
            <p:nvPr/>
          </p:nvSpPr>
          <p:spPr>
            <a:xfrm>
              <a:off x="10516524" y="4596700"/>
              <a:ext cx="178087" cy="178087"/>
            </a:xfrm>
            <a:custGeom>
              <a:avLst/>
              <a:gdLst>
                <a:gd name="connsiteX0" fmla="*/ 0 w 178087"/>
                <a:gd name="connsiteY0" fmla="*/ 89049 h 178087"/>
                <a:gd name="connsiteX1" fmla="*/ 89049 w 178087"/>
                <a:gd name="connsiteY1" fmla="*/ 178087 h 178087"/>
                <a:gd name="connsiteX2" fmla="*/ 178088 w 178087"/>
                <a:gd name="connsiteY2" fmla="*/ 89049 h 178087"/>
                <a:gd name="connsiteX3" fmla="*/ 89049 w 178087"/>
                <a:gd name="connsiteY3" fmla="*/ 0 h 178087"/>
                <a:gd name="connsiteX4" fmla="*/ 0 w 178087"/>
                <a:gd name="connsiteY4" fmla="*/ 89049 h 178087"/>
                <a:gd name="connsiteX5" fmla="*/ 150702 w 178087"/>
                <a:gd name="connsiteY5" fmla="*/ 95898 h 178087"/>
                <a:gd name="connsiteX6" fmla="*/ 86773 w 178087"/>
                <a:gd name="connsiteY6" fmla="*/ 159816 h 178087"/>
                <a:gd name="connsiteX7" fmla="*/ 22845 w 178087"/>
                <a:gd name="connsiteY7" fmla="*/ 95898 h 178087"/>
                <a:gd name="connsiteX8" fmla="*/ 86773 w 178087"/>
                <a:gd name="connsiteY8" fmla="*/ 31970 h 178087"/>
                <a:gd name="connsiteX9" fmla="*/ 150702 w 178087"/>
                <a:gd name="connsiteY9" fmla="*/ 95898 h 17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87" h="178087">
                  <a:moveTo>
                    <a:pt x="0" y="89049"/>
                  </a:moveTo>
                  <a:cubicBezTo>
                    <a:pt x="0" y="138221"/>
                    <a:pt x="39855" y="178087"/>
                    <a:pt x="89049" y="178087"/>
                  </a:cubicBezTo>
                  <a:cubicBezTo>
                    <a:pt x="138222" y="178087"/>
                    <a:pt x="178088" y="138211"/>
                    <a:pt x="178088" y="89049"/>
                  </a:cubicBezTo>
                  <a:cubicBezTo>
                    <a:pt x="178088" y="39876"/>
                    <a:pt x="138222" y="0"/>
                    <a:pt x="89049" y="0"/>
                  </a:cubicBezTo>
                  <a:cubicBezTo>
                    <a:pt x="39866" y="11"/>
                    <a:pt x="0" y="39887"/>
                    <a:pt x="0" y="89049"/>
                  </a:cubicBezTo>
                  <a:close/>
                  <a:moveTo>
                    <a:pt x="150702" y="95898"/>
                  </a:moveTo>
                  <a:cubicBezTo>
                    <a:pt x="150702" y="131201"/>
                    <a:pt x="122066" y="159816"/>
                    <a:pt x="86773" y="159816"/>
                  </a:cubicBezTo>
                  <a:cubicBezTo>
                    <a:pt x="51470" y="159816"/>
                    <a:pt x="22845" y="131191"/>
                    <a:pt x="22845" y="95898"/>
                  </a:cubicBezTo>
                  <a:cubicBezTo>
                    <a:pt x="22845" y="60595"/>
                    <a:pt x="51481" y="31970"/>
                    <a:pt x="86773" y="31970"/>
                  </a:cubicBezTo>
                  <a:cubicBezTo>
                    <a:pt x="122066" y="31970"/>
                    <a:pt x="150702" y="60595"/>
                    <a:pt x="150702" y="95898"/>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CA8673D-4AD9-4373-BA7F-F4DF57B64BC8}"/>
                </a:ext>
              </a:extLst>
            </p:cNvPr>
            <p:cNvSpPr/>
            <p:nvPr/>
          </p:nvSpPr>
          <p:spPr>
            <a:xfrm>
              <a:off x="10309950" y="3444513"/>
              <a:ext cx="192331" cy="192330"/>
            </a:xfrm>
            <a:custGeom>
              <a:avLst/>
              <a:gdLst>
                <a:gd name="connsiteX0" fmla="*/ 96166 w 192331"/>
                <a:gd name="connsiteY0" fmla="*/ 0 h 192330"/>
                <a:gd name="connsiteX1" fmla="*/ 0 w 192331"/>
                <a:gd name="connsiteY1" fmla="*/ 96165 h 192330"/>
                <a:gd name="connsiteX2" fmla="*/ 96166 w 192331"/>
                <a:gd name="connsiteY2" fmla="*/ 192330 h 192330"/>
                <a:gd name="connsiteX3" fmla="*/ 192331 w 192331"/>
                <a:gd name="connsiteY3" fmla="*/ 96165 h 192330"/>
                <a:gd name="connsiteX4" fmla="*/ 96166 w 192331"/>
                <a:gd name="connsiteY4" fmla="*/ 0 h 192330"/>
                <a:gd name="connsiteX5" fmla="*/ 93697 w 192331"/>
                <a:gd name="connsiteY5" fmla="*/ 172595 h 192330"/>
                <a:gd name="connsiteX6" fmla="*/ 24651 w 192331"/>
                <a:gd name="connsiteY6" fmla="*/ 103549 h 192330"/>
                <a:gd name="connsiteX7" fmla="*/ 93697 w 192331"/>
                <a:gd name="connsiteY7" fmla="*/ 34513 h 192330"/>
                <a:gd name="connsiteX8" fmla="*/ 162744 w 192331"/>
                <a:gd name="connsiteY8" fmla="*/ 103549 h 192330"/>
                <a:gd name="connsiteX9" fmla="*/ 93697 w 192331"/>
                <a:gd name="connsiteY9" fmla="*/ 172595 h 1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31" h="192330">
                  <a:moveTo>
                    <a:pt x="96166" y="0"/>
                  </a:moveTo>
                  <a:cubicBezTo>
                    <a:pt x="43050" y="0"/>
                    <a:pt x="0" y="43061"/>
                    <a:pt x="0" y="96165"/>
                  </a:cubicBezTo>
                  <a:cubicBezTo>
                    <a:pt x="0" y="149270"/>
                    <a:pt x="43050" y="192330"/>
                    <a:pt x="96166" y="192330"/>
                  </a:cubicBezTo>
                  <a:cubicBezTo>
                    <a:pt x="149281" y="192330"/>
                    <a:pt x="192331" y="149270"/>
                    <a:pt x="192331" y="96165"/>
                  </a:cubicBezTo>
                  <a:cubicBezTo>
                    <a:pt x="192331" y="43061"/>
                    <a:pt x="149281" y="0"/>
                    <a:pt x="96166" y="0"/>
                  </a:cubicBezTo>
                  <a:close/>
                  <a:moveTo>
                    <a:pt x="93697" y="172595"/>
                  </a:moveTo>
                  <a:cubicBezTo>
                    <a:pt x="55573" y="172595"/>
                    <a:pt x="24651" y="141683"/>
                    <a:pt x="24651" y="103549"/>
                  </a:cubicBezTo>
                  <a:cubicBezTo>
                    <a:pt x="24651" y="65424"/>
                    <a:pt x="55573" y="34513"/>
                    <a:pt x="93697" y="34513"/>
                  </a:cubicBezTo>
                  <a:cubicBezTo>
                    <a:pt x="131822" y="34513"/>
                    <a:pt x="162744" y="65424"/>
                    <a:pt x="162744" y="103549"/>
                  </a:cubicBezTo>
                  <a:cubicBezTo>
                    <a:pt x="162744" y="141683"/>
                    <a:pt x="131832" y="172595"/>
                    <a:pt x="93697" y="17259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E4ED12-A82A-4A0B-AF99-BC77F26A2D8C}"/>
                </a:ext>
              </a:extLst>
            </p:cNvPr>
            <p:cNvSpPr/>
            <p:nvPr/>
          </p:nvSpPr>
          <p:spPr>
            <a:xfrm>
              <a:off x="9763227" y="3903958"/>
              <a:ext cx="106850" cy="106850"/>
            </a:xfrm>
            <a:custGeom>
              <a:avLst/>
              <a:gdLst>
                <a:gd name="connsiteX0" fmla="*/ 106851 w 106850"/>
                <a:gd name="connsiteY0" fmla="*/ 53425 h 106850"/>
                <a:gd name="connsiteX1" fmla="*/ 53425 w 106850"/>
                <a:gd name="connsiteY1" fmla="*/ 0 h 106850"/>
                <a:gd name="connsiteX2" fmla="*/ 0 w 106850"/>
                <a:gd name="connsiteY2" fmla="*/ 53425 h 106850"/>
                <a:gd name="connsiteX3" fmla="*/ 53425 w 106850"/>
                <a:gd name="connsiteY3" fmla="*/ 106850 h 106850"/>
                <a:gd name="connsiteX4" fmla="*/ 106851 w 106850"/>
                <a:gd name="connsiteY4" fmla="*/ 53425 h 106850"/>
                <a:gd name="connsiteX5" fmla="*/ 19596 w 106850"/>
                <a:gd name="connsiteY5" fmla="*/ 55210 h 106850"/>
                <a:gd name="connsiteX6" fmla="*/ 51652 w 106850"/>
                <a:gd name="connsiteY6" fmla="*/ 23155 h 106850"/>
                <a:gd name="connsiteX7" fmla="*/ 83707 w 106850"/>
                <a:gd name="connsiteY7" fmla="*/ 55210 h 106850"/>
                <a:gd name="connsiteX8" fmla="*/ 51652 w 106850"/>
                <a:gd name="connsiteY8" fmla="*/ 87265 h 106850"/>
                <a:gd name="connsiteX9" fmla="*/ 19596 w 106850"/>
                <a:gd name="connsiteY9" fmla="*/ 55210 h 1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0" h="106850">
                  <a:moveTo>
                    <a:pt x="106851" y="53425"/>
                  </a:moveTo>
                  <a:cubicBezTo>
                    <a:pt x="106851" y="23924"/>
                    <a:pt x="82938" y="0"/>
                    <a:pt x="53425" y="0"/>
                  </a:cubicBezTo>
                  <a:cubicBezTo>
                    <a:pt x="23913" y="0"/>
                    <a:pt x="0" y="23924"/>
                    <a:pt x="0" y="53425"/>
                  </a:cubicBezTo>
                  <a:cubicBezTo>
                    <a:pt x="0" y="82926"/>
                    <a:pt x="23913" y="106850"/>
                    <a:pt x="53425" y="106850"/>
                  </a:cubicBezTo>
                  <a:cubicBezTo>
                    <a:pt x="82938" y="106850"/>
                    <a:pt x="106851" y="82937"/>
                    <a:pt x="106851" y="53425"/>
                  </a:cubicBezTo>
                  <a:close/>
                  <a:moveTo>
                    <a:pt x="19596" y="55210"/>
                  </a:moveTo>
                  <a:cubicBezTo>
                    <a:pt x="19596" y="37505"/>
                    <a:pt x="33957" y="23155"/>
                    <a:pt x="51652" y="23155"/>
                  </a:cubicBezTo>
                  <a:cubicBezTo>
                    <a:pt x="69346" y="23155"/>
                    <a:pt x="83707" y="37505"/>
                    <a:pt x="83707" y="55210"/>
                  </a:cubicBezTo>
                  <a:cubicBezTo>
                    <a:pt x="83707" y="72915"/>
                    <a:pt x="69346" y="87265"/>
                    <a:pt x="51652" y="87265"/>
                  </a:cubicBezTo>
                  <a:cubicBezTo>
                    <a:pt x="33957" y="87265"/>
                    <a:pt x="19596" y="72915"/>
                    <a:pt x="19596" y="55210"/>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19DE68D-7466-4412-8ED4-D2126B902239}"/>
                </a:ext>
              </a:extLst>
            </p:cNvPr>
            <p:cNvSpPr/>
            <p:nvPr/>
          </p:nvSpPr>
          <p:spPr>
            <a:xfrm>
              <a:off x="10457756" y="4160398"/>
              <a:ext cx="106850" cy="106850"/>
            </a:xfrm>
            <a:custGeom>
              <a:avLst/>
              <a:gdLst>
                <a:gd name="connsiteX0" fmla="*/ 53425 w 106850"/>
                <a:gd name="connsiteY0" fmla="*/ 0 h 106850"/>
                <a:gd name="connsiteX1" fmla="*/ 0 w 106850"/>
                <a:gd name="connsiteY1" fmla="*/ 53425 h 106850"/>
                <a:gd name="connsiteX2" fmla="*/ 53425 w 106850"/>
                <a:gd name="connsiteY2" fmla="*/ 106850 h 106850"/>
                <a:gd name="connsiteX3" fmla="*/ 106851 w 106850"/>
                <a:gd name="connsiteY3" fmla="*/ 53425 h 106850"/>
                <a:gd name="connsiteX4" fmla="*/ 53425 w 106850"/>
                <a:gd name="connsiteY4" fmla="*/ 0 h 106850"/>
                <a:gd name="connsiteX5" fmla="*/ 51652 w 106850"/>
                <a:gd name="connsiteY5" fmla="*/ 87265 h 106850"/>
                <a:gd name="connsiteX6" fmla="*/ 19596 w 106850"/>
                <a:gd name="connsiteY6" fmla="*/ 55210 h 106850"/>
                <a:gd name="connsiteX7" fmla="*/ 51652 w 106850"/>
                <a:gd name="connsiteY7" fmla="*/ 23155 h 106850"/>
                <a:gd name="connsiteX8" fmla="*/ 83707 w 106850"/>
                <a:gd name="connsiteY8" fmla="*/ 55210 h 106850"/>
                <a:gd name="connsiteX9" fmla="*/ 51652 w 106850"/>
                <a:gd name="connsiteY9" fmla="*/ 87265 h 1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0" h="106850">
                  <a:moveTo>
                    <a:pt x="53425" y="0"/>
                  </a:moveTo>
                  <a:cubicBezTo>
                    <a:pt x="23913" y="0"/>
                    <a:pt x="0" y="23924"/>
                    <a:pt x="0" y="53425"/>
                  </a:cubicBezTo>
                  <a:cubicBezTo>
                    <a:pt x="0" y="82926"/>
                    <a:pt x="23913" y="106850"/>
                    <a:pt x="53425" y="106850"/>
                  </a:cubicBezTo>
                  <a:cubicBezTo>
                    <a:pt x="82937" y="106850"/>
                    <a:pt x="106851" y="82926"/>
                    <a:pt x="106851" y="53425"/>
                  </a:cubicBezTo>
                  <a:cubicBezTo>
                    <a:pt x="106851" y="23924"/>
                    <a:pt x="82937" y="0"/>
                    <a:pt x="53425" y="0"/>
                  </a:cubicBezTo>
                  <a:close/>
                  <a:moveTo>
                    <a:pt x="51652" y="87265"/>
                  </a:moveTo>
                  <a:cubicBezTo>
                    <a:pt x="33957" y="87265"/>
                    <a:pt x="19596" y="72915"/>
                    <a:pt x="19596" y="55210"/>
                  </a:cubicBezTo>
                  <a:cubicBezTo>
                    <a:pt x="19596" y="37505"/>
                    <a:pt x="33957" y="23155"/>
                    <a:pt x="51652" y="23155"/>
                  </a:cubicBezTo>
                  <a:cubicBezTo>
                    <a:pt x="69346" y="23155"/>
                    <a:pt x="83707" y="37505"/>
                    <a:pt x="83707" y="55210"/>
                  </a:cubicBezTo>
                  <a:cubicBezTo>
                    <a:pt x="83707" y="72915"/>
                    <a:pt x="69346" y="87265"/>
                    <a:pt x="51652" y="8726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F96601A-4C78-40EE-8FAB-4B414A654FC3}"/>
                </a:ext>
              </a:extLst>
            </p:cNvPr>
            <p:cNvSpPr/>
            <p:nvPr/>
          </p:nvSpPr>
          <p:spPr>
            <a:xfrm>
              <a:off x="10336652" y="4374099"/>
              <a:ext cx="106850" cy="106850"/>
            </a:xfrm>
            <a:custGeom>
              <a:avLst/>
              <a:gdLst>
                <a:gd name="connsiteX0" fmla="*/ 0 w 106850"/>
                <a:gd name="connsiteY0" fmla="*/ 53425 h 106850"/>
                <a:gd name="connsiteX1" fmla="*/ 53425 w 106850"/>
                <a:gd name="connsiteY1" fmla="*/ 106850 h 106850"/>
                <a:gd name="connsiteX2" fmla="*/ 106851 w 106850"/>
                <a:gd name="connsiteY2" fmla="*/ 53425 h 106850"/>
                <a:gd name="connsiteX3" fmla="*/ 53425 w 106850"/>
                <a:gd name="connsiteY3" fmla="*/ 0 h 106850"/>
                <a:gd name="connsiteX4" fmla="*/ 0 w 106850"/>
                <a:gd name="connsiteY4" fmla="*/ 53425 h 106850"/>
                <a:gd name="connsiteX5" fmla="*/ 51652 w 106850"/>
                <a:gd name="connsiteY5" fmla="*/ 23155 h 106850"/>
                <a:gd name="connsiteX6" fmla="*/ 83707 w 106850"/>
                <a:gd name="connsiteY6" fmla="*/ 55210 h 106850"/>
                <a:gd name="connsiteX7" fmla="*/ 51652 w 106850"/>
                <a:gd name="connsiteY7" fmla="*/ 87265 h 106850"/>
                <a:gd name="connsiteX8" fmla="*/ 19596 w 106850"/>
                <a:gd name="connsiteY8" fmla="*/ 55210 h 106850"/>
                <a:gd name="connsiteX9" fmla="*/ 51652 w 106850"/>
                <a:gd name="connsiteY9" fmla="*/ 23155 h 1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0" h="106850">
                  <a:moveTo>
                    <a:pt x="0" y="53425"/>
                  </a:moveTo>
                  <a:cubicBezTo>
                    <a:pt x="0" y="82926"/>
                    <a:pt x="23924" y="106850"/>
                    <a:pt x="53425" y="106850"/>
                  </a:cubicBezTo>
                  <a:cubicBezTo>
                    <a:pt x="82937" y="106850"/>
                    <a:pt x="106851" y="82926"/>
                    <a:pt x="106851" y="53425"/>
                  </a:cubicBezTo>
                  <a:cubicBezTo>
                    <a:pt x="106851" y="23924"/>
                    <a:pt x="82937" y="0"/>
                    <a:pt x="53425" y="0"/>
                  </a:cubicBezTo>
                  <a:cubicBezTo>
                    <a:pt x="23924" y="0"/>
                    <a:pt x="0" y="23924"/>
                    <a:pt x="0" y="53425"/>
                  </a:cubicBezTo>
                  <a:close/>
                  <a:moveTo>
                    <a:pt x="51652" y="23155"/>
                  </a:moveTo>
                  <a:cubicBezTo>
                    <a:pt x="69357" y="23155"/>
                    <a:pt x="83707" y="37505"/>
                    <a:pt x="83707" y="55210"/>
                  </a:cubicBezTo>
                  <a:cubicBezTo>
                    <a:pt x="83707" y="72915"/>
                    <a:pt x="69357" y="87265"/>
                    <a:pt x="51652" y="87265"/>
                  </a:cubicBezTo>
                  <a:cubicBezTo>
                    <a:pt x="33957" y="87265"/>
                    <a:pt x="19596" y="72915"/>
                    <a:pt x="19596" y="55210"/>
                  </a:cubicBezTo>
                  <a:cubicBezTo>
                    <a:pt x="19596" y="37505"/>
                    <a:pt x="33957" y="23155"/>
                    <a:pt x="51652" y="2315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B1259C-DE14-4C07-BC10-8776EC0A96B0}"/>
                </a:ext>
              </a:extLst>
            </p:cNvPr>
            <p:cNvSpPr/>
            <p:nvPr/>
          </p:nvSpPr>
          <p:spPr>
            <a:xfrm>
              <a:off x="9708028" y="2516690"/>
              <a:ext cx="1146870" cy="949182"/>
            </a:xfrm>
            <a:custGeom>
              <a:avLst/>
              <a:gdLst>
                <a:gd name="connsiteX0" fmla="*/ 1784 w 1146870"/>
                <a:gd name="connsiteY0" fmla="*/ 681640 h 949182"/>
                <a:gd name="connsiteX1" fmla="*/ 274254 w 1146870"/>
                <a:gd name="connsiteY1" fmla="*/ 949182 h 949182"/>
                <a:gd name="connsiteX2" fmla="*/ 495894 w 1146870"/>
                <a:gd name="connsiteY2" fmla="*/ 837161 h 949182"/>
                <a:gd name="connsiteX3" fmla="*/ 584131 w 1146870"/>
                <a:gd name="connsiteY3" fmla="*/ 856939 h 949182"/>
                <a:gd name="connsiteX4" fmla="*/ 741212 w 1146870"/>
                <a:gd name="connsiteY4" fmla="*/ 781096 h 949182"/>
                <a:gd name="connsiteX5" fmla="*/ 879744 w 1146870"/>
                <a:gd name="connsiteY5" fmla="*/ 824146 h 949182"/>
                <a:gd name="connsiteX6" fmla="*/ 1146871 w 1146870"/>
                <a:gd name="connsiteY6" fmla="*/ 526878 h 949182"/>
                <a:gd name="connsiteX7" fmla="*/ 1068090 w 1146870"/>
                <a:gd name="connsiteY7" fmla="*/ 316106 h 949182"/>
                <a:gd name="connsiteX8" fmla="*/ 1089877 w 1146870"/>
                <a:gd name="connsiteY8" fmla="*/ 235765 h 949182"/>
                <a:gd name="connsiteX9" fmla="*/ 966999 w 1146870"/>
                <a:gd name="connsiteY9" fmla="*/ 94306 h 949182"/>
                <a:gd name="connsiteX10" fmla="*/ 923767 w 1146870"/>
                <a:gd name="connsiteY10" fmla="*/ 103484 h 949182"/>
                <a:gd name="connsiteX11" fmla="*/ 803164 w 1146870"/>
                <a:gd name="connsiteY11" fmla="*/ 24608 h 949182"/>
                <a:gd name="connsiteX12" fmla="*/ 717908 w 1146870"/>
                <a:gd name="connsiteY12" fmla="*/ 57956 h 949182"/>
                <a:gd name="connsiteX13" fmla="*/ 559182 w 1146870"/>
                <a:gd name="connsiteY13" fmla="*/ 0 h 949182"/>
                <a:gd name="connsiteX14" fmla="*/ 321578 w 1146870"/>
                <a:gd name="connsiteY14" fmla="*/ 157123 h 949182"/>
                <a:gd name="connsiteX15" fmla="*/ 284928 w 1146870"/>
                <a:gd name="connsiteY15" fmla="*/ 151706 h 949182"/>
                <a:gd name="connsiteX16" fmla="*/ 135551 w 1146870"/>
                <a:gd name="connsiteY16" fmla="*/ 319268 h 949182"/>
                <a:gd name="connsiteX17" fmla="*/ 118871 w 1146870"/>
                <a:gd name="connsiteY17" fmla="*/ 317762 h 949182"/>
                <a:gd name="connsiteX18" fmla="*/ 0 w 1146870"/>
                <a:gd name="connsiteY18" fmla="*/ 454605 h 949182"/>
                <a:gd name="connsiteX19" fmla="*/ 35731 w 1146870"/>
                <a:gd name="connsiteY19" fmla="*/ 552319 h 949182"/>
                <a:gd name="connsiteX20" fmla="*/ 1784 w 1146870"/>
                <a:gd name="connsiteY20" fmla="*/ 681640 h 949182"/>
                <a:gd name="connsiteX21" fmla="*/ 47185 w 1146870"/>
                <a:gd name="connsiteY21" fmla="*/ 482792 h 949182"/>
                <a:gd name="connsiteX22" fmla="*/ 161152 w 1146870"/>
                <a:gd name="connsiteY22" fmla="*/ 351580 h 949182"/>
                <a:gd name="connsiteX23" fmla="*/ 206606 w 1146870"/>
                <a:gd name="connsiteY23" fmla="*/ 362489 h 949182"/>
                <a:gd name="connsiteX24" fmla="*/ 172489 w 1146870"/>
                <a:gd name="connsiteY24" fmla="*/ 332582 h 949182"/>
                <a:gd name="connsiteX25" fmla="*/ 310754 w 1146870"/>
                <a:gd name="connsiteY25" fmla="*/ 199885 h 949182"/>
                <a:gd name="connsiteX26" fmla="*/ 335190 w 1146870"/>
                <a:gd name="connsiteY26" fmla="*/ 202492 h 949182"/>
                <a:gd name="connsiteX27" fmla="*/ 559182 w 1146870"/>
                <a:gd name="connsiteY27" fmla="*/ 69698 h 949182"/>
                <a:gd name="connsiteX28" fmla="*/ 692179 w 1146870"/>
                <a:gd name="connsiteY28" fmla="*/ 109051 h 949182"/>
                <a:gd name="connsiteX29" fmla="*/ 783579 w 1146870"/>
                <a:gd name="connsiteY29" fmla="*/ 81815 h 949182"/>
                <a:gd name="connsiteX30" fmla="*/ 893037 w 1146870"/>
                <a:gd name="connsiteY30" fmla="*/ 122985 h 949182"/>
                <a:gd name="connsiteX31" fmla="*/ 855414 w 1146870"/>
                <a:gd name="connsiteY31" fmla="*/ 176773 h 949182"/>
                <a:gd name="connsiteX32" fmla="*/ 939378 w 1146870"/>
                <a:gd name="connsiteY32" fmla="*/ 134065 h 949182"/>
                <a:gd name="connsiteX33" fmla="*/ 1053366 w 1146870"/>
                <a:gd name="connsiteY33" fmla="*/ 265277 h 949182"/>
                <a:gd name="connsiteX34" fmla="*/ 1009995 w 1146870"/>
                <a:gd name="connsiteY34" fmla="*/ 368131 h 949182"/>
                <a:gd name="connsiteX35" fmla="*/ 1043739 w 1146870"/>
                <a:gd name="connsiteY35" fmla="*/ 346131 h 949182"/>
                <a:gd name="connsiteX36" fmla="*/ 1086297 w 1146870"/>
                <a:gd name="connsiteY36" fmla="*/ 499343 h 949182"/>
                <a:gd name="connsiteX37" fmla="*/ 842325 w 1146870"/>
                <a:gd name="connsiteY37" fmla="*/ 770839 h 949182"/>
                <a:gd name="connsiteX38" fmla="*/ 737580 w 1146870"/>
                <a:gd name="connsiteY38" fmla="*/ 744586 h 949182"/>
                <a:gd name="connsiteX39" fmla="*/ 584110 w 1146870"/>
                <a:gd name="connsiteY39" fmla="*/ 815919 h 949182"/>
                <a:gd name="connsiteX40" fmla="*/ 516281 w 1146870"/>
                <a:gd name="connsiteY40" fmla="*/ 804411 h 949182"/>
                <a:gd name="connsiteX41" fmla="*/ 546253 w 1146870"/>
                <a:gd name="connsiteY41" fmla="*/ 696642 h 949182"/>
                <a:gd name="connsiteX42" fmla="*/ 541936 w 1146870"/>
                <a:gd name="connsiteY42" fmla="*/ 696343 h 949182"/>
                <a:gd name="connsiteX43" fmla="*/ 299289 w 1146870"/>
                <a:gd name="connsiteY43" fmla="*/ 891761 h 949182"/>
                <a:gd name="connsiteX44" fmla="*/ 51876 w 1146870"/>
                <a:gd name="connsiteY44" fmla="*/ 648827 h 949182"/>
                <a:gd name="connsiteX45" fmla="*/ 63341 w 1146870"/>
                <a:gd name="connsiteY45" fmla="*/ 575570 h 949182"/>
                <a:gd name="connsiteX46" fmla="*/ 93569 w 1146870"/>
                <a:gd name="connsiteY46" fmla="*/ 588264 h 949182"/>
                <a:gd name="connsiteX47" fmla="*/ 47185 w 1146870"/>
                <a:gd name="connsiteY47" fmla="*/ 482792 h 94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6870" h="949182">
                  <a:moveTo>
                    <a:pt x="1784" y="681640"/>
                  </a:moveTo>
                  <a:cubicBezTo>
                    <a:pt x="1784" y="829403"/>
                    <a:pt x="123776" y="949182"/>
                    <a:pt x="274254" y="949182"/>
                  </a:cubicBezTo>
                  <a:cubicBezTo>
                    <a:pt x="365654" y="949182"/>
                    <a:pt x="446465" y="904957"/>
                    <a:pt x="495894" y="837161"/>
                  </a:cubicBezTo>
                  <a:cubicBezTo>
                    <a:pt x="522233" y="849748"/>
                    <a:pt x="552236" y="856939"/>
                    <a:pt x="584131" y="856939"/>
                  </a:cubicBezTo>
                  <a:cubicBezTo>
                    <a:pt x="649663" y="856939"/>
                    <a:pt x="707362" y="826807"/>
                    <a:pt x="741212" y="781096"/>
                  </a:cubicBezTo>
                  <a:cubicBezTo>
                    <a:pt x="781591" y="808418"/>
                    <a:pt x="829033" y="824146"/>
                    <a:pt x="879744" y="824146"/>
                  </a:cubicBezTo>
                  <a:cubicBezTo>
                    <a:pt x="1027273" y="824146"/>
                    <a:pt x="1146871" y="691054"/>
                    <a:pt x="1146871" y="526878"/>
                  </a:cubicBezTo>
                  <a:cubicBezTo>
                    <a:pt x="1146871" y="444486"/>
                    <a:pt x="1116739" y="369937"/>
                    <a:pt x="1068090" y="316106"/>
                  </a:cubicBezTo>
                  <a:cubicBezTo>
                    <a:pt x="1081799" y="293282"/>
                    <a:pt x="1089877" y="265619"/>
                    <a:pt x="1089877" y="235765"/>
                  </a:cubicBezTo>
                  <a:cubicBezTo>
                    <a:pt x="1089877" y="157636"/>
                    <a:pt x="1034870" y="94306"/>
                    <a:pt x="966999" y="94306"/>
                  </a:cubicBezTo>
                  <a:cubicBezTo>
                    <a:pt x="951762" y="94306"/>
                    <a:pt x="937241" y="97650"/>
                    <a:pt x="923767" y="103484"/>
                  </a:cubicBezTo>
                  <a:cubicBezTo>
                    <a:pt x="899170" y="56289"/>
                    <a:pt x="854442" y="24608"/>
                    <a:pt x="803164" y="24608"/>
                  </a:cubicBezTo>
                  <a:cubicBezTo>
                    <a:pt x="771066" y="24608"/>
                    <a:pt x="741565" y="37120"/>
                    <a:pt x="717908" y="57956"/>
                  </a:cubicBezTo>
                  <a:cubicBezTo>
                    <a:pt x="673095" y="21498"/>
                    <a:pt x="618356" y="0"/>
                    <a:pt x="559182" y="0"/>
                  </a:cubicBezTo>
                  <a:cubicBezTo>
                    <a:pt x="457577" y="0"/>
                    <a:pt x="368955" y="63234"/>
                    <a:pt x="321578" y="157123"/>
                  </a:cubicBezTo>
                  <a:cubicBezTo>
                    <a:pt x="309824" y="153715"/>
                    <a:pt x="297601" y="151706"/>
                    <a:pt x="284928" y="151706"/>
                  </a:cubicBezTo>
                  <a:cubicBezTo>
                    <a:pt x="203679" y="151706"/>
                    <a:pt x="137709" y="226330"/>
                    <a:pt x="135551" y="319268"/>
                  </a:cubicBezTo>
                  <a:cubicBezTo>
                    <a:pt x="130080" y="318382"/>
                    <a:pt x="124556" y="317762"/>
                    <a:pt x="118871" y="317762"/>
                  </a:cubicBezTo>
                  <a:cubicBezTo>
                    <a:pt x="53222" y="317762"/>
                    <a:pt x="0" y="379019"/>
                    <a:pt x="0" y="454605"/>
                  </a:cubicBezTo>
                  <a:cubicBezTo>
                    <a:pt x="0" y="492900"/>
                    <a:pt x="13698" y="527477"/>
                    <a:pt x="35731" y="552319"/>
                  </a:cubicBezTo>
                  <a:cubicBezTo>
                    <a:pt x="14115" y="590657"/>
                    <a:pt x="1784" y="634722"/>
                    <a:pt x="1784" y="681640"/>
                  </a:cubicBezTo>
                  <a:close/>
                  <a:moveTo>
                    <a:pt x="47185" y="482792"/>
                  </a:moveTo>
                  <a:cubicBezTo>
                    <a:pt x="47185" y="410326"/>
                    <a:pt x="98206" y="351580"/>
                    <a:pt x="161152" y="351580"/>
                  </a:cubicBezTo>
                  <a:cubicBezTo>
                    <a:pt x="177329" y="351580"/>
                    <a:pt x="192662" y="355501"/>
                    <a:pt x="206606" y="362489"/>
                  </a:cubicBezTo>
                  <a:cubicBezTo>
                    <a:pt x="196926" y="350287"/>
                    <a:pt x="185407" y="340115"/>
                    <a:pt x="172489" y="332582"/>
                  </a:cubicBezTo>
                  <a:cubicBezTo>
                    <a:pt x="184467" y="257124"/>
                    <a:pt x="241750" y="199885"/>
                    <a:pt x="310754" y="199885"/>
                  </a:cubicBezTo>
                  <a:cubicBezTo>
                    <a:pt x="319110" y="199885"/>
                    <a:pt x="327241" y="200878"/>
                    <a:pt x="335190" y="202492"/>
                  </a:cubicBezTo>
                  <a:cubicBezTo>
                    <a:pt x="384855" y="122183"/>
                    <a:pt x="466638" y="69698"/>
                    <a:pt x="559182" y="69698"/>
                  </a:cubicBezTo>
                  <a:cubicBezTo>
                    <a:pt x="607457" y="69698"/>
                    <a:pt x="652783" y="84006"/>
                    <a:pt x="692179" y="109051"/>
                  </a:cubicBezTo>
                  <a:cubicBezTo>
                    <a:pt x="718336" y="91870"/>
                    <a:pt x="749750" y="81815"/>
                    <a:pt x="783579" y="81815"/>
                  </a:cubicBezTo>
                  <a:cubicBezTo>
                    <a:pt x="825657" y="81815"/>
                    <a:pt x="863930" y="97458"/>
                    <a:pt x="893037" y="122985"/>
                  </a:cubicBezTo>
                  <a:cubicBezTo>
                    <a:pt x="876934" y="137003"/>
                    <a:pt x="863941" y="155435"/>
                    <a:pt x="855414" y="176773"/>
                  </a:cubicBezTo>
                  <a:cubicBezTo>
                    <a:pt x="876250" y="150584"/>
                    <a:pt x="906104" y="134065"/>
                    <a:pt x="939378" y="134065"/>
                  </a:cubicBezTo>
                  <a:cubicBezTo>
                    <a:pt x="1002334" y="134065"/>
                    <a:pt x="1053366" y="192811"/>
                    <a:pt x="1053366" y="265277"/>
                  </a:cubicBezTo>
                  <a:cubicBezTo>
                    <a:pt x="1053366" y="307002"/>
                    <a:pt x="1036377" y="344100"/>
                    <a:pt x="1009995" y="368131"/>
                  </a:cubicBezTo>
                  <a:cubicBezTo>
                    <a:pt x="1022283" y="362831"/>
                    <a:pt x="1033673" y="355416"/>
                    <a:pt x="1043739" y="346131"/>
                  </a:cubicBezTo>
                  <a:cubicBezTo>
                    <a:pt x="1070580" y="389736"/>
                    <a:pt x="1086297" y="442488"/>
                    <a:pt x="1086297" y="499343"/>
                  </a:cubicBezTo>
                  <a:cubicBezTo>
                    <a:pt x="1086297" y="649286"/>
                    <a:pt x="977064" y="770839"/>
                    <a:pt x="842325" y="770839"/>
                  </a:cubicBezTo>
                  <a:cubicBezTo>
                    <a:pt x="804821" y="770839"/>
                    <a:pt x="769325" y="761404"/>
                    <a:pt x="737580" y="744586"/>
                  </a:cubicBezTo>
                  <a:cubicBezTo>
                    <a:pt x="703334" y="787710"/>
                    <a:pt x="647419" y="815919"/>
                    <a:pt x="584110" y="815919"/>
                  </a:cubicBezTo>
                  <a:cubicBezTo>
                    <a:pt x="560175" y="815919"/>
                    <a:pt x="537363" y="811741"/>
                    <a:pt x="516281" y="804411"/>
                  </a:cubicBezTo>
                  <a:cubicBezTo>
                    <a:pt x="533473" y="771822"/>
                    <a:pt x="544073" y="735343"/>
                    <a:pt x="546253" y="696642"/>
                  </a:cubicBezTo>
                  <a:cubicBezTo>
                    <a:pt x="544810" y="696567"/>
                    <a:pt x="543368" y="696439"/>
                    <a:pt x="541936" y="696343"/>
                  </a:cubicBezTo>
                  <a:cubicBezTo>
                    <a:pt x="519444" y="807756"/>
                    <a:pt x="419368" y="891761"/>
                    <a:pt x="299289" y="891761"/>
                  </a:cubicBezTo>
                  <a:cubicBezTo>
                    <a:pt x="162637" y="891761"/>
                    <a:pt x="51876" y="782998"/>
                    <a:pt x="51876" y="648827"/>
                  </a:cubicBezTo>
                  <a:cubicBezTo>
                    <a:pt x="51876" y="623289"/>
                    <a:pt x="55915" y="598682"/>
                    <a:pt x="63341" y="575570"/>
                  </a:cubicBezTo>
                  <a:cubicBezTo>
                    <a:pt x="72755" y="581297"/>
                    <a:pt x="82884" y="585603"/>
                    <a:pt x="93569" y="588264"/>
                  </a:cubicBezTo>
                  <a:cubicBezTo>
                    <a:pt x="65489" y="564383"/>
                    <a:pt x="47185" y="526098"/>
                    <a:pt x="47185" y="482792"/>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BEE7EF0-5BEF-4383-A9E4-8AB4E4A3BB19}"/>
                </a:ext>
              </a:extLst>
            </p:cNvPr>
            <p:cNvSpPr/>
            <p:nvPr/>
          </p:nvSpPr>
          <p:spPr>
            <a:xfrm>
              <a:off x="10694623" y="3212060"/>
              <a:ext cx="1129048" cy="942055"/>
            </a:xfrm>
            <a:custGeom>
              <a:avLst/>
              <a:gdLst>
                <a:gd name="connsiteX0" fmla="*/ 53425 w 1129048"/>
                <a:gd name="connsiteY0" fmla="*/ 339260 h 942055"/>
                <a:gd name="connsiteX1" fmla="*/ 110868 w 1129048"/>
                <a:gd name="connsiteY1" fmla="*/ 485570 h 942055"/>
                <a:gd name="connsiteX2" fmla="*/ 0 w 1129048"/>
                <a:gd name="connsiteY2" fmla="*/ 628204 h 942055"/>
                <a:gd name="connsiteX3" fmla="*/ 197674 w 1129048"/>
                <a:gd name="connsiteY3" fmla="*/ 787144 h 942055"/>
                <a:gd name="connsiteX4" fmla="*/ 249058 w 1129048"/>
                <a:gd name="connsiteY4" fmla="*/ 781524 h 942055"/>
                <a:gd name="connsiteX5" fmla="*/ 528911 w 1129048"/>
                <a:gd name="connsiteY5" fmla="*/ 942055 h 942055"/>
                <a:gd name="connsiteX6" fmla="*/ 814929 w 1129048"/>
                <a:gd name="connsiteY6" fmla="*/ 766661 h 942055"/>
                <a:gd name="connsiteX7" fmla="*/ 893977 w 1129048"/>
                <a:gd name="connsiteY7" fmla="*/ 780006 h 942055"/>
                <a:gd name="connsiteX8" fmla="*/ 1129048 w 1129048"/>
                <a:gd name="connsiteY8" fmla="*/ 550279 h 942055"/>
                <a:gd name="connsiteX9" fmla="*/ 1059050 w 1129048"/>
                <a:gd name="connsiteY9" fmla="*/ 386776 h 942055"/>
                <a:gd name="connsiteX10" fmla="*/ 1089877 w 1129048"/>
                <a:gd name="connsiteY10" fmla="*/ 308530 h 942055"/>
                <a:gd name="connsiteX11" fmla="*/ 972341 w 1129048"/>
                <a:gd name="connsiteY11" fmla="*/ 192330 h 942055"/>
                <a:gd name="connsiteX12" fmla="*/ 954326 w 1129048"/>
                <a:gd name="connsiteY12" fmla="*/ 193837 h 942055"/>
                <a:gd name="connsiteX13" fmla="*/ 662474 w 1129048"/>
                <a:gd name="connsiteY13" fmla="*/ 0 h 942055"/>
                <a:gd name="connsiteX14" fmla="*/ 424357 w 1129048"/>
                <a:gd name="connsiteY14" fmla="*/ 98067 h 942055"/>
                <a:gd name="connsiteX15" fmla="*/ 352607 w 1129048"/>
                <a:gd name="connsiteY15" fmla="*/ 90823 h 942055"/>
                <a:gd name="connsiteX16" fmla="*/ 53425 w 1129048"/>
                <a:gd name="connsiteY16" fmla="*/ 339260 h 942055"/>
                <a:gd name="connsiteX17" fmla="*/ 808507 w 1129048"/>
                <a:gd name="connsiteY17" fmla="*/ 658026 h 942055"/>
                <a:gd name="connsiteX18" fmla="*/ 525353 w 1129048"/>
                <a:gd name="connsiteY18" fmla="*/ 890425 h 942055"/>
                <a:gd name="connsiteX19" fmla="*/ 242188 w 1129048"/>
                <a:gd name="connsiteY19" fmla="*/ 658026 h 942055"/>
                <a:gd name="connsiteX20" fmla="*/ 250073 w 1129048"/>
                <a:gd name="connsiteY20" fmla="*/ 603586 h 942055"/>
                <a:gd name="connsiteX21" fmla="*/ 229729 w 1129048"/>
                <a:gd name="connsiteY21" fmla="*/ 693639 h 942055"/>
                <a:gd name="connsiteX22" fmla="*/ 240435 w 1129048"/>
                <a:gd name="connsiteY22" fmla="*/ 759481 h 942055"/>
                <a:gd name="connsiteX23" fmla="*/ 220230 w 1129048"/>
                <a:gd name="connsiteY23" fmla="*/ 760442 h 942055"/>
                <a:gd name="connsiteX24" fmla="*/ 39171 w 1129048"/>
                <a:gd name="connsiteY24" fmla="*/ 614859 h 942055"/>
                <a:gd name="connsiteX25" fmla="*/ 118850 w 1129048"/>
                <a:gd name="connsiteY25" fmla="*/ 494236 h 942055"/>
                <a:gd name="connsiteX26" fmla="*/ 161783 w 1129048"/>
                <a:gd name="connsiteY26" fmla="*/ 530607 h 942055"/>
                <a:gd name="connsiteX27" fmla="*/ 97939 w 1129048"/>
                <a:gd name="connsiteY27" fmla="*/ 368644 h 942055"/>
                <a:gd name="connsiteX28" fmla="*/ 386436 w 1129048"/>
                <a:gd name="connsiteY28" fmla="*/ 110376 h 942055"/>
                <a:gd name="connsiteX29" fmla="*/ 412892 w 1129048"/>
                <a:gd name="connsiteY29" fmla="*/ 111498 h 942055"/>
                <a:gd name="connsiteX30" fmla="*/ 363698 w 1129048"/>
                <a:gd name="connsiteY30" fmla="*/ 235530 h 942055"/>
                <a:gd name="connsiteX31" fmla="*/ 650015 w 1129048"/>
                <a:gd name="connsiteY31" fmla="*/ 45337 h 942055"/>
                <a:gd name="connsiteX32" fmla="*/ 923959 w 1129048"/>
                <a:gd name="connsiteY32" fmla="*/ 202738 h 942055"/>
                <a:gd name="connsiteX33" fmla="*/ 883997 w 1129048"/>
                <a:gd name="connsiteY33" fmla="*/ 232089 h 942055"/>
                <a:gd name="connsiteX34" fmla="*/ 886433 w 1129048"/>
                <a:gd name="connsiteY34" fmla="*/ 231192 h 942055"/>
                <a:gd name="connsiteX35" fmla="*/ 1041260 w 1129048"/>
                <a:gd name="connsiteY35" fmla="*/ 303957 h 942055"/>
                <a:gd name="connsiteX36" fmla="*/ 1013083 w 1129048"/>
                <a:gd name="connsiteY36" fmla="*/ 417432 h 942055"/>
                <a:gd name="connsiteX37" fmla="*/ 1029634 w 1129048"/>
                <a:gd name="connsiteY37" fmla="*/ 409974 h 942055"/>
                <a:gd name="connsiteX38" fmla="*/ 1072065 w 1129048"/>
                <a:gd name="connsiteY38" fmla="*/ 535651 h 942055"/>
                <a:gd name="connsiteX39" fmla="*/ 854805 w 1129048"/>
                <a:gd name="connsiteY39" fmla="*/ 747973 h 942055"/>
                <a:gd name="connsiteX40" fmla="*/ 821607 w 1129048"/>
                <a:gd name="connsiteY40" fmla="*/ 745237 h 942055"/>
                <a:gd name="connsiteX41" fmla="*/ 828103 w 1129048"/>
                <a:gd name="connsiteY41" fmla="*/ 693639 h 9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9048" h="942055">
                  <a:moveTo>
                    <a:pt x="53425" y="339260"/>
                  </a:moveTo>
                  <a:cubicBezTo>
                    <a:pt x="53425" y="393978"/>
                    <a:pt x="74774" y="444529"/>
                    <a:pt x="110868" y="485570"/>
                  </a:cubicBezTo>
                  <a:cubicBezTo>
                    <a:pt x="45262" y="511428"/>
                    <a:pt x="0" y="565494"/>
                    <a:pt x="0" y="628204"/>
                  </a:cubicBezTo>
                  <a:cubicBezTo>
                    <a:pt x="0" y="715982"/>
                    <a:pt x="88494" y="787144"/>
                    <a:pt x="197674" y="787144"/>
                  </a:cubicBezTo>
                  <a:cubicBezTo>
                    <a:pt x="215475" y="787144"/>
                    <a:pt x="232646" y="785082"/>
                    <a:pt x="249058" y="781524"/>
                  </a:cubicBezTo>
                  <a:cubicBezTo>
                    <a:pt x="291820" y="875338"/>
                    <a:pt x="400968" y="942055"/>
                    <a:pt x="528911" y="942055"/>
                  </a:cubicBezTo>
                  <a:cubicBezTo>
                    <a:pt x="663543" y="942055"/>
                    <a:pt x="777360" y="868222"/>
                    <a:pt x="814929" y="766661"/>
                  </a:cubicBezTo>
                  <a:cubicBezTo>
                    <a:pt x="839643" y="775284"/>
                    <a:pt x="866249" y="780006"/>
                    <a:pt x="893977" y="780006"/>
                  </a:cubicBezTo>
                  <a:cubicBezTo>
                    <a:pt x="1023800" y="780006"/>
                    <a:pt x="1129048" y="677153"/>
                    <a:pt x="1129048" y="550279"/>
                  </a:cubicBezTo>
                  <a:cubicBezTo>
                    <a:pt x="1129048" y="486286"/>
                    <a:pt x="1102250" y="428427"/>
                    <a:pt x="1059050" y="386776"/>
                  </a:cubicBezTo>
                  <a:cubicBezTo>
                    <a:pt x="1078123" y="366112"/>
                    <a:pt x="1089877" y="338715"/>
                    <a:pt x="1089877" y="308530"/>
                  </a:cubicBezTo>
                  <a:cubicBezTo>
                    <a:pt x="1089877" y="244356"/>
                    <a:pt x="1037242" y="192330"/>
                    <a:pt x="972341" y="192330"/>
                  </a:cubicBezTo>
                  <a:cubicBezTo>
                    <a:pt x="966197" y="192330"/>
                    <a:pt x="960213" y="192939"/>
                    <a:pt x="954326" y="193837"/>
                  </a:cubicBezTo>
                  <a:cubicBezTo>
                    <a:pt x="924354" y="82905"/>
                    <a:pt x="805120" y="0"/>
                    <a:pt x="662474" y="0"/>
                  </a:cubicBezTo>
                  <a:cubicBezTo>
                    <a:pt x="565315" y="0"/>
                    <a:pt x="479012" y="38487"/>
                    <a:pt x="424357" y="98067"/>
                  </a:cubicBezTo>
                  <a:cubicBezTo>
                    <a:pt x="401363" y="93366"/>
                    <a:pt x="377343" y="90823"/>
                    <a:pt x="352607" y="90823"/>
                  </a:cubicBezTo>
                  <a:cubicBezTo>
                    <a:pt x="187363" y="90833"/>
                    <a:pt x="53425" y="202064"/>
                    <a:pt x="53425" y="339260"/>
                  </a:cubicBezTo>
                  <a:close/>
                  <a:moveTo>
                    <a:pt x="808507" y="658026"/>
                  </a:moveTo>
                  <a:cubicBezTo>
                    <a:pt x="808507" y="786375"/>
                    <a:pt x="681739" y="890425"/>
                    <a:pt x="525353" y="890425"/>
                  </a:cubicBezTo>
                  <a:cubicBezTo>
                    <a:pt x="368966" y="890425"/>
                    <a:pt x="242188" y="786375"/>
                    <a:pt x="242188" y="658026"/>
                  </a:cubicBezTo>
                  <a:cubicBezTo>
                    <a:pt x="242188" y="639274"/>
                    <a:pt x="244977" y="621056"/>
                    <a:pt x="250073" y="603586"/>
                  </a:cubicBezTo>
                  <a:cubicBezTo>
                    <a:pt x="236984" y="631517"/>
                    <a:pt x="229729" y="661862"/>
                    <a:pt x="229729" y="693639"/>
                  </a:cubicBezTo>
                  <a:cubicBezTo>
                    <a:pt x="229729" y="716441"/>
                    <a:pt x="233511" y="738506"/>
                    <a:pt x="240435" y="759481"/>
                  </a:cubicBezTo>
                  <a:cubicBezTo>
                    <a:pt x="233800" y="760079"/>
                    <a:pt x="227079" y="760442"/>
                    <a:pt x="220230" y="760442"/>
                  </a:cubicBezTo>
                  <a:cubicBezTo>
                    <a:pt x="120250" y="760442"/>
                    <a:pt x="39171" y="695264"/>
                    <a:pt x="39171" y="614859"/>
                  </a:cubicBezTo>
                  <a:cubicBezTo>
                    <a:pt x="39171" y="564661"/>
                    <a:pt x="70778" y="520414"/>
                    <a:pt x="118850" y="494236"/>
                  </a:cubicBezTo>
                  <a:cubicBezTo>
                    <a:pt x="131640" y="507538"/>
                    <a:pt x="146001" y="519741"/>
                    <a:pt x="161783" y="530607"/>
                  </a:cubicBezTo>
                  <a:cubicBezTo>
                    <a:pt x="121885" y="486307"/>
                    <a:pt x="97939" y="429987"/>
                    <a:pt x="97939" y="368644"/>
                  </a:cubicBezTo>
                  <a:cubicBezTo>
                    <a:pt x="97939" y="225999"/>
                    <a:pt x="227100" y="110376"/>
                    <a:pt x="386436" y="110376"/>
                  </a:cubicBezTo>
                  <a:cubicBezTo>
                    <a:pt x="395358" y="110376"/>
                    <a:pt x="404173" y="110793"/>
                    <a:pt x="412892" y="111498"/>
                  </a:cubicBezTo>
                  <a:cubicBezTo>
                    <a:pt x="384256" y="147400"/>
                    <a:pt x="366519" y="189830"/>
                    <a:pt x="363698" y="235530"/>
                  </a:cubicBezTo>
                  <a:cubicBezTo>
                    <a:pt x="395102" y="126382"/>
                    <a:pt x="511345" y="45337"/>
                    <a:pt x="650015" y="45337"/>
                  </a:cubicBezTo>
                  <a:cubicBezTo>
                    <a:pt x="774390" y="45337"/>
                    <a:pt x="880685" y="110547"/>
                    <a:pt x="923959" y="202738"/>
                  </a:cubicBezTo>
                  <a:cubicBezTo>
                    <a:pt x="908573" y="209629"/>
                    <a:pt x="894992" y="219684"/>
                    <a:pt x="883997" y="232089"/>
                  </a:cubicBezTo>
                  <a:cubicBezTo>
                    <a:pt x="884830" y="231812"/>
                    <a:pt x="885600" y="231448"/>
                    <a:pt x="886433" y="231192"/>
                  </a:cubicBezTo>
                  <a:cubicBezTo>
                    <a:pt x="952520" y="210217"/>
                    <a:pt x="1021834" y="242785"/>
                    <a:pt x="1041260" y="303957"/>
                  </a:cubicBezTo>
                  <a:cubicBezTo>
                    <a:pt x="1054071" y="344335"/>
                    <a:pt x="1041826" y="387011"/>
                    <a:pt x="1013083" y="417432"/>
                  </a:cubicBezTo>
                  <a:cubicBezTo>
                    <a:pt x="1018800" y="415337"/>
                    <a:pt x="1024356" y="412891"/>
                    <a:pt x="1029634" y="409974"/>
                  </a:cubicBezTo>
                  <a:cubicBezTo>
                    <a:pt x="1056176" y="445181"/>
                    <a:pt x="1072065" y="488551"/>
                    <a:pt x="1072065" y="535651"/>
                  </a:cubicBezTo>
                  <a:cubicBezTo>
                    <a:pt x="1072065" y="652908"/>
                    <a:pt x="974788" y="747973"/>
                    <a:pt x="854805" y="747973"/>
                  </a:cubicBezTo>
                  <a:cubicBezTo>
                    <a:pt x="843479" y="747973"/>
                    <a:pt x="832452" y="746862"/>
                    <a:pt x="821607" y="745237"/>
                  </a:cubicBezTo>
                  <a:cubicBezTo>
                    <a:pt x="825838" y="728590"/>
                    <a:pt x="828103" y="711345"/>
                    <a:pt x="828103" y="693639"/>
                  </a:cubicBezTo>
                </a:path>
              </a:pathLst>
            </a:custGeom>
            <a:solidFill>
              <a:schemeClr val="accent3">
                <a:lumMod val="75000"/>
              </a:schemeClr>
            </a:solidFill>
            <a:ln w="106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C1EADAC-3BFE-4C6A-9E2F-8FAB2933D360}"/>
                </a:ext>
              </a:extLst>
            </p:cNvPr>
            <p:cNvSpPr/>
            <p:nvPr/>
          </p:nvSpPr>
          <p:spPr>
            <a:xfrm>
              <a:off x="8612371" y="3026878"/>
              <a:ext cx="1032423" cy="881535"/>
            </a:xfrm>
            <a:custGeom>
              <a:avLst/>
              <a:gdLst>
                <a:gd name="connsiteX0" fmla="*/ 303830 w 1032423"/>
                <a:gd name="connsiteY0" fmla="*/ 781588 h 881535"/>
                <a:gd name="connsiteX1" fmla="*/ 321695 w 1032423"/>
                <a:gd name="connsiteY1" fmla="*/ 781150 h 881535"/>
                <a:gd name="connsiteX2" fmla="*/ 511206 w 1032423"/>
                <a:gd name="connsiteY2" fmla="*/ 881536 h 881535"/>
                <a:gd name="connsiteX3" fmla="*/ 688973 w 1032423"/>
                <a:gd name="connsiteY3" fmla="*/ 801750 h 881535"/>
                <a:gd name="connsiteX4" fmla="*/ 735592 w 1032423"/>
                <a:gd name="connsiteY4" fmla="*/ 805576 h 881535"/>
                <a:gd name="connsiteX5" fmla="*/ 995453 w 1032423"/>
                <a:gd name="connsiteY5" fmla="*/ 571702 h 881535"/>
                <a:gd name="connsiteX6" fmla="*/ 957072 w 1032423"/>
                <a:gd name="connsiteY6" fmla="*/ 449380 h 881535"/>
                <a:gd name="connsiteX7" fmla="*/ 1032423 w 1032423"/>
                <a:gd name="connsiteY7" fmla="*/ 324835 h 881535"/>
                <a:gd name="connsiteX8" fmla="*/ 902674 w 1032423"/>
                <a:gd name="connsiteY8" fmla="*/ 179305 h 881535"/>
                <a:gd name="connsiteX9" fmla="*/ 905506 w 1032423"/>
                <a:gd name="connsiteY9" fmla="*/ 149922 h 881535"/>
                <a:gd name="connsiteX10" fmla="*/ 760082 w 1032423"/>
                <a:gd name="connsiteY10" fmla="*/ 0 h 881535"/>
                <a:gd name="connsiteX11" fmla="*/ 660529 w 1032423"/>
                <a:gd name="connsiteY11" fmla="*/ 40859 h 881535"/>
                <a:gd name="connsiteX12" fmla="*/ 479749 w 1032423"/>
                <a:gd name="connsiteY12" fmla="*/ 2009 h 881535"/>
                <a:gd name="connsiteX13" fmla="*/ 107951 w 1032423"/>
                <a:gd name="connsiteY13" fmla="*/ 309834 h 881535"/>
                <a:gd name="connsiteX14" fmla="*/ 114052 w 1032423"/>
                <a:gd name="connsiteY14" fmla="*/ 365128 h 881535"/>
                <a:gd name="connsiteX15" fmla="*/ 0 w 1032423"/>
                <a:gd name="connsiteY15" fmla="*/ 547725 h 881535"/>
                <a:gd name="connsiteX16" fmla="*/ 303830 w 1032423"/>
                <a:gd name="connsiteY16" fmla="*/ 781588 h 881535"/>
                <a:gd name="connsiteX17" fmla="*/ 189884 w 1032423"/>
                <a:gd name="connsiteY17" fmla="*/ 330915 h 881535"/>
                <a:gd name="connsiteX18" fmla="*/ 140188 w 1032423"/>
                <a:gd name="connsiteY18" fmla="*/ 350714 h 881535"/>
                <a:gd name="connsiteX19" fmla="*/ 489739 w 1032423"/>
                <a:gd name="connsiteY19" fmla="*/ 57988 h 881535"/>
                <a:gd name="connsiteX20" fmla="*/ 629970 w 1032423"/>
                <a:gd name="connsiteY20" fmla="*/ 83300 h 881535"/>
                <a:gd name="connsiteX21" fmla="*/ 614658 w 1032423"/>
                <a:gd name="connsiteY21" fmla="*/ 149943 h 881535"/>
                <a:gd name="connsiteX22" fmla="*/ 616635 w 1032423"/>
                <a:gd name="connsiteY22" fmla="*/ 173535 h 881535"/>
                <a:gd name="connsiteX23" fmla="*/ 739834 w 1032423"/>
                <a:gd name="connsiteY23" fmla="*/ 51000 h 881535"/>
                <a:gd name="connsiteX24" fmla="*/ 863514 w 1032423"/>
                <a:gd name="connsiteY24" fmla="*/ 183676 h 881535"/>
                <a:gd name="connsiteX25" fmla="*/ 815367 w 1032423"/>
                <a:gd name="connsiteY25" fmla="*/ 288570 h 881535"/>
                <a:gd name="connsiteX26" fmla="*/ 883217 w 1032423"/>
                <a:gd name="connsiteY26" fmla="*/ 229407 h 881535"/>
                <a:gd name="connsiteX27" fmla="*/ 987450 w 1032423"/>
                <a:gd name="connsiteY27" fmla="*/ 354326 h 881535"/>
                <a:gd name="connsiteX28" fmla="*/ 906660 w 1032423"/>
                <a:gd name="connsiteY28" fmla="*/ 469478 h 881535"/>
                <a:gd name="connsiteX29" fmla="*/ 921128 w 1032423"/>
                <a:gd name="connsiteY29" fmla="*/ 465418 h 881535"/>
                <a:gd name="connsiteX30" fmla="*/ 939485 w 1032423"/>
                <a:gd name="connsiteY30" fmla="*/ 551732 h 881535"/>
                <a:gd name="connsiteX31" fmla="*/ 698857 w 1032423"/>
                <a:gd name="connsiteY31" fmla="*/ 784900 h 881535"/>
                <a:gd name="connsiteX32" fmla="*/ 710600 w 1032423"/>
                <a:gd name="connsiteY32" fmla="*/ 736123 h 881535"/>
                <a:gd name="connsiteX33" fmla="*/ 659792 w 1032423"/>
                <a:gd name="connsiteY33" fmla="*/ 639392 h 881535"/>
                <a:gd name="connsiteX34" fmla="*/ 673629 w 1032423"/>
                <a:gd name="connsiteY34" fmla="*/ 696631 h 881535"/>
                <a:gd name="connsiteX35" fmla="*/ 495734 w 1032423"/>
                <a:gd name="connsiteY35" fmla="*/ 844555 h 881535"/>
                <a:gd name="connsiteX36" fmla="*/ 318062 w 1032423"/>
                <a:gd name="connsiteY36" fmla="*/ 700585 h 881535"/>
                <a:gd name="connsiteX37" fmla="*/ 311822 w 1032423"/>
                <a:gd name="connsiteY37" fmla="*/ 736112 h 881535"/>
                <a:gd name="connsiteX38" fmla="*/ 312239 w 1032423"/>
                <a:gd name="connsiteY38" fmla="*/ 742075 h 881535"/>
                <a:gd name="connsiteX39" fmla="*/ 71953 w 1032423"/>
                <a:gd name="connsiteY39" fmla="*/ 515734 h 881535"/>
                <a:gd name="connsiteX40" fmla="*/ 189884 w 1032423"/>
                <a:gd name="connsiteY40" fmla="*/ 330915 h 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2423" h="881535">
                  <a:moveTo>
                    <a:pt x="303830" y="781588"/>
                  </a:moveTo>
                  <a:cubicBezTo>
                    <a:pt x="309824" y="781588"/>
                    <a:pt x="315765" y="781417"/>
                    <a:pt x="321695" y="781150"/>
                  </a:cubicBezTo>
                  <a:cubicBezTo>
                    <a:pt x="347703" y="839405"/>
                    <a:pt x="422659" y="881536"/>
                    <a:pt x="511206" y="881536"/>
                  </a:cubicBezTo>
                  <a:cubicBezTo>
                    <a:pt x="588897" y="881536"/>
                    <a:pt x="656063" y="849053"/>
                    <a:pt x="688973" y="801750"/>
                  </a:cubicBezTo>
                  <a:cubicBezTo>
                    <a:pt x="704103" y="804219"/>
                    <a:pt x="719671" y="805576"/>
                    <a:pt x="735592" y="805576"/>
                  </a:cubicBezTo>
                  <a:cubicBezTo>
                    <a:pt x="879114" y="805576"/>
                    <a:pt x="995453" y="700873"/>
                    <a:pt x="995453" y="571702"/>
                  </a:cubicBezTo>
                  <a:cubicBezTo>
                    <a:pt x="995453" y="526857"/>
                    <a:pt x="981402" y="484972"/>
                    <a:pt x="957072" y="449380"/>
                  </a:cubicBezTo>
                  <a:cubicBezTo>
                    <a:pt x="1002505" y="422464"/>
                    <a:pt x="1032423" y="376743"/>
                    <a:pt x="1032423" y="324835"/>
                  </a:cubicBezTo>
                  <a:cubicBezTo>
                    <a:pt x="1032423" y="254271"/>
                    <a:pt x="977085" y="195247"/>
                    <a:pt x="902674" y="179305"/>
                  </a:cubicBezTo>
                  <a:cubicBezTo>
                    <a:pt x="904512" y="169796"/>
                    <a:pt x="905506" y="159987"/>
                    <a:pt x="905506" y="149922"/>
                  </a:cubicBezTo>
                  <a:cubicBezTo>
                    <a:pt x="905506" y="67134"/>
                    <a:pt x="840402" y="0"/>
                    <a:pt x="760082" y="0"/>
                  </a:cubicBezTo>
                  <a:cubicBezTo>
                    <a:pt x="721520" y="0"/>
                    <a:pt x="686548" y="15589"/>
                    <a:pt x="660529" y="40859"/>
                  </a:cubicBezTo>
                  <a:cubicBezTo>
                    <a:pt x="607008" y="16145"/>
                    <a:pt x="545387" y="2009"/>
                    <a:pt x="479749" y="2009"/>
                  </a:cubicBezTo>
                  <a:cubicBezTo>
                    <a:pt x="274414" y="2009"/>
                    <a:pt x="107951" y="139835"/>
                    <a:pt x="107951" y="309834"/>
                  </a:cubicBezTo>
                  <a:cubicBezTo>
                    <a:pt x="107951" y="328725"/>
                    <a:pt x="110110" y="347178"/>
                    <a:pt x="114052" y="365128"/>
                  </a:cubicBezTo>
                  <a:cubicBezTo>
                    <a:pt x="44557" y="408007"/>
                    <a:pt x="0" y="473849"/>
                    <a:pt x="0" y="547725"/>
                  </a:cubicBezTo>
                  <a:cubicBezTo>
                    <a:pt x="0" y="676885"/>
                    <a:pt x="136032" y="781588"/>
                    <a:pt x="303830" y="781588"/>
                  </a:cubicBezTo>
                  <a:close/>
                  <a:moveTo>
                    <a:pt x="189884" y="330915"/>
                  </a:moveTo>
                  <a:cubicBezTo>
                    <a:pt x="172457" y="336343"/>
                    <a:pt x="155831" y="342989"/>
                    <a:pt x="140188" y="350714"/>
                  </a:cubicBezTo>
                  <a:cubicBezTo>
                    <a:pt x="145776" y="188249"/>
                    <a:pt x="300079" y="57988"/>
                    <a:pt x="489739" y="57988"/>
                  </a:cubicBezTo>
                  <a:cubicBezTo>
                    <a:pt x="539617" y="57988"/>
                    <a:pt x="587027" y="67059"/>
                    <a:pt x="629970" y="83300"/>
                  </a:cubicBezTo>
                  <a:cubicBezTo>
                    <a:pt x="620268" y="103388"/>
                    <a:pt x="614658" y="125966"/>
                    <a:pt x="614658" y="149943"/>
                  </a:cubicBezTo>
                  <a:cubicBezTo>
                    <a:pt x="614658" y="157989"/>
                    <a:pt x="615449" y="165832"/>
                    <a:pt x="616635" y="173535"/>
                  </a:cubicBezTo>
                  <a:cubicBezTo>
                    <a:pt x="621476" y="105012"/>
                    <a:pt x="674719" y="51000"/>
                    <a:pt x="739834" y="51000"/>
                  </a:cubicBezTo>
                  <a:cubicBezTo>
                    <a:pt x="808144" y="51000"/>
                    <a:pt x="863514" y="110398"/>
                    <a:pt x="863514" y="183676"/>
                  </a:cubicBezTo>
                  <a:cubicBezTo>
                    <a:pt x="863514" y="226394"/>
                    <a:pt x="844601" y="264305"/>
                    <a:pt x="815367" y="288570"/>
                  </a:cubicBezTo>
                  <a:cubicBezTo>
                    <a:pt x="843554" y="276603"/>
                    <a:pt x="867189" y="255746"/>
                    <a:pt x="883217" y="229407"/>
                  </a:cubicBezTo>
                  <a:cubicBezTo>
                    <a:pt x="944432" y="249880"/>
                    <a:pt x="987450" y="298091"/>
                    <a:pt x="987450" y="354326"/>
                  </a:cubicBezTo>
                  <a:cubicBezTo>
                    <a:pt x="987450" y="403039"/>
                    <a:pt x="955074" y="445619"/>
                    <a:pt x="906660" y="469478"/>
                  </a:cubicBezTo>
                  <a:cubicBezTo>
                    <a:pt x="911586" y="468314"/>
                    <a:pt x="916394" y="466957"/>
                    <a:pt x="921128" y="465418"/>
                  </a:cubicBezTo>
                  <a:cubicBezTo>
                    <a:pt x="932924" y="492141"/>
                    <a:pt x="939485" y="521237"/>
                    <a:pt x="939485" y="551732"/>
                  </a:cubicBezTo>
                  <a:cubicBezTo>
                    <a:pt x="939485" y="675069"/>
                    <a:pt x="833382" y="776021"/>
                    <a:pt x="698857" y="784900"/>
                  </a:cubicBezTo>
                  <a:cubicBezTo>
                    <a:pt x="706315" y="769631"/>
                    <a:pt x="710600" y="753262"/>
                    <a:pt x="710600" y="736123"/>
                  </a:cubicBezTo>
                  <a:cubicBezTo>
                    <a:pt x="710600" y="698929"/>
                    <a:pt x="691281" y="665111"/>
                    <a:pt x="659792" y="639392"/>
                  </a:cubicBezTo>
                  <a:cubicBezTo>
                    <a:pt x="668693" y="657001"/>
                    <a:pt x="673629" y="676340"/>
                    <a:pt x="673629" y="696631"/>
                  </a:cubicBezTo>
                  <a:cubicBezTo>
                    <a:pt x="673629" y="778329"/>
                    <a:pt x="593972" y="844555"/>
                    <a:pt x="495734" y="844555"/>
                  </a:cubicBezTo>
                  <a:cubicBezTo>
                    <a:pt x="399087" y="844555"/>
                    <a:pt x="320605" y="780445"/>
                    <a:pt x="318062" y="700585"/>
                  </a:cubicBezTo>
                  <a:cubicBezTo>
                    <a:pt x="314141" y="711975"/>
                    <a:pt x="311822" y="723835"/>
                    <a:pt x="311822" y="736112"/>
                  </a:cubicBezTo>
                  <a:cubicBezTo>
                    <a:pt x="311822" y="738121"/>
                    <a:pt x="312121" y="740087"/>
                    <a:pt x="312239" y="742075"/>
                  </a:cubicBezTo>
                  <a:cubicBezTo>
                    <a:pt x="175727" y="723152"/>
                    <a:pt x="71953" y="629049"/>
                    <a:pt x="71953" y="515734"/>
                  </a:cubicBezTo>
                  <a:cubicBezTo>
                    <a:pt x="71953" y="439977"/>
                    <a:pt x="118348" y="372790"/>
                    <a:pt x="189884" y="330915"/>
                  </a:cubicBezTo>
                  <a:close/>
                </a:path>
              </a:pathLst>
            </a:custGeom>
            <a:solidFill>
              <a:schemeClr val="accent3">
                <a:lumMod val="75000"/>
              </a:schemeClr>
            </a:solidFill>
            <a:ln w="1066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3D925A-BACD-4136-8D5A-013DDAD7A445}"/>
                </a:ext>
              </a:extLst>
            </p:cNvPr>
            <p:cNvSpPr/>
            <p:nvPr/>
          </p:nvSpPr>
          <p:spPr>
            <a:xfrm>
              <a:off x="10758733" y="4292198"/>
              <a:ext cx="1043578" cy="895746"/>
            </a:xfrm>
            <a:custGeom>
              <a:avLst/>
              <a:gdLst>
                <a:gd name="connsiteX0" fmla="*/ 91934 w 1043578"/>
                <a:gd name="connsiteY0" fmla="*/ 645033 h 895746"/>
                <a:gd name="connsiteX1" fmla="*/ 67668 w 1043578"/>
                <a:gd name="connsiteY1" fmla="*/ 726571 h 895746"/>
                <a:gd name="connsiteX2" fmla="*/ 263569 w 1043578"/>
                <a:gd name="connsiteY2" fmla="*/ 895747 h 895746"/>
                <a:gd name="connsiteX3" fmla="*/ 400872 w 1043578"/>
                <a:gd name="connsiteY3" fmla="*/ 847151 h 895746"/>
                <a:gd name="connsiteX4" fmla="*/ 571662 w 1043578"/>
                <a:gd name="connsiteY4" fmla="*/ 883299 h 895746"/>
                <a:gd name="connsiteX5" fmla="*/ 851675 w 1043578"/>
                <a:gd name="connsiteY5" fmla="*/ 755826 h 895746"/>
                <a:gd name="connsiteX6" fmla="*/ 1043578 w 1043578"/>
                <a:gd name="connsiteY6" fmla="*/ 502196 h 895746"/>
                <a:gd name="connsiteX7" fmla="*/ 904266 w 1043578"/>
                <a:gd name="connsiteY7" fmla="*/ 275994 h 895746"/>
                <a:gd name="connsiteX8" fmla="*/ 537811 w 1043578"/>
                <a:gd name="connsiteY8" fmla="*/ 0 h 895746"/>
                <a:gd name="connsiteX9" fmla="*/ 187576 w 1043578"/>
                <a:gd name="connsiteY9" fmla="*/ 202438 h 895746"/>
                <a:gd name="connsiteX10" fmla="*/ 0 w 1043578"/>
                <a:gd name="connsiteY10" fmla="*/ 454113 h 895746"/>
                <a:gd name="connsiteX11" fmla="*/ 91934 w 1043578"/>
                <a:gd name="connsiteY11" fmla="*/ 645033 h 895746"/>
                <a:gd name="connsiteX12" fmla="*/ 177190 w 1043578"/>
                <a:gd name="connsiteY12" fmla="*/ 235690 h 895746"/>
                <a:gd name="connsiteX13" fmla="*/ 170950 w 1043578"/>
                <a:gd name="connsiteY13" fmla="*/ 288485 h 895746"/>
                <a:gd name="connsiteX14" fmla="*/ 173760 w 1043578"/>
                <a:gd name="connsiteY14" fmla="*/ 323660 h 895746"/>
                <a:gd name="connsiteX15" fmla="*/ 519999 w 1043578"/>
                <a:gd name="connsiteY15" fmla="*/ 71226 h 895746"/>
                <a:gd name="connsiteX16" fmla="*/ 869038 w 1043578"/>
                <a:gd name="connsiteY16" fmla="*/ 359722 h 895746"/>
                <a:gd name="connsiteX17" fmla="*/ 859240 w 1043578"/>
                <a:gd name="connsiteY17" fmla="*/ 427561 h 895746"/>
                <a:gd name="connsiteX18" fmla="*/ 903016 w 1043578"/>
                <a:gd name="connsiteY18" fmla="*/ 315336 h 895746"/>
                <a:gd name="connsiteX19" fmla="*/ 986574 w 1043578"/>
                <a:gd name="connsiteY19" fmla="*/ 498638 h 895746"/>
                <a:gd name="connsiteX20" fmla="*/ 871923 w 1043578"/>
                <a:gd name="connsiteY20" fmla="*/ 708043 h 895746"/>
                <a:gd name="connsiteX21" fmla="*/ 876175 w 1043578"/>
                <a:gd name="connsiteY21" fmla="*/ 673156 h 895746"/>
                <a:gd name="connsiteX22" fmla="*/ 864764 w 1043578"/>
                <a:gd name="connsiteY22" fmla="*/ 616205 h 895746"/>
                <a:gd name="connsiteX23" fmla="*/ 865490 w 1043578"/>
                <a:gd name="connsiteY23" fmla="*/ 630416 h 895746"/>
                <a:gd name="connsiteX24" fmla="*/ 578767 w 1043578"/>
                <a:gd name="connsiteY24" fmla="*/ 840559 h 895746"/>
                <a:gd name="connsiteX25" fmla="*/ 432916 w 1043578"/>
                <a:gd name="connsiteY25" fmla="*/ 811324 h 895746"/>
                <a:gd name="connsiteX26" fmla="*/ 456391 w 1043578"/>
                <a:gd name="connsiteY26" fmla="*/ 755431 h 895746"/>
                <a:gd name="connsiteX27" fmla="*/ 308852 w 1043578"/>
                <a:gd name="connsiteY27" fmla="*/ 844886 h 895746"/>
                <a:gd name="connsiteX28" fmla="*/ 111381 w 1043578"/>
                <a:gd name="connsiteY28" fmla="*/ 705147 h 895746"/>
                <a:gd name="connsiteX29" fmla="*/ 159635 w 1043578"/>
                <a:gd name="connsiteY29" fmla="*/ 583359 h 895746"/>
                <a:gd name="connsiteX30" fmla="*/ 114181 w 1043578"/>
                <a:gd name="connsiteY30" fmla="*/ 617274 h 895746"/>
                <a:gd name="connsiteX31" fmla="*/ 49857 w 1043578"/>
                <a:gd name="connsiteY31" fmla="*/ 454124 h 895746"/>
                <a:gd name="connsiteX32" fmla="*/ 177190 w 1043578"/>
                <a:gd name="connsiteY32" fmla="*/ 235690 h 89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3578" h="895746">
                  <a:moveTo>
                    <a:pt x="91934" y="645033"/>
                  </a:moveTo>
                  <a:cubicBezTo>
                    <a:pt x="76505" y="669224"/>
                    <a:pt x="67668" y="696995"/>
                    <a:pt x="67668" y="726571"/>
                  </a:cubicBezTo>
                  <a:cubicBezTo>
                    <a:pt x="67668" y="820011"/>
                    <a:pt x="155382" y="895747"/>
                    <a:pt x="263569" y="895747"/>
                  </a:cubicBezTo>
                  <a:cubicBezTo>
                    <a:pt x="317079" y="895747"/>
                    <a:pt x="365515" y="877176"/>
                    <a:pt x="400872" y="847151"/>
                  </a:cubicBezTo>
                  <a:cubicBezTo>
                    <a:pt x="449585" y="869964"/>
                    <a:pt x="508374" y="883299"/>
                    <a:pt x="571662" y="883299"/>
                  </a:cubicBezTo>
                  <a:cubicBezTo>
                    <a:pt x="697297" y="883299"/>
                    <a:pt x="805152" y="830782"/>
                    <a:pt x="851675" y="755826"/>
                  </a:cubicBezTo>
                  <a:cubicBezTo>
                    <a:pt x="965983" y="706964"/>
                    <a:pt x="1043578" y="611707"/>
                    <a:pt x="1043578" y="502196"/>
                  </a:cubicBezTo>
                  <a:cubicBezTo>
                    <a:pt x="1043578" y="410487"/>
                    <a:pt x="989084" y="328831"/>
                    <a:pt x="904266" y="275994"/>
                  </a:cubicBezTo>
                  <a:cubicBezTo>
                    <a:pt x="895932" y="122472"/>
                    <a:pt x="735090" y="0"/>
                    <a:pt x="537811" y="0"/>
                  </a:cubicBezTo>
                  <a:cubicBezTo>
                    <a:pt x="373326" y="0"/>
                    <a:pt x="234120" y="85138"/>
                    <a:pt x="187576" y="202438"/>
                  </a:cubicBezTo>
                  <a:cubicBezTo>
                    <a:pt x="75661" y="251846"/>
                    <a:pt x="0" y="346013"/>
                    <a:pt x="0" y="454113"/>
                  </a:cubicBezTo>
                  <a:cubicBezTo>
                    <a:pt x="-11" y="527338"/>
                    <a:pt x="34759" y="594162"/>
                    <a:pt x="91934" y="645033"/>
                  </a:cubicBezTo>
                  <a:close/>
                  <a:moveTo>
                    <a:pt x="177190" y="235690"/>
                  </a:moveTo>
                  <a:cubicBezTo>
                    <a:pt x="173162" y="252818"/>
                    <a:pt x="170950" y="270449"/>
                    <a:pt x="170950" y="288485"/>
                  </a:cubicBezTo>
                  <a:cubicBezTo>
                    <a:pt x="170950" y="300399"/>
                    <a:pt x="171987" y="312120"/>
                    <a:pt x="173760" y="323660"/>
                  </a:cubicBezTo>
                  <a:cubicBezTo>
                    <a:pt x="195259" y="181368"/>
                    <a:pt x="342008" y="71226"/>
                    <a:pt x="519999" y="71226"/>
                  </a:cubicBezTo>
                  <a:cubicBezTo>
                    <a:pt x="712769" y="71226"/>
                    <a:pt x="869038" y="200387"/>
                    <a:pt x="869038" y="359722"/>
                  </a:cubicBezTo>
                  <a:cubicBezTo>
                    <a:pt x="869038" y="383090"/>
                    <a:pt x="865597" y="405796"/>
                    <a:pt x="859240" y="427561"/>
                  </a:cubicBezTo>
                  <a:cubicBezTo>
                    <a:pt x="882971" y="393722"/>
                    <a:pt x="898272" y="355736"/>
                    <a:pt x="903016" y="315336"/>
                  </a:cubicBezTo>
                  <a:cubicBezTo>
                    <a:pt x="955234" y="365182"/>
                    <a:pt x="986574" y="429025"/>
                    <a:pt x="986574" y="498638"/>
                  </a:cubicBezTo>
                  <a:cubicBezTo>
                    <a:pt x="986574" y="581126"/>
                    <a:pt x="942487" y="655462"/>
                    <a:pt x="871923" y="708043"/>
                  </a:cubicBezTo>
                  <a:cubicBezTo>
                    <a:pt x="874679" y="696685"/>
                    <a:pt x="876175" y="685049"/>
                    <a:pt x="876175" y="673156"/>
                  </a:cubicBezTo>
                  <a:cubicBezTo>
                    <a:pt x="876175" y="653410"/>
                    <a:pt x="872137" y="634327"/>
                    <a:pt x="864764" y="616205"/>
                  </a:cubicBezTo>
                  <a:cubicBezTo>
                    <a:pt x="865191" y="620907"/>
                    <a:pt x="865490" y="625629"/>
                    <a:pt x="865490" y="630416"/>
                  </a:cubicBezTo>
                  <a:cubicBezTo>
                    <a:pt x="865490" y="746466"/>
                    <a:pt x="737109" y="840559"/>
                    <a:pt x="578767" y="840559"/>
                  </a:cubicBezTo>
                  <a:cubicBezTo>
                    <a:pt x="525502" y="840559"/>
                    <a:pt x="475657" y="829874"/>
                    <a:pt x="432916" y="811324"/>
                  </a:cubicBezTo>
                  <a:cubicBezTo>
                    <a:pt x="444339" y="794335"/>
                    <a:pt x="452395" y="775497"/>
                    <a:pt x="456391" y="755431"/>
                  </a:cubicBezTo>
                  <a:cubicBezTo>
                    <a:pt x="428557" y="803204"/>
                    <a:pt x="374244" y="838560"/>
                    <a:pt x="308852" y="844886"/>
                  </a:cubicBezTo>
                  <a:cubicBezTo>
                    <a:pt x="208188" y="854620"/>
                    <a:pt x="119790" y="792059"/>
                    <a:pt x="111381" y="705147"/>
                  </a:cubicBezTo>
                  <a:cubicBezTo>
                    <a:pt x="106936" y="659138"/>
                    <a:pt x="125956" y="615649"/>
                    <a:pt x="159635" y="583359"/>
                  </a:cubicBezTo>
                  <a:cubicBezTo>
                    <a:pt x="142539" y="592634"/>
                    <a:pt x="127184" y="604035"/>
                    <a:pt x="114181" y="617274"/>
                  </a:cubicBezTo>
                  <a:cubicBezTo>
                    <a:pt x="73631" y="570858"/>
                    <a:pt x="49857" y="514687"/>
                    <a:pt x="49857" y="454124"/>
                  </a:cubicBezTo>
                  <a:cubicBezTo>
                    <a:pt x="49857" y="366795"/>
                    <a:pt x="99254" y="288592"/>
                    <a:pt x="177190" y="235690"/>
                  </a:cubicBezTo>
                  <a:close/>
                </a:path>
              </a:pathLst>
            </a:custGeom>
            <a:solidFill>
              <a:schemeClr val="accent3">
                <a:lumMod val="75000"/>
              </a:schemeClr>
            </a:solidFill>
            <a:ln w="10664" cap="flat">
              <a:noFill/>
              <a:prstDash val="solid"/>
              <a:miter/>
            </a:ln>
          </p:spPr>
          <p:txBody>
            <a:bodyPr rtlCol="0" anchor="ctr"/>
            <a:lstStyle/>
            <a:p>
              <a:endParaRPr lang="en-US"/>
            </a:p>
          </p:txBody>
        </p:sp>
      </p:grpSp>
    </p:spTree>
    <p:extLst>
      <p:ext uri="{BB962C8B-B14F-4D97-AF65-F5344CB8AC3E}">
        <p14:creationId xmlns:p14="http://schemas.microsoft.com/office/powerpoint/2010/main" val="1255546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F471-F25A-428D-BE4F-4ECC6C4D7002}"/>
              </a:ext>
            </a:extLst>
          </p:cNvPr>
          <p:cNvSpPr>
            <a:spLocks noGrp="1"/>
          </p:cNvSpPr>
          <p:nvPr>
            <p:ph type="title"/>
          </p:nvPr>
        </p:nvSpPr>
        <p:spPr>
          <a:xfrm>
            <a:off x="838200" y="588494"/>
            <a:ext cx="10515600" cy="800039"/>
          </a:xfrm>
        </p:spPr>
        <p:txBody>
          <a:bodyPr>
            <a:normAutofit/>
          </a:bodyPr>
          <a:lstStyle/>
          <a:p>
            <a:r>
              <a:rPr lang="en-US" dirty="0"/>
              <a:t>Impact of stigma on children of FSWs</a:t>
            </a:r>
          </a:p>
        </p:txBody>
      </p:sp>
      <p:sp>
        <p:nvSpPr>
          <p:cNvPr id="3" name="Content Placeholder 2">
            <a:extLst>
              <a:ext uri="{FF2B5EF4-FFF2-40B4-BE49-F238E27FC236}">
                <a16:creationId xmlns:a16="http://schemas.microsoft.com/office/drawing/2014/main" id="{F5906175-4307-45FE-8148-3D6999D01135}"/>
              </a:ext>
            </a:extLst>
          </p:cNvPr>
          <p:cNvSpPr>
            <a:spLocks noGrp="1"/>
          </p:cNvSpPr>
          <p:nvPr>
            <p:ph idx="1"/>
          </p:nvPr>
        </p:nvSpPr>
        <p:spPr>
          <a:xfrm>
            <a:off x="838200" y="1636713"/>
            <a:ext cx="8958943" cy="4932362"/>
          </a:xfrm>
        </p:spPr>
        <p:txBody>
          <a:bodyPr>
            <a:normAutofit/>
          </a:bodyPr>
          <a:lstStyle/>
          <a:p>
            <a:pPr marL="0" indent="0">
              <a:buNone/>
            </a:pPr>
            <a:r>
              <a:rPr lang="en-US" dirty="0"/>
              <a:t>Questions for discussion in small groups:</a:t>
            </a:r>
          </a:p>
          <a:p>
            <a:pPr lvl="0"/>
            <a:r>
              <a:rPr lang="en-US" dirty="0"/>
              <a:t>Based on what you learned about the different types of stigma, what type of stigma do you think children of FSWs experience?</a:t>
            </a:r>
          </a:p>
          <a:p>
            <a:pPr lvl="0"/>
            <a:r>
              <a:rPr lang="en-US" dirty="0"/>
              <a:t>What forms of discrimination might children of FSWs experience at home, at school, or in the community in general?</a:t>
            </a:r>
          </a:p>
          <a:p>
            <a:pPr lvl="0"/>
            <a:r>
              <a:rPr lang="en-US" dirty="0"/>
              <a:t>How do you think these experiences of stigma affect these children emotionally and socially? </a:t>
            </a:r>
          </a:p>
          <a:p>
            <a:endParaRPr lang="en-US" dirty="0"/>
          </a:p>
          <a:p>
            <a:endParaRPr lang="en-US" dirty="0"/>
          </a:p>
        </p:txBody>
      </p:sp>
      <p:sp>
        <p:nvSpPr>
          <p:cNvPr id="4" name="Slide Number Placeholder 3">
            <a:extLst>
              <a:ext uri="{FF2B5EF4-FFF2-40B4-BE49-F238E27FC236}">
                <a16:creationId xmlns:a16="http://schemas.microsoft.com/office/drawing/2014/main" id="{B926C8E4-4756-440C-89B5-379F998650D0}"/>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19</a:t>
            </a:fld>
            <a:endParaRPr lang="en-US"/>
          </a:p>
        </p:txBody>
      </p:sp>
      <p:pic>
        <p:nvPicPr>
          <p:cNvPr id="11" name="Graphic 10">
            <a:extLst>
              <a:ext uri="{FF2B5EF4-FFF2-40B4-BE49-F238E27FC236}">
                <a16:creationId xmlns:a16="http://schemas.microsoft.com/office/drawing/2014/main" id="{285F1FC2-848B-43C9-9743-426748DB5AA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775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E785-BEF2-4B1B-9F7C-9BA341CC1D07}"/>
              </a:ext>
            </a:extLst>
          </p:cNvPr>
          <p:cNvSpPr>
            <a:spLocks noGrp="1"/>
          </p:cNvSpPr>
          <p:nvPr>
            <p:ph type="title"/>
          </p:nvPr>
        </p:nvSpPr>
        <p:spPr>
          <a:xfrm>
            <a:off x="838200" y="588494"/>
            <a:ext cx="10515600" cy="800039"/>
          </a:xfrm>
          <a:noFill/>
          <a:ln>
            <a:noFill/>
          </a:ln>
        </p:spPr>
        <p:txBody>
          <a:bodyPr>
            <a:noAutofit/>
          </a:bodyPr>
          <a:lstStyle/>
          <a:p>
            <a:r>
              <a:rPr lang="en-US" dirty="0"/>
              <a:t>Participant introductions</a:t>
            </a:r>
          </a:p>
        </p:txBody>
      </p:sp>
      <p:graphicFrame>
        <p:nvGraphicFramePr>
          <p:cNvPr id="6" name="Content Placeholder 2">
            <a:extLst>
              <a:ext uri="{FF2B5EF4-FFF2-40B4-BE49-F238E27FC236}">
                <a16:creationId xmlns:a16="http://schemas.microsoft.com/office/drawing/2014/main" id="{168CE8E3-31CC-4ACA-933F-6F54CC28B3BC}"/>
              </a:ext>
            </a:extLst>
          </p:cNvPr>
          <p:cNvGraphicFramePr>
            <a:graphicFrameLocks noGrp="1"/>
          </p:cNvGraphicFramePr>
          <p:nvPr>
            <p:ph idx="1"/>
            <p:extLst>
              <p:ext uri="{D42A27DB-BD31-4B8C-83A1-F6EECF244321}">
                <p14:modId xmlns:p14="http://schemas.microsoft.com/office/powerpoint/2010/main" val="1123041743"/>
              </p:ext>
            </p:extLst>
          </p:nvPr>
        </p:nvGraphicFramePr>
        <p:xfrm>
          <a:off x="838200" y="1636713"/>
          <a:ext cx="8742528" cy="4932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1F5F82A-1DBC-4159-B702-DA39E4E397F9}"/>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74954429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6576-F950-4B45-ABE5-E14C91794ABD}"/>
              </a:ext>
            </a:extLst>
          </p:cNvPr>
          <p:cNvSpPr>
            <a:spLocks noGrp="1"/>
          </p:cNvSpPr>
          <p:nvPr>
            <p:ph type="title"/>
          </p:nvPr>
        </p:nvSpPr>
        <p:spPr>
          <a:xfrm>
            <a:off x="838200" y="588494"/>
            <a:ext cx="10515600" cy="800039"/>
          </a:xfrm>
        </p:spPr>
        <p:txBody>
          <a:bodyPr>
            <a:normAutofit fontScale="90000"/>
          </a:bodyPr>
          <a:lstStyle/>
          <a:p>
            <a:r>
              <a:rPr lang="en-US" dirty="0"/>
              <a:t>Our experiences with stigma and discrimination</a:t>
            </a:r>
          </a:p>
        </p:txBody>
      </p:sp>
      <p:sp>
        <p:nvSpPr>
          <p:cNvPr id="3" name="Content Placeholder 2">
            <a:extLst>
              <a:ext uri="{FF2B5EF4-FFF2-40B4-BE49-F238E27FC236}">
                <a16:creationId xmlns:a16="http://schemas.microsoft.com/office/drawing/2014/main" id="{02C0EDDC-3D50-4D34-BAD2-1F9671E28FF0}"/>
              </a:ext>
            </a:extLst>
          </p:cNvPr>
          <p:cNvSpPr>
            <a:spLocks noGrp="1"/>
          </p:cNvSpPr>
          <p:nvPr>
            <p:ph idx="1"/>
          </p:nvPr>
        </p:nvSpPr>
        <p:spPr>
          <a:xfrm>
            <a:off x="838200" y="1636713"/>
            <a:ext cx="9336314" cy="4932362"/>
          </a:xfrm>
        </p:spPr>
        <p:txBody>
          <a:bodyPr>
            <a:noAutofit/>
          </a:bodyPr>
          <a:lstStyle/>
          <a:p>
            <a:pPr marL="0" indent="0">
              <a:buNone/>
            </a:pPr>
            <a:r>
              <a:rPr lang="en-US" dirty="0"/>
              <a:t>Instructions and questions for personal reflection:</a:t>
            </a:r>
          </a:p>
          <a:p>
            <a:r>
              <a:rPr lang="en-US" dirty="0"/>
              <a:t>Think about a time when you felt mistreated or rejected for being different in any way:</a:t>
            </a:r>
          </a:p>
          <a:p>
            <a:pPr lvl="1"/>
            <a:r>
              <a:rPr lang="en-US" dirty="0"/>
              <a:t>Why did this happen? </a:t>
            </a:r>
          </a:p>
          <a:p>
            <a:pPr lvl="1"/>
            <a:r>
              <a:rPr lang="en-US" dirty="0"/>
              <a:t>How did you feel?</a:t>
            </a:r>
          </a:p>
          <a:p>
            <a:pPr lvl="1"/>
            <a:r>
              <a:rPr lang="en-US" dirty="0"/>
              <a:t>How did this experience affect you?</a:t>
            </a:r>
          </a:p>
          <a:p>
            <a:r>
              <a:rPr lang="en-US" dirty="0"/>
              <a:t>Write down any thoughts, feelings, or words that you associate with this experience.</a:t>
            </a:r>
          </a:p>
        </p:txBody>
      </p:sp>
      <p:sp>
        <p:nvSpPr>
          <p:cNvPr id="4" name="Slide Number Placeholder 3">
            <a:extLst>
              <a:ext uri="{FF2B5EF4-FFF2-40B4-BE49-F238E27FC236}">
                <a16:creationId xmlns:a16="http://schemas.microsoft.com/office/drawing/2014/main" id="{7C27F41A-835F-4B25-8E33-C0E7F6E3752B}"/>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20</a:t>
            </a:fld>
            <a:endParaRPr lang="en-US"/>
          </a:p>
        </p:txBody>
      </p:sp>
      <p:grpSp>
        <p:nvGrpSpPr>
          <p:cNvPr id="15" name="Group 14">
            <a:extLst>
              <a:ext uri="{FF2B5EF4-FFF2-40B4-BE49-F238E27FC236}">
                <a16:creationId xmlns:a16="http://schemas.microsoft.com/office/drawing/2014/main" id="{DCB7026F-7E6A-4A4A-A676-E2165C13FA75}"/>
              </a:ext>
            </a:extLst>
          </p:cNvPr>
          <p:cNvGrpSpPr/>
          <p:nvPr/>
        </p:nvGrpSpPr>
        <p:grpSpPr>
          <a:xfrm>
            <a:off x="10480235" y="154080"/>
            <a:ext cx="1471133" cy="1805663"/>
            <a:chOff x="10480235" y="154080"/>
            <a:chExt cx="1471133" cy="1805663"/>
          </a:xfrm>
        </p:grpSpPr>
        <p:sp>
          <p:nvSpPr>
            <p:cNvPr id="5" name="Thought Bubble: Cloud 4">
              <a:extLst>
                <a:ext uri="{FF2B5EF4-FFF2-40B4-BE49-F238E27FC236}">
                  <a16:creationId xmlns:a16="http://schemas.microsoft.com/office/drawing/2014/main" id="{11C966AD-316E-4EBA-9984-DDA6D2D8E658}"/>
                </a:ext>
              </a:extLst>
            </p:cNvPr>
            <p:cNvSpPr/>
            <p:nvPr/>
          </p:nvSpPr>
          <p:spPr>
            <a:xfrm>
              <a:off x="10749885" y="154080"/>
              <a:ext cx="1201483" cy="800039"/>
            </a:xfrm>
            <a:prstGeom prst="cloudCallout">
              <a:avLst>
                <a:gd name="adj1" fmla="val -21516"/>
                <a:gd name="adj2" fmla="val 79794"/>
              </a:avLst>
            </a:pr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Why?</a:t>
              </a:r>
            </a:p>
            <a:p>
              <a:pPr algn="ctr"/>
              <a:r>
                <a:rPr lang="en-US" dirty="0">
                  <a:solidFill>
                    <a:schemeClr val="bg1"/>
                  </a:solidFill>
                </a:rPr>
                <a:t>How?</a:t>
              </a:r>
            </a:p>
          </p:txBody>
        </p:sp>
        <p:grpSp>
          <p:nvGrpSpPr>
            <p:cNvPr id="7" name="Group 6">
              <a:extLst>
                <a:ext uri="{FF2B5EF4-FFF2-40B4-BE49-F238E27FC236}">
                  <a16:creationId xmlns:a16="http://schemas.microsoft.com/office/drawing/2014/main" id="{6225797A-6489-4F89-8314-9514F60E04FB}"/>
                </a:ext>
              </a:extLst>
            </p:cNvPr>
            <p:cNvGrpSpPr/>
            <p:nvPr/>
          </p:nvGrpSpPr>
          <p:grpSpPr>
            <a:xfrm>
              <a:off x="10480235" y="1065504"/>
              <a:ext cx="726756" cy="894239"/>
              <a:chOff x="11092504" y="2026995"/>
              <a:chExt cx="726756" cy="894239"/>
            </a:xfrm>
          </p:grpSpPr>
          <p:sp>
            <p:nvSpPr>
              <p:cNvPr id="10" name="Graphic 16">
                <a:extLst>
                  <a:ext uri="{FF2B5EF4-FFF2-40B4-BE49-F238E27FC236}">
                    <a16:creationId xmlns:a16="http://schemas.microsoft.com/office/drawing/2014/main" id="{31F5095A-D686-4ABD-B9F6-587D3DBC7A88}"/>
                  </a:ext>
                </a:extLst>
              </p:cNvPr>
              <p:cNvSpPr/>
              <p:nvPr/>
            </p:nvSpPr>
            <p:spPr>
              <a:xfrm>
                <a:off x="11258491" y="2026995"/>
                <a:ext cx="397772" cy="397772"/>
              </a:xfrm>
              <a:custGeom>
                <a:avLst/>
                <a:gdLst>
                  <a:gd name="connsiteX0" fmla="*/ 538503 w 538503"/>
                  <a:gd name="connsiteY0" fmla="*/ 269252 h 538503"/>
                  <a:gd name="connsiteX1" fmla="*/ 269252 w 538503"/>
                  <a:gd name="connsiteY1" fmla="*/ 538504 h 538503"/>
                  <a:gd name="connsiteX2" fmla="*/ 0 w 538503"/>
                  <a:gd name="connsiteY2" fmla="*/ 269252 h 538503"/>
                  <a:gd name="connsiteX3" fmla="*/ 269252 w 538503"/>
                  <a:gd name="connsiteY3" fmla="*/ 0 h 538503"/>
                  <a:gd name="connsiteX4" fmla="*/ 538503 w 538503"/>
                  <a:gd name="connsiteY4" fmla="*/ 269252 h 5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03" h="538503">
                    <a:moveTo>
                      <a:pt x="538503" y="269252"/>
                    </a:moveTo>
                    <a:cubicBezTo>
                      <a:pt x="538503" y="417955"/>
                      <a:pt x="417955" y="538504"/>
                      <a:pt x="269252" y="538504"/>
                    </a:cubicBezTo>
                    <a:cubicBezTo>
                      <a:pt x="120548" y="538504"/>
                      <a:pt x="0" y="417955"/>
                      <a:pt x="0" y="269252"/>
                    </a:cubicBezTo>
                    <a:cubicBezTo>
                      <a:pt x="0" y="120548"/>
                      <a:pt x="120548" y="0"/>
                      <a:pt x="269252" y="0"/>
                    </a:cubicBezTo>
                    <a:cubicBezTo>
                      <a:pt x="417955" y="0"/>
                      <a:pt x="538503" y="120548"/>
                      <a:pt x="538503" y="269252"/>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Graphic 16">
                <a:extLst>
                  <a:ext uri="{FF2B5EF4-FFF2-40B4-BE49-F238E27FC236}">
                    <a16:creationId xmlns:a16="http://schemas.microsoft.com/office/drawing/2014/main" id="{4C80E039-84AB-44E2-A08A-C737B5575B7D}"/>
                  </a:ext>
                </a:extLst>
              </p:cNvPr>
              <p:cNvSpPr/>
              <p:nvPr/>
            </p:nvSpPr>
            <p:spPr>
              <a:xfrm>
                <a:off x="11092504" y="2459161"/>
                <a:ext cx="726756" cy="462073"/>
              </a:xfrm>
              <a:custGeom>
                <a:avLst/>
                <a:gdLst>
                  <a:gd name="connsiteX0" fmla="*/ 56685 w 983882"/>
                  <a:gd name="connsiteY0" fmla="*/ 621506 h 625554"/>
                  <a:gd name="connsiteX1" fmla="*/ 4049 w 983882"/>
                  <a:gd name="connsiteY1" fmla="*/ 572919 h 625554"/>
                  <a:gd name="connsiteX2" fmla="*/ 4049 w 983882"/>
                  <a:gd name="connsiteY2" fmla="*/ 570895 h 625554"/>
                  <a:gd name="connsiteX3" fmla="*/ 2024 w 983882"/>
                  <a:gd name="connsiteY3" fmla="*/ 540528 h 625554"/>
                  <a:gd name="connsiteX4" fmla="*/ 0 w 983882"/>
                  <a:gd name="connsiteY4" fmla="*/ 512186 h 625554"/>
                  <a:gd name="connsiteX5" fmla="*/ 491941 w 983882"/>
                  <a:gd name="connsiteY5" fmla="*/ 0 h 625554"/>
                  <a:gd name="connsiteX6" fmla="*/ 983882 w 983882"/>
                  <a:gd name="connsiteY6" fmla="*/ 506112 h 625554"/>
                  <a:gd name="connsiteX7" fmla="*/ 981858 w 983882"/>
                  <a:gd name="connsiteY7" fmla="*/ 542553 h 625554"/>
                  <a:gd name="connsiteX8" fmla="*/ 979833 w 983882"/>
                  <a:gd name="connsiteY8" fmla="*/ 576968 h 625554"/>
                  <a:gd name="connsiteX9" fmla="*/ 979833 w 983882"/>
                  <a:gd name="connsiteY9" fmla="*/ 576968 h 625554"/>
                  <a:gd name="connsiteX10" fmla="*/ 927198 w 983882"/>
                  <a:gd name="connsiteY10" fmla="*/ 625555 h 625554"/>
                  <a:gd name="connsiteX11" fmla="*/ 56685 w 983882"/>
                  <a:gd name="connsiteY11" fmla="*/ 625555 h 625554"/>
                  <a:gd name="connsiteX12" fmla="*/ 56685 w 983882"/>
                  <a:gd name="connsiteY12" fmla="*/ 621506 h 6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882" h="625554">
                    <a:moveTo>
                      <a:pt x="56685" y="621506"/>
                    </a:moveTo>
                    <a:cubicBezTo>
                      <a:pt x="28342" y="621506"/>
                      <a:pt x="6073" y="599237"/>
                      <a:pt x="4049" y="572919"/>
                    </a:cubicBezTo>
                    <a:lnTo>
                      <a:pt x="4049" y="570895"/>
                    </a:lnTo>
                    <a:cubicBezTo>
                      <a:pt x="4049" y="556724"/>
                      <a:pt x="2024" y="544577"/>
                      <a:pt x="2024" y="540528"/>
                    </a:cubicBezTo>
                    <a:cubicBezTo>
                      <a:pt x="2024" y="532430"/>
                      <a:pt x="0" y="522308"/>
                      <a:pt x="0" y="512186"/>
                    </a:cubicBezTo>
                    <a:cubicBezTo>
                      <a:pt x="0" y="234836"/>
                      <a:pt x="224714" y="0"/>
                      <a:pt x="491941" y="0"/>
                    </a:cubicBezTo>
                    <a:cubicBezTo>
                      <a:pt x="763217" y="0"/>
                      <a:pt x="983882" y="226738"/>
                      <a:pt x="983882" y="506112"/>
                    </a:cubicBezTo>
                    <a:cubicBezTo>
                      <a:pt x="983882" y="514210"/>
                      <a:pt x="983882" y="532430"/>
                      <a:pt x="981858" y="542553"/>
                    </a:cubicBezTo>
                    <a:cubicBezTo>
                      <a:pt x="981858" y="548626"/>
                      <a:pt x="979833" y="560773"/>
                      <a:pt x="979833" y="576968"/>
                    </a:cubicBezTo>
                    <a:lnTo>
                      <a:pt x="979833" y="576968"/>
                    </a:lnTo>
                    <a:cubicBezTo>
                      <a:pt x="977809" y="605310"/>
                      <a:pt x="955540" y="625555"/>
                      <a:pt x="927198" y="625555"/>
                    </a:cubicBezTo>
                    <a:lnTo>
                      <a:pt x="56685" y="625555"/>
                    </a:lnTo>
                    <a:lnTo>
                      <a:pt x="56685" y="621506"/>
                    </a:ln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143457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3EB-3D7D-4D9A-B409-26D55959C3EC}"/>
              </a:ext>
            </a:extLst>
          </p:cNvPr>
          <p:cNvSpPr>
            <a:spLocks noGrp="1"/>
          </p:cNvSpPr>
          <p:nvPr>
            <p:ph type="title"/>
          </p:nvPr>
        </p:nvSpPr>
        <p:spPr>
          <a:xfrm>
            <a:off x="4919663" y="402640"/>
            <a:ext cx="6430962" cy="974725"/>
          </a:xfrm>
        </p:spPr>
        <p:txBody>
          <a:bodyPr>
            <a:noAutofit/>
          </a:bodyPr>
          <a:lstStyle/>
          <a:p>
            <a:r>
              <a:rPr lang="en-US" dirty="0"/>
              <a:t>Root causes of stigma toward female sex workers</a:t>
            </a:r>
          </a:p>
        </p:txBody>
      </p:sp>
      <p:sp>
        <p:nvSpPr>
          <p:cNvPr id="3" name="Content Placeholder 2">
            <a:extLst>
              <a:ext uri="{FF2B5EF4-FFF2-40B4-BE49-F238E27FC236}">
                <a16:creationId xmlns:a16="http://schemas.microsoft.com/office/drawing/2014/main" id="{415B973E-F7DC-43C2-8973-15168B297F6F}"/>
              </a:ext>
            </a:extLst>
          </p:cNvPr>
          <p:cNvSpPr>
            <a:spLocks noGrp="1"/>
          </p:cNvSpPr>
          <p:nvPr>
            <p:ph idx="11"/>
          </p:nvPr>
        </p:nvSpPr>
        <p:spPr>
          <a:xfrm>
            <a:off x="4919662" y="1600200"/>
            <a:ext cx="6758991" cy="5194134"/>
          </a:xfrm>
        </p:spPr>
        <p:txBody>
          <a:bodyPr>
            <a:normAutofit fontScale="85000" lnSpcReduction="10000"/>
          </a:bodyPr>
          <a:lstStyle/>
          <a:p>
            <a:pPr lvl="0">
              <a:lnSpc>
                <a:spcPct val="115000"/>
              </a:lnSpc>
            </a:pPr>
            <a:r>
              <a:rPr lang="en-US" dirty="0"/>
              <a:t>There are social taboos or norms against mixing money and sex. </a:t>
            </a:r>
          </a:p>
          <a:p>
            <a:pPr lvl="0">
              <a:lnSpc>
                <a:spcPct val="115000"/>
              </a:lnSpc>
            </a:pPr>
            <a:r>
              <a:rPr lang="en-US" dirty="0"/>
              <a:t>Because sex workers get paid to perform sexual acts, they are labeled as immoral.</a:t>
            </a:r>
          </a:p>
          <a:p>
            <a:pPr lvl="0">
              <a:lnSpc>
                <a:spcPct val="115000"/>
              </a:lnSpc>
            </a:pPr>
            <a:r>
              <a:rPr lang="en-US" dirty="0"/>
              <a:t>The stigmatization of sex work permeates all aspects of society. It is a mark of disgrace and social discrediting. Derogatory terms such as “prostitutes,” “hookers,” and “whores” are often used to describe sex workers.</a:t>
            </a:r>
          </a:p>
          <a:p>
            <a:pPr lvl="0">
              <a:lnSpc>
                <a:spcPct val="115000"/>
              </a:lnSpc>
            </a:pPr>
            <a:r>
              <a:rPr lang="en-US" dirty="0"/>
              <a:t>One of the key root causes of sex work-related stigma is criminalization of sex work.</a:t>
            </a:r>
          </a:p>
        </p:txBody>
      </p:sp>
      <p:sp>
        <p:nvSpPr>
          <p:cNvPr id="4" name="Slide Number Placeholder 3">
            <a:extLst>
              <a:ext uri="{FF2B5EF4-FFF2-40B4-BE49-F238E27FC236}">
                <a16:creationId xmlns:a16="http://schemas.microsoft.com/office/drawing/2014/main" id="{5B41A21F-A675-4C8B-B36C-2D29F8675D99}"/>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21</a:t>
            </a:fld>
            <a:endParaRPr lang="en-US" dirty="0"/>
          </a:p>
        </p:txBody>
      </p:sp>
      <p:pic>
        <p:nvPicPr>
          <p:cNvPr id="7" name="Picture 6" descr="A picture containing wall, person, blue, cement&#10;&#10;Description automatically generated">
            <a:extLst>
              <a:ext uri="{FF2B5EF4-FFF2-40B4-BE49-F238E27FC236}">
                <a16:creationId xmlns:a16="http://schemas.microsoft.com/office/drawing/2014/main" id="{9D59B91B-0CED-415C-B803-4885FCDA8F2D}"/>
              </a:ext>
            </a:extLst>
          </p:cNvPr>
          <p:cNvPicPr>
            <a:picLocks noChangeAspect="1"/>
          </p:cNvPicPr>
          <p:nvPr/>
        </p:nvPicPr>
        <p:blipFill>
          <a:blip r:embed="rId3"/>
          <a:stretch>
            <a:fillRect/>
          </a:stretch>
        </p:blipFill>
        <p:spPr>
          <a:xfrm>
            <a:off x="0" y="0"/>
            <a:ext cx="4578080" cy="6794334"/>
          </a:xfrm>
          <a:prstGeom prst="rect">
            <a:avLst/>
          </a:prstGeom>
        </p:spPr>
      </p:pic>
    </p:spTree>
    <p:extLst>
      <p:ext uri="{BB962C8B-B14F-4D97-AF65-F5344CB8AC3E}">
        <p14:creationId xmlns:p14="http://schemas.microsoft.com/office/powerpoint/2010/main" val="12661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5212-5AFB-4934-AD44-117F9FC0F54A}"/>
              </a:ext>
            </a:extLst>
          </p:cNvPr>
          <p:cNvSpPr>
            <a:spLocks noGrp="1"/>
          </p:cNvSpPr>
          <p:nvPr>
            <p:ph type="title"/>
          </p:nvPr>
        </p:nvSpPr>
        <p:spPr>
          <a:noFill/>
        </p:spPr>
        <p:txBody>
          <a:bodyPr>
            <a:normAutofit fontScale="90000"/>
          </a:bodyPr>
          <a:lstStyle/>
          <a:p>
            <a:r>
              <a:rPr lang="en-US" dirty="0"/>
              <a:t>Root causes of stigma toward female sex workers </a:t>
            </a:r>
          </a:p>
        </p:txBody>
      </p:sp>
      <p:sp>
        <p:nvSpPr>
          <p:cNvPr id="3" name="Content Placeholder 2">
            <a:extLst>
              <a:ext uri="{FF2B5EF4-FFF2-40B4-BE49-F238E27FC236}">
                <a16:creationId xmlns:a16="http://schemas.microsoft.com/office/drawing/2014/main" id="{2BCDFD45-B74A-4532-86E9-E7E5425A4D50}"/>
              </a:ext>
            </a:extLst>
          </p:cNvPr>
          <p:cNvSpPr>
            <a:spLocks noGrp="1"/>
          </p:cNvSpPr>
          <p:nvPr>
            <p:ph idx="1"/>
          </p:nvPr>
        </p:nvSpPr>
        <p:spPr>
          <a:xfrm>
            <a:off x="838200" y="1600200"/>
            <a:ext cx="10789508" cy="5227735"/>
          </a:xfrm>
        </p:spPr>
        <p:txBody>
          <a:bodyPr>
            <a:normAutofit fontScale="92500"/>
          </a:bodyPr>
          <a:lstStyle/>
          <a:p>
            <a:pPr marL="0" marR="0" lvl="0" indent="0" algn="l" defTabSz="457200" rtl="0" eaLnBrk="1" fontAlgn="auto" latinLnBrk="0" hangingPunct="1">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There are four global legal systems regarding sex work, and all of them contribute to the stigmatization of FSWs:</a:t>
            </a:r>
          </a:p>
          <a:p>
            <a:pPr marR="0" lvl="0" algn="l" defTabSz="457200" rtl="0" eaLnBrk="1" fontAlgn="auto" latinLnBrk="0" hangingPunct="1">
              <a:spcBef>
                <a:spcPts val="1200"/>
              </a:spcBef>
              <a:spcAft>
                <a:spcPts val="0"/>
              </a:spcAft>
              <a:buClr>
                <a:srgbClr val="E63339"/>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 full criminalization of sex workers, which brands then as criminals. </a:t>
            </a:r>
          </a:p>
          <a:p>
            <a:pPr marR="0" lvl="0" algn="l" defTabSz="457200" rtl="0" eaLnBrk="1" fontAlgn="auto" latinLnBrk="0" hangingPunct="1">
              <a:spcBef>
                <a:spcPts val="1200"/>
              </a:spcBef>
              <a:spcAft>
                <a:spcPts val="0"/>
              </a:spcAft>
              <a:buClr>
                <a:srgbClr val="E63339"/>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 partial criminalization of sex work, which does not punish the buying and selling of sex, but does punish all activities around it (e.g., brothels) – and drives sex workers to work alone. </a:t>
            </a:r>
          </a:p>
          <a:p>
            <a:pPr marR="0" lvl="0" algn="l" defTabSz="457200" rtl="0" eaLnBrk="1" fontAlgn="auto" latinLnBrk="0" hangingPunct="1">
              <a:spcBef>
                <a:spcPts val="1200"/>
              </a:spcBef>
              <a:spcAft>
                <a:spcPts val="0"/>
              </a:spcAft>
              <a:buClr>
                <a:srgbClr val="E63339"/>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 criminalization of buyers of sex (e.g., in Nordic countries). While this model aims to eliminate sex work, it only drives sex workers into more secretive activities.</a:t>
            </a:r>
          </a:p>
          <a:p>
            <a:pPr marR="0" lvl="0" algn="l" defTabSz="457200" rtl="0" eaLnBrk="1" fontAlgn="auto" latinLnBrk="0" hangingPunct="1">
              <a:spcBef>
                <a:spcPts val="1200"/>
              </a:spcBef>
              <a:spcAft>
                <a:spcPts val="0"/>
              </a:spcAft>
              <a:buClr>
                <a:srgbClr val="E63339"/>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 legalization of sex work (e.g., in some states in the U.S.). It segregates and marginalizes sex workers by creating special restrictions such as the need to register, have regular health checks, and purchase a mandatory license.</a:t>
            </a:r>
          </a:p>
          <a:p>
            <a:pPr marR="0" indent="0">
              <a:spcAft>
                <a:spcPts val="0"/>
              </a:spcAft>
              <a:buNone/>
            </a:pPr>
            <a:r>
              <a:rPr lang="en-US" sz="1200" dirty="0">
                <a:latin typeface="Arial" panose="020B0604020202020204" pitchFamily="34" charset="0"/>
                <a:ea typeface="Calibri" panose="020F0502020204030204" pitchFamily="34" charset="0"/>
                <a:cs typeface="Arial" panose="020B0604020202020204" pitchFamily="34" charset="0"/>
              </a:rPr>
              <a:t>Source: Berthe, Paul. </a:t>
            </a:r>
            <a:r>
              <a:rPr lang="en-US" sz="1200" dirty="0">
                <a:effectLst/>
                <a:latin typeface="Arial" panose="020B0604020202020204" pitchFamily="34" charset="0"/>
                <a:ea typeface="Calibri" panose="020F0502020204030204" pitchFamily="34" charset="0"/>
                <a:cs typeface="Arial" panose="020B0604020202020204" pitchFamily="34" charset="0"/>
              </a:rPr>
              <a:t>The stigmatization behind sex work. 2018 May 4. [Internet]. Montreal: Samuel Centre for Social Connectedness. Available from: </a:t>
            </a:r>
            <a:r>
              <a:rPr lang="en-US" sz="1200" u="sng" dirty="0">
                <a:effectLst/>
                <a:latin typeface="Arial" panose="020B0604020202020204" pitchFamily="34" charset="0"/>
                <a:ea typeface="Calibri" panose="020F0502020204030204" pitchFamily="34" charset="0"/>
                <a:cs typeface="Arial" panose="020B0604020202020204" pitchFamily="34" charset="0"/>
                <a:hlinkClick r:id="rId2"/>
              </a:rPr>
              <a:t>https://www.socialconnectedness.org/the-stigmatization-behind-sex-work/</a:t>
            </a:r>
            <a:r>
              <a:rPr lang="en-US" sz="1200" u="sng" dirty="0">
                <a:effectLst/>
                <a:latin typeface="Arial" panose="020B0604020202020204" pitchFamily="34" charset="0"/>
                <a:ea typeface="Calibri" panose="020F050202020403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7C192B-2D98-4DBE-92EE-CCCC25B353F3}"/>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22</a:t>
            </a:fld>
            <a:endParaRPr lang="en-US" dirty="0"/>
          </a:p>
        </p:txBody>
      </p:sp>
    </p:spTree>
    <p:extLst>
      <p:ext uri="{BB962C8B-B14F-4D97-AF65-F5344CB8AC3E}">
        <p14:creationId xmlns:p14="http://schemas.microsoft.com/office/powerpoint/2010/main" val="180992635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9837-E442-44F4-827E-D862EFFFF3EB}"/>
              </a:ext>
            </a:extLst>
          </p:cNvPr>
          <p:cNvSpPr>
            <a:spLocks noGrp="1"/>
          </p:cNvSpPr>
          <p:nvPr>
            <p:ph type="title"/>
          </p:nvPr>
        </p:nvSpPr>
        <p:spPr>
          <a:xfrm>
            <a:off x="838200" y="588494"/>
            <a:ext cx="10515600" cy="800039"/>
          </a:xfrm>
        </p:spPr>
        <p:txBody>
          <a:bodyPr>
            <a:noAutofit/>
          </a:bodyPr>
          <a:lstStyle/>
          <a:p>
            <a:r>
              <a:rPr lang="en-US" dirty="0"/>
              <a:t>Stories of sex workers</a:t>
            </a:r>
          </a:p>
        </p:txBody>
      </p:sp>
      <p:sp>
        <p:nvSpPr>
          <p:cNvPr id="3" name="Content Placeholder 2">
            <a:extLst>
              <a:ext uri="{FF2B5EF4-FFF2-40B4-BE49-F238E27FC236}">
                <a16:creationId xmlns:a16="http://schemas.microsoft.com/office/drawing/2014/main" id="{C5F88EB8-87AA-4E2D-9CA5-26E97CC58F1A}"/>
              </a:ext>
            </a:extLst>
          </p:cNvPr>
          <p:cNvSpPr>
            <a:spLocks noGrp="1"/>
          </p:cNvSpPr>
          <p:nvPr>
            <p:ph idx="1"/>
          </p:nvPr>
        </p:nvSpPr>
        <p:spPr>
          <a:xfrm>
            <a:off x="838200" y="1636730"/>
            <a:ext cx="10515600" cy="4932746"/>
          </a:xfrm>
        </p:spPr>
        <p:txBody>
          <a:bodyPr>
            <a:normAutofit/>
          </a:bodyPr>
          <a:lstStyle/>
          <a:p>
            <a:pPr marL="0" indent="0">
              <a:buNone/>
            </a:pPr>
            <a:r>
              <a:rPr lang="en-US" dirty="0"/>
              <a:t>Questions for reflection and discussion in pairs:</a:t>
            </a:r>
          </a:p>
          <a:p>
            <a:r>
              <a:rPr lang="en-US" dirty="0"/>
              <a:t>What are some of the reasons across the stories </a:t>
            </a:r>
            <a:br>
              <a:rPr lang="en-US" dirty="0"/>
            </a:br>
            <a:r>
              <a:rPr lang="en-US" dirty="0"/>
              <a:t>why women started to sell sex?</a:t>
            </a:r>
          </a:p>
          <a:p>
            <a:r>
              <a:rPr lang="en-US" dirty="0"/>
              <a:t>What types of abuse against these women did you see repeated in the different stories?</a:t>
            </a:r>
          </a:p>
          <a:p>
            <a:r>
              <a:rPr lang="en-US" dirty="0"/>
              <a:t>What thoughts or feelings did you experience as you were reading the stories of these women?</a:t>
            </a:r>
          </a:p>
          <a:p>
            <a:r>
              <a:rPr lang="en-US" dirty="0"/>
              <a:t>After reading these stories, have your thoughts or attitudes toward FSWs changed in any way? If so, how?  </a:t>
            </a:r>
          </a:p>
        </p:txBody>
      </p:sp>
      <p:sp>
        <p:nvSpPr>
          <p:cNvPr id="4" name="Slide Number Placeholder 3">
            <a:extLst>
              <a:ext uri="{FF2B5EF4-FFF2-40B4-BE49-F238E27FC236}">
                <a16:creationId xmlns:a16="http://schemas.microsoft.com/office/drawing/2014/main" id="{2956F168-A8FE-4A1D-AFD9-25E66FEC03DD}"/>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23</a:t>
            </a:fld>
            <a:endParaRPr lang="en-US" dirty="0"/>
          </a:p>
        </p:txBody>
      </p:sp>
      <p:grpSp>
        <p:nvGrpSpPr>
          <p:cNvPr id="29" name="Group 28">
            <a:extLst>
              <a:ext uri="{FF2B5EF4-FFF2-40B4-BE49-F238E27FC236}">
                <a16:creationId xmlns:a16="http://schemas.microsoft.com/office/drawing/2014/main" id="{4E4919BB-E77E-42AA-A6AE-A15340B348F2}"/>
              </a:ext>
            </a:extLst>
          </p:cNvPr>
          <p:cNvGrpSpPr/>
          <p:nvPr/>
        </p:nvGrpSpPr>
        <p:grpSpPr>
          <a:xfrm>
            <a:off x="10506310" y="249643"/>
            <a:ext cx="1266590" cy="1350557"/>
            <a:chOff x="9473086" y="985396"/>
            <a:chExt cx="1714708" cy="1828382"/>
          </a:xfrm>
          <a:solidFill>
            <a:schemeClr val="accent2"/>
          </a:solidFill>
        </p:grpSpPr>
        <p:sp>
          <p:nvSpPr>
            <p:cNvPr id="21" name="Graphic 16">
              <a:extLst>
                <a:ext uri="{FF2B5EF4-FFF2-40B4-BE49-F238E27FC236}">
                  <a16:creationId xmlns:a16="http://schemas.microsoft.com/office/drawing/2014/main" id="{070971D3-1770-4802-9291-CD6BB3E1518B}"/>
                </a:ext>
              </a:extLst>
            </p:cNvPr>
            <p:cNvSpPr/>
            <p:nvPr/>
          </p:nvSpPr>
          <p:spPr>
            <a:xfrm>
              <a:off x="9697800" y="1603158"/>
              <a:ext cx="538503" cy="538503"/>
            </a:xfrm>
            <a:custGeom>
              <a:avLst/>
              <a:gdLst>
                <a:gd name="connsiteX0" fmla="*/ 538503 w 538503"/>
                <a:gd name="connsiteY0" fmla="*/ 269252 h 538503"/>
                <a:gd name="connsiteX1" fmla="*/ 269252 w 538503"/>
                <a:gd name="connsiteY1" fmla="*/ 538504 h 538503"/>
                <a:gd name="connsiteX2" fmla="*/ 0 w 538503"/>
                <a:gd name="connsiteY2" fmla="*/ 269252 h 538503"/>
                <a:gd name="connsiteX3" fmla="*/ 269252 w 538503"/>
                <a:gd name="connsiteY3" fmla="*/ 0 h 538503"/>
                <a:gd name="connsiteX4" fmla="*/ 538503 w 538503"/>
                <a:gd name="connsiteY4" fmla="*/ 269252 h 5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03" h="538503">
                  <a:moveTo>
                    <a:pt x="538503" y="269252"/>
                  </a:moveTo>
                  <a:cubicBezTo>
                    <a:pt x="538503" y="417955"/>
                    <a:pt x="417955" y="538504"/>
                    <a:pt x="269252" y="538504"/>
                  </a:cubicBezTo>
                  <a:cubicBezTo>
                    <a:pt x="120548" y="538504"/>
                    <a:pt x="0" y="417955"/>
                    <a:pt x="0" y="269252"/>
                  </a:cubicBezTo>
                  <a:cubicBezTo>
                    <a:pt x="0" y="120548"/>
                    <a:pt x="120548" y="0"/>
                    <a:pt x="269252" y="0"/>
                  </a:cubicBezTo>
                  <a:cubicBezTo>
                    <a:pt x="417955" y="0"/>
                    <a:pt x="538503" y="120548"/>
                    <a:pt x="538503" y="269252"/>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Graphic 16">
              <a:extLst>
                <a:ext uri="{FF2B5EF4-FFF2-40B4-BE49-F238E27FC236}">
                  <a16:creationId xmlns:a16="http://schemas.microsoft.com/office/drawing/2014/main" id="{2920C0E9-A128-481F-990F-B72218B6D184}"/>
                </a:ext>
              </a:extLst>
            </p:cNvPr>
            <p:cNvSpPr/>
            <p:nvPr/>
          </p:nvSpPr>
          <p:spPr>
            <a:xfrm>
              <a:off x="10428626" y="1603158"/>
              <a:ext cx="538503" cy="538503"/>
            </a:xfrm>
            <a:custGeom>
              <a:avLst/>
              <a:gdLst>
                <a:gd name="connsiteX0" fmla="*/ 538503 w 538503"/>
                <a:gd name="connsiteY0" fmla="*/ 269252 h 538503"/>
                <a:gd name="connsiteX1" fmla="*/ 269252 w 538503"/>
                <a:gd name="connsiteY1" fmla="*/ 538504 h 538503"/>
                <a:gd name="connsiteX2" fmla="*/ 0 w 538503"/>
                <a:gd name="connsiteY2" fmla="*/ 269252 h 538503"/>
                <a:gd name="connsiteX3" fmla="*/ 269252 w 538503"/>
                <a:gd name="connsiteY3" fmla="*/ 0 h 538503"/>
                <a:gd name="connsiteX4" fmla="*/ 538503 w 538503"/>
                <a:gd name="connsiteY4" fmla="*/ 269252 h 5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03" h="538503">
                  <a:moveTo>
                    <a:pt x="538503" y="269252"/>
                  </a:moveTo>
                  <a:cubicBezTo>
                    <a:pt x="538503" y="417955"/>
                    <a:pt x="417955" y="538504"/>
                    <a:pt x="269252" y="538504"/>
                  </a:cubicBezTo>
                  <a:cubicBezTo>
                    <a:pt x="120548" y="538504"/>
                    <a:pt x="0" y="417955"/>
                    <a:pt x="0" y="269252"/>
                  </a:cubicBezTo>
                  <a:cubicBezTo>
                    <a:pt x="0" y="120548"/>
                    <a:pt x="120548" y="0"/>
                    <a:pt x="269252" y="0"/>
                  </a:cubicBezTo>
                  <a:cubicBezTo>
                    <a:pt x="417955" y="0"/>
                    <a:pt x="538503" y="120548"/>
                    <a:pt x="538503" y="269252"/>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Graphic 16">
              <a:extLst>
                <a:ext uri="{FF2B5EF4-FFF2-40B4-BE49-F238E27FC236}">
                  <a16:creationId xmlns:a16="http://schemas.microsoft.com/office/drawing/2014/main" id="{78658502-148A-46BC-9581-B8EABFB19FBB}"/>
                </a:ext>
              </a:extLst>
            </p:cNvPr>
            <p:cNvSpPr/>
            <p:nvPr/>
          </p:nvSpPr>
          <p:spPr>
            <a:xfrm>
              <a:off x="9473086" y="2186200"/>
              <a:ext cx="784499" cy="623530"/>
            </a:xfrm>
            <a:custGeom>
              <a:avLst/>
              <a:gdLst>
                <a:gd name="connsiteX0" fmla="*/ 661995 w 784499"/>
                <a:gd name="connsiteY0" fmla="*/ 619482 h 623530"/>
                <a:gd name="connsiteX1" fmla="*/ 659970 w 784499"/>
                <a:gd name="connsiteY1" fmla="*/ 587090 h 623530"/>
                <a:gd name="connsiteX2" fmla="*/ 657946 w 784499"/>
                <a:gd name="connsiteY2" fmla="*/ 552675 h 623530"/>
                <a:gd name="connsiteX3" fmla="*/ 769291 w 784499"/>
                <a:gd name="connsiteY3" fmla="*/ 196372 h 623530"/>
                <a:gd name="connsiteX4" fmla="*/ 747022 w 784499"/>
                <a:gd name="connsiteY4" fmla="*/ 76929 h 623530"/>
                <a:gd name="connsiteX5" fmla="*/ 493966 w 784499"/>
                <a:gd name="connsiteY5" fmla="*/ 0 h 623530"/>
                <a:gd name="connsiteX6" fmla="*/ 0 w 784499"/>
                <a:gd name="connsiteY6" fmla="*/ 538504 h 623530"/>
                <a:gd name="connsiteX7" fmla="*/ 0 w 784499"/>
                <a:gd name="connsiteY7" fmla="*/ 538504 h 623530"/>
                <a:gd name="connsiteX8" fmla="*/ 85027 w 784499"/>
                <a:gd name="connsiteY8" fmla="*/ 623531 h 623530"/>
                <a:gd name="connsiteX9" fmla="*/ 664019 w 784499"/>
                <a:gd name="connsiteY9" fmla="*/ 623531 h 623530"/>
                <a:gd name="connsiteX10" fmla="*/ 661995 w 784499"/>
                <a:gd name="connsiteY10" fmla="*/ 619482 h 62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499" h="623530">
                  <a:moveTo>
                    <a:pt x="661995" y="619482"/>
                  </a:moveTo>
                  <a:cubicBezTo>
                    <a:pt x="661995" y="605310"/>
                    <a:pt x="659970" y="593164"/>
                    <a:pt x="659970" y="587090"/>
                  </a:cubicBezTo>
                  <a:cubicBezTo>
                    <a:pt x="657946" y="574944"/>
                    <a:pt x="657946" y="560773"/>
                    <a:pt x="657946" y="552675"/>
                  </a:cubicBezTo>
                  <a:cubicBezTo>
                    <a:pt x="657946" y="421086"/>
                    <a:pt x="700459" y="295570"/>
                    <a:pt x="769291" y="196372"/>
                  </a:cubicBezTo>
                  <a:cubicBezTo>
                    <a:pt x="795609" y="157907"/>
                    <a:pt x="787511" y="103247"/>
                    <a:pt x="747022" y="76929"/>
                  </a:cubicBezTo>
                  <a:cubicBezTo>
                    <a:pt x="672117" y="28342"/>
                    <a:pt x="587090" y="0"/>
                    <a:pt x="493966" y="0"/>
                  </a:cubicBezTo>
                  <a:cubicBezTo>
                    <a:pt x="220665" y="0"/>
                    <a:pt x="0" y="242934"/>
                    <a:pt x="0" y="538504"/>
                  </a:cubicBezTo>
                  <a:lnTo>
                    <a:pt x="0" y="538504"/>
                  </a:lnTo>
                  <a:cubicBezTo>
                    <a:pt x="0" y="585066"/>
                    <a:pt x="38465" y="623531"/>
                    <a:pt x="85027" y="623531"/>
                  </a:cubicBezTo>
                  <a:lnTo>
                    <a:pt x="664019" y="623531"/>
                  </a:lnTo>
                  <a:lnTo>
                    <a:pt x="661995" y="619482"/>
                  </a:ln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Graphic 16">
              <a:extLst>
                <a:ext uri="{FF2B5EF4-FFF2-40B4-BE49-F238E27FC236}">
                  <a16:creationId xmlns:a16="http://schemas.microsoft.com/office/drawing/2014/main" id="{CA8C606D-9F27-4E84-9F45-55E86DEDC5DF}"/>
                </a:ext>
              </a:extLst>
            </p:cNvPr>
            <p:cNvSpPr/>
            <p:nvPr/>
          </p:nvSpPr>
          <p:spPr>
            <a:xfrm>
              <a:off x="10203912" y="2188224"/>
              <a:ext cx="983882" cy="625554"/>
            </a:xfrm>
            <a:custGeom>
              <a:avLst/>
              <a:gdLst>
                <a:gd name="connsiteX0" fmla="*/ 56685 w 983882"/>
                <a:gd name="connsiteY0" fmla="*/ 621506 h 625554"/>
                <a:gd name="connsiteX1" fmla="*/ 4049 w 983882"/>
                <a:gd name="connsiteY1" fmla="*/ 572919 h 625554"/>
                <a:gd name="connsiteX2" fmla="*/ 4049 w 983882"/>
                <a:gd name="connsiteY2" fmla="*/ 570895 h 625554"/>
                <a:gd name="connsiteX3" fmla="*/ 2024 w 983882"/>
                <a:gd name="connsiteY3" fmla="*/ 540528 h 625554"/>
                <a:gd name="connsiteX4" fmla="*/ 0 w 983882"/>
                <a:gd name="connsiteY4" fmla="*/ 512186 h 625554"/>
                <a:gd name="connsiteX5" fmla="*/ 491941 w 983882"/>
                <a:gd name="connsiteY5" fmla="*/ 0 h 625554"/>
                <a:gd name="connsiteX6" fmla="*/ 983882 w 983882"/>
                <a:gd name="connsiteY6" fmla="*/ 506112 h 625554"/>
                <a:gd name="connsiteX7" fmla="*/ 981858 w 983882"/>
                <a:gd name="connsiteY7" fmla="*/ 542553 h 625554"/>
                <a:gd name="connsiteX8" fmla="*/ 979833 w 983882"/>
                <a:gd name="connsiteY8" fmla="*/ 576968 h 625554"/>
                <a:gd name="connsiteX9" fmla="*/ 979833 w 983882"/>
                <a:gd name="connsiteY9" fmla="*/ 576968 h 625554"/>
                <a:gd name="connsiteX10" fmla="*/ 927198 w 983882"/>
                <a:gd name="connsiteY10" fmla="*/ 625555 h 625554"/>
                <a:gd name="connsiteX11" fmla="*/ 56685 w 983882"/>
                <a:gd name="connsiteY11" fmla="*/ 625555 h 625554"/>
                <a:gd name="connsiteX12" fmla="*/ 56685 w 983882"/>
                <a:gd name="connsiteY12" fmla="*/ 621506 h 6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882" h="625554">
                  <a:moveTo>
                    <a:pt x="56685" y="621506"/>
                  </a:moveTo>
                  <a:cubicBezTo>
                    <a:pt x="28342" y="621506"/>
                    <a:pt x="6073" y="599237"/>
                    <a:pt x="4049" y="572919"/>
                  </a:cubicBezTo>
                  <a:lnTo>
                    <a:pt x="4049" y="570895"/>
                  </a:lnTo>
                  <a:cubicBezTo>
                    <a:pt x="4049" y="556724"/>
                    <a:pt x="2024" y="544577"/>
                    <a:pt x="2024" y="540528"/>
                  </a:cubicBezTo>
                  <a:cubicBezTo>
                    <a:pt x="2024" y="532430"/>
                    <a:pt x="0" y="522308"/>
                    <a:pt x="0" y="512186"/>
                  </a:cubicBezTo>
                  <a:cubicBezTo>
                    <a:pt x="0" y="234836"/>
                    <a:pt x="224714" y="0"/>
                    <a:pt x="491941" y="0"/>
                  </a:cubicBezTo>
                  <a:cubicBezTo>
                    <a:pt x="763217" y="0"/>
                    <a:pt x="983882" y="226738"/>
                    <a:pt x="983882" y="506112"/>
                  </a:cubicBezTo>
                  <a:cubicBezTo>
                    <a:pt x="983882" y="514210"/>
                    <a:pt x="983882" y="532430"/>
                    <a:pt x="981858" y="542553"/>
                  </a:cubicBezTo>
                  <a:cubicBezTo>
                    <a:pt x="981858" y="548626"/>
                    <a:pt x="979833" y="560773"/>
                    <a:pt x="979833" y="576968"/>
                  </a:cubicBezTo>
                  <a:lnTo>
                    <a:pt x="979833" y="576968"/>
                  </a:lnTo>
                  <a:cubicBezTo>
                    <a:pt x="977809" y="605310"/>
                    <a:pt x="955540" y="625555"/>
                    <a:pt x="927198" y="625555"/>
                  </a:cubicBezTo>
                  <a:lnTo>
                    <a:pt x="56685" y="625555"/>
                  </a:lnTo>
                  <a:lnTo>
                    <a:pt x="56685" y="621506"/>
                  </a:ln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Graphic 16">
              <a:extLst>
                <a:ext uri="{FF2B5EF4-FFF2-40B4-BE49-F238E27FC236}">
                  <a16:creationId xmlns:a16="http://schemas.microsoft.com/office/drawing/2014/main" id="{0BF909F5-B037-4BA5-B314-226758A228D8}"/>
                </a:ext>
              </a:extLst>
            </p:cNvPr>
            <p:cNvSpPr/>
            <p:nvPr/>
          </p:nvSpPr>
          <p:spPr>
            <a:xfrm>
              <a:off x="10367862" y="1090972"/>
              <a:ext cx="433263" cy="408938"/>
            </a:xfrm>
            <a:custGeom>
              <a:avLst/>
              <a:gdLst>
                <a:gd name="connsiteX0" fmla="*/ 433263 w 433263"/>
                <a:gd name="connsiteY0" fmla="*/ 174103 h 408938"/>
                <a:gd name="connsiteX1" fmla="*/ 214623 w 433263"/>
                <a:gd name="connsiteY1" fmla="*/ 0 h 408938"/>
                <a:gd name="connsiteX2" fmla="*/ 31 w 433263"/>
                <a:gd name="connsiteY2" fmla="*/ 176127 h 408938"/>
                <a:gd name="connsiteX3" fmla="*/ 194378 w 433263"/>
                <a:gd name="connsiteY3" fmla="*/ 348205 h 408938"/>
                <a:gd name="connsiteX4" fmla="*/ 281429 w 433263"/>
                <a:gd name="connsiteY4" fmla="*/ 408939 h 408938"/>
                <a:gd name="connsiteX5" fmla="*/ 263210 w 433263"/>
                <a:gd name="connsiteY5" fmla="*/ 344156 h 408938"/>
                <a:gd name="connsiteX6" fmla="*/ 433263 w 433263"/>
                <a:gd name="connsiteY6" fmla="*/ 174103 h 40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263" h="408938">
                  <a:moveTo>
                    <a:pt x="433263" y="174103"/>
                  </a:moveTo>
                  <a:cubicBezTo>
                    <a:pt x="433263" y="76929"/>
                    <a:pt x="334065" y="0"/>
                    <a:pt x="214623" y="0"/>
                  </a:cubicBezTo>
                  <a:cubicBezTo>
                    <a:pt x="95180" y="0"/>
                    <a:pt x="-1993" y="80978"/>
                    <a:pt x="31" y="176127"/>
                  </a:cubicBezTo>
                  <a:cubicBezTo>
                    <a:pt x="31" y="267227"/>
                    <a:pt x="87082" y="340108"/>
                    <a:pt x="194378" y="348205"/>
                  </a:cubicBezTo>
                  <a:cubicBezTo>
                    <a:pt x="222720" y="390719"/>
                    <a:pt x="277381" y="406914"/>
                    <a:pt x="281429" y="408939"/>
                  </a:cubicBezTo>
                  <a:cubicBezTo>
                    <a:pt x="275356" y="396792"/>
                    <a:pt x="263210" y="372499"/>
                    <a:pt x="263210" y="344156"/>
                  </a:cubicBezTo>
                  <a:cubicBezTo>
                    <a:pt x="360383" y="327961"/>
                    <a:pt x="433263" y="257105"/>
                    <a:pt x="433263" y="174103"/>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Graphic 16">
              <a:extLst>
                <a:ext uri="{FF2B5EF4-FFF2-40B4-BE49-F238E27FC236}">
                  <a16:creationId xmlns:a16="http://schemas.microsoft.com/office/drawing/2014/main" id="{F4A87BC7-E619-4F45-A136-8B2FD6F18E0F}"/>
                </a:ext>
              </a:extLst>
            </p:cNvPr>
            <p:cNvSpPr/>
            <p:nvPr/>
          </p:nvSpPr>
          <p:spPr>
            <a:xfrm>
              <a:off x="9867514" y="985396"/>
              <a:ext cx="573258" cy="615738"/>
            </a:xfrm>
            <a:custGeom>
              <a:avLst/>
              <a:gdLst>
                <a:gd name="connsiteX0" fmla="*/ 441670 w 573258"/>
                <a:gd name="connsiteY0" fmla="*/ 277655 h 615738"/>
                <a:gd name="connsiteX1" fmla="*/ 573259 w 573258"/>
                <a:gd name="connsiteY1" fmla="*/ 95455 h 615738"/>
                <a:gd name="connsiteX2" fmla="*/ 308056 w 573258"/>
                <a:gd name="connsiteY2" fmla="*/ 305 h 615738"/>
                <a:gd name="connsiteX3" fmla="*/ 340 w 573258"/>
                <a:gd name="connsiteY3" fmla="*/ 275631 h 615738"/>
                <a:gd name="connsiteX4" fmla="*/ 265543 w 573258"/>
                <a:gd name="connsiteY4" fmla="*/ 518565 h 615738"/>
                <a:gd name="connsiteX5" fmla="*/ 243274 w 573258"/>
                <a:gd name="connsiteY5" fmla="*/ 615738 h 615738"/>
                <a:gd name="connsiteX6" fmla="*/ 368789 w 573258"/>
                <a:gd name="connsiteY6" fmla="*/ 518565 h 615738"/>
                <a:gd name="connsiteX7" fmla="*/ 546941 w 573258"/>
                <a:gd name="connsiteY7" fmla="*/ 443660 h 615738"/>
                <a:gd name="connsiteX8" fmla="*/ 441670 w 573258"/>
                <a:gd name="connsiteY8" fmla="*/ 277655 h 61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258" h="615738">
                  <a:moveTo>
                    <a:pt x="441670" y="277655"/>
                  </a:moveTo>
                  <a:cubicBezTo>
                    <a:pt x="441670" y="198702"/>
                    <a:pt x="494305" y="129870"/>
                    <a:pt x="573259" y="95455"/>
                  </a:cubicBezTo>
                  <a:cubicBezTo>
                    <a:pt x="512525" y="32697"/>
                    <a:pt x="415352" y="-3743"/>
                    <a:pt x="308056" y="305"/>
                  </a:cubicBezTo>
                  <a:cubicBezTo>
                    <a:pt x="129904" y="8403"/>
                    <a:pt x="-7758" y="131895"/>
                    <a:pt x="340" y="275631"/>
                  </a:cubicBezTo>
                  <a:cubicBezTo>
                    <a:pt x="6413" y="401147"/>
                    <a:pt x="119782" y="500345"/>
                    <a:pt x="265543" y="518565"/>
                  </a:cubicBezTo>
                  <a:cubicBezTo>
                    <a:pt x="265543" y="559054"/>
                    <a:pt x="251371" y="595494"/>
                    <a:pt x="243274" y="615738"/>
                  </a:cubicBezTo>
                  <a:cubicBezTo>
                    <a:pt x="249347" y="611689"/>
                    <a:pt x="330325" y="585371"/>
                    <a:pt x="368789" y="518565"/>
                  </a:cubicBezTo>
                  <a:cubicBezTo>
                    <a:pt x="437621" y="508442"/>
                    <a:pt x="500379" y="482124"/>
                    <a:pt x="546941" y="443660"/>
                  </a:cubicBezTo>
                  <a:cubicBezTo>
                    <a:pt x="484183" y="405195"/>
                    <a:pt x="441670" y="344462"/>
                    <a:pt x="441670" y="277655"/>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65967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BE4D-315D-469D-84EB-87A1FAD8F3B8}"/>
              </a:ext>
            </a:extLst>
          </p:cNvPr>
          <p:cNvSpPr>
            <a:spLocks noGrp="1"/>
          </p:cNvSpPr>
          <p:nvPr>
            <p:ph type="title"/>
          </p:nvPr>
        </p:nvSpPr>
        <p:spPr>
          <a:xfrm>
            <a:off x="838200" y="588494"/>
            <a:ext cx="10515600" cy="800039"/>
          </a:xfrm>
        </p:spPr>
        <p:txBody>
          <a:bodyPr>
            <a:normAutofit/>
          </a:bodyPr>
          <a:lstStyle/>
          <a:p>
            <a:r>
              <a:rPr lang="en-US" dirty="0"/>
              <a:t>Issues faced by sex workers </a:t>
            </a:r>
          </a:p>
        </p:txBody>
      </p:sp>
      <p:sp>
        <p:nvSpPr>
          <p:cNvPr id="9" name="Content Placeholder 8">
            <a:extLst>
              <a:ext uri="{FF2B5EF4-FFF2-40B4-BE49-F238E27FC236}">
                <a16:creationId xmlns:a16="http://schemas.microsoft.com/office/drawing/2014/main" id="{09182646-7089-484E-98E0-19F29682DA3F}"/>
              </a:ext>
            </a:extLst>
          </p:cNvPr>
          <p:cNvSpPr>
            <a:spLocks noGrp="1"/>
          </p:cNvSpPr>
          <p:nvPr>
            <p:ph idx="1"/>
          </p:nvPr>
        </p:nvSpPr>
        <p:spPr>
          <a:xfrm>
            <a:off x="838201" y="1636713"/>
            <a:ext cx="9424916" cy="5084762"/>
          </a:xfrm>
        </p:spPr>
        <p:txBody>
          <a:bodyPr>
            <a:normAutofit lnSpcReduction="10000"/>
          </a:bodyPr>
          <a:lstStyle/>
          <a:p>
            <a:pPr marL="0" lvl="0" indent="0">
              <a:lnSpc>
                <a:spcPct val="105000"/>
              </a:lnSpc>
              <a:buNone/>
            </a:pPr>
            <a:r>
              <a:rPr lang="en-US" dirty="0"/>
              <a:t>Questions for reflection and discussion in pairs:</a:t>
            </a:r>
          </a:p>
          <a:p>
            <a:pPr lvl="0">
              <a:lnSpc>
                <a:spcPct val="105000"/>
              </a:lnSpc>
            </a:pPr>
            <a:r>
              <a:rPr lang="en-US" dirty="0"/>
              <a:t>What did you learn about FSWs and the issues they face that you didn’t already know? </a:t>
            </a:r>
          </a:p>
          <a:p>
            <a:pPr lvl="0">
              <a:lnSpc>
                <a:spcPct val="105000"/>
              </a:lnSpc>
            </a:pPr>
            <a:r>
              <a:rPr lang="en-US" dirty="0"/>
              <a:t>How can the issues FSWs face affect their children? </a:t>
            </a:r>
            <a:br>
              <a:rPr lang="en-US" dirty="0"/>
            </a:br>
            <a:r>
              <a:rPr lang="en-US" dirty="0"/>
              <a:t>For instance, how do each of the following situations affect children?</a:t>
            </a:r>
          </a:p>
          <a:p>
            <a:pPr lvl="1">
              <a:lnSpc>
                <a:spcPct val="105000"/>
              </a:lnSpc>
            </a:pPr>
            <a:r>
              <a:rPr lang="en-US" dirty="0"/>
              <a:t>Being afraid to test for HIV</a:t>
            </a:r>
          </a:p>
          <a:p>
            <a:pPr lvl="1">
              <a:lnSpc>
                <a:spcPct val="105000"/>
              </a:lnSpc>
            </a:pPr>
            <a:r>
              <a:rPr lang="en-US" dirty="0"/>
              <a:t>Not being able to access health care</a:t>
            </a:r>
          </a:p>
          <a:p>
            <a:pPr lvl="1">
              <a:lnSpc>
                <a:spcPct val="105000"/>
              </a:lnSpc>
            </a:pPr>
            <a:r>
              <a:rPr lang="en-US" dirty="0"/>
              <a:t>Being evicted from their homes</a:t>
            </a:r>
          </a:p>
          <a:p>
            <a:pPr lvl="1">
              <a:lnSpc>
                <a:spcPct val="105000"/>
              </a:lnSpc>
            </a:pPr>
            <a:r>
              <a:rPr lang="en-US" dirty="0"/>
              <a:t>Not being able to provide food for the family</a:t>
            </a:r>
          </a:p>
          <a:p>
            <a:pPr lvl="1">
              <a:lnSpc>
                <a:spcPct val="105000"/>
              </a:lnSpc>
            </a:pPr>
            <a:r>
              <a:rPr lang="en-US" dirty="0"/>
              <a:t>Being raped and beaten and not having support </a:t>
            </a:r>
          </a:p>
          <a:p>
            <a:endParaRPr lang="en-US" dirty="0"/>
          </a:p>
        </p:txBody>
      </p:sp>
      <p:sp>
        <p:nvSpPr>
          <p:cNvPr id="4" name="Slide Number Placeholder 3">
            <a:extLst>
              <a:ext uri="{FF2B5EF4-FFF2-40B4-BE49-F238E27FC236}">
                <a16:creationId xmlns:a16="http://schemas.microsoft.com/office/drawing/2014/main" id="{33B111A4-F439-415A-A83B-1E798D5BCC62}"/>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24</a:t>
            </a:fld>
            <a:endParaRPr lang="en-US"/>
          </a:p>
        </p:txBody>
      </p:sp>
      <p:grpSp>
        <p:nvGrpSpPr>
          <p:cNvPr id="14" name="Group 13">
            <a:extLst>
              <a:ext uri="{FF2B5EF4-FFF2-40B4-BE49-F238E27FC236}">
                <a16:creationId xmlns:a16="http://schemas.microsoft.com/office/drawing/2014/main" id="{DB76C684-9839-4D6D-8ECC-FED6507F4150}"/>
              </a:ext>
            </a:extLst>
          </p:cNvPr>
          <p:cNvGrpSpPr/>
          <p:nvPr/>
        </p:nvGrpSpPr>
        <p:grpSpPr>
          <a:xfrm>
            <a:off x="10506310" y="249643"/>
            <a:ext cx="1266590" cy="1350557"/>
            <a:chOff x="9473086" y="985396"/>
            <a:chExt cx="1714708" cy="1828382"/>
          </a:xfrm>
          <a:solidFill>
            <a:schemeClr val="accent2"/>
          </a:solidFill>
        </p:grpSpPr>
        <p:sp>
          <p:nvSpPr>
            <p:cNvPr id="15" name="Graphic 16">
              <a:extLst>
                <a:ext uri="{FF2B5EF4-FFF2-40B4-BE49-F238E27FC236}">
                  <a16:creationId xmlns:a16="http://schemas.microsoft.com/office/drawing/2014/main" id="{7E88CF09-B0B0-49FE-A5F9-371F9C8CB06A}"/>
                </a:ext>
              </a:extLst>
            </p:cNvPr>
            <p:cNvSpPr/>
            <p:nvPr/>
          </p:nvSpPr>
          <p:spPr>
            <a:xfrm>
              <a:off x="9697800" y="1603158"/>
              <a:ext cx="538503" cy="538503"/>
            </a:xfrm>
            <a:custGeom>
              <a:avLst/>
              <a:gdLst>
                <a:gd name="connsiteX0" fmla="*/ 538503 w 538503"/>
                <a:gd name="connsiteY0" fmla="*/ 269252 h 538503"/>
                <a:gd name="connsiteX1" fmla="*/ 269252 w 538503"/>
                <a:gd name="connsiteY1" fmla="*/ 538504 h 538503"/>
                <a:gd name="connsiteX2" fmla="*/ 0 w 538503"/>
                <a:gd name="connsiteY2" fmla="*/ 269252 h 538503"/>
                <a:gd name="connsiteX3" fmla="*/ 269252 w 538503"/>
                <a:gd name="connsiteY3" fmla="*/ 0 h 538503"/>
                <a:gd name="connsiteX4" fmla="*/ 538503 w 538503"/>
                <a:gd name="connsiteY4" fmla="*/ 269252 h 5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03" h="538503">
                  <a:moveTo>
                    <a:pt x="538503" y="269252"/>
                  </a:moveTo>
                  <a:cubicBezTo>
                    <a:pt x="538503" y="417955"/>
                    <a:pt x="417955" y="538504"/>
                    <a:pt x="269252" y="538504"/>
                  </a:cubicBezTo>
                  <a:cubicBezTo>
                    <a:pt x="120548" y="538504"/>
                    <a:pt x="0" y="417955"/>
                    <a:pt x="0" y="269252"/>
                  </a:cubicBezTo>
                  <a:cubicBezTo>
                    <a:pt x="0" y="120548"/>
                    <a:pt x="120548" y="0"/>
                    <a:pt x="269252" y="0"/>
                  </a:cubicBezTo>
                  <a:cubicBezTo>
                    <a:pt x="417955" y="0"/>
                    <a:pt x="538503" y="120548"/>
                    <a:pt x="538503" y="269252"/>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Graphic 16">
              <a:extLst>
                <a:ext uri="{FF2B5EF4-FFF2-40B4-BE49-F238E27FC236}">
                  <a16:creationId xmlns:a16="http://schemas.microsoft.com/office/drawing/2014/main" id="{BCF70142-E5DF-4091-9AEE-F76AC686C61D}"/>
                </a:ext>
              </a:extLst>
            </p:cNvPr>
            <p:cNvSpPr/>
            <p:nvPr/>
          </p:nvSpPr>
          <p:spPr>
            <a:xfrm>
              <a:off x="10428626" y="1603158"/>
              <a:ext cx="538503" cy="538503"/>
            </a:xfrm>
            <a:custGeom>
              <a:avLst/>
              <a:gdLst>
                <a:gd name="connsiteX0" fmla="*/ 538503 w 538503"/>
                <a:gd name="connsiteY0" fmla="*/ 269252 h 538503"/>
                <a:gd name="connsiteX1" fmla="*/ 269252 w 538503"/>
                <a:gd name="connsiteY1" fmla="*/ 538504 h 538503"/>
                <a:gd name="connsiteX2" fmla="*/ 0 w 538503"/>
                <a:gd name="connsiteY2" fmla="*/ 269252 h 538503"/>
                <a:gd name="connsiteX3" fmla="*/ 269252 w 538503"/>
                <a:gd name="connsiteY3" fmla="*/ 0 h 538503"/>
                <a:gd name="connsiteX4" fmla="*/ 538503 w 538503"/>
                <a:gd name="connsiteY4" fmla="*/ 269252 h 53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03" h="538503">
                  <a:moveTo>
                    <a:pt x="538503" y="269252"/>
                  </a:moveTo>
                  <a:cubicBezTo>
                    <a:pt x="538503" y="417955"/>
                    <a:pt x="417955" y="538504"/>
                    <a:pt x="269252" y="538504"/>
                  </a:cubicBezTo>
                  <a:cubicBezTo>
                    <a:pt x="120548" y="538504"/>
                    <a:pt x="0" y="417955"/>
                    <a:pt x="0" y="269252"/>
                  </a:cubicBezTo>
                  <a:cubicBezTo>
                    <a:pt x="0" y="120548"/>
                    <a:pt x="120548" y="0"/>
                    <a:pt x="269252" y="0"/>
                  </a:cubicBezTo>
                  <a:cubicBezTo>
                    <a:pt x="417955" y="0"/>
                    <a:pt x="538503" y="120548"/>
                    <a:pt x="538503" y="269252"/>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Graphic 16">
              <a:extLst>
                <a:ext uri="{FF2B5EF4-FFF2-40B4-BE49-F238E27FC236}">
                  <a16:creationId xmlns:a16="http://schemas.microsoft.com/office/drawing/2014/main" id="{B4B0CD8C-271C-4A76-AAE8-D93B10F06106}"/>
                </a:ext>
              </a:extLst>
            </p:cNvPr>
            <p:cNvSpPr/>
            <p:nvPr/>
          </p:nvSpPr>
          <p:spPr>
            <a:xfrm>
              <a:off x="9473086" y="2186200"/>
              <a:ext cx="784499" cy="623530"/>
            </a:xfrm>
            <a:custGeom>
              <a:avLst/>
              <a:gdLst>
                <a:gd name="connsiteX0" fmla="*/ 661995 w 784499"/>
                <a:gd name="connsiteY0" fmla="*/ 619482 h 623530"/>
                <a:gd name="connsiteX1" fmla="*/ 659970 w 784499"/>
                <a:gd name="connsiteY1" fmla="*/ 587090 h 623530"/>
                <a:gd name="connsiteX2" fmla="*/ 657946 w 784499"/>
                <a:gd name="connsiteY2" fmla="*/ 552675 h 623530"/>
                <a:gd name="connsiteX3" fmla="*/ 769291 w 784499"/>
                <a:gd name="connsiteY3" fmla="*/ 196372 h 623530"/>
                <a:gd name="connsiteX4" fmla="*/ 747022 w 784499"/>
                <a:gd name="connsiteY4" fmla="*/ 76929 h 623530"/>
                <a:gd name="connsiteX5" fmla="*/ 493966 w 784499"/>
                <a:gd name="connsiteY5" fmla="*/ 0 h 623530"/>
                <a:gd name="connsiteX6" fmla="*/ 0 w 784499"/>
                <a:gd name="connsiteY6" fmla="*/ 538504 h 623530"/>
                <a:gd name="connsiteX7" fmla="*/ 0 w 784499"/>
                <a:gd name="connsiteY7" fmla="*/ 538504 h 623530"/>
                <a:gd name="connsiteX8" fmla="*/ 85027 w 784499"/>
                <a:gd name="connsiteY8" fmla="*/ 623531 h 623530"/>
                <a:gd name="connsiteX9" fmla="*/ 664019 w 784499"/>
                <a:gd name="connsiteY9" fmla="*/ 623531 h 623530"/>
                <a:gd name="connsiteX10" fmla="*/ 661995 w 784499"/>
                <a:gd name="connsiteY10" fmla="*/ 619482 h 62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499" h="623530">
                  <a:moveTo>
                    <a:pt x="661995" y="619482"/>
                  </a:moveTo>
                  <a:cubicBezTo>
                    <a:pt x="661995" y="605310"/>
                    <a:pt x="659970" y="593164"/>
                    <a:pt x="659970" y="587090"/>
                  </a:cubicBezTo>
                  <a:cubicBezTo>
                    <a:pt x="657946" y="574944"/>
                    <a:pt x="657946" y="560773"/>
                    <a:pt x="657946" y="552675"/>
                  </a:cubicBezTo>
                  <a:cubicBezTo>
                    <a:pt x="657946" y="421086"/>
                    <a:pt x="700459" y="295570"/>
                    <a:pt x="769291" y="196372"/>
                  </a:cubicBezTo>
                  <a:cubicBezTo>
                    <a:pt x="795609" y="157907"/>
                    <a:pt x="787511" y="103247"/>
                    <a:pt x="747022" y="76929"/>
                  </a:cubicBezTo>
                  <a:cubicBezTo>
                    <a:pt x="672117" y="28342"/>
                    <a:pt x="587090" y="0"/>
                    <a:pt x="493966" y="0"/>
                  </a:cubicBezTo>
                  <a:cubicBezTo>
                    <a:pt x="220665" y="0"/>
                    <a:pt x="0" y="242934"/>
                    <a:pt x="0" y="538504"/>
                  </a:cubicBezTo>
                  <a:lnTo>
                    <a:pt x="0" y="538504"/>
                  </a:lnTo>
                  <a:cubicBezTo>
                    <a:pt x="0" y="585066"/>
                    <a:pt x="38465" y="623531"/>
                    <a:pt x="85027" y="623531"/>
                  </a:cubicBezTo>
                  <a:lnTo>
                    <a:pt x="664019" y="623531"/>
                  </a:lnTo>
                  <a:lnTo>
                    <a:pt x="661995" y="619482"/>
                  </a:ln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Graphic 16">
              <a:extLst>
                <a:ext uri="{FF2B5EF4-FFF2-40B4-BE49-F238E27FC236}">
                  <a16:creationId xmlns:a16="http://schemas.microsoft.com/office/drawing/2014/main" id="{7642D675-D067-47B3-807D-047BA41EA0ED}"/>
                </a:ext>
              </a:extLst>
            </p:cNvPr>
            <p:cNvSpPr/>
            <p:nvPr/>
          </p:nvSpPr>
          <p:spPr>
            <a:xfrm>
              <a:off x="10203912" y="2188224"/>
              <a:ext cx="983882" cy="625554"/>
            </a:xfrm>
            <a:custGeom>
              <a:avLst/>
              <a:gdLst>
                <a:gd name="connsiteX0" fmla="*/ 56685 w 983882"/>
                <a:gd name="connsiteY0" fmla="*/ 621506 h 625554"/>
                <a:gd name="connsiteX1" fmla="*/ 4049 w 983882"/>
                <a:gd name="connsiteY1" fmla="*/ 572919 h 625554"/>
                <a:gd name="connsiteX2" fmla="*/ 4049 w 983882"/>
                <a:gd name="connsiteY2" fmla="*/ 570895 h 625554"/>
                <a:gd name="connsiteX3" fmla="*/ 2024 w 983882"/>
                <a:gd name="connsiteY3" fmla="*/ 540528 h 625554"/>
                <a:gd name="connsiteX4" fmla="*/ 0 w 983882"/>
                <a:gd name="connsiteY4" fmla="*/ 512186 h 625554"/>
                <a:gd name="connsiteX5" fmla="*/ 491941 w 983882"/>
                <a:gd name="connsiteY5" fmla="*/ 0 h 625554"/>
                <a:gd name="connsiteX6" fmla="*/ 983882 w 983882"/>
                <a:gd name="connsiteY6" fmla="*/ 506112 h 625554"/>
                <a:gd name="connsiteX7" fmla="*/ 981858 w 983882"/>
                <a:gd name="connsiteY7" fmla="*/ 542553 h 625554"/>
                <a:gd name="connsiteX8" fmla="*/ 979833 w 983882"/>
                <a:gd name="connsiteY8" fmla="*/ 576968 h 625554"/>
                <a:gd name="connsiteX9" fmla="*/ 979833 w 983882"/>
                <a:gd name="connsiteY9" fmla="*/ 576968 h 625554"/>
                <a:gd name="connsiteX10" fmla="*/ 927198 w 983882"/>
                <a:gd name="connsiteY10" fmla="*/ 625555 h 625554"/>
                <a:gd name="connsiteX11" fmla="*/ 56685 w 983882"/>
                <a:gd name="connsiteY11" fmla="*/ 625555 h 625554"/>
                <a:gd name="connsiteX12" fmla="*/ 56685 w 983882"/>
                <a:gd name="connsiteY12" fmla="*/ 621506 h 62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882" h="625554">
                  <a:moveTo>
                    <a:pt x="56685" y="621506"/>
                  </a:moveTo>
                  <a:cubicBezTo>
                    <a:pt x="28342" y="621506"/>
                    <a:pt x="6073" y="599237"/>
                    <a:pt x="4049" y="572919"/>
                  </a:cubicBezTo>
                  <a:lnTo>
                    <a:pt x="4049" y="570895"/>
                  </a:lnTo>
                  <a:cubicBezTo>
                    <a:pt x="4049" y="556724"/>
                    <a:pt x="2024" y="544577"/>
                    <a:pt x="2024" y="540528"/>
                  </a:cubicBezTo>
                  <a:cubicBezTo>
                    <a:pt x="2024" y="532430"/>
                    <a:pt x="0" y="522308"/>
                    <a:pt x="0" y="512186"/>
                  </a:cubicBezTo>
                  <a:cubicBezTo>
                    <a:pt x="0" y="234836"/>
                    <a:pt x="224714" y="0"/>
                    <a:pt x="491941" y="0"/>
                  </a:cubicBezTo>
                  <a:cubicBezTo>
                    <a:pt x="763217" y="0"/>
                    <a:pt x="983882" y="226738"/>
                    <a:pt x="983882" y="506112"/>
                  </a:cubicBezTo>
                  <a:cubicBezTo>
                    <a:pt x="983882" y="514210"/>
                    <a:pt x="983882" y="532430"/>
                    <a:pt x="981858" y="542553"/>
                  </a:cubicBezTo>
                  <a:cubicBezTo>
                    <a:pt x="981858" y="548626"/>
                    <a:pt x="979833" y="560773"/>
                    <a:pt x="979833" y="576968"/>
                  </a:cubicBezTo>
                  <a:lnTo>
                    <a:pt x="979833" y="576968"/>
                  </a:lnTo>
                  <a:cubicBezTo>
                    <a:pt x="977809" y="605310"/>
                    <a:pt x="955540" y="625555"/>
                    <a:pt x="927198" y="625555"/>
                  </a:cubicBezTo>
                  <a:lnTo>
                    <a:pt x="56685" y="625555"/>
                  </a:lnTo>
                  <a:lnTo>
                    <a:pt x="56685" y="621506"/>
                  </a:ln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Graphic 16">
              <a:extLst>
                <a:ext uri="{FF2B5EF4-FFF2-40B4-BE49-F238E27FC236}">
                  <a16:creationId xmlns:a16="http://schemas.microsoft.com/office/drawing/2014/main" id="{8C9B5141-ED6F-43E2-BA61-96DCAC84CB72}"/>
                </a:ext>
              </a:extLst>
            </p:cNvPr>
            <p:cNvSpPr/>
            <p:nvPr/>
          </p:nvSpPr>
          <p:spPr>
            <a:xfrm>
              <a:off x="10367862" y="1090972"/>
              <a:ext cx="433263" cy="408938"/>
            </a:xfrm>
            <a:custGeom>
              <a:avLst/>
              <a:gdLst>
                <a:gd name="connsiteX0" fmla="*/ 433263 w 433263"/>
                <a:gd name="connsiteY0" fmla="*/ 174103 h 408938"/>
                <a:gd name="connsiteX1" fmla="*/ 214623 w 433263"/>
                <a:gd name="connsiteY1" fmla="*/ 0 h 408938"/>
                <a:gd name="connsiteX2" fmla="*/ 31 w 433263"/>
                <a:gd name="connsiteY2" fmla="*/ 176127 h 408938"/>
                <a:gd name="connsiteX3" fmla="*/ 194378 w 433263"/>
                <a:gd name="connsiteY3" fmla="*/ 348205 h 408938"/>
                <a:gd name="connsiteX4" fmla="*/ 281429 w 433263"/>
                <a:gd name="connsiteY4" fmla="*/ 408939 h 408938"/>
                <a:gd name="connsiteX5" fmla="*/ 263210 w 433263"/>
                <a:gd name="connsiteY5" fmla="*/ 344156 h 408938"/>
                <a:gd name="connsiteX6" fmla="*/ 433263 w 433263"/>
                <a:gd name="connsiteY6" fmla="*/ 174103 h 40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263" h="408938">
                  <a:moveTo>
                    <a:pt x="433263" y="174103"/>
                  </a:moveTo>
                  <a:cubicBezTo>
                    <a:pt x="433263" y="76929"/>
                    <a:pt x="334065" y="0"/>
                    <a:pt x="214623" y="0"/>
                  </a:cubicBezTo>
                  <a:cubicBezTo>
                    <a:pt x="95180" y="0"/>
                    <a:pt x="-1993" y="80978"/>
                    <a:pt x="31" y="176127"/>
                  </a:cubicBezTo>
                  <a:cubicBezTo>
                    <a:pt x="31" y="267227"/>
                    <a:pt x="87082" y="340108"/>
                    <a:pt x="194378" y="348205"/>
                  </a:cubicBezTo>
                  <a:cubicBezTo>
                    <a:pt x="222720" y="390719"/>
                    <a:pt x="277381" y="406914"/>
                    <a:pt x="281429" y="408939"/>
                  </a:cubicBezTo>
                  <a:cubicBezTo>
                    <a:pt x="275356" y="396792"/>
                    <a:pt x="263210" y="372499"/>
                    <a:pt x="263210" y="344156"/>
                  </a:cubicBezTo>
                  <a:cubicBezTo>
                    <a:pt x="360383" y="327961"/>
                    <a:pt x="433263" y="257105"/>
                    <a:pt x="433263" y="174103"/>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Graphic 16">
              <a:extLst>
                <a:ext uri="{FF2B5EF4-FFF2-40B4-BE49-F238E27FC236}">
                  <a16:creationId xmlns:a16="http://schemas.microsoft.com/office/drawing/2014/main" id="{7F339734-F259-4866-B592-9C5A1F9937A5}"/>
                </a:ext>
              </a:extLst>
            </p:cNvPr>
            <p:cNvSpPr/>
            <p:nvPr/>
          </p:nvSpPr>
          <p:spPr>
            <a:xfrm>
              <a:off x="9867514" y="985396"/>
              <a:ext cx="573258" cy="615738"/>
            </a:xfrm>
            <a:custGeom>
              <a:avLst/>
              <a:gdLst>
                <a:gd name="connsiteX0" fmla="*/ 441670 w 573258"/>
                <a:gd name="connsiteY0" fmla="*/ 277655 h 615738"/>
                <a:gd name="connsiteX1" fmla="*/ 573259 w 573258"/>
                <a:gd name="connsiteY1" fmla="*/ 95455 h 615738"/>
                <a:gd name="connsiteX2" fmla="*/ 308056 w 573258"/>
                <a:gd name="connsiteY2" fmla="*/ 305 h 615738"/>
                <a:gd name="connsiteX3" fmla="*/ 340 w 573258"/>
                <a:gd name="connsiteY3" fmla="*/ 275631 h 615738"/>
                <a:gd name="connsiteX4" fmla="*/ 265543 w 573258"/>
                <a:gd name="connsiteY4" fmla="*/ 518565 h 615738"/>
                <a:gd name="connsiteX5" fmla="*/ 243274 w 573258"/>
                <a:gd name="connsiteY5" fmla="*/ 615738 h 615738"/>
                <a:gd name="connsiteX6" fmla="*/ 368789 w 573258"/>
                <a:gd name="connsiteY6" fmla="*/ 518565 h 615738"/>
                <a:gd name="connsiteX7" fmla="*/ 546941 w 573258"/>
                <a:gd name="connsiteY7" fmla="*/ 443660 h 615738"/>
                <a:gd name="connsiteX8" fmla="*/ 441670 w 573258"/>
                <a:gd name="connsiteY8" fmla="*/ 277655 h 61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258" h="615738">
                  <a:moveTo>
                    <a:pt x="441670" y="277655"/>
                  </a:moveTo>
                  <a:cubicBezTo>
                    <a:pt x="441670" y="198702"/>
                    <a:pt x="494305" y="129870"/>
                    <a:pt x="573259" y="95455"/>
                  </a:cubicBezTo>
                  <a:cubicBezTo>
                    <a:pt x="512525" y="32697"/>
                    <a:pt x="415352" y="-3743"/>
                    <a:pt x="308056" y="305"/>
                  </a:cubicBezTo>
                  <a:cubicBezTo>
                    <a:pt x="129904" y="8403"/>
                    <a:pt x="-7758" y="131895"/>
                    <a:pt x="340" y="275631"/>
                  </a:cubicBezTo>
                  <a:cubicBezTo>
                    <a:pt x="6413" y="401147"/>
                    <a:pt x="119782" y="500345"/>
                    <a:pt x="265543" y="518565"/>
                  </a:cubicBezTo>
                  <a:cubicBezTo>
                    <a:pt x="265543" y="559054"/>
                    <a:pt x="251371" y="595494"/>
                    <a:pt x="243274" y="615738"/>
                  </a:cubicBezTo>
                  <a:cubicBezTo>
                    <a:pt x="249347" y="611689"/>
                    <a:pt x="330325" y="585371"/>
                    <a:pt x="368789" y="518565"/>
                  </a:cubicBezTo>
                  <a:cubicBezTo>
                    <a:pt x="437621" y="508442"/>
                    <a:pt x="500379" y="482124"/>
                    <a:pt x="546941" y="443660"/>
                  </a:cubicBezTo>
                  <a:cubicBezTo>
                    <a:pt x="484183" y="405195"/>
                    <a:pt x="441670" y="344462"/>
                    <a:pt x="441670" y="277655"/>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280829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0515-002D-44AB-B391-465707AE9BC9}"/>
              </a:ext>
            </a:extLst>
          </p:cNvPr>
          <p:cNvSpPr>
            <a:spLocks noGrp="1"/>
          </p:cNvSpPr>
          <p:nvPr>
            <p:ph type="title"/>
          </p:nvPr>
        </p:nvSpPr>
        <p:spPr>
          <a:xfrm>
            <a:off x="838200" y="588494"/>
            <a:ext cx="10515600" cy="800039"/>
          </a:xfrm>
          <a:noFill/>
        </p:spPr>
        <p:txBody>
          <a:bodyPr>
            <a:normAutofit/>
          </a:bodyPr>
          <a:lstStyle/>
          <a:p>
            <a:r>
              <a:rPr lang="en-US" dirty="0"/>
              <a:t>Risks experienced by children of FSWs</a:t>
            </a:r>
          </a:p>
        </p:txBody>
      </p:sp>
      <p:sp>
        <p:nvSpPr>
          <p:cNvPr id="3" name="Content Placeholder 2">
            <a:extLst>
              <a:ext uri="{FF2B5EF4-FFF2-40B4-BE49-F238E27FC236}">
                <a16:creationId xmlns:a16="http://schemas.microsoft.com/office/drawing/2014/main" id="{E965F423-D47E-4EBB-96C9-FEC3972B9D74}"/>
              </a:ext>
            </a:extLst>
          </p:cNvPr>
          <p:cNvSpPr>
            <a:spLocks noGrp="1"/>
          </p:cNvSpPr>
          <p:nvPr>
            <p:ph idx="1"/>
          </p:nvPr>
        </p:nvSpPr>
        <p:spPr>
          <a:xfrm>
            <a:off x="838200" y="1636713"/>
            <a:ext cx="10515600" cy="4932362"/>
          </a:xfrm>
        </p:spPr>
        <p:txBody>
          <a:bodyPr>
            <a:normAutofit fontScale="92500" lnSpcReduction="20000"/>
          </a:bodyPr>
          <a:lstStyle/>
          <a:p>
            <a:pPr marL="0" indent="0">
              <a:buNone/>
            </a:pPr>
            <a:r>
              <a:rPr lang="en-US" dirty="0"/>
              <a:t>Instructions for small group exercise:</a:t>
            </a:r>
          </a:p>
          <a:p>
            <a:pPr lvl="0"/>
            <a:r>
              <a:rPr lang="en-US" dirty="0"/>
              <a:t>Read the data in handout 3 on children </a:t>
            </a:r>
            <a:br>
              <a:rPr lang="en-US" dirty="0"/>
            </a:br>
            <a:r>
              <a:rPr lang="en-US" dirty="0"/>
              <a:t>of FSWs (under the PEPFAR OVC </a:t>
            </a:r>
            <a:br>
              <a:rPr lang="en-US" dirty="0"/>
            </a:br>
            <a:r>
              <a:rPr lang="en-US" dirty="0"/>
              <a:t>domain your group selected) in silence.</a:t>
            </a:r>
          </a:p>
          <a:p>
            <a:pPr lvl="0"/>
            <a:r>
              <a:rPr lang="en-US" dirty="0"/>
              <a:t>Based on the data presented in the handout, discuss and agree on the main risks for children under the domain.</a:t>
            </a:r>
          </a:p>
          <a:p>
            <a:r>
              <a:rPr lang="en-US" dirty="0"/>
              <a:t>Include the risks in the first column of a table that has the format on the right. List each risk in a separate row. You will complete the second column (interventions and services) in another exercise. </a:t>
            </a:r>
          </a:p>
          <a:p>
            <a:pPr lvl="0"/>
            <a:r>
              <a:rPr lang="en-US" dirty="0"/>
              <a:t>Select a note taker and presenter for your group.</a:t>
            </a:r>
          </a:p>
          <a:p>
            <a:pPr lvl="0"/>
            <a:r>
              <a:rPr lang="en-US" dirty="0"/>
              <a:t>You will have 20 minutes for this exercise.</a:t>
            </a:r>
          </a:p>
          <a:p>
            <a:endParaRPr lang="en-US" dirty="0"/>
          </a:p>
        </p:txBody>
      </p:sp>
      <p:sp>
        <p:nvSpPr>
          <p:cNvPr id="4" name="Slide Number Placeholder 3">
            <a:extLst>
              <a:ext uri="{FF2B5EF4-FFF2-40B4-BE49-F238E27FC236}">
                <a16:creationId xmlns:a16="http://schemas.microsoft.com/office/drawing/2014/main" id="{7FFF9AE1-07FB-47B9-9AA7-916FB987DA1F}"/>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25</a:t>
            </a:fld>
            <a:endParaRPr lang="en-US" dirty="0"/>
          </a:p>
        </p:txBody>
      </p:sp>
      <p:graphicFrame>
        <p:nvGraphicFramePr>
          <p:cNvPr id="7" name="Table 7">
            <a:extLst>
              <a:ext uri="{FF2B5EF4-FFF2-40B4-BE49-F238E27FC236}">
                <a16:creationId xmlns:a16="http://schemas.microsoft.com/office/drawing/2014/main" id="{DA1147B4-022B-4E70-90EF-2BABAB1D6BE4}"/>
              </a:ext>
            </a:extLst>
          </p:cNvPr>
          <p:cNvGraphicFramePr>
            <a:graphicFrameLocks noGrp="1"/>
          </p:cNvGraphicFramePr>
          <p:nvPr>
            <p:extLst>
              <p:ext uri="{D42A27DB-BD31-4B8C-83A1-F6EECF244321}">
                <p14:modId xmlns:p14="http://schemas.microsoft.com/office/powerpoint/2010/main" val="930684877"/>
              </p:ext>
            </p:extLst>
          </p:nvPr>
        </p:nvGraphicFramePr>
        <p:xfrm>
          <a:off x="7363327" y="1636713"/>
          <a:ext cx="4571999" cy="1413510"/>
        </p:xfrm>
        <a:graphic>
          <a:graphicData uri="http://schemas.openxmlformats.org/drawingml/2006/table">
            <a:tbl>
              <a:tblPr firstRow="1" bandRow="1">
                <a:tableStyleId>{F5AB1C69-6EDB-4FF4-983F-18BD219EF322}</a:tableStyleId>
              </a:tblPr>
              <a:tblGrid>
                <a:gridCol w="1434142">
                  <a:extLst>
                    <a:ext uri="{9D8B030D-6E8A-4147-A177-3AD203B41FA5}">
                      <a16:colId xmlns:a16="http://schemas.microsoft.com/office/drawing/2014/main" val="1141503022"/>
                    </a:ext>
                  </a:extLst>
                </a:gridCol>
                <a:gridCol w="3137857">
                  <a:extLst>
                    <a:ext uri="{9D8B030D-6E8A-4147-A177-3AD203B41FA5}">
                      <a16:colId xmlns:a16="http://schemas.microsoft.com/office/drawing/2014/main" val="1643470121"/>
                    </a:ext>
                  </a:extLst>
                </a:gridCol>
              </a:tblGrid>
              <a:tr h="0">
                <a:tc gridSpan="2">
                  <a:txBody>
                    <a:bodyPr/>
                    <a:lstStyle/>
                    <a:p>
                      <a:r>
                        <a:rPr lang="en-US" sz="1600" dirty="0">
                          <a:solidFill>
                            <a:schemeClr val="accent1"/>
                          </a:solidFill>
                        </a:rPr>
                        <a:t>PEPFAR Domain: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dirty="0"/>
                    </a:p>
                  </a:txBody>
                  <a:tcPr/>
                </a:tc>
                <a:extLst>
                  <a:ext uri="{0D108BD9-81ED-4DB2-BD59-A6C34878D82A}">
                    <a16:rowId xmlns:a16="http://schemas.microsoft.com/office/drawing/2014/main" val="3308518091"/>
                  </a:ext>
                </a:extLst>
              </a:tr>
              <a:tr h="346710">
                <a:tc>
                  <a:txBody>
                    <a:bodyPr/>
                    <a:lstStyle/>
                    <a:p>
                      <a:pPr algn="l"/>
                      <a:r>
                        <a:rPr lang="en-US" sz="1600" b="1" dirty="0"/>
                        <a:t>Risks</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600" b="1" dirty="0"/>
                        <a:t>Interventions and Services</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9198535"/>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3402350"/>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534743"/>
                  </a:ext>
                </a:extLst>
              </a:tr>
            </a:tbl>
          </a:graphicData>
        </a:graphic>
      </p:graphicFrame>
      <p:pic>
        <p:nvPicPr>
          <p:cNvPr id="6" name="Graphic 5">
            <a:extLst>
              <a:ext uri="{FF2B5EF4-FFF2-40B4-BE49-F238E27FC236}">
                <a16:creationId xmlns:a16="http://schemas.microsoft.com/office/drawing/2014/main" id="{D3AE78A3-460B-4D55-A284-EE93C83D358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717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red, trash&#10;&#10;Description automatically generated">
            <a:extLst>
              <a:ext uri="{FF2B5EF4-FFF2-40B4-BE49-F238E27FC236}">
                <a16:creationId xmlns:a16="http://schemas.microsoft.com/office/drawing/2014/main" id="{E98C70DA-1834-4EF1-90BC-EFD70AD15024}"/>
              </a:ext>
            </a:extLst>
          </p:cNvPr>
          <p:cNvPicPr>
            <a:picLocks noChangeAspect="1"/>
          </p:cNvPicPr>
          <p:nvPr/>
        </p:nvPicPr>
        <p:blipFill rotWithShape="1">
          <a:blip r:embed="rId3"/>
          <a:srcRect t="18252" r="-2" b="6298"/>
          <a:stretch/>
        </p:blipFill>
        <p:spPr>
          <a:xfrm>
            <a:off x="4703416" y="10"/>
            <a:ext cx="7488584" cy="3771401"/>
          </a:xfrm>
          <a:prstGeom prst="rect">
            <a:avLst/>
          </a:prstGeom>
          <a:noFill/>
        </p:spPr>
      </p:pic>
      <p:sp>
        <p:nvSpPr>
          <p:cNvPr id="2" name="Title 1">
            <a:extLst>
              <a:ext uri="{FF2B5EF4-FFF2-40B4-BE49-F238E27FC236}">
                <a16:creationId xmlns:a16="http://schemas.microsoft.com/office/drawing/2014/main" id="{0FE050FC-F726-416C-BCE4-ACA05784C393}"/>
              </a:ext>
            </a:extLst>
          </p:cNvPr>
          <p:cNvSpPr>
            <a:spLocks noGrp="1"/>
          </p:cNvSpPr>
          <p:nvPr>
            <p:ph type="title"/>
          </p:nvPr>
        </p:nvSpPr>
        <p:spPr>
          <a:xfrm>
            <a:off x="1366897" y="4752477"/>
            <a:ext cx="9817601" cy="1325563"/>
          </a:xfrm>
        </p:spPr>
        <p:txBody>
          <a:bodyPr vert="horz" lIns="182880" tIns="182880" rIns="182880" bIns="182880" rtlCol="0" anchor="ctr">
            <a:normAutofit/>
          </a:bodyPr>
          <a:lstStyle/>
          <a:p>
            <a:r>
              <a:rPr lang="en-US" sz="2300"/>
              <a:t>Module 2:</a:t>
            </a:r>
            <a:br>
              <a:rPr lang="en-US" sz="2300"/>
            </a:br>
            <a:r>
              <a:rPr lang="en-US" sz="2300"/>
              <a:t>Delivering safe and acceptable services to children of FSWs and their caregivers </a:t>
            </a:r>
          </a:p>
        </p:txBody>
      </p:sp>
      <p:sp>
        <p:nvSpPr>
          <p:cNvPr id="4" name="Slide Number Placeholder 3" hidden="1">
            <a:extLst>
              <a:ext uri="{FF2B5EF4-FFF2-40B4-BE49-F238E27FC236}">
                <a16:creationId xmlns:a16="http://schemas.microsoft.com/office/drawing/2014/main" id="{140B4719-7820-42A3-8E36-36CE3E818178}"/>
              </a:ext>
            </a:extLst>
          </p:cNvPr>
          <p:cNvSpPr>
            <a:spLocks noGrp="1"/>
          </p:cNvSpPr>
          <p:nvPr>
            <p:ph type="sldNum" sz="quarter" idx="4294967295"/>
          </p:nvPr>
        </p:nvSpPr>
        <p:spPr>
          <a:xfrm>
            <a:off x="9320463" y="6372392"/>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26</a:t>
            </a:fld>
            <a:endParaRPr lang="en-US" dirty="0"/>
          </a:p>
        </p:txBody>
      </p:sp>
    </p:spTree>
    <p:extLst>
      <p:ext uri="{BB962C8B-B14F-4D97-AF65-F5344CB8AC3E}">
        <p14:creationId xmlns:p14="http://schemas.microsoft.com/office/powerpoint/2010/main" val="1452252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2E46-7A6C-4AF5-81C3-30C85A88FB43}"/>
              </a:ext>
            </a:extLst>
          </p:cNvPr>
          <p:cNvSpPr>
            <a:spLocks noGrp="1"/>
          </p:cNvSpPr>
          <p:nvPr>
            <p:ph type="title"/>
          </p:nvPr>
        </p:nvSpPr>
        <p:spPr>
          <a:xfrm>
            <a:off x="838200" y="328863"/>
            <a:ext cx="9829800" cy="1060200"/>
          </a:xfrm>
          <a:noFill/>
        </p:spPr>
        <p:txBody>
          <a:bodyPr>
            <a:noAutofit/>
          </a:bodyPr>
          <a:lstStyle/>
          <a:p>
            <a:r>
              <a:rPr lang="en-US" dirty="0"/>
              <a:t>Developing a service package for children of FSWs and their families </a:t>
            </a:r>
          </a:p>
        </p:txBody>
      </p:sp>
      <p:sp>
        <p:nvSpPr>
          <p:cNvPr id="3" name="Content Placeholder 2">
            <a:extLst>
              <a:ext uri="{FF2B5EF4-FFF2-40B4-BE49-F238E27FC236}">
                <a16:creationId xmlns:a16="http://schemas.microsoft.com/office/drawing/2014/main" id="{C8F17F77-0726-48E6-B0C1-B58C4A231AA2}"/>
              </a:ext>
            </a:extLst>
          </p:cNvPr>
          <p:cNvSpPr>
            <a:spLocks noGrp="1"/>
          </p:cNvSpPr>
          <p:nvPr>
            <p:ph idx="1"/>
          </p:nvPr>
        </p:nvSpPr>
        <p:spPr>
          <a:xfrm>
            <a:off x="838200" y="1540461"/>
            <a:ext cx="10515600" cy="4988676"/>
          </a:xfrm>
        </p:spPr>
        <p:txBody>
          <a:bodyPr>
            <a:noAutofit/>
          </a:bodyPr>
          <a:lstStyle/>
          <a:p>
            <a:pPr marL="0" indent="0">
              <a:buNone/>
            </a:pPr>
            <a:r>
              <a:rPr lang="en-US" sz="2600" dirty="0"/>
              <a:t>Instructions for the small group exercise:</a:t>
            </a:r>
          </a:p>
          <a:p>
            <a:r>
              <a:rPr lang="en-US" sz="2600" dirty="0"/>
              <a:t>Identify the interventions and services </a:t>
            </a:r>
            <a:br>
              <a:rPr lang="en-US" sz="2600" dirty="0"/>
            </a:br>
            <a:r>
              <a:rPr lang="en-US" sz="2600" dirty="0"/>
              <a:t>that can help reduce or eliminate each </a:t>
            </a:r>
            <a:br>
              <a:rPr lang="en-US" sz="2600" dirty="0"/>
            </a:br>
            <a:r>
              <a:rPr lang="en-US" sz="2600" dirty="0"/>
              <a:t>of the risks identified by your group. </a:t>
            </a:r>
          </a:p>
          <a:p>
            <a:r>
              <a:rPr lang="en-US" sz="2600" dirty="0"/>
              <a:t>After group members agree on an intervention or service, include it in the column on the right side of the table.</a:t>
            </a:r>
          </a:p>
          <a:p>
            <a:r>
              <a:rPr lang="en-US" sz="2600" dirty="0"/>
              <a:t>Remember that, in line with the socioecological approach, interventions and services to reduce child vulnerability can focus on the child, the child’s family, or the community in which the child lives.</a:t>
            </a:r>
          </a:p>
          <a:p>
            <a:r>
              <a:rPr lang="en-US" sz="2600" dirty="0"/>
              <a:t>You will have 20 minutes for this exercise.</a:t>
            </a:r>
          </a:p>
        </p:txBody>
      </p:sp>
      <p:sp>
        <p:nvSpPr>
          <p:cNvPr id="4" name="Slide Number Placeholder 3">
            <a:extLst>
              <a:ext uri="{FF2B5EF4-FFF2-40B4-BE49-F238E27FC236}">
                <a16:creationId xmlns:a16="http://schemas.microsoft.com/office/drawing/2014/main" id="{E31B0555-A9EC-47FF-B47E-E3802EBBFE0A}"/>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27</a:t>
            </a:fld>
            <a:endParaRPr lang="en-US" dirty="0"/>
          </a:p>
        </p:txBody>
      </p:sp>
      <p:graphicFrame>
        <p:nvGraphicFramePr>
          <p:cNvPr id="8" name="Table 7">
            <a:extLst>
              <a:ext uri="{FF2B5EF4-FFF2-40B4-BE49-F238E27FC236}">
                <a16:creationId xmlns:a16="http://schemas.microsoft.com/office/drawing/2014/main" id="{00A86F5A-965E-48C0-AAA2-50608E49C19D}"/>
              </a:ext>
            </a:extLst>
          </p:cNvPr>
          <p:cNvGraphicFramePr>
            <a:graphicFrameLocks noGrp="1"/>
          </p:cNvGraphicFramePr>
          <p:nvPr>
            <p:extLst>
              <p:ext uri="{D42A27DB-BD31-4B8C-83A1-F6EECF244321}">
                <p14:modId xmlns:p14="http://schemas.microsoft.com/office/powerpoint/2010/main" val="3291142464"/>
              </p:ext>
            </p:extLst>
          </p:nvPr>
        </p:nvGraphicFramePr>
        <p:xfrm>
          <a:off x="7363327" y="1600200"/>
          <a:ext cx="4571999" cy="1413510"/>
        </p:xfrm>
        <a:graphic>
          <a:graphicData uri="http://schemas.openxmlformats.org/drawingml/2006/table">
            <a:tbl>
              <a:tblPr firstRow="1" bandRow="1">
                <a:tableStyleId>{F5AB1C69-6EDB-4FF4-983F-18BD219EF322}</a:tableStyleId>
              </a:tblPr>
              <a:tblGrid>
                <a:gridCol w="1434142">
                  <a:extLst>
                    <a:ext uri="{9D8B030D-6E8A-4147-A177-3AD203B41FA5}">
                      <a16:colId xmlns:a16="http://schemas.microsoft.com/office/drawing/2014/main" val="1141503022"/>
                    </a:ext>
                  </a:extLst>
                </a:gridCol>
                <a:gridCol w="3137857">
                  <a:extLst>
                    <a:ext uri="{9D8B030D-6E8A-4147-A177-3AD203B41FA5}">
                      <a16:colId xmlns:a16="http://schemas.microsoft.com/office/drawing/2014/main" val="1643470121"/>
                    </a:ext>
                  </a:extLst>
                </a:gridCol>
              </a:tblGrid>
              <a:tr h="0">
                <a:tc gridSpan="2">
                  <a:txBody>
                    <a:bodyPr/>
                    <a:lstStyle/>
                    <a:p>
                      <a:r>
                        <a:rPr lang="en-US" sz="1600" dirty="0">
                          <a:solidFill>
                            <a:schemeClr val="accent1"/>
                          </a:solidFill>
                        </a:rPr>
                        <a:t>PEPFAR Domain: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dirty="0"/>
                    </a:p>
                  </a:txBody>
                  <a:tcPr/>
                </a:tc>
                <a:extLst>
                  <a:ext uri="{0D108BD9-81ED-4DB2-BD59-A6C34878D82A}">
                    <a16:rowId xmlns:a16="http://schemas.microsoft.com/office/drawing/2014/main" val="3308518091"/>
                  </a:ext>
                </a:extLst>
              </a:tr>
              <a:tr h="346710">
                <a:tc>
                  <a:txBody>
                    <a:bodyPr/>
                    <a:lstStyle/>
                    <a:p>
                      <a:pPr algn="l"/>
                      <a:r>
                        <a:rPr lang="en-US" sz="1600" b="1" dirty="0"/>
                        <a:t>Risks</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600" b="1" dirty="0"/>
                        <a:t>Interventions and Services</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9198535"/>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3402350"/>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534743"/>
                  </a:ext>
                </a:extLst>
              </a:tr>
            </a:tbl>
          </a:graphicData>
        </a:graphic>
      </p:graphicFrame>
      <p:pic>
        <p:nvPicPr>
          <p:cNvPr id="6" name="Graphic 5">
            <a:extLst>
              <a:ext uri="{FF2B5EF4-FFF2-40B4-BE49-F238E27FC236}">
                <a16:creationId xmlns:a16="http://schemas.microsoft.com/office/drawing/2014/main" id="{400A59CE-F2F0-40DB-95FD-562C155DD40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470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AB5D-26B9-434D-8884-9B8E850B9110}"/>
              </a:ext>
            </a:extLst>
          </p:cNvPr>
          <p:cNvSpPr>
            <a:spLocks noGrp="1"/>
          </p:cNvSpPr>
          <p:nvPr>
            <p:ph type="title"/>
          </p:nvPr>
        </p:nvSpPr>
        <p:spPr>
          <a:xfrm>
            <a:off x="838200" y="588494"/>
            <a:ext cx="9380621" cy="800039"/>
          </a:xfrm>
          <a:noFill/>
        </p:spPr>
        <p:txBody>
          <a:bodyPr>
            <a:noAutofit/>
          </a:bodyPr>
          <a:lstStyle/>
          <a:p>
            <a:r>
              <a:rPr lang="en-US" dirty="0"/>
              <a:t>Referral relationships for service delivery to children of FSWs and their families</a:t>
            </a:r>
          </a:p>
        </p:txBody>
      </p:sp>
      <p:sp>
        <p:nvSpPr>
          <p:cNvPr id="3" name="Content Placeholder 2">
            <a:extLst>
              <a:ext uri="{FF2B5EF4-FFF2-40B4-BE49-F238E27FC236}">
                <a16:creationId xmlns:a16="http://schemas.microsoft.com/office/drawing/2014/main" id="{43DF0553-6786-4A4F-8F1B-AB5716EE1FB7}"/>
              </a:ext>
            </a:extLst>
          </p:cNvPr>
          <p:cNvSpPr>
            <a:spLocks noGrp="1"/>
          </p:cNvSpPr>
          <p:nvPr>
            <p:ph idx="1"/>
          </p:nvPr>
        </p:nvSpPr>
        <p:spPr>
          <a:xfrm>
            <a:off x="838200" y="1556503"/>
            <a:ext cx="10246895" cy="5084762"/>
          </a:xfrm>
        </p:spPr>
        <p:txBody>
          <a:bodyPr>
            <a:normAutofit fontScale="85000" lnSpcReduction="20000"/>
          </a:bodyPr>
          <a:lstStyle/>
          <a:p>
            <a:pPr marL="0" indent="0">
              <a:lnSpc>
                <a:spcPct val="105000"/>
              </a:lnSpc>
              <a:buNone/>
            </a:pPr>
            <a:r>
              <a:rPr lang="en-US" dirty="0"/>
              <a:t>Instructions for small group exercise:</a:t>
            </a:r>
          </a:p>
          <a:p>
            <a:pPr lvl="0">
              <a:lnSpc>
                <a:spcPct val="115000"/>
              </a:lnSpc>
              <a:spcBef>
                <a:spcPts val="1200"/>
              </a:spcBef>
            </a:pPr>
            <a:r>
              <a:rPr lang="en-US" dirty="0"/>
              <a:t>List each of the services children of </a:t>
            </a:r>
            <a:br>
              <a:rPr lang="en-US" dirty="0"/>
            </a:br>
            <a:r>
              <a:rPr lang="en-US" dirty="0"/>
              <a:t>FSWs and their families need and that </a:t>
            </a:r>
            <a:br>
              <a:rPr lang="en-US" dirty="0"/>
            </a:br>
            <a:r>
              <a:rPr lang="en-US" dirty="0"/>
              <a:t>your organization/program is not able to </a:t>
            </a:r>
            <a:br>
              <a:rPr lang="en-US" dirty="0"/>
            </a:br>
            <a:r>
              <a:rPr lang="en-US" dirty="0"/>
              <a:t>provide in the first column of the table.</a:t>
            </a:r>
          </a:p>
          <a:p>
            <a:pPr lvl="0">
              <a:lnSpc>
                <a:spcPct val="115000"/>
              </a:lnSpc>
              <a:spcBef>
                <a:spcPts val="1200"/>
              </a:spcBef>
            </a:pPr>
            <a:r>
              <a:rPr lang="en-US" dirty="0"/>
              <a:t>Identify the community organizations/</a:t>
            </a:r>
            <a:br>
              <a:rPr lang="en-US" dirty="0"/>
            </a:br>
            <a:r>
              <a:rPr lang="en-US" dirty="0"/>
              <a:t>programs, groups, or individuals that can provide services and support, then list them in the second column of the table.</a:t>
            </a:r>
          </a:p>
          <a:p>
            <a:pPr lvl="0">
              <a:lnSpc>
                <a:spcPct val="115000"/>
              </a:lnSpc>
              <a:spcBef>
                <a:spcPts val="1200"/>
              </a:spcBef>
            </a:pPr>
            <a:r>
              <a:rPr lang="en-US" dirty="0"/>
              <a:t>Identify the actions your organization/program needs to take to establish a linkage/referral relationship with each  service provider and include them in the table.</a:t>
            </a:r>
          </a:p>
          <a:p>
            <a:pPr lvl="0">
              <a:lnSpc>
                <a:spcPct val="115000"/>
              </a:lnSpc>
              <a:spcBef>
                <a:spcPts val="1200"/>
              </a:spcBef>
            </a:pPr>
            <a:r>
              <a:rPr lang="en-US" dirty="0"/>
              <a:t>You will have 20 minutes for this exercise.</a:t>
            </a:r>
          </a:p>
        </p:txBody>
      </p:sp>
      <p:sp>
        <p:nvSpPr>
          <p:cNvPr id="4" name="Slide Number Placeholder 3">
            <a:extLst>
              <a:ext uri="{FF2B5EF4-FFF2-40B4-BE49-F238E27FC236}">
                <a16:creationId xmlns:a16="http://schemas.microsoft.com/office/drawing/2014/main" id="{52C4F0C9-2F28-423C-B3F1-6542E60E6CD0}"/>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28</a:t>
            </a:fld>
            <a:endParaRPr lang="en-US"/>
          </a:p>
        </p:txBody>
      </p:sp>
      <p:graphicFrame>
        <p:nvGraphicFramePr>
          <p:cNvPr id="11" name="Table 10">
            <a:extLst>
              <a:ext uri="{FF2B5EF4-FFF2-40B4-BE49-F238E27FC236}">
                <a16:creationId xmlns:a16="http://schemas.microsoft.com/office/drawing/2014/main" id="{D9B01D11-2C0F-4021-A02F-B3743AB6B340}"/>
              </a:ext>
            </a:extLst>
          </p:cNvPr>
          <p:cNvGraphicFramePr>
            <a:graphicFrameLocks noGrp="1"/>
          </p:cNvGraphicFramePr>
          <p:nvPr>
            <p:extLst>
              <p:ext uri="{D42A27DB-BD31-4B8C-83A1-F6EECF244321}">
                <p14:modId xmlns:p14="http://schemas.microsoft.com/office/powerpoint/2010/main" val="4016256672"/>
              </p:ext>
            </p:extLst>
          </p:nvPr>
        </p:nvGraphicFramePr>
        <p:xfrm>
          <a:off x="6914147" y="1522396"/>
          <a:ext cx="5021178" cy="2289208"/>
        </p:xfrm>
        <a:graphic>
          <a:graphicData uri="http://schemas.openxmlformats.org/drawingml/2006/table">
            <a:tbl>
              <a:tblPr firstRow="1" bandRow="1">
                <a:tableStyleId>{F5AB1C69-6EDB-4FF4-983F-18BD219EF322}</a:tableStyleId>
              </a:tblPr>
              <a:tblGrid>
                <a:gridCol w="1379621">
                  <a:extLst>
                    <a:ext uri="{9D8B030D-6E8A-4147-A177-3AD203B41FA5}">
                      <a16:colId xmlns:a16="http://schemas.microsoft.com/office/drawing/2014/main" val="1141503022"/>
                    </a:ext>
                  </a:extLst>
                </a:gridCol>
                <a:gridCol w="1331495">
                  <a:extLst>
                    <a:ext uri="{9D8B030D-6E8A-4147-A177-3AD203B41FA5}">
                      <a16:colId xmlns:a16="http://schemas.microsoft.com/office/drawing/2014/main" val="1008521639"/>
                    </a:ext>
                  </a:extLst>
                </a:gridCol>
                <a:gridCol w="2310062">
                  <a:extLst>
                    <a:ext uri="{9D8B030D-6E8A-4147-A177-3AD203B41FA5}">
                      <a16:colId xmlns:a16="http://schemas.microsoft.com/office/drawing/2014/main" val="1643470121"/>
                    </a:ext>
                  </a:extLst>
                </a:gridCol>
              </a:tblGrid>
              <a:tr h="413084">
                <a:tc gridSpan="3">
                  <a:txBody>
                    <a:bodyPr/>
                    <a:lstStyle/>
                    <a:p>
                      <a:pPr algn="ctr"/>
                      <a:r>
                        <a:rPr lang="en-US" sz="1600" dirty="0">
                          <a:solidFill>
                            <a:schemeClr val="bg1"/>
                          </a:solidFill>
                        </a:rPr>
                        <a:t>Key Referral Relationship for Serving CFSWs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308518091"/>
                  </a:ext>
                </a:extLst>
              </a:tr>
              <a:tr h="413084">
                <a:tc gridSpan="3">
                  <a:txBody>
                    <a:bodyPr/>
                    <a:lstStyle/>
                    <a:p>
                      <a:r>
                        <a:rPr lang="en-US" sz="1600" dirty="0">
                          <a:solidFill>
                            <a:schemeClr val="accent1"/>
                          </a:solidFill>
                        </a:rPr>
                        <a:t>PEPFAR OVC Domain: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3239687"/>
                  </a:ext>
                </a:extLst>
              </a:tr>
              <a:tr h="346710">
                <a:tc>
                  <a:txBody>
                    <a:bodyPr/>
                    <a:lstStyle/>
                    <a:p>
                      <a:pPr algn="l"/>
                      <a:r>
                        <a:rPr lang="en-US" sz="1400" b="1" dirty="0"/>
                        <a:t>Intervention or service</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b="1" dirty="0"/>
                        <a:t>Service provider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b="1" dirty="0"/>
                        <a:t>Action needed to establish a linkage or referral relationship</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79198535"/>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3402350"/>
                  </a:ext>
                </a:extLst>
              </a:tr>
              <a:tr h="346710">
                <a:tc>
                  <a:txBody>
                    <a:bodyPr/>
                    <a:lstStyle/>
                    <a:p>
                      <a:endParaRPr lang="en-US" dirty="0"/>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534743"/>
                  </a:ext>
                </a:extLst>
              </a:tr>
            </a:tbl>
          </a:graphicData>
        </a:graphic>
      </p:graphicFrame>
      <p:pic>
        <p:nvPicPr>
          <p:cNvPr id="6" name="Graphic 5">
            <a:extLst>
              <a:ext uri="{FF2B5EF4-FFF2-40B4-BE49-F238E27FC236}">
                <a16:creationId xmlns:a16="http://schemas.microsoft.com/office/drawing/2014/main" id="{34A9741E-0AF5-42E6-B92E-4C7B2D93DF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427368" y="136525"/>
            <a:ext cx="1377018" cy="1324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196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E41D-8AB5-45BD-9D6F-23277F4DDCF9}"/>
              </a:ext>
            </a:extLst>
          </p:cNvPr>
          <p:cNvSpPr>
            <a:spLocks noGrp="1"/>
          </p:cNvSpPr>
          <p:nvPr>
            <p:ph type="title"/>
          </p:nvPr>
        </p:nvSpPr>
        <p:spPr>
          <a:xfrm>
            <a:off x="838200" y="417095"/>
            <a:ext cx="10515600" cy="1068220"/>
          </a:xfrm>
        </p:spPr>
        <p:txBody>
          <a:bodyPr>
            <a:noAutofit/>
          </a:bodyPr>
          <a:lstStyle/>
          <a:p>
            <a:r>
              <a:rPr lang="en-US" dirty="0"/>
              <a:t>Challenges to identifying and delivering services to FSWs and their children</a:t>
            </a:r>
          </a:p>
        </p:txBody>
      </p:sp>
      <p:sp>
        <p:nvSpPr>
          <p:cNvPr id="3" name="Content Placeholder 2">
            <a:extLst>
              <a:ext uri="{FF2B5EF4-FFF2-40B4-BE49-F238E27FC236}">
                <a16:creationId xmlns:a16="http://schemas.microsoft.com/office/drawing/2014/main" id="{613912A1-A713-4292-A791-7F4136B9B1FA}"/>
              </a:ext>
            </a:extLst>
          </p:cNvPr>
          <p:cNvSpPr>
            <a:spLocks noGrp="1"/>
          </p:cNvSpPr>
          <p:nvPr>
            <p:ph idx="1"/>
          </p:nvPr>
        </p:nvSpPr>
        <p:spPr>
          <a:xfrm>
            <a:off x="838200" y="1636730"/>
            <a:ext cx="10515600" cy="4932746"/>
          </a:xfrm>
        </p:spPr>
        <p:txBody>
          <a:bodyPr>
            <a:normAutofit/>
          </a:bodyPr>
          <a:lstStyle/>
          <a:p>
            <a:pPr marL="0" indent="0">
              <a:buNone/>
            </a:pPr>
            <a:r>
              <a:rPr lang="en-US" dirty="0"/>
              <a:t>Instructions for small group exercise:  </a:t>
            </a:r>
          </a:p>
          <a:p>
            <a:r>
              <a:rPr lang="en-US" dirty="0"/>
              <a:t>Based on what you have learned about the lives of FSWs and their children, discuss in your group the challenges you could face in finding these children and delivering services to them and their families. Refer to handouts #2-3 to identify these challenges, if needed. </a:t>
            </a:r>
          </a:p>
          <a:p>
            <a:r>
              <a:rPr lang="en-US" dirty="0"/>
              <a:t>Write at least three challenges on a flip chart page. Make sure all group members agree with them.</a:t>
            </a:r>
          </a:p>
          <a:p>
            <a:r>
              <a:rPr lang="en-US" dirty="0"/>
              <a:t> You will have 15 minutes for this exercise. </a:t>
            </a:r>
          </a:p>
          <a:p>
            <a:endParaRPr lang="en-US" dirty="0"/>
          </a:p>
        </p:txBody>
      </p:sp>
      <p:sp>
        <p:nvSpPr>
          <p:cNvPr id="4" name="Slide Number Placeholder 3">
            <a:extLst>
              <a:ext uri="{FF2B5EF4-FFF2-40B4-BE49-F238E27FC236}">
                <a16:creationId xmlns:a16="http://schemas.microsoft.com/office/drawing/2014/main" id="{FABC5E3B-C774-43A1-BC5D-9D8A262273A3}"/>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29</a:t>
            </a:fld>
            <a:endParaRPr lang="en-US"/>
          </a:p>
        </p:txBody>
      </p:sp>
      <p:pic>
        <p:nvPicPr>
          <p:cNvPr id="5" name="Graphic 4">
            <a:extLst>
              <a:ext uri="{FF2B5EF4-FFF2-40B4-BE49-F238E27FC236}">
                <a16:creationId xmlns:a16="http://schemas.microsoft.com/office/drawing/2014/main" id="{B26A6AC3-FA9C-44F9-998C-2B1C981F425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021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FBEA-CF89-48F9-B3BC-9B8288BB7918}"/>
              </a:ext>
            </a:extLst>
          </p:cNvPr>
          <p:cNvSpPr>
            <a:spLocks noGrp="1"/>
          </p:cNvSpPr>
          <p:nvPr>
            <p:ph type="title"/>
          </p:nvPr>
        </p:nvSpPr>
        <p:spPr/>
        <p:txBody>
          <a:bodyPr vert="horz" lIns="0" tIns="182880" rIns="0" bIns="182880" rtlCol="0" anchor="t" anchorCtr="0">
            <a:noAutofit/>
          </a:bodyPr>
          <a:lstStyle/>
          <a:p>
            <a:r>
              <a:rPr lang="en-US" dirty="0"/>
              <a:t>Participant expectations</a:t>
            </a:r>
          </a:p>
        </p:txBody>
      </p:sp>
      <p:graphicFrame>
        <p:nvGraphicFramePr>
          <p:cNvPr id="6" name="Content Placeholder 2">
            <a:extLst>
              <a:ext uri="{FF2B5EF4-FFF2-40B4-BE49-F238E27FC236}">
                <a16:creationId xmlns:a16="http://schemas.microsoft.com/office/drawing/2014/main" id="{61CF0E25-7040-4796-BB72-3AB66E11427E}"/>
              </a:ext>
            </a:extLst>
          </p:cNvPr>
          <p:cNvGraphicFramePr>
            <a:graphicFrameLocks noGrp="1"/>
          </p:cNvGraphicFramePr>
          <p:nvPr>
            <p:ph idx="1"/>
            <p:extLst>
              <p:ext uri="{D42A27DB-BD31-4B8C-83A1-F6EECF244321}">
                <p14:modId xmlns:p14="http://schemas.microsoft.com/office/powerpoint/2010/main" val="1785600720"/>
              </p:ext>
            </p:extLst>
          </p:nvPr>
        </p:nvGraphicFramePr>
        <p:xfrm>
          <a:off x="838201" y="1636713"/>
          <a:ext cx="8196618" cy="4932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3B64B0F-8CF6-4496-8C03-722CBF330D50}"/>
              </a:ext>
            </a:extLst>
          </p:cNvPr>
          <p:cNvSpPr>
            <a:spLocks noGrp="1"/>
          </p:cNvSpPr>
          <p:nvPr>
            <p:ph type="sldNum" sz="quarter" idx="4294967295"/>
          </p:nvPr>
        </p:nvSpPr>
        <p:spPr>
          <a:xfrm>
            <a:off x="9256296" y="6356350"/>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3</a:t>
            </a:fld>
            <a:endParaRPr lang="en-US" dirty="0"/>
          </a:p>
        </p:txBody>
      </p:sp>
    </p:spTree>
    <p:extLst>
      <p:ext uri="{BB962C8B-B14F-4D97-AF65-F5344CB8AC3E}">
        <p14:creationId xmlns:p14="http://schemas.microsoft.com/office/powerpoint/2010/main" val="60489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4393-DB26-4576-B567-D8414C5173BA}"/>
              </a:ext>
            </a:extLst>
          </p:cNvPr>
          <p:cNvSpPr>
            <a:spLocks noGrp="1"/>
          </p:cNvSpPr>
          <p:nvPr>
            <p:ph type="title"/>
          </p:nvPr>
        </p:nvSpPr>
        <p:spPr>
          <a:xfrm>
            <a:off x="727160" y="596900"/>
            <a:ext cx="6663115" cy="974725"/>
          </a:xfrm>
        </p:spPr>
        <p:txBody>
          <a:bodyPr>
            <a:normAutofit/>
          </a:bodyPr>
          <a:lstStyle/>
          <a:p>
            <a:r>
              <a:rPr lang="en-US" sz="3000" dirty="0"/>
              <a:t>Challenges to find and deliver services to FSWs and their children</a:t>
            </a:r>
          </a:p>
        </p:txBody>
      </p:sp>
      <p:sp>
        <p:nvSpPr>
          <p:cNvPr id="3" name="Content Placeholder 2">
            <a:extLst>
              <a:ext uri="{FF2B5EF4-FFF2-40B4-BE49-F238E27FC236}">
                <a16:creationId xmlns:a16="http://schemas.microsoft.com/office/drawing/2014/main" id="{4694F9AF-EF88-4F59-BCB4-47CA27269191}"/>
              </a:ext>
            </a:extLst>
          </p:cNvPr>
          <p:cNvSpPr>
            <a:spLocks noGrp="1"/>
          </p:cNvSpPr>
          <p:nvPr>
            <p:ph idx="11"/>
          </p:nvPr>
        </p:nvSpPr>
        <p:spPr>
          <a:xfrm>
            <a:off x="727160" y="1785938"/>
            <a:ext cx="6395535" cy="4935537"/>
          </a:xfrm>
        </p:spPr>
        <p:txBody>
          <a:bodyPr>
            <a:normAutofit fontScale="92500" lnSpcReduction="20000"/>
          </a:bodyPr>
          <a:lstStyle/>
          <a:p>
            <a:pPr lvl="0">
              <a:lnSpc>
                <a:spcPct val="105000"/>
              </a:lnSpc>
            </a:pPr>
            <a:r>
              <a:rPr lang="en-US" b="1" dirty="0"/>
              <a:t>Resistance to disclose personal information </a:t>
            </a:r>
            <a:r>
              <a:rPr lang="en-US" dirty="0"/>
              <a:t>due to fear of others (children, relatives, neighbors) finding out about their sex worker status. </a:t>
            </a:r>
          </a:p>
          <a:p>
            <a:pPr lvl="0">
              <a:lnSpc>
                <a:spcPct val="105000"/>
              </a:lnSpc>
            </a:pPr>
            <a:r>
              <a:rPr lang="en-US" b="1" dirty="0"/>
              <a:t>Resistance to seek/accept services </a:t>
            </a:r>
            <a:r>
              <a:rPr lang="en-US" dirty="0"/>
              <a:t>due to fear of being mistreated by service providers.</a:t>
            </a:r>
          </a:p>
          <a:p>
            <a:pPr>
              <a:lnSpc>
                <a:spcPct val="105000"/>
              </a:lnSpc>
            </a:pPr>
            <a:r>
              <a:rPr lang="en-US" b="1" dirty="0"/>
              <a:t>Work/rest schedule. </a:t>
            </a:r>
            <a:r>
              <a:rPr lang="en-US" dirty="0"/>
              <a:t>Most FSWs work during the night and rest during the day.</a:t>
            </a:r>
          </a:p>
          <a:p>
            <a:pPr>
              <a:lnSpc>
                <a:spcPct val="105000"/>
              </a:lnSpc>
            </a:pPr>
            <a:r>
              <a:rPr lang="en-US" b="1" dirty="0"/>
              <a:t>Pimps. </a:t>
            </a:r>
            <a:r>
              <a:rPr lang="en-US" dirty="0"/>
              <a:t>FSWs usually work with pimps who are perceived to be dangerous and in control of FSWs’ lives.</a:t>
            </a:r>
          </a:p>
        </p:txBody>
      </p:sp>
      <p:pic>
        <p:nvPicPr>
          <p:cNvPr id="7" name="Picture 6" descr="A person standing in a room&#10;&#10;Description automatically generated with medium confidence">
            <a:extLst>
              <a:ext uri="{FF2B5EF4-FFF2-40B4-BE49-F238E27FC236}">
                <a16:creationId xmlns:a16="http://schemas.microsoft.com/office/drawing/2014/main" id="{9C605191-5650-4953-900D-B2511865596B}"/>
              </a:ext>
            </a:extLst>
          </p:cNvPr>
          <p:cNvPicPr>
            <a:picLocks noChangeAspect="1"/>
          </p:cNvPicPr>
          <p:nvPr/>
        </p:nvPicPr>
        <p:blipFill rotWithShape="1">
          <a:blip r:embed="rId3"/>
          <a:srcRect l="42951" r="12775"/>
          <a:stretch/>
        </p:blipFill>
        <p:spPr>
          <a:xfrm>
            <a:off x="7686460" y="0"/>
            <a:ext cx="4505540" cy="6789737"/>
          </a:xfrm>
          <a:prstGeom prst="rect">
            <a:avLst/>
          </a:prstGeom>
        </p:spPr>
      </p:pic>
      <p:sp>
        <p:nvSpPr>
          <p:cNvPr id="4" name="Slide Number Placeholder 3">
            <a:extLst>
              <a:ext uri="{FF2B5EF4-FFF2-40B4-BE49-F238E27FC236}">
                <a16:creationId xmlns:a16="http://schemas.microsoft.com/office/drawing/2014/main" id="{7CB61026-F8F3-4CDA-8389-DD28F15C584C}"/>
              </a:ext>
            </a:extLst>
          </p:cNvPr>
          <p:cNvSpPr>
            <a:spLocks noGrp="1"/>
          </p:cNvSpPr>
          <p:nvPr>
            <p:ph type="sldNum" sz="quarter" idx="4294967295"/>
          </p:nvPr>
        </p:nvSpPr>
        <p:spPr>
          <a:xfrm>
            <a:off x="9368590" y="6356350"/>
            <a:ext cx="2743200" cy="365125"/>
          </a:xfrm>
        </p:spPr>
        <p:txBody>
          <a:bodyPr/>
          <a:lstStyle/>
          <a:p>
            <a:fld id="{8A7A6979-0714-4377-B894-6BE4C2D6E202}" type="slidenum">
              <a:rPr lang="en-US" smtClean="0">
                <a:solidFill>
                  <a:schemeClr val="bg1">
                    <a:lumMod val="95000"/>
                  </a:schemeClr>
                </a:solidFill>
              </a:rPr>
              <a:pPr/>
              <a:t>30</a:t>
            </a:fld>
            <a:endParaRPr lang="en-US" dirty="0">
              <a:solidFill>
                <a:schemeClr val="bg1">
                  <a:lumMod val="95000"/>
                </a:schemeClr>
              </a:solidFill>
            </a:endParaRPr>
          </a:p>
        </p:txBody>
      </p:sp>
    </p:spTree>
    <p:extLst>
      <p:ext uri="{BB962C8B-B14F-4D97-AF65-F5344CB8AC3E}">
        <p14:creationId xmlns:p14="http://schemas.microsoft.com/office/powerpoint/2010/main" val="590381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F784-B17D-48AD-A2C8-0D3ED10ADD3F}"/>
              </a:ext>
            </a:extLst>
          </p:cNvPr>
          <p:cNvSpPr>
            <a:spLocks noGrp="1"/>
          </p:cNvSpPr>
          <p:nvPr>
            <p:ph type="title"/>
          </p:nvPr>
        </p:nvSpPr>
        <p:spPr>
          <a:xfrm>
            <a:off x="807369" y="596900"/>
            <a:ext cx="6656313" cy="974725"/>
          </a:xfrm>
        </p:spPr>
        <p:txBody>
          <a:bodyPr>
            <a:noAutofit/>
          </a:bodyPr>
          <a:lstStyle/>
          <a:p>
            <a:r>
              <a:rPr kumimoji="0" lang="en-US" sz="3000" b="1" i="0" u="none" strike="noStrike" kern="1200" cap="none" spc="0" normalizeH="0" baseline="0" noProof="0" dirty="0">
                <a:ln>
                  <a:noFill/>
                </a:ln>
                <a:solidFill>
                  <a:srgbClr val="577F9F"/>
                </a:solidFill>
                <a:effectLst/>
                <a:uLnTx/>
                <a:uFillTx/>
                <a:latin typeface="Arial" panose="020B0604020202020204" pitchFamily="34" charset="0"/>
                <a:ea typeface="+mj-ea"/>
                <a:cs typeface="Arial" panose="020B0604020202020204" pitchFamily="34" charset="0"/>
              </a:rPr>
              <a:t>Challenges to find and deliver services to FSWs and their children</a:t>
            </a:r>
            <a:endParaRPr lang="en-US" dirty="0"/>
          </a:p>
        </p:txBody>
      </p:sp>
      <p:sp>
        <p:nvSpPr>
          <p:cNvPr id="3" name="Content Placeholder 2">
            <a:extLst>
              <a:ext uri="{FF2B5EF4-FFF2-40B4-BE49-F238E27FC236}">
                <a16:creationId xmlns:a16="http://schemas.microsoft.com/office/drawing/2014/main" id="{29F1D28E-CCB1-465A-B8C1-6508263CCBFA}"/>
              </a:ext>
            </a:extLst>
          </p:cNvPr>
          <p:cNvSpPr>
            <a:spLocks noGrp="1"/>
          </p:cNvSpPr>
          <p:nvPr>
            <p:ph idx="11"/>
          </p:nvPr>
        </p:nvSpPr>
        <p:spPr>
          <a:xfrm>
            <a:off x="807370" y="1785938"/>
            <a:ext cx="6656312" cy="4708525"/>
          </a:xfrm>
        </p:spPr>
        <p:txBody>
          <a:bodyPr>
            <a:normAutofit/>
          </a:bodyPr>
          <a:lstStyle/>
          <a:p>
            <a:r>
              <a:rPr lang="en-US" b="1" dirty="0"/>
              <a:t>Mobility</a:t>
            </a:r>
            <a:r>
              <a:rPr lang="en-US" dirty="0"/>
              <a:t>. Many FSWs relocate frequently (1) to find  new clients or in response to high client demand in new hot spots; (2) to avoid harassment, or (3) for  socioeconomic reasons.</a:t>
            </a:r>
          </a:p>
          <a:p>
            <a:pPr lvl="0"/>
            <a:r>
              <a:rPr lang="en-US" b="1" dirty="0"/>
              <a:t>Many children of FSWs do not live with their mothers. </a:t>
            </a:r>
            <a:r>
              <a:rPr lang="en-US" dirty="0"/>
              <a:t>Children are often sent to live with relatives due to FSWs’ working hours, lack of child-care, etc. </a:t>
            </a:r>
          </a:p>
          <a:p>
            <a:pPr lvl="0"/>
            <a:endParaRPr lang="en-US" dirty="0"/>
          </a:p>
          <a:p>
            <a:endParaRPr lang="en-US" dirty="0"/>
          </a:p>
        </p:txBody>
      </p:sp>
      <p:pic>
        <p:nvPicPr>
          <p:cNvPr id="7" name="Picture 6" descr="A picture containing person, indoor&#10;&#10;Description automatically generated">
            <a:extLst>
              <a:ext uri="{FF2B5EF4-FFF2-40B4-BE49-F238E27FC236}">
                <a16:creationId xmlns:a16="http://schemas.microsoft.com/office/drawing/2014/main" id="{76A45A2E-3828-4549-B2DB-540F0865D3BE}"/>
              </a:ext>
            </a:extLst>
          </p:cNvPr>
          <p:cNvPicPr>
            <a:picLocks noChangeAspect="1"/>
          </p:cNvPicPr>
          <p:nvPr/>
        </p:nvPicPr>
        <p:blipFill rotWithShape="1">
          <a:blip r:embed="rId3"/>
          <a:srcRect l="33719" r="22462"/>
          <a:stretch/>
        </p:blipFill>
        <p:spPr>
          <a:xfrm>
            <a:off x="7748338" y="1"/>
            <a:ext cx="4454192" cy="6785642"/>
          </a:xfrm>
          <a:prstGeom prst="rect">
            <a:avLst/>
          </a:prstGeom>
        </p:spPr>
      </p:pic>
      <p:sp>
        <p:nvSpPr>
          <p:cNvPr id="4" name="Slide Number Placeholder 3">
            <a:extLst>
              <a:ext uri="{FF2B5EF4-FFF2-40B4-BE49-F238E27FC236}">
                <a16:creationId xmlns:a16="http://schemas.microsoft.com/office/drawing/2014/main" id="{B0A46FE2-E0EA-48CE-A72A-ED4F3E5AA569}"/>
              </a:ext>
            </a:extLst>
          </p:cNvPr>
          <p:cNvSpPr>
            <a:spLocks noGrp="1"/>
          </p:cNvSpPr>
          <p:nvPr>
            <p:ph type="sldNum" sz="quarter" idx="4294967295"/>
          </p:nvPr>
        </p:nvSpPr>
        <p:spPr>
          <a:xfrm>
            <a:off x="9368590" y="6356350"/>
            <a:ext cx="2743200" cy="365125"/>
          </a:xfrm>
        </p:spPr>
        <p:txBody>
          <a:bodyPr/>
          <a:lstStyle/>
          <a:p>
            <a:fld id="{8A7A6979-0714-4377-B894-6BE4C2D6E202}" type="slidenum">
              <a:rPr lang="en-US" smtClean="0">
                <a:solidFill>
                  <a:schemeClr val="bg1">
                    <a:lumMod val="95000"/>
                  </a:schemeClr>
                </a:solidFill>
              </a:rPr>
              <a:pPr/>
              <a:t>31</a:t>
            </a:fld>
            <a:endParaRPr lang="en-US" dirty="0">
              <a:solidFill>
                <a:schemeClr val="bg1">
                  <a:lumMod val="95000"/>
                </a:schemeClr>
              </a:solidFill>
            </a:endParaRPr>
          </a:p>
        </p:txBody>
      </p:sp>
    </p:spTree>
    <p:extLst>
      <p:ext uri="{BB962C8B-B14F-4D97-AF65-F5344CB8AC3E}">
        <p14:creationId xmlns:p14="http://schemas.microsoft.com/office/powerpoint/2010/main" val="1623640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1360-8CC1-4064-874A-5704B359B8CD}"/>
              </a:ext>
            </a:extLst>
          </p:cNvPr>
          <p:cNvSpPr>
            <a:spLocks noGrp="1"/>
          </p:cNvSpPr>
          <p:nvPr>
            <p:ph type="title"/>
          </p:nvPr>
        </p:nvSpPr>
        <p:spPr>
          <a:xfrm>
            <a:off x="838200" y="288758"/>
            <a:ext cx="8530390" cy="1100305"/>
          </a:xfrm>
        </p:spPr>
        <p:txBody>
          <a:bodyPr>
            <a:noAutofit/>
          </a:bodyPr>
          <a:lstStyle/>
          <a:p>
            <a:r>
              <a:rPr lang="en-US" dirty="0"/>
              <a:t>Strategies to overcome challenges to reaching children of FSWs</a:t>
            </a:r>
          </a:p>
        </p:txBody>
      </p:sp>
      <p:sp>
        <p:nvSpPr>
          <p:cNvPr id="3" name="Content Placeholder 2">
            <a:extLst>
              <a:ext uri="{FF2B5EF4-FFF2-40B4-BE49-F238E27FC236}">
                <a16:creationId xmlns:a16="http://schemas.microsoft.com/office/drawing/2014/main" id="{04574EF3-17CB-480E-A3CD-C28293DC6C9E}"/>
              </a:ext>
            </a:extLst>
          </p:cNvPr>
          <p:cNvSpPr>
            <a:spLocks noGrp="1"/>
          </p:cNvSpPr>
          <p:nvPr>
            <p:ph idx="1"/>
          </p:nvPr>
        </p:nvSpPr>
        <p:spPr>
          <a:xfrm>
            <a:off x="838200" y="1600200"/>
            <a:ext cx="9685421" cy="5121275"/>
          </a:xfrm>
        </p:spPr>
        <p:txBody>
          <a:bodyPr>
            <a:normAutofit fontScale="92500" lnSpcReduction="20000"/>
          </a:bodyPr>
          <a:lstStyle/>
          <a:p>
            <a:pPr marL="0" indent="0">
              <a:lnSpc>
                <a:spcPct val="105000"/>
              </a:lnSpc>
              <a:buNone/>
            </a:pPr>
            <a:r>
              <a:rPr lang="en-US" dirty="0"/>
              <a:t>Instructions for small group exercise:  </a:t>
            </a:r>
          </a:p>
          <a:p>
            <a:pPr lvl="0">
              <a:lnSpc>
                <a:spcPct val="105000"/>
              </a:lnSpc>
            </a:pPr>
            <a:r>
              <a:rPr lang="en-US" dirty="0"/>
              <a:t>Discuss and agree on at least one strategy your organization or program could use to overcome each of the FSW-related challenges listed below: </a:t>
            </a:r>
          </a:p>
          <a:p>
            <a:pPr lvl="1">
              <a:lnSpc>
                <a:spcPct val="105000"/>
              </a:lnSpc>
            </a:pPr>
            <a:r>
              <a:rPr lang="en-US" dirty="0"/>
              <a:t>Resistance to disclose personal/family information</a:t>
            </a:r>
          </a:p>
          <a:p>
            <a:pPr lvl="1">
              <a:lnSpc>
                <a:spcPct val="105000"/>
              </a:lnSpc>
            </a:pPr>
            <a:r>
              <a:rPr lang="en-US" dirty="0"/>
              <a:t>Resistance to seek/accept services</a:t>
            </a:r>
          </a:p>
          <a:p>
            <a:pPr lvl="1">
              <a:lnSpc>
                <a:spcPct val="105000"/>
              </a:lnSpc>
            </a:pPr>
            <a:r>
              <a:rPr lang="en-US" dirty="0"/>
              <a:t>Work/rest schedule</a:t>
            </a:r>
          </a:p>
          <a:p>
            <a:pPr lvl="1">
              <a:lnSpc>
                <a:spcPct val="105000"/>
              </a:lnSpc>
            </a:pPr>
            <a:r>
              <a:rPr lang="en-US" dirty="0"/>
              <a:t>Pimps	</a:t>
            </a:r>
          </a:p>
          <a:p>
            <a:pPr lvl="1">
              <a:lnSpc>
                <a:spcPct val="105000"/>
              </a:lnSpc>
            </a:pPr>
            <a:r>
              <a:rPr lang="en-US" dirty="0"/>
              <a:t>Mobility</a:t>
            </a:r>
          </a:p>
          <a:p>
            <a:pPr lvl="1">
              <a:lnSpc>
                <a:spcPct val="105000"/>
              </a:lnSpc>
            </a:pPr>
            <a:r>
              <a:rPr lang="en-US" dirty="0"/>
              <a:t>Children not living with their FSW mothers</a:t>
            </a:r>
          </a:p>
          <a:p>
            <a:pPr lvl="0">
              <a:lnSpc>
                <a:spcPct val="105000"/>
              </a:lnSpc>
            </a:pPr>
            <a:r>
              <a:rPr lang="en-US" dirty="0"/>
              <a:t>Write each strategy on a flip chart page. </a:t>
            </a:r>
          </a:p>
          <a:p>
            <a:pPr lvl="0">
              <a:lnSpc>
                <a:spcPct val="105000"/>
              </a:lnSpc>
            </a:pPr>
            <a:r>
              <a:rPr lang="en-US" dirty="0"/>
              <a:t>You will have 20 minutes for this exercise.</a:t>
            </a:r>
          </a:p>
        </p:txBody>
      </p:sp>
      <p:sp>
        <p:nvSpPr>
          <p:cNvPr id="4" name="Slide Number Placeholder 3">
            <a:extLst>
              <a:ext uri="{FF2B5EF4-FFF2-40B4-BE49-F238E27FC236}">
                <a16:creationId xmlns:a16="http://schemas.microsoft.com/office/drawing/2014/main" id="{1A264D1C-2160-407C-9C8D-C83891D2B282}"/>
              </a:ext>
            </a:extLst>
          </p:cNvPr>
          <p:cNvSpPr>
            <a:spLocks noGrp="1"/>
          </p:cNvSpPr>
          <p:nvPr>
            <p:ph type="sldNum" sz="quarter" idx="4294967295"/>
          </p:nvPr>
        </p:nvSpPr>
        <p:spPr>
          <a:xfrm>
            <a:off x="9368590"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32</a:t>
            </a:fld>
            <a:endParaRPr lang="en-US"/>
          </a:p>
        </p:txBody>
      </p:sp>
      <p:pic>
        <p:nvPicPr>
          <p:cNvPr id="6" name="Graphic 5">
            <a:extLst>
              <a:ext uri="{FF2B5EF4-FFF2-40B4-BE49-F238E27FC236}">
                <a16:creationId xmlns:a16="http://schemas.microsoft.com/office/drawing/2014/main" id="{9C7C6BAC-BC5A-4B3B-8911-4BE5F58BEA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8459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0102-085B-4120-A4F4-97D2D5467254}"/>
              </a:ext>
            </a:extLst>
          </p:cNvPr>
          <p:cNvSpPr>
            <a:spLocks noGrp="1"/>
          </p:cNvSpPr>
          <p:nvPr>
            <p:ph type="title"/>
          </p:nvPr>
        </p:nvSpPr>
        <p:spPr>
          <a:xfrm>
            <a:off x="838200" y="588963"/>
            <a:ext cx="9139989" cy="800100"/>
          </a:xfrm>
        </p:spPr>
        <p:txBody>
          <a:bodyPr>
            <a:noAutofit/>
          </a:bodyPr>
          <a:lstStyle/>
          <a:p>
            <a:r>
              <a:rPr lang="en-US" dirty="0"/>
              <a:t>Strategies to identify and reach FSWs and their children</a:t>
            </a:r>
          </a:p>
        </p:txBody>
      </p:sp>
      <p:sp>
        <p:nvSpPr>
          <p:cNvPr id="3" name="Content Placeholder 2">
            <a:extLst>
              <a:ext uri="{FF2B5EF4-FFF2-40B4-BE49-F238E27FC236}">
                <a16:creationId xmlns:a16="http://schemas.microsoft.com/office/drawing/2014/main" id="{5312B8C7-4EA5-4715-B412-2E0610C570B9}"/>
              </a:ext>
            </a:extLst>
          </p:cNvPr>
          <p:cNvSpPr>
            <a:spLocks noGrp="1"/>
          </p:cNvSpPr>
          <p:nvPr>
            <p:ph idx="1"/>
          </p:nvPr>
        </p:nvSpPr>
        <p:spPr>
          <a:xfrm>
            <a:off x="838201" y="1636713"/>
            <a:ext cx="6509084" cy="4932362"/>
          </a:xfrm>
        </p:spPr>
        <p:txBody>
          <a:bodyPr>
            <a:normAutofit/>
          </a:bodyPr>
          <a:lstStyle/>
          <a:p>
            <a:pPr marL="514350" indent="-514350">
              <a:buFont typeface="+mj-lt"/>
              <a:buAutoNum type="arabicPeriod"/>
            </a:pPr>
            <a:r>
              <a:rPr lang="en-US" b="1" dirty="0"/>
              <a:t>Target geographic areas where sex work is more prevalent: </a:t>
            </a:r>
            <a:r>
              <a:rPr lang="en-US" dirty="0"/>
              <a:t>urban and densely populated areas usually attract more sex workers.</a:t>
            </a:r>
          </a:p>
          <a:p>
            <a:pPr lvl="1"/>
            <a:endParaRPr lang="en-US" dirty="0"/>
          </a:p>
        </p:txBody>
      </p:sp>
      <p:sp>
        <p:nvSpPr>
          <p:cNvPr id="4" name="Slide Number Placeholder 3">
            <a:extLst>
              <a:ext uri="{FF2B5EF4-FFF2-40B4-BE49-F238E27FC236}">
                <a16:creationId xmlns:a16="http://schemas.microsoft.com/office/drawing/2014/main" id="{29F32016-1CD0-401F-81F7-1FAA2CD46350}"/>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33</a:t>
            </a:fld>
            <a:endParaRPr lang="en-US" dirty="0"/>
          </a:p>
        </p:txBody>
      </p:sp>
      <p:pic>
        <p:nvPicPr>
          <p:cNvPr id="6" name="Picture 5" descr="Diagram&#10;&#10;Description automatically generated">
            <a:extLst>
              <a:ext uri="{FF2B5EF4-FFF2-40B4-BE49-F238E27FC236}">
                <a16:creationId xmlns:a16="http://schemas.microsoft.com/office/drawing/2014/main" id="{3D1E4FF1-F41A-4E91-80BC-4C5A7731E1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15462" y="1525587"/>
            <a:ext cx="4409991" cy="4409991"/>
          </a:xfrm>
          <a:prstGeom prst="rect">
            <a:avLst/>
          </a:prstGeom>
        </p:spPr>
      </p:pic>
    </p:spTree>
    <p:extLst>
      <p:ext uri="{BB962C8B-B14F-4D97-AF65-F5344CB8AC3E}">
        <p14:creationId xmlns:p14="http://schemas.microsoft.com/office/powerpoint/2010/main" val="3932706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4DE9-C68C-4867-A3B0-3328C2BD0C13}"/>
              </a:ext>
            </a:extLst>
          </p:cNvPr>
          <p:cNvSpPr>
            <a:spLocks noGrp="1"/>
          </p:cNvSpPr>
          <p:nvPr>
            <p:ph type="title"/>
          </p:nvPr>
        </p:nvSpPr>
        <p:spPr>
          <a:xfrm>
            <a:off x="838200" y="288925"/>
            <a:ext cx="8706853" cy="1100138"/>
          </a:xfrm>
        </p:spPr>
        <p:txBody>
          <a:bodyPr>
            <a:noAutofit/>
          </a:bodyPr>
          <a:lstStyle/>
          <a:p>
            <a:r>
              <a:rPr lang="en-US" dirty="0"/>
              <a:t>Strategies to identify and reach FSWs and their children </a:t>
            </a:r>
          </a:p>
        </p:txBody>
      </p:sp>
      <p:sp>
        <p:nvSpPr>
          <p:cNvPr id="3" name="Content Placeholder 2">
            <a:extLst>
              <a:ext uri="{FF2B5EF4-FFF2-40B4-BE49-F238E27FC236}">
                <a16:creationId xmlns:a16="http://schemas.microsoft.com/office/drawing/2014/main" id="{597062B4-D143-4DE6-ADA7-BAC219A6A3F2}"/>
              </a:ext>
            </a:extLst>
          </p:cNvPr>
          <p:cNvSpPr>
            <a:spLocks noGrp="1"/>
          </p:cNvSpPr>
          <p:nvPr>
            <p:ph idx="1"/>
          </p:nvPr>
        </p:nvSpPr>
        <p:spPr>
          <a:xfrm>
            <a:off x="838200" y="1636713"/>
            <a:ext cx="6332621" cy="4932362"/>
          </a:xfrm>
        </p:spPr>
        <p:txBody>
          <a:bodyPr>
            <a:normAutofit/>
          </a:bodyPr>
          <a:lstStyle/>
          <a:p>
            <a:pPr marL="514350" indent="-514350">
              <a:buFont typeface="+mj-lt"/>
              <a:buAutoNum type="arabicPeriod" startAt="2"/>
            </a:pPr>
            <a:r>
              <a:rPr lang="en-US" b="1" dirty="0"/>
              <a:t>Partner with the key population (KP) programs: </a:t>
            </a:r>
          </a:p>
          <a:p>
            <a:pPr marL="850900" indent="-385763"/>
            <a:r>
              <a:rPr lang="en-US" dirty="0"/>
              <a:t>KP programs know the FSW population well and the most effective ways to identify and reach them.</a:t>
            </a:r>
          </a:p>
          <a:p>
            <a:pPr marL="850900" indent="-385763"/>
            <a:r>
              <a:rPr lang="en-US" dirty="0"/>
              <a:t>KP programs can carry out child mapping exercises among the FSWs they serve. </a:t>
            </a:r>
          </a:p>
          <a:p>
            <a:pPr lvl="2"/>
            <a:endParaRPr lang="en-US" dirty="0"/>
          </a:p>
        </p:txBody>
      </p:sp>
      <p:sp>
        <p:nvSpPr>
          <p:cNvPr id="4" name="Slide Number Placeholder 3">
            <a:extLst>
              <a:ext uri="{FF2B5EF4-FFF2-40B4-BE49-F238E27FC236}">
                <a16:creationId xmlns:a16="http://schemas.microsoft.com/office/drawing/2014/main" id="{089599C9-67E0-42A3-BF0B-9D7F7C768103}"/>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34</a:t>
            </a:fld>
            <a:endParaRPr lang="en-US" dirty="0"/>
          </a:p>
        </p:txBody>
      </p:sp>
      <p:pic>
        <p:nvPicPr>
          <p:cNvPr id="9" name="Picture 8">
            <a:extLst>
              <a:ext uri="{FF2B5EF4-FFF2-40B4-BE49-F238E27FC236}">
                <a16:creationId xmlns:a16="http://schemas.microsoft.com/office/drawing/2014/main" id="{ED6DBA79-E4A5-4588-AA67-16ADABAAFA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17895" y="2453188"/>
            <a:ext cx="5391818" cy="2695909"/>
          </a:xfrm>
          <a:prstGeom prst="rect">
            <a:avLst/>
          </a:prstGeom>
        </p:spPr>
      </p:pic>
    </p:spTree>
    <p:extLst>
      <p:ext uri="{BB962C8B-B14F-4D97-AF65-F5344CB8AC3E}">
        <p14:creationId xmlns:p14="http://schemas.microsoft.com/office/powerpoint/2010/main" val="3545926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9B9C-D0C8-47D9-AF46-4B5696E55D6B}"/>
              </a:ext>
            </a:extLst>
          </p:cNvPr>
          <p:cNvSpPr>
            <a:spLocks noGrp="1"/>
          </p:cNvSpPr>
          <p:nvPr>
            <p:ph type="title"/>
          </p:nvPr>
        </p:nvSpPr>
        <p:spPr>
          <a:xfrm>
            <a:off x="838200" y="240799"/>
            <a:ext cx="9268326" cy="1195388"/>
          </a:xfrm>
        </p:spPr>
        <p:txBody>
          <a:bodyPr>
            <a:noAutofit/>
          </a:bodyPr>
          <a:lstStyle/>
          <a:p>
            <a:r>
              <a:rPr lang="en-US" dirty="0"/>
              <a:t>Strategies to identify and reach FSWs and their children </a:t>
            </a:r>
          </a:p>
        </p:txBody>
      </p:sp>
      <p:sp>
        <p:nvSpPr>
          <p:cNvPr id="3" name="Content Placeholder 2">
            <a:extLst>
              <a:ext uri="{FF2B5EF4-FFF2-40B4-BE49-F238E27FC236}">
                <a16:creationId xmlns:a16="http://schemas.microsoft.com/office/drawing/2014/main" id="{AAC0CBA6-1AA0-436C-B304-596ACD0FB300}"/>
              </a:ext>
            </a:extLst>
          </p:cNvPr>
          <p:cNvSpPr>
            <a:spLocks noGrp="1"/>
          </p:cNvSpPr>
          <p:nvPr>
            <p:ph idx="1"/>
          </p:nvPr>
        </p:nvSpPr>
        <p:spPr>
          <a:xfrm>
            <a:off x="838200" y="1588587"/>
            <a:ext cx="7599947" cy="4932362"/>
          </a:xfrm>
        </p:spPr>
        <p:txBody>
          <a:bodyPr/>
          <a:lstStyle/>
          <a:p>
            <a:pPr marL="514350" indent="-514350">
              <a:buFont typeface="+mj-lt"/>
              <a:buAutoNum type="arabicPeriod" startAt="3"/>
            </a:pPr>
            <a:r>
              <a:rPr lang="en-US" sz="2600" b="1" dirty="0"/>
              <a:t>Use the right access points. </a:t>
            </a:r>
            <a:r>
              <a:rPr lang="en-US" sz="2600" dirty="0"/>
              <a:t>In collaboration with KP programs, use a variety of hot spots (in addition to obvious sites such as bars, nightclubs, and brothels) to identify/reach FSWs, such as those listed below.</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FE44AB6-4318-42B7-9D41-8310C2DB3D7E}"/>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35</a:t>
            </a:fld>
            <a:endParaRPr lang="en-US" dirty="0"/>
          </a:p>
        </p:txBody>
      </p:sp>
      <p:sp>
        <p:nvSpPr>
          <p:cNvPr id="7" name="TextBox 6">
            <a:extLst>
              <a:ext uri="{FF2B5EF4-FFF2-40B4-BE49-F238E27FC236}">
                <a16:creationId xmlns:a16="http://schemas.microsoft.com/office/drawing/2014/main" id="{CDE727C4-2810-4206-8687-68D52CDB0AFC}"/>
              </a:ext>
            </a:extLst>
          </p:cNvPr>
          <p:cNvSpPr txBox="1"/>
          <p:nvPr/>
        </p:nvSpPr>
        <p:spPr>
          <a:xfrm>
            <a:off x="1301149" y="6338857"/>
            <a:ext cx="6959778" cy="400110"/>
          </a:xfrm>
          <a:prstGeom prst="rect">
            <a:avLst/>
          </a:prstGeom>
          <a:noFill/>
        </p:spPr>
        <p:txBody>
          <a:bodyPr wrap="square">
            <a:spAutoFit/>
          </a:bodyPr>
          <a:lstStyle/>
          <a:p>
            <a:pPr marL="0" marR="0">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Source: Joint United Nations Programme on HIV/AIDS (UNAIDS). Regional </a:t>
            </a:r>
            <a:r>
              <a:rPr lang="en-US" sz="1000" dirty="0">
                <a:latin typeface="Arial" panose="020B0604020202020204" pitchFamily="34" charset="0"/>
                <a:ea typeface="Calibri" panose="020F0502020204030204" pitchFamily="34" charset="0"/>
                <a:cs typeface="Arial" panose="020B0604020202020204" pitchFamily="34" charset="0"/>
              </a:rPr>
              <a:t>w</a:t>
            </a:r>
            <a:r>
              <a:rPr lang="en-US" sz="1000" dirty="0">
                <a:effectLst/>
                <a:latin typeface="Arial" panose="020B0604020202020204" pitchFamily="34" charset="0"/>
                <a:ea typeface="Calibri" panose="020F0502020204030204" pitchFamily="34" charset="0"/>
                <a:cs typeface="Arial" panose="020B0604020202020204" pitchFamily="34" charset="0"/>
              </a:rPr>
              <a:t>orkshop on situation </a:t>
            </a:r>
            <a:r>
              <a:rPr lang="en-US" sz="1000" dirty="0">
                <a:latin typeface="Arial" panose="020B0604020202020204" pitchFamily="34" charset="0"/>
                <a:ea typeface="Calibri" panose="020F0502020204030204" pitchFamily="34" charset="0"/>
                <a:cs typeface="Arial" panose="020B0604020202020204" pitchFamily="34" charset="0"/>
              </a:rPr>
              <a:t>a</a:t>
            </a:r>
            <a:r>
              <a:rPr lang="en-US" sz="1000" dirty="0">
                <a:effectLst/>
                <a:latin typeface="Arial" panose="020B0604020202020204" pitchFamily="34" charset="0"/>
                <a:ea typeface="Calibri" panose="020F0502020204030204" pitchFamily="34" charset="0"/>
                <a:cs typeface="Arial" panose="020B0604020202020204" pitchFamily="34" charset="0"/>
              </a:rPr>
              <a:t>nalysis of sex </a:t>
            </a:r>
            <a:r>
              <a:rPr lang="en-US" sz="1000" dirty="0">
                <a:latin typeface="Arial" panose="020B0604020202020204" pitchFamily="34" charset="0"/>
                <a:ea typeface="Calibri" panose="020F0502020204030204" pitchFamily="34" charset="0"/>
                <a:cs typeface="Arial" panose="020B0604020202020204" pitchFamily="34" charset="0"/>
              </a:rPr>
              <a:t>w</a:t>
            </a:r>
            <a:r>
              <a:rPr lang="en-US" sz="1000" dirty="0">
                <a:effectLst/>
                <a:latin typeface="Arial" panose="020B0604020202020204" pitchFamily="34" charset="0"/>
                <a:ea typeface="Calibri" panose="020F0502020204030204" pitchFamily="34" charset="0"/>
                <a:cs typeface="Arial" panose="020B0604020202020204" pitchFamily="34" charset="0"/>
              </a:rPr>
              <a:t>ork in west and central Africa. 21-24 March 2000. [report]. Geneva: UNAIDS; 2001.</a:t>
            </a:r>
            <a:r>
              <a:rPr lang="en-US" sz="1000" dirty="0">
                <a:latin typeface="Arial" panose="020B0604020202020204" pitchFamily="34" charset="0"/>
                <a:ea typeface="Calibri" panose="020F0502020204030204" pitchFamily="34" charset="0"/>
                <a:cs typeface="Arial" panose="020B0604020202020204" pitchFamily="34" charset="0"/>
              </a:rPr>
              <a:t> Available from: </a:t>
            </a:r>
            <a:r>
              <a:rPr lang="en-US" sz="1000" dirty="0">
                <a:latin typeface="Arial" panose="020B0604020202020204" pitchFamily="34" charset="0"/>
                <a:cs typeface="Arial" panose="020B0604020202020204" pitchFamily="34" charset="0"/>
                <a:hlinkClick r:id="rId3"/>
              </a:rPr>
              <a:t>regional.PDF (who.int)</a:t>
            </a:r>
            <a:r>
              <a:rPr lang="en-US" sz="1000" dirty="0">
                <a:latin typeface="Arial" panose="020B0604020202020204" pitchFamily="34" charset="0"/>
                <a:cs typeface="Arial" panose="020B0604020202020204" pitchFamily="34" charset="0"/>
              </a:rPr>
              <a:t>.</a:t>
            </a:r>
            <a:endParaRPr lang="en-US" sz="1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5E469E5B-B311-4EAE-A853-AA5DDD536AE0}"/>
              </a:ext>
            </a:extLst>
          </p:cNvPr>
          <p:cNvGraphicFramePr>
            <a:graphicFrameLocks noGrp="1"/>
          </p:cNvGraphicFramePr>
          <p:nvPr>
            <p:extLst>
              <p:ext uri="{D42A27DB-BD31-4B8C-83A1-F6EECF244321}">
                <p14:modId xmlns:p14="http://schemas.microsoft.com/office/powerpoint/2010/main" val="1582423954"/>
              </p:ext>
            </p:extLst>
          </p:nvPr>
        </p:nvGraphicFramePr>
        <p:xfrm>
          <a:off x="1404926" y="3767639"/>
          <a:ext cx="7145516" cy="2468880"/>
        </p:xfrm>
        <a:graphic>
          <a:graphicData uri="http://schemas.openxmlformats.org/drawingml/2006/table">
            <a:tbl>
              <a:tblPr firstRow="1" firstCol="1" lastRow="1" lastCol="1" bandRow="1" bandCol="1"/>
              <a:tblGrid>
                <a:gridCol w="3416297">
                  <a:extLst>
                    <a:ext uri="{9D8B030D-6E8A-4147-A177-3AD203B41FA5}">
                      <a16:colId xmlns:a16="http://schemas.microsoft.com/office/drawing/2014/main" val="201712768"/>
                    </a:ext>
                  </a:extLst>
                </a:gridCol>
                <a:gridCol w="3729219">
                  <a:extLst>
                    <a:ext uri="{9D8B030D-6E8A-4147-A177-3AD203B41FA5}">
                      <a16:colId xmlns:a16="http://schemas.microsoft.com/office/drawing/2014/main" val="2070066435"/>
                    </a:ext>
                  </a:extLst>
                </a:gridCol>
              </a:tblGrid>
              <a:tr h="297180">
                <a:tc gridSpan="2">
                  <a:txBody>
                    <a:bodyPr/>
                    <a:lstStyle/>
                    <a:p>
                      <a:pPr marL="0" marR="29210" algn="l">
                        <a:spcBef>
                          <a:spcPts val="150"/>
                        </a:spcBef>
                        <a:spcAft>
                          <a:spcPts val="0"/>
                        </a:spcAft>
                      </a:pPr>
                      <a:r>
                        <a:rPr lang="en-US" sz="1400" b="1"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600" b="1" spc="10" baseline="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SITES</a:t>
                      </a:r>
                      <a:endParaRPr lang="en-US" sz="1600" spc="10" baseline="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777436881"/>
                  </a:ext>
                </a:extLst>
              </a:tr>
              <a:tr h="297180">
                <a:tc>
                  <a:txBody>
                    <a:bodyPr/>
                    <a:lstStyle/>
                    <a:p>
                      <a:pPr marL="0" marR="0" algn="l">
                        <a:lnSpc>
                          <a:spcPct val="100000"/>
                        </a:lnSpc>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Bus</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and</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truck</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stops</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along</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main</a:t>
                      </a:r>
                      <a:r>
                        <a:rPr lang="en-US" sz="1400" spc="5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routes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84785"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Local</a:t>
                      </a:r>
                      <a:r>
                        <a:rPr lang="en-US" sz="1400" spc="7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beer</a:t>
                      </a:r>
                      <a:r>
                        <a:rPr lang="en-US" sz="1400" spc="7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sellers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4979330"/>
                  </a:ext>
                </a:extLst>
              </a:tr>
              <a:tr h="297180">
                <a:tc>
                  <a:txBody>
                    <a:bodyPr/>
                    <a:lstStyle/>
                    <a:p>
                      <a:pPr marL="0" marR="0" algn="l">
                        <a:lnSpc>
                          <a:spcPct val="100000"/>
                        </a:lnSpc>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Mining</a:t>
                      </a:r>
                      <a:r>
                        <a:rPr lang="en-US" sz="1400" spc="4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areas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84785"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Street</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vendors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5327273"/>
                  </a:ext>
                </a:extLst>
              </a:tr>
              <a:tr h="297180">
                <a:tc>
                  <a:txBody>
                    <a:bodyPr/>
                    <a:lstStyle/>
                    <a:p>
                      <a:pPr marL="0" marR="0" algn="l">
                        <a:lnSpc>
                          <a:spcPct val="100000"/>
                        </a:lnSpc>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Enterprises,</a:t>
                      </a:r>
                      <a:r>
                        <a:rPr lang="en-US" sz="1400" spc="6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agro-industries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84785"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Specific</a:t>
                      </a:r>
                      <a:r>
                        <a:rPr lang="en-US" sz="1400" spc="8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street</a:t>
                      </a:r>
                      <a:r>
                        <a:rPr lang="en-US" sz="1400" spc="8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hangouts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46053"/>
                  </a:ext>
                </a:extLst>
              </a:tr>
              <a:tr h="297180">
                <a:tc>
                  <a:txBody>
                    <a:bodyPr/>
                    <a:lstStyle/>
                    <a:p>
                      <a:pPr marL="0" marR="0" algn="l">
                        <a:lnSpc>
                          <a:spcPct val="100000"/>
                        </a:lnSpc>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Border</a:t>
                      </a:r>
                      <a:r>
                        <a:rPr lang="en-US" sz="1400" spc="10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areas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9431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Beach</a:t>
                      </a:r>
                      <a:r>
                        <a:rPr lang="en-US" sz="1400" spc="4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and</a:t>
                      </a:r>
                      <a:r>
                        <a:rPr lang="en-US" sz="1400" spc="4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tourist</a:t>
                      </a:r>
                      <a:r>
                        <a:rPr lang="en-US" sz="1400" spc="4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areas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7298362"/>
                  </a:ext>
                </a:extLst>
              </a:tr>
              <a:tr h="297180">
                <a:tc>
                  <a:txBody>
                    <a:bodyPr/>
                    <a:lstStyle/>
                    <a:p>
                      <a:pPr marL="0" marR="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Ports</a:t>
                      </a:r>
                      <a:r>
                        <a:rPr lang="en-US" sz="1400" spc="5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and</a:t>
                      </a:r>
                      <a:r>
                        <a:rPr lang="en-US" sz="1400" spc="5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river</a:t>
                      </a:r>
                      <a:r>
                        <a:rPr lang="en-US" sz="1400" spc="5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crossings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9431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University</a:t>
                      </a:r>
                      <a:r>
                        <a:rPr lang="en-US" sz="1400" spc="6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and</a:t>
                      </a:r>
                      <a:r>
                        <a:rPr lang="en-US" sz="1400" spc="6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secondary</a:t>
                      </a:r>
                      <a:r>
                        <a:rPr lang="en-US" sz="1400" spc="6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school</a:t>
                      </a:r>
                      <a:r>
                        <a:rPr lang="en-US" sz="1400" spc="6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campuses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7893116"/>
                  </a:ext>
                </a:extLst>
              </a:tr>
              <a:tr h="297180">
                <a:tc>
                  <a:txBody>
                    <a:bodyPr/>
                    <a:lstStyle/>
                    <a:p>
                      <a:pPr marL="0" marR="0" algn="l">
                        <a:lnSpc>
                          <a:spcPct val="100000"/>
                        </a:lnSpc>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Weekly</a:t>
                      </a:r>
                      <a:r>
                        <a:rPr lang="en-US" sz="1400" spc="7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and</a:t>
                      </a:r>
                      <a:r>
                        <a:rPr lang="en-US" sz="1400" spc="7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nightly</a:t>
                      </a:r>
                      <a:r>
                        <a:rPr lang="en-US" sz="1400" spc="7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markets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9431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Refugee</a:t>
                      </a:r>
                      <a:r>
                        <a:rPr lang="en-US" sz="1400" spc="4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camps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5344171"/>
                  </a:ext>
                </a:extLst>
              </a:tr>
              <a:tr h="297180">
                <a:tc>
                  <a:txBody>
                    <a:bodyPr/>
                    <a:lstStyle/>
                    <a:p>
                      <a:pPr marL="0" marR="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Hair</a:t>
                      </a:r>
                      <a:r>
                        <a:rPr lang="en-US" sz="1400" spc="8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dressing</a:t>
                      </a:r>
                      <a:r>
                        <a:rPr lang="en-US" sz="1400" spc="8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salons</a:t>
                      </a:r>
                    </a:p>
                  </a:txBody>
                  <a:tcPr marR="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194310" algn="l">
                        <a:lnSpc>
                          <a:spcPct val="100000"/>
                        </a:lnSpc>
                        <a:spcBef>
                          <a:spcPts val="0"/>
                        </a:spcBef>
                        <a:spcAft>
                          <a:spcPts val="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Certain</a:t>
                      </a:r>
                      <a:r>
                        <a:rPr lang="en-US" sz="1400" spc="5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traditional</a:t>
                      </a:r>
                      <a:r>
                        <a:rPr lang="en-US" sz="1400" spc="6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ceremonies</a:t>
                      </a:r>
                    </a:p>
                  </a:txBody>
                  <a:tcPr marR="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80049"/>
                  </a:ext>
                </a:extLst>
              </a:tr>
            </a:tbl>
          </a:graphicData>
        </a:graphic>
      </p:graphicFrame>
      <p:pic>
        <p:nvPicPr>
          <p:cNvPr id="6" name="Picture 5" descr="Icon&#10;&#10;Description automatically generated">
            <a:extLst>
              <a:ext uri="{FF2B5EF4-FFF2-40B4-BE49-F238E27FC236}">
                <a16:creationId xmlns:a16="http://schemas.microsoft.com/office/drawing/2014/main" id="{AB31F58C-188B-4EEB-8CF0-672DFEFBDC0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92716" y="1588587"/>
            <a:ext cx="3976591" cy="2261686"/>
          </a:xfrm>
          <a:prstGeom prst="rect">
            <a:avLst/>
          </a:prstGeom>
        </p:spPr>
      </p:pic>
    </p:spTree>
    <p:extLst>
      <p:ext uri="{BB962C8B-B14F-4D97-AF65-F5344CB8AC3E}">
        <p14:creationId xmlns:p14="http://schemas.microsoft.com/office/powerpoint/2010/main" val="2887684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499C1-5C40-477D-BF98-E8A8A64BF198}"/>
              </a:ext>
            </a:extLst>
          </p:cNvPr>
          <p:cNvSpPr>
            <a:spLocks noGrp="1"/>
          </p:cNvSpPr>
          <p:nvPr>
            <p:ph type="title"/>
          </p:nvPr>
        </p:nvSpPr>
        <p:spPr>
          <a:xfrm>
            <a:off x="838199" y="588494"/>
            <a:ext cx="8642587" cy="800039"/>
          </a:xfrm>
        </p:spPr>
        <p:txBody>
          <a:bodyPr>
            <a:noAutofit/>
          </a:bodyPr>
          <a:lstStyle/>
          <a:p>
            <a:r>
              <a:rPr lang="en-US" dirty="0"/>
              <a:t>Strategies to identify and reach FSWs and their children</a:t>
            </a:r>
          </a:p>
        </p:txBody>
      </p:sp>
      <p:sp>
        <p:nvSpPr>
          <p:cNvPr id="7" name="Content Placeholder 6">
            <a:extLst>
              <a:ext uri="{FF2B5EF4-FFF2-40B4-BE49-F238E27FC236}">
                <a16:creationId xmlns:a16="http://schemas.microsoft.com/office/drawing/2014/main" id="{AFCD22DE-E240-4ECA-A415-92D6B01209D0}"/>
              </a:ext>
            </a:extLst>
          </p:cNvPr>
          <p:cNvSpPr>
            <a:spLocks noGrp="1"/>
          </p:cNvSpPr>
          <p:nvPr>
            <p:ph idx="1"/>
          </p:nvPr>
        </p:nvSpPr>
        <p:spPr>
          <a:xfrm>
            <a:off x="838200" y="1636729"/>
            <a:ext cx="7022432" cy="5084745"/>
          </a:xfrm>
        </p:spPr>
        <p:txBody>
          <a:bodyPr>
            <a:normAutofit/>
          </a:bodyPr>
          <a:lstStyle/>
          <a:p>
            <a:pPr marL="338138" indent="-338138">
              <a:buFont typeface="+mj-lt"/>
              <a:buAutoNum type="arabicPeriod" startAt="4"/>
            </a:pPr>
            <a:r>
              <a:rPr lang="en-US" sz="2400" b="1" dirty="0"/>
              <a:t>Use a peer approach:</a:t>
            </a:r>
          </a:p>
          <a:p>
            <a:pPr marL="690563" lvl="0"/>
            <a:r>
              <a:rPr lang="en-US" sz="2000" dirty="0"/>
              <a:t>It is easier for trained FSWs to identify other FSWs who are mothers, build rapport, and gain their trust.</a:t>
            </a:r>
          </a:p>
          <a:p>
            <a:pPr marL="690563" lvl="0"/>
            <a:r>
              <a:rPr lang="en-US" sz="2000" dirty="0"/>
              <a:t>Involving FSWs as frontline workers could make outreach and service delivery to FSWs and their children easier. </a:t>
            </a:r>
          </a:p>
          <a:p>
            <a:pPr marL="690563" lvl="0"/>
            <a:r>
              <a:rPr lang="en-US" sz="2000" dirty="0"/>
              <a:t>FSWs are familiar with hot spots and can help trace FSWs loss to follow-up due to mobility. </a:t>
            </a:r>
          </a:p>
          <a:p>
            <a:pPr marL="690563" lvl="0"/>
            <a:r>
              <a:rPr lang="en-US" sz="2000" dirty="0"/>
              <a:t>Involving FSWs in efforts to support other FSWs and their families is empowering for them. </a:t>
            </a:r>
          </a:p>
          <a:p>
            <a:pPr marL="690563" lvl="0"/>
            <a:r>
              <a:rPr lang="en-US" sz="2000" dirty="0"/>
              <a:t>KP programs can help identify FSWs with the potential to become frontline workers (e.g., community case workers or outreach workers). </a:t>
            </a:r>
          </a:p>
        </p:txBody>
      </p:sp>
      <p:sp>
        <p:nvSpPr>
          <p:cNvPr id="3" name="Slide Number Placeholder 2">
            <a:extLst>
              <a:ext uri="{FF2B5EF4-FFF2-40B4-BE49-F238E27FC236}">
                <a16:creationId xmlns:a16="http://schemas.microsoft.com/office/drawing/2014/main" id="{98CBB4D6-BE94-4728-A067-A5EC46668BDD}"/>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36</a:t>
            </a:fld>
            <a:endParaRPr lang="en-US" dirty="0"/>
          </a:p>
        </p:txBody>
      </p:sp>
      <p:grpSp>
        <p:nvGrpSpPr>
          <p:cNvPr id="26" name="Group 25">
            <a:extLst>
              <a:ext uri="{FF2B5EF4-FFF2-40B4-BE49-F238E27FC236}">
                <a16:creationId xmlns:a16="http://schemas.microsoft.com/office/drawing/2014/main" id="{62957B4D-5CCA-4DE9-9D73-6E5386BF1C98}"/>
              </a:ext>
            </a:extLst>
          </p:cNvPr>
          <p:cNvGrpSpPr/>
          <p:nvPr/>
        </p:nvGrpSpPr>
        <p:grpSpPr>
          <a:xfrm>
            <a:off x="7823086" y="2632342"/>
            <a:ext cx="1474401" cy="2810797"/>
            <a:chOff x="8887330" y="1171074"/>
            <a:chExt cx="2189829" cy="4174689"/>
          </a:xfrm>
        </p:grpSpPr>
        <p:sp>
          <p:nvSpPr>
            <p:cNvPr id="16" name="Freeform: Shape 15">
              <a:extLst>
                <a:ext uri="{FF2B5EF4-FFF2-40B4-BE49-F238E27FC236}">
                  <a16:creationId xmlns:a16="http://schemas.microsoft.com/office/drawing/2014/main" id="{9FA74DEB-9399-4CA8-860F-4CDA36DC307A}"/>
                </a:ext>
              </a:extLst>
            </p:cNvPr>
            <p:cNvSpPr/>
            <p:nvPr/>
          </p:nvSpPr>
          <p:spPr>
            <a:xfrm>
              <a:off x="9612618" y="4221853"/>
              <a:ext cx="366697" cy="1123910"/>
            </a:xfrm>
            <a:custGeom>
              <a:avLst/>
              <a:gdLst>
                <a:gd name="connsiteX0" fmla="*/ 0 w 366697"/>
                <a:gd name="connsiteY0" fmla="*/ 940562 h 1123910"/>
                <a:gd name="connsiteX1" fmla="*/ 183349 w 366697"/>
                <a:gd name="connsiteY1" fmla="*/ 1123910 h 1123910"/>
                <a:gd name="connsiteX2" fmla="*/ 366698 w 366697"/>
                <a:gd name="connsiteY2" fmla="*/ 940562 h 1123910"/>
                <a:gd name="connsiteX3" fmla="*/ 366698 w 366697"/>
                <a:gd name="connsiteY3" fmla="*/ 33718 h 1123910"/>
                <a:gd name="connsiteX4" fmla="*/ 0 w 366697"/>
                <a:gd name="connsiteY4" fmla="*/ 0 h 1123910"/>
                <a:gd name="connsiteX5" fmla="*/ 0 w 366697"/>
                <a:gd name="connsiteY5" fmla="*/ 940562 h 112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697" h="1123910">
                  <a:moveTo>
                    <a:pt x="0" y="940562"/>
                  </a:moveTo>
                  <a:cubicBezTo>
                    <a:pt x="0" y="1041825"/>
                    <a:pt x="82085" y="1123910"/>
                    <a:pt x="183349" y="1123910"/>
                  </a:cubicBezTo>
                  <a:cubicBezTo>
                    <a:pt x="284576" y="1123910"/>
                    <a:pt x="366698" y="1041825"/>
                    <a:pt x="366698" y="940562"/>
                  </a:cubicBezTo>
                  <a:lnTo>
                    <a:pt x="366698" y="33718"/>
                  </a:lnTo>
                  <a:cubicBezTo>
                    <a:pt x="226253" y="31994"/>
                    <a:pt x="103849" y="18665"/>
                    <a:pt x="0" y="0"/>
                  </a:cubicBezTo>
                  <a:lnTo>
                    <a:pt x="0" y="940562"/>
                  </a:lnTo>
                  <a:close/>
                </a:path>
              </a:pathLst>
            </a:custGeom>
            <a:solidFill>
              <a:schemeClr val="accent3">
                <a:lumMod val="50000"/>
              </a:schemeClr>
            </a:solidFill>
            <a:ln w="1833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12D58C-9523-4772-83A1-9B7E484F24E5}"/>
                </a:ext>
              </a:extLst>
            </p:cNvPr>
            <p:cNvSpPr/>
            <p:nvPr/>
          </p:nvSpPr>
          <p:spPr>
            <a:xfrm>
              <a:off x="10040444" y="4221871"/>
              <a:ext cx="366697" cy="1123891"/>
            </a:xfrm>
            <a:custGeom>
              <a:avLst/>
              <a:gdLst>
                <a:gd name="connsiteX0" fmla="*/ 0 w 366697"/>
                <a:gd name="connsiteY0" fmla="*/ 940543 h 1123891"/>
                <a:gd name="connsiteX1" fmla="*/ 183349 w 366697"/>
                <a:gd name="connsiteY1" fmla="*/ 1123892 h 1123891"/>
                <a:gd name="connsiteX2" fmla="*/ 366698 w 366697"/>
                <a:gd name="connsiteY2" fmla="*/ 940543 h 1123891"/>
                <a:gd name="connsiteX3" fmla="*/ 366698 w 366697"/>
                <a:gd name="connsiteY3" fmla="*/ 0 h 1123891"/>
                <a:gd name="connsiteX4" fmla="*/ 0 w 366697"/>
                <a:gd name="connsiteY4" fmla="*/ 33718 h 1123891"/>
                <a:gd name="connsiteX5" fmla="*/ 0 w 366697"/>
                <a:gd name="connsiteY5" fmla="*/ 940543 h 112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697" h="1123891">
                  <a:moveTo>
                    <a:pt x="0" y="940543"/>
                  </a:moveTo>
                  <a:cubicBezTo>
                    <a:pt x="0" y="1041807"/>
                    <a:pt x="82067" y="1123892"/>
                    <a:pt x="183349" y="1123892"/>
                  </a:cubicBezTo>
                  <a:cubicBezTo>
                    <a:pt x="284539" y="1123892"/>
                    <a:pt x="366698" y="1041807"/>
                    <a:pt x="366698" y="940543"/>
                  </a:cubicBezTo>
                  <a:lnTo>
                    <a:pt x="366698" y="0"/>
                  </a:lnTo>
                  <a:cubicBezTo>
                    <a:pt x="262849" y="18647"/>
                    <a:pt x="140445" y="31994"/>
                    <a:pt x="0" y="33718"/>
                  </a:cubicBezTo>
                  <a:lnTo>
                    <a:pt x="0" y="940543"/>
                  </a:lnTo>
                  <a:close/>
                </a:path>
              </a:pathLst>
            </a:custGeom>
            <a:solidFill>
              <a:schemeClr val="accent3">
                <a:lumMod val="50000"/>
              </a:schemeClr>
            </a:solidFill>
            <a:ln w="1833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557943C-7D4E-4CFA-8B42-68AC00A88D45}"/>
                </a:ext>
              </a:extLst>
            </p:cNvPr>
            <p:cNvSpPr/>
            <p:nvPr/>
          </p:nvSpPr>
          <p:spPr>
            <a:xfrm>
              <a:off x="9215338" y="2041852"/>
              <a:ext cx="1861821" cy="2159043"/>
            </a:xfrm>
            <a:custGeom>
              <a:avLst/>
              <a:gdLst>
                <a:gd name="connsiteX0" fmla="*/ 794561 w 1861821"/>
                <a:gd name="connsiteY0" fmla="*/ 0 h 2159043"/>
                <a:gd name="connsiteX1" fmla="*/ 669279 w 1861821"/>
                <a:gd name="connsiteY1" fmla="*/ 7756 h 2159043"/>
                <a:gd name="connsiteX2" fmla="*/ 704353 w 1861821"/>
                <a:gd name="connsiteY2" fmla="*/ 16593 h 2159043"/>
                <a:gd name="connsiteX3" fmla="*/ 805672 w 1861821"/>
                <a:gd name="connsiteY3" fmla="*/ 91986 h 2159043"/>
                <a:gd name="connsiteX4" fmla="*/ 824007 w 1861821"/>
                <a:gd name="connsiteY4" fmla="*/ 216938 h 2159043"/>
                <a:gd name="connsiteX5" fmla="*/ 664090 w 1861821"/>
                <a:gd name="connsiteY5" fmla="*/ 341634 h 2159043"/>
                <a:gd name="connsiteX6" fmla="*/ 623680 w 1861821"/>
                <a:gd name="connsiteY6" fmla="*/ 336610 h 2159043"/>
                <a:gd name="connsiteX7" fmla="*/ 378139 w 1861821"/>
                <a:gd name="connsiteY7" fmla="*/ 274712 h 2159043"/>
                <a:gd name="connsiteX8" fmla="*/ 365286 w 1861821"/>
                <a:gd name="connsiteY8" fmla="*/ 308448 h 2159043"/>
                <a:gd name="connsiteX9" fmla="*/ 324583 w 1861821"/>
                <a:gd name="connsiteY9" fmla="*/ 398766 h 2159043"/>
                <a:gd name="connsiteX10" fmla="*/ 286776 w 1861821"/>
                <a:gd name="connsiteY10" fmla="*/ 584608 h 2159043"/>
                <a:gd name="connsiteX11" fmla="*/ 390405 w 1861821"/>
                <a:gd name="connsiteY11" fmla="*/ 627548 h 2159043"/>
                <a:gd name="connsiteX12" fmla="*/ 499754 w 1861821"/>
                <a:gd name="connsiteY12" fmla="*/ 834128 h 2159043"/>
                <a:gd name="connsiteX13" fmla="*/ 470033 w 1861821"/>
                <a:gd name="connsiteY13" fmla="*/ 977635 h 2159043"/>
                <a:gd name="connsiteX14" fmla="*/ 561781 w 1861821"/>
                <a:gd name="connsiteY14" fmla="*/ 1056786 h 2159043"/>
                <a:gd name="connsiteX15" fmla="*/ 571077 w 1861821"/>
                <a:gd name="connsiteY15" fmla="*/ 1178512 h 2159043"/>
                <a:gd name="connsiteX16" fmla="*/ 419502 w 1861821"/>
                <a:gd name="connsiteY16" fmla="*/ 1288430 h 2159043"/>
                <a:gd name="connsiteX17" fmla="*/ 404358 w 1861821"/>
                <a:gd name="connsiteY17" fmla="*/ 1287219 h 2159043"/>
                <a:gd name="connsiteX18" fmla="*/ 230965 w 1861821"/>
                <a:gd name="connsiteY18" fmla="*/ 1411952 h 2159043"/>
                <a:gd name="connsiteX19" fmla="*/ 193635 w 1861821"/>
                <a:gd name="connsiteY19" fmla="*/ 1408120 h 2159043"/>
                <a:gd name="connsiteX20" fmla="*/ 125246 w 1861821"/>
                <a:gd name="connsiteY20" fmla="*/ 1378472 h 2159043"/>
                <a:gd name="connsiteX21" fmla="*/ 0 w 1861821"/>
                <a:gd name="connsiteY21" fmla="*/ 1994029 h 2159043"/>
                <a:gd name="connsiteX22" fmla="*/ 794506 w 1861821"/>
                <a:gd name="connsiteY22" fmla="*/ 2159043 h 2159043"/>
                <a:gd name="connsiteX23" fmla="*/ 1589030 w 1861821"/>
                <a:gd name="connsiteY23" fmla="*/ 1994029 h 2159043"/>
                <a:gd name="connsiteX24" fmla="*/ 1274293 w 1861821"/>
                <a:gd name="connsiteY24" fmla="*/ 447005 h 2159043"/>
                <a:gd name="connsiteX25" fmla="*/ 1354563 w 1861821"/>
                <a:gd name="connsiteY25" fmla="*/ 565631 h 2159043"/>
                <a:gd name="connsiteX26" fmla="*/ 1624471 w 1861821"/>
                <a:gd name="connsiteY26" fmla="*/ 1483898 h 2159043"/>
                <a:gd name="connsiteX27" fmla="*/ 1742493 w 1861821"/>
                <a:gd name="connsiteY27" fmla="*/ 1587508 h 2159043"/>
                <a:gd name="connsiteX28" fmla="*/ 1758206 w 1861821"/>
                <a:gd name="connsiteY28" fmla="*/ 1586463 h 2159043"/>
                <a:gd name="connsiteX29" fmla="*/ 1860790 w 1861821"/>
                <a:gd name="connsiteY29" fmla="*/ 1452728 h 2159043"/>
                <a:gd name="connsiteX30" fmla="*/ 1261734 w 1861821"/>
                <a:gd name="connsiteY30" fmla="*/ 109313 h 2159043"/>
                <a:gd name="connsiteX31" fmla="*/ 1093658 w 1861821"/>
                <a:gd name="connsiteY31" fmla="*/ 38925 h 2159043"/>
                <a:gd name="connsiteX32" fmla="*/ 794561 w 1861821"/>
                <a:gd name="connsiteY32" fmla="*/ 0 h 215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1821" h="2159043">
                  <a:moveTo>
                    <a:pt x="794561" y="0"/>
                  </a:moveTo>
                  <a:cubicBezTo>
                    <a:pt x="751492" y="0"/>
                    <a:pt x="708699" y="3190"/>
                    <a:pt x="669279" y="7756"/>
                  </a:cubicBezTo>
                  <a:lnTo>
                    <a:pt x="704353" y="16593"/>
                  </a:lnTo>
                  <a:cubicBezTo>
                    <a:pt x="747092" y="27374"/>
                    <a:pt x="783083" y="54143"/>
                    <a:pt x="805672" y="91986"/>
                  </a:cubicBezTo>
                  <a:cubicBezTo>
                    <a:pt x="828279" y="129829"/>
                    <a:pt x="834788" y="174200"/>
                    <a:pt x="824007" y="216938"/>
                  </a:cubicBezTo>
                  <a:cubicBezTo>
                    <a:pt x="805488" y="290351"/>
                    <a:pt x="739740" y="341634"/>
                    <a:pt x="664090" y="341634"/>
                  </a:cubicBezTo>
                  <a:cubicBezTo>
                    <a:pt x="650540" y="341634"/>
                    <a:pt x="636936" y="339947"/>
                    <a:pt x="623680" y="336610"/>
                  </a:cubicBezTo>
                  <a:lnTo>
                    <a:pt x="378139" y="274712"/>
                  </a:lnTo>
                  <a:cubicBezTo>
                    <a:pt x="374509" y="286263"/>
                    <a:pt x="370218" y="297539"/>
                    <a:pt x="365286" y="308448"/>
                  </a:cubicBezTo>
                  <a:lnTo>
                    <a:pt x="324583" y="398766"/>
                  </a:lnTo>
                  <a:lnTo>
                    <a:pt x="286776" y="584608"/>
                  </a:lnTo>
                  <a:lnTo>
                    <a:pt x="390405" y="627548"/>
                  </a:lnTo>
                  <a:cubicBezTo>
                    <a:pt x="471592" y="661193"/>
                    <a:pt x="517594" y="748064"/>
                    <a:pt x="499754" y="834128"/>
                  </a:cubicBezTo>
                  <a:lnTo>
                    <a:pt x="470033" y="977635"/>
                  </a:lnTo>
                  <a:cubicBezTo>
                    <a:pt x="510095" y="991019"/>
                    <a:pt x="542676" y="1019072"/>
                    <a:pt x="561781" y="1056786"/>
                  </a:cubicBezTo>
                  <a:cubicBezTo>
                    <a:pt x="581033" y="1094795"/>
                    <a:pt x="584333" y="1138028"/>
                    <a:pt x="571077" y="1178512"/>
                  </a:cubicBezTo>
                  <a:cubicBezTo>
                    <a:pt x="549570" y="1244243"/>
                    <a:pt x="488662" y="1288430"/>
                    <a:pt x="419502" y="1288430"/>
                  </a:cubicBezTo>
                  <a:cubicBezTo>
                    <a:pt x="414424" y="1288430"/>
                    <a:pt x="409400" y="1287714"/>
                    <a:pt x="404358" y="1287219"/>
                  </a:cubicBezTo>
                  <a:cubicBezTo>
                    <a:pt x="379477" y="1360614"/>
                    <a:pt x="309860" y="1411933"/>
                    <a:pt x="230965" y="1411952"/>
                  </a:cubicBezTo>
                  <a:cubicBezTo>
                    <a:pt x="218460" y="1411952"/>
                    <a:pt x="205901" y="1410668"/>
                    <a:pt x="193635" y="1408120"/>
                  </a:cubicBezTo>
                  <a:cubicBezTo>
                    <a:pt x="168626" y="1402949"/>
                    <a:pt x="145524" y="1392755"/>
                    <a:pt x="125246" y="1378472"/>
                  </a:cubicBezTo>
                  <a:lnTo>
                    <a:pt x="0" y="1994029"/>
                  </a:lnTo>
                  <a:cubicBezTo>
                    <a:pt x="0" y="1994029"/>
                    <a:pt x="275262" y="2159043"/>
                    <a:pt x="794506" y="2159043"/>
                  </a:cubicBezTo>
                  <a:cubicBezTo>
                    <a:pt x="1313750" y="2159043"/>
                    <a:pt x="1589030" y="1994029"/>
                    <a:pt x="1589030" y="1994029"/>
                  </a:cubicBezTo>
                  <a:lnTo>
                    <a:pt x="1274293" y="447005"/>
                  </a:lnTo>
                  <a:cubicBezTo>
                    <a:pt x="1300384" y="480007"/>
                    <a:pt x="1327410" y="519207"/>
                    <a:pt x="1354563" y="565631"/>
                  </a:cubicBezTo>
                  <a:cubicBezTo>
                    <a:pt x="1458724" y="743773"/>
                    <a:pt x="1564461" y="1028862"/>
                    <a:pt x="1624471" y="1483898"/>
                  </a:cubicBezTo>
                  <a:cubicBezTo>
                    <a:pt x="1632392" y="1543871"/>
                    <a:pt x="1683601" y="1587508"/>
                    <a:pt x="1742493" y="1587508"/>
                  </a:cubicBezTo>
                  <a:cubicBezTo>
                    <a:pt x="1747682" y="1587508"/>
                    <a:pt x="1752926" y="1587160"/>
                    <a:pt x="1758206" y="1586463"/>
                  </a:cubicBezTo>
                  <a:cubicBezTo>
                    <a:pt x="1823478" y="1577864"/>
                    <a:pt x="1869371" y="1517982"/>
                    <a:pt x="1860790" y="1452728"/>
                  </a:cubicBezTo>
                  <a:cubicBezTo>
                    <a:pt x="1743465" y="562991"/>
                    <a:pt x="1453774" y="232175"/>
                    <a:pt x="1261734" y="109313"/>
                  </a:cubicBezTo>
                  <a:cubicBezTo>
                    <a:pt x="1183279" y="59130"/>
                    <a:pt x="1121087" y="43582"/>
                    <a:pt x="1093658" y="38925"/>
                  </a:cubicBezTo>
                  <a:cubicBezTo>
                    <a:pt x="1062232" y="31078"/>
                    <a:pt x="929414" y="0"/>
                    <a:pt x="794561" y="0"/>
                  </a:cubicBezTo>
                  <a:close/>
                </a:path>
              </a:pathLst>
            </a:custGeom>
            <a:solidFill>
              <a:schemeClr val="accent3">
                <a:lumMod val="50000"/>
              </a:schemeClr>
            </a:solidFill>
            <a:ln w="1833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FC9FE39-BE46-42FF-877E-044B3F05B37F}"/>
                </a:ext>
              </a:extLst>
            </p:cNvPr>
            <p:cNvSpPr/>
            <p:nvPr/>
          </p:nvSpPr>
          <p:spPr>
            <a:xfrm>
              <a:off x="9649416" y="1171074"/>
              <a:ext cx="754682" cy="788400"/>
            </a:xfrm>
            <a:custGeom>
              <a:avLst/>
              <a:gdLst>
                <a:gd name="connsiteX0" fmla="*/ 56270 w 754682"/>
                <a:gd name="connsiteY0" fmla="*/ 581491 h 788400"/>
                <a:gd name="connsiteX1" fmla="*/ 36908 w 754682"/>
                <a:gd name="connsiteY1" fmla="*/ 619004 h 788400"/>
                <a:gd name="connsiteX2" fmla="*/ 360482 w 754682"/>
                <a:gd name="connsiteY2" fmla="*/ 788400 h 788400"/>
                <a:gd name="connsiteX3" fmla="*/ 754682 w 754682"/>
                <a:gd name="connsiteY3" fmla="*/ 394200 h 788400"/>
                <a:gd name="connsiteX4" fmla="*/ 360482 w 754682"/>
                <a:gd name="connsiteY4" fmla="*/ 0 h 788400"/>
                <a:gd name="connsiteX5" fmla="*/ 0 w 754682"/>
                <a:gd name="connsiteY5" fmla="*/ 235072 h 788400"/>
                <a:gd name="connsiteX6" fmla="*/ 56270 w 754682"/>
                <a:gd name="connsiteY6" fmla="*/ 581491 h 7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682" h="788400">
                  <a:moveTo>
                    <a:pt x="56270" y="581491"/>
                  </a:moveTo>
                  <a:cubicBezTo>
                    <a:pt x="50623" y="594546"/>
                    <a:pt x="44059" y="606995"/>
                    <a:pt x="36908" y="619004"/>
                  </a:cubicBezTo>
                  <a:cubicBezTo>
                    <a:pt x="108103" y="721313"/>
                    <a:pt x="226381" y="788400"/>
                    <a:pt x="360482" y="788400"/>
                  </a:cubicBezTo>
                  <a:cubicBezTo>
                    <a:pt x="578191" y="788400"/>
                    <a:pt x="754682" y="611909"/>
                    <a:pt x="754682" y="394200"/>
                  </a:cubicBezTo>
                  <a:cubicBezTo>
                    <a:pt x="754682" y="176492"/>
                    <a:pt x="578191" y="0"/>
                    <a:pt x="360482" y="0"/>
                  </a:cubicBezTo>
                  <a:cubicBezTo>
                    <a:pt x="199447" y="0"/>
                    <a:pt x="61184" y="96698"/>
                    <a:pt x="0" y="235072"/>
                  </a:cubicBezTo>
                  <a:cubicBezTo>
                    <a:pt x="81682" y="327003"/>
                    <a:pt x="108176" y="461361"/>
                    <a:pt x="56270" y="581491"/>
                  </a:cubicBezTo>
                  <a:close/>
                </a:path>
              </a:pathLst>
            </a:custGeom>
            <a:solidFill>
              <a:schemeClr val="accent3">
                <a:lumMod val="50000"/>
              </a:schemeClr>
            </a:solidFill>
            <a:ln w="1833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46CD767-7992-4052-AF80-8A64FB61005F}"/>
                </a:ext>
              </a:extLst>
            </p:cNvPr>
            <p:cNvSpPr/>
            <p:nvPr/>
          </p:nvSpPr>
          <p:spPr>
            <a:xfrm>
              <a:off x="9125683" y="1342561"/>
              <a:ext cx="561019" cy="560968"/>
            </a:xfrm>
            <a:custGeom>
              <a:avLst/>
              <a:gdLst>
                <a:gd name="connsiteX0" fmla="*/ 537925 w 561019"/>
                <a:gd name="connsiteY0" fmla="*/ 391815 h 560968"/>
                <a:gd name="connsiteX1" fmla="*/ 391869 w 561019"/>
                <a:gd name="connsiteY1" fmla="*/ 23119 h 560968"/>
                <a:gd name="connsiteX2" fmla="*/ 23136 w 561019"/>
                <a:gd name="connsiteY2" fmla="*/ 169156 h 560968"/>
                <a:gd name="connsiteX3" fmla="*/ 169228 w 561019"/>
                <a:gd name="connsiteY3" fmla="*/ 537852 h 560968"/>
                <a:gd name="connsiteX4" fmla="*/ 537925 w 561019"/>
                <a:gd name="connsiteY4" fmla="*/ 391815 h 56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19" h="560968">
                  <a:moveTo>
                    <a:pt x="537925" y="391815"/>
                  </a:moveTo>
                  <a:cubicBezTo>
                    <a:pt x="599347" y="249719"/>
                    <a:pt x="534056" y="84632"/>
                    <a:pt x="391869" y="23119"/>
                  </a:cubicBezTo>
                  <a:cubicBezTo>
                    <a:pt x="249737" y="-38395"/>
                    <a:pt x="84631" y="27097"/>
                    <a:pt x="23136" y="169156"/>
                  </a:cubicBezTo>
                  <a:cubicBezTo>
                    <a:pt x="-38414" y="311398"/>
                    <a:pt x="27096" y="476485"/>
                    <a:pt x="169228" y="537852"/>
                  </a:cubicBezTo>
                  <a:cubicBezTo>
                    <a:pt x="311397" y="599311"/>
                    <a:pt x="476411" y="534020"/>
                    <a:pt x="537925" y="391815"/>
                  </a:cubicBezTo>
                  <a:close/>
                </a:path>
              </a:pathLst>
            </a:custGeom>
            <a:solidFill>
              <a:schemeClr val="accent3">
                <a:lumMod val="25000"/>
              </a:schemeClr>
            </a:solidFill>
            <a:ln w="1833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4221CDF-3F6A-49C8-93C3-3A4E3ADDD4BB}"/>
                </a:ext>
              </a:extLst>
            </p:cNvPr>
            <p:cNvSpPr/>
            <p:nvPr/>
          </p:nvSpPr>
          <p:spPr>
            <a:xfrm>
              <a:off x="8887330" y="1958934"/>
              <a:ext cx="1111236" cy="1046142"/>
            </a:xfrm>
            <a:custGeom>
              <a:avLst/>
              <a:gdLst>
                <a:gd name="connsiteX0" fmla="*/ 155715 w 1111236"/>
                <a:gd name="connsiteY0" fmla="*/ 829846 h 1046142"/>
                <a:gd name="connsiteX1" fmla="*/ 211600 w 1111236"/>
                <a:gd name="connsiteY1" fmla="*/ 847759 h 1046142"/>
                <a:gd name="connsiteX2" fmla="*/ 449513 w 1111236"/>
                <a:gd name="connsiteY2" fmla="*/ 946364 h 1046142"/>
                <a:gd name="connsiteX3" fmla="*/ 754239 w 1111236"/>
                <a:gd name="connsiteY3" fmla="*/ 1046142 h 1046142"/>
                <a:gd name="connsiteX4" fmla="*/ 782897 w 1111236"/>
                <a:gd name="connsiteY4" fmla="*/ 907751 h 1046142"/>
                <a:gd name="connsiteX5" fmla="*/ 700885 w 1111236"/>
                <a:gd name="connsiteY5" fmla="*/ 752821 h 1046142"/>
                <a:gd name="connsiteX6" fmla="*/ 514895 w 1111236"/>
                <a:gd name="connsiteY6" fmla="*/ 675741 h 1046142"/>
                <a:gd name="connsiteX7" fmla="*/ 651545 w 1111236"/>
                <a:gd name="connsiteY7" fmla="*/ 372518 h 1046142"/>
                <a:gd name="connsiteX8" fmla="*/ 672025 w 1111236"/>
                <a:gd name="connsiteY8" fmla="*/ 301746 h 1046142"/>
                <a:gd name="connsiteX9" fmla="*/ 962890 w 1111236"/>
                <a:gd name="connsiteY9" fmla="*/ 375085 h 1046142"/>
                <a:gd name="connsiteX10" fmla="*/ 992116 w 1111236"/>
                <a:gd name="connsiteY10" fmla="*/ 378734 h 1046142"/>
                <a:gd name="connsiteX11" fmla="*/ 1107589 w 1111236"/>
                <a:gd name="connsiteY11" fmla="*/ 288655 h 1046142"/>
                <a:gd name="connsiteX12" fmla="*/ 1021158 w 1111236"/>
                <a:gd name="connsiteY12" fmla="*/ 143956 h 1046142"/>
                <a:gd name="connsiteX13" fmla="*/ 475695 w 1111236"/>
                <a:gd name="connsiteY13" fmla="*/ 6444 h 1046142"/>
                <a:gd name="connsiteX14" fmla="*/ 450045 w 1111236"/>
                <a:gd name="connsiteY14" fmla="*/ 2942 h 1046142"/>
                <a:gd name="connsiteX15" fmla="*/ 169924 w 1111236"/>
                <a:gd name="connsiteY15" fmla="*/ 155452 h 1046142"/>
                <a:gd name="connsiteX16" fmla="*/ 23392 w 1111236"/>
                <a:gd name="connsiteY16" fmla="*/ 480731 h 1046142"/>
                <a:gd name="connsiteX17" fmla="*/ 155715 w 1111236"/>
                <a:gd name="connsiteY17" fmla="*/ 829846 h 104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236" h="1046142">
                  <a:moveTo>
                    <a:pt x="155715" y="829846"/>
                  </a:moveTo>
                  <a:cubicBezTo>
                    <a:pt x="173995" y="838096"/>
                    <a:pt x="192733" y="843890"/>
                    <a:pt x="211600" y="847759"/>
                  </a:cubicBezTo>
                  <a:lnTo>
                    <a:pt x="449513" y="946364"/>
                  </a:lnTo>
                  <a:lnTo>
                    <a:pt x="754239" y="1046142"/>
                  </a:lnTo>
                  <a:lnTo>
                    <a:pt x="782897" y="907751"/>
                  </a:lnTo>
                  <a:cubicBezTo>
                    <a:pt x="796281" y="843120"/>
                    <a:pt x="761885" y="778105"/>
                    <a:pt x="700885" y="752821"/>
                  </a:cubicBezTo>
                  <a:lnTo>
                    <a:pt x="514895" y="675741"/>
                  </a:lnTo>
                  <a:lnTo>
                    <a:pt x="651545" y="372518"/>
                  </a:lnTo>
                  <a:cubicBezTo>
                    <a:pt x="661960" y="349417"/>
                    <a:pt x="668560" y="325618"/>
                    <a:pt x="672025" y="301746"/>
                  </a:cubicBezTo>
                  <a:lnTo>
                    <a:pt x="962890" y="375085"/>
                  </a:lnTo>
                  <a:cubicBezTo>
                    <a:pt x="972663" y="377542"/>
                    <a:pt x="982454" y="378734"/>
                    <a:pt x="992116" y="378734"/>
                  </a:cubicBezTo>
                  <a:cubicBezTo>
                    <a:pt x="1045416" y="378734"/>
                    <a:pt x="1093966" y="342706"/>
                    <a:pt x="1107589" y="288655"/>
                  </a:cubicBezTo>
                  <a:cubicBezTo>
                    <a:pt x="1123687" y="224831"/>
                    <a:pt x="1085001" y="160054"/>
                    <a:pt x="1021158" y="143956"/>
                  </a:cubicBezTo>
                  <a:lnTo>
                    <a:pt x="475695" y="6444"/>
                  </a:lnTo>
                  <a:cubicBezTo>
                    <a:pt x="467115" y="4280"/>
                    <a:pt x="458534" y="3199"/>
                    <a:pt x="450045" y="2942"/>
                  </a:cubicBezTo>
                  <a:cubicBezTo>
                    <a:pt x="335929" y="-14274"/>
                    <a:pt x="219685" y="45039"/>
                    <a:pt x="169924" y="155452"/>
                  </a:cubicBezTo>
                  <a:lnTo>
                    <a:pt x="23392" y="480731"/>
                  </a:lnTo>
                  <a:cubicBezTo>
                    <a:pt x="-36563" y="613659"/>
                    <a:pt x="22714" y="770129"/>
                    <a:pt x="155715" y="829846"/>
                  </a:cubicBezTo>
                  <a:close/>
                </a:path>
              </a:pathLst>
            </a:custGeom>
            <a:solidFill>
              <a:schemeClr val="accent3">
                <a:lumMod val="25000"/>
              </a:schemeClr>
            </a:solidFill>
            <a:ln w="1833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39F0DC1-78E8-43C7-80F1-78F5FE6670F3}"/>
                </a:ext>
              </a:extLst>
            </p:cNvPr>
            <p:cNvSpPr/>
            <p:nvPr/>
          </p:nvSpPr>
          <p:spPr>
            <a:xfrm>
              <a:off x="9308651" y="3233327"/>
              <a:ext cx="266124" cy="174621"/>
            </a:xfrm>
            <a:custGeom>
              <a:avLst/>
              <a:gdLst>
                <a:gd name="connsiteX0" fmla="*/ 4797 w 266124"/>
                <a:gd name="connsiteY0" fmla="*/ 0 h 174621"/>
                <a:gd name="connsiteX1" fmla="*/ 2890 w 266124"/>
                <a:gd name="connsiteY1" fmla="*/ 9204 h 174621"/>
                <a:gd name="connsiteX2" fmla="*/ 109654 w 266124"/>
                <a:gd name="connsiteY2" fmla="*/ 171743 h 174621"/>
                <a:gd name="connsiteX3" fmla="*/ 137670 w 266124"/>
                <a:gd name="connsiteY3" fmla="*/ 174622 h 174621"/>
                <a:gd name="connsiteX4" fmla="*/ 266124 w 266124"/>
                <a:gd name="connsiteY4" fmla="*/ 85569 h 174621"/>
                <a:gd name="connsiteX5" fmla="*/ 4797 w 266124"/>
                <a:gd name="connsiteY5" fmla="*/ 0 h 1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4" h="174621">
                  <a:moveTo>
                    <a:pt x="4797" y="0"/>
                  </a:moveTo>
                  <a:lnTo>
                    <a:pt x="2890" y="9204"/>
                  </a:lnTo>
                  <a:cubicBezTo>
                    <a:pt x="-12529" y="83571"/>
                    <a:pt x="35288" y="156342"/>
                    <a:pt x="109654" y="171743"/>
                  </a:cubicBezTo>
                  <a:cubicBezTo>
                    <a:pt x="119060" y="173686"/>
                    <a:pt x="128429" y="174622"/>
                    <a:pt x="137670" y="174622"/>
                  </a:cubicBezTo>
                  <a:cubicBezTo>
                    <a:pt x="194490" y="174622"/>
                    <a:pt x="245993" y="139162"/>
                    <a:pt x="266124" y="85569"/>
                  </a:cubicBezTo>
                  <a:lnTo>
                    <a:pt x="4797" y="0"/>
                  </a:lnTo>
                  <a:close/>
                </a:path>
              </a:pathLst>
            </a:custGeom>
            <a:solidFill>
              <a:schemeClr val="accent3">
                <a:lumMod val="25000"/>
              </a:schemeClr>
            </a:solidFill>
            <a:ln w="1833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8791918-9330-4CD1-BF84-05FD29FDB984}"/>
                </a:ext>
              </a:extLst>
            </p:cNvPr>
            <p:cNvSpPr/>
            <p:nvPr/>
          </p:nvSpPr>
          <p:spPr>
            <a:xfrm>
              <a:off x="8993192" y="2836138"/>
              <a:ext cx="760852" cy="453806"/>
            </a:xfrm>
            <a:custGeom>
              <a:avLst/>
              <a:gdLst>
                <a:gd name="connsiteX0" fmla="*/ 604575 w 760852"/>
                <a:gd name="connsiteY0" fmla="*/ 447848 h 453806"/>
                <a:gd name="connsiteX1" fmla="*/ 641666 w 760852"/>
                <a:gd name="connsiteY1" fmla="*/ 453807 h 453806"/>
                <a:gd name="connsiteX2" fmla="*/ 754902 w 760852"/>
                <a:gd name="connsiteY2" fmla="*/ 371685 h 453806"/>
                <a:gd name="connsiteX3" fmla="*/ 678739 w 760852"/>
                <a:gd name="connsiteY3" fmla="*/ 221339 h 453806"/>
                <a:gd name="connsiteX4" fmla="*/ 261144 w 760852"/>
                <a:gd name="connsiteY4" fmla="*/ 84579 h 453806"/>
                <a:gd name="connsiteX5" fmla="*/ 92096 w 760852"/>
                <a:gd name="connsiteY5" fmla="*/ 14521 h 453806"/>
                <a:gd name="connsiteX6" fmla="*/ 45379 w 760852"/>
                <a:gd name="connsiteY6" fmla="*/ 0 h 453806"/>
                <a:gd name="connsiteX7" fmla="*/ 4400 w 760852"/>
                <a:gd name="connsiteY7" fmla="*/ 131168 h 453806"/>
                <a:gd name="connsiteX8" fmla="*/ 3539 w 760852"/>
                <a:gd name="connsiteY8" fmla="*/ 134963 h 453806"/>
                <a:gd name="connsiteX9" fmla="*/ 2274 w 760852"/>
                <a:gd name="connsiteY9" fmla="*/ 140482 h 453806"/>
                <a:gd name="connsiteX10" fmla="*/ 1228 w 760852"/>
                <a:gd name="connsiteY10" fmla="*/ 146716 h 453806"/>
                <a:gd name="connsiteX11" fmla="*/ 532 w 760852"/>
                <a:gd name="connsiteY11" fmla="*/ 152326 h 453806"/>
                <a:gd name="connsiteX12" fmla="*/ 128 w 760852"/>
                <a:gd name="connsiteY12" fmla="*/ 158560 h 453806"/>
                <a:gd name="connsiteX13" fmla="*/ 0 w 760852"/>
                <a:gd name="connsiteY13" fmla="*/ 164042 h 453806"/>
                <a:gd name="connsiteX14" fmla="*/ 220 w 760852"/>
                <a:gd name="connsiteY14" fmla="*/ 170331 h 453806"/>
                <a:gd name="connsiteX15" fmla="*/ 623 w 760852"/>
                <a:gd name="connsiteY15" fmla="*/ 175612 h 453806"/>
                <a:gd name="connsiteX16" fmla="*/ 1467 w 760852"/>
                <a:gd name="connsiteY16" fmla="*/ 181900 h 453806"/>
                <a:gd name="connsiteX17" fmla="*/ 2365 w 760852"/>
                <a:gd name="connsiteY17" fmla="*/ 186998 h 453806"/>
                <a:gd name="connsiteX18" fmla="*/ 3814 w 760852"/>
                <a:gd name="connsiteY18" fmla="*/ 193195 h 453806"/>
                <a:gd name="connsiteX19" fmla="*/ 5189 w 760852"/>
                <a:gd name="connsiteY19" fmla="*/ 198163 h 453806"/>
                <a:gd name="connsiteX20" fmla="*/ 7187 w 760852"/>
                <a:gd name="connsiteY20" fmla="*/ 204086 h 453806"/>
                <a:gd name="connsiteX21" fmla="*/ 9076 w 760852"/>
                <a:gd name="connsiteY21" fmla="*/ 208999 h 453806"/>
                <a:gd name="connsiteX22" fmla="*/ 11569 w 760852"/>
                <a:gd name="connsiteY22" fmla="*/ 214573 h 453806"/>
                <a:gd name="connsiteX23" fmla="*/ 13971 w 760852"/>
                <a:gd name="connsiteY23" fmla="*/ 219377 h 453806"/>
                <a:gd name="connsiteX24" fmla="*/ 16923 w 760852"/>
                <a:gd name="connsiteY24" fmla="*/ 224584 h 453806"/>
                <a:gd name="connsiteX25" fmla="*/ 19838 w 760852"/>
                <a:gd name="connsiteY25" fmla="*/ 229241 h 453806"/>
                <a:gd name="connsiteX26" fmla="*/ 23212 w 760852"/>
                <a:gd name="connsiteY26" fmla="*/ 234045 h 453806"/>
                <a:gd name="connsiteX27" fmla="*/ 26622 w 760852"/>
                <a:gd name="connsiteY27" fmla="*/ 238500 h 453806"/>
                <a:gd name="connsiteX28" fmla="*/ 30399 w 760852"/>
                <a:gd name="connsiteY28" fmla="*/ 242919 h 453806"/>
                <a:gd name="connsiteX29" fmla="*/ 34268 w 760852"/>
                <a:gd name="connsiteY29" fmla="*/ 247081 h 453806"/>
                <a:gd name="connsiteX30" fmla="*/ 38503 w 760852"/>
                <a:gd name="connsiteY30" fmla="*/ 251151 h 453806"/>
                <a:gd name="connsiteX31" fmla="*/ 42739 w 760852"/>
                <a:gd name="connsiteY31" fmla="*/ 254892 h 453806"/>
                <a:gd name="connsiteX32" fmla="*/ 47487 w 760852"/>
                <a:gd name="connsiteY32" fmla="*/ 258632 h 453806"/>
                <a:gd name="connsiteX33" fmla="*/ 51998 w 760852"/>
                <a:gd name="connsiteY33" fmla="*/ 261877 h 453806"/>
                <a:gd name="connsiteX34" fmla="*/ 57260 w 760852"/>
                <a:gd name="connsiteY34" fmla="*/ 265232 h 453806"/>
                <a:gd name="connsiteX35" fmla="*/ 62009 w 760852"/>
                <a:gd name="connsiteY35" fmla="*/ 267983 h 453806"/>
                <a:gd name="connsiteX36" fmla="*/ 67747 w 760852"/>
                <a:gd name="connsiteY36" fmla="*/ 270880 h 453806"/>
                <a:gd name="connsiteX37" fmla="*/ 72790 w 760852"/>
                <a:gd name="connsiteY37" fmla="*/ 273171 h 453806"/>
                <a:gd name="connsiteX38" fmla="*/ 78822 w 760852"/>
                <a:gd name="connsiteY38" fmla="*/ 275500 h 453806"/>
                <a:gd name="connsiteX39" fmla="*/ 82030 w 760852"/>
                <a:gd name="connsiteY39" fmla="*/ 276728 h 453806"/>
                <a:gd name="connsiteX40" fmla="*/ 273300 w 760852"/>
                <a:gd name="connsiteY40" fmla="*/ 339360 h 453806"/>
                <a:gd name="connsiteX41" fmla="*/ 604575 w 760852"/>
                <a:gd name="connsiteY41" fmla="*/ 447848 h 45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0852" h="453806">
                  <a:moveTo>
                    <a:pt x="604575" y="447848"/>
                  </a:moveTo>
                  <a:cubicBezTo>
                    <a:pt x="616896" y="451882"/>
                    <a:pt x="629400" y="453807"/>
                    <a:pt x="641666" y="453807"/>
                  </a:cubicBezTo>
                  <a:cubicBezTo>
                    <a:pt x="691794" y="453807"/>
                    <a:pt x="738456" y="421922"/>
                    <a:pt x="754902" y="371685"/>
                  </a:cubicBezTo>
                  <a:cubicBezTo>
                    <a:pt x="775383" y="309126"/>
                    <a:pt x="741298" y="241819"/>
                    <a:pt x="678739" y="221339"/>
                  </a:cubicBezTo>
                  <a:lnTo>
                    <a:pt x="261144" y="84579"/>
                  </a:lnTo>
                  <a:lnTo>
                    <a:pt x="92096" y="14521"/>
                  </a:lnTo>
                  <a:cubicBezTo>
                    <a:pt x="75888" y="10964"/>
                    <a:pt x="60395" y="5867"/>
                    <a:pt x="45379" y="0"/>
                  </a:cubicBezTo>
                  <a:cubicBezTo>
                    <a:pt x="31114" y="41455"/>
                    <a:pt x="17400" y="85037"/>
                    <a:pt x="4400" y="131168"/>
                  </a:cubicBezTo>
                  <a:cubicBezTo>
                    <a:pt x="4052" y="132433"/>
                    <a:pt x="3850" y="133698"/>
                    <a:pt x="3539" y="134963"/>
                  </a:cubicBezTo>
                  <a:cubicBezTo>
                    <a:pt x="3080" y="136797"/>
                    <a:pt x="2640" y="138630"/>
                    <a:pt x="2274" y="140482"/>
                  </a:cubicBezTo>
                  <a:cubicBezTo>
                    <a:pt x="1870" y="142554"/>
                    <a:pt x="1540" y="144644"/>
                    <a:pt x="1228" y="146716"/>
                  </a:cubicBezTo>
                  <a:cubicBezTo>
                    <a:pt x="953" y="148586"/>
                    <a:pt x="715" y="150456"/>
                    <a:pt x="532" y="152326"/>
                  </a:cubicBezTo>
                  <a:cubicBezTo>
                    <a:pt x="330" y="154416"/>
                    <a:pt x="220" y="156488"/>
                    <a:pt x="128" y="158560"/>
                  </a:cubicBezTo>
                  <a:cubicBezTo>
                    <a:pt x="55" y="160394"/>
                    <a:pt x="0" y="162227"/>
                    <a:pt x="0" y="164042"/>
                  </a:cubicBezTo>
                  <a:cubicBezTo>
                    <a:pt x="18" y="166151"/>
                    <a:pt x="92" y="168241"/>
                    <a:pt x="220" y="170331"/>
                  </a:cubicBezTo>
                  <a:cubicBezTo>
                    <a:pt x="330" y="172110"/>
                    <a:pt x="440" y="173870"/>
                    <a:pt x="623" y="175612"/>
                  </a:cubicBezTo>
                  <a:cubicBezTo>
                    <a:pt x="843" y="177720"/>
                    <a:pt x="1137" y="179810"/>
                    <a:pt x="1467" y="181900"/>
                  </a:cubicBezTo>
                  <a:cubicBezTo>
                    <a:pt x="1742" y="183606"/>
                    <a:pt x="2017" y="185311"/>
                    <a:pt x="2365" y="186998"/>
                  </a:cubicBezTo>
                  <a:cubicBezTo>
                    <a:pt x="2787" y="189088"/>
                    <a:pt x="3282" y="191141"/>
                    <a:pt x="3814" y="193195"/>
                  </a:cubicBezTo>
                  <a:cubicBezTo>
                    <a:pt x="4254" y="194863"/>
                    <a:pt x="4694" y="196513"/>
                    <a:pt x="5189" y="198163"/>
                  </a:cubicBezTo>
                  <a:cubicBezTo>
                    <a:pt x="5794" y="200162"/>
                    <a:pt x="6472" y="202124"/>
                    <a:pt x="7187" y="204086"/>
                  </a:cubicBezTo>
                  <a:cubicBezTo>
                    <a:pt x="7792" y="205736"/>
                    <a:pt x="8397" y="207368"/>
                    <a:pt x="9076" y="208999"/>
                  </a:cubicBezTo>
                  <a:cubicBezTo>
                    <a:pt x="9864" y="210888"/>
                    <a:pt x="10689" y="212740"/>
                    <a:pt x="11569" y="214573"/>
                  </a:cubicBezTo>
                  <a:cubicBezTo>
                    <a:pt x="12339" y="216187"/>
                    <a:pt x="13128" y="217800"/>
                    <a:pt x="13971" y="219377"/>
                  </a:cubicBezTo>
                  <a:cubicBezTo>
                    <a:pt x="14906" y="221137"/>
                    <a:pt x="15896" y="222861"/>
                    <a:pt x="16923" y="224584"/>
                  </a:cubicBezTo>
                  <a:cubicBezTo>
                    <a:pt x="17858" y="226161"/>
                    <a:pt x="18830" y="227719"/>
                    <a:pt x="19838" y="229241"/>
                  </a:cubicBezTo>
                  <a:cubicBezTo>
                    <a:pt x="20920" y="230873"/>
                    <a:pt x="22057" y="232468"/>
                    <a:pt x="23212" y="234045"/>
                  </a:cubicBezTo>
                  <a:cubicBezTo>
                    <a:pt x="24312" y="235548"/>
                    <a:pt x="25449" y="237052"/>
                    <a:pt x="26622" y="238500"/>
                  </a:cubicBezTo>
                  <a:cubicBezTo>
                    <a:pt x="27851" y="240004"/>
                    <a:pt x="29116" y="241470"/>
                    <a:pt x="30399" y="242919"/>
                  </a:cubicBezTo>
                  <a:cubicBezTo>
                    <a:pt x="31664" y="244331"/>
                    <a:pt x="32948" y="245724"/>
                    <a:pt x="34268" y="247081"/>
                  </a:cubicBezTo>
                  <a:cubicBezTo>
                    <a:pt x="35643" y="248474"/>
                    <a:pt x="37055" y="249813"/>
                    <a:pt x="38503" y="251151"/>
                  </a:cubicBezTo>
                  <a:cubicBezTo>
                    <a:pt x="39878" y="252416"/>
                    <a:pt x="41290" y="253682"/>
                    <a:pt x="42739" y="254892"/>
                  </a:cubicBezTo>
                  <a:cubicBezTo>
                    <a:pt x="44279" y="256175"/>
                    <a:pt x="45874" y="257422"/>
                    <a:pt x="47487" y="258632"/>
                  </a:cubicBezTo>
                  <a:cubicBezTo>
                    <a:pt x="48972" y="259750"/>
                    <a:pt x="50458" y="260832"/>
                    <a:pt x="51998" y="261877"/>
                  </a:cubicBezTo>
                  <a:cubicBezTo>
                    <a:pt x="53721" y="263051"/>
                    <a:pt x="55481" y="264151"/>
                    <a:pt x="57260" y="265232"/>
                  </a:cubicBezTo>
                  <a:cubicBezTo>
                    <a:pt x="58818" y="266186"/>
                    <a:pt x="60395" y="267103"/>
                    <a:pt x="62009" y="267983"/>
                  </a:cubicBezTo>
                  <a:cubicBezTo>
                    <a:pt x="63879" y="269009"/>
                    <a:pt x="65804" y="269963"/>
                    <a:pt x="67747" y="270880"/>
                  </a:cubicBezTo>
                  <a:cubicBezTo>
                    <a:pt x="69416" y="271668"/>
                    <a:pt x="71084" y="272438"/>
                    <a:pt x="72790" y="273171"/>
                  </a:cubicBezTo>
                  <a:cubicBezTo>
                    <a:pt x="74770" y="273997"/>
                    <a:pt x="76787" y="274767"/>
                    <a:pt x="78822" y="275500"/>
                  </a:cubicBezTo>
                  <a:cubicBezTo>
                    <a:pt x="79903" y="275885"/>
                    <a:pt x="80930" y="276380"/>
                    <a:pt x="82030" y="276728"/>
                  </a:cubicBezTo>
                  <a:lnTo>
                    <a:pt x="273300" y="339360"/>
                  </a:lnTo>
                  <a:lnTo>
                    <a:pt x="604575" y="447848"/>
                  </a:lnTo>
                  <a:close/>
                </a:path>
              </a:pathLst>
            </a:custGeom>
            <a:solidFill>
              <a:schemeClr val="accent3">
                <a:lumMod val="50000"/>
              </a:schemeClr>
            </a:solidFill>
            <a:ln w="18330"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036D878D-21BE-4402-BE47-A2C7C81D0432}"/>
              </a:ext>
            </a:extLst>
          </p:cNvPr>
          <p:cNvGrpSpPr/>
          <p:nvPr/>
        </p:nvGrpSpPr>
        <p:grpSpPr>
          <a:xfrm>
            <a:off x="9480787" y="2291488"/>
            <a:ext cx="2358287" cy="2869978"/>
            <a:chOff x="9518356" y="2108835"/>
            <a:chExt cx="2314007" cy="2816090"/>
          </a:xfrm>
        </p:grpSpPr>
        <p:sp>
          <p:nvSpPr>
            <p:cNvPr id="38" name="Freeform: Shape 37">
              <a:extLst>
                <a:ext uri="{FF2B5EF4-FFF2-40B4-BE49-F238E27FC236}">
                  <a16:creationId xmlns:a16="http://schemas.microsoft.com/office/drawing/2014/main" id="{14FFDF98-64A7-4C2A-AD5F-FEC1E03E2825}"/>
                </a:ext>
              </a:extLst>
            </p:cNvPr>
            <p:cNvSpPr/>
            <p:nvPr/>
          </p:nvSpPr>
          <p:spPr>
            <a:xfrm rot="4613443" flipH="1">
              <a:off x="10015938" y="2108835"/>
              <a:ext cx="526659" cy="526659"/>
            </a:xfrm>
            <a:custGeom>
              <a:avLst/>
              <a:gdLst>
                <a:gd name="connsiteX0" fmla="*/ 478187 w 478187"/>
                <a:gd name="connsiteY0" fmla="*/ 239094 h 478187"/>
                <a:gd name="connsiteX1" fmla="*/ 239094 w 478187"/>
                <a:gd name="connsiteY1" fmla="*/ 478187 h 478187"/>
                <a:gd name="connsiteX2" fmla="*/ 0 w 478187"/>
                <a:gd name="connsiteY2" fmla="*/ 239094 h 478187"/>
                <a:gd name="connsiteX3" fmla="*/ 239094 w 478187"/>
                <a:gd name="connsiteY3" fmla="*/ 0 h 478187"/>
                <a:gd name="connsiteX4" fmla="*/ 478187 w 478187"/>
                <a:gd name="connsiteY4" fmla="*/ 239094 h 47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87" h="478187">
                  <a:moveTo>
                    <a:pt x="478187" y="239094"/>
                  </a:moveTo>
                  <a:cubicBezTo>
                    <a:pt x="478187" y="371141"/>
                    <a:pt x="371142" y="478187"/>
                    <a:pt x="239094" y="478187"/>
                  </a:cubicBezTo>
                  <a:cubicBezTo>
                    <a:pt x="107046" y="478187"/>
                    <a:pt x="0" y="371141"/>
                    <a:pt x="0" y="239094"/>
                  </a:cubicBezTo>
                  <a:cubicBezTo>
                    <a:pt x="0" y="107046"/>
                    <a:pt x="107046" y="0"/>
                    <a:pt x="239094" y="0"/>
                  </a:cubicBezTo>
                  <a:cubicBezTo>
                    <a:pt x="371142" y="0"/>
                    <a:pt x="478187" y="107046"/>
                    <a:pt x="478187" y="239094"/>
                  </a:cubicBezTo>
                  <a:close/>
                </a:path>
              </a:pathLst>
            </a:custGeom>
            <a:solidFill>
              <a:schemeClr val="accent2">
                <a:lumMod val="75000"/>
                <a:lumOff val="25000"/>
              </a:schemeClr>
            </a:solidFill>
            <a:ln w="1058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9E8D6A6-9D4C-48EA-BBE0-13F0191D013B}"/>
                </a:ext>
              </a:extLst>
            </p:cNvPr>
            <p:cNvSpPr/>
            <p:nvPr/>
          </p:nvSpPr>
          <p:spPr>
            <a:xfrm flipH="1">
              <a:off x="11165293" y="3171099"/>
              <a:ext cx="409731" cy="409731"/>
            </a:xfrm>
            <a:custGeom>
              <a:avLst/>
              <a:gdLst>
                <a:gd name="connsiteX0" fmla="*/ 372021 w 372021"/>
                <a:gd name="connsiteY0" fmla="*/ 186011 h 372021"/>
                <a:gd name="connsiteX1" fmla="*/ 186011 w 372021"/>
                <a:gd name="connsiteY1" fmla="*/ 372021 h 372021"/>
                <a:gd name="connsiteX2" fmla="*/ 0 w 372021"/>
                <a:gd name="connsiteY2" fmla="*/ 186011 h 372021"/>
                <a:gd name="connsiteX3" fmla="*/ 186011 w 372021"/>
                <a:gd name="connsiteY3" fmla="*/ 0 h 372021"/>
                <a:gd name="connsiteX4" fmla="*/ 372021 w 372021"/>
                <a:gd name="connsiteY4" fmla="*/ 186011 h 37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21" h="372021">
                  <a:moveTo>
                    <a:pt x="372021" y="186011"/>
                  </a:moveTo>
                  <a:cubicBezTo>
                    <a:pt x="372021" y="288741"/>
                    <a:pt x="288741" y="372021"/>
                    <a:pt x="186011" y="372021"/>
                  </a:cubicBezTo>
                  <a:cubicBezTo>
                    <a:pt x="83280" y="372021"/>
                    <a:pt x="0" y="288741"/>
                    <a:pt x="0" y="186011"/>
                  </a:cubicBezTo>
                  <a:cubicBezTo>
                    <a:pt x="0" y="83280"/>
                    <a:pt x="83280" y="0"/>
                    <a:pt x="186011" y="0"/>
                  </a:cubicBezTo>
                  <a:cubicBezTo>
                    <a:pt x="288741" y="0"/>
                    <a:pt x="372021" y="83280"/>
                    <a:pt x="372021" y="186011"/>
                  </a:cubicBezTo>
                  <a:close/>
                </a:path>
              </a:pathLst>
            </a:custGeom>
            <a:solidFill>
              <a:schemeClr val="accent2">
                <a:lumMod val="75000"/>
                <a:lumOff val="25000"/>
              </a:schemeClr>
            </a:solidFill>
            <a:ln w="1058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E85B798-DDE4-44D2-8704-E050BDFFA8A8}"/>
                </a:ext>
              </a:extLst>
            </p:cNvPr>
            <p:cNvSpPr/>
            <p:nvPr/>
          </p:nvSpPr>
          <p:spPr>
            <a:xfrm flipH="1">
              <a:off x="9518356" y="2695237"/>
              <a:ext cx="2314007" cy="2229688"/>
            </a:xfrm>
            <a:custGeom>
              <a:avLst/>
              <a:gdLst>
                <a:gd name="connsiteX0" fmla="*/ 1879444 w 2101033"/>
                <a:gd name="connsiteY0" fmla="*/ 274637 h 2024474"/>
                <a:gd name="connsiteX1" fmla="*/ 1699864 w 2101033"/>
                <a:gd name="connsiteY1" fmla="*/ 75350 h 2024474"/>
                <a:gd name="connsiteX2" fmla="*/ 1466809 w 2101033"/>
                <a:gd name="connsiteY2" fmla="*/ 2275 h 2024474"/>
                <a:gd name="connsiteX3" fmla="*/ 1454065 w 2101033"/>
                <a:gd name="connsiteY3" fmla="*/ 3444 h 2024474"/>
                <a:gd name="connsiteX4" fmla="*/ 1410145 w 2101033"/>
                <a:gd name="connsiteY4" fmla="*/ 0 h 2024474"/>
                <a:gd name="connsiteX5" fmla="*/ 1366130 w 2101033"/>
                <a:gd name="connsiteY5" fmla="*/ 3454 h 2024474"/>
                <a:gd name="connsiteX6" fmla="*/ 1353449 w 2101033"/>
                <a:gd name="connsiteY6" fmla="*/ 2296 h 2024474"/>
                <a:gd name="connsiteX7" fmla="*/ 1353449 w 2101033"/>
                <a:gd name="connsiteY7" fmla="*/ 2275 h 2024474"/>
                <a:gd name="connsiteX8" fmla="*/ 1120394 w 2101033"/>
                <a:gd name="connsiteY8" fmla="*/ 75361 h 2024474"/>
                <a:gd name="connsiteX9" fmla="*/ 870044 w 2101033"/>
                <a:gd name="connsiteY9" fmla="*/ 413698 h 2024474"/>
                <a:gd name="connsiteX10" fmla="*/ 728687 w 2101033"/>
                <a:gd name="connsiteY10" fmla="*/ 927342 h 2024474"/>
                <a:gd name="connsiteX11" fmla="*/ 609789 w 2101033"/>
                <a:gd name="connsiteY11" fmla="*/ 862345 h 2024474"/>
                <a:gd name="connsiteX12" fmla="*/ 559045 w 2101033"/>
                <a:gd name="connsiteY12" fmla="*/ 852577 h 2024474"/>
                <a:gd name="connsiteX13" fmla="*/ 552530 w 2101033"/>
                <a:gd name="connsiteY13" fmla="*/ 851918 h 2024474"/>
                <a:gd name="connsiteX14" fmla="*/ 286800 w 2101033"/>
                <a:gd name="connsiteY14" fmla="*/ 851918 h 2024474"/>
                <a:gd name="connsiteX15" fmla="*/ 284643 w 2101033"/>
                <a:gd name="connsiteY15" fmla="*/ 852141 h 2024474"/>
                <a:gd name="connsiteX16" fmla="*/ 201097 w 2101033"/>
                <a:gd name="connsiteY16" fmla="*/ 904723 h 2024474"/>
                <a:gd name="connsiteX17" fmla="*/ 6371 w 2101033"/>
                <a:gd name="connsiteY17" fmla="*/ 1379911 h 2024474"/>
                <a:gd name="connsiteX18" fmla="*/ 52810 w 2101033"/>
                <a:gd name="connsiteY18" fmla="*/ 1490837 h 2024474"/>
                <a:gd name="connsiteX19" fmla="*/ 163736 w 2101033"/>
                <a:gd name="connsiteY19" fmla="*/ 1444398 h 2024474"/>
                <a:gd name="connsiteX20" fmla="*/ 233644 w 2101033"/>
                <a:gd name="connsiteY20" fmla="*/ 1273789 h 2024474"/>
                <a:gd name="connsiteX21" fmla="*/ 233644 w 2101033"/>
                <a:gd name="connsiteY21" fmla="*/ 1436533 h 2024474"/>
                <a:gd name="connsiteX22" fmla="*/ 233644 w 2101033"/>
                <a:gd name="connsiteY22" fmla="*/ 1925464 h 2024474"/>
                <a:gd name="connsiteX23" fmla="*/ 318677 w 2101033"/>
                <a:gd name="connsiteY23" fmla="*/ 2010498 h 2024474"/>
                <a:gd name="connsiteX24" fmla="*/ 403711 w 2101033"/>
                <a:gd name="connsiteY24" fmla="*/ 1925464 h 2024474"/>
                <a:gd name="connsiteX25" fmla="*/ 403711 w 2101033"/>
                <a:gd name="connsiteY25" fmla="*/ 1489679 h 2024474"/>
                <a:gd name="connsiteX26" fmla="*/ 435598 w 2101033"/>
                <a:gd name="connsiteY26" fmla="*/ 1489679 h 2024474"/>
                <a:gd name="connsiteX27" fmla="*/ 435598 w 2101033"/>
                <a:gd name="connsiteY27" fmla="*/ 1925464 h 2024474"/>
                <a:gd name="connsiteX28" fmla="*/ 520632 w 2101033"/>
                <a:gd name="connsiteY28" fmla="*/ 2010498 h 2024474"/>
                <a:gd name="connsiteX29" fmla="*/ 605665 w 2101033"/>
                <a:gd name="connsiteY29" fmla="*/ 1925464 h 2024474"/>
                <a:gd name="connsiteX30" fmla="*/ 605665 w 2101033"/>
                <a:gd name="connsiteY30" fmla="*/ 1436533 h 2024474"/>
                <a:gd name="connsiteX31" fmla="*/ 605665 w 2101033"/>
                <a:gd name="connsiteY31" fmla="*/ 1245197 h 2024474"/>
                <a:gd name="connsiteX32" fmla="*/ 605665 w 2101033"/>
                <a:gd name="connsiteY32" fmla="*/ 1053914 h 2024474"/>
                <a:gd name="connsiteX33" fmla="*/ 688318 w 2101033"/>
                <a:gd name="connsiteY33" fmla="*/ 1099099 h 2024474"/>
                <a:gd name="connsiteX34" fmla="*/ 803718 w 2101033"/>
                <a:gd name="connsiteY34" fmla="*/ 1065277 h 2024474"/>
                <a:gd name="connsiteX35" fmla="*/ 804133 w 2101033"/>
                <a:gd name="connsiteY35" fmla="*/ 1064427 h 2024474"/>
                <a:gd name="connsiteX36" fmla="*/ 867143 w 2101033"/>
                <a:gd name="connsiteY36" fmla="*/ 1002331 h 2024474"/>
                <a:gd name="connsiteX37" fmla="*/ 1068087 w 2101033"/>
                <a:gd name="connsiteY37" fmla="*/ 351730 h 2024474"/>
                <a:gd name="connsiteX38" fmla="*/ 1088793 w 2101033"/>
                <a:gd name="connsiteY38" fmla="*/ 319672 h 2024474"/>
                <a:gd name="connsiteX39" fmla="*/ 1019480 w 2101033"/>
                <a:gd name="connsiteY39" fmla="*/ 1231018 h 2024474"/>
                <a:gd name="connsiteX40" fmla="*/ 1149709 w 2101033"/>
                <a:gd name="connsiteY40" fmla="*/ 1293167 h 2024474"/>
                <a:gd name="connsiteX41" fmla="*/ 1149709 w 2101033"/>
                <a:gd name="connsiteY41" fmla="*/ 1918183 h 2024474"/>
                <a:gd name="connsiteX42" fmla="*/ 1256001 w 2101033"/>
                <a:gd name="connsiteY42" fmla="*/ 2024475 h 2024474"/>
                <a:gd name="connsiteX43" fmla="*/ 1362292 w 2101033"/>
                <a:gd name="connsiteY43" fmla="*/ 1918183 h 2024474"/>
                <a:gd name="connsiteX44" fmla="*/ 1362292 w 2101033"/>
                <a:gd name="connsiteY44" fmla="*/ 1311427 h 2024474"/>
                <a:gd name="connsiteX45" fmla="*/ 1457955 w 2101033"/>
                <a:gd name="connsiteY45" fmla="*/ 1311427 h 2024474"/>
                <a:gd name="connsiteX46" fmla="*/ 1457955 w 2101033"/>
                <a:gd name="connsiteY46" fmla="*/ 1918183 h 2024474"/>
                <a:gd name="connsiteX47" fmla="*/ 1564247 w 2101033"/>
                <a:gd name="connsiteY47" fmla="*/ 2024475 h 2024474"/>
                <a:gd name="connsiteX48" fmla="*/ 1670538 w 2101033"/>
                <a:gd name="connsiteY48" fmla="*/ 1918183 h 2024474"/>
                <a:gd name="connsiteX49" fmla="*/ 1670538 w 2101033"/>
                <a:gd name="connsiteY49" fmla="*/ 1293167 h 2024474"/>
                <a:gd name="connsiteX50" fmla="*/ 1800746 w 2101033"/>
                <a:gd name="connsiteY50" fmla="*/ 1231018 h 2024474"/>
                <a:gd name="connsiteX51" fmla="*/ 1731391 w 2101033"/>
                <a:gd name="connsiteY51" fmla="*/ 319470 h 2024474"/>
                <a:gd name="connsiteX52" fmla="*/ 1813501 w 2101033"/>
                <a:gd name="connsiteY52" fmla="*/ 472509 h 2024474"/>
                <a:gd name="connsiteX53" fmla="*/ 1953104 w 2101033"/>
                <a:gd name="connsiteY53" fmla="*/ 1002320 h 2024474"/>
                <a:gd name="connsiteX54" fmla="*/ 2026510 w 2101033"/>
                <a:gd name="connsiteY54" fmla="*/ 1065213 h 2024474"/>
                <a:gd name="connsiteX55" fmla="*/ 2038117 w 2101033"/>
                <a:gd name="connsiteY55" fmla="*/ 1064310 h 2024474"/>
                <a:gd name="connsiteX56" fmla="*/ 2100127 w 2101033"/>
                <a:gd name="connsiteY56" fmla="*/ 979298 h 2024474"/>
                <a:gd name="connsiteX57" fmla="*/ 1879444 w 2101033"/>
                <a:gd name="connsiteY57" fmla="*/ 274637 h 202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01033" h="2024474">
                  <a:moveTo>
                    <a:pt x="1879444" y="274637"/>
                  </a:moveTo>
                  <a:cubicBezTo>
                    <a:pt x="1828414" y="190464"/>
                    <a:pt x="1769284" y="122799"/>
                    <a:pt x="1699864" y="75350"/>
                  </a:cubicBezTo>
                  <a:cubicBezTo>
                    <a:pt x="1630690" y="27859"/>
                    <a:pt x="1550610" y="2051"/>
                    <a:pt x="1466809" y="2275"/>
                  </a:cubicBezTo>
                  <a:cubicBezTo>
                    <a:pt x="1462462" y="2275"/>
                    <a:pt x="1458210" y="2732"/>
                    <a:pt x="1454065" y="3444"/>
                  </a:cubicBezTo>
                  <a:cubicBezTo>
                    <a:pt x="1439981" y="1190"/>
                    <a:pt x="1425355" y="0"/>
                    <a:pt x="1410145" y="0"/>
                  </a:cubicBezTo>
                  <a:cubicBezTo>
                    <a:pt x="1394903" y="0"/>
                    <a:pt x="1380245" y="1190"/>
                    <a:pt x="1366130" y="3454"/>
                  </a:cubicBezTo>
                  <a:cubicBezTo>
                    <a:pt x="1361995" y="2742"/>
                    <a:pt x="1357775" y="2296"/>
                    <a:pt x="1353449" y="2296"/>
                  </a:cubicBezTo>
                  <a:lnTo>
                    <a:pt x="1353449" y="2275"/>
                  </a:lnTo>
                  <a:cubicBezTo>
                    <a:pt x="1269638" y="2051"/>
                    <a:pt x="1189579" y="27838"/>
                    <a:pt x="1120394" y="75361"/>
                  </a:cubicBezTo>
                  <a:cubicBezTo>
                    <a:pt x="1016259" y="146853"/>
                    <a:pt x="935329" y="262424"/>
                    <a:pt x="870044" y="413698"/>
                  </a:cubicBezTo>
                  <a:cubicBezTo>
                    <a:pt x="810000" y="553482"/>
                    <a:pt x="763274" y="725207"/>
                    <a:pt x="728687" y="927342"/>
                  </a:cubicBezTo>
                  <a:lnTo>
                    <a:pt x="609789" y="862345"/>
                  </a:lnTo>
                  <a:cubicBezTo>
                    <a:pt x="593675" y="853544"/>
                    <a:pt x="575978" y="850568"/>
                    <a:pt x="559045" y="852577"/>
                  </a:cubicBezTo>
                  <a:cubicBezTo>
                    <a:pt x="556888" y="852322"/>
                    <a:pt x="554762" y="851918"/>
                    <a:pt x="552530" y="851918"/>
                  </a:cubicBezTo>
                  <a:lnTo>
                    <a:pt x="286800" y="851918"/>
                  </a:lnTo>
                  <a:cubicBezTo>
                    <a:pt x="286067" y="851918"/>
                    <a:pt x="285376" y="852109"/>
                    <a:pt x="284643" y="852141"/>
                  </a:cubicBezTo>
                  <a:cubicBezTo>
                    <a:pt x="249418" y="850132"/>
                    <a:pt x="215234" y="870242"/>
                    <a:pt x="201097" y="904723"/>
                  </a:cubicBezTo>
                  <a:lnTo>
                    <a:pt x="6371" y="1379911"/>
                  </a:lnTo>
                  <a:cubicBezTo>
                    <a:pt x="-11433" y="1423363"/>
                    <a:pt x="9358" y="1473023"/>
                    <a:pt x="52810" y="1490837"/>
                  </a:cubicBezTo>
                  <a:cubicBezTo>
                    <a:pt x="96272" y="1508652"/>
                    <a:pt x="145932" y="1487850"/>
                    <a:pt x="163736" y="1444398"/>
                  </a:cubicBezTo>
                  <a:lnTo>
                    <a:pt x="233644" y="1273789"/>
                  </a:lnTo>
                  <a:lnTo>
                    <a:pt x="233644" y="1436533"/>
                  </a:lnTo>
                  <a:lnTo>
                    <a:pt x="233644" y="1925464"/>
                  </a:lnTo>
                  <a:cubicBezTo>
                    <a:pt x="233644" y="1972434"/>
                    <a:pt x="271718" y="2010498"/>
                    <a:pt x="318677" y="2010498"/>
                  </a:cubicBezTo>
                  <a:cubicBezTo>
                    <a:pt x="365637" y="2010498"/>
                    <a:pt x="403711" y="1972434"/>
                    <a:pt x="403711" y="1925464"/>
                  </a:cubicBezTo>
                  <a:lnTo>
                    <a:pt x="403711" y="1489679"/>
                  </a:lnTo>
                  <a:lnTo>
                    <a:pt x="435598" y="1489679"/>
                  </a:lnTo>
                  <a:lnTo>
                    <a:pt x="435598" y="1925464"/>
                  </a:lnTo>
                  <a:cubicBezTo>
                    <a:pt x="435598" y="1972434"/>
                    <a:pt x="473672" y="2010498"/>
                    <a:pt x="520632" y="2010498"/>
                  </a:cubicBezTo>
                  <a:cubicBezTo>
                    <a:pt x="567591" y="2010498"/>
                    <a:pt x="605665" y="1972434"/>
                    <a:pt x="605665" y="1925464"/>
                  </a:cubicBezTo>
                  <a:lnTo>
                    <a:pt x="605665" y="1436533"/>
                  </a:lnTo>
                  <a:lnTo>
                    <a:pt x="605665" y="1245197"/>
                  </a:lnTo>
                  <a:lnTo>
                    <a:pt x="605665" y="1053914"/>
                  </a:lnTo>
                  <a:lnTo>
                    <a:pt x="688318" y="1099099"/>
                  </a:lnTo>
                  <a:cubicBezTo>
                    <a:pt x="729527" y="1121622"/>
                    <a:pt x="781195" y="1106476"/>
                    <a:pt x="803718" y="1065277"/>
                  </a:cubicBezTo>
                  <a:cubicBezTo>
                    <a:pt x="803878" y="1065001"/>
                    <a:pt x="803974" y="1064703"/>
                    <a:pt x="804133" y="1064427"/>
                  </a:cubicBezTo>
                  <a:cubicBezTo>
                    <a:pt x="835670" y="1059920"/>
                    <a:pt x="861945" y="1035420"/>
                    <a:pt x="867143" y="1002331"/>
                  </a:cubicBezTo>
                  <a:cubicBezTo>
                    <a:pt x="912051" y="713972"/>
                    <a:pt x="982044" y="493172"/>
                    <a:pt x="1068087" y="351730"/>
                  </a:cubicBezTo>
                  <a:cubicBezTo>
                    <a:pt x="1074901" y="340474"/>
                    <a:pt x="1081820" y="329919"/>
                    <a:pt x="1088793" y="319672"/>
                  </a:cubicBezTo>
                  <a:cubicBezTo>
                    <a:pt x="973233" y="684412"/>
                    <a:pt x="1019480" y="1231018"/>
                    <a:pt x="1019480" y="1231018"/>
                  </a:cubicBezTo>
                  <a:cubicBezTo>
                    <a:pt x="1019480" y="1258994"/>
                    <a:pt x="1071988" y="1279689"/>
                    <a:pt x="1149709" y="1293167"/>
                  </a:cubicBezTo>
                  <a:lnTo>
                    <a:pt x="1149709" y="1918183"/>
                  </a:lnTo>
                  <a:cubicBezTo>
                    <a:pt x="1149709" y="1976888"/>
                    <a:pt x="1197296" y="2024475"/>
                    <a:pt x="1256001" y="2024475"/>
                  </a:cubicBezTo>
                  <a:cubicBezTo>
                    <a:pt x="1314684" y="2024475"/>
                    <a:pt x="1362292" y="1976888"/>
                    <a:pt x="1362292" y="1918183"/>
                  </a:cubicBezTo>
                  <a:lnTo>
                    <a:pt x="1362292" y="1311427"/>
                  </a:lnTo>
                  <a:cubicBezTo>
                    <a:pt x="1394042" y="1312150"/>
                    <a:pt x="1426206" y="1312150"/>
                    <a:pt x="1457955" y="1311427"/>
                  </a:cubicBezTo>
                  <a:lnTo>
                    <a:pt x="1457955" y="1918183"/>
                  </a:lnTo>
                  <a:cubicBezTo>
                    <a:pt x="1457955" y="1976888"/>
                    <a:pt x="1505542" y="2024475"/>
                    <a:pt x="1564247" y="2024475"/>
                  </a:cubicBezTo>
                  <a:cubicBezTo>
                    <a:pt x="1622930" y="2024475"/>
                    <a:pt x="1670538" y="1976888"/>
                    <a:pt x="1670538" y="1918183"/>
                  </a:cubicBezTo>
                  <a:lnTo>
                    <a:pt x="1670538" y="1293167"/>
                  </a:lnTo>
                  <a:cubicBezTo>
                    <a:pt x="1748248" y="1279689"/>
                    <a:pt x="1800746" y="1258983"/>
                    <a:pt x="1800746" y="1231018"/>
                  </a:cubicBezTo>
                  <a:cubicBezTo>
                    <a:pt x="1800746" y="1231018"/>
                    <a:pt x="1847025" y="684210"/>
                    <a:pt x="1731391" y="319470"/>
                  </a:cubicBezTo>
                  <a:cubicBezTo>
                    <a:pt x="1760334" y="361934"/>
                    <a:pt x="1787948" y="412890"/>
                    <a:pt x="1813501" y="472509"/>
                  </a:cubicBezTo>
                  <a:cubicBezTo>
                    <a:pt x="1871770" y="607797"/>
                    <a:pt x="1919272" y="786049"/>
                    <a:pt x="1953104" y="1002320"/>
                  </a:cubicBezTo>
                  <a:cubicBezTo>
                    <a:pt x="1958855" y="1039012"/>
                    <a:pt x="1990509" y="1065213"/>
                    <a:pt x="2026510" y="1065213"/>
                  </a:cubicBezTo>
                  <a:cubicBezTo>
                    <a:pt x="2030336" y="1065213"/>
                    <a:pt x="2034216" y="1064926"/>
                    <a:pt x="2038117" y="1064310"/>
                  </a:cubicBezTo>
                  <a:cubicBezTo>
                    <a:pt x="2078709" y="1057953"/>
                    <a:pt x="2106484" y="1019890"/>
                    <a:pt x="2100127" y="979298"/>
                  </a:cubicBezTo>
                  <a:cubicBezTo>
                    <a:pt x="2052923" y="679481"/>
                    <a:pt x="1981187" y="443237"/>
                    <a:pt x="1879444" y="274637"/>
                  </a:cubicBezTo>
                  <a:close/>
                </a:path>
              </a:pathLst>
            </a:custGeom>
            <a:solidFill>
              <a:schemeClr val="accent2">
                <a:lumMod val="75000"/>
                <a:lumOff val="25000"/>
              </a:schemeClr>
            </a:solidFill>
            <a:ln w="10583" cap="flat">
              <a:noFill/>
              <a:prstDash val="solid"/>
              <a:miter/>
            </a:ln>
          </p:spPr>
          <p:txBody>
            <a:bodyPr rtlCol="0" anchor="ctr"/>
            <a:lstStyle/>
            <a:p>
              <a:endParaRPr lang="en-US"/>
            </a:p>
          </p:txBody>
        </p:sp>
      </p:grpSp>
    </p:spTree>
    <p:extLst>
      <p:ext uri="{BB962C8B-B14F-4D97-AF65-F5344CB8AC3E}">
        <p14:creationId xmlns:p14="http://schemas.microsoft.com/office/powerpoint/2010/main" val="3984258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EDCC-DF68-4212-9EE8-8AE7DC5935C4}"/>
              </a:ext>
            </a:extLst>
          </p:cNvPr>
          <p:cNvSpPr>
            <a:spLocks noGrp="1"/>
          </p:cNvSpPr>
          <p:nvPr>
            <p:ph type="title"/>
          </p:nvPr>
        </p:nvSpPr>
        <p:spPr>
          <a:xfrm>
            <a:off x="661737" y="288925"/>
            <a:ext cx="8562474" cy="1100138"/>
          </a:xfrm>
        </p:spPr>
        <p:txBody>
          <a:bodyPr>
            <a:noAutofit/>
          </a:bodyPr>
          <a:lstStyle/>
          <a:p>
            <a:r>
              <a:rPr lang="en-US" dirty="0"/>
              <a:t>Strategies to identify and reach FSWs and their children</a:t>
            </a:r>
          </a:p>
        </p:txBody>
      </p:sp>
      <p:sp>
        <p:nvSpPr>
          <p:cNvPr id="3" name="Content Placeholder 2">
            <a:extLst>
              <a:ext uri="{FF2B5EF4-FFF2-40B4-BE49-F238E27FC236}">
                <a16:creationId xmlns:a16="http://schemas.microsoft.com/office/drawing/2014/main" id="{70DCB96D-FBB4-4C7C-83A5-0368FF974888}"/>
              </a:ext>
            </a:extLst>
          </p:cNvPr>
          <p:cNvSpPr>
            <a:spLocks noGrp="1"/>
          </p:cNvSpPr>
          <p:nvPr>
            <p:ph idx="1"/>
          </p:nvPr>
        </p:nvSpPr>
        <p:spPr>
          <a:xfrm>
            <a:off x="661737" y="1636713"/>
            <a:ext cx="7599947" cy="4932362"/>
          </a:xfrm>
        </p:spPr>
        <p:txBody>
          <a:bodyPr>
            <a:normAutofit fontScale="92500"/>
          </a:bodyPr>
          <a:lstStyle/>
          <a:p>
            <a:pPr marL="514350" indent="-514350">
              <a:buFont typeface="+mj-lt"/>
              <a:buAutoNum type="arabicPeriod" startAt="5"/>
            </a:pPr>
            <a:r>
              <a:rPr lang="en-US" b="1" dirty="0"/>
              <a:t>Train/sensitize OVC community case workers to work with FSWs to ensure they:</a:t>
            </a:r>
          </a:p>
          <a:p>
            <a:pPr marL="914400"/>
            <a:r>
              <a:rPr lang="en-US" dirty="0"/>
              <a:t>Interact and communicate with FSWs in a respectful and nonjudgmental manner.</a:t>
            </a:r>
          </a:p>
          <a:p>
            <a:pPr marL="914400"/>
            <a:r>
              <a:rPr lang="en-US" dirty="0"/>
              <a:t>Establish rapport and gain FSWs’ trust.</a:t>
            </a:r>
          </a:p>
          <a:p>
            <a:pPr marL="914400"/>
            <a:r>
              <a:rPr lang="en-US" dirty="0"/>
              <a:t>Maintain FSWs’ sex worker status confidential. </a:t>
            </a:r>
          </a:p>
          <a:p>
            <a:pPr marL="914400"/>
            <a:r>
              <a:rPr lang="en-US" dirty="0"/>
              <a:t>Are flexible and accommodate the days, times, and locations of case management activities to FSWs’ needs.</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B0B825-58D0-4287-932F-6EEF76A3E40A}"/>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37</a:t>
            </a:fld>
            <a:endParaRPr lang="en-US"/>
          </a:p>
        </p:txBody>
      </p:sp>
      <p:grpSp>
        <p:nvGrpSpPr>
          <p:cNvPr id="8" name="Graphic 6">
            <a:extLst>
              <a:ext uri="{FF2B5EF4-FFF2-40B4-BE49-F238E27FC236}">
                <a16:creationId xmlns:a16="http://schemas.microsoft.com/office/drawing/2014/main" id="{E2E513B8-B33B-4190-8688-05DB1A287228}"/>
              </a:ext>
            </a:extLst>
          </p:cNvPr>
          <p:cNvGrpSpPr/>
          <p:nvPr/>
        </p:nvGrpSpPr>
        <p:grpSpPr>
          <a:xfrm>
            <a:off x="8761138" y="1718453"/>
            <a:ext cx="3003930" cy="3105499"/>
            <a:chOff x="8761138" y="1718453"/>
            <a:chExt cx="3003930" cy="3105499"/>
          </a:xfrm>
          <a:solidFill>
            <a:srgbClr val="000000"/>
          </a:solidFill>
        </p:grpSpPr>
        <p:sp>
          <p:nvSpPr>
            <p:cNvPr id="9" name="Freeform: Shape 8">
              <a:extLst>
                <a:ext uri="{FF2B5EF4-FFF2-40B4-BE49-F238E27FC236}">
                  <a16:creationId xmlns:a16="http://schemas.microsoft.com/office/drawing/2014/main" id="{3E618AC8-548C-4A1D-A987-DE92F3944AE9}"/>
                </a:ext>
              </a:extLst>
            </p:cNvPr>
            <p:cNvSpPr/>
            <p:nvPr/>
          </p:nvSpPr>
          <p:spPr>
            <a:xfrm>
              <a:off x="8761138" y="3251569"/>
              <a:ext cx="1250001" cy="818881"/>
            </a:xfrm>
            <a:custGeom>
              <a:avLst/>
              <a:gdLst>
                <a:gd name="connsiteX0" fmla="*/ 1250001 w 1250001"/>
                <a:gd name="connsiteY0" fmla="*/ 669176 h 818881"/>
                <a:gd name="connsiteX1" fmla="*/ 952226 w 1250001"/>
                <a:gd name="connsiteY1" fmla="*/ 4908 h 818881"/>
                <a:gd name="connsiteX2" fmla="*/ 922776 w 1250001"/>
                <a:gd name="connsiteY2" fmla="*/ 4908 h 818881"/>
                <a:gd name="connsiteX3" fmla="*/ 625001 w 1250001"/>
                <a:gd name="connsiteY3" fmla="*/ 103076 h 818881"/>
                <a:gd name="connsiteX4" fmla="*/ 327226 w 1250001"/>
                <a:gd name="connsiteY4" fmla="*/ 4908 h 818881"/>
                <a:gd name="connsiteX5" fmla="*/ 297775 w 1250001"/>
                <a:gd name="connsiteY5" fmla="*/ 4908 h 818881"/>
                <a:gd name="connsiteX6" fmla="*/ 0 w 1250001"/>
                <a:gd name="connsiteY6" fmla="*/ 669176 h 818881"/>
                <a:gd name="connsiteX7" fmla="*/ 1250001 w 1250001"/>
                <a:gd name="connsiteY7" fmla="*/ 669176 h 81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001" h="818881">
                  <a:moveTo>
                    <a:pt x="1250001" y="669176"/>
                  </a:moveTo>
                  <a:cubicBezTo>
                    <a:pt x="1250001" y="381218"/>
                    <a:pt x="1151834" y="132526"/>
                    <a:pt x="952226" y="4908"/>
                  </a:cubicBezTo>
                  <a:cubicBezTo>
                    <a:pt x="942410" y="-1636"/>
                    <a:pt x="929320" y="-1636"/>
                    <a:pt x="922776" y="4908"/>
                  </a:cubicBezTo>
                  <a:cubicBezTo>
                    <a:pt x="837697" y="67081"/>
                    <a:pt x="736257" y="103076"/>
                    <a:pt x="625001" y="103076"/>
                  </a:cubicBezTo>
                  <a:cubicBezTo>
                    <a:pt x="513744" y="103076"/>
                    <a:pt x="409032" y="67081"/>
                    <a:pt x="327226" y="4908"/>
                  </a:cubicBezTo>
                  <a:cubicBezTo>
                    <a:pt x="317409" y="-1636"/>
                    <a:pt x="307592" y="-1636"/>
                    <a:pt x="297775" y="4908"/>
                  </a:cubicBezTo>
                  <a:cubicBezTo>
                    <a:pt x="98168" y="132526"/>
                    <a:pt x="0" y="381218"/>
                    <a:pt x="0" y="669176"/>
                  </a:cubicBezTo>
                  <a:cubicBezTo>
                    <a:pt x="0" y="868784"/>
                    <a:pt x="1250001" y="868784"/>
                    <a:pt x="1250001" y="669176"/>
                  </a:cubicBezTo>
                  <a:close/>
                </a:path>
              </a:pathLst>
            </a:custGeom>
            <a:solidFill>
              <a:schemeClr val="accent3">
                <a:lumMod val="75000"/>
              </a:schemeClr>
            </a:solidFill>
            <a:ln w="3267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2401330-765C-4FA8-897E-51C77C1F00C3}"/>
                </a:ext>
              </a:extLst>
            </p:cNvPr>
            <p:cNvSpPr/>
            <p:nvPr/>
          </p:nvSpPr>
          <p:spPr>
            <a:xfrm>
              <a:off x="9013102" y="2477681"/>
              <a:ext cx="746074" cy="746074"/>
            </a:xfrm>
            <a:custGeom>
              <a:avLst/>
              <a:gdLst>
                <a:gd name="connsiteX0" fmla="*/ 746074 w 746074"/>
                <a:gd name="connsiteY0" fmla="*/ 373037 h 746074"/>
                <a:gd name="connsiteX1" fmla="*/ 373037 w 746074"/>
                <a:gd name="connsiteY1" fmla="*/ 746074 h 746074"/>
                <a:gd name="connsiteX2" fmla="*/ 0 w 746074"/>
                <a:gd name="connsiteY2" fmla="*/ 373037 h 746074"/>
                <a:gd name="connsiteX3" fmla="*/ 373037 w 746074"/>
                <a:gd name="connsiteY3" fmla="*/ 0 h 746074"/>
                <a:gd name="connsiteX4" fmla="*/ 746074 w 746074"/>
                <a:gd name="connsiteY4" fmla="*/ 373037 h 74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74" h="746074">
                  <a:moveTo>
                    <a:pt x="746074" y="373037"/>
                  </a:moveTo>
                  <a:cubicBezTo>
                    <a:pt x="746074" y="579060"/>
                    <a:pt x="579060" y="746074"/>
                    <a:pt x="373037" y="746074"/>
                  </a:cubicBezTo>
                  <a:cubicBezTo>
                    <a:pt x="167014" y="746074"/>
                    <a:pt x="0" y="579060"/>
                    <a:pt x="0" y="373037"/>
                  </a:cubicBezTo>
                  <a:cubicBezTo>
                    <a:pt x="0" y="167014"/>
                    <a:pt x="167014" y="0"/>
                    <a:pt x="373037" y="0"/>
                  </a:cubicBezTo>
                  <a:cubicBezTo>
                    <a:pt x="579060" y="0"/>
                    <a:pt x="746074" y="167014"/>
                    <a:pt x="746074" y="373037"/>
                  </a:cubicBezTo>
                  <a:close/>
                </a:path>
              </a:pathLst>
            </a:custGeom>
            <a:solidFill>
              <a:schemeClr val="accent3">
                <a:lumMod val="75000"/>
              </a:schemeClr>
            </a:solidFill>
            <a:ln w="3267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EB656E-5ACA-4F51-964A-F252BDDA9932}"/>
                </a:ext>
              </a:extLst>
            </p:cNvPr>
            <p:cNvSpPr/>
            <p:nvPr/>
          </p:nvSpPr>
          <p:spPr>
            <a:xfrm>
              <a:off x="10515067" y="3251569"/>
              <a:ext cx="1250001" cy="818881"/>
            </a:xfrm>
            <a:custGeom>
              <a:avLst/>
              <a:gdLst>
                <a:gd name="connsiteX0" fmla="*/ 952226 w 1250001"/>
                <a:gd name="connsiteY0" fmla="*/ 4908 h 818881"/>
                <a:gd name="connsiteX1" fmla="*/ 922776 w 1250001"/>
                <a:gd name="connsiteY1" fmla="*/ 4908 h 818881"/>
                <a:gd name="connsiteX2" fmla="*/ 625001 w 1250001"/>
                <a:gd name="connsiteY2" fmla="*/ 103076 h 818881"/>
                <a:gd name="connsiteX3" fmla="*/ 327225 w 1250001"/>
                <a:gd name="connsiteY3" fmla="*/ 4908 h 818881"/>
                <a:gd name="connsiteX4" fmla="*/ 297775 w 1250001"/>
                <a:gd name="connsiteY4" fmla="*/ 4908 h 818881"/>
                <a:gd name="connsiteX5" fmla="*/ 0 w 1250001"/>
                <a:gd name="connsiteY5" fmla="*/ 669176 h 818881"/>
                <a:gd name="connsiteX6" fmla="*/ 1250001 w 1250001"/>
                <a:gd name="connsiteY6" fmla="*/ 669176 h 818881"/>
                <a:gd name="connsiteX7" fmla="*/ 952226 w 1250001"/>
                <a:gd name="connsiteY7" fmla="*/ 4908 h 81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001" h="818881">
                  <a:moveTo>
                    <a:pt x="952226" y="4908"/>
                  </a:moveTo>
                  <a:cubicBezTo>
                    <a:pt x="942409" y="-1636"/>
                    <a:pt x="929320" y="-1636"/>
                    <a:pt x="922776" y="4908"/>
                  </a:cubicBezTo>
                  <a:cubicBezTo>
                    <a:pt x="837697" y="67081"/>
                    <a:pt x="736257" y="103076"/>
                    <a:pt x="625001" y="103076"/>
                  </a:cubicBezTo>
                  <a:cubicBezTo>
                    <a:pt x="513744" y="103076"/>
                    <a:pt x="409032" y="67081"/>
                    <a:pt x="327225" y="4908"/>
                  </a:cubicBezTo>
                  <a:cubicBezTo>
                    <a:pt x="317409" y="-1636"/>
                    <a:pt x="307592" y="-1636"/>
                    <a:pt x="297775" y="4908"/>
                  </a:cubicBezTo>
                  <a:cubicBezTo>
                    <a:pt x="98168" y="132526"/>
                    <a:pt x="0" y="381218"/>
                    <a:pt x="0" y="669176"/>
                  </a:cubicBezTo>
                  <a:cubicBezTo>
                    <a:pt x="0" y="868784"/>
                    <a:pt x="1250001" y="868784"/>
                    <a:pt x="1250001" y="669176"/>
                  </a:cubicBezTo>
                  <a:cubicBezTo>
                    <a:pt x="1250001" y="381218"/>
                    <a:pt x="1151834" y="132526"/>
                    <a:pt x="952226" y="4908"/>
                  </a:cubicBezTo>
                  <a:close/>
                </a:path>
              </a:pathLst>
            </a:custGeom>
            <a:solidFill>
              <a:schemeClr val="accent2">
                <a:lumMod val="50000"/>
                <a:lumOff val="50000"/>
              </a:schemeClr>
            </a:solidFill>
            <a:ln w="3267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B31A9DC-9A7C-412E-B395-E78D5381C9BA}"/>
                </a:ext>
              </a:extLst>
            </p:cNvPr>
            <p:cNvSpPr/>
            <p:nvPr/>
          </p:nvSpPr>
          <p:spPr>
            <a:xfrm>
              <a:off x="10767030" y="2477681"/>
              <a:ext cx="746074" cy="746074"/>
            </a:xfrm>
            <a:custGeom>
              <a:avLst/>
              <a:gdLst>
                <a:gd name="connsiteX0" fmla="*/ 746074 w 746074"/>
                <a:gd name="connsiteY0" fmla="*/ 373037 h 746074"/>
                <a:gd name="connsiteX1" fmla="*/ 373037 w 746074"/>
                <a:gd name="connsiteY1" fmla="*/ 746074 h 746074"/>
                <a:gd name="connsiteX2" fmla="*/ 0 w 746074"/>
                <a:gd name="connsiteY2" fmla="*/ 373037 h 746074"/>
                <a:gd name="connsiteX3" fmla="*/ 373037 w 746074"/>
                <a:gd name="connsiteY3" fmla="*/ 0 h 746074"/>
                <a:gd name="connsiteX4" fmla="*/ 746074 w 746074"/>
                <a:gd name="connsiteY4" fmla="*/ 373037 h 74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74" h="746074">
                  <a:moveTo>
                    <a:pt x="746074" y="373037"/>
                  </a:moveTo>
                  <a:cubicBezTo>
                    <a:pt x="746074" y="579060"/>
                    <a:pt x="579060" y="746074"/>
                    <a:pt x="373037" y="746074"/>
                  </a:cubicBezTo>
                  <a:cubicBezTo>
                    <a:pt x="167014" y="746074"/>
                    <a:pt x="0" y="579060"/>
                    <a:pt x="0" y="373037"/>
                  </a:cubicBezTo>
                  <a:cubicBezTo>
                    <a:pt x="0" y="167014"/>
                    <a:pt x="167014" y="0"/>
                    <a:pt x="373037" y="0"/>
                  </a:cubicBezTo>
                  <a:cubicBezTo>
                    <a:pt x="579060" y="0"/>
                    <a:pt x="746074" y="167014"/>
                    <a:pt x="746074" y="373037"/>
                  </a:cubicBezTo>
                  <a:close/>
                </a:path>
              </a:pathLst>
            </a:custGeom>
            <a:solidFill>
              <a:schemeClr val="accent2">
                <a:lumMod val="50000"/>
                <a:lumOff val="50000"/>
              </a:schemeClr>
            </a:solidFill>
            <a:ln w="3267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9C7F729-777D-480A-AB99-634AEF4D0DBB}"/>
                </a:ext>
              </a:extLst>
            </p:cNvPr>
            <p:cNvSpPr/>
            <p:nvPr/>
          </p:nvSpPr>
          <p:spPr>
            <a:xfrm>
              <a:off x="9649484" y="4257788"/>
              <a:ext cx="1232429" cy="566165"/>
            </a:xfrm>
            <a:custGeom>
              <a:avLst/>
              <a:gdLst>
                <a:gd name="connsiteX0" fmla="*/ 1182991 w 1232429"/>
                <a:gd name="connsiteY0" fmla="*/ 6545 h 566165"/>
                <a:gd name="connsiteX1" fmla="*/ 698697 w 1232429"/>
                <a:gd name="connsiteY1" fmla="*/ 0 h 566165"/>
                <a:gd name="connsiteX2" fmla="*/ 659430 w 1232429"/>
                <a:gd name="connsiteY2" fmla="*/ 75262 h 566165"/>
                <a:gd name="connsiteX3" fmla="*/ 731420 w 1232429"/>
                <a:gd name="connsiteY3" fmla="*/ 170157 h 566165"/>
                <a:gd name="connsiteX4" fmla="*/ 86786 w 1232429"/>
                <a:gd name="connsiteY4" fmla="*/ 42539 h 566165"/>
                <a:gd name="connsiteX5" fmla="*/ 86786 w 1232429"/>
                <a:gd name="connsiteY5" fmla="*/ 39267 h 566165"/>
                <a:gd name="connsiteX6" fmla="*/ 1707 w 1232429"/>
                <a:gd name="connsiteY6" fmla="*/ 78534 h 566165"/>
                <a:gd name="connsiteX7" fmla="*/ 106419 w 1232429"/>
                <a:gd name="connsiteY7" fmla="*/ 297775 h 566165"/>
                <a:gd name="connsiteX8" fmla="*/ 944116 w 1232429"/>
                <a:gd name="connsiteY8" fmla="*/ 454844 h 566165"/>
                <a:gd name="connsiteX9" fmla="*/ 1012834 w 1232429"/>
                <a:gd name="connsiteY9" fmla="*/ 546467 h 566165"/>
                <a:gd name="connsiteX10" fmla="*/ 1097913 w 1232429"/>
                <a:gd name="connsiteY10" fmla="*/ 530106 h 566165"/>
                <a:gd name="connsiteX11" fmla="*/ 1232075 w 1232429"/>
                <a:gd name="connsiteY11" fmla="*/ 65445 h 566165"/>
                <a:gd name="connsiteX12" fmla="*/ 1182991 w 1232429"/>
                <a:gd name="connsiteY12" fmla="*/ 6545 h 5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429" h="566165">
                  <a:moveTo>
                    <a:pt x="1182991" y="6545"/>
                  </a:moveTo>
                  <a:lnTo>
                    <a:pt x="698697" y="0"/>
                  </a:lnTo>
                  <a:cubicBezTo>
                    <a:pt x="659430" y="0"/>
                    <a:pt x="636525" y="45812"/>
                    <a:pt x="659430" y="75262"/>
                  </a:cubicBezTo>
                  <a:lnTo>
                    <a:pt x="731420" y="170157"/>
                  </a:lnTo>
                  <a:cubicBezTo>
                    <a:pt x="518723" y="297775"/>
                    <a:pt x="237309" y="245419"/>
                    <a:pt x="86786" y="42539"/>
                  </a:cubicBezTo>
                  <a:cubicBezTo>
                    <a:pt x="86786" y="42539"/>
                    <a:pt x="86786" y="42539"/>
                    <a:pt x="86786" y="39267"/>
                  </a:cubicBezTo>
                  <a:cubicBezTo>
                    <a:pt x="54063" y="-3272"/>
                    <a:pt x="-11382" y="26178"/>
                    <a:pt x="1707" y="78534"/>
                  </a:cubicBezTo>
                  <a:cubicBezTo>
                    <a:pt x="21341" y="153796"/>
                    <a:pt x="57335" y="229058"/>
                    <a:pt x="106419" y="297775"/>
                  </a:cubicBezTo>
                  <a:cubicBezTo>
                    <a:pt x="302754" y="562828"/>
                    <a:pt x="669247" y="628273"/>
                    <a:pt x="944116" y="454844"/>
                  </a:cubicBezTo>
                  <a:lnTo>
                    <a:pt x="1012834" y="546467"/>
                  </a:lnTo>
                  <a:cubicBezTo>
                    <a:pt x="1035740" y="579189"/>
                    <a:pt x="1084824" y="569372"/>
                    <a:pt x="1097913" y="530106"/>
                  </a:cubicBezTo>
                  <a:lnTo>
                    <a:pt x="1232075" y="65445"/>
                  </a:lnTo>
                  <a:cubicBezTo>
                    <a:pt x="1235347" y="39267"/>
                    <a:pt x="1215714" y="9817"/>
                    <a:pt x="1182991" y="6545"/>
                  </a:cubicBezTo>
                  <a:close/>
                </a:path>
              </a:pathLst>
            </a:custGeom>
            <a:solidFill>
              <a:schemeClr val="accent3">
                <a:lumMod val="25000"/>
              </a:schemeClr>
            </a:solidFill>
            <a:ln w="3267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B19A46E-752A-40CD-86EA-BDDC4FA9210B}"/>
                </a:ext>
              </a:extLst>
            </p:cNvPr>
            <p:cNvSpPr/>
            <p:nvPr/>
          </p:nvSpPr>
          <p:spPr>
            <a:xfrm>
              <a:off x="9646665" y="1718453"/>
              <a:ext cx="1230056" cy="569437"/>
            </a:xfrm>
            <a:custGeom>
              <a:avLst/>
              <a:gdLst>
                <a:gd name="connsiteX0" fmla="*/ 47065 w 1230056"/>
                <a:gd name="connsiteY0" fmla="*/ 562893 h 569437"/>
                <a:gd name="connsiteX1" fmla="*/ 531359 w 1230056"/>
                <a:gd name="connsiteY1" fmla="*/ 569437 h 569437"/>
                <a:gd name="connsiteX2" fmla="*/ 570626 w 1230056"/>
                <a:gd name="connsiteY2" fmla="*/ 494175 h 569437"/>
                <a:gd name="connsiteX3" fmla="*/ 498637 w 1230056"/>
                <a:gd name="connsiteY3" fmla="*/ 399280 h 569437"/>
                <a:gd name="connsiteX4" fmla="*/ 1143271 w 1230056"/>
                <a:gd name="connsiteY4" fmla="*/ 526898 h 569437"/>
                <a:gd name="connsiteX5" fmla="*/ 1143271 w 1230056"/>
                <a:gd name="connsiteY5" fmla="*/ 530170 h 569437"/>
                <a:gd name="connsiteX6" fmla="*/ 1228350 w 1230056"/>
                <a:gd name="connsiteY6" fmla="*/ 490903 h 569437"/>
                <a:gd name="connsiteX7" fmla="*/ 1123637 w 1230056"/>
                <a:gd name="connsiteY7" fmla="*/ 271662 h 569437"/>
                <a:gd name="connsiteX8" fmla="*/ 289212 w 1230056"/>
                <a:gd name="connsiteY8" fmla="*/ 111321 h 569437"/>
                <a:gd name="connsiteX9" fmla="*/ 220495 w 1230056"/>
                <a:gd name="connsiteY9" fmla="*/ 19698 h 569437"/>
                <a:gd name="connsiteX10" fmla="*/ 135416 w 1230056"/>
                <a:gd name="connsiteY10" fmla="*/ 36060 h 569437"/>
                <a:gd name="connsiteX11" fmla="*/ 1254 w 1230056"/>
                <a:gd name="connsiteY11" fmla="*/ 500720 h 569437"/>
                <a:gd name="connsiteX12" fmla="*/ 47065 w 1230056"/>
                <a:gd name="connsiteY12" fmla="*/ 562893 h 5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0056" h="569437">
                  <a:moveTo>
                    <a:pt x="47065" y="562893"/>
                  </a:moveTo>
                  <a:lnTo>
                    <a:pt x="531359" y="569437"/>
                  </a:lnTo>
                  <a:cubicBezTo>
                    <a:pt x="570626" y="569437"/>
                    <a:pt x="593532" y="523626"/>
                    <a:pt x="570626" y="494175"/>
                  </a:cubicBezTo>
                  <a:lnTo>
                    <a:pt x="498637" y="399280"/>
                  </a:lnTo>
                  <a:cubicBezTo>
                    <a:pt x="711333" y="271662"/>
                    <a:pt x="992747" y="324018"/>
                    <a:pt x="1143271" y="526898"/>
                  </a:cubicBezTo>
                  <a:cubicBezTo>
                    <a:pt x="1143271" y="526898"/>
                    <a:pt x="1143271" y="526898"/>
                    <a:pt x="1143271" y="530170"/>
                  </a:cubicBezTo>
                  <a:cubicBezTo>
                    <a:pt x="1175993" y="572709"/>
                    <a:pt x="1241439" y="543259"/>
                    <a:pt x="1228350" y="490903"/>
                  </a:cubicBezTo>
                  <a:cubicBezTo>
                    <a:pt x="1208716" y="415641"/>
                    <a:pt x="1172721" y="340379"/>
                    <a:pt x="1123637" y="271662"/>
                  </a:cubicBezTo>
                  <a:cubicBezTo>
                    <a:pt x="930574" y="3337"/>
                    <a:pt x="564082" y="-62108"/>
                    <a:pt x="289212" y="111321"/>
                  </a:cubicBezTo>
                  <a:lnTo>
                    <a:pt x="220495" y="19698"/>
                  </a:lnTo>
                  <a:cubicBezTo>
                    <a:pt x="197589" y="-13024"/>
                    <a:pt x="148505" y="-3207"/>
                    <a:pt x="135416" y="36060"/>
                  </a:cubicBezTo>
                  <a:lnTo>
                    <a:pt x="1254" y="500720"/>
                  </a:lnTo>
                  <a:cubicBezTo>
                    <a:pt x="-5291" y="530170"/>
                    <a:pt x="14343" y="559620"/>
                    <a:pt x="47065" y="562893"/>
                  </a:cubicBezTo>
                  <a:close/>
                </a:path>
              </a:pathLst>
            </a:custGeom>
            <a:solidFill>
              <a:schemeClr val="accent3">
                <a:lumMod val="25000"/>
              </a:schemeClr>
            </a:solidFill>
            <a:ln w="32671" cap="flat">
              <a:noFill/>
              <a:prstDash val="solid"/>
              <a:miter/>
            </a:ln>
          </p:spPr>
          <p:txBody>
            <a:bodyPr rtlCol="0" anchor="ctr"/>
            <a:lstStyle/>
            <a:p>
              <a:endParaRPr lang="en-US"/>
            </a:p>
          </p:txBody>
        </p:sp>
      </p:grpSp>
    </p:spTree>
    <p:extLst>
      <p:ext uri="{BB962C8B-B14F-4D97-AF65-F5344CB8AC3E}">
        <p14:creationId xmlns:p14="http://schemas.microsoft.com/office/powerpoint/2010/main" val="1001281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B012-5B70-4E48-90F9-0B001996075A}"/>
              </a:ext>
            </a:extLst>
          </p:cNvPr>
          <p:cNvSpPr>
            <a:spLocks noGrp="1"/>
          </p:cNvSpPr>
          <p:nvPr>
            <p:ph type="title"/>
          </p:nvPr>
        </p:nvSpPr>
        <p:spPr>
          <a:xfrm>
            <a:off x="838200" y="588963"/>
            <a:ext cx="9268326" cy="800100"/>
          </a:xfrm>
        </p:spPr>
        <p:txBody>
          <a:bodyPr>
            <a:noAutofit/>
          </a:bodyPr>
          <a:lstStyle/>
          <a:p>
            <a:r>
              <a:rPr lang="en-US" sz="3600" dirty="0"/>
              <a:t>Strategies to identify and reach FSWs and their children</a:t>
            </a:r>
            <a:endParaRPr lang="en-US" dirty="0"/>
          </a:p>
        </p:txBody>
      </p:sp>
      <p:sp>
        <p:nvSpPr>
          <p:cNvPr id="3" name="Content Placeholder 2">
            <a:extLst>
              <a:ext uri="{FF2B5EF4-FFF2-40B4-BE49-F238E27FC236}">
                <a16:creationId xmlns:a16="http://schemas.microsoft.com/office/drawing/2014/main" id="{6235CC51-80DC-4AA6-87C5-99672F2E8C2E}"/>
              </a:ext>
            </a:extLst>
          </p:cNvPr>
          <p:cNvSpPr>
            <a:spLocks noGrp="1"/>
          </p:cNvSpPr>
          <p:nvPr>
            <p:ph idx="1"/>
          </p:nvPr>
        </p:nvSpPr>
        <p:spPr>
          <a:xfrm>
            <a:off x="838199" y="1636713"/>
            <a:ext cx="7134727" cy="5084762"/>
          </a:xfrm>
        </p:spPr>
        <p:txBody>
          <a:bodyPr>
            <a:normAutofit lnSpcReduction="10000"/>
          </a:bodyPr>
          <a:lstStyle/>
          <a:p>
            <a:pPr marL="465138" indent="-450850">
              <a:lnSpc>
                <a:spcPct val="105000"/>
              </a:lnSpc>
              <a:buFont typeface="+mj-lt"/>
              <a:buAutoNum type="arabicPeriod" startAt="6"/>
            </a:pPr>
            <a:r>
              <a:rPr lang="en-US" b="1" dirty="0"/>
              <a:t>Use FSW/KP-friendly platforms to deliver services: </a:t>
            </a:r>
          </a:p>
          <a:p>
            <a:pPr marL="801688">
              <a:lnSpc>
                <a:spcPct val="105000"/>
              </a:lnSpc>
            </a:pPr>
            <a:r>
              <a:rPr lang="en-US" dirty="0"/>
              <a:t>Drop-in centers (DICs) are safe and FSW-friendly spaces, where FSWs can relax, socialize, hold meetings, and receive services. </a:t>
            </a:r>
          </a:p>
          <a:p>
            <a:pPr marL="801688">
              <a:lnSpc>
                <a:spcPct val="105000"/>
              </a:lnSpc>
            </a:pPr>
            <a:r>
              <a:rPr lang="en-US" dirty="0"/>
              <a:t>DICs are usually run by KP programs, but OVC programs can leverage them for service delivery to FSWs, especially to reach those with infants and young children.</a:t>
            </a:r>
          </a:p>
        </p:txBody>
      </p:sp>
      <p:sp>
        <p:nvSpPr>
          <p:cNvPr id="5" name="Slide Number Placeholder 4">
            <a:extLst>
              <a:ext uri="{FF2B5EF4-FFF2-40B4-BE49-F238E27FC236}">
                <a16:creationId xmlns:a16="http://schemas.microsoft.com/office/drawing/2014/main" id="{FF4FD846-F42F-46F8-9FD7-172999D362F6}"/>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38</a:t>
            </a:fld>
            <a:endParaRPr lang="en-US" dirty="0"/>
          </a:p>
        </p:txBody>
      </p:sp>
      <p:pic>
        <p:nvPicPr>
          <p:cNvPr id="10" name="Graphic 9">
            <a:extLst>
              <a:ext uri="{FF2B5EF4-FFF2-40B4-BE49-F238E27FC236}">
                <a16:creationId xmlns:a16="http://schemas.microsoft.com/office/drawing/2014/main" id="{1FB7559A-FB2A-468A-ACC5-799EACCBE1C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2173"/>
          <a:stretch/>
        </p:blipFill>
        <p:spPr>
          <a:xfrm>
            <a:off x="8989195" y="1878727"/>
            <a:ext cx="2364605" cy="2300367"/>
          </a:xfrm>
          <a:prstGeom prst="rect">
            <a:avLst/>
          </a:prstGeom>
        </p:spPr>
      </p:pic>
      <p:pic>
        <p:nvPicPr>
          <p:cNvPr id="13" name="Graphic 12">
            <a:extLst>
              <a:ext uri="{FF2B5EF4-FFF2-40B4-BE49-F238E27FC236}">
                <a16:creationId xmlns:a16="http://schemas.microsoft.com/office/drawing/2014/main" id="{8FA44C88-6DD4-433B-BBC3-1B13CF64C43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30020"/>
          <a:stretch/>
        </p:blipFill>
        <p:spPr>
          <a:xfrm>
            <a:off x="8775030" y="3177828"/>
            <a:ext cx="2743199" cy="2399618"/>
          </a:xfrm>
          <a:prstGeom prst="rect">
            <a:avLst/>
          </a:prstGeom>
        </p:spPr>
      </p:pic>
    </p:spTree>
    <p:extLst>
      <p:ext uri="{BB962C8B-B14F-4D97-AF65-F5344CB8AC3E}">
        <p14:creationId xmlns:p14="http://schemas.microsoft.com/office/powerpoint/2010/main" val="193714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0C5-0659-48A2-A271-9658B8F5A3F6}"/>
              </a:ext>
            </a:extLst>
          </p:cNvPr>
          <p:cNvSpPr>
            <a:spLocks noGrp="1"/>
          </p:cNvSpPr>
          <p:nvPr>
            <p:ph type="title"/>
          </p:nvPr>
        </p:nvSpPr>
        <p:spPr>
          <a:xfrm>
            <a:off x="838200" y="288925"/>
            <a:ext cx="8658726" cy="1100138"/>
          </a:xfrm>
          <a:noFill/>
        </p:spPr>
        <p:txBody>
          <a:bodyPr>
            <a:noAutofit/>
          </a:bodyPr>
          <a:lstStyle/>
          <a:p>
            <a:r>
              <a:rPr lang="en-US" dirty="0"/>
              <a:t>Strategies to identify and reach FSWs and their children</a:t>
            </a:r>
          </a:p>
        </p:txBody>
      </p:sp>
      <p:sp>
        <p:nvSpPr>
          <p:cNvPr id="3" name="Content Placeholder 2">
            <a:extLst>
              <a:ext uri="{FF2B5EF4-FFF2-40B4-BE49-F238E27FC236}">
                <a16:creationId xmlns:a16="http://schemas.microsoft.com/office/drawing/2014/main" id="{9A816BA7-DA15-409E-BA77-C45CD463D23C}"/>
              </a:ext>
            </a:extLst>
          </p:cNvPr>
          <p:cNvSpPr>
            <a:spLocks noGrp="1"/>
          </p:cNvSpPr>
          <p:nvPr>
            <p:ph idx="1"/>
          </p:nvPr>
        </p:nvSpPr>
        <p:spPr>
          <a:xfrm>
            <a:off x="838200" y="1636713"/>
            <a:ext cx="6765758" cy="4932362"/>
          </a:xfrm>
        </p:spPr>
        <p:txBody>
          <a:bodyPr>
            <a:noAutofit/>
          </a:bodyPr>
          <a:lstStyle/>
          <a:p>
            <a:pPr marL="514350" indent="-514350">
              <a:buFont typeface="+mj-lt"/>
              <a:buAutoNum type="arabicPeriod" startAt="7"/>
            </a:pPr>
            <a:r>
              <a:rPr lang="en-US" b="1" dirty="0"/>
              <a:t>Work with relatives caring for FSW’s children: </a:t>
            </a:r>
          </a:p>
          <a:p>
            <a:pPr marL="914400" lvl="0" indent="-385763"/>
            <a:r>
              <a:rPr lang="en-US" dirty="0"/>
              <a:t>Many FSWs send their children to live with relatives. </a:t>
            </a:r>
          </a:p>
          <a:p>
            <a:pPr marL="914400" indent="-385763"/>
            <a:r>
              <a:rPr lang="en-US" dirty="0"/>
              <a:t>KP programs can obtain information from FSWs on the location of their children.</a:t>
            </a:r>
          </a:p>
          <a:p>
            <a:pPr marL="914400" indent="-385763"/>
            <a:r>
              <a:rPr lang="en-US" dirty="0"/>
              <a:t>These children could be served by the OVC program if they are living within the program’s coverage area.  </a:t>
            </a:r>
          </a:p>
        </p:txBody>
      </p:sp>
      <p:sp>
        <p:nvSpPr>
          <p:cNvPr id="4" name="Slide Number Placeholder 3">
            <a:extLst>
              <a:ext uri="{FF2B5EF4-FFF2-40B4-BE49-F238E27FC236}">
                <a16:creationId xmlns:a16="http://schemas.microsoft.com/office/drawing/2014/main" id="{CE759E8D-F84C-4803-B557-7E73EFDA5F5E}"/>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39</a:t>
            </a:fld>
            <a:endParaRPr lang="en-US"/>
          </a:p>
        </p:txBody>
      </p:sp>
      <p:grpSp>
        <p:nvGrpSpPr>
          <p:cNvPr id="14" name="Group 13">
            <a:extLst>
              <a:ext uri="{FF2B5EF4-FFF2-40B4-BE49-F238E27FC236}">
                <a16:creationId xmlns:a16="http://schemas.microsoft.com/office/drawing/2014/main" id="{59A24523-CE35-4C7F-9D1D-8EFAAD9B3D02}"/>
              </a:ext>
            </a:extLst>
          </p:cNvPr>
          <p:cNvGrpSpPr/>
          <p:nvPr/>
        </p:nvGrpSpPr>
        <p:grpSpPr>
          <a:xfrm>
            <a:off x="8347065" y="2121637"/>
            <a:ext cx="3093438" cy="3168404"/>
            <a:chOff x="8347065" y="2121637"/>
            <a:chExt cx="3093438" cy="3168404"/>
          </a:xfrm>
          <a:solidFill>
            <a:schemeClr val="accent3">
              <a:lumMod val="50000"/>
            </a:schemeClr>
          </a:solidFill>
        </p:grpSpPr>
        <p:sp>
          <p:nvSpPr>
            <p:cNvPr id="8" name="Freeform: Shape 7">
              <a:extLst>
                <a:ext uri="{FF2B5EF4-FFF2-40B4-BE49-F238E27FC236}">
                  <a16:creationId xmlns:a16="http://schemas.microsoft.com/office/drawing/2014/main" id="{B22A33C8-96B5-499C-9D3C-485AF741C5EB}"/>
                </a:ext>
              </a:extLst>
            </p:cNvPr>
            <p:cNvSpPr/>
            <p:nvPr/>
          </p:nvSpPr>
          <p:spPr>
            <a:xfrm>
              <a:off x="8347065" y="2674120"/>
              <a:ext cx="3093438" cy="2615921"/>
            </a:xfrm>
            <a:custGeom>
              <a:avLst/>
              <a:gdLst>
                <a:gd name="connsiteX0" fmla="*/ 67797 w 3093438"/>
                <a:gd name="connsiteY0" fmla="*/ 2596934 h 2615921"/>
                <a:gd name="connsiteX1" fmla="*/ 135563 w 3093438"/>
                <a:gd name="connsiteY1" fmla="*/ 2529137 h 2615921"/>
                <a:gd name="connsiteX2" fmla="*/ 135563 w 3093438"/>
                <a:gd name="connsiteY2" fmla="*/ 990467 h 2615921"/>
                <a:gd name="connsiteX3" fmla="*/ 172951 w 3093438"/>
                <a:gd name="connsiteY3" fmla="*/ 899905 h 2615921"/>
                <a:gd name="connsiteX4" fmla="*/ 267833 w 3093438"/>
                <a:gd name="connsiteY4" fmla="*/ 953562 h 2615921"/>
                <a:gd name="connsiteX5" fmla="*/ 273377 w 3093438"/>
                <a:gd name="connsiteY5" fmla="*/ 953683 h 2615921"/>
                <a:gd name="connsiteX6" fmla="*/ 365449 w 3093438"/>
                <a:gd name="connsiteY6" fmla="*/ 910933 h 2615921"/>
                <a:gd name="connsiteX7" fmla="*/ 393169 w 3093438"/>
                <a:gd name="connsiteY7" fmla="*/ 990482 h 2615921"/>
                <a:gd name="connsiteX8" fmla="*/ 393138 w 3093438"/>
                <a:gd name="connsiteY8" fmla="*/ 990482 h 2615921"/>
                <a:gd name="connsiteX9" fmla="*/ 460935 w 3093438"/>
                <a:gd name="connsiteY9" fmla="*/ 1058248 h 2615921"/>
                <a:gd name="connsiteX10" fmla="*/ 528731 w 3093438"/>
                <a:gd name="connsiteY10" fmla="*/ 990482 h 2615921"/>
                <a:gd name="connsiteX11" fmla="*/ 400102 w 3093438"/>
                <a:gd name="connsiteY11" fmla="*/ 763950 h 2615921"/>
                <a:gd name="connsiteX12" fmla="*/ 480860 w 3093438"/>
                <a:gd name="connsiteY12" fmla="*/ 499380 h 2615921"/>
                <a:gd name="connsiteX13" fmla="*/ 702256 w 3093438"/>
                <a:gd name="connsiteY13" fmla="*/ 289661 h 2615921"/>
                <a:gd name="connsiteX14" fmla="*/ 560062 w 3093438"/>
                <a:gd name="connsiteY14" fmla="*/ 1729355 h 2615921"/>
                <a:gd name="connsiteX15" fmla="*/ 683932 w 3093438"/>
                <a:gd name="connsiteY15" fmla="*/ 1800989 h 2615921"/>
                <a:gd name="connsiteX16" fmla="*/ 668433 w 3093438"/>
                <a:gd name="connsiteY16" fmla="*/ 2424330 h 2615921"/>
                <a:gd name="connsiteX17" fmla="*/ 842185 w 3093438"/>
                <a:gd name="connsiteY17" fmla="*/ 2598051 h 2615921"/>
                <a:gd name="connsiteX18" fmla="*/ 1015906 w 3093438"/>
                <a:gd name="connsiteY18" fmla="*/ 2424330 h 2615921"/>
                <a:gd name="connsiteX19" fmla="*/ 1028248 w 3093438"/>
                <a:gd name="connsiteY19" fmla="*/ 1871369 h 2615921"/>
                <a:gd name="connsiteX20" fmla="*/ 1113114 w 3093438"/>
                <a:gd name="connsiteY20" fmla="*/ 1877955 h 2615921"/>
                <a:gd name="connsiteX21" fmla="*/ 1198011 w 3093438"/>
                <a:gd name="connsiteY21" fmla="*/ 1871369 h 2615921"/>
                <a:gd name="connsiteX22" fmla="*/ 1210353 w 3093438"/>
                <a:gd name="connsiteY22" fmla="*/ 2424330 h 2615921"/>
                <a:gd name="connsiteX23" fmla="*/ 1384074 w 3093438"/>
                <a:gd name="connsiteY23" fmla="*/ 2598066 h 2615921"/>
                <a:gd name="connsiteX24" fmla="*/ 1557810 w 3093438"/>
                <a:gd name="connsiteY24" fmla="*/ 2424330 h 2615921"/>
                <a:gd name="connsiteX25" fmla="*/ 1542296 w 3093438"/>
                <a:gd name="connsiteY25" fmla="*/ 1800989 h 2615921"/>
                <a:gd name="connsiteX26" fmla="*/ 1666197 w 3093438"/>
                <a:gd name="connsiteY26" fmla="*/ 1729355 h 2615921"/>
                <a:gd name="connsiteX27" fmla="*/ 1551269 w 3093438"/>
                <a:gd name="connsiteY27" fmla="*/ 429514 h 2615921"/>
                <a:gd name="connsiteX28" fmla="*/ 1801926 w 3093438"/>
                <a:gd name="connsiteY28" fmla="*/ 942444 h 2615921"/>
                <a:gd name="connsiteX29" fmla="*/ 1895947 w 3093438"/>
                <a:gd name="connsiteY29" fmla="*/ 1034622 h 2615921"/>
                <a:gd name="connsiteX30" fmla="*/ 2031978 w 3093438"/>
                <a:gd name="connsiteY30" fmla="*/ 1167496 h 2615921"/>
                <a:gd name="connsiteX31" fmla="*/ 2222588 w 3093438"/>
                <a:gd name="connsiteY31" fmla="*/ 1212664 h 2615921"/>
                <a:gd name="connsiteX32" fmla="*/ 2300853 w 3093438"/>
                <a:gd name="connsiteY32" fmla="*/ 1206772 h 2615921"/>
                <a:gd name="connsiteX33" fmla="*/ 2205669 w 3093438"/>
                <a:gd name="connsiteY33" fmla="*/ 1971371 h 2615921"/>
                <a:gd name="connsiteX34" fmla="*/ 2326518 w 3093438"/>
                <a:gd name="connsiteY34" fmla="*/ 2045785 h 2615921"/>
                <a:gd name="connsiteX35" fmla="*/ 2326518 w 3093438"/>
                <a:gd name="connsiteY35" fmla="*/ 2517732 h 2615921"/>
                <a:gd name="connsiteX36" fmla="*/ 2424708 w 3093438"/>
                <a:gd name="connsiteY36" fmla="*/ 2615922 h 2615921"/>
                <a:gd name="connsiteX37" fmla="*/ 2522898 w 3093438"/>
                <a:gd name="connsiteY37" fmla="*/ 2517732 h 2615921"/>
                <a:gd name="connsiteX38" fmla="*/ 2522898 w 3093438"/>
                <a:gd name="connsiteY38" fmla="*/ 2078353 h 2615921"/>
                <a:gd name="connsiteX39" fmla="*/ 2556887 w 3093438"/>
                <a:gd name="connsiteY39" fmla="*/ 2079411 h 2615921"/>
                <a:gd name="connsiteX40" fmla="*/ 2590876 w 3093438"/>
                <a:gd name="connsiteY40" fmla="*/ 2078353 h 2615921"/>
                <a:gd name="connsiteX41" fmla="*/ 2590876 w 3093438"/>
                <a:gd name="connsiteY41" fmla="*/ 2517732 h 2615921"/>
                <a:gd name="connsiteX42" fmla="*/ 2689066 w 3093438"/>
                <a:gd name="connsiteY42" fmla="*/ 2615922 h 2615921"/>
                <a:gd name="connsiteX43" fmla="*/ 2787257 w 3093438"/>
                <a:gd name="connsiteY43" fmla="*/ 2517732 h 2615921"/>
                <a:gd name="connsiteX44" fmla="*/ 2787257 w 3093438"/>
                <a:gd name="connsiteY44" fmla="*/ 2045785 h 2615921"/>
                <a:gd name="connsiteX45" fmla="*/ 2908106 w 3093438"/>
                <a:gd name="connsiteY45" fmla="*/ 1971371 h 2615921"/>
                <a:gd name="connsiteX46" fmla="*/ 2834871 w 3093438"/>
                <a:gd name="connsiteY46" fmla="*/ 1328407 h 2615921"/>
                <a:gd name="connsiteX47" fmla="*/ 2942850 w 3093438"/>
                <a:gd name="connsiteY47" fmla="*/ 1726651 h 2615921"/>
                <a:gd name="connsiteX48" fmla="*/ 3017807 w 3093438"/>
                <a:gd name="connsiteY48" fmla="*/ 1793617 h 2615921"/>
                <a:gd name="connsiteX49" fmla="*/ 3026448 w 3093438"/>
                <a:gd name="connsiteY49" fmla="*/ 1793134 h 2615921"/>
                <a:gd name="connsiteX50" fmla="*/ 3092945 w 3093438"/>
                <a:gd name="connsiteY50" fmla="*/ 1709536 h 2615921"/>
                <a:gd name="connsiteX51" fmla="*/ 2898181 w 3093438"/>
                <a:gd name="connsiteY51" fmla="*/ 1151257 h 2615921"/>
                <a:gd name="connsiteX52" fmla="*/ 2731681 w 3093438"/>
                <a:gd name="connsiteY52" fmla="*/ 1030045 h 2615921"/>
                <a:gd name="connsiteX53" fmla="*/ 2556872 w 3093438"/>
                <a:gd name="connsiteY53" fmla="*/ 1008126 h 2615921"/>
                <a:gd name="connsiteX54" fmla="*/ 2363513 w 3093438"/>
                <a:gd name="connsiteY54" fmla="*/ 1036918 h 2615921"/>
                <a:gd name="connsiteX55" fmla="*/ 2222573 w 3093438"/>
                <a:gd name="connsiteY55" fmla="*/ 1061587 h 2615921"/>
                <a:gd name="connsiteX56" fmla="*/ 2103868 w 3093438"/>
                <a:gd name="connsiteY56" fmla="*/ 1034652 h 2615921"/>
                <a:gd name="connsiteX57" fmla="*/ 2030271 w 3093438"/>
                <a:gd name="connsiteY57" fmla="*/ 965073 h 2615921"/>
                <a:gd name="connsiteX58" fmla="*/ 2037839 w 3093438"/>
                <a:gd name="connsiteY58" fmla="*/ 890041 h 2615921"/>
                <a:gd name="connsiteX59" fmla="*/ 1722422 w 3093438"/>
                <a:gd name="connsiteY59" fmla="*/ 256563 h 2615921"/>
                <a:gd name="connsiteX60" fmla="*/ 1493865 w 3093438"/>
                <a:gd name="connsiteY60" fmla="*/ 28656 h 2615921"/>
                <a:gd name="connsiteX61" fmla="*/ 1391022 w 3093438"/>
                <a:gd name="connsiteY61" fmla="*/ 8429 h 2615921"/>
                <a:gd name="connsiteX62" fmla="*/ 1382895 w 3093438"/>
                <a:gd name="connsiteY62" fmla="*/ 7749 h 2615921"/>
                <a:gd name="connsiteX63" fmla="*/ 1379270 w 3093438"/>
                <a:gd name="connsiteY63" fmla="*/ 12130 h 2615921"/>
                <a:gd name="connsiteX64" fmla="*/ 1314676 w 3093438"/>
                <a:gd name="connsiteY64" fmla="*/ 68854 h 2615921"/>
                <a:gd name="connsiteX65" fmla="*/ 1113446 w 3093438"/>
                <a:gd name="connsiteY65" fmla="*/ 130865 h 2615921"/>
                <a:gd name="connsiteX66" fmla="*/ 1032251 w 3093438"/>
                <a:gd name="connsiteY66" fmla="*/ 121484 h 2615921"/>
                <a:gd name="connsiteX67" fmla="*/ 964499 w 3093438"/>
                <a:gd name="connsiteY67" fmla="*/ 98402 h 2615921"/>
                <a:gd name="connsiteX68" fmla="*/ 844013 w 3093438"/>
                <a:gd name="connsiteY68" fmla="*/ 7719 h 2615921"/>
                <a:gd name="connsiteX69" fmla="*/ 837472 w 3093438"/>
                <a:gd name="connsiteY69" fmla="*/ 0 h 2615921"/>
                <a:gd name="connsiteX70" fmla="*/ 835598 w 3093438"/>
                <a:gd name="connsiteY70" fmla="*/ 60 h 2615921"/>
                <a:gd name="connsiteX71" fmla="*/ 835553 w 3093438"/>
                <a:gd name="connsiteY71" fmla="*/ 60 h 2615921"/>
                <a:gd name="connsiteX72" fmla="*/ 502855 w 3093438"/>
                <a:gd name="connsiteY72" fmla="*/ 126635 h 2615921"/>
                <a:gd name="connsiteX73" fmla="*/ 270129 w 3093438"/>
                <a:gd name="connsiteY73" fmla="*/ 380993 h 2615921"/>
                <a:gd name="connsiteX74" fmla="*/ 158826 w 3093438"/>
                <a:gd name="connsiteY74" fmla="*/ 748164 h 2615921"/>
                <a:gd name="connsiteX75" fmla="*/ 15 w 3093438"/>
                <a:gd name="connsiteY75" fmla="*/ 990482 h 2615921"/>
                <a:gd name="connsiteX76" fmla="*/ 0 w 3093438"/>
                <a:gd name="connsiteY76" fmla="*/ 2529137 h 2615921"/>
                <a:gd name="connsiteX77" fmla="*/ 67797 w 3093438"/>
                <a:gd name="connsiteY77" fmla="*/ 2596934 h 261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93438" h="2615921">
                  <a:moveTo>
                    <a:pt x="67797" y="2596934"/>
                  </a:moveTo>
                  <a:cubicBezTo>
                    <a:pt x="105230" y="2596934"/>
                    <a:pt x="135563" y="2566570"/>
                    <a:pt x="135563" y="2529137"/>
                  </a:cubicBezTo>
                  <a:lnTo>
                    <a:pt x="135563" y="990467"/>
                  </a:lnTo>
                  <a:cubicBezTo>
                    <a:pt x="135638" y="955133"/>
                    <a:pt x="149899" y="923169"/>
                    <a:pt x="172951" y="899905"/>
                  </a:cubicBezTo>
                  <a:cubicBezTo>
                    <a:pt x="193586" y="930707"/>
                    <a:pt x="227967" y="951750"/>
                    <a:pt x="267833" y="953562"/>
                  </a:cubicBezTo>
                  <a:cubicBezTo>
                    <a:pt x="269691" y="953638"/>
                    <a:pt x="271534" y="953683"/>
                    <a:pt x="273377" y="953683"/>
                  </a:cubicBezTo>
                  <a:cubicBezTo>
                    <a:pt x="310054" y="953698"/>
                    <a:pt x="343182" y="937157"/>
                    <a:pt x="365449" y="910933"/>
                  </a:cubicBezTo>
                  <a:cubicBezTo>
                    <a:pt x="382730" y="932837"/>
                    <a:pt x="393123" y="960406"/>
                    <a:pt x="393169" y="990482"/>
                  </a:cubicBezTo>
                  <a:lnTo>
                    <a:pt x="393138" y="990482"/>
                  </a:lnTo>
                  <a:cubicBezTo>
                    <a:pt x="393138" y="1027900"/>
                    <a:pt x="423502" y="1058248"/>
                    <a:pt x="460935" y="1058248"/>
                  </a:cubicBezTo>
                  <a:cubicBezTo>
                    <a:pt x="498368" y="1058248"/>
                    <a:pt x="528731" y="1027885"/>
                    <a:pt x="528731" y="990482"/>
                  </a:cubicBezTo>
                  <a:cubicBezTo>
                    <a:pt x="528686" y="894150"/>
                    <a:pt x="477053" y="810144"/>
                    <a:pt x="400102" y="763950"/>
                  </a:cubicBezTo>
                  <a:cubicBezTo>
                    <a:pt x="413381" y="651258"/>
                    <a:pt x="443608" y="565862"/>
                    <a:pt x="480860" y="499380"/>
                  </a:cubicBezTo>
                  <a:cubicBezTo>
                    <a:pt x="542992" y="389075"/>
                    <a:pt x="627027" y="326898"/>
                    <a:pt x="702256" y="289661"/>
                  </a:cubicBezTo>
                  <a:cubicBezTo>
                    <a:pt x="625018" y="677557"/>
                    <a:pt x="454288" y="1604488"/>
                    <a:pt x="560062" y="1729355"/>
                  </a:cubicBezTo>
                  <a:cubicBezTo>
                    <a:pt x="582373" y="1755701"/>
                    <a:pt x="626106" y="1779961"/>
                    <a:pt x="683932" y="1800989"/>
                  </a:cubicBezTo>
                  <a:cubicBezTo>
                    <a:pt x="674551" y="1974846"/>
                    <a:pt x="668479" y="2181242"/>
                    <a:pt x="668433" y="2424330"/>
                  </a:cubicBezTo>
                  <a:cubicBezTo>
                    <a:pt x="668433" y="2520270"/>
                    <a:pt x="746200" y="2598051"/>
                    <a:pt x="842185" y="2598051"/>
                  </a:cubicBezTo>
                  <a:cubicBezTo>
                    <a:pt x="938124" y="2598051"/>
                    <a:pt x="1015906" y="2520270"/>
                    <a:pt x="1015906" y="2424330"/>
                  </a:cubicBezTo>
                  <a:cubicBezTo>
                    <a:pt x="1015906" y="2210955"/>
                    <a:pt x="1020725" y="2027687"/>
                    <a:pt x="1028248" y="1871369"/>
                  </a:cubicBezTo>
                  <a:cubicBezTo>
                    <a:pt x="1056315" y="1874133"/>
                    <a:pt x="1084684" y="1876354"/>
                    <a:pt x="1113114" y="1877955"/>
                  </a:cubicBezTo>
                  <a:cubicBezTo>
                    <a:pt x="1141544" y="1876369"/>
                    <a:pt x="1169928" y="1874133"/>
                    <a:pt x="1198011" y="1871369"/>
                  </a:cubicBezTo>
                  <a:cubicBezTo>
                    <a:pt x="1205549" y="2027687"/>
                    <a:pt x="1210368" y="2210955"/>
                    <a:pt x="1210353" y="2424330"/>
                  </a:cubicBezTo>
                  <a:cubicBezTo>
                    <a:pt x="1210353" y="2520300"/>
                    <a:pt x="1288089" y="2598066"/>
                    <a:pt x="1384074" y="2598066"/>
                  </a:cubicBezTo>
                  <a:cubicBezTo>
                    <a:pt x="1480013" y="2598066"/>
                    <a:pt x="1557810" y="2520300"/>
                    <a:pt x="1557810" y="2424330"/>
                  </a:cubicBezTo>
                  <a:cubicBezTo>
                    <a:pt x="1557765" y="2181242"/>
                    <a:pt x="1551677" y="1974846"/>
                    <a:pt x="1542296" y="1800989"/>
                  </a:cubicBezTo>
                  <a:cubicBezTo>
                    <a:pt x="1600137" y="1779946"/>
                    <a:pt x="1643900" y="1755701"/>
                    <a:pt x="1666197" y="1729355"/>
                  </a:cubicBezTo>
                  <a:cubicBezTo>
                    <a:pt x="1760746" y="1617706"/>
                    <a:pt x="1634323" y="865025"/>
                    <a:pt x="1551269" y="429514"/>
                  </a:cubicBezTo>
                  <a:cubicBezTo>
                    <a:pt x="1649519" y="553657"/>
                    <a:pt x="1754417" y="728239"/>
                    <a:pt x="1801926" y="942444"/>
                  </a:cubicBezTo>
                  <a:cubicBezTo>
                    <a:pt x="1812591" y="990542"/>
                    <a:pt x="1850598" y="1025423"/>
                    <a:pt x="1895947" y="1034622"/>
                  </a:cubicBezTo>
                  <a:cubicBezTo>
                    <a:pt x="1932504" y="1095440"/>
                    <a:pt x="1980254" y="1139852"/>
                    <a:pt x="2031978" y="1167496"/>
                  </a:cubicBezTo>
                  <a:cubicBezTo>
                    <a:pt x="2096239" y="1202240"/>
                    <a:pt x="2163568" y="1212633"/>
                    <a:pt x="2222588" y="1212664"/>
                  </a:cubicBezTo>
                  <a:cubicBezTo>
                    <a:pt x="2250534" y="1212558"/>
                    <a:pt x="2276849" y="1210232"/>
                    <a:pt x="2300853" y="1206772"/>
                  </a:cubicBezTo>
                  <a:cubicBezTo>
                    <a:pt x="2264024" y="1403289"/>
                    <a:pt x="2205669" y="1749447"/>
                    <a:pt x="2205669" y="1971371"/>
                  </a:cubicBezTo>
                  <a:cubicBezTo>
                    <a:pt x="2205669" y="2000677"/>
                    <a:pt x="2258359" y="2026645"/>
                    <a:pt x="2326518" y="2045785"/>
                  </a:cubicBezTo>
                  <a:lnTo>
                    <a:pt x="2326518" y="2517732"/>
                  </a:lnTo>
                  <a:cubicBezTo>
                    <a:pt x="2326518" y="2571963"/>
                    <a:pt x="2370477" y="2615922"/>
                    <a:pt x="2424708" y="2615922"/>
                  </a:cubicBezTo>
                  <a:cubicBezTo>
                    <a:pt x="2478939" y="2615922"/>
                    <a:pt x="2522898" y="2571963"/>
                    <a:pt x="2522898" y="2517732"/>
                  </a:cubicBezTo>
                  <a:lnTo>
                    <a:pt x="2522898" y="2078353"/>
                  </a:lnTo>
                  <a:cubicBezTo>
                    <a:pt x="2534908" y="2079033"/>
                    <a:pt x="2546328" y="2079411"/>
                    <a:pt x="2556887" y="2079411"/>
                  </a:cubicBezTo>
                  <a:cubicBezTo>
                    <a:pt x="2567447" y="2079411"/>
                    <a:pt x="2578867" y="2079033"/>
                    <a:pt x="2590876" y="2078353"/>
                  </a:cubicBezTo>
                  <a:lnTo>
                    <a:pt x="2590876" y="2517732"/>
                  </a:lnTo>
                  <a:cubicBezTo>
                    <a:pt x="2590876" y="2571963"/>
                    <a:pt x="2634835" y="2615922"/>
                    <a:pt x="2689066" y="2615922"/>
                  </a:cubicBezTo>
                  <a:cubicBezTo>
                    <a:pt x="2743298" y="2615922"/>
                    <a:pt x="2787257" y="2571963"/>
                    <a:pt x="2787257" y="2517732"/>
                  </a:cubicBezTo>
                  <a:lnTo>
                    <a:pt x="2787257" y="2045785"/>
                  </a:lnTo>
                  <a:cubicBezTo>
                    <a:pt x="2855416" y="2026645"/>
                    <a:pt x="2908106" y="2000693"/>
                    <a:pt x="2908106" y="1971371"/>
                  </a:cubicBezTo>
                  <a:cubicBezTo>
                    <a:pt x="2908106" y="1790173"/>
                    <a:pt x="2869208" y="1526177"/>
                    <a:pt x="2834871" y="1328407"/>
                  </a:cubicBezTo>
                  <a:cubicBezTo>
                    <a:pt x="2878211" y="1409981"/>
                    <a:pt x="2921022" y="1535392"/>
                    <a:pt x="2942850" y="1726651"/>
                  </a:cubicBezTo>
                  <a:cubicBezTo>
                    <a:pt x="2947246" y="1765187"/>
                    <a:pt x="2979921" y="1793617"/>
                    <a:pt x="3017807" y="1793617"/>
                  </a:cubicBezTo>
                  <a:cubicBezTo>
                    <a:pt x="3020662" y="1793617"/>
                    <a:pt x="3023547" y="1793451"/>
                    <a:pt x="3026448" y="1793134"/>
                  </a:cubicBezTo>
                  <a:cubicBezTo>
                    <a:pt x="3067884" y="1788405"/>
                    <a:pt x="3097673" y="1750972"/>
                    <a:pt x="3092945" y="1709536"/>
                  </a:cubicBezTo>
                  <a:cubicBezTo>
                    <a:pt x="3059742" y="1418062"/>
                    <a:pt x="2978742" y="1248918"/>
                    <a:pt x="2898181" y="1151257"/>
                  </a:cubicBezTo>
                  <a:cubicBezTo>
                    <a:pt x="2825415" y="1062584"/>
                    <a:pt x="2754174" y="1036118"/>
                    <a:pt x="2731681" y="1030045"/>
                  </a:cubicBezTo>
                  <a:cubicBezTo>
                    <a:pt x="2697435" y="1018700"/>
                    <a:pt x="2642751" y="1008126"/>
                    <a:pt x="2556872" y="1008126"/>
                  </a:cubicBezTo>
                  <a:cubicBezTo>
                    <a:pt x="2453622" y="1008126"/>
                    <a:pt x="2395130" y="1023413"/>
                    <a:pt x="2363513" y="1036918"/>
                  </a:cubicBezTo>
                  <a:cubicBezTo>
                    <a:pt x="2340250" y="1044955"/>
                    <a:pt x="2282967" y="1061889"/>
                    <a:pt x="2222573" y="1061587"/>
                  </a:cubicBezTo>
                  <a:cubicBezTo>
                    <a:pt x="2181167" y="1061617"/>
                    <a:pt x="2139564" y="1054094"/>
                    <a:pt x="2103868" y="1034652"/>
                  </a:cubicBezTo>
                  <a:cubicBezTo>
                    <a:pt x="2077190" y="1019924"/>
                    <a:pt x="2052311" y="999183"/>
                    <a:pt x="2030271" y="965073"/>
                  </a:cubicBezTo>
                  <a:cubicBezTo>
                    <a:pt x="2040377" y="942278"/>
                    <a:pt x="2043670" y="916250"/>
                    <a:pt x="2037839" y="890041"/>
                  </a:cubicBezTo>
                  <a:cubicBezTo>
                    <a:pt x="1976644" y="615365"/>
                    <a:pt x="1841338" y="401915"/>
                    <a:pt x="1722422" y="256563"/>
                  </a:cubicBezTo>
                  <a:cubicBezTo>
                    <a:pt x="1603189" y="111136"/>
                    <a:pt x="1499409" y="32856"/>
                    <a:pt x="1493865" y="28656"/>
                  </a:cubicBezTo>
                  <a:cubicBezTo>
                    <a:pt x="1463290" y="5725"/>
                    <a:pt x="1425374" y="-453"/>
                    <a:pt x="1391022" y="8429"/>
                  </a:cubicBezTo>
                  <a:cubicBezTo>
                    <a:pt x="1388334" y="8097"/>
                    <a:pt x="1385630" y="7901"/>
                    <a:pt x="1382895" y="7749"/>
                  </a:cubicBezTo>
                  <a:cubicBezTo>
                    <a:pt x="1381657" y="9185"/>
                    <a:pt x="1380524" y="10710"/>
                    <a:pt x="1379270" y="12130"/>
                  </a:cubicBezTo>
                  <a:cubicBezTo>
                    <a:pt x="1360100" y="33641"/>
                    <a:pt x="1338377" y="52645"/>
                    <a:pt x="1314676" y="68854"/>
                  </a:cubicBezTo>
                  <a:cubicBezTo>
                    <a:pt x="1257076" y="108206"/>
                    <a:pt x="1187678" y="130865"/>
                    <a:pt x="1113446" y="130865"/>
                  </a:cubicBezTo>
                  <a:cubicBezTo>
                    <a:pt x="1086270" y="130865"/>
                    <a:pt x="1058928" y="127693"/>
                    <a:pt x="1032251" y="121484"/>
                  </a:cubicBezTo>
                  <a:cubicBezTo>
                    <a:pt x="1008670" y="116000"/>
                    <a:pt x="986026" y="108221"/>
                    <a:pt x="964499" y="98402"/>
                  </a:cubicBezTo>
                  <a:cubicBezTo>
                    <a:pt x="918214" y="77298"/>
                    <a:pt x="877427" y="46331"/>
                    <a:pt x="844013" y="7719"/>
                  </a:cubicBezTo>
                  <a:cubicBezTo>
                    <a:pt x="841822" y="5166"/>
                    <a:pt x="839617" y="2628"/>
                    <a:pt x="837472" y="0"/>
                  </a:cubicBezTo>
                  <a:cubicBezTo>
                    <a:pt x="836837" y="30"/>
                    <a:pt x="836233" y="0"/>
                    <a:pt x="835598" y="60"/>
                  </a:cubicBezTo>
                  <a:lnTo>
                    <a:pt x="835553" y="60"/>
                  </a:lnTo>
                  <a:cubicBezTo>
                    <a:pt x="823710" y="1495"/>
                    <a:pt x="669279" y="14306"/>
                    <a:pt x="502855" y="126635"/>
                  </a:cubicBezTo>
                  <a:cubicBezTo>
                    <a:pt x="420058" y="182830"/>
                    <a:pt x="335070" y="265189"/>
                    <a:pt x="270129" y="380993"/>
                  </a:cubicBezTo>
                  <a:cubicBezTo>
                    <a:pt x="214674" y="479470"/>
                    <a:pt x="174627" y="601392"/>
                    <a:pt x="158826" y="748164"/>
                  </a:cubicBezTo>
                  <a:cubicBezTo>
                    <a:pt x="65380" y="788920"/>
                    <a:pt x="30" y="881974"/>
                    <a:pt x="15" y="990482"/>
                  </a:cubicBezTo>
                  <a:lnTo>
                    <a:pt x="0" y="2529137"/>
                  </a:lnTo>
                  <a:cubicBezTo>
                    <a:pt x="0" y="2566585"/>
                    <a:pt x="30394" y="2596934"/>
                    <a:pt x="67797" y="2596934"/>
                  </a:cubicBezTo>
                  <a:close/>
                </a:path>
              </a:pathLst>
            </a:custGeom>
            <a:grpFill/>
            <a:ln w="1510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206138-2F5F-4891-AB75-58CBC63C08D2}"/>
                </a:ext>
              </a:extLst>
            </p:cNvPr>
            <p:cNvSpPr/>
            <p:nvPr/>
          </p:nvSpPr>
          <p:spPr>
            <a:xfrm>
              <a:off x="9133624" y="2121637"/>
              <a:ext cx="653147" cy="653112"/>
            </a:xfrm>
            <a:custGeom>
              <a:avLst/>
              <a:gdLst>
                <a:gd name="connsiteX0" fmla="*/ 98180 w 653147"/>
                <a:gd name="connsiteY0" fmla="*/ 559915 h 653112"/>
                <a:gd name="connsiteX1" fmla="*/ 161021 w 653147"/>
                <a:gd name="connsiteY1" fmla="*/ 608043 h 653112"/>
                <a:gd name="connsiteX2" fmla="*/ 252550 w 653147"/>
                <a:gd name="connsiteY2" fmla="*/ 644540 h 653112"/>
                <a:gd name="connsiteX3" fmla="*/ 554855 w 653147"/>
                <a:gd name="connsiteY3" fmla="*/ 559915 h 653112"/>
                <a:gd name="connsiteX4" fmla="*/ 644570 w 653147"/>
                <a:gd name="connsiteY4" fmla="*/ 400590 h 653112"/>
                <a:gd name="connsiteX5" fmla="*/ 505880 w 653147"/>
                <a:gd name="connsiteY5" fmla="*/ 53601 h 653112"/>
                <a:gd name="connsiteX6" fmla="*/ 400621 w 653147"/>
                <a:gd name="connsiteY6" fmla="*/ 8570 h 653112"/>
                <a:gd name="connsiteX7" fmla="*/ 147275 w 653147"/>
                <a:gd name="connsiteY7" fmla="*/ 53813 h 653112"/>
                <a:gd name="connsiteX8" fmla="*/ 8585 w 653147"/>
                <a:gd name="connsiteY8" fmla="*/ 252504 h 653112"/>
                <a:gd name="connsiteX9" fmla="*/ 96246 w 653147"/>
                <a:gd name="connsiteY9" fmla="*/ 557936 h 653112"/>
                <a:gd name="connsiteX10" fmla="*/ 98180 w 653147"/>
                <a:gd name="connsiteY10" fmla="*/ 559915 h 6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147" h="653112">
                  <a:moveTo>
                    <a:pt x="98180" y="559915"/>
                  </a:moveTo>
                  <a:cubicBezTo>
                    <a:pt x="116911" y="578284"/>
                    <a:pt x="137969" y="594493"/>
                    <a:pt x="161021" y="608043"/>
                  </a:cubicBezTo>
                  <a:cubicBezTo>
                    <a:pt x="188817" y="624373"/>
                    <a:pt x="219497" y="636836"/>
                    <a:pt x="252550" y="644540"/>
                  </a:cubicBezTo>
                  <a:cubicBezTo>
                    <a:pt x="365212" y="670779"/>
                    <a:pt x="477783" y="635159"/>
                    <a:pt x="554855" y="559915"/>
                  </a:cubicBezTo>
                  <a:cubicBezTo>
                    <a:pt x="597907" y="517890"/>
                    <a:pt x="629917" y="463538"/>
                    <a:pt x="644570" y="400590"/>
                  </a:cubicBezTo>
                  <a:cubicBezTo>
                    <a:pt x="676475" y="263562"/>
                    <a:pt x="616986" y="126609"/>
                    <a:pt x="505880" y="53601"/>
                  </a:cubicBezTo>
                  <a:cubicBezTo>
                    <a:pt x="474596" y="33042"/>
                    <a:pt x="439217" y="17543"/>
                    <a:pt x="400621" y="8570"/>
                  </a:cubicBezTo>
                  <a:cubicBezTo>
                    <a:pt x="309968" y="-12549"/>
                    <a:pt x="219392" y="6425"/>
                    <a:pt x="147275" y="53813"/>
                  </a:cubicBezTo>
                  <a:cubicBezTo>
                    <a:pt x="79705" y="98210"/>
                    <a:pt x="28374" y="167547"/>
                    <a:pt x="8585" y="252504"/>
                  </a:cubicBezTo>
                  <a:cubicBezTo>
                    <a:pt x="-18032" y="366707"/>
                    <a:pt x="18918" y="480819"/>
                    <a:pt x="96246" y="557936"/>
                  </a:cubicBezTo>
                  <a:cubicBezTo>
                    <a:pt x="96911" y="558586"/>
                    <a:pt x="97530" y="559281"/>
                    <a:pt x="98180" y="559915"/>
                  </a:cubicBezTo>
                  <a:close/>
                </a:path>
              </a:pathLst>
            </a:custGeom>
            <a:grpFill/>
            <a:ln w="1510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DA6622B-5D19-4B6D-B8AE-96201661B638}"/>
                </a:ext>
              </a:extLst>
            </p:cNvPr>
            <p:cNvSpPr/>
            <p:nvPr/>
          </p:nvSpPr>
          <p:spPr>
            <a:xfrm>
              <a:off x="10662268" y="3157427"/>
              <a:ext cx="483397" cy="483397"/>
            </a:xfrm>
            <a:custGeom>
              <a:avLst/>
              <a:gdLst>
                <a:gd name="connsiteX0" fmla="*/ 483398 w 483397"/>
                <a:gd name="connsiteY0" fmla="*/ 241699 h 483397"/>
                <a:gd name="connsiteX1" fmla="*/ 241699 w 483397"/>
                <a:gd name="connsiteY1" fmla="*/ 483398 h 483397"/>
                <a:gd name="connsiteX2" fmla="*/ 0 w 483397"/>
                <a:gd name="connsiteY2" fmla="*/ 241699 h 483397"/>
                <a:gd name="connsiteX3" fmla="*/ 241699 w 483397"/>
                <a:gd name="connsiteY3" fmla="*/ 0 h 483397"/>
                <a:gd name="connsiteX4" fmla="*/ 483398 w 483397"/>
                <a:gd name="connsiteY4" fmla="*/ 241699 h 483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397" h="483397">
                  <a:moveTo>
                    <a:pt x="483398" y="241699"/>
                  </a:moveTo>
                  <a:cubicBezTo>
                    <a:pt x="483398" y="375185"/>
                    <a:pt x="375186" y="483398"/>
                    <a:pt x="241699" y="483398"/>
                  </a:cubicBezTo>
                  <a:cubicBezTo>
                    <a:pt x="108212" y="483398"/>
                    <a:pt x="0" y="375185"/>
                    <a:pt x="0" y="241699"/>
                  </a:cubicBezTo>
                  <a:cubicBezTo>
                    <a:pt x="0" y="108212"/>
                    <a:pt x="108212" y="0"/>
                    <a:pt x="241699" y="0"/>
                  </a:cubicBezTo>
                  <a:cubicBezTo>
                    <a:pt x="375186" y="0"/>
                    <a:pt x="483398" y="108212"/>
                    <a:pt x="483398" y="241699"/>
                  </a:cubicBezTo>
                  <a:close/>
                </a:path>
              </a:pathLst>
            </a:custGeom>
            <a:grpFill/>
            <a:ln w="15101" cap="flat">
              <a:noFill/>
              <a:prstDash val="solid"/>
              <a:miter/>
            </a:ln>
          </p:spPr>
          <p:txBody>
            <a:bodyPr rtlCol="0" anchor="ctr"/>
            <a:lstStyle/>
            <a:p>
              <a:endParaRPr lang="en-US"/>
            </a:p>
          </p:txBody>
        </p:sp>
      </p:grpSp>
    </p:spTree>
    <p:extLst>
      <p:ext uri="{BB962C8B-B14F-4D97-AF65-F5344CB8AC3E}">
        <p14:creationId xmlns:p14="http://schemas.microsoft.com/office/powerpoint/2010/main" val="315422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964-C693-4EB4-9DF8-91CC3A678892}"/>
              </a:ext>
            </a:extLst>
          </p:cNvPr>
          <p:cNvSpPr>
            <a:spLocks noGrp="1"/>
          </p:cNvSpPr>
          <p:nvPr>
            <p:ph type="title"/>
          </p:nvPr>
        </p:nvSpPr>
        <p:spPr>
          <a:noFill/>
          <a:ln>
            <a:noFill/>
          </a:ln>
        </p:spPr>
        <p:txBody>
          <a:bodyPr>
            <a:normAutofit/>
          </a:bodyPr>
          <a:lstStyle/>
          <a:p>
            <a:r>
              <a:rPr lang="en-US" dirty="0"/>
              <a:t>Training learning objectives</a:t>
            </a:r>
          </a:p>
        </p:txBody>
      </p:sp>
      <p:sp>
        <p:nvSpPr>
          <p:cNvPr id="22" name="Content Placeholder 2">
            <a:extLst>
              <a:ext uri="{FF2B5EF4-FFF2-40B4-BE49-F238E27FC236}">
                <a16:creationId xmlns:a16="http://schemas.microsoft.com/office/drawing/2014/main" id="{FE32FA39-A564-42FC-9053-8D24EC13014A}"/>
              </a:ext>
            </a:extLst>
          </p:cNvPr>
          <p:cNvSpPr>
            <a:spLocks noGrp="1"/>
          </p:cNvSpPr>
          <p:nvPr>
            <p:ph idx="1"/>
          </p:nvPr>
        </p:nvSpPr>
        <p:spPr>
          <a:xfrm>
            <a:off x="838200" y="1636729"/>
            <a:ext cx="9926053" cy="5221271"/>
          </a:xfrm>
        </p:spPr>
        <p:txBody>
          <a:bodyPr anchor="t" anchorCtr="0">
            <a:noAutofit/>
          </a:bodyPr>
          <a:lstStyle/>
          <a:p>
            <a:pPr marL="0" indent="0">
              <a:lnSpc>
                <a:spcPct val="115000"/>
              </a:lnSpc>
              <a:buNone/>
            </a:pPr>
            <a:r>
              <a:rPr lang="en-US" sz="2000" dirty="0"/>
              <a:t>By the end of the training participants will:</a:t>
            </a:r>
          </a:p>
          <a:p>
            <a:pPr marL="288925" lvl="0" indent="-282575"/>
            <a:r>
              <a:rPr lang="en-US" sz="2000" dirty="0"/>
              <a:t>Understand stigma and discrimination toward FSWs and how it impacts </a:t>
            </a:r>
            <a:br>
              <a:rPr lang="en-US" sz="2000" dirty="0"/>
            </a:br>
            <a:r>
              <a:rPr lang="en-US" sz="2000" dirty="0"/>
              <a:t>their children. </a:t>
            </a:r>
          </a:p>
          <a:p>
            <a:pPr marL="288925" lvl="0" indent="-282575"/>
            <a:r>
              <a:rPr lang="en-US" sz="2000" dirty="0"/>
              <a:t>Have a more empathetic attitude toward FSWs and their children.   </a:t>
            </a:r>
          </a:p>
          <a:p>
            <a:pPr marL="288925" lvl="0" indent="-282575"/>
            <a:r>
              <a:rPr lang="en-US" sz="2000" dirty="0"/>
              <a:t>Understand the unique risks experienced by FSWs and their children, particularly the risk of HIV infection, and the health and social services they need.  </a:t>
            </a:r>
          </a:p>
          <a:p>
            <a:pPr marL="288925" lvl="0" indent="-282575"/>
            <a:r>
              <a:rPr lang="en-US" sz="2000" dirty="0"/>
              <a:t>Have increased awareness of the challenges to finding and delivering services to CFSWs and the strategies they can use to overcome these challenges.</a:t>
            </a:r>
          </a:p>
          <a:p>
            <a:pPr marL="288925" lvl="0" indent="-282575"/>
            <a:r>
              <a:rPr lang="en-US" sz="2000" dirty="0"/>
              <a:t>Understand and adopt principles and values that make services safe and acceptable for FSWs and their children. </a:t>
            </a:r>
          </a:p>
          <a:p>
            <a:pPr marL="288925" lvl="0" indent="-282575"/>
            <a:r>
              <a:rPr lang="en-US" sz="2000" dirty="0"/>
              <a:t>Be able to develop an action plan for their organizations to deliver services to CFSWs and their families that are safe, acceptable, and child- and KP-friendly.</a:t>
            </a:r>
          </a:p>
        </p:txBody>
      </p:sp>
      <p:sp>
        <p:nvSpPr>
          <p:cNvPr id="3" name="Slide Number Placeholder 2">
            <a:extLst>
              <a:ext uri="{FF2B5EF4-FFF2-40B4-BE49-F238E27FC236}">
                <a16:creationId xmlns:a16="http://schemas.microsoft.com/office/drawing/2014/main" id="{81FF0477-2D6F-4F4C-BDCD-0D3CABB0C3FE}"/>
              </a:ext>
            </a:extLst>
          </p:cNvPr>
          <p:cNvSpPr>
            <a:spLocks noGrp="1"/>
          </p:cNvSpPr>
          <p:nvPr>
            <p:ph type="sldNum" sz="quarter" idx="4294967295"/>
          </p:nvPr>
        </p:nvSpPr>
        <p:spPr>
          <a:xfrm>
            <a:off x="9320464" y="6356350"/>
            <a:ext cx="2743200" cy="365125"/>
          </a:xfrm>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71199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AE62-D02B-4863-B2F8-FFEEB3A0E086}"/>
              </a:ext>
            </a:extLst>
          </p:cNvPr>
          <p:cNvSpPr>
            <a:spLocks noGrp="1"/>
          </p:cNvSpPr>
          <p:nvPr>
            <p:ph type="title"/>
          </p:nvPr>
        </p:nvSpPr>
        <p:spPr>
          <a:xfrm>
            <a:off x="838200" y="209133"/>
            <a:ext cx="9877926" cy="1179930"/>
          </a:xfrm>
        </p:spPr>
        <p:txBody>
          <a:bodyPr>
            <a:noAutofit/>
          </a:bodyPr>
          <a:lstStyle/>
          <a:p>
            <a:r>
              <a:rPr lang="en-US" sz="3400" dirty="0"/>
              <a:t>Case study:</a:t>
            </a:r>
            <a:br>
              <a:rPr lang="en-US" sz="3400" dirty="0"/>
            </a:br>
            <a:r>
              <a:rPr lang="en-US" sz="3400" dirty="0"/>
              <a:t>Collaboration between a KP and OVC program</a:t>
            </a:r>
          </a:p>
        </p:txBody>
      </p:sp>
      <p:sp>
        <p:nvSpPr>
          <p:cNvPr id="3" name="Content Placeholder 2">
            <a:extLst>
              <a:ext uri="{FF2B5EF4-FFF2-40B4-BE49-F238E27FC236}">
                <a16:creationId xmlns:a16="http://schemas.microsoft.com/office/drawing/2014/main" id="{EA6FB8A2-AA7B-4D7A-8416-A6D7EA5D0683}"/>
              </a:ext>
            </a:extLst>
          </p:cNvPr>
          <p:cNvSpPr>
            <a:spLocks noGrp="1"/>
          </p:cNvSpPr>
          <p:nvPr>
            <p:ph idx="1"/>
          </p:nvPr>
        </p:nvSpPr>
        <p:spPr>
          <a:xfrm>
            <a:off x="838200" y="1564105"/>
            <a:ext cx="10696074" cy="5084762"/>
          </a:xfrm>
        </p:spPr>
        <p:txBody>
          <a:bodyPr>
            <a:noAutofit/>
          </a:bodyPr>
          <a:lstStyle/>
          <a:p>
            <a:pPr marL="0" indent="0">
              <a:spcBef>
                <a:spcPts val="1200"/>
              </a:spcBef>
              <a:buNone/>
            </a:pPr>
            <a:r>
              <a:rPr lang="en-US" sz="2200" dirty="0"/>
              <a:t>Instructions:</a:t>
            </a:r>
          </a:p>
          <a:p>
            <a:pPr marL="401638" indent="-401638">
              <a:spcBef>
                <a:spcPts val="1200"/>
              </a:spcBef>
              <a:buFont typeface="+mj-lt"/>
              <a:buAutoNum type="arabicPeriod"/>
            </a:pPr>
            <a:r>
              <a:rPr lang="en-US" sz="2200" dirty="0"/>
              <a:t>Read the handout.</a:t>
            </a:r>
          </a:p>
          <a:p>
            <a:pPr marL="401638" indent="-401638">
              <a:spcBef>
                <a:spcPts val="1200"/>
              </a:spcBef>
              <a:buFont typeface="+mj-lt"/>
              <a:buAutoNum type="arabicPeriod"/>
            </a:pPr>
            <a:r>
              <a:rPr lang="en-US" sz="2200" dirty="0"/>
              <a:t>Discuss and answer the following questions as a group:</a:t>
            </a:r>
          </a:p>
          <a:p>
            <a:pPr marL="801688">
              <a:spcBef>
                <a:spcPts val="600"/>
              </a:spcBef>
            </a:pPr>
            <a:r>
              <a:rPr lang="en-US" sz="2200" dirty="0"/>
              <a:t>Based on the case study, what are the benefits of a </a:t>
            </a:r>
            <a:br>
              <a:rPr lang="en-US" sz="2200" dirty="0"/>
            </a:br>
            <a:r>
              <a:rPr lang="en-US" sz="2200" dirty="0"/>
              <a:t>partnership for both programs?  </a:t>
            </a:r>
          </a:p>
          <a:p>
            <a:pPr marL="801688">
              <a:spcBef>
                <a:spcPts val="600"/>
              </a:spcBef>
            </a:pPr>
            <a:r>
              <a:rPr lang="en-US" sz="2200" dirty="0"/>
              <a:t>Do you see any additional benefits beyond those described in the case study?</a:t>
            </a:r>
          </a:p>
          <a:p>
            <a:pPr marL="801688">
              <a:spcBef>
                <a:spcPts val="600"/>
              </a:spcBef>
            </a:pPr>
            <a:r>
              <a:rPr lang="en-US" sz="2200" dirty="0"/>
              <a:t>Can your organization/program also establish this type of partnership with a KP program here/locally? Why or why not?</a:t>
            </a:r>
          </a:p>
          <a:p>
            <a:pPr marL="801688">
              <a:spcBef>
                <a:spcPts val="600"/>
              </a:spcBef>
            </a:pPr>
            <a:r>
              <a:rPr lang="en-US" sz="2200" dirty="0"/>
              <a:t>Based on this case study, what are some of the steps or actions your organization/program should take to ensure a successful partnership with a KP program?</a:t>
            </a:r>
          </a:p>
          <a:p>
            <a:pPr marL="401638" indent="-401638">
              <a:spcBef>
                <a:spcPts val="1200"/>
              </a:spcBef>
              <a:buFont typeface="+mj-lt"/>
              <a:buAutoNum type="arabicPeriod" startAt="3"/>
            </a:pPr>
            <a:r>
              <a:rPr lang="en-US" sz="2200" dirty="0"/>
              <a:t>You will have 15 minutes for this small group exercise. </a:t>
            </a:r>
          </a:p>
        </p:txBody>
      </p:sp>
      <p:sp>
        <p:nvSpPr>
          <p:cNvPr id="4" name="Slide Number Placeholder 3">
            <a:extLst>
              <a:ext uri="{FF2B5EF4-FFF2-40B4-BE49-F238E27FC236}">
                <a16:creationId xmlns:a16="http://schemas.microsoft.com/office/drawing/2014/main" id="{ECE8B0FE-7C62-408D-93C8-1CE9D29593D8}"/>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40</a:t>
            </a:fld>
            <a:endParaRPr lang="en-US"/>
          </a:p>
        </p:txBody>
      </p:sp>
      <p:sp>
        <p:nvSpPr>
          <p:cNvPr id="8" name="Graphic 46">
            <a:extLst>
              <a:ext uri="{FF2B5EF4-FFF2-40B4-BE49-F238E27FC236}">
                <a16:creationId xmlns:a16="http://schemas.microsoft.com/office/drawing/2014/main" id="{51150D1A-581D-4A01-A15B-9BA2D65F1ABB}"/>
              </a:ext>
            </a:extLst>
          </p:cNvPr>
          <p:cNvSpPr/>
          <p:nvPr/>
        </p:nvSpPr>
        <p:spPr>
          <a:xfrm>
            <a:off x="10716127" y="417103"/>
            <a:ext cx="994610" cy="994610"/>
          </a:xfrm>
          <a:custGeom>
            <a:avLst/>
            <a:gdLst>
              <a:gd name="connsiteX0" fmla="*/ 75138 w 734610"/>
              <a:gd name="connsiteY0" fmla="*/ 75149 h 734610"/>
              <a:gd name="connsiteX1" fmla="*/ 75138 w 734610"/>
              <a:gd name="connsiteY1" fmla="*/ 437949 h 734610"/>
              <a:gd name="connsiteX2" fmla="*/ 437946 w 734610"/>
              <a:gd name="connsiteY2" fmla="*/ 437949 h 734610"/>
              <a:gd name="connsiteX3" fmla="*/ 437946 w 734610"/>
              <a:gd name="connsiteY3" fmla="*/ 75133 h 734610"/>
              <a:gd name="connsiteX4" fmla="*/ 75130 w 734610"/>
              <a:gd name="connsiteY4" fmla="*/ 75133 h 734610"/>
              <a:gd name="connsiteX5" fmla="*/ 109151 w 734610"/>
              <a:gd name="connsiteY5" fmla="*/ 109153 h 734610"/>
              <a:gd name="connsiteX6" fmla="*/ 403934 w 734610"/>
              <a:gd name="connsiteY6" fmla="*/ 109153 h 734610"/>
              <a:gd name="connsiteX7" fmla="*/ 403934 w 734610"/>
              <a:gd name="connsiteY7" fmla="*/ 403944 h 734610"/>
              <a:gd name="connsiteX8" fmla="*/ 109151 w 734610"/>
              <a:gd name="connsiteY8" fmla="*/ 403944 h 734610"/>
              <a:gd name="connsiteX9" fmla="*/ 109151 w 734610"/>
              <a:gd name="connsiteY9" fmla="*/ 109153 h 734610"/>
              <a:gd name="connsiteX10" fmla="*/ 134675 w 734610"/>
              <a:gd name="connsiteY10" fmla="*/ 134685 h 734610"/>
              <a:gd name="connsiteX11" fmla="*/ 134675 w 734610"/>
              <a:gd name="connsiteY11" fmla="*/ 378413 h 734610"/>
              <a:gd name="connsiteX12" fmla="*/ 182922 w 734610"/>
              <a:gd name="connsiteY12" fmla="*/ 412441 h 734610"/>
              <a:gd name="connsiteX13" fmla="*/ 179078 w 734610"/>
              <a:gd name="connsiteY13" fmla="*/ 408703 h 734610"/>
              <a:gd name="connsiteX14" fmla="*/ 179078 w 734610"/>
              <a:gd name="connsiteY14" fmla="*/ 125257 h 734610"/>
              <a:gd name="connsiteX15" fmla="*/ 235855 w 734610"/>
              <a:gd name="connsiteY15" fmla="*/ 85393 h 734610"/>
              <a:gd name="connsiteX16" fmla="*/ 134675 w 734610"/>
              <a:gd name="connsiteY16" fmla="*/ 134685 h 734610"/>
              <a:gd name="connsiteX17" fmla="*/ 420609 w 734610"/>
              <a:gd name="connsiteY17" fmla="*/ 471757 h 734610"/>
              <a:gd name="connsiteX18" fmla="*/ 454108 w 734610"/>
              <a:gd name="connsiteY18" fmla="*/ 505247 h 734610"/>
              <a:gd name="connsiteX19" fmla="*/ 468106 w 734610"/>
              <a:gd name="connsiteY19" fmla="*/ 468109 h 734610"/>
              <a:gd name="connsiteX20" fmla="*/ 505269 w 734610"/>
              <a:gd name="connsiteY20" fmla="*/ 454094 h 734610"/>
              <a:gd name="connsiteX21" fmla="*/ 471771 w 734610"/>
              <a:gd name="connsiteY21" fmla="*/ 420604 h 734610"/>
              <a:gd name="connsiteX22" fmla="*/ 447970 w 734610"/>
              <a:gd name="connsiteY22" fmla="*/ 447972 h 734610"/>
              <a:gd name="connsiteX23" fmla="*/ 420609 w 734610"/>
              <a:gd name="connsiteY23" fmla="*/ 471757 h 734610"/>
              <a:gd name="connsiteX24" fmla="*/ 478129 w 734610"/>
              <a:gd name="connsiteY24" fmla="*/ 478132 h 734610"/>
              <a:gd name="connsiteX25" fmla="*/ 478129 w 734610"/>
              <a:gd name="connsiteY25" fmla="*/ 546165 h 734610"/>
              <a:gd name="connsiteX26" fmla="*/ 652436 w 734610"/>
              <a:gd name="connsiteY26" fmla="*/ 720472 h 734610"/>
              <a:gd name="connsiteX27" fmla="*/ 720469 w 734610"/>
              <a:gd name="connsiteY27" fmla="*/ 720472 h 734610"/>
              <a:gd name="connsiteX28" fmla="*/ 720469 w 734610"/>
              <a:gd name="connsiteY28" fmla="*/ 652422 h 734610"/>
              <a:gd name="connsiteX29" fmla="*/ 546171 w 734610"/>
              <a:gd name="connsiteY29" fmla="*/ 478116 h 734610"/>
              <a:gd name="connsiteX30" fmla="*/ 478113 w 734610"/>
              <a:gd name="connsiteY30" fmla="*/ 478116 h 73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4610" h="734610">
                <a:moveTo>
                  <a:pt x="75138" y="75149"/>
                </a:moveTo>
                <a:cubicBezTo>
                  <a:pt x="-25046" y="175333"/>
                  <a:pt x="-25046" y="337764"/>
                  <a:pt x="75138" y="437949"/>
                </a:cubicBezTo>
                <a:cubicBezTo>
                  <a:pt x="175331" y="538133"/>
                  <a:pt x="337762" y="538133"/>
                  <a:pt x="437946" y="437949"/>
                </a:cubicBezTo>
                <a:cubicBezTo>
                  <a:pt x="538139" y="337764"/>
                  <a:pt x="538155" y="175317"/>
                  <a:pt x="437946" y="75133"/>
                </a:cubicBezTo>
                <a:cubicBezTo>
                  <a:pt x="337762" y="-25052"/>
                  <a:pt x="175315" y="-25036"/>
                  <a:pt x="75130" y="75133"/>
                </a:cubicBezTo>
                <a:close/>
                <a:moveTo>
                  <a:pt x="109151" y="109153"/>
                </a:moveTo>
                <a:cubicBezTo>
                  <a:pt x="190554" y="27758"/>
                  <a:pt x="322539" y="27758"/>
                  <a:pt x="403934" y="109153"/>
                </a:cubicBezTo>
                <a:cubicBezTo>
                  <a:pt x="485345" y="190564"/>
                  <a:pt x="485345" y="322533"/>
                  <a:pt x="403934" y="403944"/>
                </a:cubicBezTo>
                <a:cubicBezTo>
                  <a:pt x="322539" y="485347"/>
                  <a:pt x="190554" y="485347"/>
                  <a:pt x="109151" y="403944"/>
                </a:cubicBezTo>
                <a:cubicBezTo>
                  <a:pt x="27748" y="322533"/>
                  <a:pt x="27748" y="190564"/>
                  <a:pt x="109151" y="109153"/>
                </a:cubicBezTo>
                <a:close/>
                <a:moveTo>
                  <a:pt x="134675" y="134685"/>
                </a:moveTo>
                <a:cubicBezTo>
                  <a:pt x="67360" y="201992"/>
                  <a:pt x="67360" y="311106"/>
                  <a:pt x="134675" y="378413"/>
                </a:cubicBezTo>
                <a:cubicBezTo>
                  <a:pt x="149106" y="392860"/>
                  <a:pt x="165455" y="404197"/>
                  <a:pt x="182922" y="412441"/>
                </a:cubicBezTo>
                <a:cubicBezTo>
                  <a:pt x="181632" y="411225"/>
                  <a:pt x="180343" y="409960"/>
                  <a:pt x="179078" y="408703"/>
                </a:cubicBezTo>
                <a:cubicBezTo>
                  <a:pt x="100809" y="330434"/>
                  <a:pt x="100809" y="203526"/>
                  <a:pt x="179078" y="125257"/>
                </a:cubicBezTo>
                <a:cubicBezTo>
                  <a:pt x="196039" y="108296"/>
                  <a:pt x="215310" y="95000"/>
                  <a:pt x="235855" y="85393"/>
                </a:cubicBezTo>
                <a:cubicBezTo>
                  <a:pt x="198871" y="89841"/>
                  <a:pt x="163055" y="106296"/>
                  <a:pt x="134675" y="134685"/>
                </a:cubicBezTo>
                <a:close/>
                <a:moveTo>
                  <a:pt x="420609" y="471757"/>
                </a:moveTo>
                <a:lnTo>
                  <a:pt x="454108" y="505247"/>
                </a:lnTo>
                <a:cubicBezTo>
                  <a:pt x="453243" y="491934"/>
                  <a:pt x="457887" y="478328"/>
                  <a:pt x="468106" y="468109"/>
                </a:cubicBezTo>
                <a:cubicBezTo>
                  <a:pt x="478325" y="457889"/>
                  <a:pt x="491948" y="453229"/>
                  <a:pt x="505269" y="454094"/>
                </a:cubicBezTo>
                <a:lnTo>
                  <a:pt x="471771" y="420604"/>
                </a:lnTo>
                <a:cubicBezTo>
                  <a:pt x="464596" y="430137"/>
                  <a:pt x="456654" y="439287"/>
                  <a:pt x="447970" y="447972"/>
                </a:cubicBezTo>
                <a:cubicBezTo>
                  <a:pt x="439293" y="456657"/>
                  <a:pt x="430151" y="464582"/>
                  <a:pt x="420609" y="471757"/>
                </a:cubicBezTo>
                <a:close/>
                <a:moveTo>
                  <a:pt x="478129" y="478132"/>
                </a:moveTo>
                <a:cubicBezTo>
                  <a:pt x="459291" y="496971"/>
                  <a:pt x="459299" y="527326"/>
                  <a:pt x="478129" y="546165"/>
                </a:cubicBezTo>
                <a:lnTo>
                  <a:pt x="652436" y="720472"/>
                </a:lnTo>
                <a:cubicBezTo>
                  <a:pt x="671283" y="739311"/>
                  <a:pt x="701631" y="739335"/>
                  <a:pt x="720469" y="720472"/>
                </a:cubicBezTo>
                <a:cubicBezTo>
                  <a:pt x="739324" y="701625"/>
                  <a:pt x="739324" y="671269"/>
                  <a:pt x="720469" y="652422"/>
                </a:cubicBezTo>
                <a:lnTo>
                  <a:pt x="546171" y="478116"/>
                </a:lnTo>
                <a:cubicBezTo>
                  <a:pt x="527324" y="459269"/>
                  <a:pt x="496952" y="459269"/>
                  <a:pt x="478113" y="478116"/>
                </a:cubicBezTo>
                <a:close/>
              </a:path>
            </a:pathLst>
          </a:custGeom>
          <a:solidFill>
            <a:schemeClr val="accent2">
              <a:alpha val="99000"/>
            </a:schemeClr>
          </a:solidFill>
          <a:ln w="9821" cap="flat">
            <a:noFill/>
            <a:prstDash val="solid"/>
            <a:miter/>
          </a:ln>
          <a:effectLst>
            <a:outerShdw blurRad="50800" dist="381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2737712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011B-F720-41DC-9A46-DED84470F370}"/>
              </a:ext>
            </a:extLst>
          </p:cNvPr>
          <p:cNvSpPr>
            <a:spLocks noGrp="1"/>
          </p:cNvSpPr>
          <p:nvPr>
            <p:ph type="title"/>
          </p:nvPr>
        </p:nvSpPr>
        <p:spPr>
          <a:xfrm>
            <a:off x="838200" y="288925"/>
            <a:ext cx="9348537" cy="1100138"/>
          </a:xfrm>
        </p:spPr>
        <p:txBody>
          <a:bodyPr>
            <a:noAutofit/>
          </a:bodyPr>
          <a:lstStyle/>
          <a:p>
            <a:r>
              <a:rPr lang="en-US" sz="3400" dirty="0"/>
              <a:t>Principles for delivering safe and acceptable services to FSWs and their children</a:t>
            </a:r>
          </a:p>
        </p:txBody>
      </p:sp>
      <p:sp>
        <p:nvSpPr>
          <p:cNvPr id="3" name="Content Placeholder 2">
            <a:extLst>
              <a:ext uri="{FF2B5EF4-FFF2-40B4-BE49-F238E27FC236}">
                <a16:creationId xmlns:a16="http://schemas.microsoft.com/office/drawing/2014/main" id="{58796637-F481-49E7-A272-E022D788C1F2}"/>
              </a:ext>
            </a:extLst>
          </p:cNvPr>
          <p:cNvSpPr>
            <a:spLocks noGrp="1"/>
          </p:cNvSpPr>
          <p:nvPr>
            <p:ph idx="1"/>
          </p:nvPr>
        </p:nvSpPr>
        <p:spPr>
          <a:xfrm>
            <a:off x="838200" y="1636713"/>
            <a:ext cx="8610600" cy="4932362"/>
          </a:xfrm>
        </p:spPr>
        <p:txBody>
          <a:bodyPr>
            <a:normAutofit/>
          </a:bodyPr>
          <a:lstStyle/>
          <a:p>
            <a:pPr marL="0" indent="0">
              <a:buNone/>
            </a:pPr>
            <a:r>
              <a:rPr lang="en-US" dirty="0"/>
              <a:t>Questions for discussion in small groups:</a:t>
            </a:r>
          </a:p>
          <a:p>
            <a:r>
              <a:rPr lang="en-US" dirty="0"/>
              <a:t>Do you agree with all of the principles in the handout? If not, which principles don’t you agree with and why?</a:t>
            </a:r>
          </a:p>
          <a:p>
            <a:r>
              <a:rPr lang="en-US" dirty="0"/>
              <a:t>Do you think your organization/program will be able to follow all of these principles? If not, which ones cannot be followed and why?</a:t>
            </a:r>
          </a:p>
          <a:p>
            <a:r>
              <a:rPr lang="en-US" dirty="0"/>
              <a:t>What gaps does your program or organization need to address in order to follow these principles?</a:t>
            </a:r>
          </a:p>
          <a:p>
            <a:endParaRPr lang="en-US" dirty="0"/>
          </a:p>
        </p:txBody>
      </p:sp>
      <p:sp>
        <p:nvSpPr>
          <p:cNvPr id="4" name="Slide Number Placeholder 3">
            <a:extLst>
              <a:ext uri="{FF2B5EF4-FFF2-40B4-BE49-F238E27FC236}">
                <a16:creationId xmlns:a16="http://schemas.microsoft.com/office/drawing/2014/main" id="{59A68A77-05C1-44B5-9AFD-53FEC20D8366}"/>
              </a:ext>
            </a:extLst>
          </p:cNvPr>
          <p:cNvSpPr>
            <a:spLocks noGrp="1"/>
          </p:cNvSpPr>
          <p:nvPr>
            <p:ph type="sldNum" sz="quarter" idx="4294967295"/>
          </p:nvPr>
        </p:nvSpPr>
        <p:spPr>
          <a:xfrm>
            <a:off x="9352548" y="6356350"/>
            <a:ext cx="2743200" cy="365125"/>
          </a:xfrm>
        </p:spPr>
        <p:txBody>
          <a:bodyPr/>
          <a:lstStyle/>
          <a:p>
            <a:fld id="{8A7A6979-0714-4377-B894-6BE4C2D6E202}" type="slidenum">
              <a:rPr lang="en-US" smtClean="0"/>
              <a:pPr/>
              <a:t>41</a:t>
            </a:fld>
            <a:endParaRPr lang="en-US" dirty="0"/>
          </a:p>
        </p:txBody>
      </p:sp>
      <p:pic>
        <p:nvPicPr>
          <p:cNvPr id="6" name="Graphic 5">
            <a:extLst>
              <a:ext uri="{FF2B5EF4-FFF2-40B4-BE49-F238E27FC236}">
                <a16:creationId xmlns:a16="http://schemas.microsoft.com/office/drawing/2014/main" id="{B95B9238-6388-42AA-B56C-45AD4A9765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032"/>
          <a:stretch/>
        </p:blipFill>
        <p:spPr>
          <a:xfrm>
            <a:off x="10365806" y="136525"/>
            <a:ext cx="1438580" cy="1384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626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972C-D6C2-4BB1-9E07-C8B2F0EB1E00}"/>
              </a:ext>
            </a:extLst>
          </p:cNvPr>
          <p:cNvSpPr>
            <a:spLocks noGrp="1"/>
          </p:cNvSpPr>
          <p:nvPr>
            <p:ph type="title"/>
          </p:nvPr>
        </p:nvSpPr>
        <p:spPr>
          <a:xfrm>
            <a:off x="838200" y="588494"/>
            <a:ext cx="10515600" cy="800039"/>
          </a:xfrm>
        </p:spPr>
        <p:txBody>
          <a:bodyPr>
            <a:noAutofit/>
          </a:bodyPr>
          <a:lstStyle/>
          <a:p>
            <a:r>
              <a:rPr lang="en-US" dirty="0"/>
              <a:t>Personal values for delivering safe and acceptable services to FSWs and their children </a:t>
            </a:r>
          </a:p>
        </p:txBody>
      </p:sp>
      <p:sp>
        <p:nvSpPr>
          <p:cNvPr id="3" name="Content Placeholder 2">
            <a:extLst>
              <a:ext uri="{FF2B5EF4-FFF2-40B4-BE49-F238E27FC236}">
                <a16:creationId xmlns:a16="http://schemas.microsoft.com/office/drawing/2014/main" id="{1194041A-16F5-44CC-8B2B-DE076FB502B9}"/>
              </a:ext>
            </a:extLst>
          </p:cNvPr>
          <p:cNvSpPr>
            <a:spLocks noGrp="1"/>
          </p:cNvSpPr>
          <p:nvPr>
            <p:ph idx="1"/>
          </p:nvPr>
        </p:nvSpPr>
        <p:spPr>
          <a:xfrm>
            <a:off x="838200" y="1636730"/>
            <a:ext cx="10515600" cy="4932746"/>
          </a:xfrm>
        </p:spPr>
        <p:txBody>
          <a:bodyPr>
            <a:normAutofit/>
          </a:bodyPr>
          <a:lstStyle/>
          <a:p>
            <a:pPr marL="0" indent="0">
              <a:buNone/>
            </a:pPr>
            <a:r>
              <a:rPr lang="en-US" dirty="0"/>
              <a:t>Instructions for the gallery walk exercise:</a:t>
            </a:r>
          </a:p>
          <a:p>
            <a:r>
              <a:rPr lang="en-US" dirty="0"/>
              <a:t>Walk in silence around the room and carefully </a:t>
            </a:r>
            <a:br>
              <a:rPr lang="en-US" dirty="0"/>
            </a:br>
            <a:r>
              <a:rPr lang="en-US" dirty="0"/>
              <a:t>read each of the value statements on the walls. </a:t>
            </a:r>
          </a:p>
          <a:p>
            <a:r>
              <a:rPr lang="en-US" dirty="0"/>
              <a:t>As you read each value statement, reflect on the following:</a:t>
            </a:r>
          </a:p>
          <a:p>
            <a:pPr lvl="1"/>
            <a:r>
              <a:rPr lang="en-US" dirty="0"/>
              <a:t>What does the value statement mean to you?</a:t>
            </a:r>
          </a:p>
          <a:p>
            <a:pPr lvl="1"/>
            <a:r>
              <a:rPr lang="en-US" dirty="0"/>
              <a:t>What changes would you need to make to adopt this value?</a:t>
            </a:r>
          </a:p>
          <a:p>
            <a:pPr lvl="1"/>
            <a:r>
              <a:rPr lang="en-US" dirty="0"/>
              <a:t>Can you commit to letting this value guide your work with FSWs and their children? </a:t>
            </a:r>
          </a:p>
          <a:p>
            <a:r>
              <a:rPr lang="en-US" dirty="0"/>
              <a:t>You can read the value statements in any order you want, as long as you read and reflect on all 10 of them. </a:t>
            </a:r>
          </a:p>
          <a:p>
            <a:pPr lvl="0"/>
            <a:endParaRPr lang="en-US" dirty="0"/>
          </a:p>
          <a:p>
            <a:endParaRPr lang="en-US" dirty="0"/>
          </a:p>
        </p:txBody>
      </p:sp>
      <p:sp>
        <p:nvSpPr>
          <p:cNvPr id="4" name="Slide Number Placeholder 3">
            <a:extLst>
              <a:ext uri="{FF2B5EF4-FFF2-40B4-BE49-F238E27FC236}">
                <a16:creationId xmlns:a16="http://schemas.microsoft.com/office/drawing/2014/main" id="{18000605-3E7F-4C80-A8D0-BD2E16D3EB10}"/>
              </a:ext>
            </a:extLst>
          </p:cNvPr>
          <p:cNvSpPr>
            <a:spLocks noGrp="1"/>
          </p:cNvSpPr>
          <p:nvPr>
            <p:ph type="sldNum" sz="quarter" idx="4294967295"/>
          </p:nvPr>
        </p:nvSpPr>
        <p:spPr>
          <a:xfrm>
            <a:off x="9352548"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42</a:t>
            </a:fld>
            <a:endParaRPr lang="en-US"/>
          </a:p>
        </p:txBody>
      </p:sp>
      <p:grpSp>
        <p:nvGrpSpPr>
          <p:cNvPr id="11" name="Group 10">
            <a:extLst>
              <a:ext uri="{FF2B5EF4-FFF2-40B4-BE49-F238E27FC236}">
                <a16:creationId xmlns:a16="http://schemas.microsoft.com/office/drawing/2014/main" id="{200F20F0-530F-4337-B88C-50D8E74154EF}"/>
              </a:ext>
            </a:extLst>
          </p:cNvPr>
          <p:cNvGrpSpPr/>
          <p:nvPr/>
        </p:nvGrpSpPr>
        <p:grpSpPr>
          <a:xfrm>
            <a:off x="8756978" y="1531554"/>
            <a:ext cx="3262847" cy="1687408"/>
            <a:chOff x="8756978" y="1531554"/>
            <a:chExt cx="3262847" cy="1687408"/>
          </a:xfrm>
        </p:grpSpPr>
        <p:sp>
          <p:nvSpPr>
            <p:cNvPr id="18" name="Rectangle 17">
              <a:extLst>
                <a:ext uri="{FF2B5EF4-FFF2-40B4-BE49-F238E27FC236}">
                  <a16:creationId xmlns:a16="http://schemas.microsoft.com/office/drawing/2014/main" id="{328EE47D-F2DE-4B18-B0FD-41E77FE02954}"/>
                </a:ext>
              </a:extLst>
            </p:cNvPr>
            <p:cNvSpPr/>
            <p:nvPr/>
          </p:nvSpPr>
          <p:spPr>
            <a:xfrm>
              <a:off x="9009133" y="1670306"/>
              <a:ext cx="368969" cy="648814"/>
            </a:xfrm>
            <a:prstGeom prst="rect">
              <a:avLst/>
            </a:prstGeom>
            <a:solidFill>
              <a:schemeClr val="accent3"/>
            </a:solidFill>
            <a:ln w="28575">
              <a:solidFill>
                <a:schemeClr val="accent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C3ABA8-1509-4F86-8C02-AA031817BBFC}"/>
                </a:ext>
              </a:extLst>
            </p:cNvPr>
            <p:cNvSpPr/>
            <p:nvPr/>
          </p:nvSpPr>
          <p:spPr>
            <a:xfrm>
              <a:off x="11318140" y="1552239"/>
              <a:ext cx="368969" cy="648814"/>
            </a:xfrm>
            <a:prstGeom prst="rect">
              <a:avLst/>
            </a:prstGeom>
            <a:solidFill>
              <a:schemeClr val="accent3"/>
            </a:solidFill>
            <a:ln w="28575">
              <a:solidFill>
                <a:schemeClr val="accent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5C70322-E453-4041-AC2F-43AC87E8A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9537" y="1544258"/>
              <a:ext cx="1110432" cy="1388039"/>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6848C1D9-E390-48C8-B375-333383028272}"/>
                </a:ext>
              </a:extLst>
            </p:cNvPr>
            <p:cNvSpPr/>
            <p:nvPr/>
          </p:nvSpPr>
          <p:spPr>
            <a:xfrm>
              <a:off x="10398927" y="1531554"/>
              <a:ext cx="368969" cy="648814"/>
            </a:xfrm>
            <a:prstGeom prst="rect">
              <a:avLst/>
            </a:prstGeom>
            <a:solidFill>
              <a:schemeClr val="accent3"/>
            </a:solidFill>
            <a:ln w="28575">
              <a:solidFill>
                <a:schemeClr val="accent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94A59-41CE-415F-AFEE-C1BFAACE1672}"/>
                </a:ext>
              </a:extLst>
            </p:cNvPr>
            <p:cNvSpPr/>
            <p:nvPr/>
          </p:nvSpPr>
          <p:spPr>
            <a:xfrm>
              <a:off x="9673101" y="1567630"/>
              <a:ext cx="368969" cy="648814"/>
            </a:xfrm>
            <a:prstGeom prst="rect">
              <a:avLst/>
            </a:prstGeom>
            <a:solidFill>
              <a:schemeClr val="accent3"/>
            </a:solidFill>
            <a:ln w="28575">
              <a:solidFill>
                <a:schemeClr val="accent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3743D0A-0F77-4F6A-897F-D76F44D6EFE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059" t="7980" r="25201" b="10893"/>
            <a:stretch/>
          </p:blipFill>
          <p:spPr>
            <a:xfrm>
              <a:off x="9220983" y="1674441"/>
              <a:ext cx="568516" cy="1053223"/>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E7EDE259-A11D-447B-89E6-23EB6215ABD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059" t="7980" r="25201" b="10893"/>
            <a:stretch/>
          </p:blipFill>
          <p:spPr>
            <a:xfrm>
              <a:off x="10359605" y="1818219"/>
              <a:ext cx="568516" cy="1053223"/>
            </a:xfrm>
            <a:prstGeom prst="rect">
              <a:avLst/>
            </a:prstGeom>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34CDE2CC-B56B-4ADC-AEC5-EBB9CFD2507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059" t="7980" r="25201" b="10893"/>
            <a:stretch/>
          </p:blipFill>
          <p:spPr>
            <a:xfrm>
              <a:off x="11451309" y="1808750"/>
              <a:ext cx="568516" cy="1053223"/>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8AB6354-E415-42C6-9EC9-CE6F0288888F}"/>
                </a:ext>
              </a:extLst>
            </p:cNvPr>
            <p:cNvSpPr txBox="1"/>
            <p:nvPr/>
          </p:nvSpPr>
          <p:spPr>
            <a:xfrm>
              <a:off x="8917943" y="2849630"/>
              <a:ext cx="3065381" cy="369332"/>
            </a:xfrm>
            <a:prstGeom prst="rect">
              <a:avLst/>
            </a:prstGeom>
            <a:noFill/>
          </p:spPr>
          <p:txBody>
            <a:bodyPr wrap="square" rtlCol="0">
              <a:spAutoFit/>
            </a:bodyPr>
            <a:lstStyle/>
            <a:p>
              <a:pPr algn="ctr"/>
              <a:r>
                <a:rPr lang="en-US" b="1" dirty="0"/>
                <a:t>Gallery Walk</a:t>
              </a:r>
            </a:p>
          </p:txBody>
        </p:sp>
        <p:pic>
          <p:nvPicPr>
            <p:cNvPr id="16" name="Graphic 15">
              <a:extLst>
                <a:ext uri="{FF2B5EF4-FFF2-40B4-BE49-F238E27FC236}">
                  <a16:creationId xmlns:a16="http://schemas.microsoft.com/office/drawing/2014/main" id="{642075C1-B3FA-4EF8-AF45-177B6885356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059" t="7980" r="25201" b="10893"/>
            <a:stretch/>
          </p:blipFill>
          <p:spPr>
            <a:xfrm>
              <a:off x="8756978" y="1899319"/>
              <a:ext cx="568516" cy="1053223"/>
            </a:xfrm>
            <a:prstGeom prst="rect">
              <a:avLst/>
            </a:prstGeom>
            <a:effectLst>
              <a:outerShdw blurRad="50800" dist="38100" dir="2700000" algn="tl" rotWithShape="0">
                <a:prstClr val="black">
                  <a:alpha val="40000"/>
                </a:prstClr>
              </a:outerShdw>
            </a:effectLst>
          </p:spPr>
        </p:pic>
        <p:pic>
          <p:nvPicPr>
            <p:cNvPr id="19" name="Graphic 18">
              <a:extLst>
                <a:ext uri="{FF2B5EF4-FFF2-40B4-BE49-F238E27FC236}">
                  <a16:creationId xmlns:a16="http://schemas.microsoft.com/office/drawing/2014/main" id="{CCBB6EAA-79B9-4D54-B9BA-E694B9297BC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059" t="7980" r="25201" b="10893"/>
            <a:stretch/>
          </p:blipFill>
          <p:spPr>
            <a:xfrm>
              <a:off x="9789499" y="1847847"/>
              <a:ext cx="568516" cy="105322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1401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F642AD-BC7F-4B50-BB7F-F28F2DB0A8CD}"/>
              </a:ext>
            </a:extLst>
          </p:cNvPr>
          <p:cNvSpPr>
            <a:spLocks noGrp="1"/>
          </p:cNvSpPr>
          <p:nvPr>
            <p:ph type="pic" sz="quarter" idx="10"/>
          </p:nvPr>
        </p:nvSpPr>
        <p:spPr/>
      </p:sp>
      <p:graphicFrame>
        <p:nvGraphicFramePr>
          <p:cNvPr id="31" name="Content Placeholder 15">
            <a:extLst>
              <a:ext uri="{FF2B5EF4-FFF2-40B4-BE49-F238E27FC236}">
                <a16:creationId xmlns:a16="http://schemas.microsoft.com/office/drawing/2014/main" id="{9EE3EF2C-1692-432B-9A14-19EC2F7B8BAD}"/>
              </a:ext>
            </a:extLst>
          </p:cNvPr>
          <p:cNvGraphicFramePr>
            <a:graphicFrameLocks noGrp="1"/>
          </p:cNvGraphicFramePr>
          <p:nvPr>
            <p:ph idx="11"/>
            <p:extLst>
              <p:ext uri="{D42A27DB-BD31-4B8C-83A1-F6EECF244321}">
                <p14:modId xmlns:p14="http://schemas.microsoft.com/office/powerpoint/2010/main" val="875453652"/>
              </p:ext>
            </p:extLst>
          </p:nvPr>
        </p:nvGraphicFramePr>
        <p:xfrm>
          <a:off x="4826404" y="883152"/>
          <a:ext cx="6602758" cy="5091691"/>
        </p:xfrm>
        <a:graphic>
          <a:graphicData uri="http://schemas.openxmlformats.org/drawingml/2006/table">
            <a:tbl>
              <a:tblPr firstRow="1" firstCol="1" bandRow="1"/>
              <a:tblGrid>
                <a:gridCol w="3246886">
                  <a:extLst>
                    <a:ext uri="{9D8B030D-6E8A-4147-A177-3AD203B41FA5}">
                      <a16:colId xmlns:a16="http://schemas.microsoft.com/office/drawing/2014/main" val="2518507323"/>
                    </a:ext>
                  </a:extLst>
                </a:gridCol>
                <a:gridCol w="3355872">
                  <a:extLst>
                    <a:ext uri="{9D8B030D-6E8A-4147-A177-3AD203B41FA5}">
                      <a16:colId xmlns:a16="http://schemas.microsoft.com/office/drawing/2014/main" val="4102217998"/>
                    </a:ext>
                  </a:extLst>
                </a:gridCol>
              </a:tblGrid>
              <a:tr h="5091691">
                <a:tc>
                  <a:txBody>
                    <a:bodyPr/>
                    <a:lstStyle/>
                    <a:p>
                      <a:pPr marL="0" marR="0">
                        <a:spcBef>
                          <a:spcPts val="0"/>
                        </a:spcBef>
                        <a:spcAft>
                          <a:spcPts val="300"/>
                        </a:spcAft>
                      </a:pPr>
                      <a:r>
                        <a:rPr lang="en-US" sz="1600" b="1" kern="1200" dirty="0">
                          <a:solidFill>
                            <a:schemeClr val="accent1"/>
                          </a:solidFill>
                          <a:effectLst/>
                          <a:latin typeface="+mn-lt"/>
                          <a:ea typeface="+mn-ea"/>
                          <a:cs typeface="+mn-cs"/>
                        </a:rPr>
                        <a:t>Module 1:  Understanding the Risks and Vulnerabilities of Children of FSWs  </a:t>
                      </a:r>
                      <a:r>
                        <a:rPr lang="en-US" sz="1600" dirty="0">
                          <a:solidFill>
                            <a:schemeClr val="accent1"/>
                          </a:solidFill>
                          <a:effectLst/>
                          <a:latin typeface="+mn-lt"/>
                          <a:ea typeface="Segoe UI" panose="020B0502040204020203" pitchFamily="34" charset="0"/>
                          <a:cs typeface="Calibri" panose="020F0502020204030204" pitchFamily="34" charset="0"/>
                        </a:rPr>
                        <a:t> </a:t>
                      </a:r>
                      <a:endParaRPr lang="en-US" sz="1600" kern="1200" dirty="0">
                        <a:solidFill>
                          <a:schemeClr val="accent1"/>
                        </a:solidFill>
                        <a:effectLst/>
                        <a:latin typeface="+mn-lt"/>
                        <a:ea typeface="+mn-ea"/>
                        <a:cs typeface="+mn-cs"/>
                      </a:endParaRP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Exploring our beliefs and attitudes toward FSWs and their children </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Understanding stigma toward FSWs and its impact on their children   </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The realities and challenges of FSWs </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The risks and vulnerabilities of children of FSWs</a:t>
                      </a:r>
                    </a:p>
                    <a:p>
                      <a:pPr marL="0" marR="0">
                        <a:spcBef>
                          <a:spcPts val="0"/>
                        </a:spcBef>
                        <a:spcAft>
                          <a:spcPts val="300"/>
                        </a:spcAft>
                      </a:pPr>
                      <a:endParaRPr lang="en-US" sz="1600" dirty="0">
                        <a:solidFill>
                          <a:srgbClr val="323E4F"/>
                        </a:solidFill>
                        <a:effectLst/>
                        <a:latin typeface="+mn-lt"/>
                        <a:ea typeface="Segoe UI" panose="020B0502040204020203" pitchFamily="34" charset="0"/>
                        <a:cs typeface="Calibri" panose="020F0502020204030204" pitchFamily="34" charset="0"/>
                      </a:endParaRPr>
                    </a:p>
                    <a:p>
                      <a:pPr marL="0" marR="0">
                        <a:spcBef>
                          <a:spcPts val="0"/>
                        </a:spcBef>
                        <a:spcAft>
                          <a:spcPts val="0"/>
                        </a:spcAft>
                      </a:pPr>
                      <a:r>
                        <a:rPr lang="en-US" sz="1600" dirty="0">
                          <a:solidFill>
                            <a:srgbClr val="323E4F"/>
                          </a:solidFill>
                          <a:effectLst/>
                          <a:latin typeface="+mn-lt"/>
                          <a:cs typeface="Calibri" panose="020F0502020204030204" pitchFamily="34" charset="0"/>
                        </a:rPr>
                        <a:t> </a:t>
                      </a:r>
                    </a:p>
                  </a:txBody>
                  <a:tcPr marT="9144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600" b="1" kern="1200" dirty="0">
                          <a:solidFill>
                            <a:schemeClr val="accent1"/>
                          </a:solidFill>
                          <a:effectLst/>
                          <a:latin typeface="+mn-lt"/>
                          <a:ea typeface="+mn-ea"/>
                          <a:cs typeface="+mn-cs"/>
                        </a:rPr>
                        <a:t>Module 2:</a:t>
                      </a:r>
                      <a:r>
                        <a:rPr lang="en-US" sz="1600" kern="1200" dirty="0">
                          <a:solidFill>
                            <a:schemeClr val="accent1"/>
                          </a:solidFill>
                          <a:effectLst/>
                          <a:latin typeface="+mn-lt"/>
                          <a:ea typeface="+mn-ea"/>
                          <a:cs typeface="+mn-cs"/>
                        </a:rPr>
                        <a:t> </a:t>
                      </a:r>
                      <a:r>
                        <a:rPr lang="en-US" sz="1600" b="1" kern="1200" dirty="0">
                          <a:solidFill>
                            <a:schemeClr val="accent1"/>
                          </a:solidFill>
                          <a:effectLst/>
                          <a:latin typeface="+mn-lt"/>
                          <a:ea typeface="+mn-ea"/>
                          <a:cs typeface="+mn-cs"/>
                        </a:rPr>
                        <a:t>Delivering Safe and Acceptable Services to Children of FSWs and Their Families</a:t>
                      </a:r>
                      <a:endParaRPr lang="en-US" sz="1600" kern="1200" dirty="0">
                        <a:solidFill>
                          <a:schemeClr val="accent1"/>
                        </a:solidFill>
                        <a:effectLst/>
                        <a:latin typeface="+mn-lt"/>
                        <a:ea typeface="+mn-ea"/>
                        <a:cs typeface="+mn-cs"/>
                      </a:endParaRP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Addressing the vulnerabilities and  needs of CFSWs and their caregivers </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Strategies for finding and reaching CFSWs and their families with services </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Principles and values for delivering safe and acceptable services to CFSWs and their families</a:t>
                      </a:r>
                    </a:p>
                    <a:p>
                      <a:pPr marL="233363" indent="-233363">
                        <a:spcBef>
                          <a:spcPts val="1800"/>
                        </a:spcBef>
                        <a:buClr>
                          <a:schemeClr val="accent4"/>
                        </a:buClr>
                        <a:buFont typeface="Arial" panose="020B0604020202020204" pitchFamily="34" charset="0"/>
                        <a:buChar char="•"/>
                      </a:pPr>
                      <a:r>
                        <a:rPr lang="en-US" sz="1600" kern="1200" dirty="0">
                          <a:solidFill>
                            <a:schemeClr val="tx1"/>
                          </a:solidFill>
                          <a:effectLst/>
                          <a:latin typeface="+mn-lt"/>
                          <a:ea typeface="+mn-ea"/>
                          <a:cs typeface="+mn-cs"/>
                        </a:rPr>
                        <a:t>Action planning to provide safe and acceptable services to CFSWs and their families</a:t>
                      </a:r>
                      <a:endParaRPr lang="en-US" sz="1600" dirty="0">
                        <a:effectLst/>
                        <a:latin typeface="+mn-lt"/>
                        <a:ea typeface="Calibri" panose="020F0502020204030204" pitchFamily="34" charset="0"/>
                        <a:cs typeface="Calibri" panose="020F0502020204030204" pitchFamily="34" charset="0"/>
                      </a:endParaRPr>
                    </a:p>
                  </a:txBody>
                  <a:tcPr marT="9144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66980977"/>
                  </a:ext>
                </a:extLst>
              </a:tr>
            </a:tbl>
          </a:graphicData>
        </a:graphic>
      </p:graphicFrame>
      <p:sp>
        <p:nvSpPr>
          <p:cNvPr id="4" name="Slide Number Placeholder 3">
            <a:extLst>
              <a:ext uri="{FF2B5EF4-FFF2-40B4-BE49-F238E27FC236}">
                <a16:creationId xmlns:a16="http://schemas.microsoft.com/office/drawing/2014/main" id="{01CC9D1C-5B05-44E8-A2C9-CF4F4B54625A}"/>
              </a:ext>
            </a:extLst>
          </p:cNvPr>
          <p:cNvSpPr>
            <a:spLocks noGrp="1"/>
          </p:cNvSpPr>
          <p:nvPr>
            <p:ph type="sldNum" sz="quarter" idx="4294967295"/>
          </p:nvPr>
        </p:nvSpPr>
        <p:spPr>
          <a:xfrm>
            <a:off x="9262265" y="6356350"/>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5</a:t>
            </a:fld>
            <a:endParaRPr lang="en-US" dirty="0"/>
          </a:p>
        </p:txBody>
      </p:sp>
      <p:sp>
        <p:nvSpPr>
          <p:cNvPr id="2" name="Title 1">
            <a:extLst>
              <a:ext uri="{FF2B5EF4-FFF2-40B4-BE49-F238E27FC236}">
                <a16:creationId xmlns:a16="http://schemas.microsoft.com/office/drawing/2014/main" id="{83B2CF14-0E42-41ED-9A45-8E34B9B63C8C}"/>
              </a:ext>
            </a:extLst>
          </p:cNvPr>
          <p:cNvSpPr>
            <a:spLocks noGrp="1"/>
          </p:cNvSpPr>
          <p:nvPr>
            <p:ph type="title"/>
          </p:nvPr>
        </p:nvSpPr>
        <p:spPr>
          <a:xfrm>
            <a:off x="0" y="1477879"/>
            <a:ext cx="4064218" cy="1135479"/>
          </a:xfrm>
        </p:spPr>
        <p:txBody>
          <a:bodyPr vert="horz" lIns="274320" tIns="182880" rIns="274320" bIns="182880" rtlCol="0" anchor="ctr" anchorCtr="1">
            <a:noAutofit/>
          </a:bodyPr>
          <a:lstStyle/>
          <a:p>
            <a:r>
              <a:rPr lang="en-US" dirty="0">
                <a:solidFill>
                  <a:schemeClr val="bg1"/>
                </a:solidFill>
              </a:rPr>
              <a:t>L</a:t>
            </a:r>
            <a:r>
              <a:rPr lang="en-US" dirty="0">
                <a:solidFill>
                  <a:schemeClr val="bg1"/>
                </a:solidFill>
                <a:effectLst/>
              </a:rPr>
              <a:t>earning </a:t>
            </a:r>
            <a:br>
              <a:rPr lang="en-US" dirty="0">
                <a:solidFill>
                  <a:schemeClr val="bg1"/>
                </a:solidFill>
                <a:effectLst/>
              </a:rPr>
            </a:br>
            <a:r>
              <a:rPr lang="en-US" dirty="0">
                <a:solidFill>
                  <a:schemeClr val="bg1"/>
                </a:solidFill>
                <a:effectLst/>
              </a:rPr>
              <a:t>activities</a:t>
            </a:r>
            <a:endParaRPr lang="en-US" dirty="0">
              <a:solidFill>
                <a:schemeClr val="bg1"/>
              </a:solidFill>
            </a:endParaRPr>
          </a:p>
        </p:txBody>
      </p:sp>
    </p:spTree>
    <p:extLst>
      <p:ext uri="{BB962C8B-B14F-4D97-AF65-F5344CB8AC3E}">
        <p14:creationId xmlns:p14="http://schemas.microsoft.com/office/powerpoint/2010/main" val="120507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FA36-C953-4F08-B29B-8B54E890043E}"/>
              </a:ext>
            </a:extLst>
          </p:cNvPr>
          <p:cNvSpPr>
            <a:spLocks noGrp="1"/>
          </p:cNvSpPr>
          <p:nvPr>
            <p:ph type="title"/>
          </p:nvPr>
        </p:nvSpPr>
        <p:spPr/>
        <p:txBody>
          <a:bodyPr>
            <a:normAutofit/>
          </a:bodyPr>
          <a:lstStyle/>
          <a:p>
            <a:r>
              <a:rPr lang="en-US" dirty="0"/>
              <a:t>Learning methods</a:t>
            </a:r>
          </a:p>
        </p:txBody>
      </p:sp>
      <p:sp>
        <p:nvSpPr>
          <p:cNvPr id="31" name="Rectangle: Diagonal Corners Rounded 30">
            <a:extLst>
              <a:ext uri="{FF2B5EF4-FFF2-40B4-BE49-F238E27FC236}">
                <a16:creationId xmlns:a16="http://schemas.microsoft.com/office/drawing/2014/main" id="{AC7F21EC-5175-4E94-BEBD-D1DCB29E1E66}"/>
              </a:ext>
            </a:extLst>
          </p:cNvPr>
          <p:cNvSpPr/>
          <p:nvPr/>
        </p:nvSpPr>
        <p:spPr>
          <a:xfrm>
            <a:off x="1189415" y="2734108"/>
            <a:ext cx="1093710" cy="109371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33" name="Freeform: Shape 32">
            <a:extLst>
              <a:ext uri="{FF2B5EF4-FFF2-40B4-BE49-F238E27FC236}">
                <a16:creationId xmlns:a16="http://schemas.microsoft.com/office/drawing/2014/main" id="{AD9F6933-E3E1-4C5A-89BF-7802B7438530}"/>
              </a:ext>
            </a:extLst>
          </p:cNvPr>
          <p:cNvSpPr/>
          <p:nvPr/>
        </p:nvSpPr>
        <p:spPr>
          <a:xfrm>
            <a:off x="839786" y="4168483"/>
            <a:ext cx="1792968" cy="806835"/>
          </a:xfrm>
          <a:custGeom>
            <a:avLst/>
            <a:gdLst>
              <a:gd name="connsiteX0" fmla="*/ 0 w 1792968"/>
              <a:gd name="connsiteY0" fmla="*/ 0 h 806835"/>
              <a:gd name="connsiteX1" fmla="*/ 1792968 w 1792968"/>
              <a:gd name="connsiteY1" fmla="*/ 0 h 806835"/>
              <a:gd name="connsiteX2" fmla="*/ 1792968 w 1792968"/>
              <a:gd name="connsiteY2" fmla="*/ 806835 h 806835"/>
              <a:gd name="connsiteX3" fmla="*/ 0 w 1792968"/>
              <a:gd name="connsiteY3" fmla="*/ 806835 h 806835"/>
              <a:gd name="connsiteX4" fmla="*/ 0 w 1792968"/>
              <a:gd name="connsiteY4" fmla="*/ 0 h 80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968" h="806835">
                <a:moveTo>
                  <a:pt x="0" y="0"/>
                </a:moveTo>
                <a:lnTo>
                  <a:pt x="1792968" y="0"/>
                </a:lnTo>
                <a:lnTo>
                  <a:pt x="1792968" y="806835"/>
                </a:lnTo>
                <a:lnTo>
                  <a:pt x="0" y="806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Discussions in large and small groups</a:t>
            </a:r>
          </a:p>
        </p:txBody>
      </p:sp>
      <p:sp>
        <p:nvSpPr>
          <p:cNvPr id="34" name="Rectangle: Diagonal Corners Rounded 33">
            <a:extLst>
              <a:ext uri="{FF2B5EF4-FFF2-40B4-BE49-F238E27FC236}">
                <a16:creationId xmlns:a16="http://schemas.microsoft.com/office/drawing/2014/main" id="{94E7A5A4-29E1-4C04-86DA-414F170F3990}"/>
              </a:ext>
            </a:extLst>
          </p:cNvPr>
          <p:cNvSpPr/>
          <p:nvPr/>
        </p:nvSpPr>
        <p:spPr>
          <a:xfrm>
            <a:off x="3296153" y="2734108"/>
            <a:ext cx="1093710" cy="1093710"/>
          </a:xfrm>
          <a:prstGeom prst="round2DiagRect">
            <a:avLst>
              <a:gd name="adj1" fmla="val 29727"/>
              <a:gd name="adj2" fmla="val 0"/>
            </a:avLst>
          </a:prstGeom>
          <a:solidFill>
            <a:schemeClr val="accent3">
              <a:lumMod val="50000"/>
            </a:schemeClr>
          </a:solidFill>
        </p:spPr>
        <p:style>
          <a:lnRef idx="0">
            <a:schemeClr val="lt1">
              <a:alpha val="0"/>
              <a:hueOff val="0"/>
              <a:satOff val="0"/>
              <a:lumOff val="0"/>
              <a:alphaOff val="0"/>
            </a:schemeClr>
          </a:lnRef>
          <a:fillRef idx="1">
            <a:scrgbClr r="0" g="0" b="0"/>
          </a:fillRef>
          <a:effectRef idx="2">
            <a:schemeClr val="accent3">
              <a:hueOff val="0"/>
              <a:satOff val="0"/>
              <a:lumOff val="0"/>
              <a:alphaOff val="0"/>
            </a:schemeClr>
          </a:effectRef>
          <a:fontRef idx="minor"/>
        </p:style>
      </p:sp>
      <p:sp>
        <p:nvSpPr>
          <p:cNvPr id="35" name="Rectangle 34" descr="Users">
            <a:extLst>
              <a:ext uri="{FF2B5EF4-FFF2-40B4-BE49-F238E27FC236}">
                <a16:creationId xmlns:a16="http://schemas.microsoft.com/office/drawing/2014/main" id="{D2E3E133-85FE-4216-91F1-FC2EB9552B33}"/>
              </a:ext>
            </a:extLst>
          </p:cNvPr>
          <p:cNvSpPr/>
          <p:nvPr/>
        </p:nvSpPr>
        <p:spPr>
          <a:xfrm>
            <a:off x="3296153" y="2826857"/>
            <a:ext cx="1093710" cy="1093710"/>
          </a:xfrm>
          <a:prstGeom prst="rect">
            <a:avLst/>
          </a:prstGeom>
          <a:blipFill dpi="0" rotWithShape="1">
            <a:blip r:embed="rId3">
              <a:extLst>
                <a:ext uri="{96DAC541-7B7A-43D3-8B79-37D633B846F1}">
                  <asvg:svgBlip xmlns:asvg="http://schemas.microsoft.com/office/drawing/2016/SVG/main" r:embed="rId4"/>
                </a:ext>
              </a:extLst>
            </a:blip>
            <a:srcRect/>
            <a:stretch>
              <a:fillRect l="10000" r="10000"/>
            </a:stretch>
          </a:blipFill>
        </p:spPr>
        <p:style>
          <a:lnRef idx="0">
            <a:schemeClr val="lt1">
              <a:alpha val="0"/>
              <a:hueOff val="0"/>
              <a:satOff val="0"/>
              <a:lumOff val="0"/>
              <a:alphaOff val="0"/>
            </a:schemeClr>
          </a:lnRef>
          <a:fillRef idx="3">
            <a:scrgbClr r="0" g="0" b="0"/>
          </a:fillRef>
          <a:effectRef idx="3">
            <a:schemeClr val="bg1">
              <a:hueOff val="0"/>
              <a:satOff val="0"/>
              <a:lumOff val="0"/>
              <a:alphaOff val="0"/>
            </a:schemeClr>
          </a:effectRef>
          <a:fontRef idx="minor">
            <a:schemeClr val="dk1">
              <a:hueOff val="0"/>
              <a:satOff val="0"/>
              <a:lumOff val="0"/>
              <a:alphaOff val="0"/>
            </a:schemeClr>
          </a:fontRef>
        </p:style>
      </p:sp>
      <p:sp>
        <p:nvSpPr>
          <p:cNvPr id="36" name="Freeform: Shape 35">
            <a:extLst>
              <a:ext uri="{FF2B5EF4-FFF2-40B4-BE49-F238E27FC236}">
                <a16:creationId xmlns:a16="http://schemas.microsoft.com/office/drawing/2014/main" id="{0ADBE7C4-D837-4473-8142-9EB7A1D6331B}"/>
              </a:ext>
            </a:extLst>
          </p:cNvPr>
          <p:cNvSpPr/>
          <p:nvPr/>
        </p:nvSpPr>
        <p:spPr>
          <a:xfrm>
            <a:off x="2946524" y="4168483"/>
            <a:ext cx="1792968" cy="806835"/>
          </a:xfrm>
          <a:custGeom>
            <a:avLst/>
            <a:gdLst>
              <a:gd name="connsiteX0" fmla="*/ 0 w 1792968"/>
              <a:gd name="connsiteY0" fmla="*/ 0 h 806835"/>
              <a:gd name="connsiteX1" fmla="*/ 1792968 w 1792968"/>
              <a:gd name="connsiteY1" fmla="*/ 0 h 806835"/>
              <a:gd name="connsiteX2" fmla="*/ 1792968 w 1792968"/>
              <a:gd name="connsiteY2" fmla="*/ 806835 h 806835"/>
              <a:gd name="connsiteX3" fmla="*/ 0 w 1792968"/>
              <a:gd name="connsiteY3" fmla="*/ 806835 h 806835"/>
              <a:gd name="connsiteX4" fmla="*/ 0 w 1792968"/>
              <a:gd name="connsiteY4" fmla="*/ 0 h 80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968" h="806835">
                <a:moveTo>
                  <a:pt x="0" y="0"/>
                </a:moveTo>
                <a:lnTo>
                  <a:pt x="1792968" y="0"/>
                </a:lnTo>
                <a:lnTo>
                  <a:pt x="1792968" y="806835"/>
                </a:lnTo>
                <a:lnTo>
                  <a:pt x="0" y="806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Work in Small Groups</a:t>
            </a:r>
          </a:p>
        </p:txBody>
      </p:sp>
      <p:sp>
        <p:nvSpPr>
          <p:cNvPr id="37" name="Rectangle: Diagonal Corners Rounded 36">
            <a:extLst>
              <a:ext uri="{FF2B5EF4-FFF2-40B4-BE49-F238E27FC236}">
                <a16:creationId xmlns:a16="http://schemas.microsoft.com/office/drawing/2014/main" id="{56DA0AD7-30D5-4ED2-AA55-F92DC132A028}"/>
              </a:ext>
            </a:extLst>
          </p:cNvPr>
          <p:cNvSpPr/>
          <p:nvPr/>
        </p:nvSpPr>
        <p:spPr>
          <a:xfrm>
            <a:off x="5549144" y="2734108"/>
            <a:ext cx="1093710" cy="1093710"/>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p:style>
      </p:sp>
      <p:sp>
        <p:nvSpPr>
          <p:cNvPr id="39" name="Freeform: Shape 38">
            <a:extLst>
              <a:ext uri="{FF2B5EF4-FFF2-40B4-BE49-F238E27FC236}">
                <a16:creationId xmlns:a16="http://schemas.microsoft.com/office/drawing/2014/main" id="{A6891203-01CA-4AF1-A8D6-77D4A6486A86}"/>
              </a:ext>
            </a:extLst>
          </p:cNvPr>
          <p:cNvSpPr/>
          <p:nvPr/>
        </p:nvSpPr>
        <p:spPr>
          <a:xfrm>
            <a:off x="5053263" y="4168483"/>
            <a:ext cx="2085473" cy="806835"/>
          </a:xfrm>
          <a:custGeom>
            <a:avLst/>
            <a:gdLst>
              <a:gd name="connsiteX0" fmla="*/ 0 w 2085473"/>
              <a:gd name="connsiteY0" fmla="*/ 0 h 806835"/>
              <a:gd name="connsiteX1" fmla="*/ 2085473 w 2085473"/>
              <a:gd name="connsiteY1" fmla="*/ 0 h 806835"/>
              <a:gd name="connsiteX2" fmla="*/ 2085473 w 2085473"/>
              <a:gd name="connsiteY2" fmla="*/ 806835 h 806835"/>
              <a:gd name="connsiteX3" fmla="*/ 0 w 2085473"/>
              <a:gd name="connsiteY3" fmla="*/ 806835 h 806835"/>
              <a:gd name="connsiteX4" fmla="*/ 0 w 2085473"/>
              <a:gd name="connsiteY4" fmla="*/ 0 h 80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473" h="806835">
                <a:moveTo>
                  <a:pt x="0" y="0"/>
                </a:moveTo>
                <a:lnTo>
                  <a:pt x="2085473" y="0"/>
                </a:lnTo>
                <a:lnTo>
                  <a:pt x="2085473" y="806835"/>
                </a:lnTo>
                <a:lnTo>
                  <a:pt x="0" y="806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Brainstorming</a:t>
            </a:r>
          </a:p>
        </p:txBody>
      </p:sp>
      <p:sp>
        <p:nvSpPr>
          <p:cNvPr id="40" name="Rectangle: Diagonal Corners Rounded 39">
            <a:extLst>
              <a:ext uri="{FF2B5EF4-FFF2-40B4-BE49-F238E27FC236}">
                <a16:creationId xmlns:a16="http://schemas.microsoft.com/office/drawing/2014/main" id="{580EC48B-EBF2-49B1-BEB1-C8EAFE7D19F6}"/>
              </a:ext>
            </a:extLst>
          </p:cNvPr>
          <p:cNvSpPr/>
          <p:nvPr/>
        </p:nvSpPr>
        <p:spPr>
          <a:xfrm>
            <a:off x="7802135" y="2734108"/>
            <a:ext cx="1093710" cy="1093710"/>
          </a:xfrm>
          <a:prstGeom prst="round2DiagRect">
            <a:avLst>
              <a:gd name="adj1" fmla="val 29727"/>
              <a:gd name="adj2" fmla="val 0"/>
            </a:avLst>
          </a:prstGeom>
          <a:solidFill>
            <a:schemeClr val="accent1">
              <a:lumMod val="75000"/>
            </a:schemeClr>
          </a:solidFill>
        </p:spPr>
        <p:style>
          <a:lnRef idx="0">
            <a:schemeClr val="lt1">
              <a:alpha val="0"/>
              <a:hueOff val="0"/>
              <a:satOff val="0"/>
              <a:lumOff val="0"/>
              <a:alphaOff val="0"/>
            </a:schemeClr>
          </a:lnRef>
          <a:fillRef idx="1">
            <a:scrgbClr r="0" g="0" b="0"/>
          </a:fillRef>
          <a:effectRef idx="2">
            <a:schemeClr val="accent5">
              <a:hueOff val="0"/>
              <a:satOff val="0"/>
              <a:lumOff val="0"/>
              <a:alphaOff val="0"/>
            </a:schemeClr>
          </a:effectRef>
          <a:fontRef idx="minor"/>
        </p:style>
      </p:sp>
      <p:sp>
        <p:nvSpPr>
          <p:cNvPr id="42" name="Freeform: Shape 41">
            <a:extLst>
              <a:ext uri="{FF2B5EF4-FFF2-40B4-BE49-F238E27FC236}">
                <a16:creationId xmlns:a16="http://schemas.microsoft.com/office/drawing/2014/main" id="{2D109202-513D-4A72-B075-0D4EFBFB42E4}"/>
              </a:ext>
            </a:extLst>
          </p:cNvPr>
          <p:cNvSpPr/>
          <p:nvPr/>
        </p:nvSpPr>
        <p:spPr>
          <a:xfrm>
            <a:off x="7452506" y="4168483"/>
            <a:ext cx="1792968" cy="806835"/>
          </a:xfrm>
          <a:custGeom>
            <a:avLst/>
            <a:gdLst>
              <a:gd name="connsiteX0" fmla="*/ 0 w 1792968"/>
              <a:gd name="connsiteY0" fmla="*/ 0 h 806835"/>
              <a:gd name="connsiteX1" fmla="*/ 1792968 w 1792968"/>
              <a:gd name="connsiteY1" fmla="*/ 0 h 806835"/>
              <a:gd name="connsiteX2" fmla="*/ 1792968 w 1792968"/>
              <a:gd name="connsiteY2" fmla="*/ 806835 h 806835"/>
              <a:gd name="connsiteX3" fmla="*/ 0 w 1792968"/>
              <a:gd name="connsiteY3" fmla="*/ 806835 h 806835"/>
              <a:gd name="connsiteX4" fmla="*/ 0 w 1792968"/>
              <a:gd name="connsiteY4" fmla="*/ 0 h 80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968" h="806835">
                <a:moveTo>
                  <a:pt x="0" y="0"/>
                </a:moveTo>
                <a:lnTo>
                  <a:pt x="1792968" y="0"/>
                </a:lnTo>
                <a:lnTo>
                  <a:pt x="1792968" y="806835"/>
                </a:lnTo>
                <a:lnTo>
                  <a:pt x="0" y="806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Case </a:t>
            </a:r>
            <a:br>
              <a:rPr lang="en-US" sz="1800" kern="1200" dirty="0"/>
            </a:br>
            <a:r>
              <a:rPr lang="en-US" sz="1800" kern="1200" dirty="0"/>
              <a:t>Studies</a:t>
            </a:r>
          </a:p>
        </p:txBody>
      </p:sp>
      <p:sp>
        <p:nvSpPr>
          <p:cNvPr id="43" name="Rectangle: Diagonal Corners Rounded 42">
            <a:extLst>
              <a:ext uri="{FF2B5EF4-FFF2-40B4-BE49-F238E27FC236}">
                <a16:creationId xmlns:a16="http://schemas.microsoft.com/office/drawing/2014/main" id="{4A790788-2710-448D-BB96-1852E086F4A7}"/>
              </a:ext>
            </a:extLst>
          </p:cNvPr>
          <p:cNvSpPr/>
          <p:nvPr/>
        </p:nvSpPr>
        <p:spPr>
          <a:xfrm>
            <a:off x="9908873" y="2734108"/>
            <a:ext cx="1093710" cy="1093710"/>
          </a:xfrm>
          <a:prstGeom prst="round2DiagRect">
            <a:avLst>
              <a:gd name="adj1" fmla="val 29727"/>
              <a:gd name="adj2" fmla="val 0"/>
            </a:avLst>
          </a:prstGeom>
          <a:solidFill>
            <a:schemeClr val="accent6">
              <a:lumMod val="75000"/>
            </a:schemeClr>
          </a:solidFill>
        </p:spPr>
        <p:style>
          <a:lnRef idx="0">
            <a:schemeClr val="lt1">
              <a:alpha val="0"/>
              <a:hueOff val="0"/>
              <a:satOff val="0"/>
              <a:lumOff val="0"/>
              <a:alphaOff val="0"/>
            </a:schemeClr>
          </a:lnRef>
          <a:fillRef idx="1">
            <a:scrgbClr r="0" g="0" b="0"/>
          </a:fillRef>
          <a:effectRef idx="2">
            <a:schemeClr val="accent6">
              <a:hueOff val="0"/>
              <a:satOff val="0"/>
              <a:lumOff val="0"/>
              <a:alphaOff val="0"/>
            </a:schemeClr>
          </a:effectRef>
          <a:fontRef idx="minor"/>
        </p:style>
      </p:sp>
      <p:sp>
        <p:nvSpPr>
          <p:cNvPr id="45" name="Freeform: Shape 44">
            <a:extLst>
              <a:ext uri="{FF2B5EF4-FFF2-40B4-BE49-F238E27FC236}">
                <a16:creationId xmlns:a16="http://schemas.microsoft.com/office/drawing/2014/main" id="{76E97277-52D4-4BE2-9B59-5E9769AF0953}"/>
              </a:ext>
            </a:extLst>
          </p:cNvPr>
          <p:cNvSpPr/>
          <p:nvPr/>
        </p:nvSpPr>
        <p:spPr>
          <a:xfrm>
            <a:off x="9559244" y="4168483"/>
            <a:ext cx="1792968" cy="806835"/>
          </a:xfrm>
          <a:custGeom>
            <a:avLst/>
            <a:gdLst>
              <a:gd name="connsiteX0" fmla="*/ 0 w 1792968"/>
              <a:gd name="connsiteY0" fmla="*/ 0 h 806835"/>
              <a:gd name="connsiteX1" fmla="*/ 1792968 w 1792968"/>
              <a:gd name="connsiteY1" fmla="*/ 0 h 806835"/>
              <a:gd name="connsiteX2" fmla="*/ 1792968 w 1792968"/>
              <a:gd name="connsiteY2" fmla="*/ 806835 h 806835"/>
              <a:gd name="connsiteX3" fmla="*/ 0 w 1792968"/>
              <a:gd name="connsiteY3" fmla="*/ 806835 h 806835"/>
              <a:gd name="connsiteX4" fmla="*/ 0 w 1792968"/>
              <a:gd name="connsiteY4" fmla="*/ 0 h 80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968" h="806835">
                <a:moveTo>
                  <a:pt x="0" y="0"/>
                </a:moveTo>
                <a:lnTo>
                  <a:pt x="1792968" y="0"/>
                </a:lnTo>
                <a:lnTo>
                  <a:pt x="1792968" y="806835"/>
                </a:lnTo>
                <a:lnTo>
                  <a:pt x="0" y="806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Presentation</a:t>
            </a:r>
          </a:p>
        </p:txBody>
      </p:sp>
      <p:sp>
        <p:nvSpPr>
          <p:cNvPr id="4" name="Slide Number Placeholder 3">
            <a:extLst>
              <a:ext uri="{FF2B5EF4-FFF2-40B4-BE49-F238E27FC236}">
                <a16:creationId xmlns:a16="http://schemas.microsoft.com/office/drawing/2014/main" id="{1888F24D-23FD-4F47-8530-EDE385A25CF0}"/>
              </a:ext>
            </a:extLst>
          </p:cNvPr>
          <p:cNvSpPr>
            <a:spLocks noGrp="1"/>
          </p:cNvSpPr>
          <p:nvPr>
            <p:ph type="sldNum" sz="quarter" idx="4294967295"/>
          </p:nvPr>
        </p:nvSpPr>
        <p:spPr>
          <a:xfrm>
            <a:off x="9320464" y="6356350"/>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6</a:t>
            </a:fld>
            <a:endParaRPr lang="en-US"/>
          </a:p>
        </p:txBody>
      </p:sp>
      <p:grpSp>
        <p:nvGrpSpPr>
          <p:cNvPr id="6" name="Graphic 4">
            <a:extLst>
              <a:ext uri="{FF2B5EF4-FFF2-40B4-BE49-F238E27FC236}">
                <a16:creationId xmlns:a16="http://schemas.microsoft.com/office/drawing/2014/main" id="{DBCEC23F-EA7F-48FA-B009-7D09DAD434CD}"/>
              </a:ext>
            </a:extLst>
          </p:cNvPr>
          <p:cNvGrpSpPr/>
          <p:nvPr/>
        </p:nvGrpSpPr>
        <p:grpSpPr>
          <a:xfrm>
            <a:off x="5776622" y="2919671"/>
            <a:ext cx="638753" cy="696543"/>
            <a:chOff x="6571538" y="978301"/>
            <a:chExt cx="1037450" cy="1131311"/>
          </a:xfrm>
          <a:solidFill>
            <a:schemeClr val="bg1"/>
          </a:solidFill>
          <a:effectLst>
            <a:outerShdw blurRad="50800" dist="38100" dir="2700000" algn="tl" rotWithShape="0">
              <a:prstClr val="black">
                <a:alpha val="40000"/>
              </a:prstClr>
            </a:outerShdw>
          </a:effectLst>
        </p:grpSpPr>
        <p:sp>
          <p:nvSpPr>
            <p:cNvPr id="8" name="Freeform: Shape 7">
              <a:extLst>
                <a:ext uri="{FF2B5EF4-FFF2-40B4-BE49-F238E27FC236}">
                  <a16:creationId xmlns:a16="http://schemas.microsoft.com/office/drawing/2014/main" id="{620A5DFC-4DD4-4450-ABFD-51208CB3ACF1}"/>
                </a:ext>
              </a:extLst>
            </p:cNvPr>
            <p:cNvSpPr/>
            <p:nvPr/>
          </p:nvSpPr>
          <p:spPr>
            <a:xfrm>
              <a:off x="7064886" y="1267916"/>
              <a:ext cx="214949" cy="348443"/>
            </a:xfrm>
            <a:custGeom>
              <a:avLst/>
              <a:gdLst>
                <a:gd name="connsiteX0" fmla="*/ 119919 w 214949"/>
                <a:gd name="connsiteY0" fmla="*/ 0 h 348443"/>
                <a:gd name="connsiteX1" fmla="*/ 0 w 214949"/>
                <a:gd name="connsiteY1" fmla="*/ 199111 h 348443"/>
                <a:gd name="connsiteX2" fmla="*/ 104081 w 214949"/>
                <a:gd name="connsiteY2" fmla="*/ 212687 h 348443"/>
                <a:gd name="connsiteX3" fmla="*/ 104081 w 214949"/>
                <a:gd name="connsiteY3" fmla="*/ 217212 h 348443"/>
                <a:gd name="connsiteX4" fmla="*/ 95030 w 214949"/>
                <a:gd name="connsiteY4" fmla="*/ 348444 h 348443"/>
                <a:gd name="connsiteX5" fmla="*/ 214949 w 214949"/>
                <a:gd name="connsiteY5" fmla="*/ 149333 h 348443"/>
                <a:gd name="connsiteX6" fmla="*/ 119919 w 214949"/>
                <a:gd name="connsiteY6" fmla="*/ 0 h 34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49" h="348443">
                  <a:moveTo>
                    <a:pt x="119919" y="0"/>
                  </a:moveTo>
                  <a:lnTo>
                    <a:pt x="0" y="199111"/>
                  </a:lnTo>
                  <a:cubicBezTo>
                    <a:pt x="79192" y="201373"/>
                    <a:pt x="99555" y="192323"/>
                    <a:pt x="104081" y="212687"/>
                  </a:cubicBezTo>
                  <a:cubicBezTo>
                    <a:pt x="104081" y="214949"/>
                    <a:pt x="106343" y="214949"/>
                    <a:pt x="104081" y="217212"/>
                  </a:cubicBezTo>
                  <a:lnTo>
                    <a:pt x="95030" y="348444"/>
                  </a:lnTo>
                  <a:lnTo>
                    <a:pt x="214949" y="149333"/>
                  </a:lnTo>
                  <a:cubicBezTo>
                    <a:pt x="81454" y="144808"/>
                    <a:pt x="110869" y="181010"/>
                    <a:pt x="119919" y="0"/>
                  </a:cubicBezTo>
                  <a:close/>
                </a:path>
              </a:pathLst>
            </a:custGeom>
            <a:grpFill/>
            <a:ln w="2253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4D6F707-BCB8-4150-9481-259BED4E7B8C}"/>
                </a:ext>
              </a:extLst>
            </p:cNvPr>
            <p:cNvSpPr/>
            <p:nvPr/>
          </p:nvSpPr>
          <p:spPr>
            <a:xfrm>
              <a:off x="6829573" y="1112935"/>
              <a:ext cx="629009" cy="356354"/>
            </a:xfrm>
            <a:custGeom>
              <a:avLst/>
              <a:gdLst>
                <a:gd name="connsiteX0" fmla="*/ 515878 w 629009"/>
                <a:gd name="connsiteY0" fmla="*/ 159507 h 356354"/>
                <a:gd name="connsiteX1" fmla="*/ 495515 w 629009"/>
                <a:gd name="connsiteY1" fmla="*/ 141406 h 356354"/>
                <a:gd name="connsiteX2" fmla="*/ 251151 w 629009"/>
                <a:gd name="connsiteY2" fmla="*/ 78052 h 356354"/>
                <a:gd name="connsiteX3" fmla="*/ 230788 w 629009"/>
                <a:gd name="connsiteY3" fmla="*/ 87103 h 356354"/>
                <a:gd name="connsiteX4" fmla="*/ 135757 w 629009"/>
                <a:gd name="connsiteY4" fmla="*/ 157244 h 356354"/>
                <a:gd name="connsiteX5" fmla="*/ 135757 w 629009"/>
                <a:gd name="connsiteY5" fmla="*/ 161769 h 356354"/>
                <a:gd name="connsiteX6" fmla="*/ 113131 w 629009"/>
                <a:gd name="connsiteY6" fmla="*/ 177608 h 356354"/>
                <a:gd name="connsiteX7" fmla="*/ 0 w 629009"/>
                <a:gd name="connsiteY7" fmla="*/ 263587 h 356354"/>
                <a:gd name="connsiteX8" fmla="*/ 90505 w 629009"/>
                <a:gd name="connsiteY8" fmla="*/ 354092 h 356354"/>
                <a:gd name="connsiteX9" fmla="*/ 192323 w 629009"/>
                <a:gd name="connsiteY9" fmla="*/ 354092 h 356354"/>
                <a:gd name="connsiteX10" fmla="*/ 377858 w 629009"/>
                <a:gd name="connsiteY10" fmla="*/ 69002 h 356354"/>
                <a:gd name="connsiteX11" fmla="*/ 389171 w 629009"/>
                <a:gd name="connsiteY11" fmla="*/ 87103 h 356354"/>
                <a:gd name="connsiteX12" fmla="*/ 377858 w 629009"/>
                <a:gd name="connsiteY12" fmla="*/ 270375 h 356354"/>
                <a:gd name="connsiteX13" fmla="*/ 477413 w 629009"/>
                <a:gd name="connsiteY13" fmla="*/ 270375 h 356354"/>
                <a:gd name="connsiteX14" fmla="*/ 493252 w 629009"/>
                <a:gd name="connsiteY14" fmla="*/ 279426 h 356354"/>
                <a:gd name="connsiteX15" fmla="*/ 493252 w 629009"/>
                <a:gd name="connsiteY15" fmla="*/ 297527 h 356354"/>
                <a:gd name="connsiteX16" fmla="*/ 457050 w 629009"/>
                <a:gd name="connsiteY16" fmla="*/ 356355 h 356354"/>
                <a:gd name="connsiteX17" fmla="*/ 531716 w 629009"/>
                <a:gd name="connsiteY17" fmla="*/ 356355 h 356354"/>
                <a:gd name="connsiteX18" fmla="*/ 629009 w 629009"/>
                <a:gd name="connsiteY18" fmla="*/ 259062 h 356354"/>
                <a:gd name="connsiteX19" fmla="*/ 515878 w 629009"/>
                <a:gd name="connsiteY19" fmla="*/ 159507 h 35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009" h="356354">
                  <a:moveTo>
                    <a:pt x="515878" y="159507"/>
                  </a:moveTo>
                  <a:cubicBezTo>
                    <a:pt x="504565" y="161769"/>
                    <a:pt x="495515" y="152719"/>
                    <a:pt x="495515" y="141406"/>
                  </a:cubicBezTo>
                  <a:cubicBezTo>
                    <a:pt x="513615" y="-3402"/>
                    <a:pt x="307717" y="-57705"/>
                    <a:pt x="251151" y="78052"/>
                  </a:cubicBezTo>
                  <a:cubicBezTo>
                    <a:pt x="248889" y="87103"/>
                    <a:pt x="239838" y="89365"/>
                    <a:pt x="230788" y="87103"/>
                  </a:cubicBezTo>
                  <a:cubicBezTo>
                    <a:pt x="183272" y="73527"/>
                    <a:pt x="135757" y="109729"/>
                    <a:pt x="135757" y="157244"/>
                  </a:cubicBezTo>
                  <a:lnTo>
                    <a:pt x="135757" y="161769"/>
                  </a:lnTo>
                  <a:cubicBezTo>
                    <a:pt x="135757" y="173082"/>
                    <a:pt x="124444" y="182133"/>
                    <a:pt x="113131" y="177608"/>
                  </a:cubicBezTo>
                  <a:cubicBezTo>
                    <a:pt x="56566" y="161769"/>
                    <a:pt x="0" y="204759"/>
                    <a:pt x="0" y="263587"/>
                  </a:cubicBezTo>
                  <a:cubicBezTo>
                    <a:pt x="0" y="313365"/>
                    <a:pt x="40727" y="354092"/>
                    <a:pt x="90505" y="354092"/>
                  </a:cubicBezTo>
                  <a:lnTo>
                    <a:pt x="192323" y="354092"/>
                  </a:lnTo>
                  <a:cubicBezTo>
                    <a:pt x="359757" y="84840"/>
                    <a:pt x="352969" y="62214"/>
                    <a:pt x="377858" y="69002"/>
                  </a:cubicBezTo>
                  <a:cubicBezTo>
                    <a:pt x="384646" y="71264"/>
                    <a:pt x="389171" y="78052"/>
                    <a:pt x="389171" y="87103"/>
                  </a:cubicBezTo>
                  <a:lnTo>
                    <a:pt x="377858" y="270375"/>
                  </a:lnTo>
                  <a:lnTo>
                    <a:pt x="477413" y="270375"/>
                  </a:lnTo>
                  <a:cubicBezTo>
                    <a:pt x="484201" y="270375"/>
                    <a:pt x="488727" y="272638"/>
                    <a:pt x="493252" y="279426"/>
                  </a:cubicBezTo>
                  <a:cubicBezTo>
                    <a:pt x="495515" y="283951"/>
                    <a:pt x="495515" y="290739"/>
                    <a:pt x="493252" y="297527"/>
                  </a:cubicBezTo>
                  <a:lnTo>
                    <a:pt x="457050" y="356355"/>
                  </a:lnTo>
                  <a:lnTo>
                    <a:pt x="531716" y="356355"/>
                  </a:lnTo>
                  <a:cubicBezTo>
                    <a:pt x="586019" y="356355"/>
                    <a:pt x="629009" y="313365"/>
                    <a:pt x="629009" y="259062"/>
                  </a:cubicBezTo>
                  <a:cubicBezTo>
                    <a:pt x="629009" y="193446"/>
                    <a:pt x="572444" y="150456"/>
                    <a:pt x="515878" y="159507"/>
                  </a:cubicBezTo>
                  <a:close/>
                </a:path>
              </a:pathLst>
            </a:custGeom>
            <a:grpFill/>
            <a:ln w="2253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88AB071-557A-46BD-B2BF-D9E9B3B526F1}"/>
                </a:ext>
              </a:extLst>
            </p:cNvPr>
            <p:cNvSpPr/>
            <p:nvPr/>
          </p:nvSpPr>
          <p:spPr>
            <a:xfrm>
              <a:off x="6571538" y="978301"/>
              <a:ext cx="1037450" cy="1131311"/>
            </a:xfrm>
            <a:custGeom>
              <a:avLst/>
              <a:gdLst>
                <a:gd name="connsiteX0" fmla="*/ 545388 w 1037450"/>
                <a:gd name="connsiteY0" fmla="*/ 0 h 1131311"/>
                <a:gd name="connsiteX1" fmla="*/ 212782 w 1037450"/>
                <a:gd name="connsiteY1" fmla="*/ 153858 h 1131311"/>
                <a:gd name="connsiteX2" fmla="*/ 144904 w 1037450"/>
                <a:gd name="connsiteY2" fmla="*/ 316767 h 1131311"/>
                <a:gd name="connsiteX3" fmla="*/ 144904 w 1037450"/>
                <a:gd name="connsiteY3" fmla="*/ 346181 h 1131311"/>
                <a:gd name="connsiteX4" fmla="*/ 124540 w 1037450"/>
                <a:gd name="connsiteY4" fmla="*/ 420848 h 1131311"/>
                <a:gd name="connsiteX5" fmla="*/ 36298 w 1037450"/>
                <a:gd name="connsiteY5" fmla="*/ 545292 h 1131311"/>
                <a:gd name="connsiteX6" fmla="*/ 4621 w 1037450"/>
                <a:gd name="connsiteY6" fmla="*/ 656161 h 1131311"/>
                <a:gd name="connsiteX7" fmla="*/ 63449 w 1037450"/>
                <a:gd name="connsiteY7" fmla="*/ 712726 h 1131311"/>
                <a:gd name="connsiteX8" fmla="*/ 54399 w 1037450"/>
                <a:gd name="connsiteY8" fmla="*/ 742140 h 1131311"/>
                <a:gd name="connsiteX9" fmla="*/ 63449 w 1037450"/>
                <a:gd name="connsiteY9" fmla="*/ 812282 h 1131311"/>
                <a:gd name="connsiteX10" fmla="*/ 81550 w 1037450"/>
                <a:gd name="connsiteY10" fmla="*/ 850746 h 1131311"/>
                <a:gd name="connsiteX11" fmla="*/ 83813 w 1037450"/>
                <a:gd name="connsiteY11" fmla="*/ 855272 h 1131311"/>
                <a:gd name="connsiteX12" fmla="*/ 72500 w 1037450"/>
                <a:gd name="connsiteY12" fmla="*/ 891474 h 1131311"/>
                <a:gd name="connsiteX13" fmla="*/ 90601 w 1037450"/>
                <a:gd name="connsiteY13" fmla="*/ 961615 h 1131311"/>
                <a:gd name="connsiteX14" fmla="*/ 153954 w 1037450"/>
                <a:gd name="connsiteY14" fmla="*/ 1000079 h 1131311"/>
                <a:gd name="connsiteX15" fmla="*/ 325914 w 1037450"/>
                <a:gd name="connsiteY15" fmla="*/ 1043069 h 1131311"/>
                <a:gd name="connsiteX16" fmla="*/ 325914 w 1037450"/>
                <a:gd name="connsiteY16" fmla="*/ 1108685 h 1131311"/>
                <a:gd name="connsiteX17" fmla="*/ 348540 w 1037450"/>
                <a:gd name="connsiteY17" fmla="*/ 1131312 h 1131311"/>
                <a:gd name="connsiteX18" fmla="*/ 782963 w 1037450"/>
                <a:gd name="connsiteY18" fmla="*/ 1131312 h 1131311"/>
                <a:gd name="connsiteX19" fmla="*/ 805590 w 1037450"/>
                <a:gd name="connsiteY19" fmla="*/ 1108685 h 1131311"/>
                <a:gd name="connsiteX20" fmla="*/ 810115 w 1037450"/>
                <a:gd name="connsiteY20" fmla="*/ 1015918 h 1131311"/>
                <a:gd name="connsiteX21" fmla="*/ 855367 w 1037450"/>
                <a:gd name="connsiteY21" fmla="*/ 909575 h 1131311"/>
                <a:gd name="connsiteX22" fmla="*/ 1034115 w 1037450"/>
                <a:gd name="connsiteY22" fmla="*/ 590545 h 1131311"/>
                <a:gd name="connsiteX23" fmla="*/ 545388 w 1037450"/>
                <a:gd name="connsiteY23" fmla="*/ 0 h 1131311"/>
                <a:gd name="connsiteX24" fmla="*/ 789751 w 1037450"/>
                <a:gd name="connsiteY24" fmla="*/ 522666 h 1131311"/>
                <a:gd name="connsiteX25" fmla="*/ 699246 w 1037450"/>
                <a:gd name="connsiteY25" fmla="*/ 522666 h 1131311"/>
                <a:gd name="connsiteX26" fmla="*/ 583853 w 1037450"/>
                <a:gd name="connsiteY26" fmla="*/ 714989 h 1131311"/>
                <a:gd name="connsiteX27" fmla="*/ 570277 w 1037450"/>
                <a:gd name="connsiteY27" fmla="*/ 724039 h 1131311"/>
                <a:gd name="connsiteX28" fmla="*/ 565752 w 1037450"/>
                <a:gd name="connsiteY28" fmla="*/ 724039 h 1131311"/>
                <a:gd name="connsiteX29" fmla="*/ 554438 w 1037450"/>
                <a:gd name="connsiteY29" fmla="*/ 705938 h 1131311"/>
                <a:gd name="connsiteX30" fmla="*/ 565752 w 1037450"/>
                <a:gd name="connsiteY30" fmla="*/ 524929 h 1131311"/>
                <a:gd name="connsiteX31" fmla="*/ 353065 w 1037450"/>
                <a:gd name="connsiteY31" fmla="*/ 524929 h 1131311"/>
                <a:gd name="connsiteX32" fmla="*/ 228621 w 1037450"/>
                <a:gd name="connsiteY32" fmla="*/ 400484 h 1131311"/>
                <a:gd name="connsiteX33" fmla="*/ 364378 w 1037450"/>
                <a:gd name="connsiteY33" fmla="*/ 278303 h 1131311"/>
                <a:gd name="connsiteX34" fmla="*/ 486560 w 1037450"/>
                <a:gd name="connsiteY34" fmla="*/ 187798 h 1131311"/>
                <a:gd name="connsiteX35" fmla="*/ 789751 w 1037450"/>
                <a:gd name="connsiteY35" fmla="*/ 260202 h 1131311"/>
                <a:gd name="connsiteX36" fmla="*/ 923246 w 1037450"/>
                <a:gd name="connsiteY36" fmla="*/ 391434 h 1131311"/>
                <a:gd name="connsiteX37" fmla="*/ 789751 w 1037450"/>
                <a:gd name="connsiteY37" fmla="*/ 522666 h 113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37450" h="1131311">
                  <a:moveTo>
                    <a:pt x="545388" y="0"/>
                  </a:moveTo>
                  <a:cubicBezTo>
                    <a:pt x="398317" y="0"/>
                    <a:pt x="282924" y="83717"/>
                    <a:pt x="212782" y="153858"/>
                  </a:cubicBezTo>
                  <a:cubicBezTo>
                    <a:pt x="169793" y="196848"/>
                    <a:pt x="144904" y="255676"/>
                    <a:pt x="144904" y="316767"/>
                  </a:cubicBezTo>
                  <a:lnTo>
                    <a:pt x="144904" y="346181"/>
                  </a:lnTo>
                  <a:cubicBezTo>
                    <a:pt x="144904" y="373333"/>
                    <a:pt x="138116" y="398222"/>
                    <a:pt x="124540" y="420848"/>
                  </a:cubicBezTo>
                  <a:cubicBezTo>
                    <a:pt x="110964" y="445737"/>
                    <a:pt x="83813" y="488727"/>
                    <a:pt x="36298" y="545292"/>
                  </a:cubicBezTo>
                  <a:cubicBezTo>
                    <a:pt x="2358" y="586019"/>
                    <a:pt x="-6692" y="624484"/>
                    <a:pt x="4621" y="656161"/>
                  </a:cubicBezTo>
                  <a:cubicBezTo>
                    <a:pt x="15934" y="687837"/>
                    <a:pt x="43086" y="703676"/>
                    <a:pt x="63449" y="712726"/>
                  </a:cubicBezTo>
                  <a:cubicBezTo>
                    <a:pt x="58924" y="724039"/>
                    <a:pt x="56661" y="735353"/>
                    <a:pt x="54399" y="742140"/>
                  </a:cubicBezTo>
                  <a:cubicBezTo>
                    <a:pt x="49874" y="764767"/>
                    <a:pt x="52136" y="789656"/>
                    <a:pt x="63449" y="812282"/>
                  </a:cubicBezTo>
                  <a:lnTo>
                    <a:pt x="81550" y="850746"/>
                  </a:lnTo>
                  <a:cubicBezTo>
                    <a:pt x="81550" y="853009"/>
                    <a:pt x="83813" y="855272"/>
                    <a:pt x="83813" y="855272"/>
                  </a:cubicBezTo>
                  <a:cubicBezTo>
                    <a:pt x="79288" y="866585"/>
                    <a:pt x="74762" y="877898"/>
                    <a:pt x="72500" y="891474"/>
                  </a:cubicBezTo>
                  <a:cubicBezTo>
                    <a:pt x="67974" y="916362"/>
                    <a:pt x="74762" y="941251"/>
                    <a:pt x="90601" y="961615"/>
                  </a:cubicBezTo>
                  <a:cubicBezTo>
                    <a:pt x="106439" y="981978"/>
                    <a:pt x="126803" y="995554"/>
                    <a:pt x="153954" y="1000079"/>
                  </a:cubicBezTo>
                  <a:cubicBezTo>
                    <a:pt x="278398" y="1020443"/>
                    <a:pt x="314600" y="1036281"/>
                    <a:pt x="325914" y="1043069"/>
                  </a:cubicBezTo>
                  <a:lnTo>
                    <a:pt x="325914" y="1108685"/>
                  </a:lnTo>
                  <a:cubicBezTo>
                    <a:pt x="325914" y="1119998"/>
                    <a:pt x="334964" y="1131312"/>
                    <a:pt x="348540" y="1131312"/>
                  </a:cubicBezTo>
                  <a:lnTo>
                    <a:pt x="782963" y="1131312"/>
                  </a:lnTo>
                  <a:cubicBezTo>
                    <a:pt x="794277" y="1131312"/>
                    <a:pt x="805590" y="1122261"/>
                    <a:pt x="805590" y="1108685"/>
                  </a:cubicBezTo>
                  <a:cubicBezTo>
                    <a:pt x="805590" y="1095110"/>
                    <a:pt x="807852" y="1067958"/>
                    <a:pt x="810115" y="1015918"/>
                  </a:cubicBezTo>
                  <a:cubicBezTo>
                    <a:pt x="814640" y="945776"/>
                    <a:pt x="855367" y="911837"/>
                    <a:pt x="855367" y="909575"/>
                  </a:cubicBezTo>
                  <a:cubicBezTo>
                    <a:pt x="959448" y="825857"/>
                    <a:pt x="1018276" y="719514"/>
                    <a:pt x="1034115" y="590545"/>
                  </a:cubicBezTo>
                  <a:cubicBezTo>
                    <a:pt x="1070317" y="276040"/>
                    <a:pt x="805590" y="0"/>
                    <a:pt x="545388" y="0"/>
                  </a:cubicBezTo>
                  <a:close/>
                  <a:moveTo>
                    <a:pt x="789751" y="522666"/>
                  </a:moveTo>
                  <a:lnTo>
                    <a:pt x="699246" y="522666"/>
                  </a:lnTo>
                  <a:lnTo>
                    <a:pt x="583853" y="714989"/>
                  </a:lnTo>
                  <a:cubicBezTo>
                    <a:pt x="581590" y="719514"/>
                    <a:pt x="574802" y="724039"/>
                    <a:pt x="570277" y="724039"/>
                  </a:cubicBezTo>
                  <a:cubicBezTo>
                    <a:pt x="568014" y="724039"/>
                    <a:pt x="568014" y="724039"/>
                    <a:pt x="565752" y="724039"/>
                  </a:cubicBezTo>
                  <a:cubicBezTo>
                    <a:pt x="558964" y="721777"/>
                    <a:pt x="554438" y="714989"/>
                    <a:pt x="554438" y="705938"/>
                  </a:cubicBezTo>
                  <a:lnTo>
                    <a:pt x="565752" y="524929"/>
                  </a:lnTo>
                  <a:lnTo>
                    <a:pt x="353065" y="524929"/>
                  </a:lnTo>
                  <a:cubicBezTo>
                    <a:pt x="285186" y="524929"/>
                    <a:pt x="228621" y="470626"/>
                    <a:pt x="228621" y="400484"/>
                  </a:cubicBezTo>
                  <a:cubicBezTo>
                    <a:pt x="228621" y="328080"/>
                    <a:pt x="291974" y="269252"/>
                    <a:pt x="364378" y="278303"/>
                  </a:cubicBezTo>
                  <a:cubicBezTo>
                    <a:pt x="373429" y="221737"/>
                    <a:pt x="425469" y="178747"/>
                    <a:pt x="486560" y="187798"/>
                  </a:cubicBezTo>
                  <a:cubicBezTo>
                    <a:pt x="563489" y="38465"/>
                    <a:pt x="787489" y="92768"/>
                    <a:pt x="789751" y="260202"/>
                  </a:cubicBezTo>
                  <a:cubicBezTo>
                    <a:pt x="864418" y="260202"/>
                    <a:pt x="923246" y="321292"/>
                    <a:pt x="923246" y="391434"/>
                  </a:cubicBezTo>
                  <a:cubicBezTo>
                    <a:pt x="920983" y="463838"/>
                    <a:pt x="862155" y="522666"/>
                    <a:pt x="789751" y="522666"/>
                  </a:cubicBezTo>
                  <a:close/>
                </a:path>
              </a:pathLst>
            </a:custGeom>
            <a:grpFill/>
            <a:ln w="225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8" name="Graphic 46">
            <a:extLst>
              <a:ext uri="{FF2B5EF4-FFF2-40B4-BE49-F238E27FC236}">
                <a16:creationId xmlns:a16="http://schemas.microsoft.com/office/drawing/2014/main" id="{28C16DBD-797C-48F1-BB14-611EA6404FDB}"/>
              </a:ext>
            </a:extLst>
          </p:cNvPr>
          <p:cNvSpPr/>
          <p:nvPr/>
        </p:nvSpPr>
        <p:spPr>
          <a:xfrm>
            <a:off x="7913551" y="3582939"/>
            <a:ext cx="8" cy="8"/>
          </a:xfrm>
          <a:custGeom>
            <a:avLst/>
            <a:gdLst>
              <a:gd name="connsiteX0" fmla="*/ 7 w 8"/>
              <a:gd name="connsiteY0" fmla="*/ 0 h 8"/>
              <a:gd name="connsiteX1" fmla="*/ 5 w 8"/>
              <a:gd name="connsiteY1" fmla="*/ 2 h 8"/>
              <a:gd name="connsiteX2" fmla="*/ 6 w 8"/>
              <a:gd name="connsiteY2" fmla="*/ 2 h 8"/>
              <a:gd name="connsiteX3" fmla="*/ 6 w 8"/>
              <a:gd name="connsiteY3" fmla="*/ 3 h 8"/>
              <a:gd name="connsiteX4" fmla="*/ 8 w 8"/>
              <a:gd name="connsiteY4" fmla="*/ 2 h 8"/>
              <a:gd name="connsiteX5" fmla="*/ 8 w 8"/>
              <a:gd name="connsiteY5" fmla="*/ 0 h 8"/>
              <a:gd name="connsiteX6" fmla="*/ 7 w 8"/>
              <a:gd name="connsiteY6" fmla="*/ 0 h 8"/>
              <a:gd name="connsiteX7" fmla="*/ 5 w 8"/>
              <a:gd name="connsiteY7" fmla="*/ 2 h 8"/>
              <a:gd name="connsiteX8" fmla="*/ 5 w 8"/>
              <a:gd name="connsiteY8" fmla="*/ 2 h 8"/>
              <a:gd name="connsiteX9" fmla="*/ 5 w 8"/>
              <a:gd name="connsiteY9" fmla="*/ 2 h 8"/>
              <a:gd name="connsiteX10" fmla="*/ 5 w 8"/>
              <a:gd name="connsiteY10" fmla="*/ 2 h 8"/>
              <a:gd name="connsiteX11" fmla="*/ 6 w 8"/>
              <a:gd name="connsiteY11" fmla="*/ 3 h 8"/>
              <a:gd name="connsiteX12" fmla="*/ 6 w 8"/>
              <a:gd name="connsiteY12" fmla="*/ 3 h 8"/>
              <a:gd name="connsiteX13" fmla="*/ 6 w 8"/>
              <a:gd name="connsiteY13" fmla="*/ 2 h 8"/>
              <a:gd name="connsiteX14" fmla="*/ 5 w 8"/>
              <a:gd name="connsiteY14" fmla="*/ 2 h 8"/>
              <a:gd name="connsiteX15" fmla="*/ 5 w 8"/>
              <a:gd name="connsiteY15" fmla="*/ 2 h 8"/>
              <a:gd name="connsiteX16" fmla="*/ 1 w 8"/>
              <a:gd name="connsiteY16" fmla="*/ 4 h 8"/>
              <a:gd name="connsiteX17" fmla="*/ 0 w 8"/>
              <a:gd name="connsiteY17" fmla="*/ 8 h 8"/>
              <a:gd name="connsiteX18" fmla="*/ 3 w 8"/>
              <a:gd name="connsiteY18" fmla="*/ 6 h 8"/>
              <a:gd name="connsiteX19" fmla="*/ 3 w 8"/>
              <a:gd name="connsiteY19" fmla="*/ 5 h 8"/>
              <a:gd name="connsiteX20" fmla="*/ 3 w 8"/>
              <a:gd name="connsiteY20" fmla="*/ 5 h 8"/>
              <a:gd name="connsiteX21" fmla="*/ 3 w 8"/>
              <a:gd name="connsiteY21" fmla="*/ 6 h 8"/>
              <a:gd name="connsiteX22" fmla="*/ 3 w 8"/>
              <a:gd name="connsiteY22" fmla="*/ 6 h 8"/>
              <a:gd name="connsiteX23" fmla="*/ 0 w 8"/>
              <a:gd name="connsiteY23" fmla="*/ 8 h 8"/>
              <a:gd name="connsiteX24" fmla="*/ 4 w 8"/>
              <a:gd name="connsiteY24" fmla="*/ 7 h 8"/>
              <a:gd name="connsiteX25" fmla="*/ 6 w 8"/>
              <a:gd name="connsiteY25" fmla="*/ 3 h 8"/>
              <a:gd name="connsiteX26" fmla="*/ 5 w 8"/>
              <a:gd name="connsiteY26" fmla="*/ 3 h 8"/>
              <a:gd name="connsiteX27" fmla="*/ 5 w 8"/>
              <a:gd name="connsiteY27" fmla="*/ 2 h 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 h="8">
                <a:moveTo>
                  <a:pt x="7" y="0"/>
                </a:moveTo>
                <a:cubicBezTo>
                  <a:pt x="6" y="1"/>
                  <a:pt x="5" y="2"/>
                  <a:pt x="5" y="2"/>
                </a:cubicBezTo>
                <a:cubicBezTo>
                  <a:pt x="5" y="2"/>
                  <a:pt x="6" y="2"/>
                  <a:pt x="6" y="2"/>
                </a:cubicBezTo>
                <a:cubicBezTo>
                  <a:pt x="6" y="2"/>
                  <a:pt x="6" y="3"/>
                  <a:pt x="6" y="3"/>
                </a:cubicBezTo>
                <a:cubicBezTo>
                  <a:pt x="7" y="2"/>
                  <a:pt x="8" y="2"/>
                  <a:pt x="8" y="2"/>
                </a:cubicBezTo>
                <a:lnTo>
                  <a:pt x="8" y="0"/>
                </a:lnTo>
                <a:lnTo>
                  <a:pt x="7" y="0"/>
                </a:lnTo>
                <a:close/>
                <a:moveTo>
                  <a:pt x="5" y="2"/>
                </a:moveTo>
                <a:cubicBezTo>
                  <a:pt x="5" y="2"/>
                  <a:pt x="5" y="2"/>
                  <a:pt x="5" y="2"/>
                </a:cubicBezTo>
                <a:cubicBezTo>
                  <a:pt x="5" y="2"/>
                  <a:pt x="5" y="2"/>
                  <a:pt x="5" y="2"/>
                </a:cubicBezTo>
                <a:cubicBezTo>
                  <a:pt x="5" y="2"/>
                  <a:pt x="5" y="2"/>
                  <a:pt x="5" y="2"/>
                </a:cubicBezTo>
                <a:cubicBezTo>
                  <a:pt x="6" y="3"/>
                  <a:pt x="6" y="3"/>
                  <a:pt x="6" y="3"/>
                </a:cubicBezTo>
                <a:cubicBezTo>
                  <a:pt x="6" y="3"/>
                  <a:pt x="6" y="3"/>
                  <a:pt x="6" y="3"/>
                </a:cubicBezTo>
                <a:cubicBezTo>
                  <a:pt x="6" y="3"/>
                  <a:pt x="6" y="2"/>
                  <a:pt x="6" y="2"/>
                </a:cubicBezTo>
                <a:cubicBezTo>
                  <a:pt x="5" y="2"/>
                  <a:pt x="5" y="2"/>
                  <a:pt x="5" y="2"/>
                </a:cubicBezTo>
                <a:close/>
                <a:moveTo>
                  <a:pt x="5" y="2"/>
                </a:moveTo>
                <a:cubicBezTo>
                  <a:pt x="3" y="4"/>
                  <a:pt x="2" y="4"/>
                  <a:pt x="1" y="4"/>
                </a:cubicBezTo>
                <a:cubicBezTo>
                  <a:pt x="1" y="6"/>
                  <a:pt x="1" y="7"/>
                  <a:pt x="0" y="8"/>
                </a:cubicBezTo>
                <a:lnTo>
                  <a:pt x="3" y="6"/>
                </a:lnTo>
                <a:cubicBezTo>
                  <a:pt x="3" y="5"/>
                  <a:pt x="3" y="5"/>
                  <a:pt x="3" y="5"/>
                </a:cubicBezTo>
                <a:cubicBezTo>
                  <a:pt x="3" y="5"/>
                  <a:pt x="3" y="5"/>
                  <a:pt x="3" y="5"/>
                </a:cubicBezTo>
                <a:cubicBezTo>
                  <a:pt x="3" y="5"/>
                  <a:pt x="3" y="5"/>
                  <a:pt x="3" y="6"/>
                </a:cubicBezTo>
                <a:cubicBezTo>
                  <a:pt x="3" y="6"/>
                  <a:pt x="3" y="6"/>
                  <a:pt x="3" y="6"/>
                </a:cubicBezTo>
                <a:lnTo>
                  <a:pt x="0" y="8"/>
                </a:lnTo>
                <a:cubicBezTo>
                  <a:pt x="1" y="7"/>
                  <a:pt x="3" y="7"/>
                  <a:pt x="4" y="7"/>
                </a:cubicBezTo>
                <a:cubicBezTo>
                  <a:pt x="4" y="7"/>
                  <a:pt x="4" y="5"/>
                  <a:pt x="6" y="3"/>
                </a:cubicBezTo>
                <a:cubicBezTo>
                  <a:pt x="5" y="3"/>
                  <a:pt x="5" y="3"/>
                  <a:pt x="5" y="3"/>
                </a:cubicBezTo>
                <a:cubicBezTo>
                  <a:pt x="5" y="2"/>
                  <a:pt x="5" y="2"/>
                  <a:pt x="5" y="2"/>
                </a:cubicBezTo>
                <a:close/>
              </a:path>
            </a:pathLst>
          </a:custGeom>
          <a:solidFill>
            <a:srgbClr val="000000"/>
          </a:solidFill>
          <a:ln w="8096" cap="flat">
            <a:noFill/>
            <a:prstDash val="solid"/>
            <a:miter/>
          </a:ln>
        </p:spPr>
        <p:txBody>
          <a:bodyPr rtlCol="0" anchor="ctr"/>
          <a:lstStyle/>
          <a:p>
            <a:endParaRPr lang="en-US"/>
          </a:p>
        </p:txBody>
      </p:sp>
      <p:sp>
        <p:nvSpPr>
          <p:cNvPr id="49" name="Graphic 46">
            <a:extLst>
              <a:ext uri="{FF2B5EF4-FFF2-40B4-BE49-F238E27FC236}">
                <a16:creationId xmlns:a16="http://schemas.microsoft.com/office/drawing/2014/main" id="{28C16DBD-797C-48F1-BB14-611EA6404FDB}"/>
              </a:ext>
            </a:extLst>
          </p:cNvPr>
          <p:cNvSpPr/>
          <p:nvPr/>
        </p:nvSpPr>
        <p:spPr>
          <a:xfrm>
            <a:off x="7984885" y="2919671"/>
            <a:ext cx="675014" cy="675014"/>
          </a:xfrm>
          <a:custGeom>
            <a:avLst/>
            <a:gdLst>
              <a:gd name="connsiteX0" fmla="*/ 75138 w 734610"/>
              <a:gd name="connsiteY0" fmla="*/ 75149 h 734610"/>
              <a:gd name="connsiteX1" fmla="*/ 75138 w 734610"/>
              <a:gd name="connsiteY1" fmla="*/ 437949 h 734610"/>
              <a:gd name="connsiteX2" fmla="*/ 437946 w 734610"/>
              <a:gd name="connsiteY2" fmla="*/ 437949 h 734610"/>
              <a:gd name="connsiteX3" fmla="*/ 437946 w 734610"/>
              <a:gd name="connsiteY3" fmla="*/ 75133 h 734610"/>
              <a:gd name="connsiteX4" fmla="*/ 75130 w 734610"/>
              <a:gd name="connsiteY4" fmla="*/ 75133 h 734610"/>
              <a:gd name="connsiteX5" fmla="*/ 109151 w 734610"/>
              <a:gd name="connsiteY5" fmla="*/ 109153 h 734610"/>
              <a:gd name="connsiteX6" fmla="*/ 403934 w 734610"/>
              <a:gd name="connsiteY6" fmla="*/ 109153 h 734610"/>
              <a:gd name="connsiteX7" fmla="*/ 403934 w 734610"/>
              <a:gd name="connsiteY7" fmla="*/ 403944 h 734610"/>
              <a:gd name="connsiteX8" fmla="*/ 109151 w 734610"/>
              <a:gd name="connsiteY8" fmla="*/ 403944 h 734610"/>
              <a:gd name="connsiteX9" fmla="*/ 109151 w 734610"/>
              <a:gd name="connsiteY9" fmla="*/ 109153 h 734610"/>
              <a:gd name="connsiteX10" fmla="*/ 134675 w 734610"/>
              <a:gd name="connsiteY10" fmla="*/ 134685 h 734610"/>
              <a:gd name="connsiteX11" fmla="*/ 134675 w 734610"/>
              <a:gd name="connsiteY11" fmla="*/ 378413 h 734610"/>
              <a:gd name="connsiteX12" fmla="*/ 182922 w 734610"/>
              <a:gd name="connsiteY12" fmla="*/ 412441 h 734610"/>
              <a:gd name="connsiteX13" fmla="*/ 179078 w 734610"/>
              <a:gd name="connsiteY13" fmla="*/ 408703 h 734610"/>
              <a:gd name="connsiteX14" fmla="*/ 179078 w 734610"/>
              <a:gd name="connsiteY14" fmla="*/ 125257 h 734610"/>
              <a:gd name="connsiteX15" fmla="*/ 235855 w 734610"/>
              <a:gd name="connsiteY15" fmla="*/ 85393 h 734610"/>
              <a:gd name="connsiteX16" fmla="*/ 134675 w 734610"/>
              <a:gd name="connsiteY16" fmla="*/ 134685 h 734610"/>
              <a:gd name="connsiteX17" fmla="*/ 420609 w 734610"/>
              <a:gd name="connsiteY17" fmla="*/ 471757 h 734610"/>
              <a:gd name="connsiteX18" fmla="*/ 454108 w 734610"/>
              <a:gd name="connsiteY18" fmla="*/ 505247 h 734610"/>
              <a:gd name="connsiteX19" fmla="*/ 468106 w 734610"/>
              <a:gd name="connsiteY19" fmla="*/ 468109 h 734610"/>
              <a:gd name="connsiteX20" fmla="*/ 505269 w 734610"/>
              <a:gd name="connsiteY20" fmla="*/ 454094 h 734610"/>
              <a:gd name="connsiteX21" fmla="*/ 471771 w 734610"/>
              <a:gd name="connsiteY21" fmla="*/ 420604 h 734610"/>
              <a:gd name="connsiteX22" fmla="*/ 447970 w 734610"/>
              <a:gd name="connsiteY22" fmla="*/ 447972 h 734610"/>
              <a:gd name="connsiteX23" fmla="*/ 420609 w 734610"/>
              <a:gd name="connsiteY23" fmla="*/ 471757 h 734610"/>
              <a:gd name="connsiteX24" fmla="*/ 478129 w 734610"/>
              <a:gd name="connsiteY24" fmla="*/ 478132 h 734610"/>
              <a:gd name="connsiteX25" fmla="*/ 478129 w 734610"/>
              <a:gd name="connsiteY25" fmla="*/ 546165 h 734610"/>
              <a:gd name="connsiteX26" fmla="*/ 652436 w 734610"/>
              <a:gd name="connsiteY26" fmla="*/ 720472 h 734610"/>
              <a:gd name="connsiteX27" fmla="*/ 720469 w 734610"/>
              <a:gd name="connsiteY27" fmla="*/ 720472 h 734610"/>
              <a:gd name="connsiteX28" fmla="*/ 720469 w 734610"/>
              <a:gd name="connsiteY28" fmla="*/ 652422 h 734610"/>
              <a:gd name="connsiteX29" fmla="*/ 546171 w 734610"/>
              <a:gd name="connsiteY29" fmla="*/ 478116 h 734610"/>
              <a:gd name="connsiteX30" fmla="*/ 478113 w 734610"/>
              <a:gd name="connsiteY30" fmla="*/ 478116 h 73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4610" h="734610">
                <a:moveTo>
                  <a:pt x="75138" y="75149"/>
                </a:moveTo>
                <a:cubicBezTo>
                  <a:pt x="-25046" y="175333"/>
                  <a:pt x="-25046" y="337764"/>
                  <a:pt x="75138" y="437949"/>
                </a:cubicBezTo>
                <a:cubicBezTo>
                  <a:pt x="175331" y="538133"/>
                  <a:pt x="337762" y="538133"/>
                  <a:pt x="437946" y="437949"/>
                </a:cubicBezTo>
                <a:cubicBezTo>
                  <a:pt x="538139" y="337764"/>
                  <a:pt x="538155" y="175317"/>
                  <a:pt x="437946" y="75133"/>
                </a:cubicBezTo>
                <a:cubicBezTo>
                  <a:pt x="337762" y="-25052"/>
                  <a:pt x="175315" y="-25036"/>
                  <a:pt x="75130" y="75133"/>
                </a:cubicBezTo>
                <a:close/>
                <a:moveTo>
                  <a:pt x="109151" y="109153"/>
                </a:moveTo>
                <a:cubicBezTo>
                  <a:pt x="190554" y="27758"/>
                  <a:pt x="322539" y="27758"/>
                  <a:pt x="403934" y="109153"/>
                </a:cubicBezTo>
                <a:cubicBezTo>
                  <a:pt x="485345" y="190564"/>
                  <a:pt x="485345" y="322533"/>
                  <a:pt x="403934" y="403944"/>
                </a:cubicBezTo>
                <a:cubicBezTo>
                  <a:pt x="322539" y="485347"/>
                  <a:pt x="190554" y="485347"/>
                  <a:pt x="109151" y="403944"/>
                </a:cubicBezTo>
                <a:cubicBezTo>
                  <a:pt x="27748" y="322533"/>
                  <a:pt x="27748" y="190564"/>
                  <a:pt x="109151" y="109153"/>
                </a:cubicBezTo>
                <a:close/>
                <a:moveTo>
                  <a:pt x="134675" y="134685"/>
                </a:moveTo>
                <a:cubicBezTo>
                  <a:pt x="67360" y="201992"/>
                  <a:pt x="67360" y="311106"/>
                  <a:pt x="134675" y="378413"/>
                </a:cubicBezTo>
                <a:cubicBezTo>
                  <a:pt x="149106" y="392860"/>
                  <a:pt x="165455" y="404197"/>
                  <a:pt x="182922" y="412441"/>
                </a:cubicBezTo>
                <a:cubicBezTo>
                  <a:pt x="181632" y="411225"/>
                  <a:pt x="180343" y="409960"/>
                  <a:pt x="179078" y="408703"/>
                </a:cubicBezTo>
                <a:cubicBezTo>
                  <a:pt x="100809" y="330434"/>
                  <a:pt x="100809" y="203526"/>
                  <a:pt x="179078" y="125257"/>
                </a:cubicBezTo>
                <a:cubicBezTo>
                  <a:pt x="196039" y="108296"/>
                  <a:pt x="215310" y="95000"/>
                  <a:pt x="235855" y="85393"/>
                </a:cubicBezTo>
                <a:cubicBezTo>
                  <a:pt x="198871" y="89841"/>
                  <a:pt x="163055" y="106296"/>
                  <a:pt x="134675" y="134685"/>
                </a:cubicBezTo>
                <a:close/>
                <a:moveTo>
                  <a:pt x="420609" y="471757"/>
                </a:moveTo>
                <a:lnTo>
                  <a:pt x="454108" y="505247"/>
                </a:lnTo>
                <a:cubicBezTo>
                  <a:pt x="453243" y="491934"/>
                  <a:pt x="457887" y="478328"/>
                  <a:pt x="468106" y="468109"/>
                </a:cubicBezTo>
                <a:cubicBezTo>
                  <a:pt x="478325" y="457889"/>
                  <a:pt x="491948" y="453229"/>
                  <a:pt x="505269" y="454094"/>
                </a:cubicBezTo>
                <a:lnTo>
                  <a:pt x="471771" y="420604"/>
                </a:lnTo>
                <a:cubicBezTo>
                  <a:pt x="464596" y="430137"/>
                  <a:pt x="456654" y="439287"/>
                  <a:pt x="447970" y="447972"/>
                </a:cubicBezTo>
                <a:cubicBezTo>
                  <a:pt x="439293" y="456657"/>
                  <a:pt x="430151" y="464582"/>
                  <a:pt x="420609" y="471757"/>
                </a:cubicBezTo>
                <a:close/>
                <a:moveTo>
                  <a:pt x="478129" y="478132"/>
                </a:moveTo>
                <a:cubicBezTo>
                  <a:pt x="459291" y="496971"/>
                  <a:pt x="459299" y="527326"/>
                  <a:pt x="478129" y="546165"/>
                </a:cubicBezTo>
                <a:lnTo>
                  <a:pt x="652436" y="720472"/>
                </a:lnTo>
                <a:cubicBezTo>
                  <a:pt x="671283" y="739311"/>
                  <a:pt x="701631" y="739335"/>
                  <a:pt x="720469" y="720472"/>
                </a:cubicBezTo>
                <a:cubicBezTo>
                  <a:pt x="739324" y="701625"/>
                  <a:pt x="739324" y="671269"/>
                  <a:pt x="720469" y="652422"/>
                </a:cubicBezTo>
                <a:lnTo>
                  <a:pt x="546171" y="478116"/>
                </a:lnTo>
                <a:cubicBezTo>
                  <a:pt x="527324" y="459269"/>
                  <a:pt x="496952" y="459269"/>
                  <a:pt x="478113" y="478116"/>
                </a:cubicBezTo>
                <a:close/>
              </a:path>
            </a:pathLst>
          </a:custGeom>
          <a:solidFill>
            <a:schemeClr val="bg1">
              <a:alpha val="99000"/>
            </a:schemeClr>
          </a:solidFill>
          <a:ln w="9821" cap="flat">
            <a:noFill/>
            <a:prstDash val="solid"/>
            <a:miter/>
          </a:ln>
          <a:effectLst>
            <a:outerShdw blurRad="50800" dist="38100" dir="2700000" algn="tl" rotWithShape="0">
              <a:prstClr val="black">
                <a:alpha val="40000"/>
              </a:prstClr>
            </a:outerShdw>
          </a:effectLst>
        </p:spPr>
        <p:txBody>
          <a:bodyPr rtlCol="0" anchor="ctr"/>
          <a:lstStyle/>
          <a:p>
            <a:endParaRPr lang="en-US"/>
          </a:p>
        </p:txBody>
      </p:sp>
      <p:pic>
        <p:nvPicPr>
          <p:cNvPr id="53" name="Graphic 52">
            <a:extLst>
              <a:ext uri="{FF2B5EF4-FFF2-40B4-BE49-F238E27FC236}">
                <a16:creationId xmlns:a16="http://schemas.microsoft.com/office/drawing/2014/main" id="{58A3CEC2-5BE0-43B7-A18E-BACAC78EE2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4580" y="2915331"/>
            <a:ext cx="762296" cy="762296"/>
          </a:xfrm>
          <a:prstGeom prst="rect">
            <a:avLst/>
          </a:prstGeom>
          <a:effectLst>
            <a:outerShdw blurRad="50800" dist="38100" dir="2700000" algn="tl" rotWithShape="0">
              <a:prstClr val="black">
                <a:alpha val="40000"/>
              </a:prstClr>
            </a:outerShdw>
          </a:effectLst>
        </p:spPr>
      </p:pic>
      <p:sp>
        <p:nvSpPr>
          <p:cNvPr id="56" name="Graphic 54">
            <a:extLst>
              <a:ext uri="{FF2B5EF4-FFF2-40B4-BE49-F238E27FC236}">
                <a16:creationId xmlns:a16="http://schemas.microsoft.com/office/drawing/2014/main" id="{C71ED70C-0B8B-4927-BEE8-9193CF4C3C0E}"/>
              </a:ext>
            </a:extLst>
          </p:cNvPr>
          <p:cNvSpPr/>
          <p:nvPr/>
        </p:nvSpPr>
        <p:spPr>
          <a:xfrm>
            <a:off x="1313359" y="2897059"/>
            <a:ext cx="844867" cy="773429"/>
          </a:xfrm>
          <a:custGeom>
            <a:avLst/>
            <a:gdLst>
              <a:gd name="connsiteX0" fmla="*/ 232410 w 844867"/>
              <a:gd name="connsiteY0" fmla="*/ 108585 h 773429"/>
              <a:gd name="connsiteX1" fmla="*/ 340995 w 844867"/>
              <a:gd name="connsiteY1" fmla="*/ 0 h 773429"/>
              <a:gd name="connsiteX2" fmla="*/ 449580 w 844867"/>
              <a:gd name="connsiteY2" fmla="*/ 108585 h 773429"/>
              <a:gd name="connsiteX3" fmla="*/ 340995 w 844867"/>
              <a:gd name="connsiteY3" fmla="*/ 217170 h 773429"/>
              <a:gd name="connsiteX4" fmla="*/ 232410 w 844867"/>
              <a:gd name="connsiteY4" fmla="*/ 108585 h 773429"/>
              <a:gd name="connsiteX5" fmla="*/ 392430 w 844867"/>
              <a:gd name="connsiteY5" fmla="*/ 290513 h 773429"/>
              <a:gd name="connsiteX6" fmla="*/ 414338 w 844867"/>
              <a:gd name="connsiteY6" fmla="*/ 226695 h 773429"/>
              <a:gd name="connsiteX7" fmla="*/ 385763 w 844867"/>
              <a:gd name="connsiteY7" fmla="*/ 223838 h 773429"/>
              <a:gd name="connsiteX8" fmla="*/ 294323 w 844867"/>
              <a:gd name="connsiteY8" fmla="*/ 223838 h 773429"/>
              <a:gd name="connsiteX9" fmla="*/ 265748 w 844867"/>
              <a:gd name="connsiteY9" fmla="*/ 226695 h 773429"/>
              <a:gd name="connsiteX10" fmla="*/ 287655 w 844867"/>
              <a:gd name="connsiteY10" fmla="*/ 295275 h 773429"/>
              <a:gd name="connsiteX11" fmla="*/ 344805 w 844867"/>
              <a:gd name="connsiteY11" fmla="*/ 280988 h 773429"/>
              <a:gd name="connsiteX12" fmla="*/ 392430 w 844867"/>
              <a:gd name="connsiteY12" fmla="*/ 290513 h 773429"/>
              <a:gd name="connsiteX13" fmla="*/ 411480 w 844867"/>
              <a:gd name="connsiteY13" fmla="*/ 300038 h 773429"/>
              <a:gd name="connsiteX14" fmla="*/ 468630 w 844867"/>
              <a:gd name="connsiteY14" fmla="*/ 391478 h 773429"/>
              <a:gd name="connsiteX15" fmla="*/ 510540 w 844867"/>
              <a:gd name="connsiteY15" fmla="*/ 401003 h 773429"/>
              <a:gd name="connsiteX16" fmla="*/ 610553 w 844867"/>
              <a:gd name="connsiteY16" fmla="*/ 300990 h 773429"/>
              <a:gd name="connsiteX17" fmla="*/ 510540 w 844867"/>
              <a:gd name="connsiteY17" fmla="*/ 200978 h 773429"/>
              <a:gd name="connsiteX18" fmla="*/ 411480 w 844867"/>
              <a:gd name="connsiteY18" fmla="*/ 300038 h 773429"/>
              <a:gd name="connsiteX19" fmla="*/ 345758 w 844867"/>
              <a:gd name="connsiteY19" fmla="*/ 503873 h 773429"/>
              <a:gd name="connsiteX20" fmla="*/ 445770 w 844867"/>
              <a:gd name="connsiteY20" fmla="*/ 403860 h 773429"/>
              <a:gd name="connsiteX21" fmla="*/ 345758 w 844867"/>
              <a:gd name="connsiteY21" fmla="*/ 303848 h 773429"/>
              <a:gd name="connsiteX22" fmla="*/ 245745 w 844867"/>
              <a:gd name="connsiteY22" fmla="*/ 403860 h 773429"/>
              <a:gd name="connsiteX23" fmla="*/ 345758 w 844867"/>
              <a:gd name="connsiteY23" fmla="*/ 503873 h 773429"/>
              <a:gd name="connsiteX24" fmla="*/ 387668 w 844867"/>
              <a:gd name="connsiteY24" fmla="*/ 510540 h 773429"/>
              <a:gd name="connsiteX25" fmla="*/ 302895 w 844867"/>
              <a:gd name="connsiteY25" fmla="*/ 510540 h 773429"/>
              <a:gd name="connsiteX26" fmla="*/ 175260 w 844867"/>
              <a:gd name="connsiteY26" fmla="*/ 638175 h 773429"/>
              <a:gd name="connsiteX27" fmla="*/ 175260 w 844867"/>
              <a:gd name="connsiteY27" fmla="*/ 741998 h 773429"/>
              <a:gd name="connsiteX28" fmla="*/ 175260 w 844867"/>
              <a:gd name="connsiteY28" fmla="*/ 743903 h 773429"/>
              <a:gd name="connsiteX29" fmla="*/ 181928 w 844867"/>
              <a:gd name="connsiteY29" fmla="*/ 745808 h 773429"/>
              <a:gd name="connsiteX30" fmla="*/ 355283 w 844867"/>
              <a:gd name="connsiteY30" fmla="*/ 773430 h 773429"/>
              <a:gd name="connsiteX31" fmla="*/ 506730 w 844867"/>
              <a:gd name="connsiteY31" fmla="*/ 744855 h 773429"/>
              <a:gd name="connsiteX32" fmla="*/ 513398 w 844867"/>
              <a:gd name="connsiteY32" fmla="*/ 741045 h 773429"/>
              <a:gd name="connsiteX33" fmla="*/ 514350 w 844867"/>
              <a:gd name="connsiteY33" fmla="*/ 741045 h 773429"/>
              <a:gd name="connsiteX34" fmla="*/ 514350 w 844867"/>
              <a:gd name="connsiteY34" fmla="*/ 638175 h 773429"/>
              <a:gd name="connsiteX35" fmla="*/ 387668 w 844867"/>
              <a:gd name="connsiteY35" fmla="*/ 510540 h 773429"/>
              <a:gd name="connsiteX36" fmla="*/ 552450 w 844867"/>
              <a:gd name="connsiteY36" fmla="*/ 407670 h 773429"/>
              <a:gd name="connsiteX37" fmla="*/ 468630 w 844867"/>
              <a:gd name="connsiteY37" fmla="*/ 407670 h 773429"/>
              <a:gd name="connsiteX38" fmla="*/ 430530 w 844867"/>
              <a:gd name="connsiteY38" fmla="*/ 493395 h 773429"/>
              <a:gd name="connsiteX39" fmla="*/ 539115 w 844867"/>
              <a:gd name="connsiteY39" fmla="*/ 638175 h 773429"/>
              <a:gd name="connsiteX40" fmla="*/ 539115 w 844867"/>
              <a:gd name="connsiteY40" fmla="*/ 669608 h 773429"/>
              <a:gd name="connsiteX41" fmla="*/ 672465 w 844867"/>
              <a:gd name="connsiteY41" fmla="*/ 641985 h 773429"/>
              <a:gd name="connsiteX42" fmla="*/ 679133 w 844867"/>
              <a:gd name="connsiteY42" fmla="*/ 638175 h 773429"/>
              <a:gd name="connsiteX43" fmla="*/ 680085 w 844867"/>
              <a:gd name="connsiteY43" fmla="*/ 638175 h 773429"/>
              <a:gd name="connsiteX44" fmla="*/ 680085 w 844867"/>
              <a:gd name="connsiteY44" fmla="*/ 535305 h 773429"/>
              <a:gd name="connsiteX45" fmla="*/ 552450 w 844867"/>
              <a:gd name="connsiteY45" fmla="*/ 407670 h 773429"/>
              <a:gd name="connsiteX46" fmla="*/ 575310 w 844867"/>
              <a:gd name="connsiteY46" fmla="*/ 199073 h 773429"/>
              <a:gd name="connsiteX47" fmla="*/ 632460 w 844867"/>
              <a:gd name="connsiteY47" fmla="*/ 290513 h 773429"/>
              <a:gd name="connsiteX48" fmla="*/ 674370 w 844867"/>
              <a:gd name="connsiteY48" fmla="*/ 300038 h 773429"/>
              <a:gd name="connsiteX49" fmla="*/ 774383 w 844867"/>
              <a:gd name="connsiteY49" fmla="*/ 200025 h 773429"/>
              <a:gd name="connsiteX50" fmla="*/ 674370 w 844867"/>
              <a:gd name="connsiteY50" fmla="*/ 100013 h 773429"/>
              <a:gd name="connsiteX51" fmla="*/ 575310 w 844867"/>
              <a:gd name="connsiteY51" fmla="*/ 199073 h 773429"/>
              <a:gd name="connsiteX52" fmla="*/ 717233 w 844867"/>
              <a:gd name="connsiteY52" fmla="*/ 307658 h 773429"/>
              <a:gd name="connsiteX53" fmla="*/ 633413 w 844867"/>
              <a:gd name="connsiteY53" fmla="*/ 307658 h 773429"/>
              <a:gd name="connsiteX54" fmla="*/ 595313 w 844867"/>
              <a:gd name="connsiteY54" fmla="*/ 393383 h 773429"/>
              <a:gd name="connsiteX55" fmla="*/ 703898 w 844867"/>
              <a:gd name="connsiteY55" fmla="*/ 538163 h 773429"/>
              <a:gd name="connsiteX56" fmla="*/ 703898 w 844867"/>
              <a:gd name="connsiteY56" fmla="*/ 569595 h 773429"/>
              <a:gd name="connsiteX57" fmla="*/ 837248 w 844867"/>
              <a:gd name="connsiteY57" fmla="*/ 541973 h 773429"/>
              <a:gd name="connsiteX58" fmla="*/ 843915 w 844867"/>
              <a:gd name="connsiteY58" fmla="*/ 538163 h 773429"/>
              <a:gd name="connsiteX59" fmla="*/ 844868 w 844867"/>
              <a:gd name="connsiteY59" fmla="*/ 538163 h 773429"/>
              <a:gd name="connsiteX60" fmla="*/ 844868 w 844867"/>
              <a:gd name="connsiteY60" fmla="*/ 435293 h 773429"/>
              <a:gd name="connsiteX61" fmla="*/ 717233 w 844867"/>
              <a:gd name="connsiteY61" fmla="*/ 307658 h 773429"/>
              <a:gd name="connsiteX62" fmla="*/ 170498 w 844867"/>
              <a:gd name="connsiteY62" fmla="*/ 401003 h 773429"/>
              <a:gd name="connsiteX63" fmla="*/ 223838 w 844867"/>
              <a:gd name="connsiteY63" fmla="*/ 385763 h 773429"/>
              <a:gd name="connsiteX64" fmla="*/ 270510 w 844867"/>
              <a:gd name="connsiteY64" fmla="*/ 306705 h 773429"/>
              <a:gd name="connsiteX65" fmla="*/ 270510 w 844867"/>
              <a:gd name="connsiteY65" fmla="*/ 300990 h 773429"/>
              <a:gd name="connsiteX66" fmla="*/ 170498 w 844867"/>
              <a:gd name="connsiteY66" fmla="*/ 200978 h 773429"/>
              <a:gd name="connsiteX67" fmla="*/ 70485 w 844867"/>
              <a:gd name="connsiteY67" fmla="*/ 300990 h 773429"/>
              <a:gd name="connsiteX68" fmla="*/ 170498 w 844867"/>
              <a:gd name="connsiteY68" fmla="*/ 401003 h 773429"/>
              <a:gd name="connsiteX69" fmla="*/ 260033 w 844867"/>
              <a:gd name="connsiteY69" fmla="*/ 493395 h 773429"/>
              <a:gd name="connsiteX70" fmla="*/ 221933 w 844867"/>
              <a:gd name="connsiteY70" fmla="*/ 408623 h 773429"/>
              <a:gd name="connsiteX71" fmla="*/ 212408 w 844867"/>
              <a:gd name="connsiteY71" fmla="*/ 408623 h 773429"/>
              <a:gd name="connsiteX72" fmla="*/ 127635 w 844867"/>
              <a:gd name="connsiteY72" fmla="*/ 408623 h 773429"/>
              <a:gd name="connsiteX73" fmla="*/ 0 w 844867"/>
              <a:gd name="connsiteY73" fmla="*/ 536258 h 773429"/>
              <a:gd name="connsiteX74" fmla="*/ 0 w 844867"/>
              <a:gd name="connsiteY74" fmla="*/ 640080 h 773429"/>
              <a:gd name="connsiteX75" fmla="*/ 0 w 844867"/>
              <a:gd name="connsiteY75" fmla="*/ 641985 h 773429"/>
              <a:gd name="connsiteX76" fmla="*/ 6668 w 844867"/>
              <a:gd name="connsiteY76" fmla="*/ 643890 h 773429"/>
              <a:gd name="connsiteX77" fmla="*/ 150495 w 844867"/>
              <a:gd name="connsiteY77" fmla="*/ 670560 h 773429"/>
              <a:gd name="connsiteX78" fmla="*/ 150495 w 844867"/>
              <a:gd name="connsiteY78" fmla="*/ 639128 h 773429"/>
              <a:gd name="connsiteX79" fmla="*/ 260033 w 844867"/>
              <a:gd name="connsiteY79" fmla="*/ 493395 h 77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44867" h="773429">
                <a:moveTo>
                  <a:pt x="232410" y="108585"/>
                </a:moveTo>
                <a:cubicBezTo>
                  <a:pt x="232410" y="48578"/>
                  <a:pt x="280988" y="0"/>
                  <a:pt x="340995" y="0"/>
                </a:cubicBezTo>
                <a:cubicBezTo>
                  <a:pt x="401003" y="0"/>
                  <a:pt x="449580" y="48578"/>
                  <a:pt x="449580" y="108585"/>
                </a:cubicBezTo>
                <a:cubicBezTo>
                  <a:pt x="449580" y="168593"/>
                  <a:pt x="401003" y="217170"/>
                  <a:pt x="340995" y="217170"/>
                </a:cubicBezTo>
                <a:cubicBezTo>
                  <a:pt x="280988" y="216217"/>
                  <a:pt x="232410" y="167640"/>
                  <a:pt x="232410" y="108585"/>
                </a:cubicBezTo>
                <a:close/>
                <a:moveTo>
                  <a:pt x="392430" y="290513"/>
                </a:moveTo>
                <a:cubicBezTo>
                  <a:pt x="393383" y="266700"/>
                  <a:pt x="401955" y="244792"/>
                  <a:pt x="414338" y="226695"/>
                </a:cubicBezTo>
                <a:cubicBezTo>
                  <a:pt x="404813" y="224790"/>
                  <a:pt x="395288" y="223838"/>
                  <a:pt x="385763" y="223838"/>
                </a:cubicBezTo>
                <a:lnTo>
                  <a:pt x="294323" y="223838"/>
                </a:lnTo>
                <a:cubicBezTo>
                  <a:pt x="284798" y="223838"/>
                  <a:pt x="275273" y="224790"/>
                  <a:pt x="265748" y="226695"/>
                </a:cubicBezTo>
                <a:cubicBezTo>
                  <a:pt x="280035" y="245745"/>
                  <a:pt x="287655" y="269558"/>
                  <a:pt x="287655" y="295275"/>
                </a:cubicBezTo>
                <a:cubicBezTo>
                  <a:pt x="304800" y="285750"/>
                  <a:pt x="323850" y="280988"/>
                  <a:pt x="344805" y="280988"/>
                </a:cubicBezTo>
                <a:cubicBezTo>
                  <a:pt x="362903" y="280035"/>
                  <a:pt x="378143" y="283845"/>
                  <a:pt x="392430" y="290513"/>
                </a:cubicBezTo>
                <a:close/>
                <a:moveTo>
                  <a:pt x="411480" y="300038"/>
                </a:moveTo>
                <a:cubicBezTo>
                  <a:pt x="442913" y="320040"/>
                  <a:pt x="464820" y="353378"/>
                  <a:pt x="468630" y="391478"/>
                </a:cubicBezTo>
                <a:cubicBezTo>
                  <a:pt x="481013" y="397193"/>
                  <a:pt x="495300" y="401003"/>
                  <a:pt x="510540" y="401003"/>
                </a:cubicBezTo>
                <a:cubicBezTo>
                  <a:pt x="565785" y="401003"/>
                  <a:pt x="610553" y="356235"/>
                  <a:pt x="610553" y="300990"/>
                </a:cubicBezTo>
                <a:cubicBezTo>
                  <a:pt x="610553" y="245745"/>
                  <a:pt x="565785" y="200978"/>
                  <a:pt x="510540" y="200978"/>
                </a:cubicBezTo>
                <a:cubicBezTo>
                  <a:pt x="456248" y="201930"/>
                  <a:pt x="411480" y="245745"/>
                  <a:pt x="411480" y="300038"/>
                </a:cubicBezTo>
                <a:close/>
                <a:moveTo>
                  <a:pt x="345758" y="503873"/>
                </a:moveTo>
                <a:cubicBezTo>
                  <a:pt x="401003" y="503873"/>
                  <a:pt x="445770" y="459105"/>
                  <a:pt x="445770" y="403860"/>
                </a:cubicBezTo>
                <a:cubicBezTo>
                  <a:pt x="445770" y="348615"/>
                  <a:pt x="401003" y="303848"/>
                  <a:pt x="345758" y="303848"/>
                </a:cubicBezTo>
                <a:cubicBezTo>
                  <a:pt x="290513" y="303848"/>
                  <a:pt x="245745" y="348615"/>
                  <a:pt x="245745" y="403860"/>
                </a:cubicBezTo>
                <a:cubicBezTo>
                  <a:pt x="245745" y="459105"/>
                  <a:pt x="290513" y="503873"/>
                  <a:pt x="345758" y="503873"/>
                </a:cubicBezTo>
                <a:close/>
                <a:moveTo>
                  <a:pt x="387668" y="510540"/>
                </a:moveTo>
                <a:lnTo>
                  <a:pt x="302895" y="510540"/>
                </a:lnTo>
                <a:cubicBezTo>
                  <a:pt x="232410" y="510540"/>
                  <a:pt x="175260" y="567690"/>
                  <a:pt x="175260" y="638175"/>
                </a:cubicBezTo>
                <a:lnTo>
                  <a:pt x="175260" y="741998"/>
                </a:lnTo>
                <a:lnTo>
                  <a:pt x="175260" y="743903"/>
                </a:lnTo>
                <a:lnTo>
                  <a:pt x="181928" y="745808"/>
                </a:lnTo>
                <a:cubicBezTo>
                  <a:pt x="248603" y="766763"/>
                  <a:pt x="307658" y="773430"/>
                  <a:pt x="355283" y="773430"/>
                </a:cubicBezTo>
                <a:cubicBezTo>
                  <a:pt x="448628" y="773430"/>
                  <a:pt x="502920" y="746760"/>
                  <a:pt x="506730" y="744855"/>
                </a:cubicBezTo>
                <a:lnTo>
                  <a:pt x="513398" y="741045"/>
                </a:lnTo>
                <a:lnTo>
                  <a:pt x="514350" y="741045"/>
                </a:lnTo>
                <a:lnTo>
                  <a:pt x="514350" y="638175"/>
                </a:lnTo>
                <a:cubicBezTo>
                  <a:pt x="515303" y="567690"/>
                  <a:pt x="458153" y="510540"/>
                  <a:pt x="387668" y="510540"/>
                </a:cubicBezTo>
                <a:close/>
                <a:moveTo>
                  <a:pt x="552450" y="407670"/>
                </a:moveTo>
                <a:lnTo>
                  <a:pt x="468630" y="407670"/>
                </a:lnTo>
                <a:cubicBezTo>
                  <a:pt x="467678" y="441008"/>
                  <a:pt x="453390" y="471488"/>
                  <a:pt x="430530" y="493395"/>
                </a:cubicBezTo>
                <a:cubicBezTo>
                  <a:pt x="493395" y="512445"/>
                  <a:pt x="539115" y="569595"/>
                  <a:pt x="539115" y="638175"/>
                </a:cubicBezTo>
                <a:lnTo>
                  <a:pt x="539115" y="669608"/>
                </a:lnTo>
                <a:cubicBezTo>
                  <a:pt x="621983" y="666750"/>
                  <a:pt x="669608" y="642938"/>
                  <a:pt x="672465" y="641985"/>
                </a:cubicBezTo>
                <a:lnTo>
                  <a:pt x="679133" y="638175"/>
                </a:lnTo>
                <a:lnTo>
                  <a:pt x="680085" y="638175"/>
                </a:lnTo>
                <a:lnTo>
                  <a:pt x="680085" y="535305"/>
                </a:lnTo>
                <a:cubicBezTo>
                  <a:pt x="680085" y="464820"/>
                  <a:pt x="622935" y="407670"/>
                  <a:pt x="552450" y="407670"/>
                </a:cubicBezTo>
                <a:close/>
                <a:moveTo>
                  <a:pt x="575310" y="199073"/>
                </a:moveTo>
                <a:cubicBezTo>
                  <a:pt x="606743" y="219075"/>
                  <a:pt x="628650" y="252413"/>
                  <a:pt x="632460" y="290513"/>
                </a:cubicBezTo>
                <a:cubicBezTo>
                  <a:pt x="644843" y="296228"/>
                  <a:pt x="659130" y="300038"/>
                  <a:pt x="674370" y="300038"/>
                </a:cubicBezTo>
                <a:cubicBezTo>
                  <a:pt x="729615" y="300038"/>
                  <a:pt x="774383" y="255270"/>
                  <a:pt x="774383" y="200025"/>
                </a:cubicBezTo>
                <a:cubicBezTo>
                  <a:pt x="774383" y="144780"/>
                  <a:pt x="729615" y="100013"/>
                  <a:pt x="674370" y="100013"/>
                </a:cubicBezTo>
                <a:cubicBezTo>
                  <a:pt x="620078" y="100965"/>
                  <a:pt x="576263" y="144780"/>
                  <a:pt x="575310" y="199073"/>
                </a:cubicBezTo>
                <a:close/>
                <a:moveTo>
                  <a:pt x="717233" y="307658"/>
                </a:moveTo>
                <a:lnTo>
                  <a:pt x="633413" y="307658"/>
                </a:lnTo>
                <a:cubicBezTo>
                  <a:pt x="632460" y="340995"/>
                  <a:pt x="618173" y="371475"/>
                  <a:pt x="595313" y="393383"/>
                </a:cubicBezTo>
                <a:cubicBezTo>
                  <a:pt x="658178" y="412433"/>
                  <a:pt x="703898" y="469583"/>
                  <a:pt x="703898" y="538163"/>
                </a:cubicBezTo>
                <a:lnTo>
                  <a:pt x="703898" y="569595"/>
                </a:lnTo>
                <a:cubicBezTo>
                  <a:pt x="786765" y="566738"/>
                  <a:pt x="834390" y="542925"/>
                  <a:pt x="837248" y="541973"/>
                </a:cubicBezTo>
                <a:lnTo>
                  <a:pt x="843915" y="538163"/>
                </a:lnTo>
                <a:lnTo>
                  <a:pt x="844868" y="538163"/>
                </a:lnTo>
                <a:lnTo>
                  <a:pt x="844868" y="435293"/>
                </a:lnTo>
                <a:cubicBezTo>
                  <a:pt x="844868" y="364808"/>
                  <a:pt x="787718" y="307658"/>
                  <a:pt x="717233" y="307658"/>
                </a:cubicBezTo>
                <a:close/>
                <a:moveTo>
                  <a:pt x="170498" y="401003"/>
                </a:moveTo>
                <a:cubicBezTo>
                  <a:pt x="189548" y="401003"/>
                  <a:pt x="207645" y="395288"/>
                  <a:pt x="223838" y="385763"/>
                </a:cubicBezTo>
                <a:cubicBezTo>
                  <a:pt x="228600" y="354330"/>
                  <a:pt x="245745" y="325755"/>
                  <a:pt x="270510" y="306705"/>
                </a:cubicBezTo>
                <a:cubicBezTo>
                  <a:pt x="270510" y="304800"/>
                  <a:pt x="270510" y="302895"/>
                  <a:pt x="270510" y="300990"/>
                </a:cubicBezTo>
                <a:cubicBezTo>
                  <a:pt x="270510" y="245745"/>
                  <a:pt x="225743" y="200978"/>
                  <a:pt x="170498" y="200978"/>
                </a:cubicBezTo>
                <a:cubicBezTo>
                  <a:pt x="115253" y="200978"/>
                  <a:pt x="70485" y="245745"/>
                  <a:pt x="70485" y="300990"/>
                </a:cubicBezTo>
                <a:cubicBezTo>
                  <a:pt x="70485" y="356235"/>
                  <a:pt x="116205" y="401003"/>
                  <a:pt x="170498" y="401003"/>
                </a:cubicBezTo>
                <a:close/>
                <a:moveTo>
                  <a:pt x="260033" y="493395"/>
                </a:moveTo>
                <a:cubicBezTo>
                  <a:pt x="237173" y="471488"/>
                  <a:pt x="222885" y="441960"/>
                  <a:pt x="221933" y="408623"/>
                </a:cubicBezTo>
                <a:cubicBezTo>
                  <a:pt x="219075" y="408623"/>
                  <a:pt x="216218" y="408623"/>
                  <a:pt x="212408" y="408623"/>
                </a:cubicBezTo>
                <a:lnTo>
                  <a:pt x="127635" y="408623"/>
                </a:lnTo>
                <a:cubicBezTo>
                  <a:pt x="57150" y="408623"/>
                  <a:pt x="0" y="465773"/>
                  <a:pt x="0" y="536258"/>
                </a:cubicBezTo>
                <a:lnTo>
                  <a:pt x="0" y="640080"/>
                </a:lnTo>
                <a:lnTo>
                  <a:pt x="0" y="641985"/>
                </a:lnTo>
                <a:lnTo>
                  <a:pt x="6668" y="643890"/>
                </a:lnTo>
                <a:cubicBezTo>
                  <a:pt x="60960" y="661035"/>
                  <a:pt x="108585" y="668655"/>
                  <a:pt x="150495" y="670560"/>
                </a:cubicBezTo>
                <a:lnTo>
                  <a:pt x="150495" y="639128"/>
                </a:lnTo>
                <a:cubicBezTo>
                  <a:pt x="152400" y="569595"/>
                  <a:pt x="198120" y="511493"/>
                  <a:pt x="260033" y="493395"/>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5175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750042-CADB-4670-9B0F-F9F1B37461B8}"/>
              </a:ext>
            </a:extLst>
          </p:cNvPr>
          <p:cNvSpPr>
            <a:spLocks noGrp="1"/>
          </p:cNvSpPr>
          <p:nvPr>
            <p:ph type="pic" sz="quarter" idx="10"/>
          </p:nvPr>
        </p:nvSpPr>
        <p:spPr>
          <a:xfrm>
            <a:off x="0" y="-16043"/>
            <a:ext cx="4064219" cy="6812280"/>
          </a:xfrm>
        </p:spPr>
      </p:sp>
      <p:sp>
        <p:nvSpPr>
          <p:cNvPr id="4" name="Slide Number Placeholder 3">
            <a:extLst>
              <a:ext uri="{FF2B5EF4-FFF2-40B4-BE49-F238E27FC236}">
                <a16:creationId xmlns:a16="http://schemas.microsoft.com/office/drawing/2014/main" id="{D30A0E19-8123-4B5F-A16D-4A2C2AAAA53E}"/>
              </a:ext>
            </a:extLst>
          </p:cNvPr>
          <p:cNvSpPr>
            <a:spLocks noGrp="1"/>
          </p:cNvSpPr>
          <p:nvPr>
            <p:ph type="sldNum" sz="quarter" idx="4294967295"/>
          </p:nvPr>
        </p:nvSpPr>
        <p:spPr>
          <a:xfrm>
            <a:off x="9272338" y="6356350"/>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7</a:t>
            </a:fld>
            <a:endParaRPr lang="en-US" dirty="0"/>
          </a:p>
        </p:txBody>
      </p:sp>
      <p:sp>
        <p:nvSpPr>
          <p:cNvPr id="2" name="Title 1">
            <a:extLst>
              <a:ext uri="{FF2B5EF4-FFF2-40B4-BE49-F238E27FC236}">
                <a16:creationId xmlns:a16="http://schemas.microsoft.com/office/drawing/2014/main" id="{8F0C3914-7D68-4888-990F-737D6B020734}"/>
              </a:ext>
            </a:extLst>
          </p:cNvPr>
          <p:cNvSpPr>
            <a:spLocks noGrp="1"/>
          </p:cNvSpPr>
          <p:nvPr>
            <p:ph type="title"/>
          </p:nvPr>
        </p:nvSpPr>
        <p:spPr>
          <a:xfrm>
            <a:off x="82993" y="1485509"/>
            <a:ext cx="3898232" cy="974783"/>
          </a:xfrm>
        </p:spPr>
        <p:txBody>
          <a:bodyPr vert="horz" lIns="274320" tIns="182880" rIns="274320" bIns="182880" rtlCol="0" anchor="ctr" anchorCtr="1">
            <a:noAutofit/>
          </a:bodyPr>
          <a:lstStyle/>
          <a:p>
            <a:r>
              <a:rPr lang="en-US" dirty="0">
                <a:solidFill>
                  <a:schemeClr val="bg1"/>
                </a:solidFill>
              </a:rPr>
              <a:t>Review of training agenda</a:t>
            </a:r>
          </a:p>
        </p:txBody>
      </p:sp>
      <p:pic>
        <p:nvPicPr>
          <p:cNvPr id="12" name="Picture 11">
            <a:extLst>
              <a:ext uri="{FF2B5EF4-FFF2-40B4-BE49-F238E27FC236}">
                <a16:creationId xmlns:a16="http://schemas.microsoft.com/office/drawing/2014/main" id="{06F3C89C-B4CD-4ECE-B11E-EABE157452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40571" y="382320"/>
            <a:ext cx="5155647" cy="5556985"/>
          </a:xfrm>
          <a:prstGeom prst="rect">
            <a:avLst/>
          </a:prstGeom>
        </p:spPr>
      </p:pic>
      <p:pic>
        <p:nvPicPr>
          <p:cNvPr id="13" name="Picture 12" descr="A black analog clock&#10;&#10;Description automatically generated with low confidence">
            <a:extLst>
              <a:ext uri="{FF2B5EF4-FFF2-40B4-BE49-F238E27FC236}">
                <a16:creationId xmlns:a16="http://schemas.microsoft.com/office/drawing/2014/main" id="{7F38604C-15CF-48A9-8DA6-D8AE2FA043E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52518" y="4161332"/>
            <a:ext cx="1791730" cy="2359480"/>
          </a:xfrm>
          <a:prstGeom prst="rect">
            <a:avLst/>
          </a:prstGeom>
        </p:spPr>
      </p:pic>
    </p:spTree>
    <p:extLst>
      <p:ext uri="{BB962C8B-B14F-4D97-AF65-F5344CB8AC3E}">
        <p14:creationId xmlns:p14="http://schemas.microsoft.com/office/powerpoint/2010/main" val="427165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3332E6-5D53-460C-9628-6A4B0926988A}"/>
              </a:ext>
            </a:extLst>
          </p:cNvPr>
          <p:cNvSpPr>
            <a:spLocks noGrp="1"/>
          </p:cNvSpPr>
          <p:nvPr>
            <p:ph type="sldNum" sz="quarter" idx="4294967295"/>
          </p:nvPr>
        </p:nvSpPr>
        <p:spPr>
          <a:xfrm>
            <a:off x="9263449" y="6351364"/>
            <a:ext cx="2743200" cy="365125"/>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8</a:t>
            </a:fld>
            <a:endParaRPr lang="en-US" dirty="0"/>
          </a:p>
        </p:txBody>
      </p:sp>
      <p:sp>
        <p:nvSpPr>
          <p:cNvPr id="2" name="Title 1">
            <a:extLst>
              <a:ext uri="{FF2B5EF4-FFF2-40B4-BE49-F238E27FC236}">
                <a16:creationId xmlns:a16="http://schemas.microsoft.com/office/drawing/2014/main" id="{85BCAE70-6ED7-4DDD-99D8-84B815BC5134}"/>
              </a:ext>
            </a:extLst>
          </p:cNvPr>
          <p:cNvSpPr>
            <a:spLocks noGrp="1"/>
          </p:cNvSpPr>
          <p:nvPr>
            <p:ph type="title"/>
          </p:nvPr>
        </p:nvSpPr>
        <p:spPr>
          <a:xfrm>
            <a:off x="0" y="1322860"/>
            <a:ext cx="4064219" cy="974783"/>
          </a:xfrm>
        </p:spPr>
        <p:txBody>
          <a:bodyPr vert="horz" lIns="274320" tIns="182880" rIns="274320" bIns="182880" rtlCol="0" anchor="ctr" anchorCtr="1">
            <a:normAutofit/>
          </a:bodyPr>
          <a:lstStyle/>
          <a:p>
            <a:r>
              <a:rPr lang="en-US" dirty="0">
                <a:solidFill>
                  <a:schemeClr val="bg1"/>
                </a:solidFill>
              </a:rPr>
              <a:t>Group rules</a:t>
            </a:r>
          </a:p>
        </p:txBody>
      </p:sp>
      <p:pic>
        <p:nvPicPr>
          <p:cNvPr id="1028" name="Picture 4">
            <a:extLst>
              <a:ext uri="{FF2B5EF4-FFF2-40B4-BE49-F238E27FC236}">
                <a16:creationId xmlns:a16="http://schemas.microsoft.com/office/drawing/2014/main" id="{307ADC39-40EA-4573-B18F-88B9202A0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753" y="1171704"/>
            <a:ext cx="6416438" cy="4277626"/>
          </a:xfrm>
          <a:prstGeom prst="rect">
            <a:avLst/>
          </a:prstGeom>
          <a:ln>
            <a:solidFill>
              <a:schemeClr val="accent1"/>
            </a:solidFill>
          </a:ln>
          <a:effectLst>
            <a:glow rad="63500">
              <a:schemeClr val="accent1">
                <a:satMod val="175000"/>
                <a:alpha val="40000"/>
              </a:schemeClr>
            </a:glo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3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5B73-CA2B-42EE-8472-AE0246359A2D}"/>
              </a:ext>
            </a:extLst>
          </p:cNvPr>
          <p:cNvSpPr>
            <a:spLocks noGrp="1"/>
          </p:cNvSpPr>
          <p:nvPr>
            <p:ph type="title"/>
          </p:nvPr>
        </p:nvSpPr>
        <p:spPr/>
        <p:txBody>
          <a:bodyPr>
            <a:normAutofit/>
          </a:bodyPr>
          <a:lstStyle/>
          <a:p>
            <a:r>
              <a:rPr lang="en-US" dirty="0"/>
              <a:t>Icebreaker</a:t>
            </a:r>
          </a:p>
        </p:txBody>
      </p:sp>
      <p:sp>
        <p:nvSpPr>
          <p:cNvPr id="3" name="Content Placeholder 2">
            <a:extLst>
              <a:ext uri="{FF2B5EF4-FFF2-40B4-BE49-F238E27FC236}">
                <a16:creationId xmlns:a16="http://schemas.microsoft.com/office/drawing/2014/main" id="{4B0A47E0-A12D-4FF2-9B2F-E5C1C1B0BD7F}"/>
              </a:ext>
            </a:extLst>
          </p:cNvPr>
          <p:cNvSpPr>
            <a:spLocks noGrp="1"/>
          </p:cNvSpPr>
          <p:nvPr>
            <p:ph idx="1"/>
          </p:nvPr>
        </p:nvSpPr>
        <p:spPr>
          <a:xfrm>
            <a:off x="838200" y="1519322"/>
            <a:ext cx="7423484" cy="4932746"/>
          </a:xfrm>
        </p:spPr>
        <p:txBody>
          <a:bodyPr>
            <a:normAutofit/>
          </a:bodyPr>
          <a:lstStyle/>
          <a:p>
            <a:pPr marL="0" indent="0">
              <a:lnSpc>
                <a:spcPct val="90000"/>
              </a:lnSpc>
              <a:spcAft>
                <a:spcPts val="1200"/>
              </a:spcAft>
              <a:buNone/>
            </a:pPr>
            <a:r>
              <a:rPr lang="en-US" b="1" dirty="0"/>
              <a:t>Instructions:</a:t>
            </a:r>
          </a:p>
          <a:p>
            <a:pPr marL="514350" indent="-514350">
              <a:spcBef>
                <a:spcPts val="600"/>
              </a:spcBef>
              <a:buFont typeface="+mj-lt"/>
              <a:buAutoNum type="arabicPeriod"/>
            </a:pPr>
            <a:r>
              <a:rPr lang="en-US" dirty="0">
                <a:latin typeface="+mn-lt"/>
              </a:rPr>
              <a:t>Pick a piece of paper from the bag (without looking)</a:t>
            </a:r>
          </a:p>
          <a:p>
            <a:pPr marL="514350" indent="-514350">
              <a:spcBef>
                <a:spcPts val="600"/>
              </a:spcBef>
              <a:buFont typeface="+mj-lt"/>
              <a:buAutoNum type="arabicPeriod"/>
            </a:pPr>
            <a:r>
              <a:rPr lang="en-US" dirty="0">
                <a:latin typeface="+mn-lt"/>
              </a:rPr>
              <a:t>Based on the color of the piece of paper you picked, share:</a:t>
            </a:r>
          </a:p>
          <a:p>
            <a:pPr marL="1828800" marR="0" indent="-1316038">
              <a:spcBef>
                <a:spcPts val="600"/>
              </a:spcBef>
              <a:buNone/>
            </a:pPr>
            <a:r>
              <a:rPr lang="en-US" sz="2400" b="1" dirty="0">
                <a:solidFill>
                  <a:schemeClr val="accent4"/>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Red:</a:t>
            </a:r>
            <a:r>
              <a:rPr lang="en-US" sz="2400" dirty="0">
                <a:solidFill>
                  <a:schemeClr val="accent4"/>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2400" dirty="0">
                <a:solidFill>
                  <a:schemeClr val="accent4"/>
                </a:solidFill>
                <a:effectLst/>
                <a:latin typeface="+mn-lt"/>
                <a:ea typeface="Calibri" panose="020F0502020204030204" pitchFamily="34" charset="0"/>
                <a:cs typeface="Times New Roman" panose="02020603050405020304" pitchFamily="18" charset="0"/>
              </a:rPr>
              <a:t>	</a:t>
            </a:r>
            <a:r>
              <a:rPr lang="en-US" sz="2400" dirty="0">
                <a:effectLst/>
                <a:latin typeface="+mn-lt"/>
                <a:ea typeface="Calibri" panose="020F0502020204030204" pitchFamily="34" charset="0"/>
                <a:cs typeface="Times New Roman" panose="02020603050405020304" pitchFamily="18" charset="0"/>
              </a:rPr>
              <a:t>Place where you were born</a:t>
            </a:r>
          </a:p>
          <a:p>
            <a:pPr marL="1828800" marR="0" indent="-1316038">
              <a:spcBef>
                <a:spcPts val="600"/>
              </a:spcBef>
              <a:buNone/>
            </a:pPr>
            <a:r>
              <a:rPr lang="en-US" sz="2400" b="1" dirty="0">
                <a:solidFill>
                  <a:srgbClr val="FFC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Yellow:</a:t>
            </a:r>
            <a:r>
              <a:rPr lang="en-US" sz="2400" dirty="0">
                <a:solidFill>
                  <a:srgbClr val="FFC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2400" dirty="0">
                <a:effectLst/>
                <a:latin typeface="+mn-lt"/>
                <a:ea typeface="Calibri" panose="020F0502020204030204" pitchFamily="34" charset="0"/>
                <a:cs typeface="Times New Roman" panose="02020603050405020304" pitchFamily="18" charset="0"/>
              </a:rPr>
              <a:t>Your favorite music</a:t>
            </a:r>
          </a:p>
          <a:p>
            <a:pPr marL="1828800" marR="0" indent="-1316038">
              <a:spcBef>
                <a:spcPts val="600"/>
              </a:spcBef>
              <a:buNone/>
            </a:pPr>
            <a:r>
              <a:rPr lang="en-US" sz="2400" b="1" dirty="0">
                <a:solidFill>
                  <a:srgbClr val="E88518"/>
                </a:solidFill>
                <a:effectLst>
                  <a:outerShdw blurRad="38100" dist="38100" dir="2700000" algn="tl">
                    <a:srgbClr val="000000">
                      <a:alpha val="43137"/>
                    </a:srgbClr>
                  </a:outerShdw>
                </a:effectLst>
                <a:latin typeface="+mn-lt"/>
                <a:cs typeface="Times New Roman" panose="02020603050405020304" pitchFamily="18" charset="0"/>
              </a:rPr>
              <a:t>Orange</a:t>
            </a:r>
            <a:r>
              <a:rPr lang="en-US" sz="2400" dirty="0">
                <a:solidFill>
                  <a:srgbClr val="E88518"/>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2400" dirty="0">
                <a:solidFill>
                  <a:srgbClr val="FF0000"/>
                </a:solidFill>
                <a:latin typeface="+mn-lt"/>
                <a:ea typeface="Calibri" panose="020F0502020204030204" pitchFamily="34" charset="0"/>
                <a:cs typeface="Times New Roman" panose="02020603050405020304" pitchFamily="18" charset="0"/>
              </a:rPr>
              <a:t>	</a:t>
            </a:r>
            <a:r>
              <a:rPr lang="en-US" sz="2400" dirty="0">
                <a:effectLst/>
                <a:latin typeface="+mn-lt"/>
                <a:ea typeface="Calibri" panose="020F0502020204030204" pitchFamily="34" charset="0"/>
                <a:cs typeface="Times New Roman" panose="02020603050405020304" pitchFamily="18" charset="0"/>
              </a:rPr>
              <a:t>Your favorite food</a:t>
            </a:r>
          </a:p>
          <a:p>
            <a:pPr marL="1828800" marR="0" indent="-1316038">
              <a:spcBef>
                <a:spcPts val="600"/>
              </a:spcBef>
              <a:buNone/>
            </a:pPr>
            <a:r>
              <a:rPr lang="en-US" sz="2400" b="1" dirty="0">
                <a:solidFill>
                  <a:srgbClr val="1AAF0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Green:</a:t>
            </a:r>
            <a:r>
              <a:rPr lang="en-US" sz="2400" dirty="0">
                <a:solidFill>
                  <a:srgbClr val="1AAF01"/>
                </a:solidFill>
                <a:effectLst/>
                <a:latin typeface="+mn-lt"/>
                <a:ea typeface="Calibri" panose="020F0502020204030204" pitchFamily="34" charset="0"/>
                <a:cs typeface="Times New Roman" panose="02020603050405020304" pitchFamily="18" charset="0"/>
              </a:rPr>
              <a:t> </a:t>
            </a:r>
            <a:r>
              <a:rPr lang="en-US" sz="2400" dirty="0">
                <a:solidFill>
                  <a:srgbClr val="00B050"/>
                </a:solidFill>
                <a:effectLst/>
                <a:latin typeface="+mn-lt"/>
                <a:ea typeface="Calibri" panose="020F0502020204030204" pitchFamily="34" charset="0"/>
                <a:cs typeface="Times New Roman" panose="02020603050405020304" pitchFamily="18" charset="0"/>
              </a:rPr>
              <a:t>	</a:t>
            </a:r>
            <a:r>
              <a:rPr lang="en-US" sz="2400" dirty="0">
                <a:effectLst/>
                <a:latin typeface="+mn-lt"/>
                <a:ea typeface="Calibri" panose="020F0502020204030204" pitchFamily="34" charset="0"/>
                <a:cs typeface="Times New Roman" panose="02020603050405020304" pitchFamily="18" charset="0"/>
              </a:rPr>
              <a:t>Place or country you would like to visit</a:t>
            </a:r>
          </a:p>
          <a:p>
            <a:pPr marL="1828800" marR="0" indent="-1316038">
              <a:spcBef>
                <a:spcPts val="600"/>
              </a:spcBef>
              <a:buNone/>
            </a:pPr>
            <a:r>
              <a:rPr lang="en-US" sz="2400" b="1" dirty="0">
                <a:solidFill>
                  <a:srgbClr val="7030A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Purple:</a:t>
            </a:r>
            <a:r>
              <a:rPr lang="en-US" sz="2400" b="1" dirty="0">
                <a:solidFill>
                  <a:srgbClr val="7030A0"/>
                </a:solidFill>
                <a:effectLst/>
                <a:latin typeface="+mn-lt"/>
                <a:ea typeface="Calibri" panose="020F0502020204030204" pitchFamily="34" charset="0"/>
                <a:cs typeface="Times New Roman" panose="02020603050405020304" pitchFamily="18" charset="0"/>
              </a:rPr>
              <a:t>	</a:t>
            </a:r>
            <a:r>
              <a:rPr lang="en-US" sz="2400" dirty="0">
                <a:effectLst/>
                <a:latin typeface="+mn-lt"/>
                <a:ea typeface="Calibri" panose="020F0502020204030204" pitchFamily="34" charset="0"/>
                <a:cs typeface="Times New Roman" panose="02020603050405020304" pitchFamily="18" charset="0"/>
              </a:rPr>
              <a:t>The most embarrassing </a:t>
            </a:r>
            <a:r>
              <a:rPr lang="en-US" sz="2400" dirty="0">
                <a:latin typeface="+mn-lt"/>
                <a:ea typeface="Calibri" panose="020F0502020204030204" pitchFamily="34" charset="0"/>
                <a:cs typeface="Times New Roman" panose="02020603050405020304" pitchFamily="18" charset="0"/>
              </a:rPr>
              <a:t>th</a:t>
            </a:r>
            <a:r>
              <a:rPr lang="en-US" sz="2400" dirty="0">
                <a:effectLst/>
                <a:latin typeface="+mn-lt"/>
                <a:ea typeface="Calibri" panose="020F0502020204030204" pitchFamily="34" charset="0"/>
                <a:cs typeface="Times New Roman" panose="02020603050405020304" pitchFamily="18" charset="0"/>
              </a:rPr>
              <a:t>ing that ever happened to you</a:t>
            </a:r>
            <a:endParaRPr lang="en-US" sz="2400" dirty="0">
              <a:latin typeface="+mn-lt"/>
            </a:endParaRPr>
          </a:p>
        </p:txBody>
      </p:sp>
      <p:sp>
        <p:nvSpPr>
          <p:cNvPr id="4" name="Slide Number Placeholder 3">
            <a:extLst>
              <a:ext uri="{FF2B5EF4-FFF2-40B4-BE49-F238E27FC236}">
                <a16:creationId xmlns:a16="http://schemas.microsoft.com/office/drawing/2014/main" id="{5EE09696-4695-4454-8B8E-9504EF2CD3DE}"/>
              </a:ext>
            </a:extLst>
          </p:cNvPr>
          <p:cNvSpPr>
            <a:spLocks noGrp="1"/>
          </p:cNvSpPr>
          <p:nvPr>
            <p:ph type="sldNum" sz="quarter" idx="4294967295"/>
          </p:nvPr>
        </p:nvSpPr>
        <p:spPr>
          <a:xfrm>
            <a:off x="9320463" y="6317632"/>
            <a:ext cx="2743200" cy="365125"/>
          </a:xfrm>
        </p:spPr>
        <p:txBody>
          <a:bodyPr>
            <a:normAutofit/>
          </a:bodyPr>
          <a:lstStyle/>
          <a:p>
            <a:pPr>
              <a:lnSpc>
                <a:spcPct val="90000"/>
              </a:lnSpc>
              <a:spcAft>
                <a:spcPts val="600"/>
              </a:spcAft>
            </a:pPr>
            <a:fld id="{8A7A6979-0714-4377-B894-6BE4C2D6E202}" type="slidenum">
              <a:rPr lang="en-US" smtClean="0"/>
              <a:pPr>
                <a:lnSpc>
                  <a:spcPct val="90000"/>
                </a:lnSpc>
                <a:spcAft>
                  <a:spcPts val="600"/>
                </a:spcAft>
              </a:pPr>
              <a:t>9</a:t>
            </a:fld>
            <a:endParaRPr lang="en-US"/>
          </a:p>
        </p:txBody>
      </p:sp>
      <p:pic>
        <p:nvPicPr>
          <p:cNvPr id="21" name="Picture 20" descr="Icon&#10;&#10;Description automatically generated">
            <a:extLst>
              <a:ext uri="{FF2B5EF4-FFF2-40B4-BE49-F238E27FC236}">
                <a16:creationId xmlns:a16="http://schemas.microsoft.com/office/drawing/2014/main" id="{CC7CE7E6-6383-4CC9-A41F-E7635FF64EB6}"/>
              </a:ext>
            </a:extLst>
          </p:cNvPr>
          <p:cNvPicPr>
            <a:picLocks noChangeAspect="1"/>
          </p:cNvPicPr>
          <p:nvPr/>
        </p:nvPicPr>
        <p:blipFill>
          <a:blip r:embed="rId3"/>
          <a:stretch>
            <a:fillRect/>
          </a:stretch>
        </p:blipFill>
        <p:spPr>
          <a:xfrm rot="2369757">
            <a:off x="8244019" y="2965529"/>
            <a:ext cx="3420837" cy="2707809"/>
          </a:xfrm>
          <a:prstGeom prst="rect">
            <a:avLst/>
          </a:prstGeom>
        </p:spPr>
      </p:pic>
    </p:spTree>
    <p:extLst>
      <p:ext uri="{BB962C8B-B14F-4D97-AF65-F5344CB8AC3E}">
        <p14:creationId xmlns:p14="http://schemas.microsoft.com/office/powerpoint/2010/main" val="1170318749"/>
      </p:ext>
    </p:extLst>
  </p:cSld>
  <p:clrMapOvr>
    <a:masterClrMapping/>
  </p:clrMapOvr>
</p:sld>
</file>

<file path=ppt/theme/theme1.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22838</TotalTime>
  <Words>3748</Words>
  <Application>Microsoft Office PowerPoint</Application>
  <PresentationFormat>Widescreen</PresentationFormat>
  <Paragraphs>387</Paragraphs>
  <Slides>42</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Courier New</vt:lpstr>
      <vt:lpstr>Medium-65</vt:lpstr>
      <vt:lpstr>ThemeEpiC</vt:lpstr>
      <vt:lpstr>PowerPoint Presentation</vt:lpstr>
      <vt:lpstr>Participant introductions</vt:lpstr>
      <vt:lpstr>Participant expectations</vt:lpstr>
      <vt:lpstr>Training learning objectives</vt:lpstr>
      <vt:lpstr>Learning  activities</vt:lpstr>
      <vt:lpstr>Learning methods</vt:lpstr>
      <vt:lpstr>Review of training agenda</vt:lpstr>
      <vt:lpstr>Group rules</vt:lpstr>
      <vt:lpstr>Icebreaker</vt:lpstr>
      <vt:lpstr>U.S. government’s anti-prostitution pledge</vt:lpstr>
      <vt:lpstr>Module 1: Understanding the risks and vulnerabilities of children of FSWs</vt:lpstr>
      <vt:lpstr>Exploring our beliefs and attitudes toward FSWs and their children</vt:lpstr>
      <vt:lpstr>What is stigma?</vt:lpstr>
      <vt:lpstr>What is discrimination?</vt:lpstr>
      <vt:lpstr>The process of becoming stigmatized</vt:lpstr>
      <vt:lpstr>Types of stigma</vt:lpstr>
      <vt:lpstr>Forms of discrimination </vt:lpstr>
      <vt:lpstr>Impact of stigma and discrimination</vt:lpstr>
      <vt:lpstr>Impact of stigma on children of FSWs</vt:lpstr>
      <vt:lpstr>Our experiences with stigma and discrimination</vt:lpstr>
      <vt:lpstr>Root causes of stigma toward female sex workers</vt:lpstr>
      <vt:lpstr>Root causes of stigma toward female sex workers </vt:lpstr>
      <vt:lpstr>Stories of sex workers</vt:lpstr>
      <vt:lpstr>Issues faced by sex workers </vt:lpstr>
      <vt:lpstr>Risks experienced by children of FSWs</vt:lpstr>
      <vt:lpstr>Module 2: Delivering safe and acceptable services to children of FSWs and their caregivers </vt:lpstr>
      <vt:lpstr>Developing a service package for children of FSWs and their families </vt:lpstr>
      <vt:lpstr>Referral relationships for service delivery to children of FSWs and their families</vt:lpstr>
      <vt:lpstr>Challenges to identifying and delivering services to FSWs and their children</vt:lpstr>
      <vt:lpstr>Challenges to find and deliver services to FSWs and their children</vt:lpstr>
      <vt:lpstr>Challenges to find and deliver services to FSWs and their children</vt:lpstr>
      <vt:lpstr>Strategies to overcome challenges to reaching children of FSWs</vt:lpstr>
      <vt:lpstr>Strategies to identify and reach FSWs and their children</vt:lpstr>
      <vt:lpstr>Strategies to identify and reach FSWs and their children </vt:lpstr>
      <vt:lpstr>Strategies to identify and reach FSWs and their children </vt:lpstr>
      <vt:lpstr>Strategies to identify and reach FSWs and their children</vt:lpstr>
      <vt:lpstr>Strategies to identify and reach FSWs and their children</vt:lpstr>
      <vt:lpstr>Strategies to identify and reach FSWs and their children</vt:lpstr>
      <vt:lpstr>Strategies to identify and reach FSWs and their children</vt:lpstr>
      <vt:lpstr>Case study: Collaboration between a KP and OVC program</vt:lpstr>
      <vt:lpstr>Principles for delivering safe and acceptable services to FSWs and their children</vt:lpstr>
      <vt:lpstr>Personal values for delivering safe and acceptable services to FSWs and their children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Care and Support to Children of Female Sex Workers</dc:title>
  <dc:creator>Tanya Medrano</dc:creator>
  <cp:lastModifiedBy>Lucy Harber</cp:lastModifiedBy>
  <cp:revision>219</cp:revision>
  <dcterms:created xsi:type="dcterms:W3CDTF">2020-11-10T21:47:52Z</dcterms:created>
  <dcterms:modified xsi:type="dcterms:W3CDTF">2021-11-17T22:54:39Z</dcterms:modified>
</cp:coreProperties>
</file>