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9" r:id="rId4"/>
  </p:sldMasterIdLst>
  <p:notesMasterIdLst>
    <p:notesMasterId r:id="rId116"/>
  </p:notesMasterIdLst>
  <p:sldIdLst>
    <p:sldId id="257" r:id="rId5"/>
    <p:sldId id="259" r:id="rId6"/>
    <p:sldId id="258" r:id="rId7"/>
    <p:sldId id="278" r:id="rId8"/>
    <p:sldId id="343" r:id="rId9"/>
    <p:sldId id="279" r:id="rId10"/>
    <p:sldId id="275" r:id="rId11"/>
    <p:sldId id="342" r:id="rId12"/>
    <p:sldId id="281" r:id="rId13"/>
    <p:sldId id="296" r:id="rId14"/>
    <p:sldId id="276" r:id="rId15"/>
    <p:sldId id="277" r:id="rId16"/>
    <p:sldId id="282" r:id="rId17"/>
    <p:sldId id="345" r:id="rId18"/>
    <p:sldId id="346" r:id="rId19"/>
    <p:sldId id="284" r:id="rId20"/>
    <p:sldId id="350" r:id="rId21"/>
    <p:sldId id="283" r:id="rId22"/>
    <p:sldId id="352" r:id="rId23"/>
    <p:sldId id="351" r:id="rId24"/>
    <p:sldId id="427" r:id="rId25"/>
    <p:sldId id="344" r:id="rId26"/>
    <p:sldId id="291" r:id="rId27"/>
    <p:sldId id="301" r:id="rId28"/>
    <p:sldId id="302" r:id="rId29"/>
    <p:sldId id="260" r:id="rId30"/>
    <p:sldId id="308" r:id="rId31"/>
    <p:sldId id="309" r:id="rId32"/>
    <p:sldId id="310" r:id="rId33"/>
    <p:sldId id="316" r:id="rId34"/>
    <p:sldId id="317" r:id="rId35"/>
    <p:sldId id="311" r:id="rId36"/>
    <p:sldId id="318" r:id="rId37"/>
    <p:sldId id="319" r:id="rId38"/>
    <p:sldId id="320" r:id="rId39"/>
    <p:sldId id="321" r:id="rId40"/>
    <p:sldId id="323" r:id="rId41"/>
    <p:sldId id="322" r:id="rId42"/>
    <p:sldId id="326" r:id="rId43"/>
    <p:sldId id="328" r:id="rId44"/>
    <p:sldId id="329" r:id="rId45"/>
    <p:sldId id="330" r:id="rId46"/>
    <p:sldId id="340" r:id="rId47"/>
    <p:sldId id="331" r:id="rId48"/>
    <p:sldId id="333" r:id="rId49"/>
    <p:sldId id="332" r:id="rId50"/>
    <p:sldId id="334" r:id="rId51"/>
    <p:sldId id="285" r:id="rId52"/>
    <p:sldId id="286" r:id="rId53"/>
    <p:sldId id="288" r:id="rId54"/>
    <p:sldId id="369" r:id="rId55"/>
    <p:sldId id="371" r:id="rId56"/>
    <p:sldId id="370" r:id="rId57"/>
    <p:sldId id="353" r:id="rId58"/>
    <p:sldId id="287" r:id="rId59"/>
    <p:sldId id="354" r:id="rId60"/>
    <p:sldId id="373" r:id="rId61"/>
    <p:sldId id="377" r:id="rId62"/>
    <p:sldId id="315" r:id="rId63"/>
    <p:sldId id="338" r:id="rId64"/>
    <p:sldId id="339" r:id="rId65"/>
    <p:sldId id="384" r:id="rId66"/>
    <p:sldId id="289" r:id="rId67"/>
    <p:sldId id="349" r:id="rId68"/>
    <p:sldId id="348" r:id="rId69"/>
    <p:sldId id="366" r:id="rId70"/>
    <p:sldId id="367" r:id="rId71"/>
    <p:sldId id="374" r:id="rId72"/>
    <p:sldId id="305" r:id="rId73"/>
    <p:sldId id="306" r:id="rId74"/>
    <p:sldId id="361" r:id="rId75"/>
    <p:sldId id="362" r:id="rId76"/>
    <p:sldId id="363" r:id="rId77"/>
    <p:sldId id="417" r:id="rId78"/>
    <p:sldId id="420" r:id="rId79"/>
    <p:sldId id="426" r:id="rId80"/>
    <p:sldId id="376" r:id="rId81"/>
    <p:sldId id="364" r:id="rId82"/>
    <p:sldId id="365" r:id="rId83"/>
    <p:sldId id="312" r:id="rId84"/>
    <p:sldId id="425" r:id="rId85"/>
    <p:sldId id="359" r:id="rId86"/>
    <p:sldId id="360" r:id="rId87"/>
    <p:sldId id="378" r:id="rId88"/>
    <p:sldId id="379" r:id="rId89"/>
    <p:sldId id="380" r:id="rId90"/>
    <p:sldId id="381" r:id="rId91"/>
    <p:sldId id="382" r:id="rId92"/>
    <p:sldId id="383" r:id="rId93"/>
    <p:sldId id="406" r:id="rId94"/>
    <p:sldId id="409" r:id="rId95"/>
    <p:sldId id="407" r:id="rId96"/>
    <p:sldId id="408" r:id="rId97"/>
    <p:sldId id="411" r:id="rId98"/>
    <p:sldId id="410" r:id="rId99"/>
    <p:sldId id="412" r:id="rId100"/>
    <p:sldId id="413" r:id="rId101"/>
    <p:sldId id="414" r:id="rId102"/>
    <p:sldId id="422" r:id="rId103"/>
    <p:sldId id="423" r:id="rId104"/>
    <p:sldId id="424" r:id="rId105"/>
    <p:sldId id="290" r:id="rId106"/>
    <p:sldId id="297" r:id="rId107"/>
    <p:sldId id="298" r:id="rId108"/>
    <p:sldId id="299" r:id="rId109"/>
    <p:sldId id="415" r:id="rId110"/>
    <p:sldId id="416" r:id="rId111"/>
    <p:sldId id="300" r:id="rId112"/>
    <p:sldId id="421" r:id="rId113"/>
    <p:sldId id="419" r:id="rId114"/>
    <p:sldId id="274" r:id="rId1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274A01-B04D-CE79-9273-3CB641AD867E}" name="Andrea Surette" initials="AS" userId="S::asurette@fhi360.org::854b0342-59ea-4061-854d-d113e31fda5d" providerId="AD"/>
  <p188:author id="{8CD42F20-EF96-AC99-E0FD-B6F0DCF6C965}" name="Katherine Douglass" initials="KD" userId="S::kdouglass@mfa.gwu.edu::1851931c-95f1-4bfd-b9ef-33de7370f69c" providerId="AD"/>
  <p188:author id="{BC91D423-8BED-7723-9CFA-C49BCFAD129F}" name="Emily Headrick" initials="EH" userId="S::EHeadrick@fhi360.org::d3833a32-2329-4ef1-9c6f-c9e2ef22051f" providerId="AD"/>
  <p188:author id="{45BF31A9-9FB9-5157-A3C0-A8500C996FD0}" name="Kate Douglass" initials="KD" userId="S::kdouglass@fhi360.org::71aedcd6-e3e2-43fb-9c19-63762a958b5e" providerId="AD"/>
  <p188:author id="{D1E7B9E3-7174-A032-94CD-ABE6B36EE080}" name="Mary Kariuki" initials="MK" userId="S::mkariuki@fhi360.org::a2d762f5-19db-49d2-a26c-7ca382abf31e" providerId="AD"/>
  <p188:author id="{FA20DEE4-A319-0046-E82D-B19ED6B306DC}" name="Laurent Ferradini" initials="LF" userId="S::lferradini@fhi360.org::c6e541dc-c6bb-4880-9800-85fea79c73b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ucy Harber" initials="LH" lastIdx="15" clrIdx="0">
    <p:extLst>
      <p:ext uri="{19B8F6BF-5375-455C-9EA6-DF929625EA0E}">
        <p15:presenceInfo xmlns:p15="http://schemas.microsoft.com/office/powerpoint/2012/main" userId="43d7cc6d3c7d2c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4145"/>
    <a:srgbClr val="BBBDBF"/>
    <a:srgbClr val="577F9F"/>
    <a:srgbClr val="456A8A"/>
    <a:srgbClr val="E73439"/>
    <a:srgbClr val="FFFFFF"/>
    <a:srgbClr val="DEEBF7"/>
    <a:srgbClr val="11254D"/>
    <a:srgbClr val="BCBCC0"/>
    <a:srgbClr val="213F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9"/>
    <p:restoredTop sz="68115"/>
  </p:normalViewPr>
  <p:slideViewPr>
    <p:cSldViewPr snapToGrid="0">
      <p:cViewPr varScale="1">
        <p:scale>
          <a:sx n="74" d="100"/>
          <a:sy n="74" d="100"/>
        </p:scale>
        <p:origin x="186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commentAuthors" Target="commentAuthor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Surette" userId="854b0342-59ea-4061-854d-d113e31fda5d" providerId="ADAL" clId="{E4673E08-A872-4689-9EF8-1D8C75695840}"/>
    <pc:docChg chg="delSld modSld">
      <pc:chgData name="Andrea Surette" userId="854b0342-59ea-4061-854d-d113e31fda5d" providerId="ADAL" clId="{E4673E08-A872-4689-9EF8-1D8C75695840}" dt="2022-11-22T20:56:01.346" v="36"/>
      <pc:docMkLst>
        <pc:docMk/>
      </pc:docMkLst>
      <pc:sldChg chg="modSp mod">
        <pc:chgData name="Andrea Surette" userId="854b0342-59ea-4061-854d-d113e31fda5d" providerId="ADAL" clId="{E4673E08-A872-4689-9EF8-1D8C75695840}" dt="2022-11-22T20:53:10.285" v="7" actId="20577"/>
        <pc:sldMkLst>
          <pc:docMk/>
          <pc:sldMk cId="1962345236" sldId="257"/>
        </pc:sldMkLst>
        <pc:spChg chg="mod">
          <ac:chgData name="Andrea Surette" userId="854b0342-59ea-4061-854d-d113e31fda5d" providerId="ADAL" clId="{E4673E08-A872-4689-9EF8-1D8C75695840}" dt="2022-11-22T20:53:10.285" v="7" actId="20577"/>
          <ac:spMkLst>
            <pc:docMk/>
            <pc:sldMk cId="1962345236" sldId="257"/>
            <ac:spMk id="10" creationId="{00000000-0000-0000-0000-000000000000}"/>
          </ac:spMkLst>
        </pc:spChg>
      </pc:sldChg>
      <pc:sldChg chg="delCm">
        <pc:chgData name="Andrea Surette" userId="854b0342-59ea-4061-854d-d113e31fda5d" providerId="ADAL" clId="{E4673E08-A872-4689-9EF8-1D8C75695840}" dt="2022-11-22T20:53:18.415" v="8"/>
        <pc:sldMkLst>
          <pc:docMk/>
          <pc:sldMk cId="3782053565" sldId="281"/>
        </pc:sldMkLst>
      </pc:sldChg>
      <pc:sldChg chg="delCm">
        <pc:chgData name="Andrea Surette" userId="854b0342-59ea-4061-854d-d113e31fda5d" providerId="ADAL" clId="{E4673E08-A872-4689-9EF8-1D8C75695840}" dt="2022-11-22T20:53:29.309" v="11"/>
        <pc:sldMkLst>
          <pc:docMk/>
          <pc:sldMk cId="3763842200" sldId="283"/>
        </pc:sldMkLst>
      </pc:sldChg>
      <pc:sldChg chg="delCm">
        <pc:chgData name="Andrea Surette" userId="854b0342-59ea-4061-854d-d113e31fda5d" providerId="ADAL" clId="{E4673E08-A872-4689-9EF8-1D8C75695840}" dt="2022-11-22T20:53:21.365" v="9"/>
        <pc:sldMkLst>
          <pc:docMk/>
          <pc:sldMk cId="1355985112" sldId="296"/>
        </pc:sldMkLst>
      </pc:sldChg>
      <pc:sldChg chg="delCm">
        <pc:chgData name="Andrea Surette" userId="854b0342-59ea-4061-854d-d113e31fda5d" providerId="ADAL" clId="{E4673E08-A872-4689-9EF8-1D8C75695840}" dt="2022-11-22T20:54:55.984" v="29"/>
        <pc:sldMkLst>
          <pc:docMk/>
          <pc:sldMk cId="527160535" sldId="305"/>
        </pc:sldMkLst>
      </pc:sldChg>
      <pc:sldChg chg="delCm">
        <pc:chgData name="Andrea Surette" userId="854b0342-59ea-4061-854d-d113e31fda5d" providerId="ADAL" clId="{E4673E08-A872-4689-9EF8-1D8C75695840}" dt="2022-11-22T20:53:42.960" v="15"/>
        <pc:sldMkLst>
          <pc:docMk/>
          <pc:sldMk cId="4146026209" sldId="308"/>
        </pc:sldMkLst>
      </pc:sldChg>
      <pc:sldChg chg="delCm">
        <pc:chgData name="Andrea Surette" userId="854b0342-59ea-4061-854d-d113e31fda5d" providerId="ADAL" clId="{E4673E08-A872-4689-9EF8-1D8C75695840}" dt="2022-11-22T20:53:46.868" v="16"/>
        <pc:sldMkLst>
          <pc:docMk/>
          <pc:sldMk cId="2110806000" sldId="309"/>
        </pc:sldMkLst>
      </pc:sldChg>
      <pc:sldChg chg="delCm">
        <pc:chgData name="Andrea Surette" userId="854b0342-59ea-4061-854d-d113e31fda5d" providerId="ADAL" clId="{E4673E08-A872-4689-9EF8-1D8C75695840}" dt="2022-11-22T20:53:52.010" v="18"/>
        <pc:sldMkLst>
          <pc:docMk/>
          <pc:sldMk cId="2196247793" sldId="316"/>
        </pc:sldMkLst>
      </pc:sldChg>
      <pc:sldChg chg="delCm">
        <pc:chgData name="Andrea Surette" userId="854b0342-59ea-4061-854d-d113e31fda5d" providerId="ADAL" clId="{E4673E08-A872-4689-9EF8-1D8C75695840}" dt="2022-11-22T20:53:56.689" v="19"/>
        <pc:sldMkLst>
          <pc:docMk/>
          <pc:sldMk cId="2020661556" sldId="318"/>
        </pc:sldMkLst>
      </pc:sldChg>
      <pc:sldChg chg="delCm">
        <pc:chgData name="Andrea Surette" userId="854b0342-59ea-4061-854d-d113e31fda5d" providerId="ADAL" clId="{E4673E08-A872-4689-9EF8-1D8C75695840}" dt="2022-11-22T20:54:04.314" v="21"/>
        <pc:sldMkLst>
          <pc:docMk/>
          <pc:sldMk cId="1046926088" sldId="322"/>
        </pc:sldMkLst>
      </pc:sldChg>
      <pc:sldChg chg="delCm">
        <pc:chgData name="Andrea Surette" userId="854b0342-59ea-4061-854d-d113e31fda5d" providerId="ADAL" clId="{E4673E08-A872-4689-9EF8-1D8C75695840}" dt="2022-11-22T20:54:00.419" v="20"/>
        <pc:sldMkLst>
          <pc:docMk/>
          <pc:sldMk cId="2065324807" sldId="323"/>
        </pc:sldMkLst>
      </pc:sldChg>
      <pc:sldChg chg="del">
        <pc:chgData name="Andrea Surette" userId="854b0342-59ea-4061-854d-d113e31fda5d" providerId="ADAL" clId="{E4673E08-A872-4689-9EF8-1D8C75695840}" dt="2022-11-22T20:54:07.700" v="22" actId="2696"/>
        <pc:sldMkLst>
          <pc:docMk/>
          <pc:sldMk cId="1282334939" sldId="327"/>
        </pc:sldMkLst>
      </pc:sldChg>
      <pc:sldChg chg="delCm">
        <pc:chgData name="Andrea Surette" userId="854b0342-59ea-4061-854d-d113e31fda5d" providerId="ADAL" clId="{E4673E08-A872-4689-9EF8-1D8C75695840}" dt="2022-11-22T20:53:39.436" v="14"/>
        <pc:sldMkLst>
          <pc:docMk/>
          <pc:sldMk cId="3647963892" sldId="344"/>
        </pc:sldMkLst>
      </pc:sldChg>
      <pc:sldChg chg="delCm">
        <pc:chgData name="Andrea Surette" userId="854b0342-59ea-4061-854d-d113e31fda5d" providerId="ADAL" clId="{E4673E08-A872-4689-9EF8-1D8C75695840}" dt="2022-11-22T20:53:25.164" v="10"/>
        <pc:sldMkLst>
          <pc:docMk/>
          <pc:sldMk cId="4293997980" sldId="345"/>
        </pc:sldMkLst>
      </pc:sldChg>
      <pc:sldChg chg="delCm">
        <pc:chgData name="Andrea Surette" userId="854b0342-59ea-4061-854d-d113e31fda5d" providerId="ADAL" clId="{E4673E08-A872-4689-9EF8-1D8C75695840}" dt="2022-11-22T20:53:32.709" v="12"/>
        <pc:sldMkLst>
          <pc:docMk/>
          <pc:sldMk cId="790272357" sldId="351"/>
        </pc:sldMkLst>
      </pc:sldChg>
      <pc:sldChg chg="delCm">
        <pc:chgData name="Andrea Surette" userId="854b0342-59ea-4061-854d-d113e31fda5d" providerId="ADAL" clId="{E4673E08-A872-4689-9EF8-1D8C75695840}" dt="2022-11-22T20:54:38.960" v="25"/>
        <pc:sldMkLst>
          <pc:docMk/>
          <pc:sldMk cId="288091818" sldId="354"/>
        </pc:sldMkLst>
      </pc:sldChg>
      <pc:sldChg chg="delCm">
        <pc:chgData name="Andrea Surette" userId="854b0342-59ea-4061-854d-d113e31fda5d" providerId="ADAL" clId="{E4673E08-A872-4689-9EF8-1D8C75695840}" dt="2022-11-22T20:55:03.826" v="30"/>
        <pc:sldMkLst>
          <pc:docMk/>
          <pc:sldMk cId="3222810740" sldId="363"/>
        </pc:sldMkLst>
      </pc:sldChg>
      <pc:sldChg chg="delCm">
        <pc:chgData name="Andrea Surette" userId="854b0342-59ea-4061-854d-d113e31fda5d" providerId="ADAL" clId="{E4673E08-A872-4689-9EF8-1D8C75695840}" dt="2022-11-22T20:55:34.336" v="32"/>
        <pc:sldMkLst>
          <pc:docMk/>
          <pc:sldMk cId="4045200586" sldId="364"/>
        </pc:sldMkLst>
      </pc:sldChg>
      <pc:sldChg chg="delCm">
        <pc:chgData name="Andrea Surette" userId="854b0342-59ea-4061-854d-d113e31fda5d" providerId="ADAL" clId="{E4673E08-A872-4689-9EF8-1D8C75695840}" dt="2022-11-22T20:54:51.260" v="27"/>
        <pc:sldMkLst>
          <pc:docMk/>
          <pc:sldMk cId="3615469276" sldId="366"/>
        </pc:sldMkLst>
      </pc:sldChg>
      <pc:sldChg chg="delCm">
        <pc:chgData name="Andrea Surette" userId="854b0342-59ea-4061-854d-d113e31fda5d" providerId="ADAL" clId="{E4673E08-A872-4689-9EF8-1D8C75695840}" dt="2022-11-22T20:54:41.821" v="26"/>
        <pc:sldMkLst>
          <pc:docMk/>
          <pc:sldMk cId="1046562316" sldId="377"/>
        </pc:sldMkLst>
      </pc:sldChg>
      <pc:sldChg chg="delCm">
        <pc:chgData name="Andrea Surette" userId="854b0342-59ea-4061-854d-d113e31fda5d" providerId="ADAL" clId="{E4673E08-A872-4689-9EF8-1D8C75695840}" dt="2022-11-22T20:55:52.578" v="34"/>
        <pc:sldMkLst>
          <pc:docMk/>
          <pc:sldMk cId="3528827045" sldId="378"/>
        </pc:sldMkLst>
      </pc:sldChg>
      <pc:sldChg chg="delCm">
        <pc:chgData name="Andrea Surette" userId="854b0342-59ea-4061-854d-d113e31fda5d" providerId="ADAL" clId="{E4673E08-A872-4689-9EF8-1D8C75695840}" dt="2022-11-22T20:55:57.258" v="35"/>
        <pc:sldMkLst>
          <pc:docMk/>
          <pc:sldMk cId="3200698913" sldId="412"/>
        </pc:sldMkLst>
      </pc:sldChg>
      <pc:sldChg chg="delCm">
        <pc:chgData name="Andrea Surette" userId="854b0342-59ea-4061-854d-d113e31fda5d" providerId="ADAL" clId="{E4673E08-A872-4689-9EF8-1D8C75695840}" dt="2022-11-22T20:56:01.346" v="36"/>
        <pc:sldMkLst>
          <pc:docMk/>
          <pc:sldMk cId="2656748628" sldId="424"/>
        </pc:sldMkLst>
      </pc:sldChg>
      <pc:sldChg chg="delCm">
        <pc:chgData name="Andrea Surette" userId="854b0342-59ea-4061-854d-d113e31fda5d" providerId="ADAL" clId="{E4673E08-A872-4689-9EF8-1D8C75695840}" dt="2022-11-22T20:55:46.282" v="33"/>
        <pc:sldMkLst>
          <pc:docMk/>
          <pc:sldMk cId="2476742085" sldId="425"/>
        </pc:sldMkLst>
      </pc:sldChg>
      <pc:sldChg chg="delCm">
        <pc:chgData name="Andrea Surette" userId="854b0342-59ea-4061-854d-d113e31fda5d" providerId="ADAL" clId="{E4673E08-A872-4689-9EF8-1D8C75695840}" dt="2022-11-22T20:55:13.019" v="31"/>
        <pc:sldMkLst>
          <pc:docMk/>
          <pc:sldMk cId="4048283905" sldId="426"/>
        </pc:sldMkLst>
      </pc:sldChg>
      <pc:sldChg chg="delCm">
        <pc:chgData name="Andrea Surette" userId="854b0342-59ea-4061-854d-d113e31fda5d" providerId="ADAL" clId="{E4673E08-A872-4689-9EF8-1D8C75695840}" dt="2022-11-22T20:53:35.928" v="13"/>
        <pc:sldMkLst>
          <pc:docMk/>
          <pc:sldMk cId="1257848475" sldId="42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C72D38-22C2-C045-8AFB-C07E5608C984}" type="doc">
      <dgm:prSet loTypeId="urn:microsoft.com/office/officeart/2008/layout/VerticalCurvedList" loCatId="" qsTypeId="urn:microsoft.com/office/officeart/2005/8/quickstyle/simple1" qsCatId="simple" csTypeId="urn:microsoft.com/office/officeart/2005/8/colors/accent1_4" csCatId="accent1" phldr="1"/>
      <dgm:spPr/>
      <dgm:t>
        <a:bodyPr/>
        <a:lstStyle/>
        <a:p>
          <a:endParaRPr lang="en-US"/>
        </a:p>
      </dgm:t>
    </dgm:pt>
    <dgm:pt modelId="{28AE1393-9353-5E42-B05F-96506D104923}">
      <dgm:prSet phldrT="[Text]"/>
      <dgm:spPr/>
      <dgm:t>
        <a:bodyPr/>
        <a:lstStyle/>
        <a:p>
          <a:r>
            <a:rPr lang="en-US"/>
            <a:t>COVID-19: Overview &amp; Current Situation</a:t>
          </a:r>
        </a:p>
      </dgm:t>
    </dgm:pt>
    <dgm:pt modelId="{2E659FAE-135D-FE40-A269-344368A0FEBB}" type="parTrans" cxnId="{AEBEC43C-DA04-FC44-8F10-7B39967C9907}">
      <dgm:prSet/>
      <dgm:spPr/>
      <dgm:t>
        <a:bodyPr/>
        <a:lstStyle/>
        <a:p>
          <a:endParaRPr lang="en-US"/>
        </a:p>
      </dgm:t>
    </dgm:pt>
    <dgm:pt modelId="{04940022-E21F-5C44-998B-831D9B8D338F}" type="sibTrans" cxnId="{AEBEC43C-DA04-FC44-8F10-7B39967C9907}">
      <dgm:prSet/>
      <dgm:spPr/>
      <dgm:t>
        <a:bodyPr/>
        <a:lstStyle/>
        <a:p>
          <a:endParaRPr lang="en-US"/>
        </a:p>
      </dgm:t>
    </dgm:pt>
    <dgm:pt modelId="{03818DA8-A705-FD43-961C-68D985B68E49}">
      <dgm:prSet phldrT="[Text]"/>
      <dgm:spPr/>
      <dgm:t>
        <a:bodyPr/>
        <a:lstStyle/>
        <a:p>
          <a:r>
            <a:rPr lang="en-US"/>
            <a:t>Testing for COVID-19: Who, When &amp; How</a:t>
          </a:r>
        </a:p>
      </dgm:t>
    </dgm:pt>
    <dgm:pt modelId="{0DB113C0-BEEC-DE45-96C1-9012330BA2BD}" type="parTrans" cxnId="{D5BDDF11-A7AC-E840-9297-87017E690B7F}">
      <dgm:prSet/>
      <dgm:spPr/>
      <dgm:t>
        <a:bodyPr/>
        <a:lstStyle/>
        <a:p>
          <a:endParaRPr lang="en-US"/>
        </a:p>
      </dgm:t>
    </dgm:pt>
    <dgm:pt modelId="{5FC3E503-3580-A142-AD01-6C4C60F8EB5F}" type="sibTrans" cxnId="{D5BDDF11-A7AC-E840-9297-87017E690B7F}">
      <dgm:prSet/>
      <dgm:spPr/>
      <dgm:t>
        <a:bodyPr/>
        <a:lstStyle/>
        <a:p>
          <a:endParaRPr lang="en-US"/>
        </a:p>
      </dgm:t>
    </dgm:pt>
    <dgm:pt modelId="{1C697969-CD74-8940-B262-82CC2A939768}">
      <dgm:prSet phldrT="[Text]"/>
      <dgm:spPr/>
      <dgm:t>
        <a:bodyPr/>
        <a:lstStyle/>
        <a:p>
          <a:pPr rtl="0"/>
          <a:r>
            <a:rPr lang="en-US"/>
            <a:t>Treatment &amp; Management for COVID-19: </a:t>
          </a:r>
          <a:r>
            <a:rPr lang="en-US">
              <a:latin typeface="Arial" panose="020B0604020202020204"/>
            </a:rPr>
            <a:t>Clinical Approach</a:t>
          </a:r>
          <a:endParaRPr lang="en-US"/>
        </a:p>
      </dgm:t>
    </dgm:pt>
    <dgm:pt modelId="{4DC8A1BE-CD91-A443-8E77-8F9C0E5018CE}" type="parTrans" cxnId="{EEB9CB0C-8ECB-0A47-88D5-880BCAC81411}">
      <dgm:prSet/>
      <dgm:spPr/>
      <dgm:t>
        <a:bodyPr/>
        <a:lstStyle/>
        <a:p>
          <a:endParaRPr lang="en-US"/>
        </a:p>
      </dgm:t>
    </dgm:pt>
    <dgm:pt modelId="{AFC9BF96-A10F-DD49-B89D-7F8754162669}" type="sibTrans" cxnId="{EEB9CB0C-8ECB-0A47-88D5-880BCAC81411}">
      <dgm:prSet/>
      <dgm:spPr/>
      <dgm:t>
        <a:bodyPr/>
        <a:lstStyle/>
        <a:p>
          <a:endParaRPr lang="en-US"/>
        </a:p>
      </dgm:t>
    </dgm:pt>
    <dgm:pt modelId="{109FAE69-732D-CF49-8B22-D2C5FD87CCE9}">
      <dgm:prSet/>
      <dgm:spPr/>
      <dgm:t>
        <a:bodyPr/>
        <a:lstStyle/>
        <a:p>
          <a:r>
            <a:rPr lang="en-US"/>
            <a:t>Test to Treat: Further Questions &amp; How to Operationalize</a:t>
          </a:r>
        </a:p>
      </dgm:t>
    </dgm:pt>
    <dgm:pt modelId="{5799050E-9D8E-1C4D-A0E2-D2E5D2259CA3}" type="parTrans" cxnId="{65F06F71-5A3D-DE44-A807-1B7AB628DA2E}">
      <dgm:prSet/>
      <dgm:spPr/>
      <dgm:t>
        <a:bodyPr/>
        <a:lstStyle/>
        <a:p>
          <a:endParaRPr lang="en-US"/>
        </a:p>
      </dgm:t>
    </dgm:pt>
    <dgm:pt modelId="{9078D039-4E31-1C4E-ADD6-1126E522C5F4}" type="sibTrans" cxnId="{65F06F71-5A3D-DE44-A807-1B7AB628DA2E}">
      <dgm:prSet/>
      <dgm:spPr/>
      <dgm:t>
        <a:bodyPr/>
        <a:lstStyle/>
        <a:p>
          <a:endParaRPr lang="en-US"/>
        </a:p>
      </dgm:t>
    </dgm:pt>
    <dgm:pt modelId="{BD28FFA6-C4FC-8B46-8B1E-758732EE4144}">
      <dgm:prSet/>
      <dgm:spPr/>
      <dgm:t>
        <a:bodyPr/>
        <a:lstStyle/>
        <a:p>
          <a:r>
            <a:rPr lang="en-US"/>
            <a:t>Triage, Infection Prevention &amp; Control, &amp; Referral Pathways for COVID-19 Patients</a:t>
          </a:r>
        </a:p>
      </dgm:t>
    </dgm:pt>
    <dgm:pt modelId="{44349B1D-2AAF-6C45-81A0-54987D4A61B1}" type="parTrans" cxnId="{8177313A-0551-E14A-A769-5E656E962296}">
      <dgm:prSet/>
      <dgm:spPr/>
      <dgm:t>
        <a:bodyPr/>
        <a:lstStyle/>
        <a:p>
          <a:endParaRPr lang="en-US"/>
        </a:p>
      </dgm:t>
    </dgm:pt>
    <dgm:pt modelId="{3FAB5859-C3C9-BF4E-87DE-9C4BF9C6394A}" type="sibTrans" cxnId="{8177313A-0551-E14A-A769-5E656E962296}">
      <dgm:prSet/>
      <dgm:spPr/>
      <dgm:t>
        <a:bodyPr/>
        <a:lstStyle/>
        <a:p>
          <a:endParaRPr lang="en-US"/>
        </a:p>
      </dgm:t>
    </dgm:pt>
    <dgm:pt modelId="{AC25AD7B-37B1-9841-8CE6-5E61DD1F8043}">
      <dgm:prSet phldrT="[Text]"/>
      <dgm:spPr/>
      <dgm:t>
        <a:bodyPr/>
        <a:lstStyle/>
        <a:p>
          <a:r>
            <a:rPr lang="en-US"/>
            <a:t>Focus in on Test to Treat: Evidence, Rationale &amp; Practice</a:t>
          </a:r>
        </a:p>
      </dgm:t>
    </dgm:pt>
    <dgm:pt modelId="{0F0913BC-23C2-484D-AA19-B59811DCD5AA}" type="parTrans" cxnId="{B297A085-932B-964B-BD93-F639D60FE056}">
      <dgm:prSet/>
      <dgm:spPr/>
      <dgm:t>
        <a:bodyPr/>
        <a:lstStyle/>
        <a:p>
          <a:endParaRPr lang="en-US"/>
        </a:p>
      </dgm:t>
    </dgm:pt>
    <dgm:pt modelId="{2BDF67CA-BF6F-704A-B19F-531487CBC12D}" type="sibTrans" cxnId="{B297A085-932B-964B-BD93-F639D60FE056}">
      <dgm:prSet/>
      <dgm:spPr/>
      <dgm:t>
        <a:bodyPr/>
        <a:lstStyle/>
        <a:p>
          <a:endParaRPr lang="en-US"/>
        </a:p>
      </dgm:t>
    </dgm:pt>
    <dgm:pt modelId="{58480468-02F9-C14A-94AD-3B447A202433}" type="pres">
      <dgm:prSet presAssocID="{C0C72D38-22C2-C045-8AFB-C07E5608C984}" presName="Name0" presStyleCnt="0">
        <dgm:presLayoutVars>
          <dgm:chMax val="7"/>
          <dgm:chPref val="7"/>
          <dgm:dir/>
        </dgm:presLayoutVars>
      </dgm:prSet>
      <dgm:spPr/>
    </dgm:pt>
    <dgm:pt modelId="{D270A6DA-0C1E-394C-B44D-42E934D9E63C}" type="pres">
      <dgm:prSet presAssocID="{C0C72D38-22C2-C045-8AFB-C07E5608C984}" presName="Name1" presStyleCnt="0"/>
      <dgm:spPr/>
    </dgm:pt>
    <dgm:pt modelId="{DF4FE5EA-2E9F-3744-B5F1-BC64E91A7F0F}" type="pres">
      <dgm:prSet presAssocID="{C0C72D38-22C2-C045-8AFB-C07E5608C984}" presName="cycle" presStyleCnt="0"/>
      <dgm:spPr/>
    </dgm:pt>
    <dgm:pt modelId="{64DD7DDD-F270-894B-8161-BFDF74ADF48F}" type="pres">
      <dgm:prSet presAssocID="{C0C72D38-22C2-C045-8AFB-C07E5608C984}" presName="srcNode" presStyleLbl="node1" presStyleIdx="0" presStyleCnt="6"/>
      <dgm:spPr/>
    </dgm:pt>
    <dgm:pt modelId="{1B27D275-BBAF-3E41-8EE6-DF906F101460}" type="pres">
      <dgm:prSet presAssocID="{C0C72D38-22C2-C045-8AFB-C07E5608C984}" presName="conn" presStyleLbl="parChTrans1D2" presStyleIdx="0" presStyleCnt="1"/>
      <dgm:spPr/>
    </dgm:pt>
    <dgm:pt modelId="{BC113B6E-508F-8A47-8F3F-F0B653429DFA}" type="pres">
      <dgm:prSet presAssocID="{C0C72D38-22C2-C045-8AFB-C07E5608C984}" presName="extraNode" presStyleLbl="node1" presStyleIdx="0" presStyleCnt="6"/>
      <dgm:spPr/>
    </dgm:pt>
    <dgm:pt modelId="{329563CC-E699-104F-BD28-D74819896357}" type="pres">
      <dgm:prSet presAssocID="{C0C72D38-22C2-C045-8AFB-C07E5608C984}" presName="dstNode" presStyleLbl="node1" presStyleIdx="0" presStyleCnt="6"/>
      <dgm:spPr/>
    </dgm:pt>
    <dgm:pt modelId="{9AFDD00C-C597-3A4C-AECB-295BA116D797}" type="pres">
      <dgm:prSet presAssocID="{28AE1393-9353-5E42-B05F-96506D104923}" presName="text_1" presStyleLbl="node1" presStyleIdx="0" presStyleCnt="6">
        <dgm:presLayoutVars>
          <dgm:bulletEnabled val="1"/>
        </dgm:presLayoutVars>
      </dgm:prSet>
      <dgm:spPr/>
    </dgm:pt>
    <dgm:pt modelId="{F974DD16-857B-844B-9F36-E8CF88DB1A31}" type="pres">
      <dgm:prSet presAssocID="{28AE1393-9353-5E42-B05F-96506D104923}" presName="accent_1" presStyleCnt="0"/>
      <dgm:spPr/>
    </dgm:pt>
    <dgm:pt modelId="{F601CEB6-FCB9-7A49-85F1-22BA7D87C1BB}" type="pres">
      <dgm:prSet presAssocID="{28AE1393-9353-5E42-B05F-96506D104923}" presName="accentRepeatNode" presStyleLbl="solidFgAcc1" presStyleIdx="0" presStyleCnt="6"/>
      <dgm:spPr/>
    </dgm:pt>
    <dgm:pt modelId="{67136449-A258-F949-B331-AA12D4E3D14E}" type="pres">
      <dgm:prSet presAssocID="{03818DA8-A705-FD43-961C-68D985B68E49}" presName="text_2" presStyleLbl="node1" presStyleIdx="1" presStyleCnt="6">
        <dgm:presLayoutVars>
          <dgm:bulletEnabled val="1"/>
        </dgm:presLayoutVars>
      </dgm:prSet>
      <dgm:spPr/>
    </dgm:pt>
    <dgm:pt modelId="{380CB8E5-28ED-B74F-BACE-078271A4CECE}" type="pres">
      <dgm:prSet presAssocID="{03818DA8-A705-FD43-961C-68D985B68E49}" presName="accent_2" presStyleCnt="0"/>
      <dgm:spPr/>
    </dgm:pt>
    <dgm:pt modelId="{F94F0357-AFE2-2547-A98D-DBFDF20587E5}" type="pres">
      <dgm:prSet presAssocID="{03818DA8-A705-FD43-961C-68D985B68E49}" presName="accentRepeatNode" presStyleLbl="solidFgAcc1" presStyleIdx="1" presStyleCnt="6"/>
      <dgm:spPr/>
    </dgm:pt>
    <dgm:pt modelId="{46AD875B-65A2-D64A-97B4-BD107CB0444F}" type="pres">
      <dgm:prSet presAssocID="{BD28FFA6-C4FC-8B46-8B1E-758732EE4144}" presName="text_3" presStyleLbl="node1" presStyleIdx="2" presStyleCnt="6">
        <dgm:presLayoutVars>
          <dgm:bulletEnabled val="1"/>
        </dgm:presLayoutVars>
      </dgm:prSet>
      <dgm:spPr/>
    </dgm:pt>
    <dgm:pt modelId="{CA0DC257-1FE2-8E47-AAF8-3F9CCF1FA1B5}" type="pres">
      <dgm:prSet presAssocID="{BD28FFA6-C4FC-8B46-8B1E-758732EE4144}" presName="accent_3" presStyleCnt="0"/>
      <dgm:spPr/>
    </dgm:pt>
    <dgm:pt modelId="{030381E6-9A62-FC41-8805-77A3812B6DA3}" type="pres">
      <dgm:prSet presAssocID="{BD28FFA6-C4FC-8B46-8B1E-758732EE4144}" presName="accentRepeatNode" presStyleLbl="solidFgAcc1" presStyleIdx="2" presStyleCnt="6"/>
      <dgm:spPr/>
    </dgm:pt>
    <dgm:pt modelId="{51AD66B2-82D1-FB41-95B0-B4D5CB0849EA}" type="pres">
      <dgm:prSet presAssocID="{1C697969-CD74-8940-B262-82CC2A939768}" presName="text_4" presStyleLbl="node1" presStyleIdx="3" presStyleCnt="6">
        <dgm:presLayoutVars>
          <dgm:bulletEnabled val="1"/>
        </dgm:presLayoutVars>
      </dgm:prSet>
      <dgm:spPr/>
    </dgm:pt>
    <dgm:pt modelId="{BBBC0833-159A-5D44-A227-E9500A928915}" type="pres">
      <dgm:prSet presAssocID="{1C697969-CD74-8940-B262-82CC2A939768}" presName="accent_4" presStyleCnt="0"/>
      <dgm:spPr/>
    </dgm:pt>
    <dgm:pt modelId="{CB13335B-29E2-CA46-8043-CFBBD9F8A5D8}" type="pres">
      <dgm:prSet presAssocID="{1C697969-CD74-8940-B262-82CC2A939768}" presName="accentRepeatNode" presStyleLbl="solidFgAcc1" presStyleIdx="3" presStyleCnt="6"/>
      <dgm:spPr/>
    </dgm:pt>
    <dgm:pt modelId="{C04A6AA0-0E53-2E4A-AAF2-9CF9B7F17934}" type="pres">
      <dgm:prSet presAssocID="{AC25AD7B-37B1-9841-8CE6-5E61DD1F8043}" presName="text_5" presStyleLbl="node1" presStyleIdx="4" presStyleCnt="6">
        <dgm:presLayoutVars>
          <dgm:bulletEnabled val="1"/>
        </dgm:presLayoutVars>
      </dgm:prSet>
      <dgm:spPr/>
    </dgm:pt>
    <dgm:pt modelId="{26FBD201-9F57-4141-8C52-537742431BF0}" type="pres">
      <dgm:prSet presAssocID="{AC25AD7B-37B1-9841-8CE6-5E61DD1F8043}" presName="accent_5" presStyleCnt="0"/>
      <dgm:spPr/>
    </dgm:pt>
    <dgm:pt modelId="{C9C7509D-4EFE-0048-AFC6-B1330A2A7DE4}" type="pres">
      <dgm:prSet presAssocID="{AC25AD7B-37B1-9841-8CE6-5E61DD1F8043}" presName="accentRepeatNode" presStyleLbl="solidFgAcc1" presStyleIdx="4" presStyleCnt="6"/>
      <dgm:spPr/>
    </dgm:pt>
    <dgm:pt modelId="{9FC2C223-3AE1-4C46-B3B7-BF78223F2085}" type="pres">
      <dgm:prSet presAssocID="{109FAE69-732D-CF49-8B22-D2C5FD87CCE9}" presName="text_6" presStyleLbl="node1" presStyleIdx="5" presStyleCnt="6">
        <dgm:presLayoutVars>
          <dgm:bulletEnabled val="1"/>
        </dgm:presLayoutVars>
      </dgm:prSet>
      <dgm:spPr/>
    </dgm:pt>
    <dgm:pt modelId="{E48BB9DE-EC65-D04D-B63E-16AF563FDC89}" type="pres">
      <dgm:prSet presAssocID="{109FAE69-732D-CF49-8B22-D2C5FD87CCE9}" presName="accent_6" presStyleCnt="0"/>
      <dgm:spPr/>
    </dgm:pt>
    <dgm:pt modelId="{59489289-1E4F-AE42-A0B5-912A515840DE}" type="pres">
      <dgm:prSet presAssocID="{109FAE69-732D-CF49-8B22-D2C5FD87CCE9}" presName="accentRepeatNode" presStyleLbl="solidFgAcc1" presStyleIdx="5" presStyleCnt="6"/>
      <dgm:spPr/>
    </dgm:pt>
  </dgm:ptLst>
  <dgm:cxnLst>
    <dgm:cxn modelId="{EEB9CB0C-8ECB-0A47-88D5-880BCAC81411}" srcId="{C0C72D38-22C2-C045-8AFB-C07E5608C984}" destId="{1C697969-CD74-8940-B262-82CC2A939768}" srcOrd="3" destOrd="0" parTransId="{4DC8A1BE-CD91-A443-8E77-8F9C0E5018CE}" sibTransId="{AFC9BF96-A10F-DD49-B89D-7F8754162669}"/>
    <dgm:cxn modelId="{D5BDDF11-A7AC-E840-9297-87017E690B7F}" srcId="{C0C72D38-22C2-C045-8AFB-C07E5608C984}" destId="{03818DA8-A705-FD43-961C-68D985B68E49}" srcOrd="1" destOrd="0" parTransId="{0DB113C0-BEEC-DE45-96C1-9012330BA2BD}" sibTransId="{5FC3E503-3580-A142-AD01-6C4C60F8EB5F}"/>
    <dgm:cxn modelId="{5CAD1F16-7C4B-C24F-B54B-854B9D4EEFA3}" type="presOf" srcId="{04940022-E21F-5C44-998B-831D9B8D338F}" destId="{1B27D275-BBAF-3E41-8EE6-DF906F101460}" srcOrd="0" destOrd="0" presId="urn:microsoft.com/office/officeart/2008/layout/VerticalCurvedList"/>
    <dgm:cxn modelId="{E8D95F29-58CC-914D-A6A5-1A94E3390EEE}" type="presOf" srcId="{1C697969-CD74-8940-B262-82CC2A939768}" destId="{51AD66B2-82D1-FB41-95B0-B4D5CB0849EA}" srcOrd="0" destOrd="0" presId="urn:microsoft.com/office/officeart/2008/layout/VerticalCurvedList"/>
    <dgm:cxn modelId="{8177313A-0551-E14A-A769-5E656E962296}" srcId="{C0C72D38-22C2-C045-8AFB-C07E5608C984}" destId="{BD28FFA6-C4FC-8B46-8B1E-758732EE4144}" srcOrd="2" destOrd="0" parTransId="{44349B1D-2AAF-6C45-81A0-54987D4A61B1}" sibTransId="{3FAB5859-C3C9-BF4E-87DE-9C4BF9C6394A}"/>
    <dgm:cxn modelId="{AEBEC43C-DA04-FC44-8F10-7B39967C9907}" srcId="{C0C72D38-22C2-C045-8AFB-C07E5608C984}" destId="{28AE1393-9353-5E42-B05F-96506D104923}" srcOrd="0" destOrd="0" parTransId="{2E659FAE-135D-FE40-A269-344368A0FEBB}" sibTransId="{04940022-E21F-5C44-998B-831D9B8D338F}"/>
    <dgm:cxn modelId="{80017846-F199-FE4F-974F-1B907DF58956}" type="presOf" srcId="{BD28FFA6-C4FC-8B46-8B1E-758732EE4144}" destId="{46AD875B-65A2-D64A-97B4-BD107CB0444F}" srcOrd="0" destOrd="0" presId="urn:microsoft.com/office/officeart/2008/layout/VerticalCurvedList"/>
    <dgm:cxn modelId="{65F06F71-5A3D-DE44-A807-1B7AB628DA2E}" srcId="{C0C72D38-22C2-C045-8AFB-C07E5608C984}" destId="{109FAE69-732D-CF49-8B22-D2C5FD87CCE9}" srcOrd="5" destOrd="0" parTransId="{5799050E-9D8E-1C4D-A0E2-D2E5D2259CA3}" sibTransId="{9078D039-4E31-1C4E-ADD6-1126E522C5F4}"/>
    <dgm:cxn modelId="{80EA657C-401B-3842-B967-114BAD73CDEC}" type="presOf" srcId="{AC25AD7B-37B1-9841-8CE6-5E61DD1F8043}" destId="{C04A6AA0-0E53-2E4A-AAF2-9CF9B7F17934}" srcOrd="0" destOrd="0" presId="urn:microsoft.com/office/officeart/2008/layout/VerticalCurvedList"/>
    <dgm:cxn modelId="{07858A7D-9C7E-304B-B3D2-254B267C82AE}" type="presOf" srcId="{C0C72D38-22C2-C045-8AFB-C07E5608C984}" destId="{58480468-02F9-C14A-94AD-3B447A202433}" srcOrd="0" destOrd="0" presId="urn:microsoft.com/office/officeart/2008/layout/VerticalCurvedList"/>
    <dgm:cxn modelId="{B297A085-932B-964B-BD93-F639D60FE056}" srcId="{C0C72D38-22C2-C045-8AFB-C07E5608C984}" destId="{AC25AD7B-37B1-9841-8CE6-5E61DD1F8043}" srcOrd="4" destOrd="0" parTransId="{0F0913BC-23C2-484D-AA19-B59811DCD5AA}" sibTransId="{2BDF67CA-BF6F-704A-B19F-531487CBC12D}"/>
    <dgm:cxn modelId="{4C30049A-80D6-934D-820C-FC6969A636A9}" type="presOf" srcId="{03818DA8-A705-FD43-961C-68D985B68E49}" destId="{67136449-A258-F949-B331-AA12D4E3D14E}" srcOrd="0" destOrd="0" presId="urn:microsoft.com/office/officeart/2008/layout/VerticalCurvedList"/>
    <dgm:cxn modelId="{E8F640A6-3424-B745-9C8F-F13124793527}" type="presOf" srcId="{28AE1393-9353-5E42-B05F-96506D104923}" destId="{9AFDD00C-C597-3A4C-AECB-295BA116D797}" srcOrd="0" destOrd="0" presId="urn:microsoft.com/office/officeart/2008/layout/VerticalCurvedList"/>
    <dgm:cxn modelId="{1E2888D6-8527-F242-A6B2-6F2CF8546EC3}" type="presOf" srcId="{109FAE69-732D-CF49-8B22-D2C5FD87CCE9}" destId="{9FC2C223-3AE1-4C46-B3B7-BF78223F2085}" srcOrd="0" destOrd="0" presId="urn:microsoft.com/office/officeart/2008/layout/VerticalCurvedList"/>
    <dgm:cxn modelId="{C65F7985-C7BB-F24A-BCB9-9882222A8CD6}" type="presParOf" srcId="{58480468-02F9-C14A-94AD-3B447A202433}" destId="{D270A6DA-0C1E-394C-B44D-42E934D9E63C}" srcOrd="0" destOrd="0" presId="urn:microsoft.com/office/officeart/2008/layout/VerticalCurvedList"/>
    <dgm:cxn modelId="{9B51EAD9-1A84-E544-8535-790EE1CF8BB2}" type="presParOf" srcId="{D270A6DA-0C1E-394C-B44D-42E934D9E63C}" destId="{DF4FE5EA-2E9F-3744-B5F1-BC64E91A7F0F}" srcOrd="0" destOrd="0" presId="urn:microsoft.com/office/officeart/2008/layout/VerticalCurvedList"/>
    <dgm:cxn modelId="{F2D595B0-C125-9348-9C3D-C241EACF11C9}" type="presParOf" srcId="{DF4FE5EA-2E9F-3744-B5F1-BC64E91A7F0F}" destId="{64DD7DDD-F270-894B-8161-BFDF74ADF48F}" srcOrd="0" destOrd="0" presId="urn:microsoft.com/office/officeart/2008/layout/VerticalCurvedList"/>
    <dgm:cxn modelId="{ED3A63EC-5F5C-CF43-96E0-FC8E9BB4DD79}" type="presParOf" srcId="{DF4FE5EA-2E9F-3744-B5F1-BC64E91A7F0F}" destId="{1B27D275-BBAF-3E41-8EE6-DF906F101460}" srcOrd="1" destOrd="0" presId="urn:microsoft.com/office/officeart/2008/layout/VerticalCurvedList"/>
    <dgm:cxn modelId="{632C0ADA-8ADA-3A44-9DE3-D697C1D589D4}" type="presParOf" srcId="{DF4FE5EA-2E9F-3744-B5F1-BC64E91A7F0F}" destId="{BC113B6E-508F-8A47-8F3F-F0B653429DFA}" srcOrd="2" destOrd="0" presId="urn:microsoft.com/office/officeart/2008/layout/VerticalCurvedList"/>
    <dgm:cxn modelId="{93DA925B-CA34-9949-A0CC-BD4756C062DC}" type="presParOf" srcId="{DF4FE5EA-2E9F-3744-B5F1-BC64E91A7F0F}" destId="{329563CC-E699-104F-BD28-D74819896357}" srcOrd="3" destOrd="0" presId="urn:microsoft.com/office/officeart/2008/layout/VerticalCurvedList"/>
    <dgm:cxn modelId="{3ED9DC41-1A8F-0347-921D-898CA969BD10}" type="presParOf" srcId="{D270A6DA-0C1E-394C-B44D-42E934D9E63C}" destId="{9AFDD00C-C597-3A4C-AECB-295BA116D797}" srcOrd="1" destOrd="0" presId="urn:microsoft.com/office/officeart/2008/layout/VerticalCurvedList"/>
    <dgm:cxn modelId="{0B7D4FD6-2032-E34F-ADFA-B37D56F881D9}" type="presParOf" srcId="{D270A6DA-0C1E-394C-B44D-42E934D9E63C}" destId="{F974DD16-857B-844B-9F36-E8CF88DB1A31}" srcOrd="2" destOrd="0" presId="urn:microsoft.com/office/officeart/2008/layout/VerticalCurvedList"/>
    <dgm:cxn modelId="{840AD8F8-0DA3-594D-9B77-58B14B248C40}" type="presParOf" srcId="{F974DD16-857B-844B-9F36-E8CF88DB1A31}" destId="{F601CEB6-FCB9-7A49-85F1-22BA7D87C1BB}" srcOrd="0" destOrd="0" presId="urn:microsoft.com/office/officeart/2008/layout/VerticalCurvedList"/>
    <dgm:cxn modelId="{C5B7C0AF-DD4D-A849-B40C-32715FC901AC}" type="presParOf" srcId="{D270A6DA-0C1E-394C-B44D-42E934D9E63C}" destId="{67136449-A258-F949-B331-AA12D4E3D14E}" srcOrd="3" destOrd="0" presId="urn:microsoft.com/office/officeart/2008/layout/VerticalCurvedList"/>
    <dgm:cxn modelId="{71FEF096-F9BC-B548-B0AB-22B3F8A56D6B}" type="presParOf" srcId="{D270A6DA-0C1E-394C-B44D-42E934D9E63C}" destId="{380CB8E5-28ED-B74F-BACE-078271A4CECE}" srcOrd="4" destOrd="0" presId="urn:microsoft.com/office/officeart/2008/layout/VerticalCurvedList"/>
    <dgm:cxn modelId="{90CC461B-4ECA-E84C-AE78-FED1C30EFA77}" type="presParOf" srcId="{380CB8E5-28ED-B74F-BACE-078271A4CECE}" destId="{F94F0357-AFE2-2547-A98D-DBFDF20587E5}" srcOrd="0" destOrd="0" presId="urn:microsoft.com/office/officeart/2008/layout/VerticalCurvedList"/>
    <dgm:cxn modelId="{33791998-96C6-4142-9ACB-E05232A34B25}" type="presParOf" srcId="{D270A6DA-0C1E-394C-B44D-42E934D9E63C}" destId="{46AD875B-65A2-D64A-97B4-BD107CB0444F}" srcOrd="5" destOrd="0" presId="urn:microsoft.com/office/officeart/2008/layout/VerticalCurvedList"/>
    <dgm:cxn modelId="{19FFBE55-639D-C14B-B020-CA24D614F014}" type="presParOf" srcId="{D270A6DA-0C1E-394C-B44D-42E934D9E63C}" destId="{CA0DC257-1FE2-8E47-AAF8-3F9CCF1FA1B5}" srcOrd="6" destOrd="0" presId="urn:microsoft.com/office/officeart/2008/layout/VerticalCurvedList"/>
    <dgm:cxn modelId="{1DE804B4-5E5F-6E4F-A489-BC3D9CCB092C}" type="presParOf" srcId="{CA0DC257-1FE2-8E47-AAF8-3F9CCF1FA1B5}" destId="{030381E6-9A62-FC41-8805-77A3812B6DA3}" srcOrd="0" destOrd="0" presId="urn:microsoft.com/office/officeart/2008/layout/VerticalCurvedList"/>
    <dgm:cxn modelId="{0464318E-108E-524C-9BC8-C722F2157463}" type="presParOf" srcId="{D270A6DA-0C1E-394C-B44D-42E934D9E63C}" destId="{51AD66B2-82D1-FB41-95B0-B4D5CB0849EA}" srcOrd="7" destOrd="0" presId="urn:microsoft.com/office/officeart/2008/layout/VerticalCurvedList"/>
    <dgm:cxn modelId="{AD3C1F6C-2CB4-7542-8520-C6923E1FBD29}" type="presParOf" srcId="{D270A6DA-0C1E-394C-B44D-42E934D9E63C}" destId="{BBBC0833-159A-5D44-A227-E9500A928915}" srcOrd="8" destOrd="0" presId="urn:microsoft.com/office/officeart/2008/layout/VerticalCurvedList"/>
    <dgm:cxn modelId="{44AABF19-3001-7749-B519-87D40F62E8F8}" type="presParOf" srcId="{BBBC0833-159A-5D44-A227-E9500A928915}" destId="{CB13335B-29E2-CA46-8043-CFBBD9F8A5D8}" srcOrd="0" destOrd="0" presId="urn:microsoft.com/office/officeart/2008/layout/VerticalCurvedList"/>
    <dgm:cxn modelId="{6C4E843D-DDF7-454C-B74E-0D8611F35D5A}" type="presParOf" srcId="{D270A6DA-0C1E-394C-B44D-42E934D9E63C}" destId="{C04A6AA0-0E53-2E4A-AAF2-9CF9B7F17934}" srcOrd="9" destOrd="0" presId="urn:microsoft.com/office/officeart/2008/layout/VerticalCurvedList"/>
    <dgm:cxn modelId="{CDCD6D5C-E6EB-5F4F-9675-2978F3F63B17}" type="presParOf" srcId="{D270A6DA-0C1E-394C-B44D-42E934D9E63C}" destId="{26FBD201-9F57-4141-8C52-537742431BF0}" srcOrd="10" destOrd="0" presId="urn:microsoft.com/office/officeart/2008/layout/VerticalCurvedList"/>
    <dgm:cxn modelId="{DD05A47D-4F6C-CA4F-A130-3D476F0E6259}" type="presParOf" srcId="{26FBD201-9F57-4141-8C52-537742431BF0}" destId="{C9C7509D-4EFE-0048-AFC6-B1330A2A7DE4}" srcOrd="0" destOrd="0" presId="urn:microsoft.com/office/officeart/2008/layout/VerticalCurvedList"/>
    <dgm:cxn modelId="{4971F41A-E623-EC42-B066-375C45F1B5FD}" type="presParOf" srcId="{D270A6DA-0C1E-394C-B44D-42E934D9E63C}" destId="{9FC2C223-3AE1-4C46-B3B7-BF78223F2085}" srcOrd="11" destOrd="0" presId="urn:microsoft.com/office/officeart/2008/layout/VerticalCurvedList"/>
    <dgm:cxn modelId="{F574EF30-5F04-CA49-B477-8347FD98B82D}" type="presParOf" srcId="{D270A6DA-0C1E-394C-B44D-42E934D9E63C}" destId="{E48BB9DE-EC65-D04D-B63E-16AF563FDC89}" srcOrd="12" destOrd="0" presId="urn:microsoft.com/office/officeart/2008/layout/VerticalCurvedList"/>
    <dgm:cxn modelId="{BD57DEA9-B462-8145-94DD-03EF146AB908}" type="presParOf" srcId="{E48BB9DE-EC65-D04D-B63E-16AF563FDC89}" destId="{59489289-1E4F-AE42-A0B5-912A515840D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4E9C21-DB29-4FA7-8E12-B381C6EED172}" type="doc">
      <dgm:prSet loTypeId="urn:microsoft.com/office/officeart/2005/8/layout/pyramid1" loCatId="pyramid" qsTypeId="urn:microsoft.com/office/officeart/2005/8/quickstyle/simple1" qsCatId="simple" csTypeId="urn:microsoft.com/office/officeart/2005/8/colors/accent1_5" csCatId="accent1" phldr="1"/>
      <dgm:spPr/>
    </dgm:pt>
    <dgm:pt modelId="{011703A1-ED8B-44FC-A4BA-37D6E5B793D7}">
      <dgm:prSet phldrT="[Text]" custT="1"/>
      <dgm:spPr/>
      <dgm:t>
        <a:bodyPr/>
        <a:lstStyle/>
        <a:p>
          <a:pPr algn="ctr"/>
          <a:endParaRPr lang="en-US" sz="1100" b="1"/>
        </a:p>
        <a:p>
          <a:pPr algn="ctr"/>
          <a:endParaRPr lang="en-US" sz="1100" b="1"/>
        </a:p>
        <a:p>
          <a:pPr algn="ctr"/>
          <a:r>
            <a:rPr lang="en-US" sz="1200" b="1"/>
            <a:t>ICU</a:t>
          </a:r>
        </a:p>
      </dgm:t>
    </dgm:pt>
    <dgm:pt modelId="{63CEC45D-DDC5-4F9E-B3D5-70BC17E3A1E8}" type="parTrans" cxnId="{9A895548-C8ED-474C-BCEB-F24E55CE29B0}">
      <dgm:prSet/>
      <dgm:spPr/>
      <dgm:t>
        <a:bodyPr/>
        <a:lstStyle/>
        <a:p>
          <a:endParaRPr lang="en-US"/>
        </a:p>
      </dgm:t>
    </dgm:pt>
    <dgm:pt modelId="{8F8F0DEE-2F7D-4160-9667-5C7B92E3EBC0}" type="sibTrans" cxnId="{9A895548-C8ED-474C-BCEB-F24E55CE29B0}">
      <dgm:prSet/>
      <dgm:spPr/>
      <dgm:t>
        <a:bodyPr/>
        <a:lstStyle/>
        <a:p>
          <a:endParaRPr lang="en-US"/>
        </a:p>
      </dgm:t>
    </dgm:pt>
    <dgm:pt modelId="{CCFD4BEF-2BFA-4973-A17B-112E8DAAC878}">
      <dgm:prSet phldrT="[Text]" custT="1"/>
      <dgm:spPr/>
      <dgm:t>
        <a:bodyPr/>
        <a:lstStyle/>
        <a:p>
          <a:r>
            <a:rPr lang="en-US" sz="1800"/>
            <a:t>Hospital Care</a:t>
          </a:r>
        </a:p>
      </dgm:t>
    </dgm:pt>
    <dgm:pt modelId="{320C204D-1165-4B7E-BC39-2A81061DAB6E}" type="parTrans" cxnId="{BE13C46A-E373-424F-B278-5AAFD590C532}">
      <dgm:prSet/>
      <dgm:spPr/>
      <dgm:t>
        <a:bodyPr/>
        <a:lstStyle/>
        <a:p>
          <a:endParaRPr lang="en-US"/>
        </a:p>
      </dgm:t>
    </dgm:pt>
    <dgm:pt modelId="{F1B7A180-2E80-4CDF-8DD9-D833122AA2BA}" type="sibTrans" cxnId="{BE13C46A-E373-424F-B278-5AAFD590C532}">
      <dgm:prSet/>
      <dgm:spPr/>
      <dgm:t>
        <a:bodyPr/>
        <a:lstStyle/>
        <a:p>
          <a:endParaRPr lang="en-US"/>
        </a:p>
      </dgm:t>
    </dgm:pt>
    <dgm:pt modelId="{B6C009F0-4DAE-4F91-816E-317CB68F8994}">
      <dgm:prSet phldrT="[Text]" custT="1"/>
      <dgm:spPr/>
      <dgm:t>
        <a:bodyPr/>
        <a:lstStyle/>
        <a:p>
          <a:r>
            <a:rPr lang="en-US" sz="1800"/>
            <a:t>Primary Care and Community Care</a:t>
          </a:r>
        </a:p>
      </dgm:t>
    </dgm:pt>
    <dgm:pt modelId="{360F7326-6808-4F28-BBC7-D13D736C724D}" type="parTrans" cxnId="{8C5E63C9-43FB-42D7-B6A1-6BC2C38A2ED8}">
      <dgm:prSet/>
      <dgm:spPr/>
      <dgm:t>
        <a:bodyPr/>
        <a:lstStyle/>
        <a:p>
          <a:endParaRPr lang="en-US"/>
        </a:p>
      </dgm:t>
    </dgm:pt>
    <dgm:pt modelId="{042B19A9-C0B1-47A3-A7CB-07A13A174612}" type="sibTrans" cxnId="{8C5E63C9-43FB-42D7-B6A1-6BC2C38A2ED8}">
      <dgm:prSet/>
      <dgm:spPr/>
      <dgm:t>
        <a:bodyPr/>
        <a:lstStyle/>
        <a:p>
          <a:endParaRPr lang="en-US"/>
        </a:p>
      </dgm:t>
    </dgm:pt>
    <dgm:pt modelId="{7C8353D8-9E63-4A73-B04C-28FB5A927B1C}" type="pres">
      <dgm:prSet presAssocID="{474E9C21-DB29-4FA7-8E12-B381C6EED172}" presName="Name0" presStyleCnt="0">
        <dgm:presLayoutVars>
          <dgm:dir/>
          <dgm:animLvl val="lvl"/>
          <dgm:resizeHandles val="exact"/>
        </dgm:presLayoutVars>
      </dgm:prSet>
      <dgm:spPr/>
    </dgm:pt>
    <dgm:pt modelId="{D6508200-A125-43D6-95A0-48B2397A8AE1}" type="pres">
      <dgm:prSet presAssocID="{011703A1-ED8B-44FC-A4BA-37D6E5B793D7}" presName="Name8" presStyleCnt="0"/>
      <dgm:spPr/>
    </dgm:pt>
    <dgm:pt modelId="{B84F8FE7-C0CD-439B-A21B-560216DBB101}" type="pres">
      <dgm:prSet presAssocID="{011703A1-ED8B-44FC-A4BA-37D6E5B793D7}" presName="level" presStyleLbl="node1" presStyleIdx="0" presStyleCnt="3" custScaleX="97506">
        <dgm:presLayoutVars>
          <dgm:chMax val="1"/>
          <dgm:bulletEnabled val="1"/>
        </dgm:presLayoutVars>
      </dgm:prSet>
      <dgm:spPr/>
    </dgm:pt>
    <dgm:pt modelId="{17FBD704-11F1-43AA-9C53-C93469A06C1C}" type="pres">
      <dgm:prSet presAssocID="{011703A1-ED8B-44FC-A4BA-37D6E5B793D7}" presName="levelTx" presStyleLbl="revTx" presStyleIdx="0" presStyleCnt="0">
        <dgm:presLayoutVars>
          <dgm:chMax val="1"/>
          <dgm:bulletEnabled val="1"/>
        </dgm:presLayoutVars>
      </dgm:prSet>
      <dgm:spPr/>
    </dgm:pt>
    <dgm:pt modelId="{0682AB53-1ED9-4A5A-8310-BEFF7FAFDCCF}" type="pres">
      <dgm:prSet presAssocID="{CCFD4BEF-2BFA-4973-A17B-112E8DAAC878}" presName="Name8" presStyleCnt="0"/>
      <dgm:spPr/>
    </dgm:pt>
    <dgm:pt modelId="{F5BB4957-95E0-4525-B858-DE6EDD78E945}" type="pres">
      <dgm:prSet presAssocID="{CCFD4BEF-2BFA-4973-A17B-112E8DAAC878}" presName="level" presStyleLbl="node1" presStyleIdx="1" presStyleCnt="3">
        <dgm:presLayoutVars>
          <dgm:chMax val="1"/>
          <dgm:bulletEnabled val="1"/>
        </dgm:presLayoutVars>
      </dgm:prSet>
      <dgm:spPr/>
    </dgm:pt>
    <dgm:pt modelId="{CE7B961C-44F4-491C-9887-DC88B0D73C05}" type="pres">
      <dgm:prSet presAssocID="{CCFD4BEF-2BFA-4973-A17B-112E8DAAC878}" presName="levelTx" presStyleLbl="revTx" presStyleIdx="0" presStyleCnt="0">
        <dgm:presLayoutVars>
          <dgm:chMax val="1"/>
          <dgm:bulletEnabled val="1"/>
        </dgm:presLayoutVars>
      </dgm:prSet>
      <dgm:spPr/>
    </dgm:pt>
    <dgm:pt modelId="{ECFA49BF-7E75-460E-800C-11621712B921}" type="pres">
      <dgm:prSet presAssocID="{B6C009F0-4DAE-4F91-816E-317CB68F8994}" presName="Name8" presStyleCnt="0"/>
      <dgm:spPr/>
    </dgm:pt>
    <dgm:pt modelId="{B5107672-A6CF-4DD5-9E8F-920EA8722E30}" type="pres">
      <dgm:prSet presAssocID="{B6C009F0-4DAE-4F91-816E-317CB68F8994}" presName="level" presStyleLbl="node1" presStyleIdx="2" presStyleCnt="3" custScaleY="225453" custLinFactNeighborY="0">
        <dgm:presLayoutVars>
          <dgm:chMax val="1"/>
          <dgm:bulletEnabled val="1"/>
        </dgm:presLayoutVars>
      </dgm:prSet>
      <dgm:spPr/>
    </dgm:pt>
    <dgm:pt modelId="{23685315-343B-462A-BFDB-E90D37A7A131}" type="pres">
      <dgm:prSet presAssocID="{B6C009F0-4DAE-4F91-816E-317CB68F8994}" presName="levelTx" presStyleLbl="revTx" presStyleIdx="0" presStyleCnt="0">
        <dgm:presLayoutVars>
          <dgm:chMax val="1"/>
          <dgm:bulletEnabled val="1"/>
        </dgm:presLayoutVars>
      </dgm:prSet>
      <dgm:spPr/>
    </dgm:pt>
  </dgm:ptLst>
  <dgm:cxnLst>
    <dgm:cxn modelId="{24D04318-1382-40A6-B588-094044B677C0}" type="presOf" srcId="{CCFD4BEF-2BFA-4973-A17B-112E8DAAC878}" destId="{CE7B961C-44F4-491C-9887-DC88B0D73C05}" srcOrd="1" destOrd="0" presId="urn:microsoft.com/office/officeart/2005/8/layout/pyramid1"/>
    <dgm:cxn modelId="{079F0B1A-7F8A-4C86-B670-74B0F26B1D00}" type="presOf" srcId="{011703A1-ED8B-44FC-A4BA-37D6E5B793D7}" destId="{17FBD704-11F1-43AA-9C53-C93469A06C1C}" srcOrd="1" destOrd="0" presId="urn:microsoft.com/office/officeart/2005/8/layout/pyramid1"/>
    <dgm:cxn modelId="{00902427-EA20-4B18-85DE-CCCEB4082AC8}" type="presOf" srcId="{011703A1-ED8B-44FC-A4BA-37D6E5B793D7}" destId="{B84F8FE7-C0CD-439B-A21B-560216DBB101}" srcOrd="0" destOrd="0" presId="urn:microsoft.com/office/officeart/2005/8/layout/pyramid1"/>
    <dgm:cxn modelId="{83D17A2D-5F8E-4DA9-968B-290E05287C43}" type="presOf" srcId="{B6C009F0-4DAE-4F91-816E-317CB68F8994}" destId="{B5107672-A6CF-4DD5-9E8F-920EA8722E30}" srcOrd="0" destOrd="0" presId="urn:microsoft.com/office/officeart/2005/8/layout/pyramid1"/>
    <dgm:cxn modelId="{9A895548-C8ED-474C-BCEB-F24E55CE29B0}" srcId="{474E9C21-DB29-4FA7-8E12-B381C6EED172}" destId="{011703A1-ED8B-44FC-A4BA-37D6E5B793D7}" srcOrd="0" destOrd="0" parTransId="{63CEC45D-DDC5-4F9E-B3D5-70BC17E3A1E8}" sibTransId="{8F8F0DEE-2F7D-4160-9667-5C7B92E3EBC0}"/>
    <dgm:cxn modelId="{BE13C46A-E373-424F-B278-5AAFD590C532}" srcId="{474E9C21-DB29-4FA7-8E12-B381C6EED172}" destId="{CCFD4BEF-2BFA-4973-A17B-112E8DAAC878}" srcOrd="1" destOrd="0" parTransId="{320C204D-1165-4B7E-BC39-2A81061DAB6E}" sibTransId="{F1B7A180-2E80-4CDF-8DD9-D833122AA2BA}"/>
    <dgm:cxn modelId="{4AFB484D-76C3-41FD-A04D-A5A6C239B9AE}" type="presOf" srcId="{B6C009F0-4DAE-4F91-816E-317CB68F8994}" destId="{23685315-343B-462A-BFDB-E90D37A7A131}" srcOrd="1" destOrd="0" presId="urn:microsoft.com/office/officeart/2005/8/layout/pyramid1"/>
    <dgm:cxn modelId="{02D3F454-AB06-4B0C-A383-753CFCB53141}" type="presOf" srcId="{474E9C21-DB29-4FA7-8E12-B381C6EED172}" destId="{7C8353D8-9E63-4A73-B04C-28FB5A927B1C}" srcOrd="0" destOrd="0" presId="urn:microsoft.com/office/officeart/2005/8/layout/pyramid1"/>
    <dgm:cxn modelId="{8C5E63C9-43FB-42D7-B6A1-6BC2C38A2ED8}" srcId="{474E9C21-DB29-4FA7-8E12-B381C6EED172}" destId="{B6C009F0-4DAE-4F91-816E-317CB68F8994}" srcOrd="2" destOrd="0" parTransId="{360F7326-6808-4F28-BBC7-D13D736C724D}" sibTransId="{042B19A9-C0B1-47A3-A7CB-07A13A174612}"/>
    <dgm:cxn modelId="{ACF554E4-D25D-46AE-8B72-1545977EA826}" type="presOf" srcId="{CCFD4BEF-2BFA-4973-A17B-112E8DAAC878}" destId="{F5BB4957-95E0-4525-B858-DE6EDD78E945}" srcOrd="0" destOrd="0" presId="urn:microsoft.com/office/officeart/2005/8/layout/pyramid1"/>
    <dgm:cxn modelId="{E03EB22B-E69D-4B35-8768-B779FFBE5AE1}" type="presParOf" srcId="{7C8353D8-9E63-4A73-B04C-28FB5A927B1C}" destId="{D6508200-A125-43D6-95A0-48B2397A8AE1}" srcOrd="0" destOrd="0" presId="urn:microsoft.com/office/officeart/2005/8/layout/pyramid1"/>
    <dgm:cxn modelId="{B5CC9025-ED56-4995-A91E-2F3EBD941044}" type="presParOf" srcId="{D6508200-A125-43D6-95A0-48B2397A8AE1}" destId="{B84F8FE7-C0CD-439B-A21B-560216DBB101}" srcOrd="0" destOrd="0" presId="urn:microsoft.com/office/officeart/2005/8/layout/pyramid1"/>
    <dgm:cxn modelId="{C8D54298-899B-4220-8C79-719113F2B4AB}" type="presParOf" srcId="{D6508200-A125-43D6-95A0-48B2397A8AE1}" destId="{17FBD704-11F1-43AA-9C53-C93469A06C1C}" srcOrd="1" destOrd="0" presId="urn:microsoft.com/office/officeart/2005/8/layout/pyramid1"/>
    <dgm:cxn modelId="{3EF5DCA9-3BA4-4952-8308-886CEA71CA10}" type="presParOf" srcId="{7C8353D8-9E63-4A73-B04C-28FB5A927B1C}" destId="{0682AB53-1ED9-4A5A-8310-BEFF7FAFDCCF}" srcOrd="1" destOrd="0" presId="urn:microsoft.com/office/officeart/2005/8/layout/pyramid1"/>
    <dgm:cxn modelId="{AFF207C1-694B-4159-B868-5CF790B7E6E7}" type="presParOf" srcId="{0682AB53-1ED9-4A5A-8310-BEFF7FAFDCCF}" destId="{F5BB4957-95E0-4525-B858-DE6EDD78E945}" srcOrd="0" destOrd="0" presId="urn:microsoft.com/office/officeart/2005/8/layout/pyramid1"/>
    <dgm:cxn modelId="{7FE7CF89-633D-448E-9338-9644AEF72472}" type="presParOf" srcId="{0682AB53-1ED9-4A5A-8310-BEFF7FAFDCCF}" destId="{CE7B961C-44F4-491C-9887-DC88B0D73C05}" srcOrd="1" destOrd="0" presId="urn:microsoft.com/office/officeart/2005/8/layout/pyramid1"/>
    <dgm:cxn modelId="{1E6F3AE9-6A62-4058-8C18-24C197DC6CA3}" type="presParOf" srcId="{7C8353D8-9E63-4A73-B04C-28FB5A927B1C}" destId="{ECFA49BF-7E75-460E-800C-11621712B921}" srcOrd="2" destOrd="0" presId="urn:microsoft.com/office/officeart/2005/8/layout/pyramid1"/>
    <dgm:cxn modelId="{948F8D3F-3377-4C70-9B67-0900C7C06437}" type="presParOf" srcId="{ECFA49BF-7E75-460E-800C-11621712B921}" destId="{B5107672-A6CF-4DD5-9E8F-920EA8722E30}" srcOrd="0" destOrd="0" presId="urn:microsoft.com/office/officeart/2005/8/layout/pyramid1"/>
    <dgm:cxn modelId="{BC48FFC3-DF0C-452F-B4B1-917965AE20D9}" type="presParOf" srcId="{ECFA49BF-7E75-460E-800C-11621712B921}" destId="{23685315-343B-462A-BFDB-E90D37A7A13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7D275-BBAF-3E41-8EE6-DF906F101460}">
      <dsp:nvSpPr>
        <dsp:cNvPr id="0" name=""/>
        <dsp:cNvSpPr/>
      </dsp:nvSpPr>
      <dsp:spPr>
        <a:xfrm>
          <a:off x="-5576784" y="-853766"/>
          <a:ext cx="6639894" cy="6639894"/>
        </a:xfrm>
        <a:prstGeom prst="blockArc">
          <a:avLst>
            <a:gd name="adj1" fmla="val 18900000"/>
            <a:gd name="adj2" fmla="val 2700000"/>
            <a:gd name="adj3" fmla="val 325"/>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FDD00C-C597-3A4C-AECB-295BA116D797}">
      <dsp:nvSpPr>
        <dsp:cNvPr id="0" name=""/>
        <dsp:cNvSpPr/>
      </dsp:nvSpPr>
      <dsp:spPr>
        <a:xfrm>
          <a:off x="396220" y="259738"/>
          <a:ext cx="9059878" cy="519279"/>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a:t>COVID-19: Overview &amp; Current Situation</a:t>
          </a:r>
        </a:p>
      </dsp:txBody>
      <dsp:txXfrm>
        <a:off x="396220" y="259738"/>
        <a:ext cx="9059878" cy="519279"/>
      </dsp:txXfrm>
    </dsp:sp>
    <dsp:sp modelId="{F601CEB6-FCB9-7A49-85F1-22BA7D87C1BB}">
      <dsp:nvSpPr>
        <dsp:cNvPr id="0" name=""/>
        <dsp:cNvSpPr/>
      </dsp:nvSpPr>
      <dsp:spPr>
        <a:xfrm>
          <a:off x="71670" y="194828"/>
          <a:ext cx="649098" cy="649098"/>
        </a:xfrm>
        <a:prstGeom prst="ellipse">
          <a:avLst/>
        </a:prstGeom>
        <a:solidFill>
          <a:schemeClr val="lt1">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136449-A258-F949-B331-AA12D4E3D14E}">
      <dsp:nvSpPr>
        <dsp:cNvPr id="0" name=""/>
        <dsp:cNvSpPr/>
      </dsp:nvSpPr>
      <dsp:spPr>
        <a:xfrm>
          <a:off x="823362" y="1038558"/>
          <a:ext cx="8632735" cy="519279"/>
        </a:xfrm>
        <a:prstGeom prst="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a:t>Testing for COVID-19: Who, When &amp; How</a:t>
          </a:r>
        </a:p>
      </dsp:txBody>
      <dsp:txXfrm>
        <a:off x="823362" y="1038558"/>
        <a:ext cx="8632735" cy="519279"/>
      </dsp:txXfrm>
    </dsp:sp>
    <dsp:sp modelId="{F94F0357-AFE2-2547-A98D-DBFDF20587E5}">
      <dsp:nvSpPr>
        <dsp:cNvPr id="0" name=""/>
        <dsp:cNvSpPr/>
      </dsp:nvSpPr>
      <dsp:spPr>
        <a:xfrm>
          <a:off x="498813" y="973648"/>
          <a:ext cx="649098" cy="649098"/>
        </a:xfrm>
        <a:prstGeom prst="ellipse">
          <a:avLst/>
        </a:prstGeom>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AD875B-65A2-D64A-97B4-BD107CB0444F}">
      <dsp:nvSpPr>
        <dsp:cNvPr id="0" name=""/>
        <dsp:cNvSpPr/>
      </dsp:nvSpPr>
      <dsp:spPr>
        <a:xfrm>
          <a:off x="1018684" y="1817378"/>
          <a:ext cx="8437414" cy="519279"/>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a:t>Triage, Infection Prevention &amp; Control, &amp; Referral Pathways for COVID-19 Patients</a:t>
          </a:r>
        </a:p>
      </dsp:txBody>
      <dsp:txXfrm>
        <a:off x="1018684" y="1817378"/>
        <a:ext cx="8437414" cy="519279"/>
      </dsp:txXfrm>
    </dsp:sp>
    <dsp:sp modelId="{030381E6-9A62-FC41-8805-77A3812B6DA3}">
      <dsp:nvSpPr>
        <dsp:cNvPr id="0" name=""/>
        <dsp:cNvSpPr/>
      </dsp:nvSpPr>
      <dsp:spPr>
        <a:xfrm>
          <a:off x="694134" y="1752468"/>
          <a:ext cx="649098" cy="649098"/>
        </a:xfrm>
        <a:prstGeom prst="ellipse">
          <a:avLst/>
        </a:prstGeom>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AD66B2-82D1-FB41-95B0-B4D5CB0849EA}">
      <dsp:nvSpPr>
        <dsp:cNvPr id="0" name=""/>
        <dsp:cNvSpPr/>
      </dsp:nvSpPr>
      <dsp:spPr>
        <a:xfrm>
          <a:off x="1018684" y="2595704"/>
          <a:ext cx="8437414" cy="519279"/>
        </a:xfrm>
        <a:prstGeom prst="rect">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3180" rIns="43180" bIns="43180" numCol="1" spcCol="1270" anchor="ctr" anchorCtr="0">
          <a:noAutofit/>
        </a:bodyPr>
        <a:lstStyle/>
        <a:p>
          <a:pPr marL="0" lvl="0" indent="0" algn="l" defTabSz="755650" rtl="0">
            <a:lnSpc>
              <a:spcPct val="90000"/>
            </a:lnSpc>
            <a:spcBef>
              <a:spcPct val="0"/>
            </a:spcBef>
            <a:spcAft>
              <a:spcPct val="35000"/>
            </a:spcAft>
            <a:buNone/>
          </a:pPr>
          <a:r>
            <a:rPr lang="en-US" sz="1700" kern="1200"/>
            <a:t>Treatment &amp; Management for COVID-19: </a:t>
          </a:r>
          <a:r>
            <a:rPr lang="en-US" sz="1700" kern="1200">
              <a:latin typeface="Arial" panose="020B0604020202020204"/>
            </a:rPr>
            <a:t>Clinical Approach</a:t>
          </a:r>
          <a:endParaRPr lang="en-US" sz="1700" kern="1200"/>
        </a:p>
      </dsp:txBody>
      <dsp:txXfrm>
        <a:off x="1018684" y="2595704"/>
        <a:ext cx="8437414" cy="519279"/>
      </dsp:txXfrm>
    </dsp:sp>
    <dsp:sp modelId="{CB13335B-29E2-CA46-8043-CFBBD9F8A5D8}">
      <dsp:nvSpPr>
        <dsp:cNvPr id="0" name=""/>
        <dsp:cNvSpPr/>
      </dsp:nvSpPr>
      <dsp:spPr>
        <a:xfrm>
          <a:off x="694134" y="2530794"/>
          <a:ext cx="649098" cy="649098"/>
        </a:xfrm>
        <a:prstGeom prst="ellipse">
          <a:avLst/>
        </a:prstGeom>
        <a:solidFill>
          <a:schemeClr val="lt1">
            <a:hueOff val="0"/>
            <a:satOff val="0"/>
            <a:lumOff val="0"/>
            <a:alphaOff val="0"/>
          </a:schemeClr>
        </a:solidFill>
        <a:ln w="12700" cap="flat" cmpd="sng" algn="ctr">
          <a:solidFill>
            <a:schemeClr val="accent1">
              <a:shade val="50000"/>
              <a:hueOff val="402493"/>
              <a:satOff val="-9802"/>
              <a:lumOff val="428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4A6AA0-0E53-2E4A-AAF2-9CF9B7F17934}">
      <dsp:nvSpPr>
        <dsp:cNvPr id="0" name=""/>
        <dsp:cNvSpPr/>
      </dsp:nvSpPr>
      <dsp:spPr>
        <a:xfrm>
          <a:off x="823362" y="3374524"/>
          <a:ext cx="8632735" cy="519279"/>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a:t>Focus in on Test to Treat: Evidence, Rationale &amp; Practice</a:t>
          </a:r>
        </a:p>
      </dsp:txBody>
      <dsp:txXfrm>
        <a:off x="823362" y="3374524"/>
        <a:ext cx="8632735" cy="519279"/>
      </dsp:txXfrm>
    </dsp:sp>
    <dsp:sp modelId="{C9C7509D-4EFE-0048-AFC6-B1330A2A7DE4}">
      <dsp:nvSpPr>
        <dsp:cNvPr id="0" name=""/>
        <dsp:cNvSpPr/>
      </dsp:nvSpPr>
      <dsp:spPr>
        <a:xfrm>
          <a:off x="498813" y="3309614"/>
          <a:ext cx="649098" cy="649098"/>
        </a:xfrm>
        <a:prstGeom prst="ellipse">
          <a:avLst/>
        </a:prstGeom>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C2C223-3AE1-4C46-B3B7-BF78223F2085}">
      <dsp:nvSpPr>
        <dsp:cNvPr id="0" name=""/>
        <dsp:cNvSpPr/>
      </dsp:nvSpPr>
      <dsp:spPr>
        <a:xfrm>
          <a:off x="396220" y="4153344"/>
          <a:ext cx="9059878" cy="519279"/>
        </a:xfrm>
        <a:prstGeom prst="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a:t>Test to Treat: Further Questions &amp; How to Operationalize</a:t>
          </a:r>
        </a:p>
      </dsp:txBody>
      <dsp:txXfrm>
        <a:off x="396220" y="4153344"/>
        <a:ext cx="9059878" cy="519279"/>
      </dsp:txXfrm>
    </dsp:sp>
    <dsp:sp modelId="{59489289-1E4F-AE42-A0B5-912A515840DE}">
      <dsp:nvSpPr>
        <dsp:cNvPr id="0" name=""/>
        <dsp:cNvSpPr/>
      </dsp:nvSpPr>
      <dsp:spPr>
        <a:xfrm>
          <a:off x="71670" y="4088434"/>
          <a:ext cx="649098" cy="649098"/>
        </a:xfrm>
        <a:prstGeom prst="ellipse">
          <a:avLst/>
        </a:prstGeom>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F8FE7-C0CD-439B-A21B-560216DBB101}">
      <dsp:nvSpPr>
        <dsp:cNvPr id="0" name=""/>
        <dsp:cNvSpPr/>
      </dsp:nvSpPr>
      <dsp:spPr>
        <a:xfrm>
          <a:off x="1593125" y="0"/>
          <a:ext cx="947344" cy="872621"/>
        </a:xfrm>
        <a:prstGeom prst="trapezoid">
          <a:avLst>
            <a:gd name="adj" fmla="val 55670"/>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b="1" kern="1200"/>
        </a:p>
        <a:p>
          <a:pPr marL="0" lvl="0" indent="0" algn="ctr" defTabSz="488950">
            <a:lnSpc>
              <a:spcPct val="90000"/>
            </a:lnSpc>
            <a:spcBef>
              <a:spcPct val="0"/>
            </a:spcBef>
            <a:spcAft>
              <a:spcPct val="35000"/>
            </a:spcAft>
            <a:buNone/>
          </a:pPr>
          <a:endParaRPr lang="en-US" sz="1100" b="1" kern="1200"/>
        </a:p>
        <a:p>
          <a:pPr marL="0" lvl="0" indent="0" algn="ctr" defTabSz="488950">
            <a:lnSpc>
              <a:spcPct val="90000"/>
            </a:lnSpc>
            <a:spcBef>
              <a:spcPct val="0"/>
            </a:spcBef>
            <a:spcAft>
              <a:spcPct val="35000"/>
            </a:spcAft>
            <a:buNone/>
          </a:pPr>
          <a:r>
            <a:rPr lang="en-US" sz="1200" b="1" kern="1200"/>
            <a:t>ICU</a:t>
          </a:r>
        </a:p>
      </dsp:txBody>
      <dsp:txXfrm>
        <a:off x="1593125" y="0"/>
        <a:ext cx="947344" cy="872621"/>
      </dsp:txXfrm>
    </dsp:sp>
    <dsp:sp modelId="{F5BB4957-95E0-4525-B858-DE6EDD78E945}">
      <dsp:nvSpPr>
        <dsp:cNvPr id="0" name=""/>
        <dsp:cNvSpPr/>
      </dsp:nvSpPr>
      <dsp:spPr>
        <a:xfrm>
          <a:off x="1095222" y="872621"/>
          <a:ext cx="1943150" cy="872621"/>
        </a:xfrm>
        <a:prstGeom prst="trapezoid">
          <a:avLst>
            <a:gd name="adj" fmla="val 55670"/>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Hospital Care</a:t>
          </a:r>
        </a:p>
      </dsp:txBody>
      <dsp:txXfrm>
        <a:off x="1435274" y="872621"/>
        <a:ext cx="1263047" cy="872621"/>
      </dsp:txXfrm>
    </dsp:sp>
    <dsp:sp modelId="{B5107672-A6CF-4DD5-9E8F-920EA8722E30}">
      <dsp:nvSpPr>
        <dsp:cNvPr id="0" name=""/>
        <dsp:cNvSpPr/>
      </dsp:nvSpPr>
      <dsp:spPr>
        <a:xfrm>
          <a:off x="0" y="1745243"/>
          <a:ext cx="4133596" cy="1967352"/>
        </a:xfrm>
        <a:prstGeom prst="trapezoid">
          <a:avLst>
            <a:gd name="adj" fmla="val 55670"/>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Primary Care and Community Care</a:t>
          </a:r>
        </a:p>
      </dsp:txBody>
      <dsp:txXfrm>
        <a:off x="723379" y="1745243"/>
        <a:ext cx="2686837" cy="196735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4A513-7BF8-6547-935C-6DADAAEAA8AD}" type="datetimeFigureOut">
              <a:rPr lang="en-US" smtClean="0"/>
              <a:t>11/22/2022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A9890-9C3C-F040-8A1D-47B5802A485B}" type="slidenum">
              <a:rPr lang="en-US" smtClean="0"/>
              <a:t>‹#›</a:t>
            </a:fld>
            <a:endParaRPr lang="en-US"/>
          </a:p>
        </p:txBody>
      </p:sp>
    </p:spTree>
    <p:extLst>
      <p:ext uri="{BB962C8B-B14F-4D97-AF65-F5344CB8AC3E}">
        <p14:creationId xmlns:p14="http://schemas.microsoft.com/office/powerpoint/2010/main" val="3532527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ho.int/publications/i/item/978924001774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extranet.who.int/hslp/content/sars-cov-2-antigen-rapid-diagnostic-test-training-packag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slide deck is composed of 6 main elements, which can be used in sequence as listed, or can be used separately depending on the specific learner groups brought together for the training, and the specific objectives of the training.  Overall, this training is focused on Test to Treat as a new component of quality treatment for COVID19 patients.  While Test to Treat is the focus of this training, it also can and should be thought of as one component of an integrated strategy to care for all patients with COVID19.  There will be focus on the appropriate usage of oral antivirals as therapeutics, as well as broader thinking about appropriate and safe care for patients with more severe case presentations, and those who do not meet eligibility criteria for oral therapeutics.  This holistic approach is designed to implement Test to Treat, as well as care for ALL covid patients.  Case studies and exercises throughout the training can be used to practice specific scenarios, and also work with a team to consider the processes and plan for the implementation of T2T.</a:t>
            </a:r>
          </a:p>
        </p:txBody>
      </p:sp>
      <p:sp>
        <p:nvSpPr>
          <p:cNvPr id="4" name="Slide Number Placeholder 3"/>
          <p:cNvSpPr>
            <a:spLocks noGrp="1"/>
          </p:cNvSpPr>
          <p:nvPr>
            <p:ph type="sldNum" sz="quarter" idx="5"/>
          </p:nvPr>
        </p:nvSpPr>
        <p:spPr/>
        <p:txBody>
          <a:bodyPr/>
          <a:lstStyle/>
          <a:p>
            <a:fld id="{A2FA9890-9C3C-F040-8A1D-47B5802A485B}" type="slidenum">
              <a:rPr lang="en-US" smtClean="0"/>
              <a:t>2</a:t>
            </a:fld>
            <a:endParaRPr lang="en-US"/>
          </a:p>
        </p:txBody>
      </p:sp>
    </p:spTree>
    <p:extLst>
      <p:ext uri="{BB962C8B-B14F-4D97-AF65-F5344CB8AC3E}">
        <p14:creationId xmlns:p14="http://schemas.microsoft.com/office/powerpoint/2010/main" val="3242164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test broadly – symptoms can be variable and mild, but broad testing will identify cases and for evaluation and treatment and will also prevent spread in the community.</a:t>
            </a:r>
          </a:p>
        </p:txBody>
      </p:sp>
      <p:sp>
        <p:nvSpPr>
          <p:cNvPr id="4" name="Slide Number Placeholder 3"/>
          <p:cNvSpPr>
            <a:spLocks noGrp="1"/>
          </p:cNvSpPr>
          <p:nvPr>
            <p:ph type="sldNum" sz="quarter" idx="5"/>
          </p:nvPr>
        </p:nvSpPr>
        <p:spPr/>
        <p:txBody>
          <a:bodyPr/>
          <a:lstStyle/>
          <a:p>
            <a:fld id="{A2FA9890-9C3C-F040-8A1D-47B5802A485B}" type="slidenum">
              <a:rPr lang="en-US" smtClean="0"/>
              <a:t>13</a:t>
            </a:fld>
            <a:endParaRPr lang="en-US"/>
          </a:p>
        </p:txBody>
      </p:sp>
    </p:spTree>
    <p:extLst>
      <p:ext uri="{BB962C8B-B14F-4D97-AF65-F5344CB8AC3E}">
        <p14:creationId xmlns:p14="http://schemas.microsoft.com/office/powerpoint/2010/main" val="2458463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Broad testing will help us to contain the disease, learn more about the disease and its spread, and also work to protect vulnerable populations. </a:t>
            </a:r>
          </a:p>
          <a:p>
            <a:r>
              <a:rPr lang="en-US" dirty="0"/>
              <a:t>Patients with COVID19 who are not themselves within the vulnerable population group, if unidentified, can potentially spread the disease to other people.  </a:t>
            </a:r>
          </a:p>
          <a:p>
            <a:r>
              <a:rPr lang="en-US" dirty="0"/>
              <a:t>And patients who are within the vulnerable population group can be better treated and managed if identified early.</a:t>
            </a:r>
          </a:p>
        </p:txBody>
      </p:sp>
      <p:sp>
        <p:nvSpPr>
          <p:cNvPr id="4" name="Slide Number Placeholder 3"/>
          <p:cNvSpPr>
            <a:spLocks noGrp="1"/>
          </p:cNvSpPr>
          <p:nvPr>
            <p:ph type="sldNum" sz="quarter" idx="5"/>
          </p:nvPr>
        </p:nvSpPr>
        <p:spPr/>
        <p:txBody>
          <a:bodyPr/>
          <a:lstStyle/>
          <a:p>
            <a:fld id="{A2FA9890-9C3C-F040-8A1D-47B5802A485B}" type="slidenum">
              <a:rPr lang="en-US" smtClean="0"/>
              <a:t>14</a:t>
            </a:fld>
            <a:endParaRPr lang="en-US"/>
          </a:p>
        </p:txBody>
      </p:sp>
    </p:spTree>
    <p:extLst>
      <p:ext uri="{BB962C8B-B14F-4D97-AF65-F5344CB8AC3E}">
        <p14:creationId xmlns:p14="http://schemas.microsoft.com/office/powerpoint/2010/main" val="2578774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Vaccination is hugely successful in preventing severe and critical illness from COVID.  However, it does not prevent ALL of these cases, and especially vulnerable patients, even when vaccinated, can still have clinically significant disease.  Remember, testing provides information -- which can guide next steps, including isolation, monitoring, and possible treatment options.  </a:t>
            </a:r>
          </a:p>
          <a:p>
            <a:r>
              <a:rPr lang="en-US" dirty="0"/>
              <a:t>The more we test, the more we know, and the better equipped we are to contain and treat the disease. </a:t>
            </a:r>
          </a:p>
        </p:txBody>
      </p:sp>
      <p:sp>
        <p:nvSpPr>
          <p:cNvPr id="4" name="Slide Number Placeholder 3"/>
          <p:cNvSpPr>
            <a:spLocks noGrp="1"/>
          </p:cNvSpPr>
          <p:nvPr>
            <p:ph type="sldNum" sz="quarter" idx="5"/>
          </p:nvPr>
        </p:nvSpPr>
        <p:spPr/>
        <p:txBody>
          <a:bodyPr/>
          <a:lstStyle/>
          <a:p>
            <a:fld id="{A2FA9890-9C3C-F040-8A1D-47B5802A485B}" type="slidenum">
              <a:rPr lang="en-US" smtClean="0"/>
              <a:t>15</a:t>
            </a:fld>
            <a:endParaRPr lang="en-US"/>
          </a:p>
        </p:txBody>
      </p:sp>
    </p:spTree>
    <p:extLst>
      <p:ext uri="{BB962C8B-B14F-4D97-AF65-F5344CB8AC3E}">
        <p14:creationId xmlns:p14="http://schemas.microsoft.com/office/powerpoint/2010/main" val="1293357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Rapid Antigen Tests are the preferred strategy for testing – considering their ease of use, fast turnaround time, and good test characteristics in symptomatic patients.  Rapid Antigen tests are becoming more and more widely available, and while authorization for use depends on local guidelines, broad usage is becoming more common around the globe.</a:t>
            </a:r>
          </a:p>
          <a:p>
            <a:endParaRPr lang="en-US" dirty="0"/>
          </a:p>
          <a:p>
            <a:r>
              <a:rPr lang="en-US" dirty="0"/>
              <a:t>PCR tests do have a higher overall sensitivity, but are much more complex and have a much longer time for processing, between hours to days.  </a:t>
            </a:r>
          </a:p>
          <a:p>
            <a:endParaRPr lang="en-US" dirty="0"/>
          </a:p>
          <a:p>
            <a:r>
              <a:rPr lang="en-US" dirty="0"/>
              <a:t>A few key tips:</a:t>
            </a:r>
          </a:p>
          <a:p>
            <a:pPr marL="228600" indent="-228600">
              <a:buAutoNum type="arabicPeriod"/>
            </a:pPr>
            <a:r>
              <a:rPr lang="en-US" dirty="0"/>
              <a:t>Symptomatic patients with negative rapid tests should have repeat antigen testing, and may consider confirmatory PCR testing.</a:t>
            </a:r>
          </a:p>
          <a:p>
            <a:pPr marL="228600" indent="-228600">
              <a:buAutoNum type="arabicPeriod"/>
            </a:pPr>
            <a:r>
              <a:rPr lang="en-US" dirty="0"/>
              <a:t>The sensitivity of rapid antigen testing is much less in asymptomatic patients – this strategy is really best for symptomatic testing, less good for screening tests.</a:t>
            </a:r>
          </a:p>
        </p:txBody>
      </p:sp>
      <p:sp>
        <p:nvSpPr>
          <p:cNvPr id="4" name="Slide Number Placeholder 3"/>
          <p:cNvSpPr>
            <a:spLocks noGrp="1"/>
          </p:cNvSpPr>
          <p:nvPr>
            <p:ph type="sldNum" sz="quarter" idx="5"/>
          </p:nvPr>
        </p:nvSpPr>
        <p:spPr/>
        <p:txBody>
          <a:bodyPr/>
          <a:lstStyle/>
          <a:p>
            <a:fld id="{A2FA9890-9C3C-F040-8A1D-47B5802A485B}" type="slidenum">
              <a:rPr lang="en-US" smtClean="0"/>
              <a:t>16</a:t>
            </a:fld>
            <a:endParaRPr lang="en-US"/>
          </a:p>
        </p:txBody>
      </p:sp>
    </p:spTree>
    <p:extLst>
      <p:ext uri="{BB962C8B-B14F-4D97-AF65-F5344CB8AC3E}">
        <p14:creationId xmlns:p14="http://schemas.microsoft.com/office/powerpoint/2010/main" val="2096976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Rapid antigen tests are preferred for Test to Treat because the time frame for efficacy of oral antivirals is within 5 days of symptom onset.  Possible eligibility for T2T is one component, but effective monitoring, management, and isolation guidelines are best started early in the course of COVID19 infection. </a:t>
            </a:r>
          </a:p>
          <a:p>
            <a:endParaRPr lang="en-US" dirty="0"/>
          </a:p>
          <a:p>
            <a:r>
              <a:rPr lang="en-US" dirty="0"/>
              <a:t>Therefore, early diagnosis and information can best inform treatment, including T2T.</a:t>
            </a:r>
          </a:p>
          <a:p>
            <a:endParaRPr lang="en-US" dirty="0"/>
          </a:p>
          <a:p>
            <a:r>
              <a:rPr lang="en-US" dirty="0"/>
              <a:t>Please note, the last two points as well:</a:t>
            </a:r>
          </a:p>
          <a:p>
            <a:pPr marL="171450" indent="-171450">
              <a:buFont typeface="Arial" panose="020B0604020202020204" pitchFamily="34" charset="0"/>
              <a:buChar char="•"/>
            </a:pPr>
            <a:r>
              <a:rPr lang="en-US" dirty="0"/>
              <a:t>You CAN offer oral antivirals to patients with a positive PCR test result – as long as they are within 5 days of symptom onset and meet eligibility criteria</a:t>
            </a:r>
          </a:p>
          <a:p>
            <a:pPr marL="171450" indent="-171450">
              <a:buFont typeface="Arial" panose="020B0604020202020204" pitchFamily="34" charset="0"/>
              <a:buChar char="•"/>
            </a:pPr>
            <a:r>
              <a:rPr lang="en-US" dirty="0"/>
              <a:t>Different regions will have different testing policies so be sure to refer to your local guidelines.</a:t>
            </a:r>
          </a:p>
        </p:txBody>
      </p:sp>
      <p:sp>
        <p:nvSpPr>
          <p:cNvPr id="4" name="Slide Number Placeholder 3"/>
          <p:cNvSpPr>
            <a:spLocks noGrp="1"/>
          </p:cNvSpPr>
          <p:nvPr>
            <p:ph type="sldNum" sz="quarter" idx="5"/>
          </p:nvPr>
        </p:nvSpPr>
        <p:spPr/>
        <p:txBody>
          <a:bodyPr/>
          <a:lstStyle/>
          <a:p>
            <a:fld id="{A2FA9890-9C3C-F040-8A1D-47B5802A485B}" type="slidenum">
              <a:rPr lang="en-US" smtClean="0"/>
              <a:t>17</a:t>
            </a:fld>
            <a:endParaRPr lang="en-US"/>
          </a:p>
        </p:txBody>
      </p:sp>
    </p:spTree>
    <p:extLst>
      <p:ext uri="{BB962C8B-B14F-4D97-AF65-F5344CB8AC3E}">
        <p14:creationId xmlns:p14="http://schemas.microsoft.com/office/powerpoint/2010/main" val="989908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stated on the slide, early identification is better!</a:t>
            </a:r>
          </a:p>
        </p:txBody>
      </p:sp>
      <p:sp>
        <p:nvSpPr>
          <p:cNvPr id="4" name="Slide Number Placeholder 3"/>
          <p:cNvSpPr>
            <a:spLocks noGrp="1"/>
          </p:cNvSpPr>
          <p:nvPr>
            <p:ph type="sldNum" sz="quarter" idx="5"/>
          </p:nvPr>
        </p:nvSpPr>
        <p:spPr/>
        <p:txBody>
          <a:bodyPr/>
          <a:lstStyle/>
          <a:p>
            <a:fld id="{A2FA9890-9C3C-F040-8A1D-47B5802A485B}" type="slidenum">
              <a:rPr lang="en-US" smtClean="0"/>
              <a:t>18</a:t>
            </a:fld>
            <a:endParaRPr lang="en-US"/>
          </a:p>
        </p:txBody>
      </p:sp>
    </p:spTree>
    <p:extLst>
      <p:ext uri="{BB962C8B-B14F-4D97-AF65-F5344CB8AC3E}">
        <p14:creationId xmlns:p14="http://schemas.microsoft.com/office/powerpoint/2010/main" val="4277960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instructions will be similar for most types of rapid tests, However, it is essential to familiarize yourself with the instructions for the specific type of test you will be using as there will be some variation.</a:t>
            </a:r>
          </a:p>
          <a:p>
            <a:endParaRPr lang="en-US" dirty="0"/>
          </a:p>
          <a:p>
            <a:r>
              <a:rPr lang="en-US" dirty="0"/>
              <a:t>Please note, a positive test has two lines, a negative test has ONLY the control line, and an invalid test will have only the test line or no lines at all.</a:t>
            </a:r>
          </a:p>
        </p:txBody>
      </p:sp>
      <p:sp>
        <p:nvSpPr>
          <p:cNvPr id="4" name="Slide Number Placeholder 3"/>
          <p:cNvSpPr>
            <a:spLocks noGrp="1"/>
          </p:cNvSpPr>
          <p:nvPr>
            <p:ph type="sldNum" sz="quarter" idx="5"/>
          </p:nvPr>
        </p:nvSpPr>
        <p:spPr/>
        <p:txBody>
          <a:bodyPr/>
          <a:lstStyle/>
          <a:p>
            <a:fld id="{A2FA9890-9C3C-F040-8A1D-47B5802A485B}" type="slidenum">
              <a:rPr lang="en-US" smtClean="0"/>
              <a:t>19</a:t>
            </a:fld>
            <a:endParaRPr lang="en-US"/>
          </a:p>
        </p:txBody>
      </p:sp>
    </p:spTree>
    <p:extLst>
      <p:ext uri="{BB962C8B-B14F-4D97-AF65-F5344CB8AC3E}">
        <p14:creationId xmlns:p14="http://schemas.microsoft.com/office/powerpoint/2010/main" val="719689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check your local guidelines – and it could be very valuable to bring those local guidelines to the actual training. </a:t>
            </a:r>
          </a:p>
          <a:p>
            <a:r>
              <a:rPr lang="en-US" dirty="0"/>
              <a:t>The guidelines for who can perform a test will vary in different locations, and will likely change over time.</a:t>
            </a:r>
          </a:p>
          <a:p>
            <a:endParaRPr lang="en-US" dirty="0"/>
          </a:p>
          <a:p>
            <a:r>
              <a:rPr lang="en-US" dirty="0"/>
              <a:t>Please discuss the local guidelines for your area at this time, and consider the potential strategies for your clinic or health care facility to optimize the testing options to best reach and serve their communities, particularly the most vulnerable populations and people they serve.</a:t>
            </a:r>
          </a:p>
          <a:p>
            <a:endParaRPr lang="en-US" dirty="0"/>
          </a:p>
          <a:p>
            <a:r>
              <a:rPr lang="en-US" sz="1800" b="0" i="0" u="none" strike="noStrike" dirty="0">
                <a:solidFill>
                  <a:srgbClr val="000000"/>
                </a:solidFill>
                <a:effectLst/>
                <a:latin typeface="Calibri" panose="020F0502020204030204" pitchFamily="34" charset="0"/>
              </a:rPr>
              <a:t>Remember - only symptomatic patients are eligible for Oral Antiviral therapy, so while testing and identifying close contacts can be important, for T2T eligibility, patients need to have symptoms.</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20</a:t>
            </a:fld>
            <a:endParaRPr lang="en-US"/>
          </a:p>
        </p:txBody>
      </p:sp>
    </p:spTree>
    <p:extLst>
      <p:ext uri="{BB962C8B-B14F-4D97-AF65-F5344CB8AC3E}">
        <p14:creationId xmlns:p14="http://schemas.microsoft.com/office/powerpoint/2010/main" val="1202956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Different countries will have different policies, practice and strategy regarding testing.   It is important to consider your own country’s policies, and also consider how rapid tests are currently being used, and opportunities for usage in the future.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World Health Organization policy is supporting community based testing, and more details regarding an implementation strategy can be found here: </a:t>
            </a:r>
            <a:r>
              <a:rPr lang="en-US" sz="1800" b="0" i="0" u="sng" strike="noStrike" dirty="0">
                <a:solidFill>
                  <a:srgbClr val="0563C1"/>
                </a:solidFill>
                <a:effectLst/>
                <a:latin typeface="Calibri" panose="020F0502020204030204" pitchFamily="34" charset="0"/>
                <a:hlinkClick r:id="rId3"/>
              </a:rPr>
              <a:t>https://www.who.int/publications/i/item/9789240017740</a:t>
            </a:r>
            <a:endParaRPr lang="en-US" b="0" dirty="0">
              <a:effectLst/>
            </a:endParaRPr>
          </a:p>
          <a:p>
            <a:br>
              <a:rPr lang="en-US" b="0" dirty="0">
                <a:effectLst/>
              </a:rPr>
            </a:br>
            <a:br>
              <a:rPr lang="en-US" sz="1800" b="0" i="0" u="none" strike="noStrike" dirty="0">
                <a:solidFill>
                  <a:srgbClr val="00000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WHO has also put out a training package for Rapid diagnostic Testing which can be found here: </a:t>
            </a:r>
            <a:r>
              <a:rPr lang="en-US" sz="1800" b="0" i="0" u="sng" strike="noStrike" dirty="0">
                <a:solidFill>
                  <a:srgbClr val="0563C1"/>
                </a:solidFill>
                <a:effectLst/>
                <a:latin typeface="Calibri" panose="020F0502020204030204" pitchFamily="34" charset="0"/>
                <a:hlinkClick r:id="rId4"/>
              </a:rPr>
              <a:t>https://extranet.who.int/hslp/content/sars-cov-2-antigen-rapid-diagnostic-test-training-package</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21</a:t>
            </a:fld>
            <a:endParaRPr lang="en-US"/>
          </a:p>
        </p:txBody>
      </p:sp>
    </p:spTree>
    <p:extLst>
      <p:ext uri="{BB962C8B-B14F-4D97-AF65-F5344CB8AC3E}">
        <p14:creationId xmlns:p14="http://schemas.microsoft.com/office/powerpoint/2010/main" val="3194920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time for group discussion.</a:t>
            </a:r>
          </a:p>
          <a:p>
            <a:r>
              <a:rPr lang="en-US" dirty="0"/>
              <a:t>What is happening in the community where you work/live?  </a:t>
            </a:r>
          </a:p>
          <a:p>
            <a:r>
              <a:rPr lang="en-US" dirty="0"/>
              <a:t>Are people sick with COVID19?  Are people testing for COVID19?</a:t>
            </a:r>
            <a:br>
              <a:rPr lang="en-US" dirty="0"/>
            </a:br>
            <a:r>
              <a:rPr lang="en-US" dirty="0"/>
              <a:t>Are there existing outreach campaigns to assure people with signs or symptoms of COVID are encouraged to and able to access testing?</a:t>
            </a:r>
          </a:p>
        </p:txBody>
      </p:sp>
      <p:sp>
        <p:nvSpPr>
          <p:cNvPr id="4" name="Slide Number Placeholder 3"/>
          <p:cNvSpPr>
            <a:spLocks noGrp="1"/>
          </p:cNvSpPr>
          <p:nvPr>
            <p:ph type="sldNum" sz="quarter" idx="5"/>
          </p:nvPr>
        </p:nvSpPr>
        <p:spPr/>
        <p:txBody>
          <a:bodyPr/>
          <a:lstStyle/>
          <a:p>
            <a:fld id="{A2FA9890-9C3C-F040-8A1D-47B5802A485B}" type="slidenum">
              <a:rPr lang="en-US" smtClean="0"/>
              <a:t>22</a:t>
            </a:fld>
            <a:endParaRPr lang="en-US"/>
          </a:p>
        </p:txBody>
      </p:sp>
    </p:spTree>
    <p:extLst>
      <p:ext uri="{BB962C8B-B14F-4D97-AF65-F5344CB8AC3E}">
        <p14:creationId xmlns:p14="http://schemas.microsoft.com/office/powerpoint/2010/main" val="1614667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reminder slide, to bring everyone back to the reason we are here. </a:t>
            </a:r>
          </a:p>
          <a:p>
            <a:r>
              <a:rPr lang="en-US"/>
              <a:t>COVID 19 is the infection caused by SARS-CoV02. </a:t>
            </a:r>
          </a:p>
        </p:txBody>
      </p:sp>
      <p:sp>
        <p:nvSpPr>
          <p:cNvPr id="4" name="Slide Number Placeholder 3"/>
          <p:cNvSpPr>
            <a:spLocks noGrp="1"/>
          </p:cNvSpPr>
          <p:nvPr>
            <p:ph type="sldNum" sz="quarter" idx="5"/>
          </p:nvPr>
        </p:nvSpPr>
        <p:spPr/>
        <p:txBody>
          <a:bodyPr/>
          <a:lstStyle/>
          <a:p>
            <a:fld id="{A2FA9890-9C3C-F040-8A1D-47B5802A485B}" type="slidenum">
              <a:rPr lang="en-US" smtClean="0"/>
              <a:t>4</a:t>
            </a:fld>
            <a:endParaRPr lang="en-US"/>
          </a:p>
        </p:txBody>
      </p:sp>
    </p:spTree>
    <p:extLst>
      <p:ext uri="{BB962C8B-B14F-4D97-AF65-F5344CB8AC3E}">
        <p14:creationId xmlns:p14="http://schemas.microsoft.com/office/powerpoint/2010/main" val="2333166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a:effectLst/>
                <a:latin typeface="Calibri"/>
                <a:ea typeface="Calibri" panose="020F0502020204030204" pitchFamily="34" charset="0"/>
                <a:cs typeface="Calibri"/>
              </a:rPr>
              <a:t>The term “triage” comes from the French verb </a:t>
            </a:r>
            <a:r>
              <a:rPr lang="en-US" sz="1800" i="1" kern="1200">
                <a:effectLst/>
                <a:latin typeface="Calibri"/>
                <a:ea typeface="Calibri" panose="020F0502020204030204" pitchFamily="34" charset="0"/>
                <a:cs typeface="Calibri"/>
              </a:rPr>
              <a:t>trier</a:t>
            </a:r>
            <a:r>
              <a:rPr lang="en-US" sz="1800" kern="1200">
                <a:effectLst/>
                <a:latin typeface="Calibri"/>
                <a:ea typeface="Calibri" panose="020F0502020204030204" pitchFamily="34" charset="0"/>
                <a:cs typeface="Calibri"/>
              </a:rPr>
              <a:t>, meaning to separate, sort, shift, or select. Initially applied during wartimes with their implied scarcity of resources, standardized triage is routinely used and considered the standard of care.</a:t>
            </a:r>
            <a:endParaRPr lang="en-US" sz="1800">
              <a:effectLst/>
              <a:latin typeface="Calibri"/>
              <a:ea typeface="Calibri" panose="020F0502020204030204" pitchFamily="34" charset="0"/>
              <a:cs typeface="Calibri"/>
            </a:endParaRPr>
          </a:p>
          <a:p>
            <a:pPr marL="0" marR="0">
              <a:lnSpc>
                <a:spcPct val="107000"/>
              </a:lnSpc>
              <a:spcBef>
                <a:spcPts val="0"/>
              </a:spcBef>
              <a:spcAft>
                <a:spcPts val="0"/>
              </a:spcAft>
            </a:pPr>
            <a:r>
              <a:rPr lang="en-US" sz="1800" kern="1200">
                <a:effectLst/>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a:p>
            <a:r>
              <a:rPr lang="en-US" sz="1800" kern="1200">
                <a:effectLst/>
                <a:latin typeface="Calibri"/>
                <a:ea typeface="Calibri" panose="020F0502020204030204" pitchFamily="34" charset="0"/>
                <a:cs typeface="Calibri"/>
              </a:rPr>
              <a:t>The basic concepts of triage become more complicated to apply in the context of COVID-19 (and other contagious diseases) because of the added need to separate suspected COVID-19 patients from other patients, while always prioritizing the safety of clinical staff.  </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A2FA9890-9C3C-F040-8A1D-47B5802A485B}" type="slidenum">
              <a:rPr lang="en-US" smtClean="0"/>
              <a:t>25</a:t>
            </a:fld>
            <a:endParaRPr lang="en-US"/>
          </a:p>
        </p:txBody>
      </p:sp>
    </p:spTree>
    <p:extLst>
      <p:ext uri="{BB962C8B-B14F-4D97-AF65-F5344CB8AC3E}">
        <p14:creationId xmlns:p14="http://schemas.microsoft.com/office/powerpoint/2010/main" val="920325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b="1">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0"/>
              </a:spcAft>
            </a:pPr>
            <a:r>
              <a:rPr lang="en-US" sz="1800" kern="1200">
                <a:effectLst/>
                <a:latin typeface="Calibri"/>
                <a:ea typeface="Calibri" panose="020F0502020204030204" pitchFamily="34" charset="0"/>
                <a:cs typeface="Calibri"/>
              </a:rPr>
              <a:t>Training, the ability to assess clinical impression, and experience are essential for the person responsible for triage.</a:t>
            </a:r>
            <a:r>
              <a:rPr lang="en-US" sz="1800" kern="1200">
                <a:effectLst/>
                <a:latin typeface="Times New Roman"/>
                <a:ea typeface="Calibri" panose="020F0502020204030204" pitchFamily="34" charset="0"/>
                <a:cs typeface="Times New Roman"/>
              </a:rPr>
              <a:t> </a:t>
            </a:r>
            <a:r>
              <a:rPr lang="en-US" sz="1800" kern="1200">
                <a:effectLst/>
                <a:latin typeface="Calibri"/>
                <a:ea typeface="Calibri" panose="020F0502020204030204" pitchFamily="34" charset="0"/>
                <a:cs typeface="Calibri"/>
              </a:rPr>
              <a:t>If possible, someone with at least a few years of clinical experience should be put in the triage role, depending on who is available on your team.</a:t>
            </a:r>
            <a:endParaRPr lang="en-US" sz="1800">
              <a:effectLst/>
              <a:latin typeface="Calibri"/>
              <a:ea typeface="Calibri" panose="020F0502020204030204" pitchFamily="34" charset="0"/>
              <a:cs typeface="Calibri"/>
            </a:endParaRPr>
          </a:p>
          <a:p>
            <a:pPr marL="0" marR="0">
              <a:lnSpc>
                <a:spcPct val="107000"/>
              </a:lnSpc>
              <a:spcBef>
                <a:spcPts val="0"/>
              </a:spcBef>
              <a:spcAft>
                <a:spcPts val="0"/>
              </a:spcAft>
            </a:pPr>
            <a:r>
              <a:rPr lang="en-US" sz="1800" kern="1200">
                <a:effectLst/>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a:p>
            <a:pPr>
              <a:lnSpc>
                <a:spcPct val="107000"/>
              </a:lnSpc>
            </a:pPr>
            <a:r>
              <a:rPr lang="en-US" sz="1800" kern="1200">
                <a:effectLst/>
                <a:latin typeface="Calibri"/>
                <a:ea typeface="Calibri" panose="020F0502020204030204" pitchFamily="34" charset="0"/>
                <a:cs typeface="Calibri"/>
              </a:rPr>
              <a:t>The types of providers who perform triage vary by clinical setting </a:t>
            </a:r>
            <a:r>
              <a:rPr lang="en-US" sz="1800" kern="1200">
                <a:effectLst/>
                <a:latin typeface="Times New Roman"/>
                <a:ea typeface="Calibri" panose="020F0502020204030204" pitchFamily="34" charset="0"/>
                <a:cs typeface="Times New Roman"/>
              </a:rPr>
              <a:t>—</a:t>
            </a:r>
            <a:r>
              <a:rPr lang="en-US" sz="1800" kern="1200">
                <a:effectLst/>
                <a:latin typeface="Calibri"/>
                <a:ea typeface="Calibri" panose="020F0502020204030204" pitchFamily="34" charset="0"/>
                <a:cs typeface="Calibri"/>
              </a:rPr>
              <a:t> they are nurses in many settings, and technicians or paramedics in others.</a:t>
            </a:r>
            <a:r>
              <a:rPr lang="en-US" sz="1800" kern="1200">
                <a:effectLst/>
                <a:latin typeface="Times New Roman"/>
                <a:ea typeface="Calibri" panose="020F0502020204030204" pitchFamily="34" charset="0"/>
                <a:cs typeface="Times New Roman"/>
              </a:rPr>
              <a:t> </a:t>
            </a:r>
            <a:endParaRPr lang="en-US" sz="1800">
              <a:latin typeface="Times New Roman"/>
              <a:ea typeface="Calibri" panose="020F0502020204030204" pitchFamily="34" charset="0"/>
              <a:cs typeface="Times New Roman"/>
            </a:endParaRPr>
          </a:p>
          <a:p>
            <a:pPr>
              <a:lnSpc>
                <a:spcPct val="107000"/>
              </a:lnSpc>
            </a:pPr>
            <a:endParaRPr lang="en-US" sz="1800">
              <a:latin typeface="Calibri"/>
              <a:ea typeface="Calibri" panose="020F0502020204030204" pitchFamily="34" charset="0"/>
              <a:cs typeface="Calibri"/>
            </a:endParaRPr>
          </a:p>
          <a:p>
            <a:pPr marL="0" marR="0">
              <a:lnSpc>
                <a:spcPct val="107000"/>
              </a:lnSpc>
              <a:spcBef>
                <a:spcPts val="0"/>
              </a:spcBef>
              <a:spcAft>
                <a:spcPts val="0"/>
              </a:spcAft>
            </a:pPr>
            <a:r>
              <a:rPr lang="en-US" sz="1800" kern="1200">
                <a:effectLst/>
                <a:latin typeface="Calibri"/>
                <a:ea typeface="Calibri" panose="020F0502020204030204" pitchFamily="34" charset="0"/>
                <a:cs typeface="Calibri"/>
              </a:rPr>
              <a:t>Think about your own clinical environment.</a:t>
            </a:r>
            <a:r>
              <a:rPr lang="en-US" sz="1800" kern="1200">
                <a:effectLst/>
                <a:latin typeface="Times New Roman"/>
                <a:ea typeface="Calibri" panose="020F0502020204030204" pitchFamily="34" charset="0"/>
                <a:cs typeface="Times New Roman"/>
              </a:rPr>
              <a:t> </a:t>
            </a:r>
            <a:r>
              <a:rPr lang="en-US" sz="1800" kern="1200">
                <a:effectLst/>
                <a:latin typeface="Calibri"/>
                <a:ea typeface="Calibri" panose="020F0502020204030204" pitchFamily="34" charset="0"/>
                <a:cs typeface="Calibri"/>
              </a:rPr>
              <a:t>Who first encounters a patient?</a:t>
            </a:r>
            <a:r>
              <a:rPr lang="en-US" sz="1800" kern="1200">
                <a:effectLst/>
                <a:latin typeface="Times New Roman"/>
                <a:ea typeface="Calibri" panose="020F0502020204030204" pitchFamily="34" charset="0"/>
                <a:cs typeface="Times New Roman"/>
              </a:rPr>
              <a:t> </a:t>
            </a:r>
            <a:r>
              <a:rPr lang="en-US" sz="1800" kern="1200">
                <a:effectLst/>
                <a:latin typeface="Calibri"/>
                <a:ea typeface="Calibri" panose="020F0502020204030204" pitchFamily="34" charset="0"/>
                <a:cs typeface="Calibri"/>
              </a:rPr>
              <a:t>Do you have a place where triage is conducted?</a:t>
            </a:r>
            <a:r>
              <a:rPr lang="en-US" sz="1800" kern="1200">
                <a:effectLst/>
                <a:latin typeface="Times New Roman"/>
                <a:ea typeface="Calibri" panose="020F0502020204030204" pitchFamily="34" charset="0"/>
                <a:cs typeface="Times New Roman"/>
              </a:rPr>
              <a:t> </a:t>
            </a:r>
            <a:r>
              <a:rPr lang="en-US" sz="1800" kern="1200">
                <a:effectLst/>
                <a:latin typeface="Calibri"/>
                <a:ea typeface="Calibri" panose="020F0502020204030204" pitchFamily="34" charset="0"/>
                <a:cs typeface="Calibri"/>
              </a:rPr>
              <a:t>Who is responsible for checking vital signs?</a:t>
            </a:r>
            <a:r>
              <a:rPr lang="en-US" sz="1800" kern="1200">
                <a:effectLst/>
                <a:latin typeface="Times New Roman"/>
                <a:ea typeface="Calibri" panose="020F0502020204030204" pitchFamily="34" charset="0"/>
                <a:cs typeface="Times New Roman"/>
              </a:rPr>
              <a:t> </a:t>
            </a:r>
            <a:r>
              <a:rPr lang="en-US" sz="1800" kern="1200">
                <a:effectLst/>
                <a:latin typeface="Calibri"/>
                <a:ea typeface="Calibri" panose="020F0502020204030204" pitchFamily="34" charset="0"/>
                <a:cs typeface="Calibri"/>
              </a:rPr>
              <a:t>Where are the tools to take vital signs? Do you have formal training on triage? Do you have a formal process for triage?</a:t>
            </a:r>
            <a:r>
              <a:rPr lang="en-US" sz="1800" kern="1200">
                <a:effectLst/>
                <a:latin typeface="Times New Roman"/>
                <a:ea typeface="Calibri" panose="020F0502020204030204" pitchFamily="34" charset="0"/>
                <a:cs typeface="Times New Roman"/>
              </a:rPr>
              <a:t>  </a:t>
            </a:r>
            <a:endParaRPr lang="en-US">
              <a:cs typeface="Calibri"/>
            </a:endParaRP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26</a:t>
            </a:fld>
            <a:endParaRPr lang="en-US"/>
          </a:p>
        </p:txBody>
      </p:sp>
    </p:spTree>
    <p:extLst>
      <p:ext uri="{BB962C8B-B14F-4D97-AF65-F5344CB8AC3E}">
        <p14:creationId xmlns:p14="http://schemas.microsoft.com/office/powerpoint/2010/main" val="178306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kern="1200" dirty="0">
                <a:effectLst/>
                <a:latin typeface="Calibri"/>
                <a:ea typeface="Calibri" panose="020F0502020204030204" pitchFamily="34" charset="0"/>
                <a:cs typeface="Calibri"/>
              </a:rPr>
              <a:t>Ideally, you should have the equipment necessary for triage available for use during this module for the purposes of demonstration and practice.</a:t>
            </a:r>
            <a:r>
              <a:rPr lang="en-US" sz="1800" dirty="0">
                <a:latin typeface="Calibri"/>
                <a:ea typeface="Calibri" panose="020F0502020204030204" pitchFamily="34" charset="0"/>
                <a:cs typeface="Calibri"/>
              </a:rPr>
              <a:t> </a:t>
            </a:r>
          </a:p>
          <a:p>
            <a:pPr>
              <a:lnSpc>
                <a:spcPct val="107000"/>
              </a:lnSpc>
            </a:pPr>
            <a:endParaRPr lang="en-US" sz="1800" dirty="0">
              <a:effectLst/>
              <a:latin typeface="Calibri"/>
              <a:ea typeface="Calibri" panose="020F0502020204030204" pitchFamily="34" charset="0"/>
              <a:cs typeface="Calibri"/>
            </a:endParaRPr>
          </a:p>
          <a:p>
            <a:pPr>
              <a:lnSpc>
                <a:spcPct val="107000"/>
              </a:lnSpc>
            </a:pPr>
            <a:r>
              <a:rPr lang="en-US" sz="1800" b="0" i="0" u="none" strike="noStrike" dirty="0">
                <a:solidFill>
                  <a:srgbClr val="000000"/>
                </a:solidFill>
                <a:effectLst/>
                <a:latin typeface="Calibri" panose="020F0502020204030204" pitchFamily="34" charset="0"/>
              </a:rPr>
              <a:t>Please keep in mind, this equipment and measurements are usually used for triage &amp; vital sign measurements in facility based settings.  For Test to Treat, particularly considering home settings or other clinical settings without this equipment, patients can be screened for mild and moderate symptoms without the listed equipment.</a:t>
            </a:r>
            <a:endParaRPr lang="en-US" sz="18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0"/>
              </a:spcAft>
            </a:pPr>
            <a:r>
              <a:rPr lang="en-US" sz="1800" kern="1200" dirty="0">
                <a:effectLst/>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r>
              <a:rPr lang="en-US" sz="1800" kern="1200" dirty="0">
                <a:effectLst/>
                <a:latin typeface="Calibri"/>
                <a:ea typeface="Calibri" panose="020F0502020204030204" pitchFamily="34" charset="0"/>
                <a:cs typeface="Calibri"/>
              </a:rPr>
              <a:t>The slide also has links for videos that may be useful. However, please point out to participants that the videos may not display full IPC protocols. Also, remind all participants of the importance of universal masking and IPC.</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A2FA9890-9C3C-F040-8A1D-47B5802A485B}" type="slidenum">
              <a:rPr lang="en-US" smtClean="0"/>
              <a:t>27</a:t>
            </a:fld>
            <a:endParaRPr lang="en-US"/>
          </a:p>
        </p:txBody>
      </p:sp>
    </p:spTree>
    <p:extLst>
      <p:ext uri="{BB962C8B-B14F-4D97-AF65-F5344CB8AC3E}">
        <p14:creationId xmlns:p14="http://schemas.microsoft.com/office/powerpoint/2010/main" val="3890492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a:ea typeface="Calibri" panose="020F0502020204030204" pitchFamily="34" charset="0"/>
                <a:cs typeface="Calibri"/>
              </a:rPr>
              <a:t>This slide is a reference tool showing the normal vital signs in adults.</a:t>
            </a:r>
          </a:p>
          <a:p>
            <a:pPr marL="0" marR="0">
              <a:lnSpc>
                <a:spcPct val="107000"/>
              </a:lnSpc>
              <a:spcBef>
                <a:spcPts val="0"/>
              </a:spcBef>
              <a:spcAft>
                <a:spcPts val="0"/>
              </a:spcAft>
            </a:pPr>
            <a:endParaRPr lang="en-US" sz="1800" kern="1200" dirty="0">
              <a:effectLst/>
              <a:latin typeface="Calibri"/>
              <a:ea typeface="Calibri" panose="020F0502020204030204" pitchFamily="34" charset="0"/>
              <a:cs typeface="Calibri"/>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While normal blood pressure is 120/80, there is a range of normal as there is with all vital signs.</a:t>
            </a:r>
            <a:endParaRPr lang="en-US" sz="28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Normal blood pressure can range from 90/60 - 130/89. </a:t>
            </a:r>
            <a:endParaRPr lang="en-US" sz="2800" b="0" dirty="0">
              <a:effectLst/>
            </a:endParaRPr>
          </a:p>
          <a:p>
            <a:br>
              <a:rPr lang="en-US" sz="2800" dirty="0"/>
            </a:br>
            <a:endParaRPr lang="en-US" sz="1800" kern="1200" dirty="0">
              <a:effectLst/>
              <a:latin typeface="Calibri"/>
              <a:ea typeface="Calibri" panose="020F0502020204030204" pitchFamily="34" charset="0"/>
              <a:cs typeface="Calibri"/>
            </a:endParaRPr>
          </a:p>
          <a:p>
            <a:pPr marL="0" marR="0">
              <a:lnSpc>
                <a:spcPct val="107000"/>
              </a:lnSpc>
              <a:spcBef>
                <a:spcPts val="0"/>
              </a:spcBef>
              <a:spcAft>
                <a:spcPts val="0"/>
              </a:spcAft>
            </a:pP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28</a:t>
            </a:fld>
            <a:endParaRPr lang="en-US"/>
          </a:p>
        </p:txBody>
      </p:sp>
    </p:spTree>
    <p:extLst>
      <p:ext uri="{BB962C8B-B14F-4D97-AF65-F5344CB8AC3E}">
        <p14:creationId xmlns:p14="http://schemas.microsoft.com/office/powerpoint/2010/main" val="3529526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effectLst/>
                <a:latin typeface="Calibri" panose="020F0502020204030204" pitchFamily="34" charset="0"/>
                <a:ea typeface="Calibri" panose="020F0502020204030204" pitchFamily="34" charset="0"/>
              </a:rPr>
              <a:t>This reference tool shows the normal ranges of vital signs in pediatric patients. Please note that the normal ranges for children change as they grow. Because these ranges are hard to remember, it is best to post a chart or have a chart available for quick reference during triage.</a:t>
            </a:r>
            <a:r>
              <a:rPr lang="en-US" dirty="0">
                <a:effectLst/>
              </a:rPr>
              <a:t>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29</a:t>
            </a:fld>
            <a:endParaRPr lang="en-US"/>
          </a:p>
        </p:txBody>
      </p:sp>
    </p:spTree>
    <p:extLst>
      <p:ext uri="{BB962C8B-B14F-4D97-AF65-F5344CB8AC3E}">
        <p14:creationId xmlns:p14="http://schemas.microsoft.com/office/powerpoint/2010/main" val="1112592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There are many resources that present the principles and practices of IPC related to COVID-19. </a:t>
            </a: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We encourage the facilitator to access and review local guidelines as part of this session, if time allows.</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However, the most important point to emphasize is the critical importance of universally high levels of personal protective equipment use with undifferentiated patients </a:t>
            </a:r>
            <a:r>
              <a:rPr lang="en-US" sz="1800" kern="1200" dirty="0">
                <a:effectLst/>
                <a:latin typeface="Times New Roman" panose="02020603050405020304" pitchFamily="18" charset="0"/>
                <a:ea typeface="Calibri" panose="020F0502020204030204" pitchFamily="34" charset="0"/>
                <a:cs typeface="Arial" panose="020B0604020202020204" pitchFamily="34" charset="0"/>
              </a:rPr>
              <a:t>—</a:t>
            </a:r>
            <a:r>
              <a:rPr lang="en-US" sz="1800" kern="1200" dirty="0">
                <a:effectLst/>
                <a:latin typeface="Calibri" panose="020F0502020204030204" pitchFamily="34" charset="0"/>
                <a:ea typeface="Calibri" panose="020F0502020204030204" pitchFamily="34" charset="0"/>
                <a:cs typeface="Calibri" panose="020F0502020204030204" pitchFamily="34" charset="0"/>
              </a:rPr>
              <a:t> including both those who are symptomatic and screen positive, as well as those coming to the clinical setting for other reasons.</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r>
              <a:rPr lang="en-US" sz="1800" kern="1200" dirty="0">
                <a:effectLst/>
                <a:latin typeface="Calibri" panose="020F0502020204030204" pitchFamily="34" charset="0"/>
                <a:ea typeface="Calibri" panose="020F0502020204030204" pitchFamily="34" charset="0"/>
                <a:cs typeface="Calibri" panose="020F0502020204030204" pitchFamily="34" charset="0"/>
              </a:rPr>
              <a:t>Personal safety during triage is essential, especially given the high levels of positivity and transmissibility of the omicron variant, or other possible variants that may emerge in the future.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30</a:t>
            </a:fld>
            <a:endParaRPr lang="en-US"/>
          </a:p>
        </p:txBody>
      </p:sp>
    </p:spTree>
    <p:extLst>
      <p:ext uri="{BB962C8B-B14F-4D97-AF65-F5344CB8AC3E}">
        <p14:creationId xmlns:p14="http://schemas.microsoft.com/office/powerpoint/2010/main" val="4097762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effectLst/>
                <a:latin typeface="Calibri" panose="020F0502020204030204" pitchFamily="34" charset="0"/>
                <a:ea typeface="Calibri" panose="020F0502020204030204" pitchFamily="34" charset="0"/>
              </a:rPr>
              <a:t>This slide provides links to additional IPC resources.</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31</a:t>
            </a:fld>
            <a:endParaRPr lang="en-US"/>
          </a:p>
        </p:txBody>
      </p:sp>
    </p:spTree>
    <p:extLst>
      <p:ext uri="{BB962C8B-B14F-4D97-AF65-F5344CB8AC3E}">
        <p14:creationId xmlns:p14="http://schemas.microsoft.com/office/powerpoint/2010/main" val="1028184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effectLst/>
                <a:latin typeface="Calibri" panose="020F0502020204030204" pitchFamily="34" charset="0"/>
                <a:ea typeface="Calibri" panose="020F0502020204030204" pitchFamily="34" charset="0"/>
              </a:rPr>
              <a:t>Reiterate the importance of a heightened level of IPC with the new COVID-19 variants and continued caution with the possibility of new variants in the future.</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r>
              <a:rPr lang="en-US" dirty="0">
                <a:effectLst/>
              </a:rPr>
              <a:t>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32</a:t>
            </a:fld>
            <a:endParaRPr lang="en-US"/>
          </a:p>
        </p:txBody>
      </p:sp>
    </p:spTree>
    <p:extLst>
      <p:ext uri="{BB962C8B-B14F-4D97-AF65-F5344CB8AC3E}">
        <p14:creationId xmlns:p14="http://schemas.microsoft.com/office/powerpoint/2010/main" val="1893113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effectLst/>
                <a:latin typeface="Calibri" panose="020F0502020204030204" pitchFamily="34" charset="0"/>
                <a:ea typeface="Calibri" panose="020F0502020204030204" pitchFamily="34" charset="0"/>
              </a:rPr>
              <a:t>Screening should be initiated at the first point of entry for the health care facility. This is universal, meaning that it applies to everyone </a:t>
            </a:r>
            <a:r>
              <a:rPr lang="en-US" sz="1800" kern="1200" dirty="0">
                <a:effectLst/>
                <a:latin typeface="Times New Roman" panose="02020603050405020304" pitchFamily="18" charset="0"/>
                <a:ea typeface="Calibri" panose="020F0502020204030204" pitchFamily="34" charset="0"/>
              </a:rPr>
              <a:t>—</a:t>
            </a:r>
            <a:r>
              <a:rPr lang="en-US" sz="1800" kern="1200" dirty="0">
                <a:effectLst/>
                <a:latin typeface="Calibri" panose="020F0502020204030204" pitchFamily="34" charset="0"/>
                <a:ea typeface="Calibri" panose="020F0502020204030204" pitchFamily="34" charset="0"/>
              </a:rPr>
              <a:t> staff, patients, and physicians. It can include temperature screening, symptoms, and close contacts. Universal masking should be maintained. Protocols relevant to local guidelines can be applied, while keeping in mind the importance of isolation and quarantine, particularly for unvaccinated individuals and those at higher risk of severe disease.  Remember, the health care facility is designed to provide care to people who are at risk, so a high level of caution is needed.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33</a:t>
            </a:fld>
            <a:endParaRPr lang="en-US"/>
          </a:p>
        </p:txBody>
      </p:sp>
    </p:spTree>
    <p:extLst>
      <p:ext uri="{BB962C8B-B14F-4D97-AF65-F5344CB8AC3E}">
        <p14:creationId xmlns:p14="http://schemas.microsoft.com/office/powerpoint/2010/main" val="4114047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This slide shows a schematic for basic triage to initiate the isolation and care of patients.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kern="1200" dirty="0">
                <a:effectLst/>
                <a:latin typeface="Calibri" panose="020F0502020204030204" pitchFamily="34" charset="0"/>
                <a:ea typeface="Calibri" panose="020F0502020204030204" pitchFamily="34" charset="0"/>
              </a:rPr>
              <a:t>Physical </a:t>
            </a:r>
            <a:r>
              <a:rPr lang="en-US" sz="1800" kern="1200" dirty="0" err="1">
                <a:effectLst/>
                <a:latin typeface="Calibri" panose="020F0502020204030204" pitchFamily="34" charset="0"/>
                <a:ea typeface="Calibri" panose="020F0502020204030204" pitchFamily="34" charset="0"/>
              </a:rPr>
              <a:t>cohorting</a:t>
            </a:r>
            <a:r>
              <a:rPr lang="en-US" sz="1800" kern="1200" dirty="0">
                <a:effectLst/>
                <a:latin typeface="Calibri" panose="020F0502020204030204" pitchFamily="34" charset="0"/>
                <a:ea typeface="Calibri" panose="020F0502020204030204" pitchFamily="34" charset="0"/>
              </a:rPr>
              <a:t> should be maintained when possible to separate patients who do and do not have symptoms of COVID-19. Of course, there will also be asymptomatic patients who test positive, so universal precautions are important. Conversely, not every person with a fever, shortness of breath, or cough will have COVID-19 as their diagnosis.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34</a:t>
            </a:fld>
            <a:endParaRPr lang="en-US"/>
          </a:p>
        </p:txBody>
      </p:sp>
    </p:spTree>
    <p:extLst>
      <p:ext uri="{BB962C8B-B14F-4D97-AF65-F5344CB8AC3E}">
        <p14:creationId xmlns:p14="http://schemas.microsoft.com/office/powerpoint/2010/main" val="3551947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spectrum of COVID-19 signs and symptoms.</a:t>
            </a:r>
          </a:p>
          <a:p>
            <a:r>
              <a:rPr lang="en-US"/>
              <a:t>Keep in mind that there are more or less common symptoms with the different variants of COVID-19, and things may well continue to change.</a:t>
            </a:r>
          </a:p>
          <a:p>
            <a:r>
              <a:rPr lang="en-US"/>
              <a:t>It is important that even though in many places, numbers of cases are down, COVID-19 is still present in most communities.</a:t>
            </a:r>
          </a:p>
        </p:txBody>
      </p:sp>
      <p:sp>
        <p:nvSpPr>
          <p:cNvPr id="4" name="Slide Number Placeholder 3"/>
          <p:cNvSpPr>
            <a:spLocks noGrp="1"/>
          </p:cNvSpPr>
          <p:nvPr>
            <p:ph type="sldNum" sz="quarter" idx="5"/>
          </p:nvPr>
        </p:nvSpPr>
        <p:spPr/>
        <p:txBody>
          <a:bodyPr/>
          <a:lstStyle/>
          <a:p>
            <a:fld id="{A2FA9890-9C3C-F040-8A1D-47B5802A485B}" type="slidenum">
              <a:rPr lang="en-US" smtClean="0"/>
              <a:t>5</a:t>
            </a:fld>
            <a:endParaRPr lang="en-US"/>
          </a:p>
        </p:txBody>
      </p:sp>
    </p:spTree>
    <p:extLst>
      <p:ext uri="{BB962C8B-B14F-4D97-AF65-F5344CB8AC3E}">
        <p14:creationId xmlns:p14="http://schemas.microsoft.com/office/powerpoint/2010/main" val="3341944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effectLst/>
                <a:latin typeface="Calibri" panose="020F0502020204030204" pitchFamily="34" charset="0"/>
                <a:ea typeface="Calibri" panose="020F0502020204030204" pitchFamily="34" charset="0"/>
              </a:rPr>
              <a:t>This schematic takes triage to a more advanced level </a:t>
            </a:r>
            <a:r>
              <a:rPr lang="en-US" sz="1800" kern="1200" dirty="0">
                <a:effectLst/>
                <a:latin typeface="Times New Roman" panose="02020603050405020304" pitchFamily="18" charset="0"/>
                <a:ea typeface="Calibri" panose="020F0502020204030204" pitchFamily="34" charset="0"/>
              </a:rPr>
              <a:t>—</a:t>
            </a:r>
            <a:r>
              <a:rPr lang="en-US" sz="1800" kern="1200" dirty="0">
                <a:effectLst/>
                <a:latin typeface="Calibri" panose="020F0502020204030204" pitchFamily="34" charset="0"/>
                <a:ea typeface="Calibri" panose="020F0502020204030204" pitchFamily="34" charset="0"/>
              </a:rPr>
              <a:t> beyond the initial separation of symptomatic and asymptomatic patients to divided levels of clinical care based on severity of symptoms. Mild and moderate suspected cases may (or may not) need some further testing, whereas severe cases require immediate stabilization.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35</a:t>
            </a:fld>
            <a:endParaRPr lang="en-US"/>
          </a:p>
        </p:txBody>
      </p:sp>
    </p:spTree>
    <p:extLst>
      <p:ext uri="{BB962C8B-B14F-4D97-AF65-F5344CB8AC3E}">
        <p14:creationId xmlns:p14="http://schemas.microsoft.com/office/powerpoint/2010/main" val="533115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This diagram depicts an integrated approach to physical and clinical triage.</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r>
              <a:rPr lang="en-US" sz="1800" kern="1200" dirty="0">
                <a:effectLst/>
                <a:latin typeface="Calibri" panose="020F0502020204030204" pitchFamily="34" charset="0"/>
                <a:ea typeface="Calibri" panose="020F0502020204030204" pitchFamily="34" charset="0"/>
                <a:cs typeface="Calibri" panose="020F0502020204030204" pitchFamily="34" charset="0"/>
              </a:rPr>
              <a:t>The COVID-19 pandemic has necessarily focused on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cohorting</a:t>
            </a:r>
            <a:r>
              <a:rPr lang="en-US" sz="1800" kern="1200" dirty="0">
                <a:effectLst/>
                <a:latin typeface="Calibri" panose="020F0502020204030204" pitchFamily="34" charset="0"/>
                <a:ea typeface="Calibri" panose="020F0502020204030204" pitchFamily="34" charset="0"/>
                <a:cs typeface="Calibri" panose="020F0502020204030204" pitchFamily="34" charset="0"/>
              </a:rPr>
              <a:t> and the separation of symptomatic and exposed patients from asymptomatic and unexposed patients. However, a holistic approach must integrate the importance of prioritizing </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a:t>
            </a:r>
            <a:r>
              <a:rPr lang="en-US" sz="1800" kern="1200" dirty="0">
                <a:effectLst/>
                <a:latin typeface="Calibri" panose="020F0502020204030204" pitchFamily="34" charset="0"/>
                <a:ea typeface="Calibri" panose="020F0502020204030204" pitchFamily="34" charset="0"/>
                <a:cs typeface="Calibri" panose="020F0502020204030204" pitchFamily="34" charset="0"/>
              </a:rPr>
              <a:t>red-level</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a:t>
            </a:r>
            <a:r>
              <a:rPr lang="en-US" sz="1800" kern="1200" dirty="0">
                <a:effectLst/>
                <a:latin typeface="Calibri" panose="020F0502020204030204" pitchFamily="34" charset="0"/>
                <a:ea typeface="Calibri" panose="020F0502020204030204" pitchFamily="34" charset="0"/>
                <a:cs typeface="Calibri" panose="020F0502020204030204" pitchFamily="34" charset="0"/>
              </a:rPr>
              <a:t> patients, whether red-level status is due to COVID-19 or other concerns.</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r>
              <a:rPr lang="en-US" sz="1800" kern="1200" dirty="0">
                <a:effectLst/>
                <a:latin typeface="Calibri" panose="020F0502020204030204" pitchFamily="34" charset="0"/>
                <a:ea typeface="Calibri" panose="020F0502020204030204" pitchFamily="34" charset="0"/>
                <a:cs typeface="Calibri" panose="020F0502020204030204" pitchFamily="34" charset="0"/>
              </a:rPr>
              <a:t>Here, the goal is to provide a framework for an integrated approach to physical and clinical triage.</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As you look at this diagram, it is very important to remember a few things:</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1. Any RED patient (COVID-19 suspected or not) should move immediately to a resuscitation area for clinical evaluation and treatment.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2. IPC/PPE should be maintained for all patients, regardless of screening or test results </a:t>
            </a:r>
            <a:r>
              <a:rPr lang="en-US" sz="1800" kern="1200" dirty="0">
                <a:effectLst/>
                <a:latin typeface="Times New Roman" panose="02020603050405020304" pitchFamily="18" charset="0"/>
                <a:ea typeface="Calibri" panose="020F0502020204030204" pitchFamily="34" charset="0"/>
                <a:cs typeface="Arial" panose="020B0604020202020204" pitchFamily="34" charset="0"/>
              </a:rPr>
              <a:t>—</a:t>
            </a:r>
            <a:r>
              <a:rPr lang="en-US" sz="1800" kern="1200" dirty="0">
                <a:effectLst/>
                <a:latin typeface="Calibri" panose="020F0502020204030204" pitchFamily="34" charset="0"/>
                <a:ea typeface="Calibri" panose="020F0502020204030204" pitchFamily="34" charset="0"/>
                <a:cs typeface="Calibri" panose="020F0502020204030204" pitchFamily="34" charset="0"/>
              </a:rPr>
              <a:t> although higher levels of PPE should be maintained for very symptomatic, suspected, or confirmed positive patients.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kern="1200" dirty="0">
                <a:effectLst/>
                <a:latin typeface="Calibri" panose="020F0502020204030204" pitchFamily="34" charset="0"/>
                <a:ea typeface="Calibri" panose="020F0502020204030204" pitchFamily="34" charset="0"/>
              </a:rPr>
              <a:t>3. All patients require full clinical evaluation.</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r>
              <a:rPr lang="en-US" sz="1800" kern="1200" dirty="0">
                <a:effectLst/>
                <a:latin typeface="Calibri" panose="020F0502020204030204" pitchFamily="34" charset="0"/>
                <a:ea typeface="Calibri" panose="020F0502020204030204" pitchFamily="34" charset="0"/>
              </a:rPr>
              <a:t>This is particularly important for patients in the yellow/orange zone who are stable but have risk factors and moderate illness. These patients require a detailed evaluation, as they may be eligible for close follow-up and may end up needing hospitalization.</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r>
              <a:rPr lang="en-US" sz="1800" kern="1200" dirty="0">
                <a:effectLst/>
                <a:latin typeface="Calibri" panose="020F0502020204030204" pitchFamily="34" charset="0"/>
                <a:ea typeface="Calibri" panose="020F0502020204030204" pitchFamily="34" charset="0"/>
              </a:rPr>
              <a:t>The purpose of triage is to categorize patients in terms of priority for evaluation; clinical evaluation contributes to the final patient disposition.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36</a:t>
            </a:fld>
            <a:endParaRPr lang="en-US"/>
          </a:p>
        </p:txBody>
      </p:sp>
    </p:spTree>
    <p:extLst>
      <p:ext uri="{BB962C8B-B14F-4D97-AF65-F5344CB8AC3E}">
        <p14:creationId xmlns:p14="http://schemas.microsoft.com/office/powerpoint/2010/main" val="2782453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provides an updated view of integrated triage, incorporating Test and Treat as an important component to consider.</a:t>
            </a:r>
          </a:p>
          <a:p>
            <a:r>
              <a:rPr lang="en-US" dirty="0"/>
              <a:t>Few important elements to consider:</a:t>
            </a:r>
          </a:p>
          <a:p>
            <a:endParaRPr lang="en-US" dirty="0"/>
          </a:p>
          <a:p>
            <a:pPr marL="228600" indent="-228600">
              <a:buAutoNum type="arabicPeriod"/>
            </a:pPr>
            <a:r>
              <a:rPr lang="en-US" dirty="0"/>
              <a:t>If available, rapid testing for symptomatic individuals can help to confirm positive infections.  IPC should be maintained for health care workers even in the presence of a negative test.</a:t>
            </a:r>
          </a:p>
          <a:p>
            <a:pPr marL="228600" indent="-228600">
              <a:buAutoNum type="arabicPeriod"/>
            </a:pPr>
            <a:r>
              <a:rPr lang="en-US" dirty="0"/>
              <a:t>All patients should be managed according to evidence based guidelines – the opportunity to provide oral antivirals to confirmed positive, symptomatic patients, within 5 days of symptom onset is one pillar of COVID-19 care and treatment.  Patients with severe and critical illness should still be stabilized and transferred, and those with mild and moderate illness who do not require hospitalization but also are not eligible for oral antivirals should be managed supportively and according to updated evidence based guidelines.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2DF0012-FC26-E741-A2C3-CFF981C916D5}" type="slidenum">
              <a:rPr lang="en-US" smtClean="0"/>
              <a:t>37</a:t>
            </a:fld>
            <a:endParaRPr lang="en-US"/>
          </a:p>
        </p:txBody>
      </p:sp>
    </p:spTree>
    <p:extLst>
      <p:ext uri="{BB962C8B-B14F-4D97-AF65-F5344CB8AC3E}">
        <p14:creationId xmlns:p14="http://schemas.microsoft.com/office/powerpoint/2010/main" val="2214510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take home points for T2T reiterated.</a:t>
            </a:r>
          </a:p>
        </p:txBody>
      </p:sp>
      <p:sp>
        <p:nvSpPr>
          <p:cNvPr id="4" name="Slide Number Placeholder 3"/>
          <p:cNvSpPr>
            <a:spLocks noGrp="1"/>
          </p:cNvSpPr>
          <p:nvPr>
            <p:ph type="sldNum" sz="quarter" idx="5"/>
          </p:nvPr>
        </p:nvSpPr>
        <p:spPr/>
        <p:txBody>
          <a:bodyPr/>
          <a:lstStyle/>
          <a:p>
            <a:fld id="{A2FA9890-9C3C-F040-8A1D-47B5802A485B}" type="slidenum">
              <a:rPr lang="en-US" smtClean="0"/>
              <a:t>38</a:t>
            </a:fld>
            <a:endParaRPr lang="en-US"/>
          </a:p>
        </p:txBody>
      </p:sp>
    </p:spTree>
    <p:extLst>
      <p:ext uri="{BB962C8B-B14F-4D97-AF65-F5344CB8AC3E}">
        <p14:creationId xmlns:p14="http://schemas.microsoft.com/office/powerpoint/2010/main" val="17877707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As you are initially evaluating the patient, consider their general appearance.</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r>
              <a:rPr lang="en-US" sz="1800" kern="1200" dirty="0">
                <a:effectLst/>
                <a:latin typeface="Calibri" panose="020F0502020204030204" pitchFamily="34" charset="0"/>
                <a:ea typeface="Calibri" panose="020F0502020204030204" pitchFamily="34" charset="0"/>
                <a:cs typeface="Calibri" panose="020F0502020204030204" pitchFamily="34" charset="0"/>
              </a:rPr>
              <a:t>Is the patient visibly short of breath, working hard to breathe, cyanotic, or confused? If so, the patient should be immediately moved into a red zone/resuscitation area, and the next steps of patient evaluation by the appropriate team should be initiated.</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r>
              <a:rPr lang="en-US" sz="1800" kern="1200" dirty="0">
                <a:effectLst/>
                <a:latin typeface="Calibri" panose="020F0502020204030204" pitchFamily="34" charset="0"/>
                <a:ea typeface="Calibri" panose="020F0502020204030204" pitchFamily="34" charset="0"/>
                <a:cs typeface="Calibri" panose="020F0502020204030204" pitchFamily="34" charset="0"/>
              </a:rPr>
              <a:t>Think ahead </a:t>
            </a:r>
            <a:r>
              <a:rPr lang="en-US" sz="1800" kern="1200" dirty="0">
                <a:effectLst/>
                <a:latin typeface="Times New Roman" panose="02020603050405020304" pitchFamily="18" charset="0"/>
                <a:ea typeface="Calibri" panose="020F0502020204030204" pitchFamily="34" charset="0"/>
                <a:cs typeface="Arial" panose="020B0604020202020204" pitchFamily="34" charset="0"/>
              </a:rPr>
              <a:t>—</a:t>
            </a:r>
            <a:r>
              <a:rPr lang="en-US" sz="1800" kern="1200" dirty="0">
                <a:effectLst/>
                <a:latin typeface="Calibri" panose="020F0502020204030204" pitchFamily="34" charset="0"/>
                <a:ea typeface="Calibri" panose="020F0502020204030204" pitchFamily="34" charset="0"/>
                <a:cs typeface="Calibri" panose="020F0502020204030204" pitchFamily="34" charset="0"/>
              </a:rPr>
              <a:t> the person doing the triage should usually not be the person conducting the next steps of resuscitation and stabilization, but in some cases there is no other option.</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r>
              <a:rPr lang="en-US" sz="1800" kern="1200" dirty="0">
                <a:effectLst/>
                <a:latin typeface="Calibri" panose="020F0502020204030204" pitchFamily="34" charset="0"/>
                <a:ea typeface="Calibri" panose="020F0502020204030204" pitchFamily="34" charset="0"/>
                <a:cs typeface="Calibri" panose="020F0502020204030204" pitchFamily="34" charset="0"/>
              </a:rPr>
              <a:t>Consider your environment, and plan for what makes the most sense given the resources you have.</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The </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a:t>
            </a:r>
            <a:r>
              <a:rPr lang="en-US" sz="1800" kern="1200" dirty="0">
                <a:effectLst/>
                <a:latin typeface="Calibri" panose="020F0502020204030204" pitchFamily="34" charset="0"/>
                <a:ea typeface="Calibri" panose="020F0502020204030204" pitchFamily="34" charset="0"/>
                <a:cs typeface="Calibri" panose="020F0502020204030204" pitchFamily="34" charset="0"/>
              </a:rPr>
              <a:t>red flag</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a:t>
            </a:r>
            <a:r>
              <a:rPr lang="en-US" sz="1800" kern="1200" dirty="0">
                <a:effectLst/>
                <a:latin typeface="Calibri" panose="020F0502020204030204" pitchFamily="34" charset="0"/>
                <a:ea typeface="Calibri" panose="020F0502020204030204" pitchFamily="34" charset="0"/>
                <a:cs typeface="Calibri" panose="020F0502020204030204" pitchFamily="34" charset="0"/>
              </a:rPr>
              <a:t> symptoms should raise a higher level of concern. When a patient who appears ill or has unstable vital signs also has red flag symptoms, this raises higher levels of concern. However, even if a patient does not appear clinically unstable, these red flag symptoms require further consideration and often further investigation.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39</a:t>
            </a:fld>
            <a:endParaRPr lang="en-US"/>
          </a:p>
        </p:txBody>
      </p:sp>
    </p:spTree>
    <p:extLst>
      <p:ext uri="{BB962C8B-B14F-4D97-AF65-F5344CB8AC3E}">
        <p14:creationId xmlns:p14="http://schemas.microsoft.com/office/powerpoint/2010/main" val="3308790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 &gt;= 65 is a risk factor for disease progression, regardless of vaccination status; or 50 – 64 and unvaccinated</a:t>
            </a:r>
          </a:p>
          <a:p>
            <a:endParaRPr lang="en-US" dirty="0"/>
          </a:p>
          <a:p>
            <a:pPr rtl="0" fontAlgn="base">
              <a:spcBef>
                <a:spcPts val="0"/>
              </a:spcBef>
              <a:spcAft>
                <a:spcPts val="0"/>
              </a:spcAft>
              <a:buFont typeface="Arial" panose="020B0604020202020204" pitchFamily="34" charset="0"/>
              <a:buChar char="•"/>
            </a:pPr>
            <a:r>
              <a:rPr lang="en-US" sz="1800" b="0" i="0" u="none" strike="noStrike" dirty="0">
                <a:solidFill>
                  <a:srgbClr val="666666"/>
                </a:solidFill>
                <a:effectLst/>
                <a:latin typeface="Arial" panose="020B0604020202020204" pitchFamily="34" charset="0"/>
              </a:rPr>
              <a:t>Age ≥ 50</a:t>
            </a:r>
          </a:p>
          <a:p>
            <a:pPr rtl="0" fontAlgn="base">
              <a:spcBef>
                <a:spcPts val="0"/>
              </a:spcBef>
              <a:spcAft>
                <a:spcPts val="0"/>
              </a:spcAft>
              <a:buFont typeface="Arial" panose="020B0604020202020204" pitchFamily="34" charset="0"/>
              <a:buChar char="•"/>
            </a:pPr>
            <a:r>
              <a:rPr lang="en-US" sz="1800" b="0" i="0" u="none" strike="noStrike" dirty="0">
                <a:solidFill>
                  <a:srgbClr val="666666"/>
                </a:solidFill>
                <a:effectLst/>
                <a:latin typeface="Arial" panose="020B0604020202020204" pitchFamily="34" charset="0"/>
              </a:rPr>
              <a:t>BMI ≥ 30 kg/m2</a:t>
            </a:r>
          </a:p>
          <a:p>
            <a:pPr rtl="0" fontAlgn="base">
              <a:spcBef>
                <a:spcPts val="0"/>
              </a:spcBef>
              <a:spcAft>
                <a:spcPts val="0"/>
              </a:spcAft>
              <a:buFont typeface="Arial" panose="020B0604020202020204" pitchFamily="34" charset="0"/>
              <a:buChar char="•"/>
            </a:pPr>
            <a:r>
              <a:rPr lang="en-US" sz="1800" b="0" i="0" u="none" strike="noStrike" dirty="0">
                <a:solidFill>
                  <a:srgbClr val="666666"/>
                </a:solidFill>
                <a:effectLst/>
                <a:latin typeface="Arial" panose="020B0604020202020204" pitchFamily="34" charset="0"/>
              </a:rPr>
              <a:t>Pregnancy</a:t>
            </a:r>
          </a:p>
          <a:p>
            <a:pPr rtl="0" fontAlgn="base">
              <a:spcBef>
                <a:spcPts val="0"/>
              </a:spcBef>
              <a:spcAft>
                <a:spcPts val="0"/>
              </a:spcAft>
              <a:buFont typeface="Arial" panose="020B0604020202020204" pitchFamily="34" charset="0"/>
              <a:buChar char="•"/>
            </a:pPr>
            <a:r>
              <a:rPr lang="en-US" sz="1800" b="0" i="0" u="none" strike="noStrike" dirty="0">
                <a:solidFill>
                  <a:srgbClr val="666666"/>
                </a:solidFill>
                <a:effectLst/>
                <a:latin typeface="Arial" panose="020B0604020202020204" pitchFamily="34" charset="0"/>
              </a:rPr>
              <a:t>Diabetes</a:t>
            </a:r>
          </a:p>
          <a:p>
            <a:pPr rtl="0" fontAlgn="base">
              <a:spcBef>
                <a:spcPts val="0"/>
              </a:spcBef>
              <a:spcAft>
                <a:spcPts val="0"/>
              </a:spcAft>
              <a:buFont typeface="Arial" panose="020B0604020202020204" pitchFamily="34" charset="0"/>
              <a:buChar char="•"/>
            </a:pPr>
            <a:r>
              <a:rPr lang="en-US" sz="1800" b="0" i="0" u="none" strike="noStrike" dirty="0">
                <a:solidFill>
                  <a:srgbClr val="666666"/>
                </a:solidFill>
                <a:effectLst/>
                <a:latin typeface="Arial" panose="020B0604020202020204" pitchFamily="34" charset="0"/>
              </a:rPr>
              <a:t>Sickle cell disease</a:t>
            </a:r>
          </a:p>
          <a:p>
            <a:pPr rtl="0" fontAlgn="base">
              <a:spcBef>
                <a:spcPts val="0"/>
              </a:spcBef>
              <a:spcAft>
                <a:spcPts val="0"/>
              </a:spcAft>
              <a:buFont typeface="Arial" panose="020B0604020202020204" pitchFamily="34" charset="0"/>
              <a:buChar char="•"/>
            </a:pPr>
            <a:r>
              <a:rPr lang="en-US" sz="1800" b="0" i="0" u="none" strike="noStrike" dirty="0">
                <a:solidFill>
                  <a:srgbClr val="666666"/>
                </a:solidFill>
                <a:effectLst/>
                <a:latin typeface="Arial" panose="020B0604020202020204" pitchFamily="34" charset="0"/>
              </a:rPr>
              <a:t>Neurodevelopmental disorders</a:t>
            </a:r>
          </a:p>
          <a:p>
            <a:pPr rtl="0" fontAlgn="base">
              <a:spcBef>
                <a:spcPts val="0"/>
              </a:spcBef>
              <a:spcAft>
                <a:spcPts val="0"/>
              </a:spcAft>
              <a:buFont typeface="Arial" panose="020B0604020202020204" pitchFamily="34" charset="0"/>
              <a:buChar char="•"/>
            </a:pPr>
            <a:r>
              <a:rPr lang="en-US" sz="1800" b="0" i="0" u="none" strike="noStrike" dirty="0">
                <a:solidFill>
                  <a:srgbClr val="666666"/>
                </a:solidFill>
                <a:effectLst/>
                <a:latin typeface="Arial" panose="020B0604020202020204" pitchFamily="34" charset="0"/>
              </a:rPr>
              <a:t>Chronic kidney disease, stage 3b or worse</a:t>
            </a:r>
          </a:p>
          <a:p>
            <a:pPr rtl="0" fontAlgn="base">
              <a:spcBef>
                <a:spcPts val="0"/>
              </a:spcBef>
              <a:spcAft>
                <a:spcPts val="0"/>
              </a:spcAft>
              <a:buFont typeface="Arial" panose="020B0604020202020204" pitchFamily="34" charset="0"/>
              <a:buChar char="•"/>
            </a:pPr>
            <a:r>
              <a:rPr lang="en-US" sz="1800" b="0" i="0" u="none" strike="noStrike" dirty="0">
                <a:solidFill>
                  <a:srgbClr val="666666"/>
                </a:solidFill>
                <a:effectLst/>
                <a:latin typeface="Arial" panose="020B0604020202020204" pitchFamily="34" charset="0"/>
              </a:rPr>
              <a:t>Cardiovascular disease, hypertension, or lung disease</a:t>
            </a:r>
          </a:p>
          <a:p>
            <a:pPr rtl="0" fontAlgn="base">
              <a:spcBef>
                <a:spcPts val="0"/>
              </a:spcBef>
              <a:spcAft>
                <a:spcPts val="0"/>
              </a:spcAft>
              <a:buFont typeface="Arial" panose="020B0604020202020204" pitchFamily="34" charset="0"/>
              <a:buChar char="•"/>
            </a:pPr>
            <a:r>
              <a:rPr lang="en-US" sz="1800" b="0" i="0" u="none" strike="noStrike" dirty="0">
                <a:solidFill>
                  <a:srgbClr val="666666"/>
                </a:solidFill>
                <a:effectLst/>
                <a:latin typeface="Arial" panose="020B0604020202020204" pitchFamily="34" charset="0"/>
              </a:rPr>
              <a:t>Immunocompromising condition (e.g. HIV)</a:t>
            </a:r>
          </a:p>
          <a:p>
            <a:pPr rtl="0" fontAlgn="base">
              <a:spcBef>
                <a:spcPts val="0"/>
              </a:spcBef>
              <a:spcAft>
                <a:spcPts val="0"/>
              </a:spcAft>
              <a:buFont typeface="Arial" panose="020B0604020202020204" pitchFamily="34" charset="0"/>
              <a:buChar char="•"/>
            </a:pPr>
            <a:r>
              <a:rPr lang="en-US" sz="1800" b="0" i="0" u="none" strike="noStrike" dirty="0">
                <a:solidFill>
                  <a:srgbClr val="666666"/>
                </a:solidFill>
                <a:effectLst/>
                <a:latin typeface="Arial" panose="020B0604020202020204" pitchFamily="34" charset="0"/>
              </a:rPr>
              <a:t>Tuberculosis</a:t>
            </a:r>
          </a:p>
          <a:p>
            <a:pPr rtl="0" fontAlgn="base">
              <a:spcBef>
                <a:spcPts val="0"/>
              </a:spcBef>
              <a:spcAft>
                <a:spcPts val="0"/>
              </a:spcAft>
              <a:buFont typeface="Arial" panose="020B0604020202020204" pitchFamily="34" charset="0"/>
              <a:buChar char="•"/>
            </a:pPr>
            <a:r>
              <a:rPr lang="en-US" sz="1800" b="0" i="0" u="none" strike="noStrike" dirty="0">
                <a:solidFill>
                  <a:srgbClr val="666666"/>
                </a:solidFill>
                <a:effectLst/>
                <a:latin typeface="Arial" panose="020B0604020202020204" pitchFamily="34" charset="0"/>
              </a:rPr>
              <a:t>Clinician-determined medical condition, or demographic factor presumed to place the patient at high risk for disease progression</a:t>
            </a:r>
          </a:p>
          <a:p>
            <a:endParaRPr lang="en-US" dirty="0"/>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40</a:t>
            </a:fld>
            <a:endParaRPr lang="en-US"/>
          </a:p>
        </p:txBody>
      </p:sp>
    </p:spTree>
    <p:extLst>
      <p:ext uri="{BB962C8B-B14F-4D97-AF65-F5344CB8AC3E}">
        <p14:creationId xmlns:p14="http://schemas.microsoft.com/office/powerpoint/2010/main" val="2478085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effectLst/>
                <a:latin typeface="Calibri" panose="020F0502020204030204" pitchFamily="34" charset="0"/>
                <a:ea typeface="Calibri" panose="020F0502020204030204" pitchFamily="34" charset="0"/>
              </a:rPr>
              <a:t>These case definitions are useful to review and consider as you encounter COVID-19 patients.</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r>
              <a:rPr lang="en-US" sz="1800" kern="1200" dirty="0">
                <a:effectLst/>
                <a:latin typeface="Calibri" panose="020F0502020204030204" pitchFamily="34" charset="0"/>
                <a:ea typeface="Calibri" panose="020F0502020204030204" pitchFamily="34" charset="0"/>
              </a:rPr>
              <a:t>Note the emphasis on vital signs as essential data points</a:t>
            </a:r>
            <a:r>
              <a:rPr lang="en-US" dirty="0">
                <a:effectLst/>
              </a:rPr>
              <a:t> </a:t>
            </a:r>
          </a:p>
          <a:p>
            <a:endParaRPr lang="en-US" dirty="0">
              <a:effectLst/>
            </a:endParaRPr>
          </a:p>
          <a:p>
            <a:r>
              <a:rPr lang="en-US" dirty="0">
                <a:effectLst/>
              </a:rPr>
              <a:t>Remember, mild and moderate symptomatic illness are targets for consideration for Test to Treat.  All patients should be evaluated for disease severity and need for initiation of treatment.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41</a:t>
            </a:fld>
            <a:endParaRPr lang="en-US"/>
          </a:p>
        </p:txBody>
      </p:sp>
    </p:spTree>
    <p:extLst>
      <p:ext uri="{BB962C8B-B14F-4D97-AF65-F5344CB8AC3E}">
        <p14:creationId xmlns:p14="http://schemas.microsoft.com/office/powerpoint/2010/main" val="2058240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training and our focus is on COVID patients, remember, any patient may arrive at the clinic or facility in need of evaluation and care.</a:t>
            </a:r>
          </a:p>
          <a:p>
            <a:r>
              <a:rPr lang="en-US" dirty="0"/>
              <a:t>This patient may have COVID or may have another issue, and we are working to strengthen the health system to care for all of these possible things.</a:t>
            </a:r>
          </a:p>
          <a:p>
            <a:r>
              <a:rPr lang="en-US" dirty="0"/>
              <a:t>Maintain a high level of personal protection with appropriate IPC, and maintain a broad differential diagnosis when initially evaluating and caring for patients. </a:t>
            </a:r>
          </a:p>
        </p:txBody>
      </p:sp>
      <p:sp>
        <p:nvSpPr>
          <p:cNvPr id="4" name="Slide Number Placeholder 3"/>
          <p:cNvSpPr>
            <a:spLocks noGrp="1"/>
          </p:cNvSpPr>
          <p:nvPr>
            <p:ph type="sldNum" sz="quarter" idx="5"/>
          </p:nvPr>
        </p:nvSpPr>
        <p:spPr/>
        <p:txBody>
          <a:bodyPr/>
          <a:lstStyle/>
          <a:p>
            <a:fld id="{A2FA9890-9C3C-F040-8A1D-47B5802A485B}" type="slidenum">
              <a:rPr lang="en-US" smtClean="0"/>
              <a:t>42</a:t>
            </a:fld>
            <a:endParaRPr lang="en-US"/>
          </a:p>
        </p:txBody>
      </p:sp>
    </p:spTree>
    <p:extLst>
      <p:ext uri="{BB962C8B-B14F-4D97-AF65-F5344CB8AC3E}">
        <p14:creationId xmlns:p14="http://schemas.microsoft.com/office/powerpoint/2010/main" val="2654857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To prepare for your first day doing triage, you will need PPE and triage tools. PPE for undifferentiated patients should include a respirator mask, face shield/eye protection, gloves, and gown. Tools include pulse oximeter, HR/BP monitor, and normal vital sign charts for reference.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43</a:t>
            </a:fld>
            <a:endParaRPr lang="en-US"/>
          </a:p>
        </p:txBody>
      </p:sp>
    </p:spTree>
    <p:extLst>
      <p:ext uri="{BB962C8B-B14F-4D97-AF65-F5344CB8AC3E}">
        <p14:creationId xmlns:p14="http://schemas.microsoft.com/office/powerpoint/2010/main" val="2847004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For this patient, you need more information. But first, you want to be sure you are in your appropriate PPE.  You should be wearing a respirator mask, gloves, face shield or eye protection, and a gown.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Then you want to develop an initial impression. How does this patient look? Do they have increased work of breathing? Do they appear pale or cyanotic?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If you have tools such as pulse oximetry and monitors to obtain vital signs, you will need those tools.  Think ahead. What else might you need?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44</a:t>
            </a:fld>
            <a:endParaRPr lang="en-US"/>
          </a:p>
        </p:txBody>
      </p:sp>
    </p:spTree>
    <p:extLst>
      <p:ext uri="{BB962C8B-B14F-4D97-AF65-F5344CB8AC3E}">
        <p14:creationId xmlns:p14="http://schemas.microsoft.com/office/powerpoint/2010/main" val="3827388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pandemic is not over.  These graphs depict the number of cases and number of deaths since March 2020.  You can see various events and surges over that time, and thankfully the number of deaths per million has been going down since the spring of 2022. The total number of cases and total number of deaths is staggering, and continuing to increase.  </a:t>
            </a:r>
            <a:r>
              <a:rPr lang="en-US" sz="1800" kern="1200">
                <a:effectLst/>
                <a:latin typeface="Calibri" panose="020F0502020204030204" pitchFamily="34" charset="0"/>
              </a:rPr>
              <a:t>A</a:t>
            </a:r>
            <a:r>
              <a:rPr lang="en-US" sz="1800" kern="1200">
                <a:effectLst/>
                <a:latin typeface="Calibri" panose="020F0502020204030204" pitchFamily="34" charset="0"/>
                <a:ea typeface="Calibri" panose="020F0502020204030204" pitchFamily="34" charset="0"/>
              </a:rPr>
              <a:t>dvances in clinical medicine, diagnostics, health systems, and vaccine science have given us hope that COVID-19 is becoming less likely to be fatal or severe for most people.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6</a:t>
            </a:fld>
            <a:endParaRPr lang="en-US"/>
          </a:p>
        </p:txBody>
      </p:sp>
    </p:spTree>
    <p:extLst>
      <p:ext uri="{BB962C8B-B14F-4D97-AF65-F5344CB8AC3E}">
        <p14:creationId xmlns:p14="http://schemas.microsoft.com/office/powerpoint/2010/main" val="47437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This patient has a reassuring triage.  He does have signs and symptoms of COVID, but his vital signs and clinical appearance are reassuring. He does not meet criteria for severe illness. In a full clinical evaluation, you will need to obtain a more extensive history and complete a full physical exam to determine if he needs any further testing or treatment. You will need to consider risk factors for eligibility for oral antivirals. For now, he can triage into the mild/stable category of patients and await a full clinical assessment to determine a plan.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45</a:t>
            </a:fld>
            <a:endParaRPr lang="en-US"/>
          </a:p>
        </p:txBody>
      </p:sp>
    </p:spTree>
    <p:extLst>
      <p:ext uri="{BB962C8B-B14F-4D97-AF65-F5344CB8AC3E}">
        <p14:creationId xmlns:p14="http://schemas.microsoft.com/office/powerpoint/2010/main" val="4106851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You need more information for this case. But first, you want to be sure you are in your appropriate PPE. You should be wearing a respirator mask, gloves, face shield or eye protection, and a gown.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Then you want to develop an initial impression. How does this patient look? Do they have increased work of breathing? Do they appear pale or cyanotic?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kern="1200" dirty="0">
                <a:effectLst/>
                <a:latin typeface="Calibri" panose="020F0502020204030204" pitchFamily="34" charset="0"/>
                <a:ea typeface="Calibri" panose="020F0502020204030204" pitchFamily="34" charset="0"/>
              </a:rPr>
              <a:t>If you have tools such as pulse oximetry and monitors to obtain vital signs, you will need those tools.  Think ahead. What else might you need?</a:t>
            </a:r>
            <a:r>
              <a:rPr lang="en-US" dirty="0">
                <a:effectLst/>
              </a:rPr>
              <a:t>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46</a:t>
            </a:fld>
            <a:endParaRPr lang="en-US"/>
          </a:p>
        </p:txBody>
      </p:sp>
    </p:spTree>
    <p:extLst>
      <p:ext uri="{BB962C8B-B14F-4D97-AF65-F5344CB8AC3E}">
        <p14:creationId xmlns:p14="http://schemas.microsoft.com/office/powerpoint/2010/main" val="41124953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patient is sick.  She </a:t>
            </a:r>
            <a:r>
              <a:rPr lang="en-US" sz="1200" b="0" i="0">
                <a:solidFill>
                  <a:srgbClr val="000000"/>
                </a:solidFill>
                <a:effectLst/>
                <a:latin typeface="Calibri" panose="020F0502020204030204" pitchFamily="34" charset="0"/>
              </a:rPr>
              <a:t>should be moved to a resuscitation area where you can stabilize her with </a:t>
            </a:r>
            <a:r>
              <a:rPr lang="en-US"/>
              <a:t>oxygen therapy and immediate resuscitation.  She screens positive for suspected COVID, and also for severe symptoms. </a:t>
            </a:r>
          </a:p>
          <a:p>
            <a:endParaRPr lang="en-US" sz="1800" b="0" i="0">
              <a:solidFill>
                <a:srgbClr val="000000"/>
              </a:solidFill>
              <a:effectLst/>
              <a:latin typeface="Calibri" panose="020F0502020204030204" pitchFamily="34" charset="0"/>
            </a:endParaRPr>
          </a:p>
          <a:p>
            <a:r>
              <a:rPr lang="en-US" sz="1800" b="0" i="0">
                <a:solidFill>
                  <a:srgbClr val="000000"/>
                </a:solidFill>
                <a:effectLst/>
                <a:latin typeface="Calibri" panose="020F0502020204030204" pitchFamily="34" charset="0"/>
              </a:rPr>
              <a:t>What tools do you have in your clinical area? Do you need help from another clinician? Do you have oxygen available?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Think ahead. How can you stabilize this patient? And if you need to move this patient to a higher level facility, what will you need to do?  How can she safely get there, maintaining safety of the transport group along the way?</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47</a:t>
            </a:fld>
            <a:endParaRPr lang="en-US"/>
          </a:p>
        </p:txBody>
      </p:sp>
    </p:spTree>
    <p:extLst>
      <p:ext uri="{BB962C8B-B14F-4D97-AF65-F5344CB8AC3E}">
        <p14:creationId xmlns:p14="http://schemas.microsoft.com/office/powerpoint/2010/main" val="1061304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As you know, you can learn a lot about your patient within the first few moments of their visit.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When approaching a patient in your facility, you should already have a lot of information from the screening questionnaire and their presenting complaint. </a:t>
            </a: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Are they sick? Are they here for symptoms of illness? Or are they here with other medical concerns and happen to have a mild cough?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200" dirty="0">
                <a:effectLst/>
                <a:latin typeface="Calibri" panose="020F0502020204030204" pitchFamily="34" charset="0"/>
                <a:ea typeface="Calibri" panose="020F0502020204030204" pitchFamily="34" charset="0"/>
              </a:rPr>
              <a:t>When you walk in the door and lay eyes on the patient, you can make your first assessment about their clinical condition. </a:t>
            </a:r>
          </a:p>
          <a:p>
            <a:r>
              <a:rPr lang="en-US" sz="1800" kern="1200" dirty="0">
                <a:effectLst/>
                <a:latin typeface="Calibri" panose="020F0502020204030204" pitchFamily="34" charset="0"/>
                <a:ea typeface="Calibri" panose="020F0502020204030204" pitchFamily="34" charset="0"/>
              </a:rPr>
              <a:t>How would you assess each of these patients? Why? </a:t>
            </a:r>
            <a:endParaRPr lang="en-US" dirty="0"/>
          </a:p>
        </p:txBody>
      </p:sp>
      <p:sp>
        <p:nvSpPr>
          <p:cNvPr id="4" name="Slide Number Placeholder 3"/>
          <p:cNvSpPr>
            <a:spLocks noGrp="1"/>
          </p:cNvSpPr>
          <p:nvPr>
            <p:ph type="sldNum" sz="quarter" idx="5"/>
          </p:nvPr>
        </p:nvSpPr>
        <p:spPr/>
        <p:txBody>
          <a:bodyPr/>
          <a:lstStyle/>
          <a:p>
            <a:fld id="{3186DDF8-9224-45C3-9CB6-AD79A9C4D5DA}" type="slidenum">
              <a:rPr lang="en-US" smtClean="0"/>
              <a:t>50</a:t>
            </a:fld>
            <a:endParaRPr lang="en-US"/>
          </a:p>
        </p:txBody>
      </p:sp>
    </p:spTree>
    <p:extLst>
      <p:ext uri="{BB962C8B-B14F-4D97-AF65-F5344CB8AC3E}">
        <p14:creationId xmlns:p14="http://schemas.microsoft.com/office/powerpoint/2010/main" val="344089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1. Date of onset: are these symptoms new (within the past 7-10 days) or chronic? Does the patient have a chronic cough at baseline, but with a new fever? Determining the date of onset of acute viral symptoms will guide your recommendations about how long the patient should isolate.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2. Type and severity of symptoms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3. Exposure to sick people: Remember, COVID-19 can cause very mild symptoms, so even if someone in your home or workplace hasn’t tested positive or had severe illness, exposure may explain your patient’s current symptoms.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800" kern="1200" dirty="0">
                <a:effectLst/>
                <a:latin typeface="Calibri" panose="020F0502020204030204" pitchFamily="34" charset="0"/>
                <a:ea typeface="Calibri" panose="020F0502020204030204" pitchFamily="34" charset="0"/>
                <a:cs typeface="Calibri" panose="020F0502020204030204" pitchFamily="34" charset="0"/>
              </a:rPr>
              <a:t>Vaccination status: </a:t>
            </a:r>
            <a:r>
              <a:rPr lang="en-US" sz="1800" b="1"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Remember,</a:t>
            </a:r>
            <a:r>
              <a:rPr lang="en-US" sz="18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 people are only fully immunized two full weeks after their last recommended dose of their primary series.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8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Vaccinated people can get COVID-19, though their symptoms are typically less severe. Knowing a patient’s vaccination status still helps to inform your clinical assessment.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4. Past medical history, including comorbidities: You want to know the patient’s medical history to determine their risk of complications if they have COVID-19, to plan for their medical care for comorbid conditions, and to make a well-developed list of differential diagnoses to ensure you are rendering the best care.  This will also help to assess for eligibility for oral antivirals in the case of mild or moderate COVID19 patients.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800" spc="-2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Cardiopulmonary conditions like chronic obstructive pulmonary disease (COPD), asthma, and congestive heart failure (CHF) are important to consider when developing a differential diagnosis and considering your patient’s risk stratification in the context of suspected COVID-19.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8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Chronic kidney disease, including patients with total renal failure/on dialysis, are at increased risk of complications.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8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Tobacco use or other smoke exposure may affect cardiopulmonary risk factors.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8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Obesity is a risk factor for complications of COVID-19.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8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Patients with diabetes may need medications adjusted to manager hyper- or hypoglycemic episodes; they are also at higher risk for complications of COVID-19 and should be monitored closely for signs of deterioration.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8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Any patient with a compromised immune system is at higher risk of severe COVID-19, including people with HIV/AIDS and on chemotherapy or other cancer treatments.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8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Screen for psychiatric and neuropsychiatric conditions, as these may mimic alterations in mental status or may affect a patient’s ability to give a complete history and understand a plan of care.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5. Social history: It is important to know your patient as a person. Even in a brief visit, you can assess important aspects of their lived experience, such as their living environment, support system, occupation, and access to necessities like food, clean water, and transportation. While this information may seem irrelevant to the clinical encounter, it is often essential to develop an effective plan of care.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186DDF8-9224-45C3-9CB6-AD79A9C4D5DA}" type="slidenum">
              <a:rPr lang="en-US" smtClean="0"/>
              <a:t>51</a:t>
            </a:fld>
            <a:endParaRPr lang="en-US"/>
          </a:p>
        </p:txBody>
      </p:sp>
    </p:spTree>
    <p:extLst>
      <p:ext uri="{BB962C8B-B14F-4D97-AF65-F5344CB8AC3E}">
        <p14:creationId xmlns:p14="http://schemas.microsoft.com/office/powerpoint/2010/main" val="2710126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effectLst/>
                <a:latin typeface="Calibri" panose="020F0502020204030204" pitchFamily="34" charset="0"/>
                <a:ea typeface="Calibri" panose="020F0502020204030204" pitchFamily="34" charset="0"/>
              </a:rPr>
              <a:t>What does this mean, and why must we build a full differential diagnosis (even if we’re pretty sure the patient has COVID-19)?</a:t>
            </a:r>
            <a:r>
              <a:rPr lang="en-US" dirty="0">
                <a:effectLst/>
              </a:rPr>
              <a:t> </a:t>
            </a:r>
            <a:endParaRPr lang="en-US" dirty="0"/>
          </a:p>
        </p:txBody>
      </p:sp>
      <p:sp>
        <p:nvSpPr>
          <p:cNvPr id="4" name="Slide Number Placeholder 3"/>
          <p:cNvSpPr>
            <a:spLocks noGrp="1"/>
          </p:cNvSpPr>
          <p:nvPr>
            <p:ph type="sldNum" sz="quarter" idx="5"/>
          </p:nvPr>
        </p:nvSpPr>
        <p:spPr/>
        <p:txBody>
          <a:bodyPr/>
          <a:lstStyle/>
          <a:p>
            <a:fld id="{3186DDF8-9224-45C3-9CB6-AD79A9C4D5DA}" type="slidenum">
              <a:rPr lang="en-US" smtClean="0"/>
              <a:t>52</a:t>
            </a:fld>
            <a:endParaRPr lang="en-US"/>
          </a:p>
        </p:txBody>
      </p:sp>
    </p:spTree>
    <p:extLst>
      <p:ext uri="{BB962C8B-B14F-4D97-AF65-F5344CB8AC3E}">
        <p14:creationId xmlns:p14="http://schemas.microsoft.com/office/powerpoint/2010/main" val="15786476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0" kern="1200" dirty="0">
                <a:solidFill>
                  <a:srgbClr val="262626"/>
                </a:solidFill>
                <a:effectLst/>
                <a:latin typeface="Calibri" panose="020F0502020204030204" pitchFamily="34" charset="0"/>
                <a:ea typeface="DengXian" panose="02010600030101010101" pitchFamily="2" charset="-122"/>
                <a:cs typeface="Calibri" panose="020F0502020204030204" pitchFamily="34" charset="0"/>
              </a:rPr>
              <a:t>He</a:t>
            </a:r>
            <a:r>
              <a:rPr lang="en-US" sz="1800" kern="1200" dirty="0">
                <a:solidFill>
                  <a:srgbClr val="262626"/>
                </a:solidFill>
                <a:effectLst/>
                <a:latin typeface="Calibri" panose="020F0502020204030204" pitchFamily="34" charset="0"/>
                <a:ea typeface="DengXian" panose="02010600030101010101" pitchFamily="2" charset="-122"/>
                <a:cs typeface="Calibri" panose="020F0502020204030204" pitchFamily="34" charset="0"/>
              </a:rPr>
              <a:t>alth care workers must balance the possibility that a sick patient is infected with COVID-19 with the possibility that they have something that is not COVID-19. Or they can be sick with COVID-19 and another medical problem! This can be confusing or overwhelming, but it is crucial to consider all possibilities when approaching a patient.  If you only consider one diagnosis – you will only find one diagnosis – but patients can have various diagnoses, and sometimes have more than one thing going on at a time.  It is important to stay open minded, and use your history and physical tools to narrow down the possibilities.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kern="1200" dirty="0">
                <a:solidFill>
                  <a:srgbClr val="262626"/>
                </a:solidFill>
                <a:effectLst/>
                <a:latin typeface="Calibri" panose="020F0502020204030204" pitchFamily="34" charset="0"/>
                <a:ea typeface="DengXian" panose="02010600030101010101" pitchFamily="2" charset="-122"/>
                <a:cs typeface="Calibri" panose="020F0502020204030204" pitchFamily="34" charset="0"/>
              </a:rPr>
              <a:t>Additional notes: </a:t>
            </a:r>
            <a:r>
              <a:rPr lang="en-US" sz="1800" kern="1200" dirty="0">
                <a:solidFill>
                  <a:srgbClr val="262626"/>
                </a:solidFill>
                <a:effectLst/>
                <a:latin typeface="Calibri" panose="020F0502020204030204" pitchFamily="34" charset="0"/>
                <a:ea typeface="DengXian" panose="02010600030101010101" pitchFamily="2" charset="-122"/>
                <a:cs typeface="Calibri" panose="020F0502020204030204" pitchFamily="34" charset="0"/>
              </a:rPr>
              <a:t>*Loss of taste and smell is a unique symptom for SARS-CoV-2 and a strong predictor of positive COVID-19 status. However, there are reports of a lower incidence of this symptom with the current Omicron variant.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200" dirty="0">
                <a:solidFill>
                  <a:srgbClr val="262626"/>
                </a:solidFill>
                <a:effectLst/>
                <a:latin typeface="Calibri" panose="020F0502020204030204" pitchFamily="34" charset="0"/>
                <a:ea typeface="DengXian" panose="02010600030101010101" pitchFamily="2" charset="-122"/>
              </a:rPr>
              <a:t>**While GI symptoms like vomiting and/or diarrhea have been reported in 20-40% of COVID cases, these are rarely the only presenting symptoms (i.e., they are usually in addition to other symptoms like cough, respiratory symptoms). It is important to remember that GI symptoms can be COVID but can be many other disease processes that should be closely assessed and managed. </a:t>
            </a:r>
            <a:endParaRPr lang="en-US" dirty="0"/>
          </a:p>
        </p:txBody>
      </p:sp>
      <p:sp>
        <p:nvSpPr>
          <p:cNvPr id="4" name="Slide Number Placeholder 3"/>
          <p:cNvSpPr>
            <a:spLocks noGrp="1"/>
          </p:cNvSpPr>
          <p:nvPr>
            <p:ph type="sldNum" sz="quarter" idx="5"/>
          </p:nvPr>
        </p:nvSpPr>
        <p:spPr/>
        <p:txBody>
          <a:bodyPr/>
          <a:lstStyle/>
          <a:p>
            <a:fld id="{3186DDF8-9224-45C3-9CB6-AD79A9C4D5DA}" type="slidenum">
              <a:rPr lang="en-US" smtClean="0"/>
              <a:t>53</a:t>
            </a:fld>
            <a:endParaRPr lang="en-US"/>
          </a:p>
        </p:txBody>
      </p:sp>
    </p:spTree>
    <p:extLst>
      <p:ext uri="{BB962C8B-B14F-4D97-AF65-F5344CB8AC3E}">
        <p14:creationId xmlns:p14="http://schemas.microsoft.com/office/powerpoint/2010/main" val="40779267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effectLst/>
                <a:latin typeface="Calibri" panose="020F0502020204030204" pitchFamily="34" charset="0"/>
                <a:ea typeface="Calibri" panose="020F0502020204030204" pitchFamily="34" charset="0"/>
              </a:rPr>
              <a:t>Again, these case definitions are useful to review and consider as you encounter COVID-19 patients.</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r>
              <a:rPr lang="en-US" sz="1800" kern="1200" dirty="0">
                <a:effectLst/>
                <a:latin typeface="Calibri" panose="020F0502020204030204" pitchFamily="34" charset="0"/>
                <a:ea typeface="Calibri" panose="020F0502020204030204" pitchFamily="34" charset="0"/>
              </a:rPr>
              <a:t>Note the emphasis on vital signs as essential data points</a:t>
            </a:r>
            <a:r>
              <a:rPr lang="en-US" dirty="0">
                <a:effectLst/>
              </a:rPr>
              <a:t> </a:t>
            </a:r>
          </a:p>
          <a:p>
            <a:endParaRPr lang="en-US" dirty="0">
              <a:effectLst/>
            </a:endParaRPr>
          </a:p>
          <a:p>
            <a:r>
              <a:rPr lang="en-US" dirty="0">
                <a:effectLst/>
              </a:rPr>
              <a:t>Remember, mild and moderate symptomatic illness are targets for consideration for Test to Treat.  All patients should be evaluated for disease severity and need for initiation of treatment. </a:t>
            </a:r>
            <a:endParaRPr lang="en-US" dirty="0"/>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54</a:t>
            </a:fld>
            <a:endParaRPr lang="en-US"/>
          </a:p>
        </p:txBody>
      </p:sp>
    </p:spTree>
    <p:extLst>
      <p:ext uri="{BB962C8B-B14F-4D97-AF65-F5344CB8AC3E}">
        <p14:creationId xmlns:p14="http://schemas.microsoft.com/office/powerpoint/2010/main" val="423240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Even before the arrival of vaccination and other advances in medical management of COVID, the majority of COVID-19 infections did not require hospital care.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About 80% of positive COVID-19 patients have always mild or moderate symptoms; a priority for these patients is to keep them safe, comfortable, and away from others so they do not spread the disease, while identifying and treating those who are at higher risk of progression of disease.  New treatments like oral antivirals are an important advance to prevent disease progression, coupled with early identification of COVID19 cases, and appropriate isolation and supportive measures to prevent additional disease spread.  </a:t>
            </a:r>
          </a:p>
          <a:p>
            <a:pPr marL="0" marR="0">
              <a:lnSpc>
                <a:spcPct val="107000"/>
              </a:lnSpc>
              <a:spcBef>
                <a:spcPts val="0"/>
              </a:spcBef>
              <a:spcAft>
                <a:spcPts val="600"/>
              </a:spcAft>
            </a:pPr>
            <a:endParaRPr lang="en-US" sz="1800" kern="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6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Primary care systems should be ready to care for all patients safely and effectively. This includes COVID patients with mild symptoms as well as other patients who need other medical care.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Notes for graphic: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ICU: Fewer people contracting COVID-19 means fewer critically ill patients.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Hospital care: You may see patients coming directly from the community or referred from the primary care 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Primary care and community center: Of patients testing positive, 80-90% can self-isolate at home. Some of those will benefit from additional treatment, and these patients should be assessed for vulnerabilities and eligibility for Oral Antivirals.  Some of these patients will only need observation for symptom resolution. </a:t>
            </a:r>
            <a:r>
              <a:rPr lang="en-US" sz="1800" b="1" kern="1200" dirty="0">
                <a:effectLst/>
                <a:latin typeface="Calibri" panose="020F0502020204030204" pitchFamily="34" charset="0"/>
                <a:ea typeface="Calibri" panose="020F0502020204030204" pitchFamily="34" charset="0"/>
                <a:cs typeface="Calibri" panose="020F0502020204030204" pitchFamily="34" charset="0"/>
              </a:rPr>
              <a:t>Isolation is key</a:t>
            </a:r>
            <a:r>
              <a:rPr lang="en-US" sz="1800" kern="1200" dirty="0">
                <a:effectLst/>
                <a:latin typeface="Calibri" panose="020F0502020204030204" pitchFamily="34" charset="0"/>
                <a:ea typeface="Calibri" panose="020F0502020204030204" pitchFamily="34" charset="0"/>
                <a:cs typeface="Calibri" panose="020F0502020204030204" pitchFamily="34" charset="0"/>
              </a:rPr>
              <a:t> to prevent the spread while patients recover at home.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55</a:t>
            </a:fld>
            <a:endParaRPr lang="en-US"/>
          </a:p>
        </p:txBody>
      </p:sp>
    </p:spTree>
    <p:extLst>
      <p:ext uri="{BB962C8B-B14F-4D97-AF65-F5344CB8AC3E}">
        <p14:creationId xmlns:p14="http://schemas.microsoft.com/office/powerpoint/2010/main" val="11545617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rapid test performed at home or at another facility can be sufficient to confirm a positive case of COVID19 (confirm with local guidelines).</a:t>
            </a:r>
          </a:p>
          <a:p>
            <a:r>
              <a:rPr lang="en-US" dirty="0"/>
              <a:t>This patient will still need to confirm the symptom onset of less than 5 days, and that the test was done within that time frame as well.</a:t>
            </a:r>
          </a:p>
        </p:txBody>
      </p:sp>
      <p:sp>
        <p:nvSpPr>
          <p:cNvPr id="4" name="Slide Number Placeholder 3"/>
          <p:cNvSpPr>
            <a:spLocks noGrp="1"/>
          </p:cNvSpPr>
          <p:nvPr>
            <p:ph type="sldNum" sz="quarter" idx="5"/>
          </p:nvPr>
        </p:nvSpPr>
        <p:spPr/>
        <p:txBody>
          <a:bodyPr/>
          <a:lstStyle/>
          <a:p>
            <a:fld id="{A2FA9890-9C3C-F040-8A1D-47B5802A485B}" type="slidenum">
              <a:rPr lang="en-US" smtClean="0"/>
              <a:t>56</a:t>
            </a:fld>
            <a:endParaRPr lang="en-US"/>
          </a:p>
        </p:txBody>
      </p:sp>
    </p:spTree>
    <p:extLst>
      <p:ext uri="{BB962C8B-B14F-4D97-AF65-F5344CB8AC3E}">
        <p14:creationId xmlns:p14="http://schemas.microsoft.com/office/powerpoint/2010/main" val="1351495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C4242"/>
                </a:solidFill>
                <a:effectLst/>
                <a:latin typeface="Helvetica Neue" panose="02000503000000020004" pitchFamily="2" charset="0"/>
              </a:rPr>
              <a:t>Mutations and variants are very normal for any virus. All viruses change over time – including the virus that causes COVID-19. Most of the time, variants don’t impact how a virus works, or its ability to cause infection and disease.</a:t>
            </a:r>
            <a:endParaRPr lang="en-US" b="0" i="0" baseline="30000" dirty="0">
              <a:solidFill>
                <a:srgbClr val="3C4242"/>
              </a:solidFill>
              <a:effectLst/>
              <a:latin typeface="Helvetica Neue" panose="02000503000000020004" pitchFamily="2" charset="0"/>
            </a:endParaRPr>
          </a:p>
          <a:p>
            <a:pPr algn="l"/>
            <a:r>
              <a:rPr lang="en-US" b="0" i="0" dirty="0">
                <a:solidFill>
                  <a:srgbClr val="3C4242"/>
                </a:solidFill>
                <a:effectLst/>
                <a:latin typeface="Helvetica Neue" panose="02000503000000020004" pitchFamily="2" charset="0"/>
              </a:rPr>
              <a:t>Sometimes however, variants can:</a:t>
            </a:r>
          </a:p>
          <a:p>
            <a:pPr algn="l">
              <a:buFont typeface="Arial" panose="020B0604020202020204" pitchFamily="34" charset="0"/>
              <a:buChar char="•"/>
            </a:pPr>
            <a:r>
              <a:rPr lang="en-US" b="0" i="0" dirty="0">
                <a:solidFill>
                  <a:srgbClr val="3C4242"/>
                </a:solidFill>
                <a:effectLst/>
                <a:latin typeface="Helvetica Neue" panose="02000503000000020004" pitchFamily="2" charset="0"/>
              </a:rPr>
              <a:t>make the virus spread more easily</a:t>
            </a:r>
          </a:p>
          <a:p>
            <a:pPr algn="l">
              <a:buFont typeface="Arial" panose="020B0604020202020204" pitchFamily="34" charset="0"/>
              <a:buChar char="•"/>
            </a:pPr>
            <a:r>
              <a:rPr lang="en-US" b="0" i="0" dirty="0">
                <a:solidFill>
                  <a:srgbClr val="3C4242"/>
                </a:solidFill>
                <a:effectLst/>
                <a:latin typeface="Helvetica Neue" panose="02000503000000020004" pitchFamily="2" charset="0"/>
              </a:rPr>
              <a:t>affect how well a person responds to treatment for the virus</a:t>
            </a:r>
          </a:p>
          <a:p>
            <a:pPr algn="l">
              <a:buFont typeface="Arial" panose="020B0604020202020204" pitchFamily="34" charset="0"/>
              <a:buChar char="•"/>
            </a:pPr>
            <a:r>
              <a:rPr lang="en-US" b="0" i="0" dirty="0">
                <a:solidFill>
                  <a:srgbClr val="3C4242"/>
                </a:solidFill>
                <a:effectLst/>
                <a:latin typeface="Helvetica Neue" panose="02000503000000020004" pitchFamily="2" charset="0"/>
              </a:rPr>
              <a:t>impact testing for the virus and how well it is picked-up</a:t>
            </a:r>
          </a:p>
          <a:p>
            <a:pPr algn="l">
              <a:buFont typeface="Arial" panose="020B0604020202020204" pitchFamily="34" charset="0"/>
              <a:buChar char="•"/>
            </a:pPr>
            <a:r>
              <a:rPr lang="en-US" b="0" i="0" dirty="0">
                <a:solidFill>
                  <a:srgbClr val="3C4242"/>
                </a:solidFill>
                <a:effectLst/>
                <a:latin typeface="Helvetica Neue" panose="02000503000000020004" pitchFamily="2" charset="0"/>
              </a:rPr>
              <a:t>reduce the effect of vaccines against the virus</a:t>
            </a:r>
          </a:p>
          <a:p>
            <a:pPr algn="l">
              <a:buFont typeface="Arial" panose="020B0604020202020204" pitchFamily="34" charset="0"/>
              <a:buChar char="•"/>
            </a:pPr>
            <a:r>
              <a:rPr lang="en-US" b="0" i="0" dirty="0">
                <a:solidFill>
                  <a:srgbClr val="3C4242"/>
                </a:solidFill>
                <a:effectLst/>
                <a:latin typeface="Helvetica Neue" panose="02000503000000020004" pitchFamily="2" charset="0"/>
              </a:rPr>
              <a:t>cause more severe illness from the virus.</a:t>
            </a:r>
          </a:p>
          <a:p>
            <a:pPr algn="l"/>
            <a:r>
              <a:rPr lang="en-US" b="0" i="0" dirty="0">
                <a:solidFill>
                  <a:srgbClr val="3C4242"/>
                </a:solidFill>
                <a:effectLst/>
                <a:latin typeface="Helvetica Neue" panose="02000503000000020004" pitchFamily="2" charset="0"/>
              </a:rPr>
              <a:t>A </a:t>
            </a:r>
            <a:r>
              <a:rPr lang="en-US" b="1" i="0" dirty="0">
                <a:solidFill>
                  <a:srgbClr val="3C4242"/>
                </a:solidFill>
                <a:effectLst/>
                <a:latin typeface="Helvetica Neue" panose="02000503000000020004" pitchFamily="2" charset="0"/>
              </a:rPr>
              <a:t>variant of concern</a:t>
            </a:r>
            <a:r>
              <a:rPr lang="en-US" b="0" i="0" dirty="0">
                <a:solidFill>
                  <a:srgbClr val="3C4242"/>
                </a:solidFill>
                <a:effectLst/>
                <a:latin typeface="Helvetica Neue" panose="02000503000000020004" pitchFamily="2" charset="0"/>
              </a:rPr>
              <a:t> is the name given to any variant of the COVID-19 virus (SARS-CoV-2) that behaves in any of the above ways.</a:t>
            </a:r>
          </a:p>
          <a:p>
            <a:pPr algn="l"/>
            <a:r>
              <a:rPr lang="en-US" b="0" i="0" dirty="0">
                <a:solidFill>
                  <a:srgbClr val="3C4242"/>
                </a:solidFill>
                <a:effectLst/>
                <a:latin typeface="Helvetica Neue" panose="02000503000000020004" pitchFamily="2" charset="0"/>
              </a:rPr>
              <a:t>Some variants can also have positive public health effects such as reducing a virus’s ability to spread. Variants can also disappear over time.</a:t>
            </a:r>
          </a:p>
          <a:p>
            <a:pPr algn="l"/>
            <a:endParaRPr lang="en-US" b="0" i="0" dirty="0">
              <a:solidFill>
                <a:srgbClr val="3C4242"/>
              </a:solidFill>
              <a:effectLst/>
              <a:latin typeface="Helvetica Neue" panose="02000503000000020004" pitchFamily="2" charset="0"/>
            </a:endParaRPr>
          </a:p>
          <a:p>
            <a:pPr algn="l"/>
            <a:r>
              <a:rPr lang="en-US" b="0" i="0" dirty="0">
                <a:solidFill>
                  <a:srgbClr val="3C4242"/>
                </a:solidFill>
                <a:effectLst/>
                <a:latin typeface="Helvetica Neue" panose="02000503000000020004" pitchFamily="2" charset="0"/>
              </a:rPr>
              <a:t>https://</a:t>
            </a:r>
            <a:r>
              <a:rPr lang="en-US" b="0" i="0" dirty="0" err="1">
                <a:solidFill>
                  <a:srgbClr val="3C4242"/>
                </a:solidFill>
                <a:effectLst/>
                <a:latin typeface="Helvetica Neue" panose="02000503000000020004" pitchFamily="2" charset="0"/>
              </a:rPr>
              <a:t>www.who.int</a:t>
            </a:r>
            <a:r>
              <a:rPr lang="en-US" b="0" i="0" dirty="0">
                <a:solidFill>
                  <a:srgbClr val="3C4242"/>
                </a:solidFill>
                <a:effectLst/>
                <a:latin typeface="Helvetica Neue" panose="02000503000000020004" pitchFamily="2" charset="0"/>
              </a:rPr>
              <a:t>/news-room/feature-stories/detail/the-effects-of-virus-variants-on-covid-19-vaccines</a:t>
            </a:r>
          </a:p>
        </p:txBody>
      </p:sp>
      <p:sp>
        <p:nvSpPr>
          <p:cNvPr id="4" name="Slide Number Placeholder 3"/>
          <p:cNvSpPr>
            <a:spLocks noGrp="1"/>
          </p:cNvSpPr>
          <p:nvPr>
            <p:ph type="sldNum" sz="quarter" idx="5"/>
          </p:nvPr>
        </p:nvSpPr>
        <p:spPr/>
        <p:txBody>
          <a:bodyPr/>
          <a:lstStyle/>
          <a:p>
            <a:fld id="{A2FA9890-9C3C-F040-8A1D-47B5802A485B}" type="slidenum">
              <a:rPr lang="en-US" smtClean="0"/>
              <a:t>7</a:t>
            </a:fld>
            <a:endParaRPr lang="en-US"/>
          </a:p>
        </p:txBody>
      </p:sp>
    </p:spTree>
    <p:extLst>
      <p:ext uri="{BB962C8B-B14F-4D97-AF65-F5344CB8AC3E}">
        <p14:creationId xmlns:p14="http://schemas.microsoft.com/office/powerpoint/2010/main" val="4241721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test is positive!</a:t>
            </a:r>
          </a:p>
        </p:txBody>
      </p:sp>
      <p:sp>
        <p:nvSpPr>
          <p:cNvPr id="4" name="Slide Number Placeholder 3"/>
          <p:cNvSpPr>
            <a:spLocks noGrp="1"/>
          </p:cNvSpPr>
          <p:nvPr>
            <p:ph type="sldNum" sz="quarter" idx="5"/>
          </p:nvPr>
        </p:nvSpPr>
        <p:spPr/>
        <p:txBody>
          <a:bodyPr/>
          <a:lstStyle/>
          <a:p>
            <a:fld id="{A2FA9890-9C3C-F040-8A1D-47B5802A485B}" type="slidenum">
              <a:rPr lang="en-US" smtClean="0"/>
              <a:t>57</a:t>
            </a:fld>
            <a:endParaRPr lang="en-US"/>
          </a:p>
        </p:txBody>
      </p:sp>
    </p:spTree>
    <p:extLst>
      <p:ext uri="{BB962C8B-B14F-4D97-AF65-F5344CB8AC3E}">
        <p14:creationId xmlns:p14="http://schemas.microsoft.com/office/powerpoint/2010/main" val="5233591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there are treatments we can offer to COVID19 patients – including oral antivirals for eligible patients with mild &amp; moderate illness, as well as other treatments for more severe cases.</a:t>
            </a:r>
          </a:p>
          <a:p>
            <a:r>
              <a:rPr lang="en-US" dirty="0"/>
              <a:t>Can ask the group to name treatments they know of, treatments that are available in their local facility or other locations.</a:t>
            </a:r>
          </a:p>
        </p:txBody>
      </p:sp>
      <p:sp>
        <p:nvSpPr>
          <p:cNvPr id="4" name="Slide Number Placeholder 3"/>
          <p:cNvSpPr>
            <a:spLocks noGrp="1"/>
          </p:cNvSpPr>
          <p:nvPr>
            <p:ph type="sldNum" sz="quarter" idx="5"/>
          </p:nvPr>
        </p:nvSpPr>
        <p:spPr/>
        <p:txBody>
          <a:bodyPr/>
          <a:lstStyle/>
          <a:p>
            <a:fld id="{A2FA9890-9C3C-F040-8A1D-47B5802A485B}" type="slidenum">
              <a:rPr lang="en-US" smtClean="0"/>
              <a:t>58</a:t>
            </a:fld>
            <a:endParaRPr lang="en-US"/>
          </a:p>
        </p:txBody>
      </p:sp>
    </p:spTree>
    <p:extLst>
      <p:ext uri="{BB962C8B-B14F-4D97-AF65-F5344CB8AC3E}">
        <p14:creationId xmlns:p14="http://schemas.microsoft.com/office/powerpoint/2010/main" val="10130044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basic description of the T2T strategy.  </a:t>
            </a:r>
          </a:p>
          <a:p>
            <a:r>
              <a:rPr lang="en-US" dirty="0"/>
              <a:t>Remember, it is not an independent entity, but fits within the general care of patients with COVID19.</a:t>
            </a:r>
          </a:p>
          <a:p>
            <a:r>
              <a:rPr lang="en-US" dirty="0"/>
              <a:t>T2T is the best care strategy for COVID19 patients who meet eligibility criteria – and we should be working hard to identify these patients so they can have the best possible clinical outcomes!</a:t>
            </a:r>
          </a:p>
        </p:txBody>
      </p:sp>
      <p:sp>
        <p:nvSpPr>
          <p:cNvPr id="4" name="Slide Number Placeholder 3"/>
          <p:cNvSpPr>
            <a:spLocks noGrp="1"/>
          </p:cNvSpPr>
          <p:nvPr>
            <p:ph type="sldNum" sz="quarter" idx="5"/>
          </p:nvPr>
        </p:nvSpPr>
        <p:spPr/>
        <p:txBody>
          <a:bodyPr/>
          <a:lstStyle/>
          <a:p>
            <a:fld id="{A2FA9890-9C3C-F040-8A1D-47B5802A485B}" type="slidenum">
              <a:rPr lang="en-US" smtClean="0"/>
              <a:t>59</a:t>
            </a:fld>
            <a:endParaRPr lang="en-US"/>
          </a:p>
        </p:txBody>
      </p:sp>
    </p:spTree>
    <p:extLst>
      <p:ext uri="{BB962C8B-B14F-4D97-AF65-F5344CB8AC3E}">
        <p14:creationId xmlns:p14="http://schemas.microsoft.com/office/powerpoint/2010/main" val="15816500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the patient have symptomatic COVID-19 infection that is confirmed?</a:t>
            </a:r>
          </a:p>
          <a:p>
            <a:r>
              <a:rPr lang="en-US" dirty="0"/>
              <a:t>Does the patient NOT have signs of severe medical illness?  Remember – if they do have severe illness they need to be treated, stabilized as needed, and admitted to the hospital or transferred as necessary in a safe way.</a:t>
            </a:r>
          </a:p>
          <a:p>
            <a:r>
              <a:rPr lang="en-US" dirty="0"/>
              <a:t>Is this less than 5 days since symptom onset.  If YES the proceed through the algorithm.</a:t>
            </a:r>
          </a:p>
        </p:txBody>
      </p:sp>
      <p:sp>
        <p:nvSpPr>
          <p:cNvPr id="4" name="Slide Number Placeholder 3"/>
          <p:cNvSpPr>
            <a:spLocks noGrp="1"/>
          </p:cNvSpPr>
          <p:nvPr>
            <p:ph type="sldNum" sz="quarter" idx="5"/>
          </p:nvPr>
        </p:nvSpPr>
        <p:spPr/>
        <p:txBody>
          <a:bodyPr/>
          <a:lstStyle/>
          <a:p>
            <a:fld id="{A2FA9890-9C3C-F040-8A1D-47B5802A485B}" type="slidenum">
              <a:rPr lang="en-US" smtClean="0"/>
              <a:t>60</a:t>
            </a:fld>
            <a:endParaRPr lang="en-US"/>
          </a:p>
        </p:txBody>
      </p:sp>
    </p:spTree>
    <p:extLst>
      <p:ext uri="{BB962C8B-B14F-4D97-AF65-F5344CB8AC3E}">
        <p14:creationId xmlns:p14="http://schemas.microsoft.com/office/powerpoint/2010/main" val="23404617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second page of the Test to Treat guide provides additional specific guidance regarding dosing of </a:t>
            </a:r>
            <a:r>
              <a:rPr lang="en-US" dirty="0" err="1"/>
              <a:t>Paxlovid</a:t>
            </a:r>
            <a:r>
              <a:rPr lang="en-US" dirty="0"/>
              <a:t> (</a:t>
            </a:r>
            <a:r>
              <a:rPr lang="en-US" dirty="0" err="1"/>
              <a:t>Nimatrelvir</a:t>
            </a:r>
            <a:r>
              <a:rPr lang="en-US" dirty="0"/>
              <a:t>/ritonavir) and </a:t>
            </a:r>
            <a:r>
              <a:rPr lang="en-US" dirty="0" err="1"/>
              <a:t>Molnupiravir</a:t>
            </a:r>
            <a:r>
              <a:rPr lang="en-US" dirty="0"/>
              <a:t>.</a:t>
            </a:r>
          </a:p>
          <a:p>
            <a:r>
              <a:rPr lang="en-US" dirty="0"/>
              <a:t>It also provides a framework to consider prioritization of therapeutics if there are medication shortages or other logistical constraints – prioritizing treatment for the most vulnerable populations who are proven to have the most significant change in outcomes when treated.</a:t>
            </a: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61</a:t>
            </a:fld>
            <a:endParaRPr lang="en-US"/>
          </a:p>
        </p:txBody>
      </p:sp>
    </p:spTree>
    <p:extLst>
      <p:ext uri="{BB962C8B-B14F-4D97-AF65-F5344CB8AC3E}">
        <p14:creationId xmlns:p14="http://schemas.microsoft.com/office/powerpoint/2010/main" val="14197079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treat as many people as possible who meet eligibility criteria.  But remember, if a patient does not meet criteria then we should not prescribe the medications.  At the same time, this does not mean we have nothing to offer.</a:t>
            </a:r>
          </a:p>
          <a:p>
            <a:r>
              <a:rPr lang="en-US" dirty="0"/>
              <a:t>Mild and moderate patients will benefit from various supportive measures (acetaminophen, cough medications, other symptom management) – and monitoring for disease progression.  </a:t>
            </a: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62</a:t>
            </a:fld>
            <a:endParaRPr lang="en-US"/>
          </a:p>
        </p:txBody>
      </p:sp>
    </p:spTree>
    <p:extLst>
      <p:ext uri="{BB962C8B-B14F-4D97-AF65-F5344CB8AC3E}">
        <p14:creationId xmlns:p14="http://schemas.microsoft.com/office/powerpoint/2010/main" val="14215068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additional resources for regularly updated evidence based therapy for COVID19.</a:t>
            </a:r>
            <a:br>
              <a:rPr lang="en-US" dirty="0"/>
            </a:br>
            <a:r>
              <a:rPr lang="en-US" dirty="0"/>
              <a:t>The science is changing, we all are working to keep up to provide the best care to our patients at all times.  </a:t>
            </a:r>
          </a:p>
          <a:p>
            <a:endParaRPr lang="en-US" dirty="0"/>
          </a:p>
          <a:p>
            <a:r>
              <a:rPr lang="en-US" dirty="0"/>
              <a:t>You can use this time to access these resources, discuss different approaches to integration of evidence based practice in various clinical settings, as well as look at, review, and discuss national guidelines.  </a:t>
            </a:r>
          </a:p>
          <a:p>
            <a:endParaRPr lang="en-US" dirty="0"/>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63</a:t>
            </a:fld>
            <a:endParaRPr lang="en-US"/>
          </a:p>
        </p:txBody>
      </p:sp>
    </p:spTree>
    <p:extLst>
      <p:ext uri="{BB962C8B-B14F-4D97-AF65-F5344CB8AC3E}">
        <p14:creationId xmlns:p14="http://schemas.microsoft.com/office/powerpoint/2010/main" val="4977317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studies are some of the initial evidence base to support the use of oral antiviral medications in COVID19 patients.</a:t>
            </a:r>
          </a:p>
          <a:p>
            <a:r>
              <a:rPr lang="en-US" dirty="0"/>
              <a:t>The medicines are still approved under an Emergency Use Authorization – but there are also global guidelines as described from the WHO that support the use of oral antivirals for at-risk patients with mild-moderate COVID-19.</a:t>
            </a:r>
          </a:p>
          <a:p>
            <a:endParaRPr lang="en-US" dirty="0"/>
          </a:p>
          <a:p>
            <a:r>
              <a:rPr lang="en-US" sz="1800" b="0" i="0" u="none" strike="noStrike" dirty="0">
                <a:solidFill>
                  <a:srgbClr val="000000"/>
                </a:solidFill>
                <a:effectLst/>
                <a:latin typeface="Calibri" panose="020F0502020204030204" pitchFamily="34" charset="0"/>
              </a:rPr>
              <a:t>Pfizer’s </a:t>
            </a:r>
            <a:r>
              <a:rPr lang="en-US" sz="1800" b="0" i="0" u="none" strike="noStrike" dirty="0" err="1">
                <a:solidFill>
                  <a:srgbClr val="000000"/>
                </a:solidFill>
                <a:effectLst/>
                <a:latin typeface="Calibri" panose="020F0502020204030204" pitchFamily="34" charset="0"/>
              </a:rPr>
              <a:t>paxlovid</a:t>
            </a:r>
            <a:r>
              <a:rPr lang="en-US" sz="1800" b="0" i="0" u="none" strike="noStrike" dirty="0">
                <a:solidFill>
                  <a:srgbClr val="000000"/>
                </a:solidFill>
                <a:effectLst/>
                <a:latin typeface="Calibri" panose="020F0502020204030204" pitchFamily="34" charset="0"/>
              </a:rPr>
              <a:t> is prequalified by WHO, as is </a:t>
            </a:r>
            <a:r>
              <a:rPr lang="en-US" sz="1800" b="0" i="0" u="none" strike="noStrike" dirty="0" err="1">
                <a:solidFill>
                  <a:srgbClr val="000000"/>
                </a:solidFill>
                <a:effectLst/>
                <a:latin typeface="Calibri" panose="020F0502020204030204" pitchFamily="34" charset="0"/>
              </a:rPr>
              <a:t>Hetero’s</a:t>
            </a:r>
            <a:r>
              <a:rPr lang="en-US" sz="1800" b="0" i="0" u="none" strike="noStrike" dirty="0">
                <a:solidFill>
                  <a:srgbClr val="000000"/>
                </a:solidFill>
                <a:effectLst/>
                <a:latin typeface="Calibri" panose="020F0502020204030204" pitchFamily="34" charset="0"/>
              </a:rPr>
              <a:t> generic </a:t>
            </a:r>
            <a:r>
              <a:rPr lang="en-US" sz="1800" b="0" i="0" u="none" strike="noStrike" dirty="0" err="1">
                <a:solidFill>
                  <a:srgbClr val="000000"/>
                </a:solidFill>
                <a:effectLst/>
                <a:latin typeface="Calibri" panose="020F0502020204030204" pitchFamily="34" charset="0"/>
              </a:rPr>
              <a:t>molnupiravir</a:t>
            </a:r>
            <a:r>
              <a:rPr lang="en-US" sz="1800" b="0" i="0" u="none" strike="noStrike"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66</a:t>
            </a:fld>
            <a:endParaRPr lang="en-US"/>
          </a:p>
        </p:txBody>
      </p:sp>
    </p:spTree>
    <p:extLst>
      <p:ext uri="{BB962C8B-B14F-4D97-AF65-F5344CB8AC3E}">
        <p14:creationId xmlns:p14="http://schemas.microsoft.com/office/powerpoint/2010/main" val="29376082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evidence is continuing to evolve and studies are continuing to monitor the efficacy of oral antivirals with new variants, increased uptake of vaccination, etc.</a:t>
            </a:r>
          </a:p>
          <a:p>
            <a:r>
              <a:rPr lang="en-US" dirty="0"/>
              <a:t>Global guidelines based on evidence continue to see important outcomes in vulnerable, eligible populations with timely initiation of oral antivirals for COVID19.</a:t>
            </a:r>
          </a:p>
          <a:p>
            <a:endParaRPr lang="en-US" dirty="0"/>
          </a:p>
          <a:p>
            <a:r>
              <a:rPr lang="en-US" dirty="0"/>
              <a:t>Additionally, this strategy to improve access to care is a known model for HIV, TB and other disease processes, and has a broader impact on strengthening health systems. </a:t>
            </a:r>
          </a:p>
        </p:txBody>
      </p:sp>
      <p:sp>
        <p:nvSpPr>
          <p:cNvPr id="4" name="Slide Number Placeholder 3"/>
          <p:cNvSpPr>
            <a:spLocks noGrp="1"/>
          </p:cNvSpPr>
          <p:nvPr>
            <p:ph type="sldNum" sz="quarter" idx="5"/>
          </p:nvPr>
        </p:nvSpPr>
        <p:spPr/>
        <p:txBody>
          <a:bodyPr/>
          <a:lstStyle/>
          <a:p>
            <a:fld id="{A2FA9890-9C3C-F040-8A1D-47B5802A485B}" type="slidenum">
              <a:rPr lang="en-US" smtClean="0"/>
              <a:t>67</a:t>
            </a:fld>
            <a:endParaRPr lang="en-US"/>
          </a:p>
        </p:txBody>
      </p:sp>
    </p:spTree>
    <p:extLst>
      <p:ext uri="{BB962C8B-B14F-4D97-AF65-F5344CB8AC3E}">
        <p14:creationId xmlns:p14="http://schemas.microsoft.com/office/powerpoint/2010/main" val="21735532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Test to Treat Algorithm.</a:t>
            </a:r>
          </a:p>
          <a:p>
            <a:r>
              <a:rPr lang="en-US" dirty="0"/>
              <a:t>Work through this algorithm now, in the teaching session.  See where the important decision points are, and for the first part of this session we are going to discuss </a:t>
            </a:r>
            <a:r>
              <a:rPr lang="en-US" dirty="0" err="1"/>
              <a:t>Nirmatrelvir</a:t>
            </a:r>
            <a:r>
              <a:rPr lang="en-US" dirty="0"/>
              <a:t>/Ritonavir – also known as </a:t>
            </a:r>
            <a:r>
              <a:rPr lang="en-US" dirty="0" err="1"/>
              <a:t>Paxlovid</a:t>
            </a:r>
            <a:r>
              <a:rPr lang="en-US" dirty="0"/>
              <a:t>.   The star marks the point in the algorithm where you have screened in for consideration of treat to treat based on symptoms, absence of severe symptoms, and time frame.  Then it is time to consider NMV/r.</a:t>
            </a:r>
          </a:p>
        </p:txBody>
      </p:sp>
      <p:sp>
        <p:nvSpPr>
          <p:cNvPr id="4" name="Slide Number Placeholder 3"/>
          <p:cNvSpPr>
            <a:spLocks noGrp="1"/>
          </p:cNvSpPr>
          <p:nvPr>
            <p:ph type="sldNum" sz="quarter" idx="5"/>
          </p:nvPr>
        </p:nvSpPr>
        <p:spPr/>
        <p:txBody>
          <a:bodyPr/>
          <a:lstStyle/>
          <a:p>
            <a:fld id="{A2FA9890-9C3C-F040-8A1D-47B5802A485B}" type="slidenum">
              <a:rPr lang="en-US" smtClean="0"/>
              <a:t>68</a:t>
            </a:fld>
            <a:endParaRPr lang="en-US"/>
          </a:p>
        </p:txBody>
      </p:sp>
    </p:spTree>
    <p:extLst>
      <p:ext uri="{BB962C8B-B14F-4D97-AF65-F5344CB8AC3E}">
        <p14:creationId xmlns:p14="http://schemas.microsoft.com/office/powerpoint/2010/main" val="1221184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development and distribution globally of COVID vaccines is an incredible scientific and public health achievement.  There is still work to be done to reach targets, but the efforts as depicted on the graph above, preceded by the efforts to develop and test a vaccine for efficacy and safety, are nothing short of incredible.  </a:t>
            </a:r>
          </a:p>
          <a:p>
            <a:endParaRPr lang="en-US"/>
          </a:p>
          <a:p>
            <a:r>
              <a:rPr lang="en-US"/>
              <a:t>The recognition of ongoing efforts to vaccinate as complementary to broad covid strategies including early identification of cases and initiation of treatment for vulnerable, eligible people will holistically provide a balanced approach towards prevention and care for COVID19. </a:t>
            </a:r>
          </a:p>
          <a:p>
            <a:endParaRPr lang="en-US"/>
          </a:p>
          <a:p>
            <a:r>
              <a:rPr lang="en-US"/>
              <a:t>https://</a:t>
            </a:r>
            <a:r>
              <a:rPr lang="en-US" err="1"/>
              <a:t>www.who.int</a:t>
            </a:r>
            <a:r>
              <a:rPr lang="en-US"/>
              <a:t>/emergencies/diseases/novel-coronavirus-2019/covid-19-vaccines</a:t>
            </a:r>
          </a:p>
        </p:txBody>
      </p:sp>
      <p:sp>
        <p:nvSpPr>
          <p:cNvPr id="4" name="Slide Number Placeholder 3"/>
          <p:cNvSpPr>
            <a:spLocks noGrp="1"/>
          </p:cNvSpPr>
          <p:nvPr>
            <p:ph type="sldNum" sz="quarter" idx="5"/>
          </p:nvPr>
        </p:nvSpPr>
        <p:spPr/>
        <p:txBody>
          <a:bodyPr/>
          <a:lstStyle/>
          <a:p>
            <a:fld id="{A2FA9890-9C3C-F040-8A1D-47B5802A485B}" type="slidenum">
              <a:rPr lang="en-US" smtClean="0"/>
              <a:t>8</a:t>
            </a:fld>
            <a:endParaRPr lang="en-US"/>
          </a:p>
        </p:txBody>
      </p:sp>
    </p:spTree>
    <p:extLst>
      <p:ext uri="{BB962C8B-B14F-4D97-AF65-F5344CB8AC3E}">
        <p14:creationId xmlns:p14="http://schemas.microsoft.com/office/powerpoint/2010/main" val="36412302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Paxlovid</a:t>
            </a:r>
            <a:r>
              <a:rPr lang="en-US" dirty="0"/>
              <a:t> (</a:t>
            </a:r>
            <a:r>
              <a:rPr lang="en-US" dirty="0" err="1"/>
              <a:t>nirmatrelvir</a:t>
            </a:r>
            <a:r>
              <a:rPr lang="en-US" dirty="0"/>
              <a:t>/ritonavir) is the first line treatment for Test to Treat, and oral antivirals.  </a:t>
            </a:r>
          </a:p>
          <a:p>
            <a:r>
              <a:rPr lang="en-US" dirty="0"/>
              <a:t>Listed here are the indications &amp; contraindications.</a:t>
            </a:r>
          </a:p>
        </p:txBody>
      </p:sp>
      <p:sp>
        <p:nvSpPr>
          <p:cNvPr id="4" name="Slide Number Placeholder 3"/>
          <p:cNvSpPr>
            <a:spLocks noGrp="1"/>
          </p:cNvSpPr>
          <p:nvPr>
            <p:ph type="sldNum" sz="quarter" idx="5"/>
          </p:nvPr>
        </p:nvSpPr>
        <p:spPr/>
        <p:txBody>
          <a:bodyPr/>
          <a:lstStyle/>
          <a:p>
            <a:fld id="{8C4CB186-827D-46A1-832D-38A448F0ACE6}" type="slidenum">
              <a:rPr lang="en-US" smtClean="0"/>
              <a:t>69</a:t>
            </a:fld>
            <a:endParaRPr lang="en-US"/>
          </a:p>
        </p:txBody>
      </p:sp>
    </p:spTree>
    <p:extLst>
      <p:ext uri="{BB962C8B-B14F-4D97-AF65-F5344CB8AC3E}">
        <p14:creationId xmlns:p14="http://schemas.microsoft.com/office/powerpoint/2010/main" val="7323143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examples of typical packaging and dosing – including both usual dosing and then renal dosing.</a:t>
            </a:r>
          </a:p>
          <a:p>
            <a:r>
              <a:rPr lang="en-US" dirty="0"/>
              <a:t>Please note the renal dosing is half dose </a:t>
            </a:r>
            <a:r>
              <a:rPr lang="en-US" dirty="0" err="1"/>
              <a:t>Nirmatrelvir</a:t>
            </a:r>
            <a:r>
              <a:rPr lang="en-US" dirty="0"/>
              <a:t> (150mg), usual dose ritonavir (100mg)</a:t>
            </a: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70</a:t>
            </a:fld>
            <a:endParaRPr lang="en-US"/>
          </a:p>
        </p:txBody>
      </p:sp>
    </p:spTree>
    <p:extLst>
      <p:ext uri="{BB962C8B-B14F-4D97-AF65-F5344CB8AC3E}">
        <p14:creationId xmlns:p14="http://schemas.microsoft.com/office/powerpoint/2010/main" val="17850594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general patient instructions for </a:t>
            </a:r>
            <a:r>
              <a:rPr lang="en-US" dirty="0" err="1"/>
              <a:t>Paxlovid</a:t>
            </a:r>
            <a:r>
              <a:rPr lang="en-US" dirty="0"/>
              <a:t>.</a:t>
            </a:r>
          </a:p>
        </p:txBody>
      </p:sp>
      <p:sp>
        <p:nvSpPr>
          <p:cNvPr id="4" name="Slide Number Placeholder 3"/>
          <p:cNvSpPr>
            <a:spLocks noGrp="1"/>
          </p:cNvSpPr>
          <p:nvPr>
            <p:ph type="sldNum" sz="quarter" idx="5"/>
          </p:nvPr>
        </p:nvSpPr>
        <p:spPr/>
        <p:txBody>
          <a:bodyPr/>
          <a:lstStyle/>
          <a:p>
            <a:fld id="{A2FA9890-9C3C-F040-8A1D-47B5802A485B}" type="slidenum">
              <a:rPr lang="en-US" smtClean="0"/>
              <a:t>71</a:t>
            </a:fld>
            <a:endParaRPr lang="en-US"/>
          </a:p>
        </p:txBody>
      </p:sp>
    </p:spTree>
    <p:extLst>
      <p:ext uri="{BB962C8B-B14F-4D97-AF65-F5344CB8AC3E}">
        <p14:creationId xmlns:p14="http://schemas.microsoft.com/office/powerpoint/2010/main" val="2078924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to help explain the dose </a:t>
            </a:r>
            <a:r>
              <a:rPr lang="en-US" dirty="0" err="1"/>
              <a:t>pak</a:t>
            </a:r>
            <a:r>
              <a:rPr lang="en-US" dirty="0"/>
              <a:t>/dosing instructions – the dose pack is designed to make it easy for patients to adhere to treatment!</a:t>
            </a:r>
          </a:p>
        </p:txBody>
      </p:sp>
      <p:sp>
        <p:nvSpPr>
          <p:cNvPr id="4" name="Slide Number Placeholder 3"/>
          <p:cNvSpPr>
            <a:spLocks noGrp="1"/>
          </p:cNvSpPr>
          <p:nvPr>
            <p:ph type="sldNum" sz="quarter" idx="5"/>
          </p:nvPr>
        </p:nvSpPr>
        <p:spPr/>
        <p:txBody>
          <a:bodyPr/>
          <a:lstStyle/>
          <a:p>
            <a:fld id="{8C4CB186-827D-46A1-832D-38A448F0ACE6}" type="slidenum">
              <a:rPr lang="en-US" smtClean="0"/>
              <a:t>72</a:t>
            </a:fld>
            <a:endParaRPr lang="en-US"/>
          </a:p>
        </p:txBody>
      </p:sp>
    </p:spTree>
    <p:extLst>
      <p:ext uri="{BB962C8B-B14F-4D97-AF65-F5344CB8AC3E}">
        <p14:creationId xmlns:p14="http://schemas.microsoft.com/office/powerpoint/2010/main" val="35876505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typical contraindications and side effects.</a:t>
            </a:r>
          </a:p>
          <a:p>
            <a:endParaRPr lang="en-US" dirty="0"/>
          </a:p>
        </p:txBody>
      </p:sp>
      <p:sp>
        <p:nvSpPr>
          <p:cNvPr id="4" name="Slide Number Placeholder 3"/>
          <p:cNvSpPr>
            <a:spLocks noGrp="1"/>
          </p:cNvSpPr>
          <p:nvPr>
            <p:ph type="sldNum" sz="quarter" idx="5"/>
          </p:nvPr>
        </p:nvSpPr>
        <p:spPr/>
        <p:txBody>
          <a:bodyPr/>
          <a:lstStyle/>
          <a:p>
            <a:fld id="{8C4CB186-827D-46A1-832D-38A448F0ACE6}" type="slidenum">
              <a:rPr lang="en-US" smtClean="0"/>
              <a:t>73</a:t>
            </a:fld>
            <a:endParaRPr lang="en-US"/>
          </a:p>
        </p:txBody>
      </p:sp>
    </p:spTree>
    <p:extLst>
      <p:ext uri="{BB962C8B-B14F-4D97-AF65-F5344CB8AC3E}">
        <p14:creationId xmlns:p14="http://schemas.microsoft.com/office/powerpoint/2010/main" val="40277546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reinforce – while </a:t>
            </a:r>
            <a:r>
              <a:rPr lang="en-US" dirty="0" err="1"/>
              <a:t>Paxlovid</a:t>
            </a:r>
            <a:r>
              <a:rPr lang="en-US" dirty="0"/>
              <a:t> dose have a long list of drug-drug interactions, it is generally a safe medication!</a:t>
            </a:r>
          </a:p>
          <a:p>
            <a:r>
              <a:rPr lang="en-US" dirty="0"/>
              <a:t>The COVID-19 Drug interaction checker is linked – click on this link during the training and practice using it.</a:t>
            </a:r>
          </a:p>
          <a:p>
            <a:r>
              <a:rPr lang="en-US" dirty="0"/>
              <a:t>Add in typical medications for your patient population, and practice checking to see if there are issues with using </a:t>
            </a:r>
            <a:r>
              <a:rPr lang="en-US" dirty="0" err="1"/>
              <a:t>Paxlovid</a:t>
            </a:r>
            <a:r>
              <a:rPr lang="en-US" dirty="0"/>
              <a:t>.</a:t>
            </a:r>
            <a:br>
              <a:rPr lang="en-US" dirty="0"/>
            </a:br>
            <a:r>
              <a:rPr lang="en-US" dirty="0"/>
              <a:t>While this list looks long and intimidating, it actually is pretty easy to navigate, and make recommendations for use of </a:t>
            </a:r>
            <a:r>
              <a:rPr lang="en-US" dirty="0" err="1"/>
              <a:t>Paxlovid</a:t>
            </a:r>
            <a:r>
              <a:rPr lang="en-US" dirty="0"/>
              <a:t>.</a:t>
            </a:r>
          </a:p>
          <a:p>
            <a:endParaRPr lang="en-US" dirty="0"/>
          </a:p>
          <a:p>
            <a:endParaRPr lang="en-US" dirty="0"/>
          </a:p>
          <a:p>
            <a:r>
              <a:rPr lang="en-US" dirty="0"/>
              <a:t>Also important to remember that this drug is only prescribed for 5 days – so sometimes a patient will need to stop a concurrent medication for those days and a few days afterwards, but it is not a long term treatment, but a short term intervention to improve outcomes.  </a:t>
            </a:r>
            <a:br>
              <a:rPr lang="en-US" dirty="0"/>
            </a:br>
            <a:r>
              <a:rPr lang="en-US" dirty="0"/>
              <a:t>This is manageable, and becomes easier with practice!</a:t>
            </a:r>
          </a:p>
        </p:txBody>
      </p:sp>
      <p:sp>
        <p:nvSpPr>
          <p:cNvPr id="4" name="Slide Number Placeholder 3"/>
          <p:cNvSpPr>
            <a:spLocks noGrp="1"/>
          </p:cNvSpPr>
          <p:nvPr>
            <p:ph type="sldNum" sz="quarter" idx="5"/>
          </p:nvPr>
        </p:nvSpPr>
        <p:spPr/>
        <p:txBody>
          <a:bodyPr/>
          <a:lstStyle/>
          <a:p>
            <a:fld id="{A2FA9890-9C3C-F040-8A1D-47B5802A485B}" type="slidenum">
              <a:rPr lang="en-US" smtClean="0"/>
              <a:t>74</a:t>
            </a:fld>
            <a:endParaRPr lang="en-US"/>
          </a:p>
        </p:txBody>
      </p:sp>
    </p:spTree>
    <p:extLst>
      <p:ext uri="{BB962C8B-B14F-4D97-AF65-F5344CB8AC3E}">
        <p14:creationId xmlns:p14="http://schemas.microsoft.com/office/powerpoint/2010/main" val="13378791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case to work through – can also access the drug interaction checker </a:t>
            </a:r>
            <a:r>
              <a:rPr lang="en-US" dirty="0" err="1"/>
              <a:t>aga.n</a:t>
            </a:r>
            <a:r>
              <a:rPr lang="en-US" dirty="0"/>
              <a:t> </a:t>
            </a:r>
          </a:p>
        </p:txBody>
      </p:sp>
      <p:sp>
        <p:nvSpPr>
          <p:cNvPr id="4" name="Slide Number Placeholder 3"/>
          <p:cNvSpPr>
            <a:spLocks noGrp="1"/>
          </p:cNvSpPr>
          <p:nvPr>
            <p:ph type="sldNum" sz="quarter" idx="5"/>
          </p:nvPr>
        </p:nvSpPr>
        <p:spPr/>
        <p:txBody>
          <a:bodyPr/>
          <a:lstStyle/>
          <a:p>
            <a:fld id="{A2FA9890-9C3C-F040-8A1D-47B5802A485B}" type="slidenum">
              <a:rPr lang="en-US" smtClean="0"/>
              <a:t>75</a:t>
            </a:fld>
            <a:endParaRPr lang="en-US"/>
          </a:p>
        </p:txBody>
      </p:sp>
    </p:spTree>
    <p:extLst>
      <p:ext uri="{BB962C8B-B14F-4D97-AF65-F5344CB8AC3E}">
        <p14:creationId xmlns:p14="http://schemas.microsoft.com/office/powerpoint/2010/main" val="38723634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Marked here with a RED STAR is the decision point for </a:t>
            </a:r>
            <a:r>
              <a:rPr lang="en-US" dirty="0" err="1"/>
              <a:t>molnupiravir</a:t>
            </a:r>
            <a:r>
              <a:rPr lang="en-US" dirty="0"/>
              <a:t> – the second line oral antiviral.</a:t>
            </a:r>
          </a:p>
          <a:p>
            <a:r>
              <a:rPr lang="en-US" dirty="0"/>
              <a:t>If a patient meets criteria/eligibility for treatment, but cannot take NMV/r – this is when to consider </a:t>
            </a:r>
            <a:r>
              <a:rPr lang="en-US" dirty="0" err="1"/>
              <a:t>molnupiravir</a:t>
            </a:r>
            <a:r>
              <a:rPr lang="en-US" dirty="0"/>
              <a:t>.</a:t>
            </a:r>
          </a:p>
          <a:p>
            <a:br>
              <a:rPr lang="en-US" dirty="0"/>
            </a:br>
            <a:r>
              <a:rPr lang="en-US" dirty="0"/>
              <a:t>For places with only </a:t>
            </a:r>
            <a:r>
              <a:rPr lang="en-US" dirty="0" err="1"/>
              <a:t>Molnu</a:t>
            </a:r>
            <a:r>
              <a:rPr lang="en-US" dirty="0"/>
              <a:t> available, you can skip to this place for now, but it is likely in the future that both of these drugs will be available, and therefore important to review the indications and contraindications for each of them.</a:t>
            </a:r>
          </a:p>
        </p:txBody>
      </p:sp>
      <p:sp>
        <p:nvSpPr>
          <p:cNvPr id="4" name="Slide Number Placeholder 3"/>
          <p:cNvSpPr>
            <a:spLocks noGrp="1"/>
          </p:cNvSpPr>
          <p:nvPr>
            <p:ph type="sldNum" sz="quarter" idx="5"/>
          </p:nvPr>
        </p:nvSpPr>
        <p:spPr/>
        <p:txBody>
          <a:bodyPr/>
          <a:lstStyle/>
          <a:p>
            <a:fld id="{A2FA9890-9C3C-F040-8A1D-47B5802A485B}" type="slidenum">
              <a:rPr lang="en-US" smtClean="0"/>
              <a:t>77</a:t>
            </a:fld>
            <a:endParaRPr lang="en-US"/>
          </a:p>
        </p:txBody>
      </p:sp>
    </p:spTree>
    <p:extLst>
      <p:ext uri="{BB962C8B-B14F-4D97-AF65-F5344CB8AC3E}">
        <p14:creationId xmlns:p14="http://schemas.microsoft.com/office/powerpoint/2010/main" val="2065923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listed the indications and contraindications for </a:t>
            </a:r>
            <a:r>
              <a:rPr lang="en-US" dirty="0" err="1"/>
              <a:t>Molnupiravir</a:t>
            </a:r>
            <a:r>
              <a:rPr lang="en-US" dirty="0"/>
              <a:t>.</a:t>
            </a:r>
          </a:p>
          <a:p>
            <a:endParaRPr lang="en-US" dirty="0"/>
          </a:p>
          <a:p>
            <a:r>
              <a:rPr lang="en-US" dirty="0"/>
              <a:t>Important to note that pregnancy is a contraindication for </a:t>
            </a:r>
            <a:r>
              <a:rPr lang="en-US" dirty="0" err="1"/>
              <a:t>molnupiravir</a:t>
            </a:r>
            <a:r>
              <a:rPr lang="en-US" dirty="0"/>
              <a:t> which will be discussed further in a few slides.</a:t>
            </a:r>
          </a:p>
        </p:txBody>
      </p:sp>
      <p:sp>
        <p:nvSpPr>
          <p:cNvPr id="4" name="Slide Number Placeholder 3"/>
          <p:cNvSpPr>
            <a:spLocks noGrp="1"/>
          </p:cNvSpPr>
          <p:nvPr>
            <p:ph type="sldNum" sz="quarter" idx="5"/>
          </p:nvPr>
        </p:nvSpPr>
        <p:spPr/>
        <p:txBody>
          <a:bodyPr/>
          <a:lstStyle/>
          <a:p>
            <a:fld id="{8C4CB186-827D-46A1-832D-38A448F0ACE6}" type="slidenum">
              <a:rPr lang="en-US" smtClean="0"/>
              <a:t>78</a:t>
            </a:fld>
            <a:endParaRPr lang="en-US"/>
          </a:p>
        </p:txBody>
      </p:sp>
    </p:spTree>
    <p:extLst>
      <p:ext uri="{BB962C8B-B14F-4D97-AF65-F5344CB8AC3E}">
        <p14:creationId xmlns:p14="http://schemas.microsoft.com/office/powerpoint/2010/main" val="22765116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contraception recommendation is very important for prescribers of </a:t>
            </a:r>
            <a:r>
              <a:rPr lang="en-US" dirty="0" err="1"/>
              <a:t>molnupiravir</a:t>
            </a:r>
            <a:r>
              <a:rPr lang="en-US" dirty="0"/>
              <a:t>.</a:t>
            </a:r>
          </a:p>
          <a:p>
            <a:r>
              <a:rPr lang="en-US" dirty="0"/>
              <a:t>Contraception should be used during treatment as well as for 4 days after usage for females, and for 3 months after taking for males.</a:t>
            </a:r>
          </a:p>
        </p:txBody>
      </p:sp>
      <p:sp>
        <p:nvSpPr>
          <p:cNvPr id="4" name="Slide Number Placeholder 3"/>
          <p:cNvSpPr>
            <a:spLocks noGrp="1"/>
          </p:cNvSpPr>
          <p:nvPr>
            <p:ph type="sldNum" sz="quarter" idx="5"/>
          </p:nvPr>
        </p:nvSpPr>
        <p:spPr/>
        <p:txBody>
          <a:bodyPr/>
          <a:lstStyle/>
          <a:p>
            <a:fld id="{A2FA9890-9C3C-F040-8A1D-47B5802A485B}" type="slidenum">
              <a:rPr lang="en-US" smtClean="0"/>
              <a:t>80</a:t>
            </a:fld>
            <a:endParaRPr lang="en-US"/>
          </a:p>
        </p:txBody>
      </p:sp>
    </p:spTree>
    <p:extLst>
      <p:ext uri="{BB962C8B-B14F-4D97-AF65-F5344CB8AC3E}">
        <p14:creationId xmlns:p14="http://schemas.microsoft.com/office/powerpoint/2010/main" val="1933745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learned a ton!  There are many more tools available for effective treatment for patients with COVID-19.  This training is focused on Test to Treat, and we will do a in depth discussion of effective diagnosis of these patients, with the 5-day time frame, and appropriate treatment of those patients who are eligible. </a:t>
            </a:r>
          </a:p>
          <a:p>
            <a:endParaRPr lang="en-US" dirty="0"/>
          </a:p>
          <a:p>
            <a:r>
              <a:rPr lang="en-US" dirty="0"/>
              <a:t>But remember – not everyone will need oral antivirals, and some people will need more advanced management for severe disease.  Identification of cases of COVID-19 will allow for appropriate management of COVID-19, and appropriate management will continue to decrease death from COVID-19.  These are just a few examples of treatment options, later in the training there will be more in-depth discussion of appropriate treatment options, and resources to stay up to date.</a:t>
            </a:r>
          </a:p>
        </p:txBody>
      </p:sp>
      <p:sp>
        <p:nvSpPr>
          <p:cNvPr id="4" name="Slide Number Placeholder 3"/>
          <p:cNvSpPr>
            <a:spLocks noGrp="1"/>
          </p:cNvSpPr>
          <p:nvPr>
            <p:ph type="sldNum" sz="quarter" idx="5"/>
          </p:nvPr>
        </p:nvSpPr>
        <p:spPr/>
        <p:txBody>
          <a:bodyPr/>
          <a:lstStyle/>
          <a:p>
            <a:fld id="{A2FA9890-9C3C-F040-8A1D-47B5802A485B}" type="slidenum">
              <a:rPr lang="en-US" smtClean="0"/>
              <a:t>9</a:t>
            </a:fld>
            <a:endParaRPr lang="en-US"/>
          </a:p>
        </p:txBody>
      </p:sp>
    </p:spTree>
    <p:extLst>
      <p:ext uri="{BB962C8B-B14F-4D97-AF65-F5344CB8AC3E}">
        <p14:creationId xmlns:p14="http://schemas.microsoft.com/office/powerpoint/2010/main" val="4986502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time for a discussion of how to counsel patients appropriately, particularly men who require longer duration of contraception after treatment with </a:t>
            </a:r>
            <a:r>
              <a:rPr lang="en-US" dirty="0" err="1"/>
              <a:t>molnupiravir</a:t>
            </a:r>
            <a:r>
              <a:rPr lang="en-US" dirty="0"/>
              <a:t>.</a:t>
            </a:r>
          </a:p>
        </p:txBody>
      </p:sp>
      <p:sp>
        <p:nvSpPr>
          <p:cNvPr id="4" name="Slide Number Placeholder 3"/>
          <p:cNvSpPr>
            <a:spLocks noGrp="1"/>
          </p:cNvSpPr>
          <p:nvPr>
            <p:ph type="sldNum" sz="quarter" idx="5"/>
          </p:nvPr>
        </p:nvSpPr>
        <p:spPr/>
        <p:txBody>
          <a:bodyPr/>
          <a:lstStyle/>
          <a:p>
            <a:fld id="{A2FA9890-9C3C-F040-8A1D-47B5802A485B}" type="slidenum">
              <a:rPr lang="en-US" smtClean="0"/>
              <a:t>81</a:t>
            </a:fld>
            <a:endParaRPr lang="en-US"/>
          </a:p>
        </p:txBody>
      </p:sp>
    </p:spTree>
    <p:extLst>
      <p:ext uri="{BB962C8B-B14F-4D97-AF65-F5344CB8AC3E}">
        <p14:creationId xmlns:p14="http://schemas.microsoft.com/office/powerpoint/2010/main" val="35248009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series of practice cases for health care workers.</a:t>
            </a:r>
          </a:p>
          <a:p>
            <a:endParaRPr lang="en-US" dirty="0"/>
          </a:p>
          <a:p>
            <a:r>
              <a:rPr lang="en-US" dirty="0"/>
              <a:t>How can you start down the algorithm for Test to Treat?</a:t>
            </a:r>
          </a:p>
        </p:txBody>
      </p:sp>
      <p:sp>
        <p:nvSpPr>
          <p:cNvPr id="4" name="Slide Number Placeholder 3"/>
          <p:cNvSpPr>
            <a:spLocks noGrp="1"/>
          </p:cNvSpPr>
          <p:nvPr>
            <p:ph type="sldNum" sz="quarter" idx="5"/>
          </p:nvPr>
        </p:nvSpPr>
        <p:spPr/>
        <p:txBody>
          <a:bodyPr/>
          <a:lstStyle/>
          <a:p>
            <a:fld id="{A2FA9890-9C3C-F040-8A1D-47B5802A485B}" type="slidenum">
              <a:rPr lang="en-US" smtClean="0"/>
              <a:t>82</a:t>
            </a:fld>
            <a:endParaRPr lang="en-US"/>
          </a:p>
        </p:txBody>
      </p:sp>
    </p:spTree>
    <p:extLst>
      <p:ext uri="{BB962C8B-B14F-4D97-AF65-F5344CB8AC3E}">
        <p14:creationId xmlns:p14="http://schemas.microsoft.com/office/powerpoint/2010/main" val="6041190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important questions.  </a:t>
            </a:r>
          </a:p>
          <a:p>
            <a:endParaRPr lang="en-US" dirty="0"/>
          </a:p>
          <a:p>
            <a:r>
              <a:rPr lang="en-US" dirty="0"/>
              <a:t>Answers are positive – now continue down the algorithm.</a:t>
            </a:r>
          </a:p>
        </p:txBody>
      </p:sp>
      <p:sp>
        <p:nvSpPr>
          <p:cNvPr id="4" name="Slide Number Placeholder 3"/>
          <p:cNvSpPr>
            <a:spLocks noGrp="1"/>
          </p:cNvSpPr>
          <p:nvPr>
            <p:ph type="sldNum" sz="quarter" idx="5"/>
          </p:nvPr>
        </p:nvSpPr>
        <p:spPr/>
        <p:txBody>
          <a:bodyPr/>
          <a:lstStyle/>
          <a:p>
            <a:fld id="{A2FA9890-9C3C-F040-8A1D-47B5802A485B}" type="slidenum">
              <a:rPr lang="en-US" smtClean="0"/>
              <a:t>83</a:t>
            </a:fld>
            <a:endParaRPr lang="en-US"/>
          </a:p>
        </p:txBody>
      </p:sp>
    </p:spTree>
    <p:extLst>
      <p:ext uri="{BB962C8B-B14F-4D97-AF65-F5344CB8AC3E}">
        <p14:creationId xmlns:p14="http://schemas.microsoft.com/office/powerpoint/2010/main" val="41568373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This case (and the subsequent cases) provide the opportunity to discuss the steps in patient evaluation - including criteria for treatment with oral antivirals, essential questions to ask (such as other medications and health issues).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For some places where different medications are available (for example, </a:t>
            </a:r>
            <a:r>
              <a:rPr lang="en-US" sz="1800" b="0" i="0" u="none" strike="noStrike" dirty="0" err="1">
                <a:solidFill>
                  <a:srgbClr val="000000"/>
                </a:solidFill>
                <a:effectLst/>
                <a:latin typeface="Calibri" panose="020F0502020204030204" pitchFamily="34" charset="0"/>
              </a:rPr>
              <a:t>molnupiravir</a:t>
            </a:r>
            <a:r>
              <a:rPr lang="en-US" sz="1800" b="0" i="0" u="none" strike="noStrike" dirty="0">
                <a:solidFill>
                  <a:srgbClr val="000000"/>
                </a:solidFill>
                <a:effectLst/>
                <a:latin typeface="Calibri" panose="020F0502020204030204" pitchFamily="34" charset="0"/>
              </a:rPr>
              <a:t> is available and </a:t>
            </a:r>
            <a:r>
              <a:rPr lang="en-US" sz="1800" b="0" i="0" u="none" strike="noStrike" dirty="0" err="1">
                <a:solidFill>
                  <a:srgbClr val="000000"/>
                </a:solidFill>
                <a:effectLst/>
                <a:latin typeface="Calibri" panose="020F0502020204030204" pitchFamily="34" charset="0"/>
              </a:rPr>
              <a:t>paxlovid</a:t>
            </a:r>
            <a:r>
              <a:rPr lang="en-US" sz="1800" b="0" i="0" u="none" strike="noStrike" dirty="0">
                <a:solidFill>
                  <a:srgbClr val="000000"/>
                </a:solidFill>
                <a:effectLst/>
                <a:latin typeface="Calibri" panose="020F0502020204030204" pitchFamily="34" charset="0"/>
              </a:rPr>
              <a:t> is not) this learning can be extended by thinking – is this patient a candidate for </a:t>
            </a:r>
            <a:r>
              <a:rPr lang="en-US" sz="1800" b="0" i="0" u="none" strike="noStrike" dirty="0" err="1">
                <a:solidFill>
                  <a:srgbClr val="000000"/>
                </a:solidFill>
                <a:effectLst/>
                <a:latin typeface="Calibri" panose="020F0502020204030204" pitchFamily="34" charset="0"/>
              </a:rPr>
              <a:t>molupiravir</a:t>
            </a:r>
            <a:r>
              <a:rPr lang="en-US" sz="1800" b="0" i="0" u="none" strike="noStrike" dirty="0">
                <a:solidFill>
                  <a:srgbClr val="000000"/>
                </a:solidFill>
                <a:effectLst/>
                <a:latin typeface="Calibri" panose="020F0502020204030204" pitchFamily="34" charset="0"/>
              </a:rPr>
              <a:t>?  In this case, yes - if </a:t>
            </a:r>
            <a:r>
              <a:rPr lang="en-US" sz="1800" b="0" i="0" u="none" strike="noStrike" dirty="0" err="1">
                <a:solidFill>
                  <a:srgbClr val="000000"/>
                </a:solidFill>
                <a:effectLst/>
                <a:latin typeface="Calibri" panose="020F0502020204030204" pitchFamily="34" charset="0"/>
              </a:rPr>
              <a:t>paxlovid</a:t>
            </a:r>
            <a:r>
              <a:rPr lang="en-US" sz="1800" b="0" i="0" u="none" strike="noStrike" dirty="0">
                <a:solidFill>
                  <a:srgbClr val="000000"/>
                </a:solidFill>
                <a:effectLst/>
                <a:latin typeface="Calibri" panose="020F0502020204030204" pitchFamily="34" charset="0"/>
              </a:rPr>
              <a:t> is not available and </a:t>
            </a:r>
            <a:r>
              <a:rPr lang="en-US" sz="1800" b="0" i="0" u="none" strike="noStrike" dirty="0" err="1">
                <a:solidFill>
                  <a:srgbClr val="000000"/>
                </a:solidFill>
                <a:effectLst/>
                <a:latin typeface="Calibri" panose="020F0502020204030204" pitchFamily="34" charset="0"/>
              </a:rPr>
              <a:t>molnupiravir</a:t>
            </a:r>
            <a:r>
              <a:rPr lang="en-US" sz="1800" b="0" i="0" u="none" strike="noStrike" dirty="0">
                <a:solidFill>
                  <a:srgbClr val="000000"/>
                </a:solidFill>
                <a:effectLst/>
                <a:latin typeface="Calibri" panose="020F0502020204030204" pitchFamily="34" charset="0"/>
              </a:rPr>
              <a:t> is available, then the patient is a candidate for </a:t>
            </a:r>
            <a:r>
              <a:rPr lang="en-US" sz="1800" b="0" i="0" u="none" strike="noStrike" dirty="0" err="1">
                <a:solidFill>
                  <a:srgbClr val="000000"/>
                </a:solidFill>
                <a:effectLst/>
                <a:latin typeface="Calibri" panose="020F0502020204030204" pitchFamily="34" charset="0"/>
              </a:rPr>
              <a:t>molnupiravir</a:t>
            </a:r>
            <a:r>
              <a:rPr lang="en-US" sz="1800" b="0" i="0" u="none" strike="noStrike" dirty="0">
                <a:solidFill>
                  <a:srgbClr val="000000"/>
                </a:solidFill>
                <a:effectLst/>
                <a:latin typeface="Calibri" panose="020F0502020204030204" pitchFamily="34" charset="0"/>
              </a:rPr>
              <a:t>.</a:t>
            </a:r>
            <a:endParaRPr lang="en-US" b="0" dirty="0">
              <a:effectLst/>
            </a:endParaRPr>
          </a:p>
          <a:p>
            <a:br>
              <a:rPr lang="en-US"/>
            </a:b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84</a:t>
            </a:fld>
            <a:endParaRPr lang="en-US"/>
          </a:p>
        </p:txBody>
      </p:sp>
    </p:spTree>
    <p:extLst>
      <p:ext uri="{BB962C8B-B14F-4D97-AF65-F5344CB8AC3E}">
        <p14:creationId xmlns:p14="http://schemas.microsoft.com/office/powerpoint/2010/main" val="29426404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your starting questions as you evaluate this patient?</a:t>
            </a:r>
          </a:p>
          <a:p>
            <a:r>
              <a:rPr lang="en-US" dirty="0"/>
              <a:t>Any red flags?</a:t>
            </a:r>
          </a:p>
        </p:txBody>
      </p:sp>
      <p:sp>
        <p:nvSpPr>
          <p:cNvPr id="4" name="Slide Number Placeholder 3"/>
          <p:cNvSpPr>
            <a:spLocks noGrp="1"/>
          </p:cNvSpPr>
          <p:nvPr>
            <p:ph type="sldNum" sz="quarter" idx="5"/>
          </p:nvPr>
        </p:nvSpPr>
        <p:spPr/>
        <p:txBody>
          <a:bodyPr/>
          <a:lstStyle/>
          <a:p>
            <a:fld id="{A2FA9890-9C3C-F040-8A1D-47B5802A485B}" type="slidenum">
              <a:rPr lang="en-US" smtClean="0"/>
              <a:t>85</a:t>
            </a:fld>
            <a:endParaRPr lang="en-US"/>
          </a:p>
        </p:txBody>
      </p:sp>
    </p:spTree>
    <p:extLst>
      <p:ext uri="{BB962C8B-B14F-4D97-AF65-F5344CB8AC3E}">
        <p14:creationId xmlns:p14="http://schemas.microsoft.com/office/powerpoint/2010/main" val="39584347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opportunity to consider what is the plan for management of a severe case of COVID?</a:t>
            </a:r>
          </a:p>
          <a:p>
            <a:r>
              <a:rPr lang="en-US" dirty="0"/>
              <a:t>What resources are available in your clinical space?  What is a safe plan for transfer if transfer is necessary?</a:t>
            </a:r>
          </a:p>
          <a:p>
            <a:r>
              <a:rPr lang="en-US" dirty="0"/>
              <a:t>Take a few minutes to discuss and plan for this scenario.</a:t>
            </a:r>
          </a:p>
        </p:txBody>
      </p:sp>
      <p:sp>
        <p:nvSpPr>
          <p:cNvPr id="4" name="Slide Number Placeholder 3"/>
          <p:cNvSpPr>
            <a:spLocks noGrp="1"/>
          </p:cNvSpPr>
          <p:nvPr>
            <p:ph type="sldNum" sz="quarter" idx="5"/>
          </p:nvPr>
        </p:nvSpPr>
        <p:spPr/>
        <p:txBody>
          <a:bodyPr/>
          <a:lstStyle/>
          <a:p>
            <a:fld id="{A2FA9890-9C3C-F040-8A1D-47B5802A485B}" type="slidenum">
              <a:rPr lang="en-US" smtClean="0"/>
              <a:t>86</a:t>
            </a:fld>
            <a:endParaRPr lang="en-US"/>
          </a:p>
        </p:txBody>
      </p:sp>
    </p:spTree>
    <p:extLst>
      <p:ext uri="{BB962C8B-B14F-4D97-AF65-F5344CB8AC3E}">
        <p14:creationId xmlns:p14="http://schemas.microsoft.com/office/powerpoint/2010/main" val="3934373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87</a:t>
            </a:fld>
            <a:endParaRPr lang="en-US"/>
          </a:p>
        </p:txBody>
      </p:sp>
    </p:spTree>
    <p:extLst>
      <p:ext uri="{BB962C8B-B14F-4D97-AF65-F5344CB8AC3E}">
        <p14:creationId xmlns:p14="http://schemas.microsoft.com/office/powerpoint/2010/main" val="132769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27yo female, you may want to inquire about method of contraception and/or date of last menstrual period to assess if pregnancy is possible in this otherwise low risk patient. </a:t>
            </a:r>
          </a:p>
          <a:p>
            <a:r>
              <a:rPr lang="en-US" dirty="0"/>
              <a:t>Consider offering a pregnancy test if it will change the clinical decision making. </a:t>
            </a:r>
          </a:p>
        </p:txBody>
      </p:sp>
      <p:sp>
        <p:nvSpPr>
          <p:cNvPr id="4" name="Slide Number Placeholder 3"/>
          <p:cNvSpPr>
            <a:spLocks noGrp="1"/>
          </p:cNvSpPr>
          <p:nvPr>
            <p:ph type="sldNum" sz="quarter" idx="5"/>
          </p:nvPr>
        </p:nvSpPr>
        <p:spPr/>
        <p:txBody>
          <a:bodyPr/>
          <a:lstStyle/>
          <a:p>
            <a:fld id="{A2FA9890-9C3C-F040-8A1D-47B5802A485B}" type="slidenum">
              <a:rPr lang="en-US" smtClean="0"/>
              <a:t>89</a:t>
            </a:fld>
            <a:endParaRPr lang="en-US"/>
          </a:p>
        </p:txBody>
      </p:sp>
    </p:spTree>
    <p:extLst>
      <p:ext uri="{BB962C8B-B14F-4D97-AF65-F5344CB8AC3E}">
        <p14:creationId xmlns:p14="http://schemas.microsoft.com/office/powerpoint/2010/main" val="39165812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 confirmatory blood work is not necessary or recommended for patients with chronic kidney disease.</a:t>
            </a:r>
          </a:p>
          <a:p>
            <a:r>
              <a:rPr lang="en-US" dirty="0"/>
              <a:t>Can decide based on thorough history, physical, and prior medical records.</a:t>
            </a: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92</a:t>
            </a:fld>
            <a:endParaRPr lang="en-US"/>
          </a:p>
        </p:txBody>
      </p:sp>
    </p:spTree>
    <p:extLst>
      <p:ext uri="{BB962C8B-B14F-4D97-AF65-F5344CB8AC3E}">
        <p14:creationId xmlns:p14="http://schemas.microsoft.com/office/powerpoint/2010/main" val="2141759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Molnupiravir</a:t>
            </a:r>
            <a:r>
              <a:rPr lang="en-US" dirty="0"/>
              <a:t> is NOT contraindicated in patients with advanced liver or kidney disease.</a:t>
            </a:r>
          </a:p>
          <a:p>
            <a:r>
              <a:rPr lang="en-US" dirty="0"/>
              <a:t>This link is a calculator for determining liver disease severity.  https://</a:t>
            </a:r>
            <a:r>
              <a:rPr lang="en-US" dirty="0" err="1"/>
              <a:t>www.hepatitisc.uw.edu</a:t>
            </a:r>
            <a:r>
              <a:rPr lang="en-US" dirty="0"/>
              <a:t>/page/clinical-calculators/</a:t>
            </a:r>
            <a:r>
              <a:rPr lang="en-US" dirty="0" err="1"/>
              <a:t>ctp</a:t>
            </a:r>
            <a:endParaRPr lang="en-US" dirty="0"/>
          </a:p>
          <a:p>
            <a:r>
              <a:rPr lang="en-US" dirty="0"/>
              <a:t>If you are unsure about exact classification but have other reason to believe it is severe, then you can opt for </a:t>
            </a:r>
            <a:r>
              <a:rPr lang="en-US" dirty="0" err="1"/>
              <a:t>molnuipiravir</a:t>
            </a:r>
            <a:r>
              <a:rPr lang="en-US" dirty="0"/>
              <a:t>.</a:t>
            </a:r>
          </a:p>
          <a:p>
            <a:endParaRPr lang="en-US" dirty="0"/>
          </a:p>
          <a:p>
            <a:r>
              <a:rPr lang="en-US" dirty="0"/>
              <a:t>As this patient is post-menopausal –you confirmed with her – she does not require additional counseling regarding pregnancy or contraception.</a:t>
            </a:r>
          </a:p>
          <a:p>
            <a:endParaRPr lang="en-US" dirty="0"/>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95</a:t>
            </a:fld>
            <a:endParaRPr lang="en-US"/>
          </a:p>
        </p:txBody>
      </p:sp>
    </p:spTree>
    <p:extLst>
      <p:ext uri="{BB962C8B-B14F-4D97-AF65-F5344CB8AC3E}">
        <p14:creationId xmlns:p14="http://schemas.microsoft.com/office/powerpoint/2010/main" val="1376678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hard to predict what will happen next.  What we do know is that we have significant advances in diagnostics and therapeutics, in addition to vaccines &amp; prevention.  This training is focused on Test to Treat, a strategy aimed at discovering and diagnosing cases at the right time to provide appropriate treatment, prevent disease progression, and reduce further disease spread.  It is one element of a broad approach of appropriate care and management for COVID-19, which will ultimately help us all, regardless of what happens next.</a:t>
            </a:r>
          </a:p>
          <a:p>
            <a:endParaRPr lang="en-US" dirty="0"/>
          </a:p>
          <a:p>
            <a:r>
              <a:rPr lang="en-US" dirty="0"/>
              <a:t>“We are in this together – and we will get through this, together.”</a:t>
            </a:r>
          </a:p>
        </p:txBody>
      </p:sp>
      <p:sp>
        <p:nvSpPr>
          <p:cNvPr id="4" name="Slide Number Placeholder 3"/>
          <p:cNvSpPr>
            <a:spLocks noGrp="1"/>
          </p:cNvSpPr>
          <p:nvPr>
            <p:ph type="sldNum" sz="quarter" idx="5"/>
          </p:nvPr>
        </p:nvSpPr>
        <p:spPr/>
        <p:txBody>
          <a:bodyPr/>
          <a:lstStyle/>
          <a:p>
            <a:fld id="{A2FA9890-9C3C-F040-8A1D-47B5802A485B}" type="slidenum">
              <a:rPr lang="en-US" smtClean="0"/>
              <a:t>10</a:t>
            </a:fld>
            <a:endParaRPr lang="en-US"/>
          </a:p>
        </p:txBody>
      </p:sp>
    </p:spTree>
    <p:extLst>
      <p:ext uri="{BB962C8B-B14F-4D97-AF65-F5344CB8AC3E}">
        <p14:creationId xmlns:p14="http://schemas.microsoft.com/office/powerpoint/2010/main" val="39011379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the group through this case.</a:t>
            </a:r>
          </a:p>
          <a:p>
            <a:r>
              <a:rPr lang="en-US" dirty="0"/>
              <a:t>High risk so qualifies for </a:t>
            </a:r>
            <a:r>
              <a:rPr lang="en-US" dirty="0" err="1"/>
              <a:t>Paxlovid</a:t>
            </a:r>
            <a:endParaRPr lang="en-US" dirty="0"/>
          </a:p>
          <a:p>
            <a:r>
              <a:rPr lang="en-US" dirty="0"/>
              <a:t>No true contraindication.</a:t>
            </a:r>
          </a:p>
          <a:p>
            <a:r>
              <a:rPr lang="en-US" dirty="0"/>
              <a:t>Can use https://www.covid19-druginteractions.org/checker – Liverpool drug interaction checker to see what medication adjustment is needed.</a:t>
            </a:r>
          </a:p>
          <a:p>
            <a:endParaRPr lang="en-US" dirty="0"/>
          </a:p>
          <a:p>
            <a:r>
              <a:rPr lang="en-US" dirty="0"/>
              <a:t>With simvastatin, the patient needs to </a:t>
            </a:r>
            <a:r>
              <a:rPr lang="en-US" b="0" i="0" dirty="0">
                <a:solidFill>
                  <a:srgbClr val="666666"/>
                </a:solidFill>
                <a:effectLst/>
                <a:latin typeface="Varela Round" panose="020F0502020204030204" pitchFamily="34" charset="0"/>
              </a:rPr>
              <a:t>discontinue use of simvastatin at least 12 hours prior to initiation of </a:t>
            </a:r>
            <a:r>
              <a:rPr lang="en-US" b="0" i="0" dirty="0" err="1">
                <a:solidFill>
                  <a:srgbClr val="666666"/>
                </a:solidFill>
                <a:effectLst/>
                <a:latin typeface="Varela Round" panose="020F0502020204030204" pitchFamily="34" charset="0"/>
              </a:rPr>
              <a:t>Paxlovid</a:t>
            </a:r>
            <a:r>
              <a:rPr lang="en-US" b="0" i="0" dirty="0">
                <a:solidFill>
                  <a:srgbClr val="666666"/>
                </a:solidFill>
                <a:effectLst/>
                <a:latin typeface="Varela Round" panose="020F0502020204030204" pitchFamily="34" charset="0"/>
              </a:rPr>
              <a:t>, during the 5 days of </a:t>
            </a:r>
            <a:r>
              <a:rPr lang="en-US" b="0" i="0" dirty="0" err="1">
                <a:solidFill>
                  <a:srgbClr val="666666"/>
                </a:solidFill>
                <a:effectLst/>
                <a:latin typeface="Varela Round" panose="020F0502020204030204" pitchFamily="34" charset="0"/>
              </a:rPr>
              <a:t>Paxlovid</a:t>
            </a:r>
            <a:r>
              <a:rPr lang="en-US" b="0" i="0" dirty="0">
                <a:solidFill>
                  <a:srgbClr val="666666"/>
                </a:solidFill>
                <a:effectLst/>
                <a:latin typeface="Varela Round" panose="020F0502020204030204" pitchFamily="34" charset="0"/>
              </a:rPr>
              <a:t> treatment and for 5 days after completing </a:t>
            </a:r>
            <a:r>
              <a:rPr lang="en-US" b="0" i="0" dirty="0" err="1">
                <a:solidFill>
                  <a:srgbClr val="666666"/>
                </a:solidFill>
                <a:effectLst/>
                <a:latin typeface="Varela Round" panose="020F0502020204030204" pitchFamily="34" charset="0"/>
              </a:rPr>
              <a:t>Paxlovid</a:t>
            </a:r>
            <a:r>
              <a:rPr lang="en-US" b="0" i="0" dirty="0">
                <a:solidFill>
                  <a:srgbClr val="666666"/>
                </a:solidFill>
                <a:effectLst/>
                <a:latin typeface="Varela Round"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98</a:t>
            </a:fld>
            <a:endParaRPr lang="en-US"/>
          </a:p>
        </p:txBody>
      </p:sp>
    </p:spTree>
    <p:extLst>
      <p:ext uri="{BB962C8B-B14F-4D97-AF65-F5344CB8AC3E}">
        <p14:creationId xmlns:p14="http://schemas.microsoft.com/office/powerpoint/2010/main" val="18276992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patient with severe kidney disease is not a candidate for </a:t>
            </a:r>
            <a:r>
              <a:rPr lang="en-US" dirty="0" err="1"/>
              <a:t>Paxlovid</a:t>
            </a:r>
            <a:r>
              <a:rPr lang="en-US" dirty="0"/>
              <a:t> – you do not need to confirm blood work, can determine based on clinical presentation.  </a:t>
            </a:r>
          </a:p>
          <a:p>
            <a:endParaRPr lang="en-US" dirty="0"/>
          </a:p>
          <a:p>
            <a:r>
              <a:rPr lang="en-US" dirty="0"/>
              <a:t>This patient can be a candidate for </a:t>
            </a:r>
            <a:r>
              <a:rPr lang="en-US" dirty="0" err="1"/>
              <a:t>molnupiravir</a:t>
            </a:r>
            <a:r>
              <a:rPr lang="en-US" dirty="0"/>
              <a:t> – but keep in mind the importance of counseling regarding contraception with prescription of </a:t>
            </a:r>
            <a:r>
              <a:rPr lang="en-US" dirty="0" err="1"/>
              <a:t>molnupiravir</a:t>
            </a:r>
            <a:r>
              <a:rPr lang="en-US" dirty="0"/>
              <a:t>.  Specifically, for men, barrier contraception should be used for 3 months after taking this medication.  This will be included on the patient information sheet provided to the patient, but should be reiterated by the clinician/health care worker as specific instructions at time of prescription.</a:t>
            </a:r>
          </a:p>
        </p:txBody>
      </p:sp>
      <p:sp>
        <p:nvSpPr>
          <p:cNvPr id="4" name="Slide Number Placeholder 3"/>
          <p:cNvSpPr>
            <a:spLocks noGrp="1"/>
          </p:cNvSpPr>
          <p:nvPr>
            <p:ph type="sldNum" sz="quarter" idx="5"/>
          </p:nvPr>
        </p:nvSpPr>
        <p:spPr/>
        <p:txBody>
          <a:bodyPr/>
          <a:lstStyle/>
          <a:p>
            <a:fld id="{A2FA9890-9C3C-F040-8A1D-47B5802A485B}" type="slidenum">
              <a:rPr lang="en-US" smtClean="0"/>
              <a:t>101</a:t>
            </a:fld>
            <a:endParaRPr lang="en-US"/>
          </a:p>
        </p:txBody>
      </p:sp>
    </p:spTree>
    <p:extLst>
      <p:ext uri="{BB962C8B-B14F-4D97-AF65-F5344CB8AC3E}">
        <p14:creationId xmlns:p14="http://schemas.microsoft.com/office/powerpoint/2010/main" val="5550017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opportunity to offer an effective treatment for patients with COVID19 – and prevent worsening of disease is awesome – it is great to have a treatment available.  This is one part of improving care for all COVID patients, and subsequently supporting the health care system in responding to the pandemic and preparing for whatever is coming next.</a:t>
            </a:r>
            <a:br>
              <a:rPr lang="en-US" dirty="0"/>
            </a:br>
            <a:br>
              <a:rPr lang="en-US" dirty="0"/>
            </a:br>
            <a:r>
              <a:rPr lang="en-US" dirty="0"/>
              <a:t>This is not a stand alone thing – it is integrated, quality care.</a:t>
            </a:r>
          </a:p>
        </p:txBody>
      </p:sp>
      <p:sp>
        <p:nvSpPr>
          <p:cNvPr id="4" name="Slide Number Placeholder 3"/>
          <p:cNvSpPr>
            <a:spLocks noGrp="1"/>
          </p:cNvSpPr>
          <p:nvPr>
            <p:ph type="sldNum" sz="quarter" idx="5"/>
          </p:nvPr>
        </p:nvSpPr>
        <p:spPr/>
        <p:txBody>
          <a:bodyPr/>
          <a:lstStyle/>
          <a:p>
            <a:fld id="{A2FA9890-9C3C-F040-8A1D-47B5802A485B}" type="slidenum">
              <a:rPr lang="en-US" smtClean="0"/>
              <a:t>104</a:t>
            </a:fld>
            <a:endParaRPr lang="en-US"/>
          </a:p>
        </p:txBody>
      </p:sp>
    </p:spTree>
    <p:extLst>
      <p:ext uri="{BB962C8B-B14F-4D97-AF65-F5344CB8AC3E}">
        <p14:creationId xmlns:p14="http://schemas.microsoft.com/office/powerpoint/2010/main" val="12029678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diagnosis and treatment is a lifesaving approach to many different diseases.  This includes COVID19, as well as other acute infections such as pneumonia or UTIs, there is precedent among other public health efforts including HIV or TB.  </a:t>
            </a:r>
          </a:p>
          <a:p>
            <a:endParaRPr lang="en-US" dirty="0"/>
          </a:p>
          <a:p>
            <a:r>
              <a:rPr lang="en-US" dirty="0"/>
              <a:t>Creating opportunities for success with this framework has great potential, and if the next variant or iteration of COVID is more severe, having this framework in place could have tremendous impact.</a:t>
            </a:r>
          </a:p>
        </p:txBody>
      </p:sp>
      <p:sp>
        <p:nvSpPr>
          <p:cNvPr id="4" name="Slide Number Placeholder 3"/>
          <p:cNvSpPr>
            <a:spLocks noGrp="1"/>
          </p:cNvSpPr>
          <p:nvPr>
            <p:ph type="sldNum" sz="quarter" idx="5"/>
          </p:nvPr>
        </p:nvSpPr>
        <p:spPr/>
        <p:txBody>
          <a:bodyPr/>
          <a:lstStyle/>
          <a:p>
            <a:fld id="{A2FA9890-9C3C-F040-8A1D-47B5802A485B}" type="slidenum">
              <a:rPr lang="en-US" smtClean="0"/>
              <a:t>105</a:t>
            </a:fld>
            <a:endParaRPr lang="en-US"/>
          </a:p>
        </p:txBody>
      </p:sp>
    </p:spTree>
    <p:extLst>
      <p:ext uri="{BB962C8B-B14F-4D97-AF65-F5344CB8AC3E}">
        <p14:creationId xmlns:p14="http://schemas.microsoft.com/office/powerpoint/2010/main" val="6253066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brainstorming opportunity.  </a:t>
            </a:r>
          </a:p>
          <a:p>
            <a:r>
              <a:rPr lang="en-US" dirty="0"/>
              <a:t>It will feed into a planning activity – that will hopefully empower clinical teams to return to their work environments with ideas to operationalize Test to Treat, and support other processes to streamline care for other patients as well.</a:t>
            </a:r>
          </a:p>
        </p:txBody>
      </p:sp>
      <p:sp>
        <p:nvSpPr>
          <p:cNvPr id="4" name="Slide Number Placeholder 3"/>
          <p:cNvSpPr>
            <a:spLocks noGrp="1"/>
          </p:cNvSpPr>
          <p:nvPr>
            <p:ph type="sldNum" sz="quarter" idx="5"/>
          </p:nvPr>
        </p:nvSpPr>
        <p:spPr/>
        <p:txBody>
          <a:bodyPr/>
          <a:lstStyle/>
          <a:p>
            <a:fld id="{A2FA9890-9C3C-F040-8A1D-47B5802A485B}" type="slidenum">
              <a:rPr lang="en-US" smtClean="0"/>
              <a:t>106</a:t>
            </a:fld>
            <a:endParaRPr lang="en-US"/>
          </a:p>
        </p:txBody>
      </p:sp>
    </p:spTree>
    <p:extLst>
      <p:ext uri="{BB962C8B-B14F-4D97-AF65-F5344CB8AC3E}">
        <p14:creationId xmlns:p14="http://schemas.microsoft.com/office/powerpoint/2010/main" val="109992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implementation and integration of test to treat into regular clinical services is not a simple process.</a:t>
            </a:r>
            <a:br>
              <a:rPr lang="en-US" dirty="0"/>
            </a:br>
            <a:r>
              <a:rPr lang="en-US" dirty="0"/>
              <a:t>There are numerous factors to consider, at various levels.</a:t>
            </a:r>
          </a:p>
          <a:p>
            <a:r>
              <a:rPr lang="en-US" dirty="0"/>
              <a:t>The linked implementation guide is designed to identify factors and support countries as well as service delivery venues to systematically consider and address the issues necessary to implement Test to Treat.</a:t>
            </a:r>
          </a:p>
          <a:p>
            <a:endParaRPr lang="en-US" dirty="0"/>
          </a:p>
          <a:p>
            <a:r>
              <a:rPr lang="en-US" dirty="0"/>
              <a:t>Consider these factors, and consider what has already happened at your facility, and what action steps you can identify to focus on.</a:t>
            </a:r>
          </a:p>
          <a:p>
            <a:endParaRPr lang="en-US" dirty="0"/>
          </a:p>
          <a:p>
            <a:r>
              <a:rPr lang="en-US" dirty="0"/>
              <a:t>https://</a:t>
            </a:r>
            <a:r>
              <a:rPr lang="en-US" dirty="0" err="1"/>
              <a:t>opencriticalcare.org</a:t>
            </a:r>
            <a:r>
              <a:rPr lang="en-US" dirty="0"/>
              <a:t>/wp-content/uploads/2022/06/Implementation-Guide-Test-to-Treat-July-2022-ipycid.pdf</a:t>
            </a:r>
          </a:p>
        </p:txBody>
      </p:sp>
      <p:sp>
        <p:nvSpPr>
          <p:cNvPr id="4" name="Slide Number Placeholder 3"/>
          <p:cNvSpPr>
            <a:spLocks noGrp="1"/>
          </p:cNvSpPr>
          <p:nvPr>
            <p:ph type="sldNum" sz="quarter" idx="5"/>
          </p:nvPr>
        </p:nvSpPr>
        <p:spPr/>
        <p:txBody>
          <a:bodyPr/>
          <a:lstStyle/>
          <a:p>
            <a:fld id="{A2FA9890-9C3C-F040-8A1D-47B5802A485B}" type="slidenum">
              <a:rPr lang="en-US" smtClean="0"/>
              <a:t>107</a:t>
            </a:fld>
            <a:endParaRPr lang="en-US"/>
          </a:p>
        </p:txBody>
      </p:sp>
    </p:spTree>
    <p:extLst>
      <p:ext uri="{BB962C8B-B14F-4D97-AF65-F5344CB8AC3E}">
        <p14:creationId xmlns:p14="http://schemas.microsoft.com/office/powerpoint/2010/main" val="8421443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is designed to allow for planning and consideration of the process, among the participants in the training/group.</a:t>
            </a:r>
          </a:p>
          <a:p>
            <a:r>
              <a:rPr lang="en-US" dirty="0"/>
              <a:t>Consider the current scenario, and consider what is necessary for Test to Treat. </a:t>
            </a:r>
          </a:p>
          <a:p>
            <a:r>
              <a:rPr lang="en-US" dirty="0"/>
              <a:t>Think about strengths, gaps and opportunities.   Think about the space, and the healthcare workers working in that space.  Think about the patients, and strategies to optimize patient care.</a:t>
            </a:r>
          </a:p>
          <a:p>
            <a:endParaRPr lang="en-US" dirty="0"/>
          </a:p>
          <a:p>
            <a:r>
              <a:rPr lang="en-US" dirty="0"/>
              <a:t>As a facilitator, you can consider accessing the full process mapping PPT and facilitator guide from the </a:t>
            </a:r>
            <a:r>
              <a:rPr lang="en-US" dirty="0" err="1"/>
              <a:t>EpiC</a:t>
            </a:r>
            <a:r>
              <a:rPr lang="en-US" dirty="0"/>
              <a:t> Clinical Pathways Guide (available as an annex).  </a:t>
            </a:r>
          </a:p>
        </p:txBody>
      </p:sp>
      <p:sp>
        <p:nvSpPr>
          <p:cNvPr id="4" name="Slide Number Placeholder 3"/>
          <p:cNvSpPr>
            <a:spLocks noGrp="1"/>
          </p:cNvSpPr>
          <p:nvPr>
            <p:ph type="sldNum" sz="quarter" idx="5"/>
          </p:nvPr>
        </p:nvSpPr>
        <p:spPr/>
        <p:txBody>
          <a:bodyPr/>
          <a:lstStyle/>
          <a:p>
            <a:fld id="{A2FA9890-9C3C-F040-8A1D-47B5802A485B}" type="slidenum">
              <a:rPr lang="en-US" smtClean="0"/>
              <a:t>108</a:t>
            </a:fld>
            <a:endParaRPr lang="en-US"/>
          </a:p>
        </p:txBody>
      </p:sp>
    </p:spTree>
    <p:extLst>
      <p:ext uri="{BB962C8B-B14F-4D97-AF65-F5344CB8AC3E}">
        <p14:creationId xmlns:p14="http://schemas.microsoft.com/office/powerpoint/2010/main" val="41116903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109</a:t>
            </a:fld>
            <a:endParaRPr lang="en-US"/>
          </a:p>
        </p:txBody>
      </p:sp>
    </p:spTree>
    <p:extLst>
      <p:ext uri="{BB962C8B-B14F-4D97-AF65-F5344CB8AC3E}">
        <p14:creationId xmlns:p14="http://schemas.microsoft.com/office/powerpoint/2010/main" val="13775978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remember to stay up to date as information regarding COVID19 care, including oral antivirals and Test to Treat continues to evolve.  These are some good resources for staying up to date, and we encourage you to continue to stay updated with national guidelines as well as these global guidelines.</a:t>
            </a:r>
          </a:p>
        </p:txBody>
      </p:sp>
      <p:sp>
        <p:nvSpPr>
          <p:cNvPr id="4" name="Slide Number Placeholder 3"/>
          <p:cNvSpPr>
            <a:spLocks noGrp="1"/>
          </p:cNvSpPr>
          <p:nvPr>
            <p:ph type="sldNum" sz="quarter" idx="5"/>
          </p:nvPr>
        </p:nvSpPr>
        <p:spPr/>
        <p:txBody>
          <a:bodyPr/>
          <a:lstStyle/>
          <a:p>
            <a:fld id="{A2FA9890-9C3C-F040-8A1D-47B5802A485B}" type="slidenum">
              <a:rPr lang="en-US" smtClean="0"/>
              <a:t>110</a:t>
            </a:fld>
            <a:endParaRPr lang="en-US"/>
          </a:p>
        </p:txBody>
      </p:sp>
    </p:spTree>
    <p:extLst>
      <p:ext uri="{BB962C8B-B14F-4D97-AF65-F5344CB8AC3E}">
        <p14:creationId xmlns:p14="http://schemas.microsoft.com/office/powerpoint/2010/main" val="13611252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111</a:t>
            </a:fld>
            <a:endParaRPr lang="en-US"/>
          </a:p>
        </p:txBody>
      </p:sp>
    </p:spTree>
    <p:extLst>
      <p:ext uri="{BB962C8B-B14F-4D97-AF65-F5344CB8AC3E}">
        <p14:creationId xmlns:p14="http://schemas.microsoft.com/office/powerpoint/2010/main" val="3370432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 for this section of the training.  Remember, these trainings modules may be used together or separately as appropriate for the specific scenario. </a:t>
            </a:r>
          </a:p>
        </p:txBody>
      </p:sp>
      <p:sp>
        <p:nvSpPr>
          <p:cNvPr id="4" name="Slide Number Placeholder 3"/>
          <p:cNvSpPr>
            <a:spLocks noGrp="1"/>
          </p:cNvSpPr>
          <p:nvPr>
            <p:ph type="sldNum" sz="quarter" idx="5"/>
          </p:nvPr>
        </p:nvSpPr>
        <p:spPr/>
        <p:txBody>
          <a:bodyPr/>
          <a:lstStyle/>
          <a:p>
            <a:fld id="{A2FA9890-9C3C-F040-8A1D-47B5802A485B}" type="slidenum">
              <a:rPr lang="en-US" smtClean="0"/>
              <a:t>12</a:t>
            </a:fld>
            <a:endParaRPr lang="en-US"/>
          </a:p>
        </p:txBody>
      </p:sp>
    </p:spTree>
    <p:extLst>
      <p:ext uri="{BB962C8B-B14F-4D97-AF65-F5344CB8AC3E}">
        <p14:creationId xmlns:p14="http://schemas.microsoft.com/office/powerpoint/2010/main" val="4009740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BB5FE-399F-1645-BCE9-2AA73BDCECF6}"/>
              </a:ext>
            </a:extLst>
          </p:cNvPr>
          <p:cNvSpPr/>
          <p:nvPr userDrawn="1"/>
        </p:nvSpPr>
        <p:spPr>
          <a:xfrm>
            <a:off x="0" y="0"/>
            <a:ext cx="12192000" cy="5796503"/>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03000A1-482C-504F-9727-CB826E9D6F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965" y="5941931"/>
            <a:ext cx="2067183" cy="636056"/>
          </a:xfrm>
          <a:prstGeom prst="rect">
            <a:avLst/>
          </a:prstGeom>
        </p:spPr>
      </p:pic>
      <p:sp>
        <p:nvSpPr>
          <p:cNvPr id="19" name="Rectangle 18">
            <a:extLst>
              <a:ext uri="{FF2B5EF4-FFF2-40B4-BE49-F238E27FC236}">
                <a16:creationId xmlns:a16="http://schemas.microsoft.com/office/drawing/2014/main" id="{B0BC728C-7529-1048-8009-BAF6710FC242}"/>
              </a:ext>
            </a:extLst>
          </p:cNvPr>
          <p:cNvSpPr/>
          <p:nvPr userDrawn="1"/>
        </p:nvSpPr>
        <p:spPr>
          <a:xfrm>
            <a:off x="1759143" y="3705417"/>
            <a:ext cx="3243805"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30D12AA-A1FC-F342-BC7F-23897ECCADBB}"/>
              </a:ext>
            </a:extLst>
          </p:cNvPr>
          <p:cNvPicPr/>
          <p:nvPr userDrawn="1"/>
        </p:nvPicPr>
        <p:blipFill rotWithShape="1">
          <a:blip r:embed="rId3">
            <a:alphaModFix/>
            <a:extLst>
              <a:ext uri="{28A0092B-C50C-407E-A947-70E740481C1C}">
                <a14:useLocalDpi xmlns:a14="http://schemas.microsoft.com/office/drawing/2010/main" val="0"/>
              </a:ext>
            </a:extLst>
          </a:blip>
          <a:srcRect t="36352" r="38913"/>
          <a:stretch/>
        </p:blipFill>
        <p:spPr bwMode="auto">
          <a:xfrm>
            <a:off x="9599271" y="0"/>
            <a:ext cx="2592729" cy="2691747"/>
          </a:xfrm>
          <a:prstGeom prst="rect">
            <a:avLst/>
          </a:prstGeom>
          <a:noFill/>
          <a:ln>
            <a:noFill/>
          </a:ln>
        </p:spPr>
      </p:pic>
      <p:sp>
        <p:nvSpPr>
          <p:cNvPr id="21" name="Title 1">
            <a:extLst>
              <a:ext uri="{FF2B5EF4-FFF2-40B4-BE49-F238E27FC236}">
                <a16:creationId xmlns:a16="http://schemas.microsoft.com/office/drawing/2014/main" id="{5F1B06FC-A0B9-AB49-AAFE-310A4E5ECEB0}"/>
              </a:ext>
            </a:extLst>
          </p:cNvPr>
          <p:cNvSpPr>
            <a:spLocks noGrp="1"/>
          </p:cNvSpPr>
          <p:nvPr>
            <p:ph type="ctrTitle" hasCustomPrompt="1"/>
          </p:nvPr>
        </p:nvSpPr>
        <p:spPr>
          <a:xfrm>
            <a:off x="1759143" y="1276916"/>
            <a:ext cx="8216348" cy="1292846"/>
          </a:xfrm>
        </p:spPr>
        <p:txBody>
          <a:bodyPr anchor="b">
            <a:normAutofit/>
          </a:bodyPr>
          <a:lstStyle>
            <a:lvl1pPr algn="l">
              <a:defRPr sz="3600" b="1" i="0">
                <a:solidFill>
                  <a:srgbClr val="DEEBF7"/>
                </a:solidFill>
                <a:latin typeface="Arial" panose="020B0604020202020204" pitchFamily="34" charset="0"/>
                <a:cs typeface="Arial" panose="020B0604020202020204" pitchFamily="34" charset="0"/>
              </a:defRPr>
            </a:lvl1pPr>
          </a:lstStyle>
          <a:p>
            <a:r>
              <a:rPr lang="en-US"/>
              <a:t>Title of the document goes here—the font is Arial 36pt, Bold, Blue-gray</a:t>
            </a:r>
          </a:p>
        </p:txBody>
      </p:sp>
      <p:sp>
        <p:nvSpPr>
          <p:cNvPr id="22" name="Subtitle 2">
            <a:extLst>
              <a:ext uri="{FF2B5EF4-FFF2-40B4-BE49-F238E27FC236}">
                <a16:creationId xmlns:a16="http://schemas.microsoft.com/office/drawing/2014/main" id="{DC0382FE-4D36-024F-8483-69234F9E3E56}"/>
              </a:ext>
            </a:extLst>
          </p:cNvPr>
          <p:cNvSpPr>
            <a:spLocks noGrp="1"/>
          </p:cNvSpPr>
          <p:nvPr>
            <p:ph type="subTitle" idx="1" hasCustomPrompt="1"/>
          </p:nvPr>
        </p:nvSpPr>
        <p:spPr>
          <a:xfrm>
            <a:off x="1759143" y="2799841"/>
            <a:ext cx="8216348" cy="655879"/>
          </a:xfrm>
        </p:spPr>
        <p:txBody>
          <a:bodyPr>
            <a:normAutofit/>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LINE 1, ARIAL REGULAR, 20PT, EXPANDED</a:t>
            </a:r>
          </a:p>
        </p:txBody>
      </p:sp>
      <p:pic>
        <p:nvPicPr>
          <p:cNvPr id="23" name="Picture 22">
            <a:extLst>
              <a:ext uri="{FF2B5EF4-FFF2-40B4-BE49-F238E27FC236}">
                <a16:creationId xmlns:a16="http://schemas.microsoft.com/office/drawing/2014/main" id="{59F15D0C-8700-8E4B-991C-FFA0A2D70488}"/>
              </a:ext>
            </a:extLst>
          </p:cNvPr>
          <p:cNvPicPr/>
          <p:nvPr userDrawn="1"/>
        </p:nvPicPr>
        <p:blipFill rotWithShape="1">
          <a:blip r:embed="rId3">
            <a:alphaModFix/>
            <a:extLst>
              <a:ext uri="{28A0092B-C50C-407E-A947-70E740481C1C}">
                <a14:useLocalDpi xmlns:a14="http://schemas.microsoft.com/office/drawing/2010/main" val="0"/>
              </a:ext>
            </a:extLst>
          </a:blip>
          <a:srcRect l="123" t="54602" r="55624" b="-475"/>
          <a:stretch/>
        </p:blipFill>
        <p:spPr bwMode="auto">
          <a:xfrm rot="10800000">
            <a:off x="-1" y="3856525"/>
            <a:ext cx="1878228" cy="1939977"/>
          </a:xfrm>
          <a:prstGeom prst="rect">
            <a:avLst/>
          </a:prstGeom>
          <a:noFill/>
          <a:ln>
            <a:noFill/>
          </a:ln>
        </p:spPr>
      </p:pic>
      <p:sp>
        <p:nvSpPr>
          <p:cNvPr id="24" name="Text Placeholder 14">
            <a:extLst>
              <a:ext uri="{FF2B5EF4-FFF2-40B4-BE49-F238E27FC236}">
                <a16:creationId xmlns:a16="http://schemas.microsoft.com/office/drawing/2014/main" id="{608882FF-7C72-854B-BB07-53C6DBD6C51D}"/>
              </a:ext>
            </a:extLst>
          </p:cNvPr>
          <p:cNvSpPr>
            <a:spLocks noGrp="1"/>
          </p:cNvSpPr>
          <p:nvPr>
            <p:ph type="body" sz="quarter" idx="10" hasCustomPrompt="1"/>
          </p:nvPr>
        </p:nvSpPr>
        <p:spPr>
          <a:xfrm>
            <a:off x="1759143" y="3919177"/>
            <a:ext cx="4691277" cy="343899"/>
          </a:xfrm>
        </p:spPr>
        <p:txBody>
          <a:bodyPr>
            <a:noAutofit/>
          </a:bodyPr>
          <a:lstStyle>
            <a:lvl1pPr marL="0" indent="0">
              <a:buNone/>
              <a:defRPr sz="2000" b="1" i="0">
                <a:solidFill>
                  <a:srgbClr val="DEEBF7"/>
                </a:solidFill>
                <a:latin typeface="Arial" panose="020B0604020202020204" pitchFamily="34" charset="0"/>
                <a:cs typeface="Arial" panose="020B0604020202020204" pitchFamily="34" charset="0"/>
              </a:defRPr>
            </a:lvl1pPr>
          </a:lstStyle>
          <a:p>
            <a:pPr lvl="0"/>
            <a:r>
              <a:rPr lang="en-US"/>
              <a:t>Author name</a:t>
            </a:r>
          </a:p>
        </p:txBody>
      </p:sp>
      <p:sp>
        <p:nvSpPr>
          <p:cNvPr id="25" name="Text Placeholder 16">
            <a:extLst>
              <a:ext uri="{FF2B5EF4-FFF2-40B4-BE49-F238E27FC236}">
                <a16:creationId xmlns:a16="http://schemas.microsoft.com/office/drawing/2014/main" id="{023C5BC6-3A0E-A343-B0FC-4E3069115565}"/>
              </a:ext>
            </a:extLst>
          </p:cNvPr>
          <p:cNvSpPr>
            <a:spLocks noGrp="1"/>
          </p:cNvSpPr>
          <p:nvPr>
            <p:ph type="body" sz="quarter" idx="11" hasCustomPrompt="1"/>
          </p:nvPr>
        </p:nvSpPr>
        <p:spPr>
          <a:xfrm>
            <a:off x="1758950" y="4288132"/>
            <a:ext cx="4727575" cy="325438"/>
          </a:xfrm>
        </p:spPr>
        <p:txBody>
          <a:bodyPr>
            <a:noAutofit/>
          </a:bodyPr>
          <a:lstStyle>
            <a:lvl1pPr marL="0" indent="0">
              <a:buNone/>
              <a:defRPr sz="2000" b="0" i="1">
                <a:solidFill>
                  <a:srgbClr val="DEEBF7"/>
                </a:solidFill>
                <a:latin typeface="Arial" panose="020B0604020202020204" pitchFamily="34" charset="0"/>
                <a:cs typeface="Arial" panose="020B0604020202020204" pitchFamily="34" charset="0"/>
              </a:defRPr>
            </a:lvl1pPr>
          </a:lstStyle>
          <a:p>
            <a:pPr lvl="0"/>
            <a:r>
              <a:rPr lang="en-US"/>
              <a:t>Author title</a:t>
            </a:r>
          </a:p>
        </p:txBody>
      </p:sp>
      <p:pic>
        <p:nvPicPr>
          <p:cNvPr id="13" name="Picture 12">
            <a:extLst>
              <a:ext uri="{FF2B5EF4-FFF2-40B4-BE49-F238E27FC236}">
                <a16:creationId xmlns:a16="http://schemas.microsoft.com/office/drawing/2014/main" id="{8AAD2982-2AD3-48B9-A985-A0C9A6AECE9B}"/>
              </a:ext>
            </a:extLst>
          </p:cNvPr>
          <p:cNvPicPr>
            <a:picLocks noChangeAspect="1"/>
          </p:cNvPicPr>
          <p:nvPr userDrawn="1"/>
        </p:nvPicPr>
        <p:blipFill>
          <a:blip r:embed="rId4"/>
          <a:stretch>
            <a:fillRect/>
          </a:stretch>
        </p:blipFill>
        <p:spPr>
          <a:xfrm>
            <a:off x="9813793" y="5915677"/>
            <a:ext cx="1107242" cy="740002"/>
          </a:xfrm>
          <a:prstGeom prst="rect">
            <a:avLst/>
          </a:prstGeom>
        </p:spPr>
      </p:pic>
    </p:spTree>
    <p:extLst>
      <p:ext uri="{BB962C8B-B14F-4D97-AF65-F5344CB8AC3E}">
        <p14:creationId xmlns:p14="http://schemas.microsoft.com/office/powerpoint/2010/main" val="2554931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17F1F82B-EACD-44DD-B37E-7A7D49CC393D}" type="slidenum">
              <a:rPr lang="en-US"/>
              <a:pPr>
                <a:defRPr/>
              </a:pPr>
              <a:t>‹#›</a:t>
            </a:fld>
            <a:endParaRPr lang="en-US"/>
          </a:p>
        </p:txBody>
      </p:sp>
    </p:spTree>
    <p:extLst>
      <p:ext uri="{BB962C8B-B14F-4D97-AF65-F5344CB8AC3E}">
        <p14:creationId xmlns:p14="http://schemas.microsoft.com/office/powerpoint/2010/main" val="1080414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1543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457244" y="774443"/>
            <a:ext cx="5131075" cy="5719490"/>
          </a:xfrm>
          <a:prstGeom prst="rect">
            <a:avLst/>
          </a:prstGeom>
        </p:spPr>
        <p:txBody>
          <a:bodyPr>
            <a:normAutofit/>
          </a:bodyPr>
          <a:lstStyle>
            <a:lvl1pPr marL="228600" indent="-223838">
              <a:spcBef>
                <a:spcPts val="1200"/>
              </a:spcBef>
              <a:buFont typeface="Arial" panose="020B0604020202020204" pitchFamily="34" charset="0"/>
              <a:buChar char="•"/>
              <a:defRPr sz="28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475842" y="3094810"/>
            <a:ext cx="4612871" cy="1273432"/>
          </a:xfrm>
          <a:prstGeom prst="rect">
            <a:avLst/>
          </a:prstGeom>
        </p:spPr>
        <p:txBody>
          <a:bodyPr anchor="t" anchorCtr="0">
            <a:noAutofit/>
          </a:bodyPr>
          <a:lstStyle>
            <a:lvl1pPr>
              <a:defRPr sz="3600" b="1" i="0">
                <a:solidFill>
                  <a:srgbClr val="DEEBF7"/>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734EB123-A9D5-1547-B8E4-C7EBCDB647C4}"/>
              </a:ext>
            </a:extLst>
          </p:cNvPr>
          <p:cNvPicPr>
            <a:picLocks noChangeAspect="1"/>
          </p:cNvPicPr>
          <p:nvPr userDrawn="1"/>
        </p:nvPicPr>
        <p:blipFill rotWithShape="1">
          <a:blip r:embed="rId2">
            <a:alphaModFix amt="14000"/>
          </a:blip>
          <a:srcRect r="50248" b="50000"/>
          <a:stretch/>
        </p:blipFill>
        <p:spPr>
          <a:xfrm rot="10800000">
            <a:off x="0" y="-20736"/>
            <a:ext cx="3273461" cy="2895009"/>
          </a:xfrm>
          <a:prstGeom prst="rect">
            <a:avLst/>
          </a:prstGeom>
        </p:spPr>
      </p:pic>
    </p:spTree>
    <p:extLst>
      <p:ext uri="{BB962C8B-B14F-4D97-AF65-F5344CB8AC3E}">
        <p14:creationId xmlns:p14="http://schemas.microsoft.com/office/powerpoint/2010/main" val="1833549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DD789-6D25-CD23-7520-AB60B14C18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18FD6A-95E8-66E3-356B-3294AF0894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0556C8-ABF8-0965-5A01-0CE39A5E903B}"/>
              </a:ext>
            </a:extLst>
          </p:cNvPr>
          <p:cNvSpPr>
            <a:spLocks noGrp="1"/>
          </p:cNvSpPr>
          <p:nvPr>
            <p:ph type="dt" sz="half" idx="10"/>
          </p:nvPr>
        </p:nvSpPr>
        <p:spPr/>
        <p:txBody>
          <a:bodyPr/>
          <a:lstStyle/>
          <a:p>
            <a:fld id="{1362879B-9FA3-4EDD-90BE-CD6A917E79DF}" type="datetimeFigureOut">
              <a:rPr lang="en-US" smtClean="0"/>
              <a:t>11/22/2022</a:t>
            </a:fld>
            <a:endParaRPr lang="en-US"/>
          </a:p>
        </p:txBody>
      </p:sp>
      <p:sp>
        <p:nvSpPr>
          <p:cNvPr id="5" name="Footer Placeholder 4">
            <a:extLst>
              <a:ext uri="{FF2B5EF4-FFF2-40B4-BE49-F238E27FC236}">
                <a16:creationId xmlns:a16="http://schemas.microsoft.com/office/drawing/2014/main" id="{92F62068-85FE-8960-BC93-A3CCA740F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1D05E-3FEF-32F1-7813-D91AFF26CEDA}"/>
              </a:ext>
            </a:extLst>
          </p:cNvPr>
          <p:cNvSpPr>
            <a:spLocks noGrp="1"/>
          </p:cNvSpPr>
          <p:nvPr>
            <p:ph type="sldNum" sz="quarter" idx="12"/>
          </p:nvPr>
        </p:nvSpPr>
        <p:spPr/>
        <p:txBody>
          <a:bodyPr/>
          <a:lstStyle/>
          <a:p>
            <a:fld id="{4CF88EB7-66A9-4D87-AF39-F9E6A1533717}" type="slidenum">
              <a:rPr lang="en-US" smtClean="0"/>
              <a:t>‹#›</a:t>
            </a:fld>
            <a:endParaRPr lang="en-US"/>
          </a:p>
        </p:txBody>
      </p:sp>
    </p:spTree>
    <p:extLst>
      <p:ext uri="{BB962C8B-B14F-4D97-AF65-F5344CB8AC3E}">
        <p14:creationId xmlns:p14="http://schemas.microsoft.com/office/powerpoint/2010/main" val="839608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EFD58-E07A-E8E3-79CD-7E3AF96FC2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A744B-61C7-C5F5-F7C0-8285BFFBB9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690713-06E4-1B7F-C8FB-870C0497CBA7}"/>
              </a:ext>
            </a:extLst>
          </p:cNvPr>
          <p:cNvSpPr>
            <a:spLocks noGrp="1"/>
          </p:cNvSpPr>
          <p:nvPr>
            <p:ph type="dt" sz="half" idx="10"/>
          </p:nvPr>
        </p:nvSpPr>
        <p:spPr/>
        <p:txBody>
          <a:bodyPr/>
          <a:lstStyle/>
          <a:p>
            <a:fld id="{1362879B-9FA3-4EDD-90BE-CD6A917E79DF}" type="datetimeFigureOut">
              <a:rPr lang="en-US" smtClean="0"/>
              <a:t>11/22/2022</a:t>
            </a:fld>
            <a:endParaRPr lang="en-US"/>
          </a:p>
        </p:txBody>
      </p:sp>
      <p:sp>
        <p:nvSpPr>
          <p:cNvPr id="5" name="Footer Placeholder 4">
            <a:extLst>
              <a:ext uri="{FF2B5EF4-FFF2-40B4-BE49-F238E27FC236}">
                <a16:creationId xmlns:a16="http://schemas.microsoft.com/office/drawing/2014/main" id="{59BC7831-69F1-6A38-7449-7387E8796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DAB46-7917-97B9-82DD-5CB2FBB93210}"/>
              </a:ext>
            </a:extLst>
          </p:cNvPr>
          <p:cNvSpPr>
            <a:spLocks noGrp="1"/>
          </p:cNvSpPr>
          <p:nvPr>
            <p:ph type="sldNum" sz="quarter" idx="12"/>
          </p:nvPr>
        </p:nvSpPr>
        <p:spPr/>
        <p:txBody>
          <a:bodyPr/>
          <a:lstStyle/>
          <a:p>
            <a:fld id="{4CF88EB7-66A9-4D87-AF39-F9E6A1533717}" type="slidenum">
              <a:rPr lang="en-US" smtClean="0"/>
              <a:t>‹#›</a:t>
            </a:fld>
            <a:endParaRPr lang="en-US"/>
          </a:p>
        </p:txBody>
      </p:sp>
    </p:spTree>
    <p:extLst>
      <p:ext uri="{BB962C8B-B14F-4D97-AF65-F5344CB8AC3E}">
        <p14:creationId xmlns:p14="http://schemas.microsoft.com/office/powerpoint/2010/main" val="923282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SectionDivider">
    <p:spTree>
      <p:nvGrpSpPr>
        <p:cNvPr id="1" name=""/>
        <p:cNvGrpSpPr/>
        <p:nvPr/>
      </p:nvGrpSpPr>
      <p:grpSpPr>
        <a:xfrm>
          <a:off x="0" y="0"/>
          <a:ext cx="0" cy="0"/>
          <a:chOff x="0" y="0"/>
          <a:chExt cx="0" cy="0"/>
        </a:xfrm>
      </p:grpSpPr>
      <p:sp>
        <p:nvSpPr>
          <p:cNvPr id="23" name="Picture Placeholder 14">
            <a:extLst>
              <a:ext uri="{FF2B5EF4-FFF2-40B4-BE49-F238E27FC236}">
                <a16:creationId xmlns:a16="http://schemas.microsoft.com/office/drawing/2014/main" id="{ADD07B64-0B68-274F-8E7D-729AEDC4D0A7}"/>
              </a:ext>
            </a:extLst>
          </p:cNvPr>
          <p:cNvSpPr>
            <a:spLocks noGrp="1"/>
          </p:cNvSpPr>
          <p:nvPr>
            <p:ph type="pic" sz="quarter" idx="10"/>
          </p:nvPr>
        </p:nvSpPr>
        <p:spPr>
          <a:xfrm>
            <a:off x="4703416" y="0"/>
            <a:ext cx="7488584" cy="3771411"/>
          </a:xfrm>
          <a:solidFill>
            <a:srgbClr val="10254D"/>
          </a:solidFill>
        </p:spPr>
        <p:txBody>
          <a:bodyPr anchor="ctr" anchorCtr="0">
            <a:normAutofit/>
          </a:bodyPr>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pic>
        <p:nvPicPr>
          <p:cNvPr id="24" name="Picture 23">
            <a:extLst>
              <a:ext uri="{FF2B5EF4-FFF2-40B4-BE49-F238E27FC236}">
                <a16:creationId xmlns:a16="http://schemas.microsoft.com/office/drawing/2014/main" id="{03617280-F625-A644-975B-8B64FEFBE8C1}"/>
              </a:ext>
            </a:extLst>
          </p:cNvPr>
          <p:cNvPicPr>
            <a:picLocks noChangeAspect="1"/>
          </p:cNvPicPr>
          <p:nvPr userDrawn="1"/>
        </p:nvPicPr>
        <p:blipFill rotWithShape="1">
          <a:blip r:embed="rId2"/>
          <a:srcRect l="16978" t="15834" r="19350" b="17045"/>
          <a:stretch/>
        </p:blipFill>
        <p:spPr>
          <a:xfrm>
            <a:off x="715616" y="5860"/>
            <a:ext cx="3987800" cy="3765551"/>
          </a:xfrm>
          <a:prstGeom prst="rect">
            <a:avLst/>
          </a:prstGeom>
        </p:spPr>
      </p:pic>
      <p:sp>
        <p:nvSpPr>
          <p:cNvPr id="25" name="Rectangle 24">
            <a:extLst>
              <a:ext uri="{FF2B5EF4-FFF2-40B4-BE49-F238E27FC236}">
                <a16:creationId xmlns:a16="http://schemas.microsoft.com/office/drawing/2014/main" id="{10B87B3F-5EBC-C84C-A9F6-19C9BA9453E5}"/>
              </a:ext>
            </a:extLst>
          </p:cNvPr>
          <p:cNvSpPr/>
          <p:nvPr userDrawn="1"/>
        </p:nvSpPr>
        <p:spPr>
          <a:xfrm>
            <a:off x="-1" y="-1"/>
            <a:ext cx="715617" cy="3771412"/>
          </a:xfrm>
          <a:prstGeom prst="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7DBCB90-1054-0D42-822A-509700C8589C}"/>
              </a:ext>
            </a:extLst>
          </p:cNvPr>
          <p:cNvSpPr/>
          <p:nvPr userDrawn="1"/>
        </p:nvSpPr>
        <p:spPr>
          <a:xfrm>
            <a:off x="0" y="3771411"/>
            <a:ext cx="12192000" cy="3147204"/>
          </a:xfrm>
          <a:prstGeom prst="rect">
            <a:avLst/>
          </a:prstGeom>
          <a:solidFill>
            <a:srgbClr val="446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06BBB84-AB1B-884B-9CE3-D4CF0C045B12}"/>
              </a:ext>
            </a:extLst>
          </p:cNvPr>
          <p:cNvSpPr/>
          <p:nvPr userDrawn="1"/>
        </p:nvSpPr>
        <p:spPr>
          <a:xfrm>
            <a:off x="1486861" y="4433867"/>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6B54EAE4-0834-FE41-A4DF-7D51B9D5EEB0}"/>
              </a:ext>
            </a:extLst>
          </p:cNvPr>
          <p:cNvSpPr>
            <a:spLocks noGrp="1"/>
          </p:cNvSpPr>
          <p:nvPr>
            <p:ph type="title" hasCustomPrompt="1"/>
          </p:nvPr>
        </p:nvSpPr>
        <p:spPr>
          <a:xfrm>
            <a:off x="1366897" y="4752477"/>
            <a:ext cx="9817601" cy="1325563"/>
          </a:xfrm>
        </p:spPr>
        <p:txBody>
          <a:bodyPr>
            <a:normAutofit/>
          </a:bodyPr>
          <a:lstStyle>
            <a:lvl1pPr>
              <a:defRPr sz="3600" b="0" i="0" spc="300">
                <a:solidFill>
                  <a:schemeClr val="bg1"/>
                </a:solidFill>
                <a:latin typeface="Arial" panose="020B0604020202020204" pitchFamily="34" charset="0"/>
                <a:cs typeface="Arial" panose="020B0604020202020204" pitchFamily="34" charset="0"/>
              </a:defRPr>
            </a:lvl1pPr>
          </a:lstStyle>
          <a:p>
            <a:r>
              <a:rPr lang="en-US"/>
              <a:t>SECTIONS TITLE HERE, ARIAL REGULAR, 36PT, ALL CAPS, EXPANDED</a:t>
            </a:r>
          </a:p>
        </p:txBody>
      </p:sp>
    </p:spTree>
    <p:extLst>
      <p:ext uri="{BB962C8B-B14F-4D97-AF65-F5344CB8AC3E}">
        <p14:creationId xmlns:p14="http://schemas.microsoft.com/office/powerpoint/2010/main" val="3102708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8543925"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8543925"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7BAB9B2F-F28D-B24A-888B-C4AF3D81D898}"/>
              </a:ext>
            </a:extLst>
          </p:cNvPr>
          <p:cNvPicPr>
            <a:picLocks noChangeAspect="1"/>
          </p:cNvPicPr>
          <p:nvPr userDrawn="1"/>
        </p:nvPicPr>
        <p:blipFill rotWithShape="1">
          <a:blip r:embed="rId2">
            <a:alphaModFix amt="40000"/>
          </a:blip>
          <a:srcRect l="-476" t="-4739" r="45636" b="42707"/>
          <a:stretch/>
        </p:blipFill>
        <p:spPr>
          <a:xfrm rot="16200000">
            <a:off x="8592039" y="20567"/>
            <a:ext cx="3608226" cy="3591697"/>
          </a:xfrm>
          <a:prstGeom prst="rect">
            <a:avLst/>
          </a:prstGeom>
        </p:spPr>
      </p:pic>
    </p:spTree>
    <p:extLst>
      <p:ext uri="{BB962C8B-B14F-4D97-AF65-F5344CB8AC3E}">
        <p14:creationId xmlns:p14="http://schemas.microsoft.com/office/powerpoint/2010/main" val="1231068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44691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4D9A9-2F77-31DE-9518-EA07547E9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51CF02-5B26-365B-B380-0ADFB813D3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70FE3-2232-FD6F-FFE0-B1B249DBB12E}"/>
              </a:ext>
            </a:extLst>
          </p:cNvPr>
          <p:cNvSpPr>
            <a:spLocks noGrp="1"/>
          </p:cNvSpPr>
          <p:nvPr>
            <p:ph type="dt" sz="half" idx="10"/>
          </p:nvPr>
        </p:nvSpPr>
        <p:spPr/>
        <p:txBody>
          <a:bodyPr/>
          <a:lstStyle/>
          <a:p>
            <a:fld id="{D95D9A42-DB41-8940-96D9-36845EDFED29}" type="datetimeFigureOut">
              <a:rPr lang="en-US" smtClean="0"/>
              <a:t>11/22/2022</a:t>
            </a:fld>
            <a:endParaRPr lang="en-US"/>
          </a:p>
        </p:txBody>
      </p:sp>
      <p:sp>
        <p:nvSpPr>
          <p:cNvPr id="5" name="Footer Placeholder 4">
            <a:extLst>
              <a:ext uri="{FF2B5EF4-FFF2-40B4-BE49-F238E27FC236}">
                <a16:creationId xmlns:a16="http://schemas.microsoft.com/office/drawing/2014/main" id="{3D998A2C-E258-C324-6C38-A9564C430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89063-D760-FF24-6941-386DE58135B0}"/>
              </a:ext>
            </a:extLst>
          </p:cNvPr>
          <p:cNvSpPr>
            <a:spLocks noGrp="1"/>
          </p:cNvSpPr>
          <p:nvPr>
            <p:ph type="sldNum" sz="quarter" idx="12"/>
          </p:nvPr>
        </p:nvSpPr>
        <p:spPr/>
        <p:txBody>
          <a:bodyPr/>
          <a:lstStyle/>
          <a:p>
            <a:fld id="{485B1454-C475-004F-A8EF-33E9D8350D9C}" type="slidenum">
              <a:rPr lang="en-US" smtClean="0"/>
              <a:t>‹#›</a:t>
            </a:fld>
            <a:endParaRPr lang="en-US"/>
          </a:p>
        </p:txBody>
      </p:sp>
    </p:spTree>
    <p:extLst>
      <p:ext uri="{BB962C8B-B14F-4D97-AF65-F5344CB8AC3E}">
        <p14:creationId xmlns:p14="http://schemas.microsoft.com/office/powerpoint/2010/main" val="2006291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EF87-780C-52CC-7316-7532F17F79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8B6514-EF95-EBD8-B3A3-6F77F5B2F21B}"/>
              </a:ext>
            </a:extLst>
          </p:cNvPr>
          <p:cNvSpPr>
            <a:spLocks noGrp="1"/>
          </p:cNvSpPr>
          <p:nvPr>
            <p:ph type="dt" sz="half" idx="10"/>
          </p:nvPr>
        </p:nvSpPr>
        <p:spPr/>
        <p:txBody>
          <a:bodyPr/>
          <a:lstStyle/>
          <a:p>
            <a:fld id="{D95D9A42-DB41-8940-96D9-36845EDFED29}" type="datetimeFigureOut">
              <a:rPr lang="en-US" smtClean="0"/>
              <a:t>11/22/2022</a:t>
            </a:fld>
            <a:endParaRPr lang="en-US"/>
          </a:p>
        </p:txBody>
      </p:sp>
      <p:sp>
        <p:nvSpPr>
          <p:cNvPr id="4" name="Footer Placeholder 3">
            <a:extLst>
              <a:ext uri="{FF2B5EF4-FFF2-40B4-BE49-F238E27FC236}">
                <a16:creationId xmlns:a16="http://schemas.microsoft.com/office/drawing/2014/main" id="{0769EF56-EC94-3646-0E15-C2CFFA2CB1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FB4C8D-D918-9615-FEB6-332A2AA0E324}"/>
              </a:ext>
            </a:extLst>
          </p:cNvPr>
          <p:cNvSpPr>
            <a:spLocks noGrp="1"/>
          </p:cNvSpPr>
          <p:nvPr>
            <p:ph type="sldNum" sz="quarter" idx="12"/>
          </p:nvPr>
        </p:nvSpPr>
        <p:spPr/>
        <p:txBody>
          <a:bodyPr/>
          <a:lstStyle/>
          <a:p>
            <a:fld id="{485B1454-C475-004F-A8EF-33E9D8350D9C}" type="slidenum">
              <a:rPr lang="en-US" smtClean="0"/>
              <a:t>‹#›</a:t>
            </a:fld>
            <a:endParaRPr lang="en-US"/>
          </a:p>
        </p:txBody>
      </p:sp>
    </p:spTree>
    <p:extLst>
      <p:ext uri="{BB962C8B-B14F-4D97-AF65-F5344CB8AC3E}">
        <p14:creationId xmlns:p14="http://schemas.microsoft.com/office/powerpoint/2010/main" val="3758395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2207C0-8EBF-FF47-9405-041901B6C528}"/>
              </a:ext>
            </a:extLst>
          </p:cNvPr>
          <p:cNvSpPr>
            <a:spLocks noGrp="1"/>
          </p:cNvSpPr>
          <p:nvPr>
            <p:ph type="dt" sz="half" idx="10"/>
          </p:nvPr>
        </p:nvSpPr>
        <p:spPr/>
        <p:txBody>
          <a:bodyPr/>
          <a:lstStyle/>
          <a:p>
            <a:fld id="{D95D9A42-DB41-8940-96D9-36845EDFED29}" type="datetimeFigureOut">
              <a:rPr lang="en-US" smtClean="0"/>
              <a:t>11/22/2022</a:t>
            </a:fld>
            <a:endParaRPr lang="en-US"/>
          </a:p>
        </p:txBody>
      </p:sp>
      <p:sp>
        <p:nvSpPr>
          <p:cNvPr id="3" name="Footer Placeholder 2">
            <a:extLst>
              <a:ext uri="{FF2B5EF4-FFF2-40B4-BE49-F238E27FC236}">
                <a16:creationId xmlns:a16="http://schemas.microsoft.com/office/drawing/2014/main" id="{E4AE9772-4FBD-80F2-896F-D77FCF2539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7D55A-D3AA-72B8-0E9D-468823D83928}"/>
              </a:ext>
            </a:extLst>
          </p:cNvPr>
          <p:cNvSpPr>
            <a:spLocks noGrp="1"/>
          </p:cNvSpPr>
          <p:nvPr>
            <p:ph type="sldNum" sz="quarter" idx="12"/>
          </p:nvPr>
        </p:nvSpPr>
        <p:spPr/>
        <p:txBody>
          <a:bodyPr/>
          <a:lstStyle/>
          <a:p>
            <a:fld id="{485B1454-C475-004F-A8EF-33E9D8350D9C}" type="slidenum">
              <a:rPr lang="en-US" smtClean="0"/>
              <a:t>‹#›</a:t>
            </a:fld>
            <a:endParaRPr lang="en-US"/>
          </a:p>
        </p:txBody>
      </p:sp>
    </p:spTree>
    <p:extLst>
      <p:ext uri="{BB962C8B-B14F-4D97-AF65-F5344CB8AC3E}">
        <p14:creationId xmlns:p14="http://schemas.microsoft.com/office/powerpoint/2010/main" val="2068115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
          <p:cNvSpPr>
            <a:spLocks noGrp="1"/>
          </p:cNvSpPr>
          <p:nvPr>
            <p:ph type="sldNum" sz="quarter" idx="10"/>
          </p:nvPr>
        </p:nvSpPr>
        <p:spPr/>
        <p:txBody>
          <a:bodyPr/>
          <a:lstStyle>
            <a:lvl1pPr>
              <a:defRPr/>
            </a:lvl1pPr>
          </a:lstStyle>
          <a:p>
            <a:pPr>
              <a:defRPr/>
            </a:pPr>
            <a:fld id="{FEF22BF4-E4CF-45A2-8CAB-2CEA7D4850F7}" type="slidenum">
              <a:rPr lang="en-US"/>
              <a:pPr>
                <a:defRPr/>
              </a:pPr>
              <a:t>‹#›</a:t>
            </a:fld>
            <a:endParaRPr lang="en-US"/>
          </a:p>
        </p:txBody>
      </p:sp>
    </p:spTree>
    <p:extLst>
      <p:ext uri="{BB962C8B-B14F-4D97-AF65-F5344CB8AC3E}">
        <p14:creationId xmlns:p14="http://schemas.microsoft.com/office/powerpoint/2010/main" val="2148179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Bod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609600" y="1101725"/>
            <a:ext cx="109728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Slide Number Placeholder 2"/>
          <p:cNvSpPr>
            <a:spLocks noGrp="1"/>
          </p:cNvSpPr>
          <p:nvPr>
            <p:ph type="sldNum" sz="quarter" idx="10"/>
          </p:nvPr>
        </p:nvSpPr>
        <p:spPr/>
        <p:txBody>
          <a:bodyPr/>
          <a:lstStyle>
            <a:lvl1pPr>
              <a:defRPr/>
            </a:lvl1pPr>
          </a:lstStyle>
          <a:p>
            <a:pPr>
              <a:defRPr/>
            </a:pPr>
            <a:fld id="{4C0A3798-3E55-40AD-888C-464D28038119}" type="slidenum">
              <a:rPr lang="en-US"/>
              <a:pPr>
                <a:defRPr/>
              </a:pPr>
              <a:t>‹#›</a:t>
            </a:fld>
            <a:endParaRPr lang="en-US"/>
          </a:p>
        </p:txBody>
      </p:sp>
    </p:spTree>
    <p:extLst>
      <p:ext uri="{BB962C8B-B14F-4D97-AF65-F5344CB8AC3E}">
        <p14:creationId xmlns:p14="http://schemas.microsoft.com/office/powerpoint/2010/main" val="4082245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2722D-56F1-E64E-A95C-4E0EC49E9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DC111D-7313-984F-B62D-BF2063CA0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37ACB-0185-8543-AEA9-BEC4655467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11/22/2022</a:t>
            </a:fld>
            <a:endParaRPr lang="en-US"/>
          </a:p>
        </p:txBody>
      </p:sp>
      <p:sp>
        <p:nvSpPr>
          <p:cNvPr id="5" name="Footer Placeholder 4">
            <a:extLst>
              <a:ext uri="{FF2B5EF4-FFF2-40B4-BE49-F238E27FC236}">
                <a16:creationId xmlns:a16="http://schemas.microsoft.com/office/drawing/2014/main" id="{D79DE683-D839-E041-9A26-5D4F5EFE6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88E141-32F9-6545-9E6F-E6C09D23A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11675136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hyperlink" Target="https://opencriticalcare.org/wp-content/uploads/2022/06/Implementation-Guide-Test-to-Treat-July-2022-ipycid.pdf"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who.int/publications/i/item/WHO-2019-nCoV-therapeutics-2022.4" TargetMode="External"/><Relationship Id="rId2" Type="http://schemas.openxmlformats.org/officeDocument/2006/relationships/notesSlide" Target="../notesSlides/notesSlide88.xml"/><Relationship Id="rId1" Type="http://schemas.openxmlformats.org/officeDocument/2006/relationships/slideLayout" Target="../slideLayouts/slideLayout12.xml"/><Relationship Id="rId6" Type="http://schemas.openxmlformats.org/officeDocument/2006/relationships/hyperlink" Target="https://www.covid19treatmentguidelines.nih.gov/" TargetMode="External"/><Relationship Id="rId5" Type="http://schemas.openxmlformats.org/officeDocument/2006/relationships/hyperlink" Target="https://opencriticalcare.org/" TargetMode="External"/><Relationship Id="rId4" Type="http://schemas.openxmlformats.org/officeDocument/2006/relationships/hyperlink" Target="https://africacdc.org/download/covid-19-test-to-treat-guidelines-for-african-union-member-states/"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extranet.who.int/hslp/content/sars-cov-2-antigen-rapid-diagnostic-test-training-package"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esw1tZg1ZG8"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openoximetry.org/faq/" TargetMode="External"/><Relationship Id="rId5" Type="http://schemas.openxmlformats.org/officeDocument/2006/relationships/hyperlink" Target="https://www.youtube.com/watch?v=OfkUWyixpvc" TargetMode="Externa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hyperlink" Target="https://opencriticalcare.org/suggested-trainings/infection-prevention-control/" TargetMode="External"/><Relationship Id="rId4" Type="http://schemas.openxmlformats.org/officeDocument/2006/relationships/hyperlink" Target="https://www.who.int/emergencies/diseases/novel-coronavirus-2019/technical-guidance/infection-prevention-and-control/"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www.fhi360.org/sites/default/files/media/documents/resource-epic-integrated-triage-algorithm.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www.covid19treatmentguidelines.nih.gov/"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hyperlink" Target="https://www.who.int/publications/i/item/WHO-2019-nCoV-therapeutics-2022.4" TargetMode="External"/><Relationship Id="rId4" Type="http://schemas.openxmlformats.org/officeDocument/2006/relationships/hyperlink" Target="https://opencriticalcare.org/"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https://www.covid19-druginteractions.org/checker" TargetMode="External"/><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75.xml.rels><?xml version="1.0" encoding="UTF-8" standalone="yes"?>
<Relationships xmlns="http://schemas.openxmlformats.org/package/2006/relationships"><Relationship Id="rId3" Type="http://schemas.openxmlformats.org/officeDocument/2006/relationships/hyperlink" Target="https://www.covid19-druginteractions.org/checker"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opencriticalcare.org/covid-dashboard/"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hyperlink" Target="https://www.covid19-druginteractions.org/checker"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a:latin typeface="Arial"/>
                <a:cs typeface="Arial"/>
              </a:rPr>
              <a:t>Test to Treat for COVID-19:</a:t>
            </a:r>
            <a:br>
              <a:rPr lang="en-US"/>
            </a:br>
            <a:r>
              <a:rPr lang="en-US">
                <a:latin typeface="Arial"/>
                <a:cs typeface="Arial"/>
              </a:rPr>
              <a:t>Clinical Training for Health Care Workers</a:t>
            </a:r>
          </a:p>
        </p:txBody>
      </p:sp>
      <p:sp>
        <p:nvSpPr>
          <p:cNvPr id="10" name="Subtitle 9"/>
          <p:cNvSpPr>
            <a:spLocks noGrp="1"/>
          </p:cNvSpPr>
          <p:nvPr>
            <p:ph type="subTitle" idx="1"/>
          </p:nvPr>
        </p:nvSpPr>
        <p:spPr/>
        <p:txBody>
          <a:bodyPr/>
          <a:lstStyle/>
          <a:p>
            <a:r>
              <a:rPr lang="en-US" dirty="0"/>
              <a:t>November 2022</a:t>
            </a:r>
          </a:p>
        </p:txBody>
      </p:sp>
      <p:sp>
        <p:nvSpPr>
          <p:cNvPr id="11" name="Text Placeholder 10"/>
          <p:cNvSpPr>
            <a:spLocks noGrp="1"/>
          </p:cNvSpPr>
          <p:nvPr>
            <p:ph type="body" sz="quarter" idx="10"/>
          </p:nvPr>
        </p:nvSpPr>
        <p:spPr/>
        <p:txBody>
          <a:bodyPr vert="horz" lIns="91440" tIns="45720" rIns="91440" bIns="45720" rtlCol="0" anchor="t">
            <a:noAutofit/>
          </a:bodyPr>
          <a:lstStyle/>
          <a:p>
            <a:r>
              <a:rPr lang="en-US" b="1" i="0" u="none" strike="noStrike" err="1">
                <a:solidFill>
                  <a:srgbClr val="DEEBF7"/>
                </a:solidFill>
                <a:effectLst/>
                <a:latin typeface="Arial"/>
                <a:cs typeface="Arial"/>
              </a:rPr>
              <a:t>EpiC</a:t>
            </a:r>
            <a:r>
              <a:rPr lang="en-US" b="1" i="0" u="none" strike="noStrike">
                <a:solidFill>
                  <a:srgbClr val="DEEBF7"/>
                </a:solidFill>
                <a:effectLst/>
                <a:latin typeface="Arial"/>
                <a:cs typeface="Arial"/>
              </a:rPr>
              <a:t> COVID-19 Programs</a:t>
            </a:r>
            <a:r>
              <a:rPr lang="en-US" b="0" i="0">
                <a:solidFill>
                  <a:srgbClr val="000000"/>
                </a:solidFill>
                <a:effectLst/>
                <a:latin typeface="Arial"/>
                <a:cs typeface="Arial"/>
              </a:rPr>
              <a:t>​</a:t>
            </a:r>
            <a:endParaRPr lang="en-US">
              <a:latin typeface="Arial"/>
              <a:cs typeface="Arial"/>
            </a:endParaRPr>
          </a:p>
        </p:txBody>
      </p:sp>
    </p:spTree>
    <p:extLst>
      <p:ext uri="{BB962C8B-B14F-4D97-AF65-F5344CB8AC3E}">
        <p14:creationId xmlns:p14="http://schemas.microsoft.com/office/powerpoint/2010/main" val="1962345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77A5-BFF9-1DE0-9290-35304AF55658}"/>
              </a:ext>
            </a:extLst>
          </p:cNvPr>
          <p:cNvSpPr>
            <a:spLocks noGrp="1"/>
          </p:cNvSpPr>
          <p:nvPr>
            <p:ph type="title"/>
          </p:nvPr>
        </p:nvSpPr>
        <p:spPr>
          <a:xfrm>
            <a:off x="488244" y="272405"/>
            <a:ext cx="8543925" cy="800039"/>
          </a:xfrm>
        </p:spPr>
        <p:txBody>
          <a:bodyPr/>
          <a:lstStyle/>
          <a:p>
            <a:r>
              <a:rPr lang="en-US"/>
              <a:t>What’s to come</a:t>
            </a:r>
          </a:p>
        </p:txBody>
      </p:sp>
      <p:sp>
        <p:nvSpPr>
          <p:cNvPr id="3" name="Content Placeholder 2">
            <a:extLst>
              <a:ext uri="{FF2B5EF4-FFF2-40B4-BE49-F238E27FC236}">
                <a16:creationId xmlns:a16="http://schemas.microsoft.com/office/drawing/2014/main" id="{24D58B8D-C1A6-B385-96C7-9A65F0170A48}"/>
              </a:ext>
            </a:extLst>
          </p:cNvPr>
          <p:cNvSpPr>
            <a:spLocks noGrp="1"/>
          </p:cNvSpPr>
          <p:nvPr>
            <p:ph idx="1"/>
          </p:nvPr>
        </p:nvSpPr>
        <p:spPr>
          <a:xfrm>
            <a:off x="364068" y="1106310"/>
            <a:ext cx="6743658" cy="4932746"/>
          </a:xfrm>
        </p:spPr>
        <p:txBody>
          <a:bodyPr/>
          <a:lstStyle/>
          <a:p>
            <a:r>
              <a:rPr lang="en-US" dirty="0"/>
              <a:t>Ongoing spread of infection will continue to have episodic surges in different areas</a:t>
            </a:r>
          </a:p>
          <a:p>
            <a:r>
              <a:rPr lang="en-US" dirty="0"/>
              <a:t>Effective treatment of infected individuals, coupled with vaccination,  are pillars of sustained COVID-19 response </a:t>
            </a:r>
          </a:p>
          <a:p>
            <a:r>
              <a:rPr lang="en-US" b="1" dirty="0">
                <a:solidFill>
                  <a:srgbClr val="FF0000"/>
                </a:solidFill>
              </a:rPr>
              <a:t>Test to Treat: </a:t>
            </a:r>
            <a:r>
              <a:rPr lang="en-US" dirty="0"/>
              <a:t>Discover &amp; diagnose cases at the right time to provide appropriate treatment, prevent severe disease, and reduce further disease spread.</a:t>
            </a:r>
          </a:p>
          <a:p>
            <a:endParaRPr lang="en-US" dirty="0"/>
          </a:p>
          <a:p>
            <a:endParaRPr lang="en-US" dirty="0"/>
          </a:p>
        </p:txBody>
      </p:sp>
      <p:pic>
        <p:nvPicPr>
          <p:cNvPr id="5" name="Picture 4">
            <a:extLst>
              <a:ext uri="{FF2B5EF4-FFF2-40B4-BE49-F238E27FC236}">
                <a16:creationId xmlns:a16="http://schemas.microsoft.com/office/drawing/2014/main" id="{320155D0-BBF3-45EA-8D1B-F463CB7DEEAA}"/>
              </a:ext>
            </a:extLst>
          </p:cNvPr>
          <p:cNvPicPr>
            <a:picLocks noChangeAspect="1"/>
          </p:cNvPicPr>
          <p:nvPr/>
        </p:nvPicPr>
        <p:blipFill>
          <a:blip r:embed="rId3"/>
          <a:stretch>
            <a:fillRect/>
          </a:stretch>
        </p:blipFill>
        <p:spPr>
          <a:xfrm>
            <a:off x="7107726" y="2037644"/>
            <a:ext cx="4947042" cy="2782711"/>
          </a:xfrm>
          <a:prstGeom prst="rect">
            <a:avLst/>
          </a:prstGeom>
        </p:spPr>
      </p:pic>
    </p:spTree>
    <p:extLst>
      <p:ext uri="{BB962C8B-B14F-4D97-AF65-F5344CB8AC3E}">
        <p14:creationId xmlns:p14="http://schemas.microsoft.com/office/powerpoint/2010/main" val="13559851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EB1AD-698A-4AB6-BF0D-0A5E1D869767}"/>
              </a:ext>
            </a:extLst>
          </p:cNvPr>
          <p:cNvSpPr>
            <a:spLocks noGrp="1"/>
          </p:cNvSpPr>
          <p:nvPr>
            <p:ph type="title"/>
          </p:nvPr>
        </p:nvSpPr>
        <p:spPr/>
        <p:txBody>
          <a:bodyPr/>
          <a:lstStyle/>
          <a:p>
            <a:r>
              <a:rPr lang="en-US" dirty="0"/>
              <a:t>Case #7 Continued</a:t>
            </a:r>
          </a:p>
        </p:txBody>
      </p:sp>
      <p:sp>
        <p:nvSpPr>
          <p:cNvPr id="3" name="Content Placeholder 2">
            <a:extLst>
              <a:ext uri="{FF2B5EF4-FFF2-40B4-BE49-F238E27FC236}">
                <a16:creationId xmlns:a16="http://schemas.microsoft.com/office/drawing/2014/main" id="{251CC5E4-89CB-2982-004B-EC7E6D9160D9}"/>
              </a:ext>
            </a:extLst>
          </p:cNvPr>
          <p:cNvSpPr>
            <a:spLocks noGrp="1"/>
          </p:cNvSpPr>
          <p:nvPr>
            <p:ph idx="1"/>
          </p:nvPr>
        </p:nvSpPr>
        <p:spPr/>
        <p:txBody>
          <a:bodyPr/>
          <a:lstStyle/>
          <a:p>
            <a:r>
              <a:rPr lang="en-US" b="1" dirty="0">
                <a:latin typeface="Arial"/>
                <a:cs typeface="Arial"/>
              </a:rPr>
              <a:t>Does this patient have COVID?</a:t>
            </a:r>
          </a:p>
          <a:p>
            <a:pPr lvl="1"/>
            <a:r>
              <a:rPr lang="en-US" dirty="0">
                <a:latin typeface="Arial"/>
                <a:cs typeface="Arial"/>
              </a:rPr>
              <a:t>Yes – confirmed by rapid antigen test, prior to arrival, does not require additional confirmatory testing.</a:t>
            </a:r>
          </a:p>
          <a:p>
            <a:r>
              <a:rPr lang="en-US" b="1" dirty="0">
                <a:latin typeface="Arial"/>
                <a:cs typeface="Arial"/>
              </a:rPr>
              <a:t>Does this patient have severe symptoms?</a:t>
            </a:r>
          </a:p>
          <a:p>
            <a:pPr lvl="1"/>
            <a:r>
              <a:rPr lang="en-US" dirty="0">
                <a:latin typeface="Arial"/>
                <a:cs typeface="Arial"/>
              </a:rPr>
              <a:t>No, he meets criteria for mild symptoms.</a:t>
            </a:r>
          </a:p>
          <a:p>
            <a:r>
              <a:rPr lang="en-US" b="1" dirty="0">
                <a:latin typeface="Arial"/>
                <a:cs typeface="Arial"/>
              </a:rPr>
              <a:t>Has he had symptoms for less than 5 days?</a:t>
            </a:r>
          </a:p>
          <a:p>
            <a:pPr lvl="1"/>
            <a:r>
              <a:rPr lang="en-US" dirty="0"/>
              <a:t>Yes – he has had symptoms for 3 days.</a:t>
            </a:r>
          </a:p>
        </p:txBody>
      </p:sp>
    </p:spTree>
    <p:extLst>
      <p:ext uri="{BB962C8B-B14F-4D97-AF65-F5344CB8AC3E}">
        <p14:creationId xmlns:p14="http://schemas.microsoft.com/office/powerpoint/2010/main" val="394971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01CD8-682A-C6D4-D4B5-680BAF8D8AEC}"/>
              </a:ext>
            </a:extLst>
          </p:cNvPr>
          <p:cNvSpPr>
            <a:spLocks noGrp="1"/>
          </p:cNvSpPr>
          <p:nvPr>
            <p:ph type="title"/>
          </p:nvPr>
        </p:nvSpPr>
        <p:spPr>
          <a:xfrm>
            <a:off x="171855" y="0"/>
            <a:ext cx="8543925" cy="800039"/>
          </a:xfrm>
        </p:spPr>
        <p:txBody>
          <a:bodyPr/>
          <a:lstStyle/>
          <a:p>
            <a:r>
              <a:rPr lang="en-US" dirty="0"/>
              <a:t>Case #7 Continued</a:t>
            </a:r>
          </a:p>
        </p:txBody>
      </p:sp>
      <p:sp>
        <p:nvSpPr>
          <p:cNvPr id="3" name="Content Placeholder 2">
            <a:extLst>
              <a:ext uri="{FF2B5EF4-FFF2-40B4-BE49-F238E27FC236}">
                <a16:creationId xmlns:a16="http://schemas.microsoft.com/office/drawing/2014/main" id="{0978DF03-1D98-7262-A9A6-C965B35D277E}"/>
              </a:ext>
            </a:extLst>
          </p:cNvPr>
          <p:cNvSpPr>
            <a:spLocks noGrp="1"/>
          </p:cNvSpPr>
          <p:nvPr>
            <p:ph idx="1"/>
          </p:nvPr>
        </p:nvSpPr>
        <p:spPr>
          <a:xfrm>
            <a:off x="1416697" y="1145937"/>
            <a:ext cx="8543925" cy="4932746"/>
          </a:xfrm>
        </p:spPr>
        <p:txBody>
          <a:bodyPr/>
          <a:lstStyle/>
          <a:p>
            <a:r>
              <a:rPr lang="en-US" sz="2600" b="1" dirty="0"/>
              <a:t>Is this patient a high-risk patient?</a:t>
            </a:r>
          </a:p>
          <a:p>
            <a:pPr lvl="1"/>
            <a:r>
              <a:rPr lang="en-US" sz="2200" dirty="0"/>
              <a:t>Yes – on further inquiry, you learn he has significant kidney disease and his doctors have said he is close to dialysis.</a:t>
            </a:r>
          </a:p>
          <a:p>
            <a:r>
              <a:rPr lang="en-US" sz="2600" b="1" dirty="0"/>
              <a:t>Does he also take medications that could be contraindicated or require adjustment?</a:t>
            </a:r>
          </a:p>
          <a:p>
            <a:pPr lvl="1"/>
            <a:r>
              <a:rPr lang="en-US" sz="2200" dirty="0"/>
              <a:t>No – he does not have any medication interactions.  You double check his list with the online interaction checker.</a:t>
            </a:r>
          </a:p>
          <a:p>
            <a:r>
              <a:rPr lang="en-US" sz="2600" b="1" dirty="0"/>
              <a:t>Does he have severe kidney or liver disease?</a:t>
            </a:r>
          </a:p>
          <a:p>
            <a:pPr lvl="1"/>
            <a:r>
              <a:rPr lang="en-US" sz="2200" dirty="0"/>
              <a:t>Yes – he has severe kidney disease.</a:t>
            </a:r>
          </a:p>
          <a:p>
            <a:endParaRPr lang="en-US" dirty="0"/>
          </a:p>
        </p:txBody>
      </p:sp>
      <p:sp>
        <p:nvSpPr>
          <p:cNvPr id="4" name="TextBox 3">
            <a:extLst>
              <a:ext uri="{FF2B5EF4-FFF2-40B4-BE49-F238E27FC236}">
                <a16:creationId xmlns:a16="http://schemas.microsoft.com/office/drawing/2014/main" id="{CAE74DD0-0C2C-C9AD-3B7A-4B6F99B451DC}"/>
              </a:ext>
            </a:extLst>
          </p:cNvPr>
          <p:cNvSpPr txBox="1"/>
          <p:nvPr/>
        </p:nvSpPr>
        <p:spPr>
          <a:xfrm>
            <a:off x="171855" y="5012876"/>
            <a:ext cx="11848290" cy="1569660"/>
          </a:xfrm>
          <a:prstGeom prst="rect">
            <a:avLst/>
          </a:prstGeom>
          <a:noFill/>
        </p:spPr>
        <p:txBody>
          <a:bodyPr wrap="square" rtlCol="0">
            <a:spAutoFit/>
          </a:bodyPr>
          <a:lstStyle/>
          <a:p>
            <a:pPr algn="ctr"/>
            <a:r>
              <a:rPr lang="en-US" sz="2400" b="1" dirty="0">
                <a:highlight>
                  <a:srgbClr val="00FF00"/>
                </a:highlight>
              </a:rPr>
              <a:t>This patient cannot take </a:t>
            </a:r>
            <a:r>
              <a:rPr lang="en-US" sz="2400" b="1" dirty="0" err="1">
                <a:highlight>
                  <a:srgbClr val="00FF00"/>
                </a:highlight>
              </a:rPr>
              <a:t>Paxlovid</a:t>
            </a:r>
            <a:r>
              <a:rPr lang="en-US" sz="2400" b="1" dirty="0">
                <a:highlight>
                  <a:srgbClr val="00FF00"/>
                </a:highlight>
              </a:rPr>
              <a:t>, but he is a candidate for </a:t>
            </a:r>
            <a:r>
              <a:rPr lang="en-US" sz="2400" b="1" dirty="0" err="1">
                <a:highlight>
                  <a:srgbClr val="00FF00"/>
                </a:highlight>
              </a:rPr>
              <a:t>Molnupiravir</a:t>
            </a:r>
            <a:r>
              <a:rPr lang="en-US" sz="2400" b="1" dirty="0">
                <a:highlight>
                  <a:srgbClr val="00FF00"/>
                </a:highlight>
              </a:rPr>
              <a:t> – based on risk factor with no other contraindication.  </a:t>
            </a:r>
          </a:p>
          <a:p>
            <a:pPr algn="ctr"/>
            <a:endParaRPr lang="en-US" sz="2400" b="1" dirty="0">
              <a:highlight>
                <a:srgbClr val="00FF00"/>
              </a:highlight>
            </a:endParaRPr>
          </a:p>
          <a:p>
            <a:pPr algn="ctr"/>
            <a:r>
              <a:rPr lang="en-US" sz="2400" b="1" dirty="0">
                <a:highlight>
                  <a:srgbClr val="00FF00"/>
                </a:highlight>
              </a:rPr>
              <a:t>Prescribe </a:t>
            </a:r>
            <a:r>
              <a:rPr lang="en-US" sz="2400" b="1" dirty="0" err="1">
                <a:highlight>
                  <a:srgbClr val="00FF00"/>
                </a:highlight>
              </a:rPr>
              <a:t>Molnupiravir</a:t>
            </a:r>
            <a:r>
              <a:rPr lang="en-US" sz="2400" b="1" dirty="0">
                <a:highlight>
                  <a:srgbClr val="00FF00"/>
                </a:highlight>
              </a:rPr>
              <a:t>!  And counsel regarding contraception!</a:t>
            </a:r>
          </a:p>
        </p:txBody>
      </p:sp>
    </p:spTree>
    <p:extLst>
      <p:ext uri="{BB962C8B-B14F-4D97-AF65-F5344CB8AC3E}">
        <p14:creationId xmlns:p14="http://schemas.microsoft.com/office/powerpoint/2010/main" val="265674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FAC80F-ACFF-0179-0B9C-4B758EA53AC5}"/>
              </a:ext>
            </a:extLst>
          </p:cNvPr>
          <p:cNvSpPr>
            <a:spLocks noGrp="1"/>
          </p:cNvSpPr>
          <p:nvPr>
            <p:ph type="title"/>
          </p:nvPr>
        </p:nvSpPr>
        <p:spPr/>
        <p:txBody>
          <a:bodyPr>
            <a:normAutofit/>
          </a:bodyPr>
          <a:lstStyle/>
          <a:p>
            <a:r>
              <a:rPr lang="en-US" dirty="0"/>
              <a:t>Test to Treat: Further Questions &amp; How to Operationalize</a:t>
            </a:r>
          </a:p>
        </p:txBody>
      </p:sp>
      <p:sp>
        <p:nvSpPr>
          <p:cNvPr id="4" name="Picture Placeholder 3">
            <a:extLst>
              <a:ext uri="{FF2B5EF4-FFF2-40B4-BE49-F238E27FC236}">
                <a16:creationId xmlns:a16="http://schemas.microsoft.com/office/drawing/2014/main" id="{42D48087-2224-FA56-53E2-54B7784D7579}"/>
              </a:ext>
            </a:extLst>
          </p:cNvPr>
          <p:cNvSpPr>
            <a:spLocks noGrp="1"/>
          </p:cNvSpPr>
          <p:nvPr>
            <p:ph type="pic" sz="quarter" idx="10"/>
          </p:nvPr>
        </p:nvSpPr>
        <p:spPr/>
      </p:sp>
    </p:spTree>
    <p:extLst>
      <p:ext uri="{BB962C8B-B14F-4D97-AF65-F5344CB8AC3E}">
        <p14:creationId xmlns:p14="http://schemas.microsoft.com/office/powerpoint/2010/main" val="35926585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486B-FD3F-FDE9-5D46-3100816A3D96}"/>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70ACB36B-24FD-8A8B-B8B7-9F097800D014}"/>
              </a:ext>
            </a:extLst>
          </p:cNvPr>
          <p:cNvSpPr>
            <a:spLocks noGrp="1"/>
          </p:cNvSpPr>
          <p:nvPr>
            <p:ph idx="1"/>
          </p:nvPr>
        </p:nvSpPr>
        <p:spPr/>
        <p:txBody>
          <a:bodyPr/>
          <a:lstStyle/>
          <a:p>
            <a:r>
              <a:rPr lang="en-US" dirty="0"/>
              <a:t>Understand common questions around the implementation of Test to Treat.</a:t>
            </a:r>
          </a:p>
          <a:p>
            <a:r>
              <a:rPr lang="en-US" dirty="0"/>
              <a:t>Appreciate the benefit of T2T for health systems strengthening. </a:t>
            </a:r>
          </a:p>
          <a:p>
            <a:r>
              <a:rPr lang="en-US" dirty="0"/>
              <a:t>Plan for implementation of T2T in your clinical setting.</a:t>
            </a:r>
          </a:p>
          <a:p>
            <a:endParaRPr lang="en-US"/>
          </a:p>
          <a:p>
            <a:endParaRPr lang="en-US"/>
          </a:p>
        </p:txBody>
      </p:sp>
    </p:spTree>
    <p:extLst>
      <p:ext uri="{BB962C8B-B14F-4D97-AF65-F5344CB8AC3E}">
        <p14:creationId xmlns:p14="http://schemas.microsoft.com/office/powerpoint/2010/main" val="14259436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A28FA5-13F2-E945-8640-630E61D7F7D4}"/>
              </a:ext>
            </a:extLst>
          </p:cNvPr>
          <p:cNvSpPr txBox="1">
            <a:spLocks/>
          </p:cNvSpPr>
          <p:nvPr/>
        </p:nvSpPr>
        <p:spPr>
          <a:xfrm>
            <a:off x="304800" y="222620"/>
            <a:ext cx="11582400" cy="9921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en-US" sz="3200" dirty="0"/>
              <a:t>How can Test to Treat improve the experience of my clinical team? </a:t>
            </a:r>
          </a:p>
        </p:txBody>
      </p:sp>
      <p:sp>
        <p:nvSpPr>
          <p:cNvPr id="5" name="Content Placeholder 3">
            <a:extLst>
              <a:ext uri="{FF2B5EF4-FFF2-40B4-BE49-F238E27FC236}">
                <a16:creationId xmlns:a16="http://schemas.microsoft.com/office/drawing/2014/main" id="{B6ACC662-5430-C028-667C-7819074CEF2F}"/>
              </a:ext>
            </a:extLst>
          </p:cNvPr>
          <p:cNvSpPr txBox="1">
            <a:spLocks/>
          </p:cNvSpPr>
          <p:nvPr/>
        </p:nvSpPr>
        <p:spPr>
          <a:xfrm>
            <a:off x="762001" y="916781"/>
            <a:ext cx="10972800" cy="5024438"/>
          </a:xfrm>
          <a:prstGeom prst="rect">
            <a:avLst/>
          </a:prstGeom>
        </p:spPr>
        <p:txBody>
          <a:bodyPr vert="horz" lIns="91440" tIns="45720" rIns="91440" bIns="45720" rtlCol="0" anchor="t">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r>
              <a:rPr lang="en-US" dirty="0"/>
              <a:t>Having the opportunity to offer better treatments to patients is EXCELLENT and MOTIVATING– especially with the ongoing stress of the pandemic.</a:t>
            </a:r>
            <a:endParaRPr lang="en-US">
              <a:cs typeface="Calibri"/>
            </a:endParaRPr>
          </a:p>
          <a:p>
            <a:r>
              <a:rPr lang="en-US" dirty="0">
                <a:latin typeface="Arial"/>
                <a:cs typeface="Calibri"/>
              </a:rPr>
              <a:t>Reducing the burden on health systems, and therefore workload, by having less people hospitalized with severe COVID.</a:t>
            </a:r>
            <a:endParaRPr lang="en-US"/>
          </a:p>
          <a:p>
            <a:r>
              <a:rPr lang="en-US" dirty="0">
                <a:latin typeface="Arial"/>
                <a:cs typeface="Arial"/>
              </a:rPr>
              <a:t>Streamlined, efficient workflow can translate to better patient care across disease processes (not just COVID).</a:t>
            </a:r>
          </a:p>
          <a:p>
            <a:r>
              <a:rPr lang="en-US" dirty="0">
                <a:latin typeface="Arial"/>
                <a:cs typeface="Arial"/>
              </a:rPr>
              <a:t>Improved access to testing and identification of cases </a:t>
            </a:r>
          </a:p>
          <a:p>
            <a:endParaRPr lang="en-US"/>
          </a:p>
        </p:txBody>
      </p:sp>
      <p:sp>
        <p:nvSpPr>
          <p:cNvPr id="6" name="Slide Number Placeholder 2">
            <a:extLst>
              <a:ext uri="{FF2B5EF4-FFF2-40B4-BE49-F238E27FC236}">
                <a16:creationId xmlns:a16="http://schemas.microsoft.com/office/drawing/2014/main" id="{48E5B5A0-0C9F-F979-791E-98892452EE96}"/>
              </a:ext>
            </a:extLst>
          </p:cNvPr>
          <p:cNvSpPr txBox="1">
            <a:spLocks/>
          </p:cNvSpPr>
          <p:nvPr/>
        </p:nvSpPr>
        <p:spPr>
          <a:xfrm>
            <a:off x="11078634" y="668972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7F1F82B-EACD-44DD-B37E-7A7D49CC393D}" type="slidenum">
              <a:rPr lang="en-US" dirty="0" smtClean="0"/>
              <a:pPr>
                <a:defRPr/>
              </a:pPr>
              <a:t>104</a:t>
            </a:fld>
            <a:endParaRPr lang="en-US" dirty="0"/>
          </a:p>
        </p:txBody>
      </p:sp>
    </p:spTree>
    <p:extLst>
      <p:ext uri="{BB962C8B-B14F-4D97-AF65-F5344CB8AC3E}">
        <p14:creationId xmlns:p14="http://schemas.microsoft.com/office/powerpoint/2010/main" val="24254033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50E051-74AD-CAB0-2F07-FFC6091BD9B2}"/>
              </a:ext>
            </a:extLst>
          </p:cNvPr>
          <p:cNvSpPr>
            <a:spLocks noGrp="1"/>
          </p:cNvSpPr>
          <p:nvPr>
            <p:ph type="title"/>
          </p:nvPr>
        </p:nvSpPr>
        <p:spPr>
          <a:xfrm>
            <a:off x="390728" y="288525"/>
            <a:ext cx="11185187" cy="1080554"/>
          </a:xfrm>
        </p:spPr>
        <p:txBody>
          <a:bodyPr>
            <a:normAutofit/>
          </a:bodyPr>
          <a:lstStyle/>
          <a:p>
            <a:r>
              <a:rPr lang="en-US" dirty="0"/>
              <a:t>How can Test to Treat for COVID-19 improve experiences for patients in the future? </a:t>
            </a:r>
          </a:p>
        </p:txBody>
      </p:sp>
      <p:sp>
        <p:nvSpPr>
          <p:cNvPr id="2" name="Content Placeholder 1">
            <a:extLst>
              <a:ext uri="{FF2B5EF4-FFF2-40B4-BE49-F238E27FC236}">
                <a16:creationId xmlns:a16="http://schemas.microsoft.com/office/drawing/2014/main" id="{2346D15D-4E2A-0288-4C6B-21FBC27EDEE9}"/>
              </a:ext>
            </a:extLst>
          </p:cNvPr>
          <p:cNvSpPr>
            <a:spLocks noGrp="1"/>
          </p:cNvSpPr>
          <p:nvPr>
            <p:ph idx="1"/>
          </p:nvPr>
        </p:nvSpPr>
        <p:spPr>
          <a:xfrm>
            <a:off x="838200" y="1636730"/>
            <a:ext cx="10737715" cy="4932746"/>
          </a:xfrm>
        </p:spPr>
        <p:txBody>
          <a:bodyPr/>
          <a:lstStyle/>
          <a:p>
            <a:r>
              <a:rPr lang="en-US" dirty="0">
                <a:solidFill>
                  <a:srgbClr val="000000"/>
                </a:solidFill>
                <a:effectLst/>
                <a:latin typeface="Helvetica" pitchFamily="2" charset="0"/>
              </a:rPr>
              <a:t>T2T for COVID-19 will build our capacity to apply similar approaches of early diagnosis and initiation of treatment for ALL patients</a:t>
            </a:r>
          </a:p>
          <a:p>
            <a:pPr lvl="1"/>
            <a:r>
              <a:rPr lang="en-US" sz="2400" dirty="0">
                <a:effectLst/>
                <a:ea typeface="Calibri"/>
                <a:cs typeface="Times New Roman"/>
              </a:rPr>
              <a:t>Future COVID-19 variants may have more severe manifestations, in which case T2T would have tremendous potential impact.</a:t>
            </a:r>
            <a:endParaRPr lang="en-US" b="1">
              <a:effectLst/>
              <a:ea typeface="Calibri"/>
              <a:cs typeface="Times New Roman"/>
            </a:endParaRPr>
          </a:p>
          <a:p>
            <a:pPr>
              <a:lnSpc>
                <a:spcPct val="107000"/>
              </a:lnSpc>
              <a:spcAft>
                <a:spcPts val="800"/>
              </a:spcAft>
            </a:pPr>
            <a:r>
              <a:rPr lang="en-US" sz="2800" b="1" dirty="0">
                <a:effectLst/>
                <a:ea typeface="Calibri"/>
                <a:cs typeface="Times New Roman"/>
              </a:rPr>
              <a:t>Early diagnosis and initiation of treatment </a:t>
            </a:r>
            <a:r>
              <a:rPr lang="en-US" sz="2800" dirty="0">
                <a:effectLst/>
                <a:ea typeface="Calibri"/>
                <a:cs typeface="Times New Roman"/>
              </a:rPr>
              <a:t>can change the course of disease for </a:t>
            </a:r>
            <a:r>
              <a:rPr lang="en-US" sz="2800" dirty="0">
                <a:ea typeface="Calibri"/>
                <a:cs typeface="Times New Roman"/>
              </a:rPr>
              <a:t>other illnesses</a:t>
            </a:r>
            <a:r>
              <a:rPr lang="en-US" sz="2800" dirty="0">
                <a:effectLst/>
                <a:ea typeface="Calibri"/>
                <a:cs typeface="Times New Roman"/>
              </a:rPr>
              <a:t> in addition to COVID-19.</a:t>
            </a:r>
            <a:r>
              <a:rPr lang="en-US" sz="2800" dirty="0">
                <a:ea typeface="Calibri"/>
                <a:cs typeface="Times New Roman"/>
              </a:rPr>
              <a:t>  </a:t>
            </a:r>
            <a:endParaRPr lang="en-US"/>
          </a:p>
          <a:p>
            <a:pPr lvl="1">
              <a:lnSpc>
                <a:spcPct val="107000"/>
              </a:lnSpc>
              <a:spcAft>
                <a:spcPts val="800"/>
              </a:spcAft>
            </a:pPr>
            <a:r>
              <a:rPr lang="en-US" dirty="0">
                <a:effectLst/>
                <a:ea typeface="Calibri"/>
                <a:cs typeface="Times New Roman"/>
              </a:rPr>
              <a:t>For example, early identification and treatment of acute infections like pneumonia or urinary tract infections can prevent progression to more severe infection.</a:t>
            </a:r>
            <a:r>
              <a:rPr lang="en-US" dirty="0">
                <a:ea typeface="Calibri"/>
                <a:cs typeface="Times New Roman"/>
              </a:rPr>
              <a:t> </a:t>
            </a:r>
            <a:endParaRPr lang="en-US" dirty="0">
              <a:ea typeface="Calibri"/>
              <a:cs typeface="Calibri"/>
            </a:endParaRPr>
          </a:p>
          <a:p>
            <a:endParaRPr lang="en-US">
              <a:solidFill>
                <a:srgbClr val="000000"/>
              </a:solidFill>
              <a:effectLst/>
              <a:latin typeface="Helvetica" pitchFamily="2" charset="0"/>
            </a:endParaRPr>
          </a:p>
        </p:txBody>
      </p:sp>
      <p:sp>
        <p:nvSpPr>
          <p:cNvPr id="5" name="Slide Number Placeholder 2">
            <a:extLst>
              <a:ext uri="{FF2B5EF4-FFF2-40B4-BE49-F238E27FC236}">
                <a16:creationId xmlns:a16="http://schemas.microsoft.com/office/drawing/2014/main" id="{919713BE-9011-0C9D-4D3E-AF9DE0AC2BA0}"/>
              </a:ext>
            </a:extLst>
          </p:cNvPr>
          <p:cNvSpPr txBox="1">
            <a:spLocks/>
          </p:cNvSpPr>
          <p:nvPr/>
        </p:nvSpPr>
        <p:spPr>
          <a:xfrm>
            <a:off x="11078634" y="668972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7F1F82B-EACD-44DD-B37E-7A7D49CC393D}" type="slidenum">
              <a:rPr lang="en-US" dirty="0" smtClean="0"/>
              <a:pPr>
                <a:defRPr/>
              </a:pPr>
              <a:t>105</a:t>
            </a:fld>
            <a:endParaRPr lang="en-US" dirty="0"/>
          </a:p>
        </p:txBody>
      </p:sp>
    </p:spTree>
    <p:extLst>
      <p:ext uri="{BB962C8B-B14F-4D97-AF65-F5344CB8AC3E}">
        <p14:creationId xmlns:p14="http://schemas.microsoft.com/office/powerpoint/2010/main" val="8344082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11B6-462E-00EA-08DB-079831CEC040}"/>
              </a:ext>
            </a:extLst>
          </p:cNvPr>
          <p:cNvSpPr>
            <a:spLocks noGrp="1"/>
          </p:cNvSpPr>
          <p:nvPr>
            <p:ph type="title"/>
          </p:nvPr>
        </p:nvSpPr>
        <p:spPr/>
        <p:txBody>
          <a:bodyPr/>
          <a:lstStyle/>
          <a:p>
            <a:r>
              <a:rPr lang="en-US" dirty="0"/>
              <a:t>Consider your clinical setting</a:t>
            </a:r>
          </a:p>
        </p:txBody>
      </p:sp>
      <p:sp>
        <p:nvSpPr>
          <p:cNvPr id="3" name="Content Placeholder 2">
            <a:extLst>
              <a:ext uri="{FF2B5EF4-FFF2-40B4-BE49-F238E27FC236}">
                <a16:creationId xmlns:a16="http://schemas.microsoft.com/office/drawing/2014/main" id="{FDBA3575-C740-30E3-289B-AC8AC4305B22}"/>
              </a:ext>
            </a:extLst>
          </p:cNvPr>
          <p:cNvSpPr>
            <a:spLocks noGrp="1"/>
          </p:cNvSpPr>
          <p:nvPr>
            <p:ph idx="1"/>
          </p:nvPr>
        </p:nvSpPr>
        <p:spPr>
          <a:xfrm>
            <a:off x="838200" y="1636730"/>
            <a:ext cx="10854447" cy="4932746"/>
          </a:xfrm>
        </p:spPr>
        <p:txBody>
          <a:bodyPr/>
          <a:lstStyle/>
          <a:p>
            <a:r>
              <a:rPr lang="en-US" dirty="0"/>
              <a:t>What is the current process for caring for COVID-19 patients?</a:t>
            </a:r>
          </a:p>
          <a:p>
            <a:pPr lvl="1"/>
            <a:r>
              <a:rPr lang="en-US" dirty="0"/>
              <a:t>When, why, how do they engage in care?</a:t>
            </a:r>
          </a:p>
          <a:p>
            <a:pPr lvl="1"/>
            <a:r>
              <a:rPr lang="en-US" dirty="0"/>
              <a:t>Who is part of the care team?</a:t>
            </a:r>
          </a:p>
          <a:p>
            <a:pPr lvl="1"/>
            <a:r>
              <a:rPr lang="en-US" dirty="0"/>
              <a:t>How is this working well for patients?</a:t>
            </a:r>
          </a:p>
          <a:p>
            <a:pPr lvl="1"/>
            <a:r>
              <a:rPr lang="en-US" dirty="0"/>
              <a:t>How is this working well for the care team?</a:t>
            </a:r>
          </a:p>
          <a:p>
            <a:pPr lvl="1"/>
            <a:r>
              <a:rPr lang="en-US" dirty="0"/>
              <a:t>How could it be improved for both patients and the care team?</a:t>
            </a:r>
          </a:p>
          <a:p>
            <a:r>
              <a:rPr lang="en-US" dirty="0"/>
              <a:t>How can you actualize Test to Treat in your clinical setting?</a:t>
            </a:r>
          </a:p>
        </p:txBody>
      </p:sp>
    </p:spTree>
    <p:extLst>
      <p:ext uri="{BB962C8B-B14F-4D97-AF65-F5344CB8AC3E}">
        <p14:creationId xmlns:p14="http://schemas.microsoft.com/office/powerpoint/2010/main" val="29901665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1E9D-CF04-D433-8971-02F99484BB85}"/>
              </a:ext>
            </a:extLst>
          </p:cNvPr>
          <p:cNvSpPr>
            <a:spLocks noGrp="1"/>
          </p:cNvSpPr>
          <p:nvPr>
            <p:ph type="title"/>
          </p:nvPr>
        </p:nvSpPr>
        <p:spPr>
          <a:xfrm>
            <a:off x="410183" y="179933"/>
            <a:ext cx="11379740" cy="800039"/>
          </a:xfrm>
        </p:spPr>
        <p:txBody>
          <a:bodyPr>
            <a:normAutofit fontScale="90000"/>
          </a:bodyPr>
          <a:lstStyle/>
          <a:p>
            <a:r>
              <a:rPr lang="en-US" dirty="0"/>
              <a:t>Implementation Guide – at the Service Delivery Venue</a:t>
            </a:r>
          </a:p>
        </p:txBody>
      </p:sp>
      <p:sp>
        <p:nvSpPr>
          <p:cNvPr id="3" name="Content Placeholder 2">
            <a:extLst>
              <a:ext uri="{FF2B5EF4-FFF2-40B4-BE49-F238E27FC236}">
                <a16:creationId xmlns:a16="http://schemas.microsoft.com/office/drawing/2014/main" id="{A99F37AB-FBB3-E548-EB5D-DCA7603FFEB0}"/>
              </a:ext>
            </a:extLst>
          </p:cNvPr>
          <p:cNvSpPr>
            <a:spLocks noGrp="1"/>
          </p:cNvSpPr>
          <p:nvPr>
            <p:ph idx="1"/>
          </p:nvPr>
        </p:nvSpPr>
        <p:spPr>
          <a:xfrm>
            <a:off x="896566" y="979972"/>
            <a:ext cx="8543925" cy="3694027"/>
          </a:xfrm>
        </p:spPr>
        <p:txBody>
          <a:bodyPr/>
          <a:lstStyle/>
          <a:p>
            <a:r>
              <a:rPr lang="en-US" sz="2200" b="1" dirty="0"/>
              <a:t>Leadership</a:t>
            </a:r>
          </a:p>
          <a:p>
            <a:pPr lvl="1"/>
            <a:r>
              <a:rPr lang="en-US" sz="1800" dirty="0"/>
              <a:t>Need facility leadership &amp; administrative buy-in</a:t>
            </a:r>
          </a:p>
          <a:p>
            <a:r>
              <a:rPr lang="en-US" sz="2200" b="1" dirty="0"/>
              <a:t>Organizational</a:t>
            </a:r>
          </a:p>
          <a:p>
            <a:pPr lvl="1"/>
            <a:r>
              <a:rPr lang="en-US" sz="1800" dirty="0"/>
              <a:t>Material availability</a:t>
            </a:r>
          </a:p>
          <a:p>
            <a:pPr lvl="1"/>
            <a:r>
              <a:rPr lang="en-US" sz="1800" dirty="0"/>
              <a:t>Policy Development</a:t>
            </a:r>
          </a:p>
          <a:p>
            <a:pPr lvl="1"/>
            <a:r>
              <a:rPr lang="en-US" sz="1800" dirty="0"/>
              <a:t>Safe and effective streamlining of care</a:t>
            </a:r>
          </a:p>
          <a:p>
            <a:r>
              <a:rPr lang="en-US" sz="2200" b="1" dirty="0"/>
              <a:t>Quality Monitoring</a:t>
            </a:r>
          </a:p>
          <a:p>
            <a:pPr lvl="1"/>
            <a:r>
              <a:rPr lang="en-US" sz="1800" dirty="0"/>
              <a:t>QI processes</a:t>
            </a:r>
          </a:p>
          <a:p>
            <a:pPr lvl="1"/>
            <a:r>
              <a:rPr lang="en-US" sz="1800" dirty="0"/>
              <a:t>Pharmacovigilance</a:t>
            </a:r>
          </a:p>
          <a:p>
            <a:r>
              <a:rPr lang="en-US" sz="2200" b="1" dirty="0"/>
              <a:t>Staffing</a:t>
            </a:r>
          </a:p>
          <a:p>
            <a:pPr lvl="1"/>
            <a:r>
              <a:rPr lang="en-US" sz="1800" dirty="0"/>
              <a:t>Prescribing clinicians – knowledge &amp; capability</a:t>
            </a:r>
          </a:p>
          <a:p>
            <a:r>
              <a:rPr lang="en-US" sz="2200" b="1" dirty="0"/>
              <a:t>Individuals</a:t>
            </a:r>
          </a:p>
          <a:p>
            <a:pPr lvl="1"/>
            <a:r>
              <a:rPr lang="en-US" sz="1800" dirty="0"/>
              <a:t>Knowledge of COVID-19</a:t>
            </a:r>
          </a:p>
          <a:p>
            <a:pPr lvl="1"/>
            <a:r>
              <a:rPr lang="en-US" sz="1800" dirty="0"/>
              <a:t>Availability of services &amp; demand for testing</a:t>
            </a:r>
          </a:p>
          <a:p>
            <a:pPr lvl="1"/>
            <a:endParaRPr lang="en-US" sz="1800" b="1"/>
          </a:p>
          <a:p>
            <a:endParaRPr lang="en-US"/>
          </a:p>
        </p:txBody>
      </p:sp>
      <p:sp>
        <p:nvSpPr>
          <p:cNvPr id="4" name="TextBox 3">
            <a:extLst>
              <a:ext uri="{FF2B5EF4-FFF2-40B4-BE49-F238E27FC236}">
                <a16:creationId xmlns:a16="http://schemas.microsoft.com/office/drawing/2014/main" id="{0F5C789B-975A-6DC7-2448-750863377F63}"/>
              </a:ext>
            </a:extLst>
          </p:cNvPr>
          <p:cNvSpPr txBox="1"/>
          <p:nvPr/>
        </p:nvSpPr>
        <p:spPr>
          <a:xfrm>
            <a:off x="8085416" y="2878940"/>
            <a:ext cx="2902675" cy="1569660"/>
          </a:xfrm>
          <a:prstGeom prst="rect">
            <a:avLst/>
          </a:prstGeom>
          <a:noFill/>
        </p:spPr>
        <p:txBody>
          <a:bodyPr wrap="square" lIns="91440" tIns="45720" rIns="91440" bIns="45720" rtlCol="0" anchor="t">
            <a:spAutoFit/>
          </a:bodyPr>
          <a:lstStyle/>
          <a:p>
            <a:pPr algn="ctr"/>
            <a:r>
              <a:rPr lang="en-US" sz="2400" dirty="0"/>
              <a:t>Find the </a:t>
            </a:r>
          </a:p>
          <a:p>
            <a:pPr algn="ctr"/>
            <a:r>
              <a:rPr lang="en-US" sz="2400" dirty="0">
                <a:hlinkClick r:id="rId3"/>
              </a:rPr>
              <a:t>Implementation Guide </a:t>
            </a:r>
            <a:endParaRPr lang="en-US" sz="2400" dirty="0"/>
          </a:p>
          <a:p>
            <a:pPr algn="ctr"/>
            <a:r>
              <a:rPr lang="en-US" sz="2400" dirty="0"/>
              <a:t>here</a:t>
            </a:r>
            <a:endParaRPr lang="en-US" sz="2400" dirty="0">
              <a:cs typeface="Arial"/>
            </a:endParaRPr>
          </a:p>
        </p:txBody>
      </p:sp>
    </p:spTree>
    <p:extLst>
      <p:ext uri="{BB962C8B-B14F-4D97-AF65-F5344CB8AC3E}">
        <p14:creationId xmlns:p14="http://schemas.microsoft.com/office/powerpoint/2010/main" val="13383328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BCF8-3AF0-04FA-7AE2-2D93C9E78FE4}"/>
              </a:ext>
            </a:extLst>
          </p:cNvPr>
          <p:cNvSpPr>
            <a:spLocks noGrp="1"/>
          </p:cNvSpPr>
          <p:nvPr>
            <p:ph type="title"/>
          </p:nvPr>
        </p:nvSpPr>
        <p:spPr/>
        <p:txBody>
          <a:bodyPr/>
          <a:lstStyle/>
          <a:p>
            <a:r>
              <a:rPr lang="en-US" dirty="0">
                <a:latin typeface="Arial"/>
                <a:cs typeface="Arial"/>
              </a:rPr>
              <a:t>Planning Activity:</a:t>
            </a:r>
            <a:endParaRPr lang="en-US" dirty="0"/>
          </a:p>
        </p:txBody>
      </p:sp>
      <p:sp>
        <p:nvSpPr>
          <p:cNvPr id="3" name="Content Placeholder 2">
            <a:extLst>
              <a:ext uri="{FF2B5EF4-FFF2-40B4-BE49-F238E27FC236}">
                <a16:creationId xmlns:a16="http://schemas.microsoft.com/office/drawing/2014/main" id="{AF651397-8238-158C-0090-98552ADF71C8}"/>
              </a:ext>
            </a:extLst>
          </p:cNvPr>
          <p:cNvSpPr>
            <a:spLocks noGrp="1"/>
          </p:cNvSpPr>
          <p:nvPr>
            <p:ph idx="1"/>
          </p:nvPr>
        </p:nvSpPr>
        <p:spPr/>
        <p:txBody>
          <a:bodyPr/>
          <a:lstStyle/>
          <a:p>
            <a:r>
              <a:rPr lang="en-US" dirty="0"/>
              <a:t>Divide up into small groups, ideally grouping persons from the same facility together</a:t>
            </a:r>
          </a:p>
          <a:p>
            <a:r>
              <a:rPr lang="en-US" dirty="0"/>
              <a:t>Identify a goal for this activity:</a:t>
            </a:r>
          </a:p>
          <a:p>
            <a:pPr lvl="1"/>
            <a:r>
              <a:rPr lang="en-US" dirty="0"/>
              <a:t>Can be complex or one element of a bigger process</a:t>
            </a:r>
          </a:p>
          <a:p>
            <a:pPr lvl="1"/>
            <a:r>
              <a:rPr lang="en-US" dirty="0"/>
              <a:t>For example, consider the whole process for a patient arriving at the clinic/health facility, with signs and symptoms of COVID – what happens next?  </a:t>
            </a:r>
          </a:p>
          <a:p>
            <a:pPr lvl="1"/>
            <a:r>
              <a:rPr lang="en-US" dirty="0"/>
              <a:t>OR… consider the process for a patient who is prescribed Paxlovid – what happens next?  </a:t>
            </a:r>
          </a:p>
          <a:p>
            <a:pPr lvl="2"/>
            <a:r>
              <a:rPr lang="en-US" dirty="0"/>
              <a:t>How do they fill their prescription?</a:t>
            </a:r>
          </a:p>
          <a:p>
            <a:pPr lvl="2"/>
            <a:r>
              <a:rPr lang="en-US" dirty="0"/>
              <a:t>What is the process for monitoring for symptom resolution?</a:t>
            </a:r>
          </a:p>
          <a:p>
            <a:endParaRPr lang="en-US"/>
          </a:p>
        </p:txBody>
      </p:sp>
    </p:spTree>
    <p:extLst>
      <p:ext uri="{BB962C8B-B14F-4D97-AF65-F5344CB8AC3E}">
        <p14:creationId xmlns:p14="http://schemas.microsoft.com/office/powerpoint/2010/main" val="18498397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2F34-C51C-09E8-B20F-4034E270075C}"/>
              </a:ext>
            </a:extLst>
          </p:cNvPr>
          <p:cNvSpPr>
            <a:spLocks noGrp="1"/>
          </p:cNvSpPr>
          <p:nvPr>
            <p:ph type="title"/>
          </p:nvPr>
        </p:nvSpPr>
        <p:spPr/>
        <p:txBody>
          <a:bodyPr/>
          <a:lstStyle/>
          <a:p>
            <a:r>
              <a:rPr lang="en-US" dirty="0"/>
              <a:t>Planning Activity: Continued</a:t>
            </a:r>
          </a:p>
        </p:txBody>
      </p:sp>
      <p:sp>
        <p:nvSpPr>
          <p:cNvPr id="3" name="Content Placeholder 2">
            <a:extLst>
              <a:ext uri="{FF2B5EF4-FFF2-40B4-BE49-F238E27FC236}">
                <a16:creationId xmlns:a16="http://schemas.microsoft.com/office/drawing/2014/main" id="{B82B219E-22A6-A596-603E-8DE3B2073245}"/>
              </a:ext>
            </a:extLst>
          </p:cNvPr>
          <p:cNvSpPr>
            <a:spLocks noGrp="1"/>
          </p:cNvSpPr>
          <p:nvPr>
            <p:ph idx="1"/>
          </p:nvPr>
        </p:nvSpPr>
        <p:spPr>
          <a:xfrm>
            <a:off x="838200" y="1636730"/>
            <a:ext cx="10371667" cy="4932746"/>
          </a:xfrm>
        </p:spPr>
        <p:txBody>
          <a:bodyPr/>
          <a:lstStyle/>
          <a:p>
            <a:r>
              <a:rPr lang="en-US" dirty="0"/>
              <a:t>Work as a team</a:t>
            </a:r>
          </a:p>
          <a:p>
            <a:r>
              <a:rPr lang="en-US" dirty="0"/>
              <a:t>Create a diagram or flow chart (map)</a:t>
            </a:r>
          </a:p>
          <a:p>
            <a:r>
              <a:rPr lang="en-US" dirty="0"/>
              <a:t>Trouble shoot bottleneck areas</a:t>
            </a:r>
          </a:p>
          <a:p>
            <a:endParaRPr lang="en-US"/>
          </a:p>
          <a:p>
            <a:r>
              <a:rPr lang="en-US" dirty="0"/>
              <a:t>Take this map back to your actual clinical area – and see how it works?  </a:t>
            </a:r>
          </a:p>
          <a:p>
            <a:pPr lvl="1"/>
            <a:r>
              <a:rPr lang="en-US" dirty="0"/>
              <a:t>Where does this perform well?</a:t>
            </a:r>
          </a:p>
          <a:p>
            <a:pPr lvl="1"/>
            <a:r>
              <a:rPr lang="en-US" dirty="0"/>
              <a:t>What are areas for potential improvement?</a:t>
            </a:r>
          </a:p>
          <a:p>
            <a:pPr lvl="1"/>
            <a:r>
              <a:rPr lang="en-US" dirty="0"/>
              <a:t>When is it time to bring the team together, and revise &amp; update?</a:t>
            </a:r>
          </a:p>
        </p:txBody>
      </p:sp>
    </p:spTree>
    <p:extLst>
      <p:ext uri="{BB962C8B-B14F-4D97-AF65-F5344CB8AC3E}">
        <p14:creationId xmlns:p14="http://schemas.microsoft.com/office/powerpoint/2010/main" val="4143472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40F90C-A83A-461C-12F1-B6D209217606}"/>
              </a:ext>
            </a:extLst>
          </p:cNvPr>
          <p:cNvSpPr>
            <a:spLocks noGrp="1"/>
          </p:cNvSpPr>
          <p:nvPr>
            <p:ph type="title"/>
          </p:nvPr>
        </p:nvSpPr>
        <p:spPr>
          <a:xfrm>
            <a:off x="1366897" y="4752477"/>
            <a:ext cx="10263128" cy="1325563"/>
          </a:xfrm>
        </p:spPr>
        <p:txBody>
          <a:bodyPr/>
          <a:lstStyle/>
          <a:p>
            <a:r>
              <a:rPr lang="en-US"/>
              <a:t>Testing for COVID-19: Who, When &amp; How</a:t>
            </a:r>
          </a:p>
        </p:txBody>
      </p:sp>
      <p:pic>
        <p:nvPicPr>
          <p:cNvPr id="4" name="Picture 2">
            <a:extLst>
              <a:ext uri="{FF2B5EF4-FFF2-40B4-BE49-F238E27FC236}">
                <a16:creationId xmlns:a16="http://schemas.microsoft.com/office/drawing/2014/main" id="{7B05A0E4-6316-D169-3C8C-1ED1B7B0CB43}"/>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2140" b="121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1850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3CD9D7-E67C-4338-B1B3-BAFB12CEACDE}"/>
              </a:ext>
            </a:extLst>
          </p:cNvPr>
          <p:cNvSpPr>
            <a:spLocks noGrp="1"/>
          </p:cNvSpPr>
          <p:nvPr>
            <p:ph type="body" idx="1"/>
          </p:nvPr>
        </p:nvSpPr>
        <p:spPr/>
        <p:txBody>
          <a:bodyPr vert="horz" lIns="91440" tIns="45720" rIns="91440" bIns="45720" rtlCol="0" anchor="t">
            <a:normAutofit fontScale="77500" lnSpcReduction="20000"/>
          </a:bodyPr>
          <a:lstStyle/>
          <a:p>
            <a:pPr indent="-223520">
              <a:lnSpc>
                <a:spcPct val="120000"/>
              </a:lnSpc>
            </a:pPr>
            <a:r>
              <a:rPr lang="en-US" dirty="0">
                <a:latin typeface="Arial"/>
                <a:cs typeface="Arial"/>
              </a:rPr>
              <a:t>World Health Organization: Living Guidelines:</a:t>
            </a:r>
          </a:p>
          <a:p>
            <a:pPr lvl="1">
              <a:lnSpc>
                <a:spcPct val="120000"/>
              </a:lnSpc>
            </a:pPr>
            <a:r>
              <a:rPr lang="en-US">
                <a:solidFill>
                  <a:schemeClr val="accent4"/>
                </a:solidFill>
                <a:hlinkClick r:id="rId3"/>
              </a:rPr>
              <a:t>https://</a:t>
            </a:r>
            <a:r>
              <a:rPr lang="en-US">
                <a:solidFill>
                  <a:schemeClr val="accent4"/>
                </a:solidFill>
                <a:hlinkClick r:id="rId3">
                  <a:extLst>
                    <a:ext uri="{A12FA001-AC4F-418D-AE19-62706E023703}">
                      <ahyp:hlinkClr xmlns:ahyp="http://schemas.microsoft.com/office/drawing/2018/hyperlinkcolor" val="tx"/>
                    </a:ext>
                  </a:extLst>
                </a:hlinkClick>
              </a:rPr>
              <a:t>www.who.int</a:t>
            </a:r>
            <a:r>
              <a:rPr lang="en-US">
                <a:solidFill>
                  <a:schemeClr val="accent4"/>
                </a:solidFill>
                <a:hlinkClick r:id="rId3"/>
              </a:rPr>
              <a:t>/publications/</a:t>
            </a:r>
            <a:r>
              <a:rPr lang="en-US">
                <a:solidFill>
                  <a:schemeClr val="accent4"/>
                </a:solidFill>
                <a:hlinkClick r:id="rId3">
                  <a:extLst>
                    <a:ext uri="{A12FA001-AC4F-418D-AE19-62706E023703}">
                      <ahyp:hlinkClr xmlns:ahyp="http://schemas.microsoft.com/office/drawing/2018/hyperlinkcolor" val="tx"/>
                    </a:ext>
                  </a:extLst>
                </a:hlinkClick>
              </a:rPr>
              <a:t>i</a:t>
            </a:r>
            <a:r>
              <a:rPr lang="en-US">
                <a:solidFill>
                  <a:schemeClr val="accent4"/>
                </a:solidFill>
                <a:hlinkClick r:id="rId3"/>
              </a:rPr>
              <a:t>/item/WHO-2019-nCoV-therapeutics-2022.4</a:t>
            </a:r>
            <a:endParaRPr lang="en-US">
              <a:solidFill>
                <a:schemeClr val="accent4"/>
              </a:solidFill>
              <a:cs typeface="Arial" panose="020B0604020202020204"/>
            </a:endParaRPr>
          </a:p>
          <a:p>
            <a:pPr indent="-223520">
              <a:lnSpc>
                <a:spcPct val="120000"/>
              </a:lnSpc>
            </a:pPr>
            <a:r>
              <a:rPr lang="en-US" dirty="0">
                <a:solidFill>
                  <a:schemeClr val="bg1"/>
                </a:solidFill>
                <a:latin typeface="Arial"/>
                <a:cs typeface="Arial"/>
              </a:rPr>
              <a:t>Africa CDC Test to Treat Guidelines:</a:t>
            </a:r>
          </a:p>
          <a:p>
            <a:pPr lvl="1">
              <a:lnSpc>
                <a:spcPct val="120000"/>
              </a:lnSpc>
            </a:pPr>
            <a:r>
              <a:rPr lang="en-US">
                <a:solidFill>
                  <a:schemeClr val="accent4"/>
                </a:solidFill>
                <a:hlinkClick r:id="rId4"/>
              </a:rPr>
              <a:t>https://</a:t>
            </a:r>
            <a:r>
              <a:rPr lang="en-US">
                <a:solidFill>
                  <a:schemeClr val="accent4"/>
                </a:solidFill>
                <a:hlinkClick r:id="rId4">
                  <a:extLst>
                    <a:ext uri="{A12FA001-AC4F-418D-AE19-62706E023703}">
                      <ahyp:hlinkClr xmlns:ahyp="http://schemas.microsoft.com/office/drawing/2018/hyperlinkcolor" val="tx"/>
                    </a:ext>
                  </a:extLst>
                </a:hlinkClick>
              </a:rPr>
              <a:t>africacdc.org</a:t>
            </a:r>
            <a:r>
              <a:rPr lang="en-US">
                <a:solidFill>
                  <a:schemeClr val="accent4"/>
                </a:solidFill>
                <a:hlinkClick r:id="rId4"/>
              </a:rPr>
              <a:t>/download/covid-19-test-to-treat-guidelines-for-african-union-member-states/</a:t>
            </a:r>
            <a:endParaRPr lang="en-US">
              <a:solidFill>
                <a:schemeClr val="accent4"/>
              </a:solidFill>
              <a:cs typeface="Arial" panose="020B0604020202020204"/>
            </a:endParaRPr>
          </a:p>
          <a:p>
            <a:pPr indent="-223520">
              <a:lnSpc>
                <a:spcPct val="120000"/>
              </a:lnSpc>
            </a:pPr>
            <a:r>
              <a:rPr lang="en-US" dirty="0">
                <a:latin typeface="Arial"/>
                <a:cs typeface="Arial"/>
              </a:rPr>
              <a:t>Open Critical Care: Test to Treat Algorithm &amp; Implementation Guidelines:</a:t>
            </a:r>
          </a:p>
          <a:p>
            <a:pPr lvl="1">
              <a:lnSpc>
                <a:spcPct val="120000"/>
              </a:lnSpc>
            </a:pPr>
            <a:r>
              <a:rPr lang="en-US">
                <a:solidFill>
                  <a:schemeClr val="accent4"/>
                </a:solidFill>
                <a:hlinkClick r:id="rId5"/>
              </a:rPr>
              <a:t>https://</a:t>
            </a:r>
            <a:r>
              <a:rPr lang="en-US">
                <a:solidFill>
                  <a:schemeClr val="accent4"/>
                </a:solidFill>
                <a:hlinkClick r:id="rId5">
                  <a:extLst>
                    <a:ext uri="{A12FA001-AC4F-418D-AE19-62706E023703}">
                      <ahyp:hlinkClr xmlns:ahyp="http://schemas.microsoft.com/office/drawing/2018/hyperlinkcolor" val="tx"/>
                    </a:ext>
                  </a:extLst>
                </a:hlinkClick>
              </a:rPr>
              <a:t>opencriticalcare.org</a:t>
            </a:r>
            <a:r>
              <a:rPr lang="en-US">
                <a:solidFill>
                  <a:schemeClr val="accent4"/>
                </a:solidFill>
                <a:hlinkClick r:id="rId5"/>
              </a:rPr>
              <a:t>/</a:t>
            </a:r>
            <a:endParaRPr lang="en-US">
              <a:solidFill>
                <a:schemeClr val="accent4"/>
              </a:solidFill>
              <a:cs typeface="Arial" panose="020B0604020202020204"/>
            </a:endParaRPr>
          </a:p>
          <a:p>
            <a:pPr indent="-223520">
              <a:lnSpc>
                <a:spcPct val="120000"/>
              </a:lnSpc>
            </a:pPr>
            <a:r>
              <a:rPr lang="en-US" dirty="0">
                <a:latin typeface="Arial"/>
                <a:cs typeface="Arial"/>
              </a:rPr>
              <a:t>COVID Treatment Guidelines:</a:t>
            </a:r>
          </a:p>
          <a:p>
            <a:pPr lvl="1">
              <a:lnSpc>
                <a:spcPct val="120000"/>
              </a:lnSpc>
            </a:pPr>
            <a:r>
              <a:rPr lang="en-US">
                <a:solidFill>
                  <a:schemeClr val="accent4"/>
                </a:solidFill>
                <a:hlinkClick r:id="rId6"/>
              </a:rPr>
              <a:t>https://www.covid19treatmentguidelines.nih.gov/</a:t>
            </a:r>
            <a:endParaRPr lang="en-US">
              <a:solidFill>
                <a:schemeClr val="accent4"/>
              </a:solidFill>
              <a:cs typeface="Arial" panose="020B0604020202020204"/>
            </a:endParaRPr>
          </a:p>
        </p:txBody>
      </p:sp>
      <p:sp>
        <p:nvSpPr>
          <p:cNvPr id="3" name="Title 2">
            <a:extLst>
              <a:ext uri="{FF2B5EF4-FFF2-40B4-BE49-F238E27FC236}">
                <a16:creationId xmlns:a16="http://schemas.microsoft.com/office/drawing/2014/main" id="{2D78B296-2F5B-4083-B25A-ABDA9EA50F83}"/>
              </a:ext>
            </a:extLst>
          </p:cNvPr>
          <p:cNvSpPr>
            <a:spLocks noGrp="1"/>
          </p:cNvSpPr>
          <p:nvPr>
            <p:ph type="title"/>
          </p:nvPr>
        </p:nvSpPr>
        <p:spPr>
          <a:xfrm>
            <a:off x="114598" y="2859587"/>
            <a:ext cx="5981402" cy="2760134"/>
          </a:xfrm>
        </p:spPr>
        <p:txBody>
          <a:bodyPr/>
          <a:lstStyle/>
          <a:p>
            <a:r>
              <a:rPr lang="en-US" dirty="0"/>
              <a:t>Conclusion: </a:t>
            </a:r>
            <a:br>
              <a:rPr lang="en-US"/>
            </a:br>
            <a:r>
              <a:rPr lang="en-US" dirty="0"/>
              <a:t>Stay up to Date!  Information continues to evolve related to Oral Antivirals &amp; Test to Treat</a:t>
            </a:r>
          </a:p>
        </p:txBody>
      </p:sp>
    </p:spTree>
    <p:extLst>
      <p:ext uri="{BB962C8B-B14F-4D97-AF65-F5344CB8AC3E}">
        <p14:creationId xmlns:p14="http://schemas.microsoft.com/office/powerpoint/2010/main" val="32466840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4AF7F1-9185-473C-81B6-362D475676E6}"/>
              </a:ext>
            </a:extLst>
          </p:cNvPr>
          <p:cNvSpPr>
            <a:spLocks noGrp="1"/>
          </p:cNvSpPr>
          <p:nvPr>
            <p:ph type="title"/>
          </p:nvPr>
        </p:nvSpPr>
        <p:spPr>
          <a:xfrm>
            <a:off x="1616561" y="4571057"/>
            <a:ext cx="9144000" cy="800039"/>
          </a:xfrm>
        </p:spPr>
        <p:txBody>
          <a:bodyPr>
            <a:noAutofit/>
          </a:bodyPr>
          <a:lstStyle/>
          <a:p>
            <a:pPr algn="ctr"/>
            <a:r>
              <a:rPr lang="en-US" sz="2000" b="0" dirty="0" err="1">
                <a:latin typeface="Arial"/>
                <a:cs typeface="Arial"/>
              </a:rPr>
              <a:t>EpiC</a:t>
            </a:r>
            <a:r>
              <a:rPr lang="en-US" sz="2000" b="0" dirty="0">
                <a:latin typeface="Arial"/>
                <a:cs typeface="Arial"/>
              </a:rPr>
              <a:t> is a global cooperative agreement dedicated to achieving and maintaining HIV epidemic control and supporting COVID-19 and monkeypox response. It is led by FHI 360 with core partners Right to Care, Palladium, and Population Services International (PSI).</a:t>
            </a:r>
          </a:p>
        </p:txBody>
      </p:sp>
      <p:pic>
        <p:nvPicPr>
          <p:cNvPr id="7" name="Picture 6" descr="A picture containing drawing&#10;&#10;Description automatically generated">
            <a:extLst>
              <a:ext uri="{FF2B5EF4-FFF2-40B4-BE49-F238E27FC236}">
                <a16:creationId xmlns:a16="http://schemas.microsoft.com/office/drawing/2014/main" id="{C694AD2D-71F1-4B02-BA9F-1A97BD8A9088}"/>
              </a:ext>
            </a:extLst>
          </p:cNvPr>
          <p:cNvPicPr/>
          <p:nvPr/>
        </p:nvPicPr>
        <p:blipFill>
          <a:blip r:embed="rId3">
            <a:extLst>
              <a:ext uri="{28A0092B-C50C-407E-A947-70E740481C1C}">
                <a14:useLocalDpi xmlns:a14="http://schemas.microsoft.com/office/drawing/2010/main" val="0"/>
              </a:ext>
            </a:extLst>
          </a:blip>
          <a:stretch>
            <a:fillRect/>
          </a:stretch>
        </p:blipFill>
        <p:spPr>
          <a:xfrm>
            <a:off x="5396805" y="1603793"/>
            <a:ext cx="1586662" cy="70404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FC9052B1-BFA1-417B-A01B-25F54EECABC0}"/>
              </a:ext>
            </a:extLst>
          </p:cNvPr>
          <p:cNvPicPr/>
          <p:nvPr/>
        </p:nvPicPr>
        <p:blipFill>
          <a:blip r:embed="rId4">
            <a:extLst>
              <a:ext uri="{28A0092B-C50C-407E-A947-70E740481C1C}">
                <a14:useLocalDpi xmlns:a14="http://schemas.microsoft.com/office/drawing/2010/main" val="0"/>
              </a:ext>
            </a:extLst>
          </a:blip>
          <a:stretch>
            <a:fillRect/>
          </a:stretch>
        </p:blipFill>
        <p:spPr>
          <a:xfrm>
            <a:off x="7851374" y="2910364"/>
            <a:ext cx="1298709" cy="804801"/>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6AF8259-1C73-4D4B-ADC2-BFFB4B97B41E}"/>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3054019" y="2929867"/>
            <a:ext cx="1429484" cy="765795"/>
          </a:xfrm>
          <a:prstGeom prst="rect">
            <a:avLst/>
          </a:prstGeom>
          <a:ln>
            <a:noFill/>
          </a:ln>
          <a:extLst>
            <a:ext uri="{53640926-AAD7-44D8-BBD7-CCE9431645EC}">
              <a14:shadowObscured xmlns:a14="http://schemas.microsoft.com/office/drawing/2010/main"/>
            </a:ext>
          </a:extLst>
        </p:spPr>
      </p:pic>
      <p:pic>
        <p:nvPicPr>
          <p:cNvPr id="10" name="Picture 9" descr="A picture containing drawing&#10;&#10;Description automatically generated">
            <a:extLst>
              <a:ext uri="{FF2B5EF4-FFF2-40B4-BE49-F238E27FC236}">
                <a16:creationId xmlns:a16="http://schemas.microsoft.com/office/drawing/2014/main" id="{5386E5B8-5D36-46A3-A0CB-393AF7F1FA96}"/>
              </a:ext>
            </a:extLst>
          </p:cNvPr>
          <p:cNvPicPr/>
          <p:nvPr/>
        </p:nvPicPr>
        <p:blipFill>
          <a:blip r:embed="rId6">
            <a:extLst>
              <a:ext uri="{28A0092B-C50C-407E-A947-70E740481C1C}">
                <a14:useLocalDpi xmlns:a14="http://schemas.microsoft.com/office/drawing/2010/main" val="0"/>
              </a:ext>
            </a:extLst>
          </a:blip>
          <a:stretch>
            <a:fillRect/>
          </a:stretch>
        </p:blipFill>
        <p:spPr>
          <a:xfrm>
            <a:off x="5185011" y="2918831"/>
            <a:ext cx="1967397" cy="787866"/>
          </a:xfrm>
          <a:prstGeom prst="rect">
            <a:avLst/>
          </a:prstGeom>
        </p:spPr>
      </p:pic>
    </p:spTree>
    <p:extLst>
      <p:ext uri="{BB962C8B-B14F-4D97-AF65-F5344CB8AC3E}">
        <p14:creationId xmlns:p14="http://schemas.microsoft.com/office/powerpoint/2010/main" val="110683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A59B-5C46-EC0E-C42C-9A070048845A}"/>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9A842B5D-1723-EFC4-C19E-2E1663C3CAEC}"/>
              </a:ext>
            </a:extLst>
          </p:cNvPr>
          <p:cNvSpPr>
            <a:spLocks noGrp="1"/>
          </p:cNvSpPr>
          <p:nvPr>
            <p:ph idx="1"/>
          </p:nvPr>
        </p:nvSpPr>
        <p:spPr/>
        <p:txBody>
          <a:bodyPr vert="horz" lIns="91440" tIns="45720" rIns="91440" bIns="45720" rtlCol="0" anchor="t">
            <a:noAutofit/>
          </a:bodyPr>
          <a:lstStyle/>
          <a:p>
            <a:r>
              <a:rPr lang="en-US">
                <a:latin typeface="Arial"/>
                <a:cs typeface="Arial"/>
              </a:rPr>
              <a:t>Identify indications for COVID-19 testing.</a:t>
            </a:r>
            <a:endParaRPr lang="en-US"/>
          </a:p>
          <a:p>
            <a:r>
              <a:rPr lang="en-US">
                <a:latin typeface="Arial"/>
                <a:cs typeface="Arial"/>
              </a:rPr>
              <a:t>Discuss different types of tests and characteristics of each.</a:t>
            </a:r>
            <a:endParaRPr lang="en-US"/>
          </a:p>
          <a:p>
            <a:r>
              <a:rPr lang="en-US">
                <a:latin typeface="Arial"/>
                <a:cs typeface="Arial"/>
              </a:rPr>
              <a:t>Describe effective strategies to increase testing in your community.</a:t>
            </a:r>
            <a:endParaRPr lang="en-US"/>
          </a:p>
          <a:p>
            <a:pPr marL="0" indent="0">
              <a:buNone/>
            </a:pPr>
            <a:endParaRPr lang="en-US"/>
          </a:p>
          <a:p>
            <a:endParaRPr lang="en-US"/>
          </a:p>
          <a:p>
            <a:endParaRPr lang="en-US"/>
          </a:p>
          <a:p>
            <a:endParaRPr lang="en-US"/>
          </a:p>
        </p:txBody>
      </p:sp>
    </p:spTree>
    <p:extLst>
      <p:ext uri="{BB962C8B-B14F-4D97-AF65-F5344CB8AC3E}">
        <p14:creationId xmlns:p14="http://schemas.microsoft.com/office/powerpoint/2010/main" val="30340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FA9F2-C6D0-658D-2283-F030341B7E5D}"/>
              </a:ext>
            </a:extLst>
          </p:cNvPr>
          <p:cNvSpPr>
            <a:spLocks noGrp="1"/>
          </p:cNvSpPr>
          <p:nvPr>
            <p:ph type="title"/>
          </p:nvPr>
        </p:nvSpPr>
        <p:spPr>
          <a:xfrm>
            <a:off x="369277" y="421021"/>
            <a:ext cx="8543925" cy="800039"/>
          </a:xfrm>
        </p:spPr>
        <p:txBody>
          <a:bodyPr/>
          <a:lstStyle/>
          <a:p>
            <a:r>
              <a:rPr lang="en-US"/>
              <a:t>Who should get tested for COVID-19?</a:t>
            </a:r>
          </a:p>
        </p:txBody>
      </p:sp>
      <p:sp>
        <p:nvSpPr>
          <p:cNvPr id="3" name="Content Placeholder 2">
            <a:extLst>
              <a:ext uri="{FF2B5EF4-FFF2-40B4-BE49-F238E27FC236}">
                <a16:creationId xmlns:a16="http://schemas.microsoft.com/office/drawing/2014/main" id="{C5FDB64A-8578-FBDD-9DC8-4D1574DAAEDF}"/>
              </a:ext>
            </a:extLst>
          </p:cNvPr>
          <p:cNvSpPr>
            <a:spLocks noGrp="1"/>
          </p:cNvSpPr>
          <p:nvPr>
            <p:ph idx="1"/>
          </p:nvPr>
        </p:nvSpPr>
        <p:spPr>
          <a:xfrm>
            <a:off x="201804" y="1393895"/>
            <a:ext cx="7974519" cy="4932746"/>
          </a:xfrm>
        </p:spPr>
        <p:txBody>
          <a:bodyPr vert="horz" lIns="91440" tIns="45720" rIns="91440" bIns="45720" rtlCol="0" anchor="t">
            <a:noAutofit/>
          </a:bodyPr>
          <a:lstStyle/>
          <a:p>
            <a:r>
              <a:rPr lang="en-US">
                <a:latin typeface="Arial"/>
                <a:cs typeface="Arial"/>
              </a:rPr>
              <a:t>Anyone with any symptoms of COVID-19 infection should be tested – even if symptoms are mild.</a:t>
            </a:r>
            <a:endParaRPr lang="en-US"/>
          </a:p>
          <a:p>
            <a:r>
              <a:rPr lang="en-US">
                <a:latin typeface="Arial"/>
                <a:cs typeface="Arial"/>
              </a:rPr>
              <a:t>Tests should be completed as soon as possible after symptom onset – definitely within the </a:t>
            </a:r>
            <a:r>
              <a:rPr lang="en-US" u="sng">
                <a:latin typeface="Arial"/>
                <a:cs typeface="Arial"/>
              </a:rPr>
              <a:t>first 5 days of infection</a:t>
            </a:r>
            <a:r>
              <a:rPr lang="en-US">
                <a:latin typeface="Arial"/>
                <a:cs typeface="Arial"/>
              </a:rPr>
              <a:t>.</a:t>
            </a:r>
          </a:p>
          <a:p>
            <a:r>
              <a:rPr lang="en-US"/>
              <a:t>Maintain a high index of suspicion!  </a:t>
            </a:r>
          </a:p>
        </p:txBody>
      </p:sp>
      <p:sp>
        <p:nvSpPr>
          <p:cNvPr id="5" name="Rectangle: Rounded Corners 4">
            <a:extLst>
              <a:ext uri="{FF2B5EF4-FFF2-40B4-BE49-F238E27FC236}">
                <a16:creationId xmlns:a16="http://schemas.microsoft.com/office/drawing/2014/main" id="{4C84B8EE-8F23-643B-271B-CED06D1884A1}"/>
              </a:ext>
            </a:extLst>
          </p:cNvPr>
          <p:cNvSpPr/>
          <p:nvPr/>
        </p:nvSpPr>
        <p:spPr>
          <a:xfrm>
            <a:off x="1075864" y="4933115"/>
            <a:ext cx="5838478" cy="1566749"/>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t>Not every cough is COVID – but it could be!</a:t>
            </a:r>
            <a:endParaRPr lang="en-US" sz="2000">
              <a:cs typeface="Arial"/>
            </a:endParaRPr>
          </a:p>
          <a:p>
            <a:pPr algn="ctr"/>
            <a:endParaRPr lang="en-US" sz="2000">
              <a:cs typeface="Arial"/>
            </a:endParaRPr>
          </a:p>
          <a:p>
            <a:pPr algn="ctr"/>
            <a:r>
              <a:rPr lang="en-US" sz="2000"/>
              <a:t>Know your patient’s COVID status, even with mild or minimal symptoms. </a:t>
            </a:r>
            <a:endParaRPr lang="en-US" sz="2000">
              <a:cs typeface="Arial"/>
            </a:endParaRPr>
          </a:p>
        </p:txBody>
      </p:sp>
      <p:sp>
        <p:nvSpPr>
          <p:cNvPr id="6" name="Rectangle: Rounded Corners 5">
            <a:extLst>
              <a:ext uri="{FF2B5EF4-FFF2-40B4-BE49-F238E27FC236}">
                <a16:creationId xmlns:a16="http://schemas.microsoft.com/office/drawing/2014/main" id="{4C84B8EE-8F23-643B-271B-CED06D1884A1}"/>
              </a:ext>
            </a:extLst>
          </p:cNvPr>
          <p:cNvSpPr/>
          <p:nvPr/>
        </p:nvSpPr>
        <p:spPr>
          <a:xfrm>
            <a:off x="8260958" y="1332980"/>
            <a:ext cx="3728324" cy="4598002"/>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Arial"/>
            </a:endParaRPr>
          </a:p>
          <a:p>
            <a:pPr algn="ctr"/>
            <a:endParaRPr lang="en-US">
              <a:cs typeface="Arial"/>
            </a:endParaRPr>
          </a:p>
          <a:p>
            <a:pPr algn="ctr"/>
            <a:r>
              <a:rPr lang="en-US" sz="2400" b="1">
                <a:cs typeface="Arial"/>
              </a:rPr>
              <a:t>COVID Symptoms: </a:t>
            </a:r>
          </a:p>
          <a:p>
            <a:pPr marL="285750" indent="-285750">
              <a:buFont typeface="Arial"/>
              <a:buChar char="•"/>
            </a:pPr>
            <a:r>
              <a:rPr lang="en-US">
                <a:cs typeface="Arial"/>
              </a:rPr>
              <a:t>Cough</a:t>
            </a:r>
          </a:p>
          <a:p>
            <a:pPr marL="285750" indent="-285750">
              <a:buFont typeface="Arial"/>
              <a:buChar char="•"/>
            </a:pPr>
            <a:r>
              <a:rPr lang="en-US">
                <a:cs typeface="Arial"/>
              </a:rPr>
              <a:t>Fever</a:t>
            </a:r>
          </a:p>
          <a:p>
            <a:pPr marL="285750" indent="-285750">
              <a:buFont typeface="Arial"/>
              <a:buChar char="•"/>
            </a:pPr>
            <a:r>
              <a:rPr lang="en-US">
                <a:cs typeface="Arial"/>
              </a:rPr>
              <a:t>Fatigue</a:t>
            </a:r>
          </a:p>
          <a:p>
            <a:pPr marL="285750" indent="-285750">
              <a:buFont typeface="Arial"/>
              <a:buChar char="•"/>
            </a:pPr>
            <a:r>
              <a:rPr lang="en-US">
                <a:cs typeface="Arial"/>
              </a:rPr>
              <a:t>Loss of Taste &amp; Smell</a:t>
            </a:r>
          </a:p>
          <a:p>
            <a:pPr marL="285750" indent="-285750">
              <a:buFont typeface="Arial"/>
              <a:buChar char="•"/>
            </a:pPr>
            <a:r>
              <a:rPr lang="en-US">
                <a:cs typeface="Arial"/>
              </a:rPr>
              <a:t>Shortness of Breath</a:t>
            </a:r>
          </a:p>
          <a:p>
            <a:pPr marL="285750" indent="-285750">
              <a:buFont typeface="Arial"/>
              <a:buChar char="•"/>
            </a:pPr>
            <a:r>
              <a:rPr lang="en-US">
                <a:cs typeface="Arial"/>
              </a:rPr>
              <a:t>Sore Throat</a:t>
            </a:r>
          </a:p>
          <a:p>
            <a:pPr marL="285750" indent="-285750">
              <a:buFont typeface="Arial"/>
              <a:buChar char="•"/>
            </a:pPr>
            <a:r>
              <a:rPr lang="en-US">
                <a:cs typeface="Arial"/>
              </a:rPr>
              <a:t>Runny nose/congestion</a:t>
            </a:r>
          </a:p>
          <a:p>
            <a:pPr marL="285750" indent="-285750">
              <a:buFont typeface="Arial"/>
              <a:buChar char="•"/>
            </a:pPr>
            <a:r>
              <a:rPr lang="en-US">
                <a:cs typeface="Arial"/>
              </a:rPr>
              <a:t>Body aches/muscle aches</a:t>
            </a:r>
          </a:p>
          <a:p>
            <a:pPr marL="285750" indent="-285750">
              <a:buFont typeface="Arial"/>
              <a:buChar char="•"/>
            </a:pPr>
            <a:r>
              <a:rPr lang="en-US">
                <a:cs typeface="Arial"/>
              </a:rPr>
              <a:t>GI symptoms: nausea/vomiting/diarrhea</a:t>
            </a:r>
          </a:p>
          <a:p>
            <a:r>
              <a:rPr lang="en-US" sz="2400" b="1">
                <a:solidFill>
                  <a:schemeClr val="accent4"/>
                </a:solidFill>
                <a:cs typeface="Arial"/>
              </a:rPr>
              <a:t>A patient can have one or more of these. Be vigilant!</a:t>
            </a:r>
          </a:p>
          <a:p>
            <a:pPr marL="285750" indent="-285750">
              <a:buFont typeface="Arial"/>
              <a:buChar char="•"/>
            </a:pPr>
            <a:endParaRPr lang="en-US">
              <a:cs typeface="Arial"/>
            </a:endParaRPr>
          </a:p>
          <a:p>
            <a:endParaRPr lang="en-US">
              <a:cs typeface="Arial"/>
            </a:endParaRPr>
          </a:p>
        </p:txBody>
      </p:sp>
    </p:spTree>
    <p:extLst>
      <p:ext uri="{BB962C8B-B14F-4D97-AF65-F5344CB8AC3E}">
        <p14:creationId xmlns:p14="http://schemas.microsoft.com/office/powerpoint/2010/main" val="503949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BD04-AC15-AE96-2362-0A74F52F4936}"/>
              </a:ext>
            </a:extLst>
          </p:cNvPr>
          <p:cNvSpPr>
            <a:spLocks noGrp="1"/>
          </p:cNvSpPr>
          <p:nvPr>
            <p:ph type="title"/>
          </p:nvPr>
        </p:nvSpPr>
        <p:spPr>
          <a:xfrm>
            <a:off x="838200" y="588494"/>
            <a:ext cx="9481771" cy="800039"/>
          </a:xfrm>
        </p:spPr>
        <p:txBody>
          <a:bodyPr>
            <a:normAutofit/>
          </a:bodyPr>
          <a:lstStyle/>
          <a:p>
            <a:r>
              <a:rPr lang="en-US">
                <a:latin typeface="Arial"/>
                <a:cs typeface="Arial"/>
              </a:rPr>
              <a:t>What about people with mild symptoms?</a:t>
            </a:r>
            <a:endParaRPr lang="en-US"/>
          </a:p>
        </p:txBody>
      </p:sp>
      <p:sp>
        <p:nvSpPr>
          <p:cNvPr id="3" name="Content Placeholder 2">
            <a:extLst>
              <a:ext uri="{FF2B5EF4-FFF2-40B4-BE49-F238E27FC236}">
                <a16:creationId xmlns:a16="http://schemas.microsoft.com/office/drawing/2014/main" id="{868A5D3D-C403-0BF3-1DF7-14469754EBBE}"/>
              </a:ext>
            </a:extLst>
          </p:cNvPr>
          <p:cNvSpPr>
            <a:spLocks noGrp="1"/>
          </p:cNvSpPr>
          <p:nvPr>
            <p:ph idx="1"/>
          </p:nvPr>
        </p:nvSpPr>
        <p:spPr>
          <a:xfrm>
            <a:off x="838200" y="1636730"/>
            <a:ext cx="9481771" cy="4932746"/>
          </a:xfrm>
        </p:spPr>
        <p:txBody>
          <a:bodyPr vert="horz" lIns="91440" tIns="45720" rIns="91440" bIns="45720" rtlCol="0" anchor="t">
            <a:noAutofit/>
          </a:bodyPr>
          <a:lstStyle/>
          <a:p>
            <a:r>
              <a:rPr lang="en-US" sz="2600" dirty="0">
                <a:solidFill>
                  <a:schemeClr val="tx1"/>
                </a:solidFill>
                <a:latin typeface="Arial"/>
                <a:cs typeface="Arial"/>
              </a:rPr>
              <a:t>Yes! Test patients with mild or minimal symptoms! Maintain a high level of suspicion. </a:t>
            </a:r>
          </a:p>
          <a:p>
            <a:r>
              <a:rPr lang="en-US" sz="2600" dirty="0">
                <a:solidFill>
                  <a:schemeClr val="tx1"/>
                </a:solidFill>
                <a:latin typeface="Arial"/>
                <a:cs typeface="Arial"/>
              </a:rPr>
              <a:t>While some of the newer variants may be mild in their initial presentation, these </a:t>
            </a:r>
            <a:r>
              <a:rPr lang="en-US" sz="2600" dirty="0">
                <a:solidFill>
                  <a:srgbClr val="FF0000"/>
                </a:solidFill>
                <a:latin typeface="Arial"/>
                <a:cs typeface="Arial"/>
              </a:rPr>
              <a:t>still could progress to severe disease and death in vulnerable people</a:t>
            </a:r>
            <a:r>
              <a:rPr lang="en-US" sz="2600" dirty="0">
                <a:solidFill>
                  <a:schemeClr val="tx1"/>
                </a:solidFill>
                <a:latin typeface="Arial"/>
                <a:cs typeface="Arial"/>
              </a:rPr>
              <a:t>.</a:t>
            </a:r>
            <a:endParaRPr lang="en-US" sz="2600" dirty="0">
              <a:solidFill>
                <a:schemeClr val="tx1"/>
              </a:solidFill>
            </a:endParaRPr>
          </a:p>
          <a:p>
            <a:r>
              <a:rPr lang="en-US" sz="2600" dirty="0">
                <a:latin typeface="Arial"/>
                <a:cs typeface="Arial"/>
              </a:rPr>
              <a:t>Testing for COVID-19 will help to:</a:t>
            </a:r>
            <a:endParaRPr lang="en-US" sz="2600" dirty="0">
              <a:solidFill>
                <a:schemeClr val="tx1"/>
              </a:solidFill>
            </a:endParaRPr>
          </a:p>
          <a:p>
            <a:pPr lvl="1">
              <a:lnSpc>
                <a:spcPct val="100000"/>
              </a:lnSpc>
              <a:spcBef>
                <a:spcPts val="0"/>
              </a:spcBef>
            </a:pPr>
            <a:r>
              <a:rPr lang="en-US" sz="2000" dirty="0">
                <a:latin typeface="Arial"/>
                <a:cs typeface="Arial"/>
              </a:rPr>
              <a:t>Efficiently identify positive cases</a:t>
            </a:r>
            <a:endParaRPr lang="en-US" sz="2000" dirty="0"/>
          </a:p>
          <a:p>
            <a:pPr lvl="1">
              <a:lnSpc>
                <a:spcPct val="100000"/>
              </a:lnSpc>
              <a:spcBef>
                <a:spcPts val="0"/>
              </a:spcBef>
            </a:pPr>
            <a:r>
              <a:rPr lang="en-US" sz="2000" dirty="0">
                <a:latin typeface="Arial"/>
                <a:cs typeface="Arial"/>
              </a:rPr>
              <a:t>Streamline opportunities to provide care for all COVID-19 patients</a:t>
            </a:r>
          </a:p>
          <a:p>
            <a:pPr lvl="1">
              <a:lnSpc>
                <a:spcPct val="100000"/>
              </a:lnSpc>
              <a:spcBef>
                <a:spcPts val="0"/>
              </a:spcBef>
            </a:pPr>
            <a:r>
              <a:rPr lang="en-US" sz="2000" dirty="0">
                <a:latin typeface="Arial"/>
                <a:cs typeface="Arial"/>
              </a:rPr>
              <a:t>Identify those at high risk of severe disease to propose appropriate treatment and follow up</a:t>
            </a:r>
          </a:p>
          <a:p>
            <a:pPr lvl="1">
              <a:lnSpc>
                <a:spcPct val="100000"/>
              </a:lnSpc>
              <a:spcBef>
                <a:spcPts val="0"/>
              </a:spcBef>
            </a:pPr>
            <a:r>
              <a:rPr lang="en-US" sz="2000" dirty="0">
                <a:latin typeface="Arial"/>
                <a:cs typeface="Arial"/>
              </a:rPr>
              <a:t>Effectively guide isolation and quarantine measures to prevent disease transmission</a:t>
            </a:r>
            <a:endParaRPr lang="en-US" sz="2000" dirty="0"/>
          </a:p>
          <a:p>
            <a:endParaRPr lang="en-US" dirty="0"/>
          </a:p>
        </p:txBody>
      </p:sp>
    </p:spTree>
    <p:extLst>
      <p:ext uri="{BB962C8B-B14F-4D97-AF65-F5344CB8AC3E}">
        <p14:creationId xmlns:p14="http://schemas.microsoft.com/office/powerpoint/2010/main" val="4293997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053B-5355-DC23-9ED7-242F3A12934E}"/>
              </a:ext>
            </a:extLst>
          </p:cNvPr>
          <p:cNvSpPr>
            <a:spLocks noGrp="1"/>
          </p:cNvSpPr>
          <p:nvPr>
            <p:ph type="title"/>
          </p:nvPr>
        </p:nvSpPr>
        <p:spPr/>
        <p:txBody>
          <a:bodyPr>
            <a:normAutofit fontScale="90000"/>
          </a:bodyPr>
          <a:lstStyle/>
          <a:p>
            <a:r>
              <a:rPr lang="en-US">
                <a:latin typeface="Arial"/>
                <a:cs typeface="Arial"/>
              </a:rPr>
              <a:t>What about people who are vaccinated?</a:t>
            </a:r>
            <a:endParaRPr lang="en-US"/>
          </a:p>
        </p:txBody>
      </p:sp>
      <p:sp>
        <p:nvSpPr>
          <p:cNvPr id="3" name="Content Placeholder 2">
            <a:extLst>
              <a:ext uri="{FF2B5EF4-FFF2-40B4-BE49-F238E27FC236}">
                <a16:creationId xmlns:a16="http://schemas.microsoft.com/office/drawing/2014/main" id="{0E15EAF3-954C-D3AB-B415-DBB59B7E767F}"/>
              </a:ext>
            </a:extLst>
          </p:cNvPr>
          <p:cNvSpPr>
            <a:spLocks noGrp="1"/>
          </p:cNvSpPr>
          <p:nvPr>
            <p:ph idx="1"/>
          </p:nvPr>
        </p:nvSpPr>
        <p:spPr>
          <a:xfrm>
            <a:off x="838200" y="1636730"/>
            <a:ext cx="9628573" cy="4932746"/>
          </a:xfrm>
        </p:spPr>
        <p:txBody>
          <a:bodyPr vert="horz" lIns="91440" tIns="45720" rIns="91440" bIns="45720" rtlCol="0" anchor="t">
            <a:noAutofit/>
          </a:bodyPr>
          <a:lstStyle/>
          <a:p>
            <a:r>
              <a:rPr lang="en-US">
                <a:solidFill>
                  <a:srgbClr val="FF0000"/>
                </a:solidFill>
                <a:latin typeface="Arial"/>
                <a:cs typeface="Arial"/>
              </a:rPr>
              <a:t>Yes!</a:t>
            </a:r>
            <a:r>
              <a:rPr lang="en-US">
                <a:latin typeface="Arial"/>
                <a:cs typeface="Arial"/>
              </a:rPr>
              <a:t> All people with symptoms should be tested!</a:t>
            </a:r>
          </a:p>
          <a:p>
            <a:r>
              <a:rPr lang="en-US" b="0" i="0" u="none" strike="noStrike">
                <a:solidFill>
                  <a:srgbClr val="000000"/>
                </a:solidFill>
                <a:effectLst/>
                <a:latin typeface="+mn-lt"/>
                <a:cs typeface="Arial"/>
              </a:rPr>
              <a:t>Fully vaccinated people can still contract COVID-19, be contagious, and sometimes develop more significant disease</a:t>
            </a:r>
            <a:r>
              <a:rPr lang="en-US">
                <a:solidFill>
                  <a:srgbClr val="000000"/>
                </a:solidFill>
                <a:latin typeface="+mn-lt"/>
                <a:cs typeface="Arial"/>
              </a:rPr>
              <a:t> (</a:t>
            </a:r>
            <a:r>
              <a:rPr lang="en-US" b="0" i="0" u="none" strike="noStrike">
                <a:solidFill>
                  <a:srgbClr val="000000"/>
                </a:solidFill>
                <a:effectLst/>
                <a:latin typeface="+mn-lt"/>
                <a:cs typeface="Arial"/>
              </a:rPr>
              <a:t>especially those with clinical vulnerabilities) </a:t>
            </a:r>
            <a:endParaRPr lang="en-US">
              <a:solidFill>
                <a:srgbClr val="000000"/>
              </a:solidFill>
              <a:latin typeface="+mn-lt"/>
              <a:cs typeface="Arial"/>
            </a:endParaRPr>
          </a:p>
          <a:p>
            <a:r>
              <a:rPr lang="en-US" b="0" i="0" u="none" strike="noStrike">
                <a:solidFill>
                  <a:srgbClr val="000000"/>
                </a:solidFill>
                <a:effectLst/>
                <a:latin typeface="+mn-lt"/>
                <a:cs typeface="Arial"/>
              </a:rPr>
              <a:t>Clinically vulnerable COVID-19 patients, even if vaccinated, can still benefit from oral antiviral therapies, or other indicated therapies.</a:t>
            </a:r>
            <a:r>
              <a:rPr lang="en-US">
                <a:solidFill>
                  <a:srgbClr val="000000"/>
                </a:solidFill>
                <a:latin typeface="+mn-lt"/>
                <a:cs typeface="Arial"/>
              </a:rPr>
              <a:t> </a:t>
            </a:r>
          </a:p>
          <a:p>
            <a:r>
              <a:rPr lang="en-US">
                <a:solidFill>
                  <a:srgbClr val="000000"/>
                </a:solidFill>
                <a:latin typeface="+mn-lt"/>
                <a:cs typeface="Arial"/>
              </a:rPr>
              <a:t>All patients – vaccinated or unvaccinated – will benefit from education and </a:t>
            </a:r>
            <a:r>
              <a:rPr lang="en-US" b="0" i="0" u="none" strike="noStrike">
                <a:solidFill>
                  <a:srgbClr val="000000"/>
                </a:solidFill>
                <a:effectLst/>
                <a:latin typeface="+mn-lt"/>
                <a:cs typeface="Arial"/>
              </a:rPr>
              <a:t>monitoring.</a:t>
            </a:r>
            <a:r>
              <a:rPr lang="en-US" b="0" i="0">
                <a:solidFill>
                  <a:srgbClr val="000000"/>
                </a:solidFill>
                <a:effectLst/>
                <a:latin typeface="+mn-lt"/>
                <a:cs typeface="Arial"/>
              </a:rPr>
              <a:t>​</a:t>
            </a:r>
            <a:r>
              <a:rPr lang="en-US">
                <a:latin typeface="+mn-lt"/>
                <a:cs typeface="Arial"/>
              </a:rPr>
              <a:t> </a:t>
            </a:r>
            <a:endParaRPr lang="en-US">
              <a:latin typeface="+mn-lt"/>
            </a:endParaRPr>
          </a:p>
        </p:txBody>
      </p:sp>
    </p:spTree>
    <p:extLst>
      <p:ext uri="{BB962C8B-B14F-4D97-AF65-F5344CB8AC3E}">
        <p14:creationId xmlns:p14="http://schemas.microsoft.com/office/powerpoint/2010/main" val="4082240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7D19-2E1A-F9ED-4C23-72A4BA5C6429}"/>
              </a:ext>
            </a:extLst>
          </p:cNvPr>
          <p:cNvSpPr>
            <a:spLocks noGrp="1"/>
          </p:cNvSpPr>
          <p:nvPr>
            <p:ph type="title"/>
          </p:nvPr>
        </p:nvSpPr>
        <p:spPr>
          <a:xfrm>
            <a:off x="609600" y="305159"/>
            <a:ext cx="8543925" cy="800039"/>
          </a:xfrm>
        </p:spPr>
        <p:txBody>
          <a:bodyPr/>
          <a:lstStyle/>
          <a:p>
            <a:r>
              <a:rPr lang="en-US"/>
              <a:t>Different types of tests</a:t>
            </a:r>
          </a:p>
        </p:txBody>
      </p:sp>
      <p:sp>
        <p:nvSpPr>
          <p:cNvPr id="4" name="Content Placeholder 8">
            <a:extLst>
              <a:ext uri="{FF2B5EF4-FFF2-40B4-BE49-F238E27FC236}">
                <a16:creationId xmlns:a16="http://schemas.microsoft.com/office/drawing/2014/main" id="{717AFE8F-D60F-0F12-9BD5-428623828A7B}"/>
              </a:ext>
            </a:extLst>
          </p:cNvPr>
          <p:cNvSpPr>
            <a:spLocks noGrp="1"/>
          </p:cNvSpPr>
          <p:nvPr/>
        </p:nvSpPr>
        <p:spPr bwMode="auto">
          <a:xfrm>
            <a:off x="609600" y="1433946"/>
            <a:ext cx="5384800" cy="4670640"/>
          </a:xfrm>
          <a:prstGeom prst="rect">
            <a:avLst/>
          </a:prstGeom>
          <a:ln/>
          <a:extLst>
            <a:ext uri="{91240B29-F687-4F45-9708-019B960494DF}">
              <a14:hiddenLine xmlns:a14="http://schemas.microsoft.com/office/drawing/2010/main" w="9525">
                <a:solidFill>
                  <a:srgbClr val="000000"/>
                </a:solidFill>
                <a:miter lim="800000"/>
                <a:headEnd/>
                <a:tailEnd/>
              </a14:hiddenLine>
            </a:ex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F374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F37421"/>
              </a:buClr>
              <a:buFont typeface="Arial" panose="020B0604020202020204" pitchFamily="34"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F37421"/>
              </a:buClr>
              <a:buFont typeface="Arial" panose="020B0604020202020204" pitchFamily="34"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F37421"/>
              </a:buClr>
              <a:buFont typeface="Arial" panose="020B0604020202020204" pitchFamily="34" charset="0"/>
              <a:buChar char="–"/>
              <a:defRPr sz="18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F37421"/>
              </a:buClr>
              <a:buFont typeface="Arial" panose="020B0604020202020204"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2400" b="1"/>
              <a:t>Preferred test: Rapid Antigen Test (Rapid Diagnostic Test) </a:t>
            </a:r>
            <a:endParaRPr lang="en-US" sz="2400" b="1">
              <a:cs typeface="Arial"/>
            </a:endParaRPr>
          </a:p>
          <a:p>
            <a:pPr defTabSz="914400" eaLnBrk="1" hangingPunct="1">
              <a:lnSpc>
                <a:spcPct val="90000"/>
              </a:lnSpc>
              <a:spcBef>
                <a:spcPts val="500"/>
              </a:spcBef>
              <a:buFont typeface="Arial" panose="020B0604020202020204" pitchFamily="34" charset="0"/>
              <a:buChar char="•"/>
            </a:pPr>
            <a:r>
              <a:rPr lang="en-US" sz="2400"/>
              <a:t>Pros: fast, most sensitive in symptomatic patients, less expensive, relatively easy to use</a:t>
            </a:r>
            <a:endParaRPr lang="en-US" sz="2400">
              <a:cs typeface="Arial" panose="020B0604020202020204"/>
            </a:endParaRPr>
          </a:p>
          <a:p>
            <a:pPr defTabSz="914400" eaLnBrk="1" hangingPunct="1">
              <a:lnSpc>
                <a:spcPct val="90000"/>
              </a:lnSpc>
              <a:spcBef>
                <a:spcPts val="500"/>
              </a:spcBef>
              <a:buFont typeface="Arial" panose="020B0604020202020204" pitchFamily="34" charset="0"/>
              <a:buChar char="•"/>
            </a:pPr>
            <a:r>
              <a:rPr lang="en-US" sz="2400"/>
              <a:t>Cons: less sensitivity in asymptomatic patients</a:t>
            </a:r>
            <a:endParaRPr lang="en-US" sz="2400">
              <a:cs typeface="Arial" panose="020B0604020202020204"/>
            </a:endParaRPr>
          </a:p>
          <a:p>
            <a:pPr defTabSz="914400" eaLnBrk="1" hangingPunct="1">
              <a:lnSpc>
                <a:spcPct val="90000"/>
              </a:lnSpc>
              <a:spcBef>
                <a:spcPts val="500"/>
              </a:spcBef>
              <a:buFont typeface="Arial" panose="020B0604020202020204" pitchFamily="34" charset="0"/>
              <a:buChar char="•"/>
            </a:pPr>
            <a:r>
              <a:rPr lang="en-US" sz="2400"/>
              <a:t>Recommend repeat/serial testing or confirmatory PCR testing for symptomatic patients with negative Antigen (Ag) Results</a:t>
            </a:r>
            <a:endParaRPr lang="en-US" sz="2400">
              <a:cs typeface="Arial" panose="020B0604020202020204"/>
            </a:endParaRPr>
          </a:p>
        </p:txBody>
      </p:sp>
      <p:sp>
        <p:nvSpPr>
          <p:cNvPr id="3" name="Content Placeholder 17">
            <a:extLst>
              <a:ext uri="{FF2B5EF4-FFF2-40B4-BE49-F238E27FC236}">
                <a16:creationId xmlns:a16="http://schemas.microsoft.com/office/drawing/2014/main" id="{3AE2C6A5-3511-2279-7552-690D8A0BDA95}"/>
              </a:ext>
            </a:extLst>
          </p:cNvPr>
          <p:cNvSpPr txBox="1">
            <a:spLocks/>
          </p:cNvSpPr>
          <p:nvPr/>
        </p:nvSpPr>
        <p:spPr>
          <a:xfrm>
            <a:off x="6172200" y="1459704"/>
            <a:ext cx="5384800" cy="4670640"/>
          </a:xfrm>
          <a:prstGeom prst="rect">
            <a:avLst/>
          </a:prstGeom>
          <a:solidFill>
            <a:srgbClr val="CC4145"/>
          </a:solidFill>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t>Alternative test: PCR (polymerase chain reaction), or NAAT (Nucleic Acid Amplification Test)</a:t>
            </a:r>
            <a:r>
              <a:rPr lang="en-US" sz="2400" b="1">
                <a:solidFill>
                  <a:srgbClr val="FFFF00"/>
                </a:solidFill>
              </a:rPr>
              <a:t>*</a:t>
            </a:r>
            <a:endParaRPr lang="en-US" sz="2400" b="1">
              <a:solidFill>
                <a:srgbClr val="FFFF00"/>
              </a:solidFill>
              <a:cs typeface="Arial"/>
            </a:endParaRPr>
          </a:p>
          <a:p>
            <a:pPr lvl="1"/>
            <a:r>
              <a:rPr lang="en-US"/>
              <a:t>Pros: overall better sensitivity</a:t>
            </a:r>
            <a:endParaRPr lang="en-US">
              <a:cs typeface="Arial"/>
            </a:endParaRPr>
          </a:p>
          <a:p>
            <a:pPr lvl="1"/>
            <a:r>
              <a:rPr lang="en-US"/>
              <a:t>Cons: Longer turnaround time, more complex processing;</a:t>
            </a:r>
            <a:endParaRPr lang="en-US">
              <a:cs typeface="Arial"/>
            </a:endParaRPr>
          </a:p>
          <a:p>
            <a:pPr lvl="1"/>
            <a:r>
              <a:rPr lang="en-US"/>
              <a:t>NOT the ideal for Test to Treat, but depends on local availability</a:t>
            </a:r>
            <a:endParaRPr lang="en-US">
              <a:cs typeface="Arial"/>
            </a:endParaRPr>
          </a:p>
          <a:p>
            <a:pPr lvl="1"/>
            <a:r>
              <a:rPr lang="en-US"/>
              <a:t>Should be considered for symptomatic individuals with negative Antigen results.</a:t>
            </a:r>
            <a:endParaRPr lang="en-US">
              <a:cs typeface="Arial"/>
            </a:endParaRPr>
          </a:p>
          <a:p>
            <a:pPr marL="0" indent="0">
              <a:buNone/>
            </a:pPr>
            <a:r>
              <a:rPr lang="en-US" sz="2200"/>
              <a:t>            </a:t>
            </a:r>
            <a:endParaRPr lang="en-US" sz="2200">
              <a:cs typeface="Arial"/>
            </a:endParaRPr>
          </a:p>
          <a:p>
            <a:pPr marL="0" indent="0">
              <a:buFont typeface="Arial" panose="020B0604020202020204" pitchFamily="34" charset="0"/>
              <a:buNone/>
            </a:pPr>
            <a:r>
              <a:rPr lang="en-US" sz="2200">
                <a:solidFill>
                  <a:srgbClr val="FFFF00"/>
                </a:solidFill>
              </a:rPr>
              <a:t>*</a:t>
            </a:r>
            <a:r>
              <a:rPr lang="en-US" sz="2200"/>
              <a:t> </a:t>
            </a:r>
            <a:r>
              <a:rPr lang="en-US" sz="1600"/>
              <a:t>PCR is one type of NAAT test</a:t>
            </a:r>
            <a:endParaRPr lang="en-US" sz="2200"/>
          </a:p>
        </p:txBody>
      </p:sp>
    </p:spTree>
    <p:extLst>
      <p:ext uri="{BB962C8B-B14F-4D97-AF65-F5344CB8AC3E}">
        <p14:creationId xmlns:p14="http://schemas.microsoft.com/office/powerpoint/2010/main" val="3309860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022268D0-B627-238D-6EF8-06F9150A5788}"/>
              </a:ext>
            </a:extLst>
          </p:cNvPr>
          <p:cNvSpPr txBox="1">
            <a:spLocks/>
          </p:cNvSpPr>
          <p:nvPr/>
        </p:nvSpPr>
        <p:spPr>
          <a:xfrm>
            <a:off x="609600" y="109537"/>
            <a:ext cx="8701825" cy="9921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en-US" sz="3200"/>
              <a:t>Why are Rapid Antigen Tests ideal for T2T? </a:t>
            </a:r>
          </a:p>
        </p:txBody>
      </p:sp>
      <p:sp>
        <p:nvSpPr>
          <p:cNvPr id="5" name="Content Placeholder 6">
            <a:extLst>
              <a:ext uri="{FF2B5EF4-FFF2-40B4-BE49-F238E27FC236}">
                <a16:creationId xmlns:a16="http://schemas.microsoft.com/office/drawing/2014/main" id="{E14A16B5-7F8F-644F-3A82-A3B2554E1903}"/>
              </a:ext>
            </a:extLst>
          </p:cNvPr>
          <p:cNvSpPr txBox="1">
            <a:spLocks/>
          </p:cNvSpPr>
          <p:nvPr/>
        </p:nvSpPr>
        <p:spPr>
          <a:xfrm>
            <a:off x="609600" y="1410818"/>
            <a:ext cx="10972800" cy="5024438"/>
          </a:xfrm>
          <a:prstGeom prst="rect">
            <a:avLst/>
          </a:prstGeom>
        </p:spPr>
        <p:txBody>
          <a:bodyPr vert="horz" lIns="91440" tIns="45720" rIns="91440" bIns="45720" rtlCol="0">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Faster results = faster access to care.</a:t>
            </a:r>
          </a:p>
          <a:p>
            <a:r>
              <a:rPr lang="en-US" dirty="0"/>
              <a:t>With COVID-19 test results available on-site, symptomatic patients can be offered immediate access to evidence-based care, including oral antivirals for eligible patients. </a:t>
            </a:r>
          </a:p>
          <a:p>
            <a:r>
              <a:rPr lang="en-US" dirty="0"/>
              <a:t>Patients who have some COVID-19 symptoms but are seeking care for other health issues can be confidently screened and, if negative, cared for appropriately. </a:t>
            </a:r>
          </a:p>
          <a:p>
            <a:r>
              <a:rPr lang="en-US" dirty="0"/>
              <a:t>You CAN offer oral antivirals to patients with a positive PCR test result – as long as they are within 5 days of symptom onset and meet eligibility criteria. </a:t>
            </a:r>
          </a:p>
        </p:txBody>
      </p:sp>
      <p:sp>
        <p:nvSpPr>
          <p:cNvPr id="7" name="TextBox 6">
            <a:extLst>
              <a:ext uri="{FF2B5EF4-FFF2-40B4-BE49-F238E27FC236}">
                <a16:creationId xmlns:a16="http://schemas.microsoft.com/office/drawing/2014/main" id="{83A80D48-E29D-53B3-1655-1C2FDA80BF2C}"/>
              </a:ext>
            </a:extLst>
          </p:cNvPr>
          <p:cNvSpPr txBox="1"/>
          <p:nvPr/>
        </p:nvSpPr>
        <p:spPr>
          <a:xfrm>
            <a:off x="4856085" y="6065924"/>
            <a:ext cx="6726315" cy="646331"/>
          </a:xfrm>
          <a:prstGeom prst="rect">
            <a:avLst/>
          </a:prstGeom>
          <a:noFill/>
        </p:spPr>
        <p:txBody>
          <a:bodyPr wrap="square" rtlCol="0">
            <a:spAutoFit/>
          </a:bodyPr>
          <a:lstStyle/>
          <a:p>
            <a:r>
              <a:rPr lang="en-US" b="1">
                <a:solidFill>
                  <a:srgbClr val="FF0000"/>
                </a:solidFill>
              </a:rPr>
              <a:t>NOTE: Different regions will have different testing policies. Please refer to your local guidelines.</a:t>
            </a:r>
          </a:p>
        </p:txBody>
      </p:sp>
    </p:spTree>
    <p:extLst>
      <p:ext uri="{BB962C8B-B14F-4D97-AF65-F5344CB8AC3E}">
        <p14:creationId xmlns:p14="http://schemas.microsoft.com/office/powerpoint/2010/main" val="478240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2BB77-750E-C4F4-4784-3DEE37AA89C0}"/>
              </a:ext>
            </a:extLst>
          </p:cNvPr>
          <p:cNvSpPr>
            <a:spLocks noGrp="1"/>
          </p:cNvSpPr>
          <p:nvPr>
            <p:ph type="title"/>
          </p:nvPr>
        </p:nvSpPr>
        <p:spPr/>
        <p:txBody>
          <a:bodyPr/>
          <a:lstStyle/>
          <a:p>
            <a:r>
              <a:rPr lang="en-US"/>
              <a:t>Early testing is better!</a:t>
            </a:r>
          </a:p>
        </p:txBody>
      </p:sp>
      <p:sp>
        <p:nvSpPr>
          <p:cNvPr id="3" name="Content Placeholder 2">
            <a:extLst>
              <a:ext uri="{FF2B5EF4-FFF2-40B4-BE49-F238E27FC236}">
                <a16:creationId xmlns:a16="http://schemas.microsoft.com/office/drawing/2014/main" id="{1833F9F6-CE7F-CDEF-4A52-30C1B1771D68}"/>
              </a:ext>
            </a:extLst>
          </p:cNvPr>
          <p:cNvSpPr>
            <a:spLocks noGrp="1"/>
          </p:cNvSpPr>
          <p:nvPr>
            <p:ph idx="1"/>
          </p:nvPr>
        </p:nvSpPr>
        <p:spPr>
          <a:xfrm>
            <a:off x="838200" y="1636730"/>
            <a:ext cx="10116845" cy="4932746"/>
          </a:xfrm>
        </p:spPr>
        <p:txBody>
          <a:bodyPr/>
          <a:lstStyle/>
          <a:p>
            <a:r>
              <a:rPr lang="en-US" dirty="0"/>
              <a:t>Early identification of positive cases allows for effective isolation possibly decreasing transmission.</a:t>
            </a:r>
          </a:p>
          <a:p>
            <a:r>
              <a:rPr lang="en-US" dirty="0"/>
              <a:t>Early identification of positive cases facilitates appropriate treatment – including oral antivirals and other management strategies as clinically appropriate.</a:t>
            </a:r>
          </a:p>
          <a:p>
            <a:r>
              <a:rPr lang="en-US" dirty="0"/>
              <a:t>Window for initiating oral antiviral therapy is within 5 days of symptom onset.</a:t>
            </a:r>
          </a:p>
          <a:p>
            <a:pPr marL="0" indent="0">
              <a:buNone/>
            </a:pPr>
            <a:endParaRPr lang="en-US" dirty="0"/>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763842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96A0C-533D-AFDA-E935-0E42B25D31E3}"/>
              </a:ext>
            </a:extLst>
          </p:cNvPr>
          <p:cNvSpPr>
            <a:spLocks noGrp="1"/>
          </p:cNvSpPr>
          <p:nvPr>
            <p:ph type="title"/>
          </p:nvPr>
        </p:nvSpPr>
        <p:spPr>
          <a:xfrm>
            <a:off x="464712" y="288524"/>
            <a:ext cx="8543925" cy="800039"/>
          </a:xfrm>
        </p:spPr>
        <p:txBody>
          <a:bodyPr/>
          <a:lstStyle/>
          <a:p>
            <a:r>
              <a:rPr lang="en-US"/>
              <a:t>How to perform a rapid test:</a:t>
            </a:r>
          </a:p>
        </p:txBody>
      </p:sp>
      <p:sp>
        <p:nvSpPr>
          <p:cNvPr id="8" name="Content Placeholder 7">
            <a:extLst>
              <a:ext uri="{FF2B5EF4-FFF2-40B4-BE49-F238E27FC236}">
                <a16:creationId xmlns:a16="http://schemas.microsoft.com/office/drawing/2014/main" id="{2C7C0C2A-1BEA-F7D5-D985-E4604CD98066}"/>
              </a:ext>
            </a:extLst>
          </p:cNvPr>
          <p:cNvSpPr>
            <a:spLocks noGrp="1"/>
          </p:cNvSpPr>
          <p:nvPr>
            <p:ph idx="1"/>
          </p:nvPr>
        </p:nvSpPr>
        <p:spPr>
          <a:xfrm>
            <a:off x="168497" y="1178159"/>
            <a:ext cx="10259553" cy="4932746"/>
          </a:xfrm>
        </p:spPr>
        <p:txBody>
          <a:bodyPr/>
          <a:lstStyle/>
          <a:p>
            <a:pPr marL="0" indent="0" algn="l" fontAlgn="base">
              <a:buNone/>
            </a:pPr>
            <a:r>
              <a:rPr lang="en-US" sz="1800" b="1" i="0">
                <a:solidFill>
                  <a:srgbClr val="FF0000"/>
                </a:solidFill>
                <a:effectLst/>
                <a:latin typeface="+mn-lt"/>
              </a:rPr>
              <a:t>Make sure to read the instructions on the box, tests may vary in instructions.</a:t>
            </a:r>
          </a:p>
          <a:p>
            <a:pPr algn="l" fontAlgn="base">
              <a:buFont typeface="+mj-lt"/>
              <a:buAutoNum type="arabicPeriod"/>
            </a:pPr>
            <a:r>
              <a:rPr lang="en-US" sz="1800" b="0" i="0">
                <a:solidFill>
                  <a:srgbClr val="555555"/>
                </a:solidFill>
                <a:effectLst/>
                <a:latin typeface="+mn-lt"/>
              </a:rPr>
              <a:t>Wash your hands thoroughly with soap.</a:t>
            </a:r>
          </a:p>
          <a:p>
            <a:pPr algn="l" fontAlgn="base">
              <a:buFont typeface="+mj-lt"/>
              <a:buAutoNum type="arabicPeriod"/>
            </a:pPr>
            <a:r>
              <a:rPr lang="en-US" sz="1800" b="0" i="0">
                <a:solidFill>
                  <a:srgbClr val="555555"/>
                </a:solidFill>
                <a:effectLst/>
                <a:latin typeface="+mn-lt"/>
              </a:rPr>
              <a:t>The kit comes with three main items: a collection swab, a test strip and a small vial of liquid.</a:t>
            </a:r>
          </a:p>
          <a:p>
            <a:pPr algn="l" fontAlgn="base">
              <a:buFont typeface="+mj-lt"/>
              <a:buAutoNum type="arabicPeriod"/>
            </a:pPr>
            <a:r>
              <a:rPr lang="en-US" sz="1800" b="0" i="0">
                <a:solidFill>
                  <a:srgbClr val="555555"/>
                </a:solidFill>
                <a:effectLst/>
                <a:latin typeface="+mn-lt"/>
              </a:rPr>
              <a:t>Open the collection swab and insert it into each nostril, rotating five (5) times against the inner wall. You should insert the swab ½ to ¾ of an inch into the nostrils.</a:t>
            </a:r>
          </a:p>
          <a:p>
            <a:pPr algn="l" fontAlgn="base">
              <a:buFont typeface="+mj-lt"/>
              <a:buAutoNum type="arabicPeriod"/>
            </a:pPr>
            <a:r>
              <a:rPr lang="en-US" sz="1800" b="0" i="0">
                <a:solidFill>
                  <a:srgbClr val="555555"/>
                </a:solidFill>
                <a:effectLst/>
                <a:latin typeface="+mn-lt"/>
              </a:rPr>
              <a:t>Open the large cap and insert your swab into the vial, then stir the swab for 30 sec.</a:t>
            </a:r>
          </a:p>
          <a:p>
            <a:pPr algn="l" fontAlgn="base">
              <a:buFont typeface="+mj-lt"/>
              <a:buAutoNum type="arabicPeriod"/>
            </a:pPr>
            <a:r>
              <a:rPr lang="en-US" sz="1800" b="0" i="0">
                <a:solidFill>
                  <a:srgbClr val="555555"/>
                </a:solidFill>
                <a:effectLst/>
                <a:latin typeface="+mn-lt"/>
              </a:rPr>
              <a:t>Squeeze the sides of the vial against the swab as you pull it out.</a:t>
            </a:r>
          </a:p>
          <a:p>
            <a:pPr algn="l" fontAlgn="base">
              <a:buFont typeface="+mj-lt"/>
              <a:buAutoNum type="arabicPeriod"/>
            </a:pPr>
            <a:r>
              <a:rPr lang="en-US" sz="1800" b="0" i="0">
                <a:solidFill>
                  <a:srgbClr val="555555"/>
                </a:solidFill>
                <a:effectLst/>
                <a:latin typeface="+mn-lt"/>
              </a:rPr>
              <a:t>Open the test strip. You’ll see that it has both a “C” and a “T,”.</a:t>
            </a:r>
          </a:p>
          <a:p>
            <a:pPr algn="l" fontAlgn="base">
              <a:buFont typeface="+mj-lt"/>
              <a:buAutoNum type="arabicPeriod"/>
            </a:pPr>
            <a:r>
              <a:rPr lang="en-US" sz="1800" b="0" i="0">
                <a:solidFill>
                  <a:srgbClr val="555555"/>
                </a:solidFill>
                <a:effectLst/>
                <a:latin typeface="+mn-lt"/>
              </a:rPr>
              <a:t>Open the smaller, top cap on the vial of liquid, then squeeze				 four (4) drops of your sample into the collection area of the strip.</a:t>
            </a:r>
          </a:p>
          <a:p>
            <a:pPr algn="l" fontAlgn="base">
              <a:buFont typeface="+mj-lt"/>
              <a:buAutoNum type="arabicPeriod"/>
            </a:pPr>
            <a:r>
              <a:rPr lang="en-US" sz="1800" b="0" i="0">
                <a:solidFill>
                  <a:srgbClr val="555555"/>
                </a:solidFill>
                <a:effectLst/>
                <a:latin typeface="+mn-lt"/>
              </a:rPr>
              <a:t>Set a timer for 15 minutes. Don’t disturb the test strip during this time.</a:t>
            </a:r>
          </a:p>
          <a:p>
            <a:pPr algn="l" fontAlgn="base">
              <a:buFont typeface="+mj-lt"/>
              <a:buAutoNum type="arabicPeriod"/>
            </a:pPr>
            <a:r>
              <a:rPr lang="en-US" sz="1800" b="0" i="0">
                <a:solidFill>
                  <a:srgbClr val="555555"/>
                </a:solidFill>
                <a:effectLst/>
                <a:latin typeface="+mn-lt"/>
              </a:rPr>
              <a:t>Read your test.</a:t>
            </a:r>
          </a:p>
          <a:p>
            <a:endParaRPr lang="en-US" sz="1800"/>
          </a:p>
        </p:txBody>
      </p:sp>
      <p:pic>
        <p:nvPicPr>
          <p:cNvPr id="7" name="Picture 6" descr="Chart, waterfall chart&#10;&#10;Description automatically generated">
            <a:extLst>
              <a:ext uri="{FF2B5EF4-FFF2-40B4-BE49-F238E27FC236}">
                <a16:creationId xmlns:a16="http://schemas.microsoft.com/office/drawing/2014/main" id="{A1061A61-13A0-4CBA-FA61-12F923491D2A}"/>
              </a:ext>
            </a:extLst>
          </p:cNvPr>
          <p:cNvPicPr>
            <a:picLocks noChangeAspect="1"/>
          </p:cNvPicPr>
          <p:nvPr/>
        </p:nvPicPr>
        <p:blipFill>
          <a:blip r:embed="rId3"/>
          <a:stretch>
            <a:fillRect/>
          </a:stretch>
        </p:blipFill>
        <p:spPr>
          <a:xfrm>
            <a:off x="7510223" y="3732374"/>
            <a:ext cx="4721512" cy="1947467"/>
          </a:xfrm>
          <a:prstGeom prst="rect">
            <a:avLst/>
          </a:prstGeom>
        </p:spPr>
      </p:pic>
    </p:spTree>
    <p:extLst>
      <p:ext uri="{BB962C8B-B14F-4D97-AF65-F5344CB8AC3E}">
        <p14:creationId xmlns:p14="http://schemas.microsoft.com/office/powerpoint/2010/main" val="1283191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2257" y="442839"/>
            <a:ext cx="8543925" cy="800039"/>
          </a:xfrm>
        </p:spPr>
        <p:txBody>
          <a:bodyPr/>
          <a:lstStyle/>
          <a:p>
            <a:r>
              <a:rPr lang="en-US"/>
              <a:t>Training Elements</a:t>
            </a:r>
          </a:p>
        </p:txBody>
      </p:sp>
      <p:graphicFrame>
        <p:nvGraphicFramePr>
          <p:cNvPr id="2" name="Content Placeholder 1">
            <a:extLst>
              <a:ext uri="{FF2B5EF4-FFF2-40B4-BE49-F238E27FC236}">
                <a16:creationId xmlns:a16="http://schemas.microsoft.com/office/drawing/2014/main" id="{89B29507-75FB-E747-D76C-70D16EE91F66}"/>
              </a:ext>
            </a:extLst>
          </p:cNvPr>
          <p:cNvGraphicFramePr>
            <a:graphicFrameLocks noGrp="1"/>
          </p:cNvGraphicFramePr>
          <p:nvPr>
            <p:ph idx="1"/>
            <p:extLst>
              <p:ext uri="{D42A27DB-BD31-4B8C-83A1-F6EECF244321}">
                <p14:modId xmlns:p14="http://schemas.microsoft.com/office/powerpoint/2010/main" val="2140860662"/>
              </p:ext>
            </p:extLst>
          </p:nvPr>
        </p:nvGraphicFramePr>
        <p:xfrm>
          <a:off x="838200" y="1388533"/>
          <a:ext cx="9525000" cy="493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 name="TextBox 101">
            <a:extLst>
              <a:ext uri="{FF2B5EF4-FFF2-40B4-BE49-F238E27FC236}">
                <a16:creationId xmlns:a16="http://schemas.microsoft.com/office/drawing/2014/main" id="{D3DEA009-709E-532A-F556-A49D7D10BF81}"/>
              </a:ext>
            </a:extLst>
          </p:cNvPr>
          <p:cNvSpPr txBox="1"/>
          <p:nvPr/>
        </p:nvSpPr>
        <p:spPr>
          <a:xfrm>
            <a:off x="164524" y="6459680"/>
            <a:ext cx="111520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2"/>
                </a:solidFill>
                <a:latin typeface="Arial"/>
              </a:rPr>
              <a:t>This training was developed in October 2022. It will be updated as the evidence evolves around COVID-19 testing and treatment</a:t>
            </a:r>
            <a:r>
              <a:rPr lang="en-US" sz="1200">
                <a:solidFill>
                  <a:schemeClr val="tx2"/>
                </a:solidFill>
                <a:latin typeface="Arial"/>
                <a:cs typeface="Arial"/>
              </a:rPr>
              <a:t>.</a:t>
            </a:r>
            <a:r>
              <a:rPr lang="en-US" sz="1200">
                <a:solidFill>
                  <a:schemeClr val="tx2"/>
                </a:solidFill>
                <a:latin typeface="Arial"/>
                <a:ea typeface="Arial"/>
                <a:cs typeface="Arial"/>
              </a:rPr>
              <a:t>​</a:t>
            </a:r>
            <a:endParaRPr lang="en-US" sz="1200">
              <a:solidFill>
                <a:schemeClr val="tx2"/>
              </a:solidFill>
              <a:cs typeface="Arial"/>
            </a:endParaRPr>
          </a:p>
        </p:txBody>
      </p:sp>
    </p:spTree>
    <p:extLst>
      <p:ext uri="{BB962C8B-B14F-4D97-AF65-F5344CB8AC3E}">
        <p14:creationId xmlns:p14="http://schemas.microsoft.com/office/powerpoint/2010/main" val="3893578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A8B993-DFEB-AD9E-F772-257D1CF4682D}"/>
              </a:ext>
            </a:extLst>
          </p:cNvPr>
          <p:cNvSpPr txBox="1">
            <a:spLocks/>
          </p:cNvSpPr>
          <p:nvPr/>
        </p:nvSpPr>
        <p:spPr>
          <a:xfrm>
            <a:off x="381000" y="235743"/>
            <a:ext cx="7571317" cy="9921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en-US" sz="3200"/>
              <a:t>More about testing….</a:t>
            </a:r>
          </a:p>
        </p:txBody>
      </p:sp>
      <p:sp>
        <p:nvSpPr>
          <p:cNvPr id="5" name="Content Placeholder 2">
            <a:extLst>
              <a:ext uri="{FF2B5EF4-FFF2-40B4-BE49-F238E27FC236}">
                <a16:creationId xmlns:a16="http://schemas.microsoft.com/office/drawing/2014/main" id="{D2FD92CE-897D-F295-9F71-FA39066B854A}"/>
              </a:ext>
            </a:extLst>
          </p:cNvPr>
          <p:cNvSpPr txBox="1">
            <a:spLocks/>
          </p:cNvSpPr>
          <p:nvPr/>
        </p:nvSpPr>
        <p:spPr>
          <a:xfrm>
            <a:off x="635358" y="1597819"/>
            <a:ext cx="11347938" cy="5024438"/>
          </a:xfrm>
          <a:prstGeom prst="rect">
            <a:avLst/>
          </a:prstGeom>
        </p:spPr>
        <p:txBody>
          <a:bodyPr vert="horz" lIns="91440" tIns="45720" rIns="91440" bIns="45720" rtlCol="0" anchor="t">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Who can perform a rapid test?</a:t>
            </a:r>
          </a:p>
          <a:p>
            <a:pPr lvl="1"/>
            <a:r>
              <a:rPr lang="en-US" dirty="0">
                <a:latin typeface="Arial"/>
                <a:cs typeface="Arial"/>
              </a:rPr>
              <a:t>This will depend on local guidelines.  </a:t>
            </a:r>
            <a:endParaRPr lang="en-US" dirty="0"/>
          </a:p>
          <a:p>
            <a:pPr lvl="2">
              <a:buFont typeface="Courier New" panose="020F0502020204030204" pitchFamily="34" charset="0"/>
              <a:buChar char="o"/>
            </a:pPr>
            <a:r>
              <a:rPr lang="en-US" dirty="0">
                <a:latin typeface="Arial"/>
                <a:cs typeface="Arial"/>
              </a:rPr>
              <a:t>In some cases, people can perform rapid tests at home</a:t>
            </a:r>
          </a:p>
          <a:p>
            <a:pPr lvl="2">
              <a:buFont typeface="Courier New" panose="020F0502020204030204" pitchFamily="34" charset="0"/>
              <a:buChar char="o"/>
            </a:pPr>
            <a:r>
              <a:rPr lang="en-US" dirty="0">
                <a:latin typeface="Arial"/>
                <a:cs typeface="Arial"/>
              </a:rPr>
              <a:t>In some cases, a trained HCW will perform the test, sometimes at home, at a clinic or pharmacy, or a facility.</a:t>
            </a:r>
          </a:p>
          <a:p>
            <a:r>
              <a:rPr lang="en-US" dirty="0">
                <a:latin typeface="Arial"/>
                <a:cs typeface="Arial"/>
              </a:rPr>
              <a:t>When should someone perform a rapid test?</a:t>
            </a:r>
          </a:p>
          <a:p>
            <a:pPr lvl="1"/>
            <a:r>
              <a:rPr lang="en-US" dirty="0">
                <a:latin typeface="Arial"/>
                <a:cs typeface="Arial"/>
              </a:rPr>
              <a:t>If a person has any symptoms of COVID-19, TEST!</a:t>
            </a:r>
          </a:p>
          <a:p>
            <a:pPr lvl="1"/>
            <a:r>
              <a:rPr lang="en-US" dirty="0">
                <a:latin typeface="Arial"/>
                <a:cs typeface="Arial"/>
              </a:rPr>
              <a:t>If a person has symptoms, but their test yesterday was negative, TEST AGAIN!</a:t>
            </a:r>
          </a:p>
        </p:txBody>
      </p:sp>
      <p:sp>
        <p:nvSpPr>
          <p:cNvPr id="6" name="Slide Number Placeholder 3">
            <a:extLst>
              <a:ext uri="{FF2B5EF4-FFF2-40B4-BE49-F238E27FC236}">
                <a16:creationId xmlns:a16="http://schemas.microsoft.com/office/drawing/2014/main" id="{0B94201D-4C55-0B44-D7D5-E4049169C0D1}"/>
              </a:ext>
            </a:extLst>
          </p:cNvPr>
          <p:cNvSpPr txBox="1">
            <a:spLocks/>
          </p:cNvSpPr>
          <p:nvPr/>
        </p:nvSpPr>
        <p:spPr>
          <a:xfrm>
            <a:off x="11078634" y="668972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C0A3798-3E55-40AD-888C-464D28038119}" type="slidenum">
              <a:rPr lang="en-US" smtClean="0"/>
              <a:pPr>
                <a:defRPr/>
              </a:pPr>
              <a:t>20</a:t>
            </a:fld>
            <a:endParaRPr lang="en-US"/>
          </a:p>
        </p:txBody>
      </p:sp>
    </p:spTree>
    <p:extLst>
      <p:ext uri="{BB962C8B-B14F-4D97-AF65-F5344CB8AC3E}">
        <p14:creationId xmlns:p14="http://schemas.microsoft.com/office/powerpoint/2010/main" val="790272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43562-9F7F-0228-37DF-6CFC0343F4C9}"/>
              </a:ext>
            </a:extLst>
          </p:cNvPr>
          <p:cNvSpPr>
            <a:spLocks noGrp="1"/>
          </p:cNvSpPr>
          <p:nvPr>
            <p:ph type="title"/>
          </p:nvPr>
        </p:nvSpPr>
        <p:spPr/>
        <p:txBody>
          <a:bodyPr/>
          <a:lstStyle/>
          <a:p>
            <a:r>
              <a:rPr lang="en-US" dirty="0"/>
              <a:t>Consider Community Based Testing</a:t>
            </a:r>
          </a:p>
        </p:txBody>
      </p:sp>
      <p:sp>
        <p:nvSpPr>
          <p:cNvPr id="3" name="Content Placeholder 2">
            <a:extLst>
              <a:ext uri="{FF2B5EF4-FFF2-40B4-BE49-F238E27FC236}">
                <a16:creationId xmlns:a16="http://schemas.microsoft.com/office/drawing/2014/main" id="{5FF26E03-20B7-C269-B14C-02A889CC9C63}"/>
              </a:ext>
            </a:extLst>
          </p:cNvPr>
          <p:cNvSpPr>
            <a:spLocks noGrp="1"/>
          </p:cNvSpPr>
          <p:nvPr>
            <p:ph idx="1"/>
          </p:nvPr>
        </p:nvSpPr>
        <p:spPr/>
        <p:txBody>
          <a:bodyPr/>
          <a:lstStyle/>
          <a:p>
            <a:pPr rtl="0" fontAlgn="base">
              <a:spcBef>
                <a:spcPts val="1800"/>
              </a:spcBef>
              <a:spcAft>
                <a:spcPts val="0"/>
              </a:spcAft>
              <a:buFont typeface="Arial" panose="020B0604020202020204" pitchFamily="34" charset="0"/>
              <a:buChar char="•"/>
            </a:pPr>
            <a:r>
              <a:rPr lang="en-US" sz="2600" b="0" i="0" u="none" strike="noStrike" dirty="0">
                <a:solidFill>
                  <a:srgbClr val="262626"/>
                </a:solidFill>
                <a:effectLst/>
                <a:latin typeface="Arial" panose="020B0604020202020204" pitchFamily="34" charset="0"/>
              </a:rPr>
              <a:t>Rapid Diagnostic Tests can be conducted outside of clinical and laboratory settings by trained operators e.g. using the </a:t>
            </a:r>
            <a:r>
              <a:rPr lang="en-US" sz="2600" b="0" i="0" u="sng" strike="noStrike" dirty="0">
                <a:solidFill>
                  <a:srgbClr val="0563C1"/>
                </a:solidFill>
                <a:effectLst/>
                <a:latin typeface="Arial" panose="020B0604020202020204" pitchFamily="34" charset="0"/>
                <a:hlinkClick r:id="rId3"/>
              </a:rPr>
              <a:t>SARS-CoV-2 Antigen RDT Training Package</a:t>
            </a:r>
            <a:r>
              <a:rPr lang="en-US" sz="2600" b="0" i="0" u="none" strike="noStrike" dirty="0">
                <a:solidFill>
                  <a:srgbClr val="262626"/>
                </a:solidFill>
                <a:effectLst/>
                <a:latin typeface="Arial" panose="020B0604020202020204" pitchFamily="34" charset="0"/>
              </a:rPr>
              <a:t> or by individuals as part of self-testing.</a:t>
            </a:r>
            <a:endParaRPr lang="en-US" sz="2600" dirty="0">
              <a:solidFill>
                <a:srgbClr val="E73439"/>
              </a:solidFill>
            </a:endParaRPr>
          </a:p>
          <a:p>
            <a:pPr rtl="0" fontAlgn="base">
              <a:spcBef>
                <a:spcPts val="1800"/>
              </a:spcBef>
              <a:spcAft>
                <a:spcPts val="0"/>
              </a:spcAft>
              <a:buFont typeface="Arial" panose="020B0604020202020204" pitchFamily="34" charset="0"/>
              <a:buChar char="•"/>
            </a:pPr>
            <a:r>
              <a:rPr lang="en-US" sz="2600" b="0" i="0" u="none" strike="noStrike" dirty="0">
                <a:solidFill>
                  <a:srgbClr val="262626"/>
                </a:solidFill>
                <a:effectLst/>
                <a:latin typeface="Arial" panose="020B0604020202020204" pitchFamily="34" charset="0"/>
              </a:rPr>
              <a:t>Testing should focus on symptomatic individuals.</a:t>
            </a:r>
            <a:endParaRPr lang="en-US" sz="2600" dirty="0">
              <a:solidFill>
                <a:srgbClr val="E73439"/>
              </a:solidFill>
            </a:endParaRPr>
          </a:p>
          <a:p>
            <a:pPr rtl="0" fontAlgn="base">
              <a:spcBef>
                <a:spcPts val="1800"/>
              </a:spcBef>
              <a:spcAft>
                <a:spcPts val="0"/>
              </a:spcAft>
              <a:buFont typeface="Arial" panose="020B0604020202020204" pitchFamily="34" charset="0"/>
              <a:buChar char="•"/>
            </a:pPr>
            <a:r>
              <a:rPr lang="en-US" sz="2600" b="0" i="0" u="none" strike="noStrike" dirty="0">
                <a:solidFill>
                  <a:srgbClr val="262626"/>
                </a:solidFill>
                <a:effectLst/>
                <a:latin typeface="Arial" panose="020B0604020202020204" pitchFamily="34" charset="0"/>
              </a:rPr>
              <a:t>Testing can also focus on vulnerable individuals.</a:t>
            </a:r>
            <a:endParaRPr lang="en-US" sz="2600" dirty="0">
              <a:solidFill>
                <a:srgbClr val="E73439"/>
              </a:solidFill>
            </a:endParaRPr>
          </a:p>
          <a:p>
            <a:pPr rtl="0" fontAlgn="base">
              <a:spcBef>
                <a:spcPts val="1800"/>
              </a:spcBef>
              <a:spcAft>
                <a:spcPts val="0"/>
              </a:spcAft>
              <a:buFont typeface="Arial" panose="020B0604020202020204" pitchFamily="34" charset="0"/>
              <a:buChar char="•"/>
            </a:pPr>
            <a:r>
              <a:rPr lang="en-US" sz="2600" b="0" i="0" u="none" strike="noStrike" dirty="0">
                <a:solidFill>
                  <a:srgbClr val="262626"/>
                </a:solidFill>
                <a:effectLst/>
                <a:latin typeface="Arial" panose="020B0604020202020204" pitchFamily="34" charset="0"/>
              </a:rPr>
              <a:t>Patients with more concerning symptoms should be evaluated formally by a health care worker, either by telemedicine or at a local facility or clinic.</a:t>
            </a:r>
            <a:endParaRPr lang="en-US" sz="2600" b="0" i="0" u="none" strike="noStrike" dirty="0">
              <a:solidFill>
                <a:srgbClr val="E73439"/>
              </a:solidFill>
              <a:effectLst/>
              <a:latin typeface="Arial" panose="020B0604020202020204" pitchFamily="34" charset="0"/>
            </a:endParaRPr>
          </a:p>
          <a:p>
            <a:endParaRPr lang="en-US" sz="2600" dirty="0"/>
          </a:p>
        </p:txBody>
      </p:sp>
    </p:spTree>
    <p:extLst>
      <p:ext uri="{BB962C8B-B14F-4D97-AF65-F5344CB8AC3E}">
        <p14:creationId xmlns:p14="http://schemas.microsoft.com/office/powerpoint/2010/main" val="1257848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72081-7955-4A7E-96BC-539CFA3B6354}"/>
              </a:ext>
            </a:extLst>
          </p:cNvPr>
          <p:cNvSpPr>
            <a:spLocks noGrp="1"/>
          </p:cNvSpPr>
          <p:nvPr>
            <p:ph type="title"/>
          </p:nvPr>
        </p:nvSpPr>
        <p:spPr>
          <a:xfrm>
            <a:off x="438955" y="288524"/>
            <a:ext cx="8543925" cy="800039"/>
          </a:xfrm>
        </p:spPr>
        <p:txBody>
          <a:bodyPr/>
          <a:lstStyle/>
          <a:p>
            <a:r>
              <a:rPr lang="en-US"/>
              <a:t>Increasing demand for testing </a:t>
            </a:r>
          </a:p>
        </p:txBody>
      </p:sp>
      <p:sp>
        <p:nvSpPr>
          <p:cNvPr id="3" name="Content Placeholder 2">
            <a:extLst>
              <a:ext uri="{FF2B5EF4-FFF2-40B4-BE49-F238E27FC236}">
                <a16:creationId xmlns:a16="http://schemas.microsoft.com/office/drawing/2014/main" id="{DA687313-21CF-40DE-A4F0-44BE0707F72C}"/>
              </a:ext>
            </a:extLst>
          </p:cNvPr>
          <p:cNvSpPr>
            <a:spLocks noGrp="1"/>
          </p:cNvSpPr>
          <p:nvPr>
            <p:ph idx="1"/>
          </p:nvPr>
        </p:nvSpPr>
        <p:spPr>
          <a:xfrm>
            <a:off x="335924" y="1418224"/>
            <a:ext cx="6997937" cy="4932746"/>
          </a:xfrm>
        </p:spPr>
        <p:txBody>
          <a:bodyPr/>
          <a:lstStyle/>
          <a:p>
            <a:r>
              <a:rPr lang="en-US" sz="2600" dirty="0"/>
              <a:t>“Know your Status”</a:t>
            </a:r>
          </a:p>
          <a:p>
            <a:r>
              <a:rPr lang="en-US" sz="2600" dirty="0"/>
              <a:t>COVID-19 is a treatable disease, and early identification can help to monitor illness, also prevent others from becoming ill.</a:t>
            </a:r>
          </a:p>
          <a:p>
            <a:r>
              <a:rPr lang="en-US" sz="2600" b="0" i="0" u="none" strike="noStrike" dirty="0">
                <a:solidFill>
                  <a:srgbClr val="262626"/>
                </a:solidFill>
                <a:effectLst/>
                <a:latin typeface="Arial" panose="020B0604020202020204" pitchFamily="34" charset="0"/>
              </a:rPr>
              <a:t>Early identification of cases can enable effective treatment at home for eligible patients to prevent the illness from becoming more severe. </a:t>
            </a:r>
            <a:endParaRPr lang="en-US" sz="2600" dirty="0"/>
          </a:p>
          <a:p>
            <a:r>
              <a:rPr lang="en-US" sz="2600" dirty="0"/>
              <a:t>The pandemic is not over - continued vigilance can help to contain local outbreaks and sustain effective response.</a:t>
            </a:r>
          </a:p>
        </p:txBody>
      </p:sp>
      <p:pic>
        <p:nvPicPr>
          <p:cNvPr id="5" name="Picture 4" descr="A picture containing graphical user interface&#10;&#10;Description automatically generated">
            <a:extLst>
              <a:ext uri="{FF2B5EF4-FFF2-40B4-BE49-F238E27FC236}">
                <a16:creationId xmlns:a16="http://schemas.microsoft.com/office/drawing/2014/main" id="{02B446D2-384E-9EF9-D91A-D209011D14BE}"/>
              </a:ext>
            </a:extLst>
          </p:cNvPr>
          <p:cNvPicPr>
            <a:picLocks noChangeAspect="1"/>
          </p:cNvPicPr>
          <p:nvPr/>
        </p:nvPicPr>
        <p:blipFill>
          <a:blip r:embed="rId3"/>
          <a:stretch>
            <a:fillRect/>
          </a:stretch>
        </p:blipFill>
        <p:spPr>
          <a:xfrm>
            <a:off x="6848598" y="3733175"/>
            <a:ext cx="5007478" cy="2005905"/>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08A14247-04E7-93FD-7517-EC22E81893D7}"/>
              </a:ext>
            </a:extLst>
          </p:cNvPr>
          <p:cNvPicPr>
            <a:picLocks noChangeAspect="1"/>
          </p:cNvPicPr>
          <p:nvPr/>
        </p:nvPicPr>
        <p:blipFill>
          <a:blip r:embed="rId4"/>
          <a:stretch>
            <a:fillRect/>
          </a:stretch>
        </p:blipFill>
        <p:spPr>
          <a:xfrm>
            <a:off x="8366876" y="618185"/>
            <a:ext cx="3630800" cy="2005905"/>
          </a:xfrm>
          <a:prstGeom prst="rect">
            <a:avLst/>
          </a:prstGeom>
        </p:spPr>
      </p:pic>
    </p:spTree>
    <p:extLst>
      <p:ext uri="{BB962C8B-B14F-4D97-AF65-F5344CB8AC3E}">
        <p14:creationId xmlns:p14="http://schemas.microsoft.com/office/powerpoint/2010/main" val="3647963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BD3EB4C-0139-9A7F-6F1F-EEED69BE4179}"/>
              </a:ext>
            </a:extLst>
          </p:cNvPr>
          <p:cNvSpPr>
            <a:spLocks noGrp="1"/>
          </p:cNvSpPr>
          <p:nvPr>
            <p:ph type="pic" sz="quarter" idx="10"/>
          </p:nvPr>
        </p:nvSpPr>
        <p:spPr/>
      </p:sp>
      <p:sp>
        <p:nvSpPr>
          <p:cNvPr id="3" name="Title 2">
            <a:extLst>
              <a:ext uri="{FF2B5EF4-FFF2-40B4-BE49-F238E27FC236}">
                <a16:creationId xmlns:a16="http://schemas.microsoft.com/office/drawing/2014/main" id="{53644418-96CC-EA5F-CE24-5383E4D01077}"/>
              </a:ext>
            </a:extLst>
          </p:cNvPr>
          <p:cNvSpPr>
            <a:spLocks noGrp="1"/>
          </p:cNvSpPr>
          <p:nvPr>
            <p:ph type="title"/>
          </p:nvPr>
        </p:nvSpPr>
        <p:spPr/>
        <p:txBody>
          <a:bodyPr>
            <a:normAutofit fontScale="90000"/>
          </a:bodyPr>
          <a:lstStyle/>
          <a:p>
            <a:r>
              <a:rPr lang="en-US"/>
              <a:t>Triage, Infection Prevention &amp; Control, &amp; Referral Pathways for COVID-19 Patients</a:t>
            </a:r>
          </a:p>
        </p:txBody>
      </p:sp>
    </p:spTree>
    <p:extLst>
      <p:ext uri="{BB962C8B-B14F-4D97-AF65-F5344CB8AC3E}">
        <p14:creationId xmlns:p14="http://schemas.microsoft.com/office/powerpoint/2010/main" val="3430837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9BC41-3216-08D5-A608-4A076F4889A5}"/>
              </a:ext>
            </a:extLst>
          </p:cNvPr>
          <p:cNvSpPr>
            <a:spLocks noGrp="1"/>
          </p:cNvSpPr>
          <p:nvPr>
            <p:ph type="title"/>
          </p:nvPr>
        </p:nvSpPr>
        <p:spPr>
          <a:xfrm>
            <a:off x="581025" y="288524"/>
            <a:ext cx="8543925" cy="800039"/>
          </a:xfrm>
        </p:spPr>
        <p:txBody>
          <a:bodyPr/>
          <a:lstStyle/>
          <a:p>
            <a:r>
              <a:rPr lang="en-US"/>
              <a:t>Objectives</a:t>
            </a:r>
          </a:p>
        </p:txBody>
      </p:sp>
      <p:sp>
        <p:nvSpPr>
          <p:cNvPr id="3" name="Content Placeholder 2">
            <a:extLst>
              <a:ext uri="{FF2B5EF4-FFF2-40B4-BE49-F238E27FC236}">
                <a16:creationId xmlns:a16="http://schemas.microsoft.com/office/drawing/2014/main" id="{A70ED003-E797-B22B-3157-E5B27481ED2D}"/>
              </a:ext>
            </a:extLst>
          </p:cNvPr>
          <p:cNvSpPr>
            <a:spLocks noGrp="1"/>
          </p:cNvSpPr>
          <p:nvPr>
            <p:ph idx="1"/>
          </p:nvPr>
        </p:nvSpPr>
        <p:spPr>
          <a:xfrm>
            <a:off x="838200" y="1322405"/>
            <a:ext cx="10248900" cy="4932746"/>
          </a:xfrm>
        </p:spPr>
        <p:txBody>
          <a:bodyPr/>
          <a:lstStyle/>
          <a:p>
            <a:r>
              <a:rPr lang="en-US"/>
              <a:t>Define triage and components of an effective triage system.</a:t>
            </a:r>
          </a:p>
          <a:p>
            <a:r>
              <a:rPr lang="en-US"/>
              <a:t>Understand importance of integrating universal infection prevention and control into triage planning &amp; operations.</a:t>
            </a:r>
          </a:p>
          <a:p>
            <a:r>
              <a:rPr lang="en-US"/>
              <a:t>Understand triage and </a:t>
            </a:r>
            <a:r>
              <a:rPr lang="en-US" err="1"/>
              <a:t>cohorting</a:t>
            </a:r>
            <a:r>
              <a:rPr lang="en-US"/>
              <a:t> in the context of COVID-19, more specifically in the context of Test to Treat.</a:t>
            </a:r>
          </a:p>
          <a:p>
            <a:r>
              <a:rPr lang="en-US"/>
              <a:t>Analyze clinical cases to develop strategies to apply triage concepts to your own clinical environment.</a:t>
            </a:r>
          </a:p>
          <a:p>
            <a:r>
              <a:rPr lang="en-US"/>
              <a:t>Organize strategies for your clinical setting for either discharge planning or transfer to a higher level of care.</a:t>
            </a:r>
          </a:p>
        </p:txBody>
      </p:sp>
    </p:spTree>
    <p:extLst>
      <p:ext uri="{BB962C8B-B14F-4D97-AF65-F5344CB8AC3E}">
        <p14:creationId xmlns:p14="http://schemas.microsoft.com/office/powerpoint/2010/main" val="2927151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1DE3-BB64-F519-E566-511DDB6B438A}"/>
              </a:ext>
            </a:extLst>
          </p:cNvPr>
          <p:cNvSpPr>
            <a:spLocks noGrp="1"/>
          </p:cNvSpPr>
          <p:nvPr>
            <p:ph type="title"/>
          </p:nvPr>
        </p:nvSpPr>
        <p:spPr>
          <a:xfrm>
            <a:off x="538158" y="531344"/>
            <a:ext cx="8543925" cy="800039"/>
          </a:xfrm>
        </p:spPr>
        <p:txBody>
          <a:bodyPr/>
          <a:lstStyle/>
          <a:p>
            <a:r>
              <a:rPr lang="en-US"/>
              <a:t>Triage: To sort</a:t>
            </a:r>
          </a:p>
        </p:txBody>
      </p:sp>
      <p:sp>
        <p:nvSpPr>
          <p:cNvPr id="3" name="Content Placeholder 2">
            <a:extLst>
              <a:ext uri="{FF2B5EF4-FFF2-40B4-BE49-F238E27FC236}">
                <a16:creationId xmlns:a16="http://schemas.microsoft.com/office/drawing/2014/main" id="{03F04084-7C5B-AE51-B1B7-4C5E39E58A41}"/>
              </a:ext>
            </a:extLst>
          </p:cNvPr>
          <p:cNvSpPr>
            <a:spLocks noGrp="1"/>
          </p:cNvSpPr>
          <p:nvPr>
            <p:ph idx="1"/>
          </p:nvPr>
        </p:nvSpPr>
        <p:spPr>
          <a:xfrm>
            <a:off x="538158" y="1622442"/>
            <a:ext cx="4076700" cy="4932746"/>
          </a:xfrm>
        </p:spPr>
        <p:txBody>
          <a:bodyPr/>
          <a:lstStyle/>
          <a:p>
            <a:r>
              <a:rPr lang="en-US"/>
              <a:t>Goal: To accurately and safely identify and prioritize the sickest patient</a:t>
            </a:r>
          </a:p>
          <a:p>
            <a:r>
              <a:rPr lang="en-US"/>
              <a:t>To safely and effectively categorize patients according to severity of illness while also considering IPC</a:t>
            </a:r>
          </a:p>
          <a:p>
            <a:pPr marL="0" indent="0">
              <a:buNone/>
            </a:pPr>
            <a:endParaRPr lang="en-US"/>
          </a:p>
          <a:p>
            <a:endParaRPr lang="en-US"/>
          </a:p>
          <a:p>
            <a:endParaRPr lang="en-US"/>
          </a:p>
        </p:txBody>
      </p:sp>
      <p:pic>
        <p:nvPicPr>
          <p:cNvPr id="4" name="Content Placeholder 4" descr="A picture containing envelope&#10;&#10;Description automatically generated">
            <a:extLst>
              <a:ext uri="{FF2B5EF4-FFF2-40B4-BE49-F238E27FC236}">
                <a16:creationId xmlns:a16="http://schemas.microsoft.com/office/drawing/2014/main" id="{5309E4BE-9125-7C00-34CD-4CBB1D11806E}"/>
              </a:ext>
            </a:extLst>
          </p:cNvPr>
          <p:cNvPicPr>
            <a:picLocks noChangeAspect="1"/>
          </p:cNvPicPr>
          <p:nvPr/>
        </p:nvPicPr>
        <p:blipFill rotWithShape="1">
          <a:blip r:embed="rId3"/>
          <a:srcRect l="4663" r="13603" b="-2"/>
          <a:stretch/>
        </p:blipFill>
        <p:spPr>
          <a:xfrm>
            <a:off x="5103341" y="681037"/>
            <a:ext cx="6091371" cy="594360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926320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2557D6-A2A9-4DAD-536C-DCD4A361F77E}"/>
              </a:ext>
            </a:extLst>
          </p:cNvPr>
          <p:cNvSpPr>
            <a:spLocks noGrp="1"/>
          </p:cNvSpPr>
          <p:nvPr>
            <p:ph type="title"/>
          </p:nvPr>
        </p:nvSpPr>
        <p:spPr/>
        <p:txBody>
          <a:bodyPr/>
          <a:lstStyle/>
          <a:p>
            <a:r>
              <a:rPr lang="en-US"/>
              <a:t>Tools					   Questions</a:t>
            </a:r>
          </a:p>
        </p:txBody>
      </p:sp>
      <p:sp>
        <p:nvSpPr>
          <p:cNvPr id="5" name="Content Placeholder 2">
            <a:extLst>
              <a:ext uri="{FF2B5EF4-FFF2-40B4-BE49-F238E27FC236}">
                <a16:creationId xmlns:a16="http://schemas.microsoft.com/office/drawing/2014/main" id="{3F1C70AE-F9E5-E5D1-3143-D7E9B7744BF5}"/>
              </a:ext>
            </a:extLst>
          </p:cNvPr>
          <p:cNvSpPr>
            <a:spLocks noGrp="1"/>
          </p:cNvSpPr>
          <p:nvPr>
            <p:ph idx="1"/>
          </p:nvPr>
        </p:nvSpPr>
        <p:spPr/>
        <p:txBody>
          <a:bodyPr/>
          <a:lstStyle/>
          <a:p>
            <a:r>
              <a:rPr lang="en-US"/>
              <a:t>Clinical Impression</a:t>
            </a:r>
          </a:p>
          <a:p>
            <a:r>
              <a:rPr lang="en-US"/>
              <a:t>Vital Signs</a:t>
            </a:r>
          </a:p>
          <a:p>
            <a:r>
              <a:rPr lang="en-US"/>
              <a:t>Focused History</a:t>
            </a:r>
          </a:p>
          <a:p>
            <a:r>
              <a:rPr lang="en-US"/>
              <a:t>Physical Space</a:t>
            </a:r>
          </a:p>
          <a:p>
            <a:r>
              <a:rPr lang="en-US"/>
              <a:t>Experience</a:t>
            </a:r>
          </a:p>
        </p:txBody>
      </p:sp>
      <p:sp>
        <p:nvSpPr>
          <p:cNvPr id="6" name="Content Placeholder 3">
            <a:extLst>
              <a:ext uri="{FF2B5EF4-FFF2-40B4-BE49-F238E27FC236}">
                <a16:creationId xmlns:a16="http://schemas.microsoft.com/office/drawing/2014/main" id="{2B1CBC67-A190-65E6-622F-C70097B2B867}"/>
              </a:ext>
            </a:extLst>
          </p:cNvPr>
          <p:cNvSpPr txBox="1">
            <a:spLocks/>
          </p:cNvSpPr>
          <p:nvPr/>
        </p:nvSpPr>
        <p:spPr>
          <a:xfrm>
            <a:off x="6172200" y="1825625"/>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Who performs triage?</a:t>
            </a:r>
          </a:p>
          <a:p>
            <a:r>
              <a:rPr lang="en-US"/>
              <a:t>Where?</a:t>
            </a:r>
          </a:p>
          <a:p>
            <a:r>
              <a:rPr lang="en-US"/>
              <a:t>With what tools?</a:t>
            </a:r>
          </a:p>
          <a:p>
            <a:r>
              <a:rPr lang="en-US"/>
              <a:t>Average waiting time?</a:t>
            </a:r>
          </a:p>
          <a:p>
            <a:r>
              <a:rPr lang="en-US"/>
              <a:t>Separate COVID-19 facility?  Or one emergency care facility?</a:t>
            </a:r>
          </a:p>
          <a:p>
            <a:endParaRPr lang="en-US"/>
          </a:p>
        </p:txBody>
      </p:sp>
      <p:sp>
        <p:nvSpPr>
          <p:cNvPr id="7" name="TextBox 6">
            <a:extLst>
              <a:ext uri="{FF2B5EF4-FFF2-40B4-BE49-F238E27FC236}">
                <a16:creationId xmlns:a16="http://schemas.microsoft.com/office/drawing/2014/main" id="{E1F7BAFC-2983-3D63-FD66-7E3E342CF74E}"/>
              </a:ext>
            </a:extLst>
          </p:cNvPr>
          <p:cNvSpPr txBox="1"/>
          <p:nvPr/>
        </p:nvSpPr>
        <p:spPr>
          <a:xfrm>
            <a:off x="1559340" y="5373919"/>
            <a:ext cx="9070331" cy="1077218"/>
          </a:xfrm>
          <a:prstGeom prst="rect">
            <a:avLst/>
          </a:prstGeom>
          <a:noFill/>
        </p:spPr>
        <p:txBody>
          <a:bodyPr wrap="square" lIns="91440" tIns="45720" rIns="91440" bIns="45720" rtlCol="0" anchor="t">
            <a:spAutoFit/>
          </a:bodyPr>
          <a:lstStyle/>
          <a:p>
            <a:pPr algn="ctr"/>
            <a:r>
              <a:rPr lang="en-US" sz="3200" b="1">
                <a:solidFill>
                  <a:srgbClr val="C00000"/>
                </a:solidFill>
              </a:rPr>
              <a:t>GOAL: Match the right patient to the right resources in the right place at the right time.</a:t>
            </a:r>
            <a:endParaRPr lang="en-US" sz="3200" b="1">
              <a:solidFill>
                <a:srgbClr val="C00000"/>
              </a:solidFill>
              <a:cs typeface="Arial"/>
            </a:endParaRPr>
          </a:p>
        </p:txBody>
      </p:sp>
    </p:spTree>
    <p:extLst>
      <p:ext uri="{BB962C8B-B14F-4D97-AF65-F5344CB8AC3E}">
        <p14:creationId xmlns:p14="http://schemas.microsoft.com/office/powerpoint/2010/main" val="3613140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EA7712-0220-C4FE-371A-B7E415724C86}"/>
              </a:ext>
            </a:extLst>
          </p:cNvPr>
          <p:cNvSpPr>
            <a:spLocks noGrp="1"/>
          </p:cNvSpPr>
          <p:nvPr>
            <p:ph type="title"/>
          </p:nvPr>
        </p:nvSpPr>
        <p:spPr/>
        <p:txBody>
          <a:bodyPr/>
          <a:lstStyle/>
          <a:p>
            <a:r>
              <a:rPr lang="en-US"/>
              <a:t>Recommended equipment</a:t>
            </a:r>
          </a:p>
        </p:txBody>
      </p:sp>
      <p:sp>
        <p:nvSpPr>
          <p:cNvPr id="5" name="Content Placeholder 2">
            <a:extLst>
              <a:ext uri="{FF2B5EF4-FFF2-40B4-BE49-F238E27FC236}">
                <a16:creationId xmlns:a16="http://schemas.microsoft.com/office/drawing/2014/main" id="{4C34B5FA-577C-FCC2-B133-11BA9C9A2118}"/>
              </a:ext>
            </a:extLst>
          </p:cNvPr>
          <p:cNvSpPr>
            <a:spLocks noGrp="1"/>
          </p:cNvSpPr>
          <p:nvPr>
            <p:ph idx="1"/>
          </p:nvPr>
        </p:nvSpPr>
        <p:spPr>
          <a:xfrm>
            <a:off x="838201" y="1636730"/>
            <a:ext cx="5181172" cy="4932746"/>
          </a:xfrm>
        </p:spPr>
        <p:txBody>
          <a:bodyPr/>
          <a:lstStyle/>
          <a:p>
            <a:r>
              <a:rPr lang="en-US"/>
              <a:t>Pulse oximeter</a:t>
            </a:r>
          </a:p>
          <a:p>
            <a:r>
              <a:rPr lang="en-US"/>
              <a:t>Blood pressure cuff/heartrate monitor</a:t>
            </a:r>
          </a:p>
          <a:p>
            <a:r>
              <a:rPr lang="en-US"/>
              <a:t>Thermometer</a:t>
            </a:r>
          </a:p>
          <a:p>
            <a:r>
              <a:rPr lang="en-US"/>
              <a:t>Reference guide for normal and abnormal vital signs</a:t>
            </a:r>
          </a:p>
          <a:p>
            <a:endParaRPr lang="en-US"/>
          </a:p>
        </p:txBody>
      </p:sp>
      <p:sp>
        <p:nvSpPr>
          <p:cNvPr id="6" name="TextBox 5">
            <a:extLst>
              <a:ext uri="{FF2B5EF4-FFF2-40B4-BE49-F238E27FC236}">
                <a16:creationId xmlns:a16="http://schemas.microsoft.com/office/drawing/2014/main" id="{32E2053E-E678-55C9-08A2-EB77782D199A}"/>
              </a:ext>
            </a:extLst>
          </p:cNvPr>
          <p:cNvSpPr txBox="1"/>
          <p:nvPr/>
        </p:nvSpPr>
        <p:spPr>
          <a:xfrm>
            <a:off x="6019372" y="4990437"/>
            <a:ext cx="5608630" cy="461665"/>
          </a:xfrm>
          <a:prstGeom prst="rect">
            <a:avLst/>
          </a:prstGeom>
          <a:noFill/>
        </p:spPr>
        <p:txBody>
          <a:bodyPr wrap="square" rtlCol="0">
            <a:spAutoFit/>
          </a:bodyPr>
          <a:lstStyle/>
          <a:p>
            <a:r>
              <a:rPr lang="en-US" sz="2400"/>
              <a:t>Video link: </a:t>
            </a:r>
            <a:r>
              <a:rPr lang="en-US" sz="2400">
                <a:hlinkClick r:id="rId3"/>
              </a:rPr>
              <a:t>How to Use a PulseOximeter</a:t>
            </a:r>
            <a:r>
              <a:rPr lang="en-US" sz="2400"/>
              <a:t> </a:t>
            </a:r>
          </a:p>
        </p:txBody>
      </p:sp>
      <p:pic>
        <p:nvPicPr>
          <p:cNvPr id="7" name="Picture 2">
            <a:extLst>
              <a:ext uri="{FF2B5EF4-FFF2-40B4-BE49-F238E27FC236}">
                <a16:creationId xmlns:a16="http://schemas.microsoft.com/office/drawing/2014/main" id="{05D5EFB5-D35E-DE44-955D-CB03ECD17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7877" y="1464733"/>
            <a:ext cx="4051620" cy="22944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DE1F74D-0468-ADC3-8268-D0144BB031D6}"/>
              </a:ext>
            </a:extLst>
          </p:cNvPr>
          <p:cNvSpPr txBox="1"/>
          <p:nvPr/>
        </p:nvSpPr>
        <p:spPr>
          <a:xfrm>
            <a:off x="6096000" y="5779956"/>
            <a:ext cx="5621866" cy="461665"/>
          </a:xfrm>
          <a:prstGeom prst="rect">
            <a:avLst/>
          </a:prstGeom>
          <a:noFill/>
        </p:spPr>
        <p:txBody>
          <a:bodyPr wrap="square" rtlCol="0">
            <a:spAutoFit/>
          </a:bodyPr>
          <a:lstStyle/>
          <a:p>
            <a:r>
              <a:rPr lang="en-US" sz="2400"/>
              <a:t>Video link: </a:t>
            </a:r>
            <a:r>
              <a:rPr lang="en-US" sz="2400">
                <a:hlinkClick r:id="rId5"/>
              </a:rPr>
              <a:t>How to Take Vital Signs</a:t>
            </a:r>
            <a:endParaRPr lang="en-US" sz="2400"/>
          </a:p>
        </p:txBody>
      </p:sp>
      <p:sp>
        <p:nvSpPr>
          <p:cNvPr id="3" name="TextBox 2">
            <a:extLst>
              <a:ext uri="{FF2B5EF4-FFF2-40B4-BE49-F238E27FC236}">
                <a16:creationId xmlns:a16="http://schemas.microsoft.com/office/drawing/2014/main" id="{C3D4F810-7896-677D-6ED5-2F5B5A4E5A79}"/>
              </a:ext>
            </a:extLst>
          </p:cNvPr>
          <p:cNvSpPr txBox="1"/>
          <p:nvPr/>
        </p:nvSpPr>
        <p:spPr>
          <a:xfrm>
            <a:off x="410743" y="5181258"/>
            <a:ext cx="5260558" cy="1569660"/>
          </a:xfrm>
          <a:prstGeom prst="rect">
            <a:avLst/>
          </a:prstGeom>
          <a:noFill/>
        </p:spPr>
        <p:txBody>
          <a:bodyPr wrap="square">
            <a:spAutoFit/>
          </a:bodyPr>
          <a:lstStyle/>
          <a:p>
            <a:pPr rtl="0">
              <a:spcBef>
                <a:spcPts val="0"/>
              </a:spcBef>
              <a:spcAft>
                <a:spcPts val="0"/>
              </a:spcAft>
            </a:pPr>
            <a:r>
              <a:rPr lang="en-US" sz="1600" b="0" i="0" u="none" strike="noStrike" dirty="0">
                <a:solidFill>
                  <a:srgbClr val="000000"/>
                </a:solidFill>
                <a:effectLst/>
                <a:latin typeface="Arial" panose="020B0604020202020204" pitchFamily="34" charset="0"/>
              </a:rPr>
              <a:t>Caveat: There is some evidence demonstrating decreased accuracy of pulse oximeters in patients with darker skin.  Be attentive to other emergency signs and find more information at </a:t>
            </a:r>
            <a:r>
              <a:rPr lang="en-US" sz="1600" b="0" i="0" u="sng" strike="noStrike" dirty="0">
                <a:solidFill>
                  <a:srgbClr val="0563C1"/>
                </a:solidFill>
                <a:effectLst/>
                <a:latin typeface="Arial" panose="020B0604020202020204" pitchFamily="34" charset="0"/>
                <a:hlinkClick r:id="rId6"/>
              </a:rPr>
              <a:t>openoximetry.org</a:t>
            </a:r>
            <a:r>
              <a:rPr lang="en-US" sz="1600" b="0" i="0" u="none" strike="noStrike" dirty="0">
                <a:solidFill>
                  <a:srgbClr val="000000"/>
                </a:solidFill>
                <a:effectLst/>
                <a:latin typeface="Arial" panose="020B0604020202020204" pitchFamily="34" charset="0"/>
              </a:rPr>
              <a:t>.</a:t>
            </a:r>
            <a:endParaRPr lang="en-US" sz="1600" b="0" dirty="0">
              <a:effectLst/>
            </a:endParaRPr>
          </a:p>
          <a:p>
            <a:br>
              <a:rPr lang="en-US" sz="1600" dirty="0"/>
            </a:br>
            <a:endParaRPr lang="en-US" sz="1600" dirty="0"/>
          </a:p>
        </p:txBody>
      </p:sp>
    </p:spTree>
    <p:extLst>
      <p:ext uri="{BB962C8B-B14F-4D97-AF65-F5344CB8AC3E}">
        <p14:creationId xmlns:p14="http://schemas.microsoft.com/office/powerpoint/2010/main" val="4146026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FEF5C9-CB1B-37A1-41AD-286810DEF391}"/>
              </a:ext>
            </a:extLst>
          </p:cNvPr>
          <p:cNvSpPr>
            <a:spLocks noGrp="1"/>
          </p:cNvSpPr>
          <p:nvPr>
            <p:ph type="title"/>
          </p:nvPr>
        </p:nvSpPr>
        <p:spPr/>
        <p:txBody>
          <a:bodyPr/>
          <a:lstStyle/>
          <a:p>
            <a:r>
              <a:rPr lang="en-US"/>
              <a:t>Vital signs: Adults</a:t>
            </a:r>
          </a:p>
        </p:txBody>
      </p:sp>
      <p:graphicFrame>
        <p:nvGraphicFramePr>
          <p:cNvPr id="2" name="Table 1">
            <a:extLst>
              <a:ext uri="{FF2B5EF4-FFF2-40B4-BE49-F238E27FC236}">
                <a16:creationId xmlns:a16="http://schemas.microsoft.com/office/drawing/2014/main" id="{4E0D989A-D451-433A-8C53-1E312A48DCC3}"/>
              </a:ext>
            </a:extLst>
          </p:cNvPr>
          <p:cNvGraphicFramePr>
            <a:graphicFrameLocks noGrp="1"/>
          </p:cNvGraphicFramePr>
          <p:nvPr>
            <p:extLst>
              <p:ext uri="{D42A27DB-BD31-4B8C-83A1-F6EECF244321}">
                <p14:modId xmlns:p14="http://schemas.microsoft.com/office/powerpoint/2010/main" val="219911711"/>
              </p:ext>
            </p:extLst>
          </p:nvPr>
        </p:nvGraphicFramePr>
        <p:xfrm>
          <a:off x="952500" y="1791478"/>
          <a:ext cx="10287000" cy="3924315"/>
        </p:xfrm>
        <a:graphic>
          <a:graphicData uri="http://schemas.openxmlformats.org/drawingml/2006/table">
            <a:tbl>
              <a:tblPr/>
              <a:tblGrid>
                <a:gridCol w="5143500">
                  <a:extLst>
                    <a:ext uri="{9D8B030D-6E8A-4147-A177-3AD203B41FA5}">
                      <a16:colId xmlns:a16="http://schemas.microsoft.com/office/drawing/2014/main" val="3917912668"/>
                    </a:ext>
                  </a:extLst>
                </a:gridCol>
                <a:gridCol w="5143500">
                  <a:extLst>
                    <a:ext uri="{9D8B030D-6E8A-4147-A177-3AD203B41FA5}">
                      <a16:colId xmlns:a16="http://schemas.microsoft.com/office/drawing/2014/main" val="905207245"/>
                    </a:ext>
                  </a:extLst>
                </a:gridCol>
              </a:tblGrid>
              <a:tr h="741260">
                <a:tc gridSpan="2">
                  <a:txBody>
                    <a:bodyPr/>
                    <a:lstStyle/>
                    <a:p>
                      <a:pPr algn="ctr" rtl="0" fontAlgn="t">
                        <a:spcBef>
                          <a:spcPts val="0"/>
                        </a:spcBef>
                        <a:spcAft>
                          <a:spcPts val="0"/>
                        </a:spcAft>
                      </a:pPr>
                      <a:r>
                        <a:rPr lang="en-US" sz="3000" b="1" i="0" u="none" strike="noStrike" dirty="0">
                          <a:solidFill>
                            <a:srgbClr val="000000"/>
                          </a:solidFill>
                          <a:effectLst/>
                          <a:latin typeface="Arial" panose="020B0604020202020204" pitchFamily="34" charset="0"/>
                        </a:rPr>
                        <a:t>Normal Vital Signs in Adults</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2708338526"/>
                  </a:ext>
                </a:extLst>
              </a:tr>
              <a:tr h="636611">
                <a:tc>
                  <a:txBody>
                    <a:bodyPr/>
                    <a:lstStyle/>
                    <a:p>
                      <a:pPr rtl="0" fontAlgn="t">
                        <a:spcBef>
                          <a:spcPts val="0"/>
                        </a:spcBef>
                        <a:spcAft>
                          <a:spcPts val="0"/>
                        </a:spcAft>
                      </a:pPr>
                      <a:r>
                        <a:rPr lang="en-US" sz="2400" b="1" i="0" u="none" strike="noStrike">
                          <a:solidFill>
                            <a:srgbClr val="000000"/>
                          </a:solidFill>
                          <a:effectLst/>
                          <a:latin typeface="Arial" panose="020B0604020202020204" pitchFamily="34" charset="0"/>
                        </a:rPr>
                        <a:t>Core Temperature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ts val="0"/>
                        </a:spcBef>
                        <a:spcAft>
                          <a:spcPts val="0"/>
                        </a:spcAft>
                      </a:pPr>
                      <a:r>
                        <a:rPr lang="en-US" sz="2400" b="1" i="0" u="none" strike="noStrike">
                          <a:solidFill>
                            <a:srgbClr val="000000"/>
                          </a:solidFill>
                          <a:effectLst/>
                          <a:latin typeface="Arial" panose="020B0604020202020204" pitchFamily="34" charset="0"/>
                        </a:rPr>
                        <a:t>98.6 F; 37 C</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1217852826"/>
                  </a:ext>
                </a:extLst>
              </a:tr>
              <a:tr h="636611">
                <a:tc>
                  <a:txBody>
                    <a:bodyPr/>
                    <a:lstStyle/>
                    <a:p>
                      <a:pPr rtl="0" fontAlgn="t">
                        <a:spcBef>
                          <a:spcPts val="0"/>
                        </a:spcBef>
                        <a:spcAft>
                          <a:spcPts val="0"/>
                        </a:spcAft>
                      </a:pPr>
                      <a:r>
                        <a:rPr lang="en-US" sz="2400" b="1" i="0" u="none" strike="noStrike">
                          <a:solidFill>
                            <a:srgbClr val="000000"/>
                          </a:solidFill>
                          <a:effectLst/>
                          <a:latin typeface="Arial" panose="020B0604020202020204" pitchFamily="34" charset="0"/>
                        </a:rPr>
                        <a:t>Heart Rate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ts val="0"/>
                        </a:spcBef>
                        <a:spcAft>
                          <a:spcPts val="0"/>
                        </a:spcAft>
                      </a:pPr>
                      <a:r>
                        <a:rPr lang="en-US" sz="2400" b="1" i="0" u="none" strike="noStrike">
                          <a:solidFill>
                            <a:srgbClr val="000000"/>
                          </a:solidFill>
                          <a:effectLst/>
                          <a:latin typeface="Arial" panose="020B0604020202020204" pitchFamily="34" charset="0"/>
                        </a:rPr>
                        <a:t>60 - 100 Beats per minute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3337785984"/>
                  </a:ext>
                </a:extLst>
              </a:tr>
              <a:tr h="636611">
                <a:tc>
                  <a:txBody>
                    <a:bodyPr/>
                    <a:lstStyle/>
                    <a:p>
                      <a:pPr rtl="0" fontAlgn="t">
                        <a:spcBef>
                          <a:spcPts val="0"/>
                        </a:spcBef>
                        <a:spcAft>
                          <a:spcPts val="0"/>
                        </a:spcAft>
                      </a:pPr>
                      <a:r>
                        <a:rPr lang="en-US" sz="2400" b="1" i="0" u="none" strike="noStrike">
                          <a:solidFill>
                            <a:srgbClr val="000000"/>
                          </a:solidFill>
                          <a:effectLst/>
                          <a:latin typeface="Arial" panose="020B0604020202020204" pitchFamily="34" charset="0"/>
                        </a:rPr>
                        <a:t>Respiratory Rate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ts val="0"/>
                        </a:spcBef>
                        <a:spcAft>
                          <a:spcPts val="0"/>
                        </a:spcAft>
                      </a:pPr>
                      <a:r>
                        <a:rPr lang="en-US" sz="2400" b="1" i="0" u="none" strike="noStrike">
                          <a:solidFill>
                            <a:srgbClr val="000000"/>
                          </a:solidFill>
                          <a:effectLst/>
                          <a:latin typeface="Arial" panose="020B0604020202020204" pitchFamily="34" charset="0"/>
                        </a:rPr>
                        <a:t>12 - 18 Breaths per minute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2055906716"/>
                  </a:ext>
                </a:extLst>
              </a:tr>
              <a:tr h="636611">
                <a:tc>
                  <a:txBody>
                    <a:bodyPr/>
                    <a:lstStyle/>
                    <a:p>
                      <a:pPr rtl="0" fontAlgn="t">
                        <a:spcBef>
                          <a:spcPts val="0"/>
                        </a:spcBef>
                        <a:spcAft>
                          <a:spcPts val="0"/>
                        </a:spcAft>
                      </a:pPr>
                      <a:r>
                        <a:rPr lang="en-US" sz="2400" b="1" i="0" u="none" strike="noStrike">
                          <a:solidFill>
                            <a:srgbClr val="000000"/>
                          </a:solidFill>
                          <a:effectLst/>
                          <a:latin typeface="Arial" panose="020B0604020202020204" pitchFamily="34" charset="0"/>
                        </a:rPr>
                        <a:t>Blood Oxygen</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ts val="0"/>
                        </a:spcBef>
                        <a:spcAft>
                          <a:spcPts val="0"/>
                        </a:spcAft>
                      </a:pPr>
                      <a:r>
                        <a:rPr lang="en-US" sz="2400" b="1" i="0" u="none" strike="noStrike">
                          <a:solidFill>
                            <a:srgbClr val="000000"/>
                          </a:solidFill>
                          <a:effectLst/>
                          <a:latin typeface="Arial" panose="020B0604020202020204" pitchFamily="34" charset="0"/>
                        </a:rPr>
                        <a:t>95% - 100%</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3449039498"/>
                  </a:ext>
                </a:extLst>
              </a:tr>
              <a:tr h="636611">
                <a:tc>
                  <a:txBody>
                    <a:bodyPr/>
                    <a:lstStyle/>
                    <a:p>
                      <a:pPr rtl="0" fontAlgn="t">
                        <a:spcBef>
                          <a:spcPts val="0"/>
                        </a:spcBef>
                        <a:spcAft>
                          <a:spcPts val="0"/>
                        </a:spcAft>
                      </a:pPr>
                      <a:r>
                        <a:rPr lang="en-US" sz="2400" b="1" i="0" u="none" strike="noStrike">
                          <a:solidFill>
                            <a:srgbClr val="000000"/>
                          </a:solidFill>
                          <a:effectLst/>
                          <a:latin typeface="Arial" panose="020B0604020202020204" pitchFamily="34" charset="0"/>
                        </a:rPr>
                        <a:t>Blood Pressure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ts val="0"/>
                        </a:spcBef>
                        <a:spcAft>
                          <a:spcPts val="0"/>
                        </a:spcAft>
                      </a:pPr>
                      <a:r>
                        <a:rPr lang="en-US" sz="2400" b="1" i="0" u="none" strike="noStrike" dirty="0">
                          <a:solidFill>
                            <a:srgbClr val="000000"/>
                          </a:solidFill>
                          <a:effectLst/>
                          <a:latin typeface="Arial" panose="020B0604020202020204" pitchFamily="34" charset="0"/>
                        </a:rPr>
                        <a:t>90/60 - 130/89</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3207709959"/>
                  </a:ext>
                </a:extLst>
              </a:tr>
            </a:tbl>
          </a:graphicData>
        </a:graphic>
      </p:graphicFrame>
      <p:sp>
        <p:nvSpPr>
          <p:cNvPr id="3" name="Rectangle 1">
            <a:extLst>
              <a:ext uri="{FF2B5EF4-FFF2-40B4-BE49-F238E27FC236}">
                <a16:creationId xmlns:a16="http://schemas.microsoft.com/office/drawing/2014/main" id="{091F2A72-B74F-471D-E97E-28AA3BE749E0}"/>
              </a:ext>
            </a:extLst>
          </p:cNvPr>
          <p:cNvSpPr>
            <a:spLocks noChangeArrowheads="1"/>
          </p:cNvSpPr>
          <p:nvPr/>
        </p:nvSpPr>
        <p:spPr bwMode="auto">
          <a:xfrm>
            <a:off x="952500" y="22875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10806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AAE853-4FC1-D801-A1F7-533B561B10E8}"/>
              </a:ext>
            </a:extLst>
          </p:cNvPr>
          <p:cNvSpPr>
            <a:spLocks noGrp="1"/>
          </p:cNvSpPr>
          <p:nvPr>
            <p:ph type="title"/>
          </p:nvPr>
        </p:nvSpPr>
        <p:spPr/>
        <p:txBody>
          <a:bodyPr/>
          <a:lstStyle/>
          <a:p>
            <a:r>
              <a:rPr lang="en-US"/>
              <a:t>Vital signs: Pediatrics</a:t>
            </a:r>
          </a:p>
        </p:txBody>
      </p:sp>
      <p:pic>
        <p:nvPicPr>
          <p:cNvPr id="5" name="Picture 4" descr="Table&#10;&#10;Description automatically generated">
            <a:extLst>
              <a:ext uri="{FF2B5EF4-FFF2-40B4-BE49-F238E27FC236}">
                <a16:creationId xmlns:a16="http://schemas.microsoft.com/office/drawing/2014/main" id="{38DE687D-BADF-89D0-5492-95B7C8C98D77}"/>
              </a:ext>
            </a:extLst>
          </p:cNvPr>
          <p:cNvPicPr>
            <a:picLocks noChangeAspect="1"/>
          </p:cNvPicPr>
          <p:nvPr/>
        </p:nvPicPr>
        <p:blipFill>
          <a:blip r:embed="rId3"/>
          <a:stretch>
            <a:fillRect/>
          </a:stretch>
        </p:blipFill>
        <p:spPr>
          <a:xfrm>
            <a:off x="2535464" y="1496873"/>
            <a:ext cx="7121071" cy="4772633"/>
          </a:xfrm>
          <a:prstGeom prst="rect">
            <a:avLst/>
          </a:prstGeom>
        </p:spPr>
      </p:pic>
    </p:spTree>
    <p:extLst>
      <p:ext uri="{BB962C8B-B14F-4D97-AF65-F5344CB8AC3E}">
        <p14:creationId xmlns:p14="http://schemas.microsoft.com/office/powerpoint/2010/main" val="3920000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p:sp>
      <p:sp>
        <p:nvSpPr>
          <p:cNvPr id="9" name="Title 8"/>
          <p:cNvSpPr>
            <a:spLocks noGrp="1"/>
          </p:cNvSpPr>
          <p:nvPr>
            <p:ph type="title"/>
          </p:nvPr>
        </p:nvSpPr>
        <p:spPr>
          <a:xfrm>
            <a:off x="1366897" y="4752477"/>
            <a:ext cx="10027143" cy="1325563"/>
          </a:xfrm>
        </p:spPr>
        <p:txBody>
          <a:bodyPr/>
          <a:lstStyle/>
          <a:p>
            <a:r>
              <a:rPr lang="en-US"/>
              <a:t>COVID-19: Overview &amp; Current Situation</a:t>
            </a:r>
          </a:p>
        </p:txBody>
      </p:sp>
    </p:spTree>
    <p:extLst>
      <p:ext uri="{BB962C8B-B14F-4D97-AF65-F5344CB8AC3E}">
        <p14:creationId xmlns:p14="http://schemas.microsoft.com/office/powerpoint/2010/main" val="2972404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7B0520-A9F3-D57D-B06B-9E85401F2BBB}"/>
              </a:ext>
            </a:extLst>
          </p:cNvPr>
          <p:cNvSpPr>
            <a:spLocks noGrp="1"/>
          </p:cNvSpPr>
          <p:nvPr>
            <p:ph type="title"/>
          </p:nvPr>
        </p:nvSpPr>
        <p:spPr/>
        <p:txBody>
          <a:bodyPr>
            <a:normAutofit/>
          </a:bodyPr>
          <a:lstStyle/>
          <a:p>
            <a:r>
              <a:rPr lang="en-US"/>
              <a:t>Infection Prevention &amp; Control</a:t>
            </a:r>
          </a:p>
        </p:txBody>
      </p:sp>
      <p:sp>
        <p:nvSpPr>
          <p:cNvPr id="5" name="Content Placeholder 2">
            <a:extLst>
              <a:ext uri="{FF2B5EF4-FFF2-40B4-BE49-F238E27FC236}">
                <a16:creationId xmlns:a16="http://schemas.microsoft.com/office/drawing/2014/main" id="{64A5284C-C989-82C2-AFD4-FA5370D7BD6D}"/>
              </a:ext>
            </a:extLst>
          </p:cNvPr>
          <p:cNvSpPr>
            <a:spLocks noGrp="1"/>
          </p:cNvSpPr>
          <p:nvPr>
            <p:ph idx="1"/>
          </p:nvPr>
        </p:nvSpPr>
        <p:spPr/>
        <p:txBody>
          <a:bodyPr>
            <a:normAutofit fontScale="92500" lnSpcReduction="20000"/>
          </a:bodyPr>
          <a:lstStyle/>
          <a:p>
            <a:r>
              <a:rPr lang="en-US" dirty="0"/>
              <a:t>Universal infection prevention and control is essential!</a:t>
            </a:r>
          </a:p>
          <a:p>
            <a:r>
              <a:rPr lang="en-US" dirty="0"/>
              <a:t>Consider every patient COVID-19 positive until proven otherwise.</a:t>
            </a:r>
          </a:p>
          <a:p>
            <a:r>
              <a:rPr lang="en-US" dirty="0"/>
              <a:t>The ideal IPC for all undifferentiated patient encounters is:</a:t>
            </a:r>
          </a:p>
          <a:p>
            <a:pPr lvl="1"/>
            <a:r>
              <a:rPr lang="en-US" dirty="0"/>
              <a:t>Respirator masks with higher filtration (N95, FFP2, FFP3, or equivalent) recommended</a:t>
            </a:r>
          </a:p>
          <a:p>
            <a:pPr lvl="1"/>
            <a:r>
              <a:rPr lang="en-US" dirty="0"/>
              <a:t>Eye protection</a:t>
            </a:r>
          </a:p>
          <a:p>
            <a:pPr lvl="1"/>
            <a:r>
              <a:rPr lang="en-US" dirty="0"/>
              <a:t>Gloves</a:t>
            </a:r>
          </a:p>
          <a:p>
            <a:pPr lvl="1"/>
            <a:r>
              <a:rPr lang="en-US" dirty="0"/>
              <a:t>Gowns</a:t>
            </a:r>
          </a:p>
          <a:p>
            <a:pPr lvl="1"/>
            <a:r>
              <a:rPr lang="en-US" dirty="0"/>
              <a:t>Regular hand hygiene</a:t>
            </a:r>
          </a:p>
          <a:p>
            <a:r>
              <a:rPr lang="en-US" dirty="0"/>
              <a:t>Universal masking is recommended in health facilities (for patients and health care workers).</a:t>
            </a:r>
          </a:p>
        </p:txBody>
      </p:sp>
    </p:spTree>
    <p:extLst>
      <p:ext uri="{BB962C8B-B14F-4D97-AF65-F5344CB8AC3E}">
        <p14:creationId xmlns:p14="http://schemas.microsoft.com/office/powerpoint/2010/main" val="2196247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8F3DB-9C8B-6428-E5D9-C1951A79C2D9}"/>
              </a:ext>
            </a:extLst>
          </p:cNvPr>
          <p:cNvSpPr>
            <a:spLocks noGrp="1"/>
          </p:cNvSpPr>
          <p:nvPr>
            <p:ph type="title"/>
          </p:nvPr>
        </p:nvSpPr>
        <p:spPr/>
        <p:txBody>
          <a:bodyPr>
            <a:normAutofit/>
          </a:bodyPr>
          <a:lstStyle/>
          <a:p>
            <a:r>
              <a:rPr lang="en-US"/>
              <a:t>IPC resources</a:t>
            </a:r>
          </a:p>
        </p:txBody>
      </p:sp>
      <p:pic>
        <p:nvPicPr>
          <p:cNvPr id="5" name="Content Placeholder 4" descr="Graphical user interface&#10;&#10;Description automatically generated">
            <a:extLst>
              <a:ext uri="{FF2B5EF4-FFF2-40B4-BE49-F238E27FC236}">
                <a16:creationId xmlns:a16="http://schemas.microsoft.com/office/drawing/2014/main" id="{C9826800-2DFC-3DF9-DB81-04D54DD1BD57}"/>
              </a:ext>
            </a:extLst>
          </p:cNvPr>
          <p:cNvPicPr>
            <a:picLocks noGrp="1" noChangeAspect="1"/>
          </p:cNvPicPr>
          <p:nvPr>
            <p:ph idx="1"/>
          </p:nvPr>
        </p:nvPicPr>
        <p:blipFill>
          <a:blip r:embed="rId3"/>
          <a:stretch>
            <a:fillRect/>
          </a:stretch>
        </p:blipFill>
        <p:spPr>
          <a:xfrm>
            <a:off x="1241306" y="1593875"/>
            <a:ext cx="4947995" cy="4932362"/>
          </a:xfrm>
        </p:spPr>
      </p:pic>
      <p:sp>
        <p:nvSpPr>
          <p:cNvPr id="6" name="TextBox 5">
            <a:extLst>
              <a:ext uri="{FF2B5EF4-FFF2-40B4-BE49-F238E27FC236}">
                <a16:creationId xmlns:a16="http://schemas.microsoft.com/office/drawing/2014/main" id="{0F3C1C48-47F6-76EE-7B77-0679476CB15F}"/>
              </a:ext>
            </a:extLst>
          </p:cNvPr>
          <p:cNvSpPr txBox="1"/>
          <p:nvPr/>
        </p:nvSpPr>
        <p:spPr>
          <a:xfrm>
            <a:off x="6562163" y="2008714"/>
            <a:ext cx="4648200" cy="1200329"/>
          </a:xfrm>
          <a:prstGeom prst="rect">
            <a:avLst/>
          </a:prstGeom>
          <a:noFill/>
        </p:spPr>
        <p:txBody>
          <a:bodyPr wrap="square" rtlCol="0">
            <a:spAutoFit/>
          </a:bodyPr>
          <a:lstStyle/>
          <a:p>
            <a:r>
              <a:rPr lang="en-US" sz="2400"/>
              <a:t>WHO: </a:t>
            </a:r>
          </a:p>
          <a:p>
            <a:r>
              <a:rPr lang="en-US" sz="2400">
                <a:hlinkClick r:id="rId4"/>
              </a:rPr>
              <a:t>Infection Prevention and Control Resources</a:t>
            </a:r>
            <a:endParaRPr lang="en-US" sz="2400"/>
          </a:p>
        </p:txBody>
      </p:sp>
      <p:sp>
        <p:nvSpPr>
          <p:cNvPr id="7" name="TextBox 6">
            <a:extLst>
              <a:ext uri="{FF2B5EF4-FFF2-40B4-BE49-F238E27FC236}">
                <a16:creationId xmlns:a16="http://schemas.microsoft.com/office/drawing/2014/main" id="{188DE9D0-917D-F0EB-4AA0-88E347C3BC90}"/>
              </a:ext>
            </a:extLst>
          </p:cNvPr>
          <p:cNvSpPr txBox="1"/>
          <p:nvPr/>
        </p:nvSpPr>
        <p:spPr>
          <a:xfrm>
            <a:off x="6562163" y="3477593"/>
            <a:ext cx="3972393" cy="1200329"/>
          </a:xfrm>
          <a:prstGeom prst="rect">
            <a:avLst/>
          </a:prstGeom>
          <a:noFill/>
        </p:spPr>
        <p:txBody>
          <a:bodyPr wrap="square" rtlCol="0">
            <a:spAutoFit/>
          </a:bodyPr>
          <a:lstStyle/>
          <a:p>
            <a:r>
              <a:rPr lang="en-US" sz="2400"/>
              <a:t>Open Critical Care: </a:t>
            </a:r>
            <a:r>
              <a:rPr lang="en-US" sz="2400">
                <a:hlinkClick r:id="rId5"/>
              </a:rPr>
              <a:t>Infection Prevention and Control Trainings</a:t>
            </a:r>
            <a:endParaRPr lang="en-US" sz="2400"/>
          </a:p>
        </p:txBody>
      </p:sp>
    </p:spTree>
    <p:extLst>
      <p:ext uri="{BB962C8B-B14F-4D97-AF65-F5344CB8AC3E}">
        <p14:creationId xmlns:p14="http://schemas.microsoft.com/office/powerpoint/2010/main" val="757442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E2043A-8C41-43ED-2458-547AAD77AA96}"/>
              </a:ext>
            </a:extLst>
          </p:cNvPr>
          <p:cNvSpPr>
            <a:spLocks noGrp="1"/>
          </p:cNvSpPr>
          <p:nvPr>
            <p:ph type="title"/>
          </p:nvPr>
        </p:nvSpPr>
        <p:spPr/>
        <p:txBody>
          <a:bodyPr/>
          <a:lstStyle/>
          <a:p>
            <a:r>
              <a:rPr lang="en-US">
                <a:latin typeface="Arial"/>
                <a:cs typeface="Arial"/>
              </a:rPr>
              <a:t>IPC with COVID-19 variants</a:t>
            </a:r>
            <a:endParaRPr lang="en-US"/>
          </a:p>
        </p:txBody>
      </p:sp>
      <p:sp>
        <p:nvSpPr>
          <p:cNvPr id="5" name="Content Placeholder 2">
            <a:extLst>
              <a:ext uri="{FF2B5EF4-FFF2-40B4-BE49-F238E27FC236}">
                <a16:creationId xmlns:a16="http://schemas.microsoft.com/office/drawing/2014/main" id="{575C8BAA-394D-96C2-DE8C-D54A6203FC4A}"/>
              </a:ext>
            </a:extLst>
          </p:cNvPr>
          <p:cNvSpPr>
            <a:spLocks noGrp="1"/>
          </p:cNvSpPr>
          <p:nvPr>
            <p:ph idx="1"/>
          </p:nvPr>
        </p:nvSpPr>
        <p:spPr/>
        <p:txBody>
          <a:bodyPr vert="horz" lIns="91440" tIns="45720" rIns="91440" bIns="45720" rtlCol="0" anchor="t">
            <a:noAutofit/>
          </a:bodyPr>
          <a:lstStyle/>
          <a:p>
            <a:r>
              <a:rPr lang="en-US">
                <a:latin typeface="Arial"/>
                <a:cs typeface="Arial"/>
              </a:rPr>
              <a:t>New variants of COVID-19 are emerging regularly,  challenging and requiring updates to our practices.</a:t>
            </a:r>
            <a:endParaRPr lang="en-US"/>
          </a:p>
          <a:p>
            <a:r>
              <a:rPr lang="en-US"/>
              <a:t>For example, the omicron variant is more transmissible than previous variants, and updated guidelines recommend using increased levels of protection</a:t>
            </a:r>
          </a:p>
          <a:p>
            <a:r>
              <a:rPr lang="en-US"/>
              <a:t>Stay safe by keeping up-to-date as the pandemic and related recommendations evolve. </a:t>
            </a:r>
          </a:p>
        </p:txBody>
      </p:sp>
    </p:spTree>
    <p:extLst>
      <p:ext uri="{BB962C8B-B14F-4D97-AF65-F5344CB8AC3E}">
        <p14:creationId xmlns:p14="http://schemas.microsoft.com/office/powerpoint/2010/main" val="554584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4A5345-CB1F-FF79-8299-CFEFBF8215CD}"/>
              </a:ext>
            </a:extLst>
          </p:cNvPr>
          <p:cNvSpPr>
            <a:spLocks noGrp="1"/>
          </p:cNvSpPr>
          <p:nvPr>
            <p:ph type="title"/>
          </p:nvPr>
        </p:nvSpPr>
        <p:spPr>
          <a:xfrm>
            <a:off x="559836" y="509395"/>
            <a:ext cx="8543925" cy="800039"/>
          </a:xfrm>
        </p:spPr>
        <p:txBody>
          <a:bodyPr/>
          <a:lstStyle/>
          <a:p>
            <a:r>
              <a:rPr lang="en-US" dirty="0"/>
              <a:t>Screening</a:t>
            </a:r>
          </a:p>
        </p:txBody>
      </p:sp>
      <p:sp>
        <p:nvSpPr>
          <p:cNvPr id="5" name="Content Placeholder 2">
            <a:extLst>
              <a:ext uri="{FF2B5EF4-FFF2-40B4-BE49-F238E27FC236}">
                <a16:creationId xmlns:a16="http://schemas.microsoft.com/office/drawing/2014/main" id="{21ECD49B-C5C9-D2C2-7C1D-EA82F0B006E4}"/>
              </a:ext>
            </a:extLst>
          </p:cNvPr>
          <p:cNvSpPr>
            <a:spLocks noGrp="1"/>
          </p:cNvSpPr>
          <p:nvPr>
            <p:ph idx="1"/>
          </p:nvPr>
        </p:nvSpPr>
        <p:spPr>
          <a:xfrm>
            <a:off x="559836" y="1388533"/>
            <a:ext cx="5088295" cy="4932746"/>
          </a:xfrm>
        </p:spPr>
        <p:txBody>
          <a:bodyPr/>
          <a:lstStyle/>
          <a:p>
            <a:r>
              <a:rPr lang="en-US" dirty="0"/>
              <a:t>Universal screening for all patients entering the health facility</a:t>
            </a:r>
          </a:p>
          <a:p>
            <a:r>
              <a:rPr lang="en-US" dirty="0"/>
              <a:t>Dedicated screening at initiation of triage</a:t>
            </a:r>
          </a:p>
          <a:p>
            <a:r>
              <a:rPr lang="en-US" dirty="0"/>
              <a:t>Screen for both the presence of symptoms and/or recent exposure</a:t>
            </a:r>
          </a:p>
          <a:p>
            <a:r>
              <a:rPr lang="en-US" dirty="0"/>
              <a:t>Screen for symptoms consistent with new variants</a:t>
            </a:r>
          </a:p>
          <a:p>
            <a:endParaRPr lang="en-US" dirty="0"/>
          </a:p>
        </p:txBody>
      </p:sp>
      <p:pic>
        <p:nvPicPr>
          <p:cNvPr id="6" name="Picture 5" descr="Timeline&#10;&#10;Description automatically generated">
            <a:extLst>
              <a:ext uri="{FF2B5EF4-FFF2-40B4-BE49-F238E27FC236}">
                <a16:creationId xmlns:a16="http://schemas.microsoft.com/office/drawing/2014/main" id="{E1D9ACA2-7772-15C0-71FA-07D589FC1028}"/>
              </a:ext>
            </a:extLst>
          </p:cNvPr>
          <p:cNvPicPr>
            <a:picLocks noChangeAspect="1"/>
          </p:cNvPicPr>
          <p:nvPr/>
        </p:nvPicPr>
        <p:blipFill>
          <a:blip r:embed="rId3"/>
          <a:stretch>
            <a:fillRect/>
          </a:stretch>
        </p:blipFill>
        <p:spPr>
          <a:xfrm>
            <a:off x="5869576" y="65220"/>
            <a:ext cx="5976258" cy="6727559"/>
          </a:xfrm>
          <a:prstGeom prst="rect">
            <a:avLst/>
          </a:prstGeom>
        </p:spPr>
      </p:pic>
    </p:spTree>
    <p:extLst>
      <p:ext uri="{BB962C8B-B14F-4D97-AF65-F5344CB8AC3E}">
        <p14:creationId xmlns:p14="http://schemas.microsoft.com/office/powerpoint/2010/main" val="2020661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CFCBFA-39E5-5DE0-3AD4-CC47C6AA13D6}"/>
              </a:ext>
            </a:extLst>
          </p:cNvPr>
          <p:cNvSpPr>
            <a:spLocks noGrp="1"/>
          </p:cNvSpPr>
          <p:nvPr>
            <p:ph type="title"/>
          </p:nvPr>
        </p:nvSpPr>
        <p:spPr>
          <a:xfrm>
            <a:off x="533400" y="354867"/>
            <a:ext cx="8543925" cy="800039"/>
          </a:xfrm>
        </p:spPr>
        <p:txBody>
          <a:bodyPr/>
          <a:lstStyle/>
          <a:p>
            <a:r>
              <a:rPr lang="en-US" dirty="0"/>
              <a:t>Physical </a:t>
            </a:r>
            <a:r>
              <a:rPr lang="en-US" dirty="0" err="1"/>
              <a:t>Cohorting</a:t>
            </a:r>
            <a:r>
              <a:rPr lang="en-US" dirty="0"/>
              <a:t>: Basic triage</a:t>
            </a:r>
          </a:p>
        </p:txBody>
      </p:sp>
      <p:pic>
        <p:nvPicPr>
          <p:cNvPr id="5" name="Content Placeholder 5" descr="Graphical user interface, diagram&#10;&#10;Description automatically generated">
            <a:extLst>
              <a:ext uri="{FF2B5EF4-FFF2-40B4-BE49-F238E27FC236}">
                <a16:creationId xmlns:a16="http://schemas.microsoft.com/office/drawing/2014/main" id="{26341CB3-0A96-58FD-2AAE-0E7A5CBC2207}"/>
              </a:ext>
            </a:extLst>
          </p:cNvPr>
          <p:cNvPicPr>
            <a:picLocks noGrp="1" noChangeAspect="1"/>
          </p:cNvPicPr>
          <p:nvPr>
            <p:ph idx="1"/>
          </p:nvPr>
        </p:nvPicPr>
        <p:blipFill>
          <a:blip r:embed="rId3"/>
          <a:stretch>
            <a:fillRect/>
          </a:stretch>
        </p:blipFill>
        <p:spPr>
          <a:xfrm>
            <a:off x="1988769" y="1476416"/>
            <a:ext cx="8214462" cy="4641355"/>
          </a:xfrm>
        </p:spPr>
      </p:pic>
    </p:spTree>
    <p:extLst>
      <p:ext uri="{BB962C8B-B14F-4D97-AF65-F5344CB8AC3E}">
        <p14:creationId xmlns:p14="http://schemas.microsoft.com/office/powerpoint/2010/main" val="3005365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269BCB-9BC6-4A5B-A21E-64DE0AF1AAFA}"/>
              </a:ext>
            </a:extLst>
          </p:cNvPr>
          <p:cNvSpPr>
            <a:spLocks noGrp="1"/>
          </p:cNvSpPr>
          <p:nvPr>
            <p:ph type="title"/>
          </p:nvPr>
        </p:nvSpPr>
        <p:spPr>
          <a:xfrm>
            <a:off x="457810" y="3429000"/>
            <a:ext cx="4103914" cy="800039"/>
          </a:xfrm>
        </p:spPr>
        <p:txBody>
          <a:bodyPr>
            <a:noAutofit/>
          </a:bodyPr>
          <a:lstStyle/>
          <a:p>
            <a:r>
              <a:rPr lang="en-US" sz="4000"/>
              <a:t>Physical </a:t>
            </a:r>
            <a:r>
              <a:rPr lang="en-US" sz="4000" err="1"/>
              <a:t>Cohorting</a:t>
            </a:r>
            <a:r>
              <a:rPr lang="en-US" sz="4000"/>
              <a:t>: </a:t>
            </a:r>
            <a:br>
              <a:rPr lang="en-US" sz="4000"/>
            </a:br>
            <a:br>
              <a:rPr lang="en-US" sz="4000"/>
            </a:br>
            <a:r>
              <a:rPr lang="en-US" sz="4000"/>
              <a:t>Advanced triage or emergency care center</a:t>
            </a:r>
          </a:p>
        </p:txBody>
      </p:sp>
      <p:pic>
        <p:nvPicPr>
          <p:cNvPr id="5" name="Picture 4" descr="Diagram&#10;&#10;Description automatically generated">
            <a:extLst>
              <a:ext uri="{FF2B5EF4-FFF2-40B4-BE49-F238E27FC236}">
                <a16:creationId xmlns:a16="http://schemas.microsoft.com/office/drawing/2014/main" id="{8EAB421B-893D-5215-77A0-AFB56B678710}"/>
              </a:ext>
            </a:extLst>
          </p:cNvPr>
          <p:cNvPicPr>
            <a:picLocks noChangeAspect="1"/>
          </p:cNvPicPr>
          <p:nvPr/>
        </p:nvPicPr>
        <p:blipFill>
          <a:blip r:embed="rId3"/>
          <a:stretch>
            <a:fillRect/>
          </a:stretch>
        </p:blipFill>
        <p:spPr>
          <a:xfrm>
            <a:off x="4876191" y="41621"/>
            <a:ext cx="6857999" cy="6527855"/>
          </a:xfrm>
          <a:prstGeom prst="rect">
            <a:avLst/>
          </a:prstGeom>
          <a:solidFill>
            <a:schemeClr val="accent3"/>
          </a:solidFill>
        </p:spPr>
      </p:pic>
      <p:sp>
        <p:nvSpPr>
          <p:cNvPr id="6" name="Rectangle 5">
            <a:extLst>
              <a:ext uri="{FF2B5EF4-FFF2-40B4-BE49-F238E27FC236}">
                <a16:creationId xmlns:a16="http://schemas.microsoft.com/office/drawing/2014/main" id="{17C8AE23-8D8B-6B74-0C77-465EFEFEAFD5}"/>
              </a:ext>
            </a:extLst>
          </p:cNvPr>
          <p:cNvSpPr/>
          <p:nvPr/>
        </p:nvSpPr>
        <p:spPr>
          <a:xfrm>
            <a:off x="9276080" y="2956560"/>
            <a:ext cx="985520" cy="944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n w="0"/>
                <a:solidFill>
                  <a:schemeClr val="tx1"/>
                </a:solidFill>
                <a:effectLst>
                  <a:outerShdw blurRad="38100" dist="19050" dir="2700000" algn="tl" rotWithShape="0">
                    <a:schemeClr val="dk1">
                      <a:alpha val="40000"/>
                    </a:schemeClr>
                  </a:outerShdw>
                </a:effectLst>
              </a:rPr>
              <a:t>Severe cases requiring stabilization</a:t>
            </a:r>
            <a:endParaRPr lang="en-US" sz="900"/>
          </a:p>
        </p:txBody>
      </p:sp>
    </p:spTree>
    <p:extLst>
      <p:ext uri="{BB962C8B-B14F-4D97-AF65-F5344CB8AC3E}">
        <p14:creationId xmlns:p14="http://schemas.microsoft.com/office/powerpoint/2010/main" val="784762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6219-8336-C20E-FA96-16747B51D700}"/>
              </a:ext>
            </a:extLst>
          </p:cNvPr>
          <p:cNvSpPr>
            <a:spLocks noGrp="1"/>
          </p:cNvSpPr>
          <p:nvPr>
            <p:ph type="title"/>
          </p:nvPr>
        </p:nvSpPr>
        <p:spPr>
          <a:xfrm>
            <a:off x="838200" y="588494"/>
            <a:ext cx="10348609" cy="800039"/>
          </a:xfrm>
        </p:spPr>
        <p:txBody>
          <a:bodyPr>
            <a:noAutofit/>
          </a:bodyPr>
          <a:lstStyle/>
          <a:p>
            <a:r>
              <a:rPr lang="en-US" sz="3400"/>
              <a:t>Integrating physical and clinical triage in the context of COVID-19</a:t>
            </a:r>
          </a:p>
        </p:txBody>
      </p:sp>
      <p:pic>
        <p:nvPicPr>
          <p:cNvPr id="5" name="Content Placeholder 4" descr="Timeline&#10;&#10;Description automatically generated">
            <a:extLst>
              <a:ext uri="{FF2B5EF4-FFF2-40B4-BE49-F238E27FC236}">
                <a16:creationId xmlns:a16="http://schemas.microsoft.com/office/drawing/2014/main" id="{EA8D0B7A-DAB7-D120-9BA8-0F06DADF1229}"/>
              </a:ext>
            </a:extLst>
          </p:cNvPr>
          <p:cNvPicPr>
            <a:picLocks noGrp="1" noChangeAspect="1"/>
          </p:cNvPicPr>
          <p:nvPr>
            <p:ph idx="1"/>
          </p:nvPr>
        </p:nvPicPr>
        <p:blipFill>
          <a:blip r:embed="rId3"/>
          <a:stretch>
            <a:fillRect/>
          </a:stretch>
        </p:blipFill>
        <p:spPr>
          <a:xfrm>
            <a:off x="1154207" y="1636713"/>
            <a:ext cx="7911911" cy="4932362"/>
          </a:xfrm>
        </p:spPr>
      </p:pic>
      <p:sp>
        <p:nvSpPr>
          <p:cNvPr id="3" name="TextBox 2">
            <a:extLst>
              <a:ext uri="{FF2B5EF4-FFF2-40B4-BE49-F238E27FC236}">
                <a16:creationId xmlns:a16="http://schemas.microsoft.com/office/drawing/2014/main" id="{A2E29DAB-633F-F201-51D2-80C776358DA8}"/>
              </a:ext>
            </a:extLst>
          </p:cNvPr>
          <p:cNvSpPr txBox="1"/>
          <p:nvPr/>
        </p:nvSpPr>
        <p:spPr>
          <a:xfrm>
            <a:off x="9390185" y="5346176"/>
            <a:ext cx="2356338" cy="923330"/>
          </a:xfrm>
          <a:prstGeom prst="rect">
            <a:avLst/>
          </a:prstGeom>
          <a:noFill/>
        </p:spPr>
        <p:txBody>
          <a:bodyPr wrap="square" rtlCol="0">
            <a:spAutoFit/>
          </a:bodyPr>
          <a:lstStyle/>
          <a:p>
            <a:r>
              <a:rPr lang="en-US">
                <a:hlinkClick r:id="rId4"/>
              </a:rPr>
              <a:t>LINK here</a:t>
            </a:r>
            <a:r>
              <a:rPr lang="en-US"/>
              <a:t> to the algorithm and more information.</a:t>
            </a:r>
          </a:p>
        </p:txBody>
      </p:sp>
    </p:spTree>
    <p:extLst>
      <p:ext uri="{BB962C8B-B14F-4D97-AF65-F5344CB8AC3E}">
        <p14:creationId xmlns:p14="http://schemas.microsoft.com/office/powerpoint/2010/main" val="3102136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9D5D2-E5E9-93EB-1AC7-6898F9C07D06}"/>
              </a:ext>
            </a:extLst>
          </p:cNvPr>
          <p:cNvSpPr>
            <a:spLocks noGrp="1"/>
          </p:cNvSpPr>
          <p:nvPr>
            <p:ph type="title"/>
          </p:nvPr>
        </p:nvSpPr>
        <p:spPr>
          <a:xfrm>
            <a:off x="246021" y="4432"/>
            <a:ext cx="8543925" cy="800039"/>
          </a:xfrm>
        </p:spPr>
        <p:txBody>
          <a:bodyPr/>
          <a:lstStyle/>
          <a:p>
            <a:r>
              <a:rPr lang="en-US"/>
              <a:t>Integrated Triage with Test to Treat</a:t>
            </a:r>
          </a:p>
        </p:txBody>
      </p:sp>
      <p:sp>
        <p:nvSpPr>
          <p:cNvPr id="15" name="TextBox 14">
            <a:extLst>
              <a:ext uri="{FF2B5EF4-FFF2-40B4-BE49-F238E27FC236}">
                <a16:creationId xmlns:a16="http://schemas.microsoft.com/office/drawing/2014/main" id="{A1307FF4-5D09-EF34-0B7A-80DE63FC1AEE}"/>
              </a:ext>
            </a:extLst>
          </p:cNvPr>
          <p:cNvSpPr txBox="1"/>
          <p:nvPr/>
        </p:nvSpPr>
        <p:spPr>
          <a:xfrm>
            <a:off x="9847385" y="-931985"/>
            <a:ext cx="184731" cy="369332"/>
          </a:xfrm>
          <a:prstGeom prst="rect">
            <a:avLst/>
          </a:prstGeom>
          <a:noFill/>
        </p:spPr>
        <p:txBody>
          <a:bodyPr wrap="none" rtlCol="0">
            <a:spAutoFit/>
          </a:bodyPr>
          <a:lstStyle/>
          <a:p>
            <a:endParaRPr lang="en-US"/>
          </a:p>
        </p:txBody>
      </p:sp>
      <p:pic>
        <p:nvPicPr>
          <p:cNvPr id="5" name="Picture 4">
            <a:extLst>
              <a:ext uri="{FF2B5EF4-FFF2-40B4-BE49-F238E27FC236}">
                <a16:creationId xmlns:a16="http://schemas.microsoft.com/office/drawing/2014/main" id="{31723668-2EBD-BA56-094C-EC64DE335FA4}"/>
              </a:ext>
            </a:extLst>
          </p:cNvPr>
          <p:cNvPicPr>
            <a:picLocks noChangeAspect="1"/>
          </p:cNvPicPr>
          <p:nvPr/>
        </p:nvPicPr>
        <p:blipFill>
          <a:blip r:embed="rId3"/>
          <a:stretch>
            <a:fillRect/>
          </a:stretch>
        </p:blipFill>
        <p:spPr>
          <a:xfrm>
            <a:off x="1225573" y="821137"/>
            <a:ext cx="9262035" cy="5802147"/>
          </a:xfrm>
          <a:prstGeom prst="rect">
            <a:avLst/>
          </a:prstGeom>
          <a:solidFill>
            <a:schemeClr val="accent3">
              <a:lumMod val="20000"/>
              <a:lumOff val="80000"/>
            </a:schemeClr>
          </a:solidFill>
        </p:spPr>
      </p:pic>
    </p:spTree>
    <p:extLst>
      <p:ext uri="{BB962C8B-B14F-4D97-AF65-F5344CB8AC3E}">
        <p14:creationId xmlns:p14="http://schemas.microsoft.com/office/powerpoint/2010/main" val="2065324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BFF7-56BB-3F5D-2F11-4E0E8D71775B}"/>
              </a:ext>
            </a:extLst>
          </p:cNvPr>
          <p:cNvSpPr>
            <a:spLocks noGrp="1"/>
          </p:cNvSpPr>
          <p:nvPr>
            <p:ph type="title"/>
          </p:nvPr>
        </p:nvSpPr>
        <p:spPr/>
        <p:txBody>
          <a:bodyPr/>
          <a:lstStyle/>
          <a:p>
            <a:r>
              <a:rPr lang="en-US"/>
              <a:t>Integrated Triage in Context of T2T</a:t>
            </a:r>
          </a:p>
        </p:txBody>
      </p:sp>
      <p:sp>
        <p:nvSpPr>
          <p:cNvPr id="3" name="Content Placeholder 2">
            <a:extLst>
              <a:ext uri="{FF2B5EF4-FFF2-40B4-BE49-F238E27FC236}">
                <a16:creationId xmlns:a16="http://schemas.microsoft.com/office/drawing/2014/main" id="{4B30A197-709B-642C-FDCD-C5682540086C}"/>
              </a:ext>
            </a:extLst>
          </p:cNvPr>
          <p:cNvSpPr>
            <a:spLocks noGrp="1"/>
          </p:cNvSpPr>
          <p:nvPr>
            <p:ph idx="1"/>
          </p:nvPr>
        </p:nvSpPr>
        <p:spPr/>
        <p:txBody>
          <a:bodyPr vert="horz" lIns="91440" tIns="45720" rIns="91440" bIns="45720" rtlCol="0" anchor="t">
            <a:noAutofit/>
          </a:bodyPr>
          <a:lstStyle/>
          <a:p>
            <a:r>
              <a:rPr lang="en-US" dirty="0">
                <a:latin typeface="Arial"/>
                <a:cs typeface="Arial"/>
              </a:rPr>
              <a:t>Maintain universal screening, </a:t>
            </a:r>
            <a:r>
              <a:rPr lang="en-US" dirty="0" err="1">
                <a:latin typeface="Arial"/>
                <a:cs typeface="Arial"/>
              </a:rPr>
              <a:t>cohorting</a:t>
            </a:r>
            <a:r>
              <a:rPr lang="en-US" dirty="0">
                <a:latin typeface="Arial"/>
                <a:cs typeface="Arial"/>
              </a:rPr>
              <a:t>, IPC</a:t>
            </a:r>
          </a:p>
          <a:p>
            <a:r>
              <a:rPr lang="en-US" dirty="0">
                <a:latin typeface="Arial"/>
                <a:cs typeface="Arial"/>
              </a:rPr>
              <a:t>Real time testing for symptomatic patients</a:t>
            </a:r>
          </a:p>
          <a:p>
            <a:r>
              <a:rPr lang="en-US" dirty="0">
                <a:latin typeface="Arial"/>
                <a:cs typeface="Arial"/>
              </a:rPr>
              <a:t>If </a:t>
            </a:r>
            <a:r>
              <a:rPr lang="en-US" i="1" dirty="0">
                <a:latin typeface="Arial"/>
                <a:cs typeface="Arial"/>
              </a:rPr>
              <a:t>severe symptoms</a:t>
            </a:r>
            <a:r>
              <a:rPr lang="en-US" dirty="0">
                <a:latin typeface="Arial"/>
                <a:cs typeface="Arial"/>
              </a:rPr>
              <a:t> – will need hospitalization</a:t>
            </a:r>
          </a:p>
          <a:p>
            <a:r>
              <a:rPr lang="en-US" dirty="0">
                <a:latin typeface="Arial"/>
                <a:cs typeface="Arial"/>
              </a:rPr>
              <a:t>If </a:t>
            </a:r>
            <a:r>
              <a:rPr lang="en-US" i="1" dirty="0">
                <a:latin typeface="Arial"/>
                <a:cs typeface="Arial"/>
              </a:rPr>
              <a:t>mild to moderate</a:t>
            </a:r>
            <a:r>
              <a:rPr lang="en-US" dirty="0">
                <a:latin typeface="Arial"/>
                <a:cs typeface="Arial"/>
              </a:rPr>
              <a:t> symptoms </a:t>
            </a:r>
            <a:r>
              <a:rPr lang="en-US" b="1" dirty="0">
                <a:latin typeface="Arial"/>
                <a:cs typeface="Arial"/>
              </a:rPr>
              <a:t>plus</a:t>
            </a:r>
            <a:r>
              <a:rPr lang="en-US" dirty="0">
                <a:latin typeface="Arial"/>
                <a:cs typeface="Arial"/>
              </a:rPr>
              <a:t> positive test, then evaluate for eligibility for treatment with an oral antiviral.</a:t>
            </a:r>
          </a:p>
        </p:txBody>
      </p:sp>
    </p:spTree>
    <p:extLst>
      <p:ext uri="{BB962C8B-B14F-4D97-AF65-F5344CB8AC3E}">
        <p14:creationId xmlns:p14="http://schemas.microsoft.com/office/powerpoint/2010/main" val="1046926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360EAA-A34D-7B43-4849-1190663AA02B}"/>
              </a:ext>
            </a:extLst>
          </p:cNvPr>
          <p:cNvSpPr txBox="1">
            <a:spLocks/>
          </p:cNvSpPr>
          <p:nvPr/>
        </p:nvSpPr>
        <p:spPr>
          <a:xfrm>
            <a:off x="454019" y="464146"/>
            <a:ext cx="9010338" cy="800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Clinical triage: Focus on COVID-19</a:t>
            </a:r>
          </a:p>
        </p:txBody>
      </p:sp>
      <p:sp>
        <p:nvSpPr>
          <p:cNvPr id="5" name="Content Placeholder 2">
            <a:extLst>
              <a:ext uri="{FF2B5EF4-FFF2-40B4-BE49-F238E27FC236}">
                <a16:creationId xmlns:a16="http://schemas.microsoft.com/office/drawing/2014/main" id="{F8201516-DED5-0FFD-8DC5-74CC1BA6B2FE}"/>
              </a:ext>
            </a:extLst>
          </p:cNvPr>
          <p:cNvSpPr txBox="1">
            <a:spLocks/>
          </p:cNvSpPr>
          <p:nvPr/>
        </p:nvSpPr>
        <p:spPr>
          <a:xfrm>
            <a:off x="421640" y="1499186"/>
            <a:ext cx="8763000" cy="493274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Chief complaint/initial impression</a:t>
            </a:r>
          </a:p>
          <a:p>
            <a:pPr lvl="1"/>
            <a:r>
              <a:rPr lang="en-US"/>
              <a:t>Does this patient look unwell?</a:t>
            </a:r>
          </a:p>
          <a:p>
            <a:pPr lvl="1"/>
            <a:r>
              <a:rPr lang="en-US"/>
              <a:t>Does this patient have increased work of breathing? </a:t>
            </a:r>
          </a:p>
          <a:p>
            <a:pPr lvl="1"/>
            <a:r>
              <a:rPr lang="en-US"/>
              <a:t>Is this patient confused or does the patient have an altered level of consciousness?</a:t>
            </a:r>
          </a:p>
          <a:p>
            <a:r>
              <a:rPr lang="en-US">
                <a:solidFill>
                  <a:srgbClr val="C00000"/>
                </a:solidFill>
              </a:rPr>
              <a:t>Red flag signs:</a:t>
            </a:r>
          </a:p>
          <a:p>
            <a:pPr lvl="1"/>
            <a:r>
              <a:rPr lang="en-US">
                <a:solidFill>
                  <a:srgbClr val="C00000"/>
                </a:solidFill>
              </a:rPr>
              <a:t>Severe shortness of breath</a:t>
            </a:r>
          </a:p>
          <a:p>
            <a:pPr lvl="1"/>
            <a:r>
              <a:rPr lang="en-US">
                <a:solidFill>
                  <a:srgbClr val="C00000"/>
                </a:solidFill>
              </a:rPr>
              <a:t>SpO2 94% or lower </a:t>
            </a:r>
          </a:p>
          <a:p>
            <a:pPr lvl="1"/>
            <a:r>
              <a:rPr lang="en-US">
                <a:solidFill>
                  <a:srgbClr val="C00000"/>
                </a:solidFill>
              </a:rPr>
              <a:t>Dyspnea (trouble breathing) at rest and/or with exertion</a:t>
            </a:r>
          </a:p>
          <a:p>
            <a:pPr lvl="1"/>
            <a:r>
              <a:rPr lang="en-US">
                <a:solidFill>
                  <a:srgbClr val="C00000"/>
                </a:solidFill>
              </a:rPr>
              <a:t>Severe and/or unrelenting chest pain</a:t>
            </a:r>
          </a:p>
          <a:p>
            <a:pPr lvl="1"/>
            <a:r>
              <a:rPr lang="en-US">
                <a:solidFill>
                  <a:srgbClr val="C00000"/>
                </a:solidFill>
              </a:rPr>
              <a:t>Severe weakness</a:t>
            </a:r>
          </a:p>
          <a:p>
            <a:pPr lvl="1"/>
            <a:r>
              <a:rPr lang="en-US">
                <a:solidFill>
                  <a:srgbClr val="C00000"/>
                </a:solidFill>
              </a:rPr>
              <a:t>Altered level of consciousness, e.g., lethargy, confusion, giddiness</a:t>
            </a:r>
          </a:p>
        </p:txBody>
      </p:sp>
      <p:pic>
        <p:nvPicPr>
          <p:cNvPr id="6" name="Picture 5">
            <a:extLst>
              <a:ext uri="{FF2B5EF4-FFF2-40B4-BE49-F238E27FC236}">
                <a16:creationId xmlns:a16="http://schemas.microsoft.com/office/drawing/2014/main" id="{59CCBC90-98D6-1BE7-8249-47E23618F00B}"/>
              </a:ext>
            </a:extLst>
          </p:cNvPr>
          <p:cNvPicPr>
            <a:picLocks noChangeAspect="1"/>
          </p:cNvPicPr>
          <p:nvPr/>
        </p:nvPicPr>
        <p:blipFill>
          <a:blip r:embed="rId3"/>
          <a:stretch>
            <a:fillRect/>
          </a:stretch>
        </p:blipFill>
        <p:spPr>
          <a:xfrm>
            <a:off x="9464357" y="4126381"/>
            <a:ext cx="2143125" cy="2143125"/>
          </a:xfrm>
          <a:prstGeom prst="rect">
            <a:avLst/>
          </a:prstGeom>
        </p:spPr>
      </p:pic>
    </p:spTree>
    <p:extLst>
      <p:ext uri="{BB962C8B-B14F-4D97-AF65-F5344CB8AC3E}">
        <p14:creationId xmlns:p14="http://schemas.microsoft.com/office/powerpoint/2010/main" val="3984398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A18E2-5C31-CD4D-0755-7BBA25B1DAC7}"/>
              </a:ext>
            </a:extLst>
          </p:cNvPr>
          <p:cNvSpPr>
            <a:spLocks noGrp="1"/>
          </p:cNvSpPr>
          <p:nvPr>
            <p:ph type="title"/>
          </p:nvPr>
        </p:nvSpPr>
        <p:spPr/>
        <p:txBody>
          <a:bodyPr/>
          <a:lstStyle/>
          <a:p>
            <a:r>
              <a:rPr lang="en-US">
                <a:latin typeface="Arial"/>
                <a:cs typeface="Arial"/>
              </a:rPr>
              <a:t>What is COVID-19?</a:t>
            </a:r>
            <a:endParaRPr lang="en-US"/>
          </a:p>
        </p:txBody>
      </p:sp>
      <p:sp>
        <p:nvSpPr>
          <p:cNvPr id="3" name="Content Placeholder 2">
            <a:extLst>
              <a:ext uri="{FF2B5EF4-FFF2-40B4-BE49-F238E27FC236}">
                <a16:creationId xmlns:a16="http://schemas.microsoft.com/office/drawing/2014/main" id="{133E3AC5-8E63-2C75-0159-D14A0B0876F1}"/>
              </a:ext>
            </a:extLst>
          </p:cNvPr>
          <p:cNvSpPr>
            <a:spLocks noGrp="1"/>
          </p:cNvSpPr>
          <p:nvPr>
            <p:ph idx="1"/>
          </p:nvPr>
        </p:nvSpPr>
        <p:spPr>
          <a:xfrm>
            <a:off x="838201" y="1636730"/>
            <a:ext cx="5059165" cy="4932746"/>
          </a:xfrm>
        </p:spPr>
        <p:txBody>
          <a:bodyPr/>
          <a:lstStyle/>
          <a:p>
            <a:r>
              <a:rPr lang="en-US"/>
              <a:t>Infection caused by SARS-CoV-2 (severe acute respiratory syndrome – coronavirus 2)</a:t>
            </a:r>
          </a:p>
          <a:p>
            <a:r>
              <a:rPr lang="en-US"/>
              <a:t>SARS-CoV2 is one type of coronavirus; responsible for ongoing infections around the globe</a:t>
            </a:r>
          </a:p>
          <a:p>
            <a:endParaRPr lang="en-US"/>
          </a:p>
        </p:txBody>
      </p:sp>
      <p:pic>
        <p:nvPicPr>
          <p:cNvPr id="4" name="Picture 3">
            <a:extLst>
              <a:ext uri="{FF2B5EF4-FFF2-40B4-BE49-F238E27FC236}">
                <a16:creationId xmlns:a16="http://schemas.microsoft.com/office/drawing/2014/main" id="{EC12BE27-AD2A-4164-8060-CF27585FA8E7}"/>
              </a:ext>
            </a:extLst>
          </p:cNvPr>
          <p:cNvPicPr>
            <a:picLocks noChangeAspect="1"/>
          </p:cNvPicPr>
          <p:nvPr/>
        </p:nvPicPr>
        <p:blipFill>
          <a:blip r:embed="rId3"/>
          <a:stretch>
            <a:fillRect/>
          </a:stretch>
        </p:blipFill>
        <p:spPr>
          <a:xfrm>
            <a:off x="5871835" y="3510444"/>
            <a:ext cx="5984091" cy="3059032"/>
          </a:xfrm>
          <a:prstGeom prst="rect">
            <a:avLst/>
          </a:prstGeom>
        </p:spPr>
      </p:pic>
      <p:pic>
        <p:nvPicPr>
          <p:cNvPr id="6" name="Picture 5">
            <a:extLst>
              <a:ext uri="{FF2B5EF4-FFF2-40B4-BE49-F238E27FC236}">
                <a16:creationId xmlns:a16="http://schemas.microsoft.com/office/drawing/2014/main" id="{4170C1FA-92D6-46C0-A501-94A14EC5F998}"/>
              </a:ext>
            </a:extLst>
          </p:cNvPr>
          <p:cNvPicPr>
            <a:picLocks noChangeAspect="1"/>
          </p:cNvPicPr>
          <p:nvPr/>
        </p:nvPicPr>
        <p:blipFill>
          <a:blip r:embed="rId4"/>
          <a:stretch>
            <a:fillRect/>
          </a:stretch>
        </p:blipFill>
        <p:spPr>
          <a:xfrm>
            <a:off x="6546173" y="433578"/>
            <a:ext cx="5088278" cy="2862156"/>
          </a:xfrm>
          <a:prstGeom prst="rect">
            <a:avLst/>
          </a:prstGeom>
        </p:spPr>
      </p:pic>
    </p:spTree>
    <p:extLst>
      <p:ext uri="{BB962C8B-B14F-4D97-AF65-F5344CB8AC3E}">
        <p14:creationId xmlns:p14="http://schemas.microsoft.com/office/powerpoint/2010/main" val="1017837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81D7DD-EC4C-88A8-0B7A-58274709D7B2}"/>
              </a:ext>
            </a:extLst>
          </p:cNvPr>
          <p:cNvSpPr>
            <a:spLocks noGrp="1"/>
          </p:cNvSpPr>
          <p:nvPr>
            <p:ph type="title"/>
          </p:nvPr>
        </p:nvSpPr>
        <p:spPr>
          <a:xfrm>
            <a:off x="446314" y="288524"/>
            <a:ext cx="8543925" cy="800039"/>
          </a:xfrm>
        </p:spPr>
        <p:txBody>
          <a:bodyPr>
            <a:normAutofit/>
          </a:bodyPr>
          <a:lstStyle/>
          <a:p>
            <a:r>
              <a:rPr lang="en-US" dirty="0"/>
              <a:t>Clinical triage: Focus on COVID-19</a:t>
            </a:r>
          </a:p>
        </p:txBody>
      </p:sp>
      <p:sp>
        <p:nvSpPr>
          <p:cNvPr id="5" name="Content Placeholder 2">
            <a:extLst>
              <a:ext uri="{FF2B5EF4-FFF2-40B4-BE49-F238E27FC236}">
                <a16:creationId xmlns:a16="http://schemas.microsoft.com/office/drawing/2014/main" id="{AD680777-C07D-7410-AC12-AD95236D5639}"/>
              </a:ext>
            </a:extLst>
          </p:cNvPr>
          <p:cNvSpPr>
            <a:spLocks noGrp="1"/>
          </p:cNvSpPr>
          <p:nvPr>
            <p:ph idx="1"/>
          </p:nvPr>
        </p:nvSpPr>
        <p:spPr>
          <a:xfrm>
            <a:off x="1118118" y="1300828"/>
            <a:ext cx="8543925" cy="4932746"/>
          </a:xfrm>
        </p:spPr>
        <p:txBody>
          <a:bodyPr vert="horz" lIns="91440" tIns="45720" rIns="91440" bIns="45720" rtlCol="0" anchor="t">
            <a:noAutofit/>
          </a:bodyPr>
          <a:lstStyle/>
          <a:p>
            <a:r>
              <a:rPr lang="en-US"/>
              <a:t>Additional important information:</a:t>
            </a:r>
          </a:p>
          <a:p>
            <a:pPr lvl="1"/>
            <a:r>
              <a:rPr lang="en-US">
                <a:latin typeface="Arial"/>
                <a:cs typeface="Arial"/>
              </a:rPr>
              <a:t>Age</a:t>
            </a:r>
          </a:p>
          <a:p>
            <a:pPr lvl="1"/>
            <a:r>
              <a:rPr lang="en-US">
                <a:latin typeface="Arial"/>
                <a:cs typeface="Arial"/>
              </a:rPr>
              <a:t>Past medical history</a:t>
            </a:r>
          </a:p>
          <a:p>
            <a:pPr lvl="1"/>
            <a:r>
              <a:rPr lang="en-US"/>
              <a:t>High-risk comorbidities:</a:t>
            </a:r>
          </a:p>
          <a:p>
            <a:pPr lvl="2"/>
            <a:r>
              <a:rPr lang="en-US"/>
              <a:t>Chronic diseases: diabetes, sickle cell disease, HTN, CKD</a:t>
            </a:r>
          </a:p>
          <a:p>
            <a:pPr lvl="2"/>
            <a:r>
              <a:rPr lang="en-US"/>
              <a:t>Obesity (BMI &gt;= 30 kg/m2)</a:t>
            </a:r>
          </a:p>
          <a:p>
            <a:pPr lvl="2"/>
            <a:r>
              <a:rPr lang="en-US"/>
              <a:t>Chronic kidney disease (stage 3b or worse)</a:t>
            </a:r>
          </a:p>
          <a:p>
            <a:pPr lvl="2"/>
            <a:r>
              <a:rPr lang="en-US"/>
              <a:t>Tuberculosis</a:t>
            </a:r>
          </a:p>
          <a:p>
            <a:pPr lvl="2"/>
            <a:r>
              <a:rPr lang="en-US"/>
              <a:t>Chronic lung disease</a:t>
            </a:r>
          </a:p>
          <a:p>
            <a:pPr lvl="2"/>
            <a:r>
              <a:rPr lang="en-US"/>
              <a:t>Immunocompromised (e.g. HIV) </a:t>
            </a:r>
          </a:p>
          <a:p>
            <a:pPr lvl="1"/>
            <a:r>
              <a:rPr lang="en-US">
                <a:latin typeface="Arial"/>
                <a:cs typeface="Arial"/>
              </a:rPr>
              <a:t>Pregnancy</a:t>
            </a:r>
          </a:p>
          <a:p>
            <a:pPr lvl="1"/>
            <a:r>
              <a:rPr lang="en-US">
                <a:latin typeface="Arial"/>
                <a:cs typeface="Arial"/>
              </a:rPr>
              <a:t>COVID-19 vaccination status</a:t>
            </a:r>
          </a:p>
          <a:p>
            <a:pPr marL="914400" lvl="2" indent="0">
              <a:buNone/>
            </a:pPr>
            <a:endParaRPr lang="en-US">
              <a:latin typeface="Arial"/>
              <a:cs typeface="Arial"/>
            </a:endParaRPr>
          </a:p>
          <a:p>
            <a:pPr marL="346075" lvl="1" indent="0">
              <a:buNone/>
            </a:pPr>
            <a:endParaRPr lang="en-US">
              <a:latin typeface="Arial"/>
              <a:cs typeface="Arial"/>
            </a:endParaRPr>
          </a:p>
        </p:txBody>
      </p:sp>
    </p:spTree>
    <p:extLst>
      <p:ext uri="{BB962C8B-B14F-4D97-AF65-F5344CB8AC3E}">
        <p14:creationId xmlns:p14="http://schemas.microsoft.com/office/powerpoint/2010/main" val="1047232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F9C6F2-7921-6CA2-4572-C36BD70AA5CA}"/>
              </a:ext>
            </a:extLst>
          </p:cNvPr>
          <p:cNvSpPr>
            <a:spLocks noGrp="1"/>
          </p:cNvSpPr>
          <p:nvPr>
            <p:ph type="title"/>
          </p:nvPr>
        </p:nvSpPr>
        <p:spPr>
          <a:xfrm>
            <a:off x="427653" y="420542"/>
            <a:ext cx="8543925" cy="800039"/>
          </a:xfrm>
        </p:spPr>
        <p:txBody>
          <a:bodyPr/>
          <a:lstStyle/>
          <a:p>
            <a:r>
              <a:rPr lang="en-US" dirty="0"/>
              <a:t>Clinical triage: COVID-19</a:t>
            </a:r>
          </a:p>
        </p:txBody>
      </p:sp>
      <p:sp>
        <p:nvSpPr>
          <p:cNvPr id="5" name="Content Placeholder 2">
            <a:extLst>
              <a:ext uri="{FF2B5EF4-FFF2-40B4-BE49-F238E27FC236}">
                <a16:creationId xmlns:a16="http://schemas.microsoft.com/office/drawing/2014/main" id="{BEAB652E-4924-1247-E20C-A0424B021F87}"/>
              </a:ext>
            </a:extLst>
          </p:cNvPr>
          <p:cNvSpPr>
            <a:spLocks noGrp="1"/>
          </p:cNvSpPr>
          <p:nvPr>
            <p:ph idx="1"/>
          </p:nvPr>
        </p:nvSpPr>
        <p:spPr>
          <a:xfrm>
            <a:off x="1099457" y="1220581"/>
            <a:ext cx="8543925" cy="4932746"/>
          </a:xfrm>
        </p:spPr>
        <p:txBody>
          <a:bodyPr/>
          <a:lstStyle/>
          <a:p>
            <a:pPr marL="0" indent="0">
              <a:buNone/>
            </a:pPr>
            <a:r>
              <a:rPr lang="en-US" sz="2400" b="1" dirty="0"/>
              <a:t>Case definitions:</a:t>
            </a:r>
          </a:p>
          <a:p>
            <a:pPr fontAlgn="base"/>
            <a:r>
              <a:rPr lang="en-US" sz="1800" b="1" dirty="0"/>
              <a:t>Asymptomatic infection</a:t>
            </a:r>
            <a:r>
              <a:rPr lang="en-US" sz="1800" dirty="0"/>
              <a:t>: Individuals who test positive for SARS-CoV-2 using a virologic test but who have no symptoms consistent with COVID-19</a:t>
            </a:r>
          </a:p>
          <a:p>
            <a:pPr fontAlgn="base"/>
            <a:r>
              <a:rPr lang="en-US" sz="1800" b="1" dirty="0"/>
              <a:t>Mild illness</a:t>
            </a:r>
            <a:r>
              <a:rPr lang="en-US" sz="1800" dirty="0"/>
              <a:t>: Individuals who have any of the signs and symptoms of COVID-19 (such as fever, cough, sore throat, malaise, headache, muscle aches, loss of taste and smell) but have no shortness of breath, dyspnea, or abnormal imaging (e.g., chest X-ray) </a:t>
            </a:r>
          </a:p>
          <a:p>
            <a:pPr fontAlgn="base"/>
            <a:r>
              <a:rPr lang="en-US" sz="1800" b="1" dirty="0"/>
              <a:t>Moderate illness</a:t>
            </a:r>
            <a:r>
              <a:rPr lang="en-US" sz="1800" dirty="0"/>
              <a:t>: Individuals who show evidence of lower respiratory disease but maintain oxygen saturation (SpO</a:t>
            </a:r>
            <a:r>
              <a:rPr lang="en-US" sz="1800" baseline="-25000" dirty="0"/>
              <a:t>2</a:t>
            </a:r>
            <a:r>
              <a:rPr lang="en-US" sz="1800" dirty="0"/>
              <a:t>) of ≥94% on room air at sea level</a:t>
            </a:r>
          </a:p>
          <a:p>
            <a:pPr fontAlgn="base"/>
            <a:r>
              <a:rPr lang="en-US" sz="1800" b="1" dirty="0"/>
              <a:t>Severe illness</a:t>
            </a:r>
            <a:r>
              <a:rPr lang="en-US" sz="1800" dirty="0"/>
              <a:t>: Individuals who have an SpO</a:t>
            </a:r>
            <a:r>
              <a:rPr lang="en-US" sz="1800" baseline="-25000" dirty="0"/>
              <a:t>2</a:t>
            </a:r>
            <a:r>
              <a:rPr lang="en-US" sz="1800" dirty="0"/>
              <a:t> of &lt;94% on room air at sea level, respiratory rate &gt;30 breaths per minute, or lung infiltrates &gt;50%</a:t>
            </a:r>
          </a:p>
          <a:p>
            <a:pPr fontAlgn="base"/>
            <a:r>
              <a:rPr lang="en-US" sz="1800" b="1" dirty="0"/>
              <a:t>Critical illness</a:t>
            </a:r>
            <a:r>
              <a:rPr lang="en-US" sz="1800" dirty="0"/>
              <a:t>: Individuals with respiratory failure, septic shock, and/or multiple organ dysfunction </a:t>
            </a:r>
          </a:p>
        </p:txBody>
      </p:sp>
    </p:spTree>
    <p:extLst>
      <p:ext uri="{BB962C8B-B14F-4D97-AF65-F5344CB8AC3E}">
        <p14:creationId xmlns:p14="http://schemas.microsoft.com/office/powerpoint/2010/main" val="9760351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F3F4DA-E6FD-6199-C7FD-8B62DFEF6D54}"/>
              </a:ext>
            </a:extLst>
          </p:cNvPr>
          <p:cNvSpPr>
            <a:spLocks noGrp="1"/>
          </p:cNvSpPr>
          <p:nvPr>
            <p:ph type="title"/>
          </p:nvPr>
        </p:nvSpPr>
        <p:spPr>
          <a:xfrm>
            <a:off x="481012" y="190865"/>
            <a:ext cx="8543925" cy="800039"/>
          </a:xfrm>
        </p:spPr>
        <p:txBody>
          <a:bodyPr>
            <a:normAutofit/>
          </a:bodyPr>
          <a:lstStyle/>
          <a:p>
            <a:r>
              <a:rPr lang="en-US"/>
              <a:t>Clinical triage: Non-COVID-19 patients</a:t>
            </a:r>
          </a:p>
        </p:txBody>
      </p:sp>
      <p:sp>
        <p:nvSpPr>
          <p:cNvPr id="5" name="Content Placeholder 2">
            <a:extLst>
              <a:ext uri="{FF2B5EF4-FFF2-40B4-BE49-F238E27FC236}">
                <a16:creationId xmlns:a16="http://schemas.microsoft.com/office/drawing/2014/main" id="{3B19648F-AEC3-A235-9A70-494D9005F8EF}"/>
              </a:ext>
            </a:extLst>
          </p:cNvPr>
          <p:cNvSpPr>
            <a:spLocks noGrp="1"/>
          </p:cNvSpPr>
          <p:nvPr>
            <p:ph idx="1"/>
          </p:nvPr>
        </p:nvSpPr>
        <p:spPr>
          <a:xfrm>
            <a:off x="966788" y="1179530"/>
            <a:ext cx="8543925" cy="3078145"/>
          </a:xfrm>
        </p:spPr>
        <p:txBody>
          <a:bodyPr/>
          <a:lstStyle/>
          <a:p>
            <a:pPr marL="0" indent="0">
              <a:buNone/>
            </a:pPr>
            <a:r>
              <a:rPr lang="en-US" sz="2400"/>
              <a:t>Do not forget:</a:t>
            </a:r>
          </a:p>
          <a:p>
            <a:r>
              <a:rPr lang="en-US" sz="2400"/>
              <a:t>Other patients also need access to health care!</a:t>
            </a:r>
          </a:p>
          <a:p>
            <a:r>
              <a:rPr lang="en-US" sz="2400"/>
              <a:t>Not every fever or cough is COVID-19.</a:t>
            </a:r>
          </a:p>
          <a:p>
            <a:r>
              <a:rPr lang="en-US" sz="2400"/>
              <a:t>Not every patient with shortness of breath has COVID-19.</a:t>
            </a:r>
          </a:p>
          <a:p>
            <a:pPr marL="0" indent="0">
              <a:buNone/>
            </a:pPr>
            <a:r>
              <a:rPr lang="en-US" sz="2400"/>
              <a:t>AND</a:t>
            </a:r>
          </a:p>
          <a:p>
            <a:r>
              <a:rPr lang="en-US" sz="2400"/>
              <a:t>Every patient with any other type of medical complaint may also have COVID-19.</a:t>
            </a:r>
            <a:br>
              <a:rPr lang="en-US" sz="2400"/>
            </a:br>
            <a:endParaRPr lang="en-US" sz="2400"/>
          </a:p>
        </p:txBody>
      </p:sp>
      <p:sp>
        <p:nvSpPr>
          <p:cNvPr id="6" name="Rectangle: Rounded Corners 3">
            <a:extLst>
              <a:ext uri="{FF2B5EF4-FFF2-40B4-BE49-F238E27FC236}">
                <a16:creationId xmlns:a16="http://schemas.microsoft.com/office/drawing/2014/main" id="{13CC161D-A31A-CE5A-EEA3-A93CA12BBA41}"/>
              </a:ext>
            </a:extLst>
          </p:cNvPr>
          <p:cNvSpPr/>
          <p:nvPr/>
        </p:nvSpPr>
        <p:spPr>
          <a:xfrm>
            <a:off x="4550" y="4846320"/>
            <a:ext cx="12181233" cy="19227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indent="0" algn="ctr">
              <a:buNone/>
            </a:pPr>
            <a:r>
              <a:rPr lang="en-US" sz="2400" b="1"/>
              <a:t>Bottom Line </a:t>
            </a:r>
            <a:endParaRPr lang="en-US" b="1"/>
          </a:p>
          <a:p>
            <a:pPr marL="0" indent="0">
              <a:buNone/>
            </a:pPr>
            <a:r>
              <a:rPr lang="en-US" sz="2400"/>
              <a:t>Triage all patients while taking universal IPC precautions to protect yourself and others.</a:t>
            </a:r>
          </a:p>
          <a:p>
            <a:pPr marL="0" indent="0">
              <a:buNone/>
            </a:pPr>
            <a:r>
              <a:rPr lang="en-US" sz="2400"/>
              <a:t>Rely on your clinical training to treat the whole patient; COVID-19 is one of many possible diagnoses.</a:t>
            </a:r>
          </a:p>
        </p:txBody>
      </p:sp>
    </p:spTree>
    <p:extLst>
      <p:ext uri="{BB962C8B-B14F-4D97-AF65-F5344CB8AC3E}">
        <p14:creationId xmlns:p14="http://schemas.microsoft.com/office/powerpoint/2010/main" val="149359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B5F6-9379-994D-D3EA-0A4851DB1E0A}"/>
              </a:ext>
            </a:extLst>
          </p:cNvPr>
          <p:cNvSpPr>
            <a:spLocks noGrp="1"/>
          </p:cNvSpPr>
          <p:nvPr>
            <p:ph type="title"/>
          </p:nvPr>
        </p:nvSpPr>
        <p:spPr/>
        <p:txBody>
          <a:bodyPr/>
          <a:lstStyle/>
          <a:p>
            <a:r>
              <a:rPr lang="en-US"/>
              <a:t>Practical Case Scenarios:</a:t>
            </a:r>
          </a:p>
        </p:txBody>
      </p:sp>
      <p:sp>
        <p:nvSpPr>
          <p:cNvPr id="3" name="Content Placeholder 2">
            <a:extLst>
              <a:ext uri="{FF2B5EF4-FFF2-40B4-BE49-F238E27FC236}">
                <a16:creationId xmlns:a16="http://schemas.microsoft.com/office/drawing/2014/main" id="{41C13192-E46E-BA9D-C0C4-A2A5DEBEA7D9}"/>
              </a:ext>
            </a:extLst>
          </p:cNvPr>
          <p:cNvSpPr>
            <a:spLocks noGrp="1"/>
          </p:cNvSpPr>
          <p:nvPr>
            <p:ph idx="1"/>
          </p:nvPr>
        </p:nvSpPr>
        <p:spPr/>
        <p:txBody>
          <a:bodyPr/>
          <a:lstStyle/>
          <a:p>
            <a:pPr marL="0" indent="0">
              <a:buNone/>
            </a:pPr>
            <a:r>
              <a:rPr lang="en-US"/>
              <a:t>Case 1:</a:t>
            </a:r>
          </a:p>
          <a:p>
            <a:pPr marL="0" indent="0">
              <a:buNone/>
            </a:pPr>
            <a:r>
              <a:rPr lang="en-US"/>
              <a:t>It is your first day working as the triage officer.  </a:t>
            </a:r>
          </a:p>
          <a:p>
            <a:r>
              <a:rPr lang="en-US"/>
              <a:t>What personal protective equipment (PPE) should you be wearing during your duties today?</a:t>
            </a:r>
          </a:p>
          <a:p>
            <a:r>
              <a:rPr lang="en-US"/>
              <a:t>What tools do you want to have available to help you triage?</a:t>
            </a:r>
          </a:p>
          <a:p>
            <a:pPr marL="0" indent="0">
              <a:buNone/>
            </a:pPr>
            <a:endParaRPr lang="en-US"/>
          </a:p>
          <a:p>
            <a:pPr marL="0" indent="0">
              <a:buNone/>
            </a:pPr>
            <a:r>
              <a:rPr lang="en-US"/>
              <a:t>	</a:t>
            </a:r>
          </a:p>
        </p:txBody>
      </p:sp>
    </p:spTree>
    <p:extLst>
      <p:ext uri="{BB962C8B-B14F-4D97-AF65-F5344CB8AC3E}">
        <p14:creationId xmlns:p14="http://schemas.microsoft.com/office/powerpoint/2010/main" val="1385759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307F-13B2-217E-9F22-CBD892B0FB71}"/>
              </a:ext>
            </a:extLst>
          </p:cNvPr>
          <p:cNvSpPr>
            <a:spLocks noGrp="1"/>
          </p:cNvSpPr>
          <p:nvPr>
            <p:ph type="title"/>
          </p:nvPr>
        </p:nvSpPr>
        <p:spPr/>
        <p:txBody>
          <a:bodyPr/>
          <a:lstStyle/>
          <a:p>
            <a:r>
              <a:rPr lang="en-US"/>
              <a:t>Case 2:</a:t>
            </a:r>
          </a:p>
        </p:txBody>
      </p:sp>
      <p:sp>
        <p:nvSpPr>
          <p:cNvPr id="3" name="Content Placeholder 2">
            <a:extLst>
              <a:ext uri="{FF2B5EF4-FFF2-40B4-BE49-F238E27FC236}">
                <a16:creationId xmlns:a16="http://schemas.microsoft.com/office/drawing/2014/main" id="{A6BDBB22-A6C6-B09E-51B5-2BEF4AF1EAA5}"/>
              </a:ext>
            </a:extLst>
          </p:cNvPr>
          <p:cNvSpPr>
            <a:spLocks noGrp="1"/>
          </p:cNvSpPr>
          <p:nvPr>
            <p:ph idx="1"/>
          </p:nvPr>
        </p:nvSpPr>
        <p:spPr/>
        <p:txBody>
          <a:bodyPr/>
          <a:lstStyle/>
          <a:p>
            <a:pPr marL="0" indent="0">
              <a:buNone/>
            </a:pPr>
            <a:r>
              <a:rPr lang="en-US"/>
              <a:t>Your first patient is a 34-year-old man coming to the clinic with a fever, cough, and malaise.   </a:t>
            </a:r>
          </a:p>
          <a:p>
            <a:r>
              <a:rPr lang="en-US"/>
              <a:t>What are your initial actions?</a:t>
            </a:r>
          </a:p>
          <a:p>
            <a:r>
              <a:rPr lang="en-US"/>
              <a:t>What do you want to know? </a:t>
            </a:r>
          </a:p>
          <a:p>
            <a:r>
              <a:rPr lang="en-US"/>
              <a:t>What tools do you need? </a:t>
            </a:r>
          </a:p>
          <a:p>
            <a:pPr marL="0" indent="0">
              <a:buNone/>
            </a:pPr>
            <a:endParaRPr lang="en-US"/>
          </a:p>
        </p:txBody>
      </p:sp>
    </p:spTree>
    <p:extLst>
      <p:ext uri="{BB962C8B-B14F-4D97-AF65-F5344CB8AC3E}">
        <p14:creationId xmlns:p14="http://schemas.microsoft.com/office/powerpoint/2010/main" val="3769742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6E4A-7963-A1A0-34E6-231204288CE4}"/>
              </a:ext>
            </a:extLst>
          </p:cNvPr>
          <p:cNvSpPr>
            <a:spLocks noGrp="1"/>
          </p:cNvSpPr>
          <p:nvPr>
            <p:ph type="title"/>
          </p:nvPr>
        </p:nvSpPr>
        <p:spPr/>
        <p:txBody>
          <a:bodyPr/>
          <a:lstStyle/>
          <a:p>
            <a:r>
              <a:rPr lang="en-US"/>
              <a:t>Case 2: More information</a:t>
            </a:r>
          </a:p>
        </p:txBody>
      </p:sp>
      <p:sp>
        <p:nvSpPr>
          <p:cNvPr id="3" name="Content Placeholder 2">
            <a:extLst>
              <a:ext uri="{FF2B5EF4-FFF2-40B4-BE49-F238E27FC236}">
                <a16:creationId xmlns:a16="http://schemas.microsoft.com/office/drawing/2014/main" id="{FF466D46-FACF-1CEB-86C4-AD35C1FBA19E}"/>
              </a:ext>
            </a:extLst>
          </p:cNvPr>
          <p:cNvSpPr>
            <a:spLocks noGrp="1"/>
          </p:cNvSpPr>
          <p:nvPr>
            <p:ph idx="1"/>
          </p:nvPr>
        </p:nvSpPr>
        <p:spPr/>
        <p:txBody>
          <a:bodyPr/>
          <a:lstStyle/>
          <a:p>
            <a:r>
              <a:rPr lang="en-US">
                <a:latin typeface="Arial"/>
                <a:cs typeface="Arial"/>
              </a:rPr>
              <a:t>Initial impression:</a:t>
            </a:r>
          </a:p>
          <a:p>
            <a:pPr lvl="1"/>
            <a:r>
              <a:rPr lang="en-US">
                <a:latin typeface="Arial"/>
                <a:cs typeface="Arial"/>
              </a:rPr>
              <a:t>Patient is not in any acute distress, he is speaking in complete sentences, with no obvious increased work of breathing.  </a:t>
            </a:r>
            <a:endParaRPr lang="en-US"/>
          </a:p>
          <a:p>
            <a:r>
              <a:rPr lang="en-US">
                <a:latin typeface="Arial"/>
                <a:cs typeface="Arial"/>
              </a:rPr>
              <a:t>Vital signs:</a:t>
            </a:r>
          </a:p>
          <a:p>
            <a:pPr lvl="1"/>
            <a:r>
              <a:rPr lang="en-US">
                <a:latin typeface="Arial"/>
                <a:cs typeface="Arial"/>
              </a:rPr>
              <a:t>HR 89, BP 140/70, RR 14, SpO</a:t>
            </a:r>
            <a:r>
              <a:rPr lang="en-US" baseline="-25000">
                <a:latin typeface="Arial"/>
                <a:cs typeface="Arial"/>
              </a:rPr>
              <a:t>2</a:t>
            </a:r>
            <a:r>
              <a:rPr lang="en-US">
                <a:latin typeface="Arial"/>
                <a:cs typeface="Arial"/>
              </a:rPr>
              <a:t> 99%, temperature 38.5</a:t>
            </a:r>
            <a:r>
              <a:rPr lang="en-US">
                <a:solidFill>
                  <a:srgbClr val="000000"/>
                </a:solidFill>
                <a:latin typeface="Arial"/>
                <a:cs typeface="Arial"/>
              </a:rPr>
              <a:t>°C</a:t>
            </a:r>
            <a:endParaRPr lang="en-US"/>
          </a:p>
          <a:p>
            <a:r>
              <a:rPr lang="en-US">
                <a:latin typeface="Arial"/>
                <a:cs typeface="Arial"/>
              </a:rPr>
              <a:t>What is your next step?</a:t>
            </a:r>
          </a:p>
          <a:p>
            <a:endParaRPr lang="en-US"/>
          </a:p>
        </p:txBody>
      </p:sp>
    </p:spTree>
    <p:extLst>
      <p:ext uri="{BB962C8B-B14F-4D97-AF65-F5344CB8AC3E}">
        <p14:creationId xmlns:p14="http://schemas.microsoft.com/office/powerpoint/2010/main" val="2241673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40D9-95FE-1C5F-4038-170CA542B051}"/>
              </a:ext>
            </a:extLst>
          </p:cNvPr>
          <p:cNvSpPr>
            <a:spLocks noGrp="1"/>
          </p:cNvSpPr>
          <p:nvPr>
            <p:ph type="title"/>
          </p:nvPr>
        </p:nvSpPr>
        <p:spPr/>
        <p:txBody>
          <a:bodyPr/>
          <a:lstStyle/>
          <a:p>
            <a:r>
              <a:rPr lang="en-US"/>
              <a:t>Case 3:</a:t>
            </a:r>
          </a:p>
        </p:txBody>
      </p:sp>
      <p:sp>
        <p:nvSpPr>
          <p:cNvPr id="3" name="Content Placeholder 2">
            <a:extLst>
              <a:ext uri="{FF2B5EF4-FFF2-40B4-BE49-F238E27FC236}">
                <a16:creationId xmlns:a16="http://schemas.microsoft.com/office/drawing/2014/main" id="{6DDAB5A2-25E8-7593-6862-F5A861AB9648}"/>
              </a:ext>
            </a:extLst>
          </p:cNvPr>
          <p:cNvSpPr>
            <a:spLocks noGrp="1"/>
          </p:cNvSpPr>
          <p:nvPr>
            <p:ph idx="1"/>
          </p:nvPr>
        </p:nvSpPr>
        <p:spPr/>
        <p:txBody>
          <a:bodyPr/>
          <a:lstStyle/>
          <a:p>
            <a:pPr marL="0" indent="0">
              <a:buNone/>
            </a:pPr>
            <a:r>
              <a:rPr lang="en-US"/>
              <a:t>Your next patient is a 54 </a:t>
            </a:r>
            <a:r>
              <a:rPr lang="en-US" err="1"/>
              <a:t>yo</a:t>
            </a:r>
            <a:r>
              <a:rPr lang="en-US"/>
              <a:t> female with cough, fever, and malaise.</a:t>
            </a:r>
          </a:p>
          <a:p>
            <a:r>
              <a:rPr lang="en-US"/>
              <a:t>What are your initial actions?</a:t>
            </a:r>
          </a:p>
          <a:p>
            <a:r>
              <a:rPr lang="en-US"/>
              <a:t>What do you want to know? </a:t>
            </a:r>
          </a:p>
          <a:p>
            <a:r>
              <a:rPr lang="en-US"/>
              <a:t>What tools do you need? </a:t>
            </a:r>
          </a:p>
          <a:p>
            <a:pPr marL="0" indent="0">
              <a:buNone/>
            </a:pPr>
            <a:r>
              <a:rPr lang="en-US"/>
              <a:t>  </a:t>
            </a:r>
          </a:p>
        </p:txBody>
      </p:sp>
    </p:spTree>
    <p:extLst>
      <p:ext uri="{BB962C8B-B14F-4D97-AF65-F5344CB8AC3E}">
        <p14:creationId xmlns:p14="http://schemas.microsoft.com/office/powerpoint/2010/main" val="1808683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745D-5E2A-7A84-496B-046E63FEF41F}"/>
              </a:ext>
            </a:extLst>
          </p:cNvPr>
          <p:cNvSpPr>
            <a:spLocks noGrp="1"/>
          </p:cNvSpPr>
          <p:nvPr>
            <p:ph type="title"/>
          </p:nvPr>
        </p:nvSpPr>
        <p:spPr/>
        <p:txBody>
          <a:bodyPr/>
          <a:lstStyle/>
          <a:p>
            <a:r>
              <a:rPr lang="en-US"/>
              <a:t>Case 3: More information</a:t>
            </a:r>
          </a:p>
        </p:txBody>
      </p:sp>
      <p:sp>
        <p:nvSpPr>
          <p:cNvPr id="4" name="Content Placeholder 3">
            <a:extLst>
              <a:ext uri="{FF2B5EF4-FFF2-40B4-BE49-F238E27FC236}">
                <a16:creationId xmlns:a16="http://schemas.microsoft.com/office/drawing/2014/main" id="{668AF450-DE9C-7093-6FAB-8BBAB1C7F09A}"/>
              </a:ext>
            </a:extLst>
          </p:cNvPr>
          <p:cNvSpPr>
            <a:spLocks noGrp="1"/>
          </p:cNvSpPr>
          <p:nvPr>
            <p:ph idx="1"/>
          </p:nvPr>
        </p:nvSpPr>
        <p:spPr>
          <a:xfrm>
            <a:off x="838200" y="1636730"/>
            <a:ext cx="9181289" cy="4932746"/>
          </a:xfrm>
        </p:spPr>
        <p:txBody>
          <a:bodyPr/>
          <a:lstStyle/>
          <a:p>
            <a:r>
              <a:rPr lang="en-US"/>
              <a:t>Initial impression:</a:t>
            </a:r>
          </a:p>
          <a:p>
            <a:pPr lvl="1"/>
            <a:r>
              <a:rPr lang="en-US"/>
              <a:t>Pt has some increased work of breathing, with only the ability to answer questions with short answers. </a:t>
            </a:r>
          </a:p>
          <a:p>
            <a:pPr lvl="1"/>
            <a:r>
              <a:rPr lang="en-US"/>
              <a:t>She is not able to stand up or walk without assistance.</a:t>
            </a:r>
          </a:p>
          <a:p>
            <a:r>
              <a:rPr lang="en-US"/>
              <a:t>Vital signs:</a:t>
            </a:r>
          </a:p>
          <a:p>
            <a:pPr lvl="1"/>
            <a:r>
              <a:rPr lang="en-US"/>
              <a:t>HR: 115; BP: 95/76; RR: 20; SpO2 91%; Temperature: 38.7</a:t>
            </a:r>
          </a:p>
          <a:p>
            <a:endParaRPr lang="en-US"/>
          </a:p>
          <a:p>
            <a:r>
              <a:rPr lang="en-US"/>
              <a:t>What is your next step?</a:t>
            </a:r>
          </a:p>
        </p:txBody>
      </p:sp>
    </p:spTree>
    <p:extLst>
      <p:ext uri="{BB962C8B-B14F-4D97-AF65-F5344CB8AC3E}">
        <p14:creationId xmlns:p14="http://schemas.microsoft.com/office/powerpoint/2010/main" val="2468442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EE9C697-A1D3-8CF8-FC7C-666CB3315FEE}"/>
              </a:ext>
            </a:extLst>
          </p:cNvPr>
          <p:cNvSpPr>
            <a:spLocks noGrp="1"/>
          </p:cNvSpPr>
          <p:nvPr>
            <p:ph type="pic" sz="quarter" idx="10"/>
          </p:nvPr>
        </p:nvSpPr>
        <p:spPr/>
      </p:sp>
      <p:sp>
        <p:nvSpPr>
          <p:cNvPr id="3" name="Title 2">
            <a:extLst>
              <a:ext uri="{FF2B5EF4-FFF2-40B4-BE49-F238E27FC236}">
                <a16:creationId xmlns:a16="http://schemas.microsoft.com/office/drawing/2014/main" id="{5E247653-F4F6-F3AD-311F-E3D4F891FC29}"/>
              </a:ext>
            </a:extLst>
          </p:cNvPr>
          <p:cNvSpPr>
            <a:spLocks noGrp="1"/>
          </p:cNvSpPr>
          <p:nvPr>
            <p:ph type="title"/>
          </p:nvPr>
        </p:nvSpPr>
        <p:spPr/>
        <p:txBody>
          <a:bodyPr>
            <a:normAutofit/>
          </a:bodyPr>
          <a:lstStyle/>
          <a:p>
            <a:r>
              <a:rPr lang="en-US">
                <a:latin typeface="Arial"/>
                <a:cs typeface="Arial"/>
              </a:rPr>
              <a:t>Treatment &amp; Management for COVID-19: Clinical Approach</a:t>
            </a:r>
            <a:endParaRPr lang="en-US"/>
          </a:p>
        </p:txBody>
      </p:sp>
    </p:spTree>
    <p:extLst>
      <p:ext uri="{BB962C8B-B14F-4D97-AF65-F5344CB8AC3E}">
        <p14:creationId xmlns:p14="http://schemas.microsoft.com/office/powerpoint/2010/main" val="35503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25C6-9420-6E8B-D9C2-3F3D9733747E}"/>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1BD977D8-C40B-D76D-46DC-9580CAA40821}"/>
              </a:ext>
            </a:extLst>
          </p:cNvPr>
          <p:cNvSpPr>
            <a:spLocks noGrp="1"/>
          </p:cNvSpPr>
          <p:nvPr>
            <p:ph idx="1"/>
          </p:nvPr>
        </p:nvSpPr>
        <p:spPr/>
        <p:txBody>
          <a:bodyPr/>
          <a:lstStyle/>
          <a:p>
            <a:r>
              <a:rPr lang="en-US"/>
              <a:t>Recognize clinical characteristics of COVID-19 patients.</a:t>
            </a:r>
          </a:p>
          <a:p>
            <a:r>
              <a:rPr lang="en-US"/>
              <a:t>Understand treatment options and management strategies.</a:t>
            </a:r>
          </a:p>
          <a:p>
            <a:r>
              <a:rPr lang="en-US"/>
              <a:t>Identify resources to access for updated clinical guidelines for COVID-19.</a:t>
            </a:r>
          </a:p>
          <a:p>
            <a:endParaRPr lang="en-US"/>
          </a:p>
        </p:txBody>
      </p:sp>
    </p:spTree>
    <p:extLst>
      <p:ext uri="{BB962C8B-B14F-4D97-AF65-F5344CB8AC3E}">
        <p14:creationId xmlns:p14="http://schemas.microsoft.com/office/powerpoint/2010/main" val="3384831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A0557-7B48-49AA-94A2-2CA9351BCAAD}"/>
              </a:ext>
            </a:extLst>
          </p:cNvPr>
          <p:cNvSpPr>
            <a:spLocks noGrp="1"/>
          </p:cNvSpPr>
          <p:nvPr>
            <p:ph type="title"/>
          </p:nvPr>
        </p:nvSpPr>
        <p:spPr>
          <a:xfrm>
            <a:off x="560798" y="367003"/>
            <a:ext cx="8543925" cy="800039"/>
          </a:xfrm>
        </p:spPr>
        <p:txBody>
          <a:bodyPr/>
          <a:lstStyle/>
          <a:p>
            <a:r>
              <a:rPr lang="en-US"/>
              <a:t>Signs &amp; Symptoms of COVID-19</a:t>
            </a:r>
          </a:p>
        </p:txBody>
      </p:sp>
      <p:pic>
        <p:nvPicPr>
          <p:cNvPr id="4" name="Picture 3">
            <a:extLst>
              <a:ext uri="{FF2B5EF4-FFF2-40B4-BE49-F238E27FC236}">
                <a16:creationId xmlns:a16="http://schemas.microsoft.com/office/drawing/2014/main" id="{3F8F4458-8D6C-4A10-9023-ED829872DDE1}"/>
              </a:ext>
            </a:extLst>
          </p:cNvPr>
          <p:cNvPicPr>
            <a:picLocks noChangeAspect="1"/>
          </p:cNvPicPr>
          <p:nvPr/>
        </p:nvPicPr>
        <p:blipFill>
          <a:blip r:embed="rId3"/>
          <a:stretch>
            <a:fillRect/>
          </a:stretch>
        </p:blipFill>
        <p:spPr>
          <a:xfrm>
            <a:off x="1232441" y="1497392"/>
            <a:ext cx="9051989" cy="5211422"/>
          </a:xfrm>
          <a:prstGeom prst="rect">
            <a:avLst/>
          </a:prstGeom>
        </p:spPr>
      </p:pic>
    </p:spTree>
    <p:extLst>
      <p:ext uri="{BB962C8B-B14F-4D97-AF65-F5344CB8AC3E}">
        <p14:creationId xmlns:p14="http://schemas.microsoft.com/office/powerpoint/2010/main" val="97244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7C871-D6BE-4B6F-8BA4-02B6FFE75AC0}"/>
              </a:ext>
            </a:extLst>
          </p:cNvPr>
          <p:cNvSpPr>
            <a:spLocks noGrp="1"/>
          </p:cNvSpPr>
          <p:nvPr>
            <p:ph type="title"/>
          </p:nvPr>
        </p:nvSpPr>
        <p:spPr>
          <a:xfrm>
            <a:off x="512829" y="412042"/>
            <a:ext cx="10515600" cy="800039"/>
          </a:xfrm>
        </p:spPr>
        <p:txBody>
          <a:bodyPr/>
          <a:lstStyle/>
          <a:p>
            <a:r>
              <a:rPr lang="en-US"/>
              <a:t>Initial assessment: The eyeball test</a:t>
            </a:r>
          </a:p>
        </p:txBody>
      </p:sp>
      <p:sp>
        <p:nvSpPr>
          <p:cNvPr id="3" name="Content Placeholder 2">
            <a:extLst>
              <a:ext uri="{FF2B5EF4-FFF2-40B4-BE49-F238E27FC236}">
                <a16:creationId xmlns:a16="http://schemas.microsoft.com/office/drawing/2014/main" id="{3C80AD32-C6E3-4702-9909-55E04DD537AB}"/>
              </a:ext>
            </a:extLst>
          </p:cNvPr>
          <p:cNvSpPr>
            <a:spLocks noGrp="1"/>
          </p:cNvSpPr>
          <p:nvPr>
            <p:ph idx="1"/>
          </p:nvPr>
        </p:nvSpPr>
        <p:spPr>
          <a:xfrm>
            <a:off x="512829" y="1512631"/>
            <a:ext cx="11166341" cy="5180943"/>
          </a:xfrm>
        </p:spPr>
        <p:txBody>
          <a:bodyPr/>
          <a:lstStyle/>
          <a:p>
            <a:pPr marL="0" indent="0">
              <a:buNone/>
            </a:pPr>
            <a:r>
              <a:rPr lang="en-US"/>
              <a:t>Before you see the patient, you have: </a:t>
            </a:r>
          </a:p>
          <a:p>
            <a:pPr marL="0" indent="0">
              <a:buNone/>
            </a:pPr>
            <a:r>
              <a:rPr lang="en-US"/>
              <a:t> - Their screening questionnaire </a:t>
            </a:r>
          </a:p>
          <a:p>
            <a:pPr marL="0" indent="0">
              <a:buNone/>
            </a:pPr>
            <a:r>
              <a:rPr lang="en-US"/>
              <a:t> - Their chief complaint  </a:t>
            </a:r>
          </a:p>
          <a:p>
            <a:pPr marL="0" indent="0">
              <a:buNone/>
            </a:pPr>
            <a:r>
              <a:rPr lang="en-US"/>
              <a:t>Your first assessment when you walk in the door: </a:t>
            </a:r>
          </a:p>
          <a:p>
            <a:pPr marL="0" indent="0">
              <a:buNone/>
            </a:pPr>
            <a:endParaRPr lang="en-US"/>
          </a:p>
          <a:p>
            <a:pPr marL="0" indent="0">
              <a:buNone/>
            </a:pPr>
            <a:endParaRPr lang="en-US"/>
          </a:p>
        </p:txBody>
      </p:sp>
      <p:pic>
        <p:nvPicPr>
          <p:cNvPr id="4" name="Picture 3">
            <a:extLst>
              <a:ext uri="{FF2B5EF4-FFF2-40B4-BE49-F238E27FC236}">
                <a16:creationId xmlns:a16="http://schemas.microsoft.com/office/drawing/2014/main" id="{24D862E6-6CEF-4FBF-8BBB-41C3D4880584}"/>
              </a:ext>
            </a:extLst>
          </p:cNvPr>
          <p:cNvPicPr>
            <a:picLocks noChangeAspect="1"/>
          </p:cNvPicPr>
          <p:nvPr/>
        </p:nvPicPr>
        <p:blipFill>
          <a:blip r:embed="rId3"/>
          <a:stretch>
            <a:fillRect/>
          </a:stretch>
        </p:blipFill>
        <p:spPr>
          <a:xfrm>
            <a:off x="292569" y="4168182"/>
            <a:ext cx="2881435" cy="1615350"/>
          </a:xfrm>
          <a:prstGeom prst="rect">
            <a:avLst/>
          </a:prstGeom>
        </p:spPr>
      </p:pic>
      <p:pic>
        <p:nvPicPr>
          <p:cNvPr id="5" name="Picture 4">
            <a:extLst>
              <a:ext uri="{FF2B5EF4-FFF2-40B4-BE49-F238E27FC236}">
                <a16:creationId xmlns:a16="http://schemas.microsoft.com/office/drawing/2014/main" id="{3DD44CB4-E241-4223-B6F4-9485242E234E}"/>
              </a:ext>
            </a:extLst>
          </p:cNvPr>
          <p:cNvPicPr>
            <a:picLocks noChangeAspect="1"/>
          </p:cNvPicPr>
          <p:nvPr/>
        </p:nvPicPr>
        <p:blipFill>
          <a:blip r:embed="rId4"/>
          <a:stretch>
            <a:fillRect/>
          </a:stretch>
        </p:blipFill>
        <p:spPr>
          <a:xfrm>
            <a:off x="3396853" y="4168182"/>
            <a:ext cx="2790600" cy="1860763"/>
          </a:xfrm>
          <a:prstGeom prst="rect">
            <a:avLst/>
          </a:prstGeom>
        </p:spPr>
      </p:pic>
      <p:pic>
        <p:nvPicPr>
          <p:cNvPr id="6" name="Picture 5">
            <a:extLst>
              <a:ext uri="{FF2B5EF4-FFF2-40B4-BE49-F238E27FC236}">
                <a16:creationId xmlns:a16="http://schemas.microsoft.com/office/drawing/2014/main" id="{C3DD8391-CDF9-4FC0-8BF3-E418A8532805}"/>
              </a:ext>
            </a:extLst>
          </p:cNvPr>
          <p:cNvPicPr>
            <a:picLocks noChangeAspect="1"/>
          </p:cNvPicPr>
          <p:nvPr/>
        </p:nvPicPr>
        <p:blipFill>
          <a:blip r:embed="rId5"/>
          <a:stretch>
            <a:fillRect/>
          </a:stretch>
        </p:blipFill>
        <p:spPr>
          <a:xfrm>
            <a:off x="6561127" y="4103103"/>
            <a:ext cx="1586411" cy="2401960"/>
          </a:xfrm>
          <a:prstGeom prst="rect">
            <a:avLst/>
          </a:prstGeom>
        </p:spPr>
      </p:pic>
      <p:pic>
        <p:nvPicPr>
          <p:cNvPr id="8" name="Picture 7">
            <a:extLst>
              <a:ext uri="{FF2B5EF4-FFF2-40B4-BE49-F238E27FC236}">
                <a16:creationId xmlns:a16="http://schemas.microsoft.com/office/drawing/2014/main" id="{32266B54-9165-4DF3-BB44-01FFE9820288}"/>
              </a:ext>
            </a:extLst>
          </p:cNvPr>
          <p:cNvPicPr>
            <a:picLocks noChangeAspect="1"/>
          </p:cNvPicPr>
          <p:nvPr/>
        </p:nvPicPr>
        <p:blipFill>
          <a:blip r:embed="rId6"/>
          <a:stretch>
            <a:fillRect/>
          </a:stretch>
        </p:blipFill>
        <p:spPr>
          <a:xfrm>
            <a:off x="8695214" y="4103103"/>
            <a:ext cx="2881435" cy="2161076"/>
          </a:xfrm>
          <a:prstGeom prst="rect">
            <a:avLst/>
          </a:prstGeom>
        </p:spPr>
      </p:pic>
      <p:sp>
        <p:nvSpPr>
          <p:cNvPr id="9" name="Speech Bubble: Rectangle with Corners Rounded 8">
            <a:extLst>
              <a:ext uri="{FF2B5EF4-FFF2-40B4-BE49-F238E27FC236}">
                <a16:creationId xmlns:a16="http://schemas.microsoft.com/office/drawing/2014/main" id="{0946D4A6-9070-4717-BB8C-B6EE61D8C90F}"/>
              </a:ext>
            </a:extLst>
          </p:cNvPr>
          <p:cNvSpPr/>
          <p:nvPr/>
        </p:nvSpPr>
        <p:spPr>
          <a:xfrm>
            <a:off x="6965245" y="1711569"/>
            <a:ext cx="4713926" cy="119575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Vital signs may be available to you before you approach a patient or during your initial assessment.  </a:t>
            </a:r>
          </a:p>
        </p:txBody>
      </p:sp>
    </p:spTree>
    <p:extLst>
      <p:ext uri="{BB962C8B-B14F-4D97-AF65-F5344CB8AC3E}">
        <p14:creationId xmlns:p14="http://schemas.microsoft.com/office/powerpoint/2010/main" val="3450231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3199-66A5-4DFB-ADF6-41B14A427BBB}"/>
              </a:ext>
            </a:extLst>
          </p:cNvPr>
          <p:cNvSpPr>
            <a:spLocks noGrp="1"/>
          </p:cNvSpPr>
          <p:nvPr>
            <p:ph type="title"/>
          </p:nvPr>
        </p:nvSpPr>
        <p:spPr>
          <a:xfrm>
            <a:off x="448734" y="232895"/>
            <a:ext cx="10761133" cy="800039"/>
          </a:xfrm>
        </p:spPr>
        <p:txBody>
          <a:bodyPr>
            <a:normAutofit fontScale="90000"/>
          </a:bodyPr>
          <a:lstStyle/>
          <a:p>
            <a:r>
              <a:rPr lang="en-US"/>
              <a:t>Initial assessment: </a:t>
            </a:r>
            <a:br>
              <a:rPr lang="en-US"/>
            </a:br>
            <a:r>
              <a:rPr lang="en-US"/>
              <a:t>History of present illness for respiratory symptoms </a:t>
            </a:r>
          </a:p>
        </p:txBody>
      </p:sp>
      <p:sp>
        <p:nvSpPr>
          <p:cNvPr id="4" name="Content Placeholder 3">
            <a:extLst>
              <a:ext uri="{FF2B5EF4-FFF2-40B4-BE49-F238E27FC236}">
                <a16:creationId xmlns:a16="http://schemas.microsoft.com/office/drawing/2014/main" id="{57099A60-9C97-B026-A8E6-7AF2EABE75E9}"/>
              </a:ext>
            </a:extLst>
          </p:cNvPr>
          <p:cNvSpPr>
            <a:spLocks noGrp="1"/>
          </p:cNvSpPr>
          <p:nvPr>
            <p:ph idx="1"/>
          </p:nvPr>
        </p:nvSpPr>
        <p:spPr>
          <a:xfrm>
            <a:off x="643466" y="1264197"/>
            <a:ext cx="10371667" cy="4932746"/>
          </a:xfrm>
        </p:spPr>
        <p:txBody>
          <a:bodyPr/>
          <a:lstStyle/>
          <a:p>
            <a:r>
              <a:rPr lang="en-US" sz="2000"/>
              <a:t>Date and onset of symptoms</a:t>
            </a:r>
          </a:p>
          <a:p>
            <a:r>
              <a:rPr lang="en-US" sz="2000"/>
              <a:t>Type and severity of symptoms: perform a complete review of systems if appropriate</a:t>
            </a:r>
          </a:p>
          <a:p>
            <a:r>
              <a:rPr lang="en-US" sz="2000"/>
              <a:t>Exposure to any sick people, especially in the home or workplace</a:t>
            </a:r>
          </a:p>
          <a:p>
            <a:r>
              <a:rPr lang="en-US" sz="2000"/>
              <a:t>Vaccination status </a:t>
            </a:r>
          </a:p>
          <a:p>
            <a:r>
              <a:rPr lang="en-US" sz="2000"/>
              <a:t>Remember: “Fully vaccinated” means &gt; two weeks since the last dose of the series, preferably with recommended boosters</a:t>
            </a:r>
          </a:p>
          <a:p>
            <a:r>
              <a:rPr lang="en-US" sz="2000"/>
              <a:t>Past medical history, including comorbidities</a:t>
            </a:r>
          </a:p>
          <a:p>
            <a:pPr lvl="1"/>
            <a:r>
              <a:rPr lang="en-US" sz="1800"/>
              <a:t>Determine risk factors for severe illness</a:t>
            </a:r>
          </a:p>
          <a:p>
            <a:pPr lvl="1"/>
            <a:r>
              <a:rPr lang="en-US" sz="1800"/>
              <a:t>Start building a differential diagnosis for presenting symptoms</a:t>
            </a:r>
          </a:p>
          <a:p>
            <a:pPr lvl="1"/>
            <a:r>
              <a:rPr lang="en-US" sz="1800"/>
              <a:t>Develop a plan of care that accounts for managing comorbid/chronic conditions (e.g., diabetes, CHF, HIV, or psychiatric disorders)</a:t>
            </a:r>
          </a:p>
          <a:p>
            <a:r>
              <a:rPr lang="en-US" sz="2000"/>
              <a:t>Social history, home/work environment, barriers to care</a:t>
            </a:r>
          </a:p>
          <a:p>
            <a:pPr lvl="1"/>
            <a:endParaRPr lang="en-US"/>
          </a:p>
        </p:txBody>
      </p:sp>
    </p:spTree>
    <p:extLst>
      <p:ext uri="{BB962C8B-B14F-4D97-AF65-F5344CB8AC3E}">
        <p14:creationId xmlns:p14="http://schemas.microsoft.com/office/powerpoint/2010/main" val="213724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CB3679-857B-4869-A8A5-CCA54E295AB1}"/>
              </a:ext>
            </a:extLst>
          </p:cNvPr>
          <p:cNvSpPr>
            <a:spLocks noGrp="1"/>
          </p:cNvSpPr>
          <p:nvPr>
            <p:ph type="body" idx="1"/>
          </p:nvPr>
        </p:nvSpPr>
        <p:spPr>
          <a:xfrm>
            <a:off x="1148862" y="3868615"/>
            <a:ext cx="10439457" cy="2625318"/>
          </a:xfrm>
        </p:spPr>
        <p:txBody>
          <a:bodyPr/>
          <a:lstStyle/>
          <a:p>
            <a:pPr marL="4762" indent="0">
              <a:buNone/>
            </a:pPr>
            <a:r>
              <a:rPr lang="en-US"/>
              <a:t>What does this mean, and why must we build a full differential diagnosis (even if we’re pretty sure the patient has COVID-19)?</a:t>
            </a:r>
          </a:p>
        </p:txBody>
      </p:sp>
      <p:sp>
        <p:nvSpPr>
          <p:cNvPr id="5" name="Title 4">
            <a:extLst>
              <a:ext uri="{FF2B5EF4-FFF2-40B4-BE49-F238E27FC236}">
                <a16:creationId xmlns:a16="http://schemas.microsoft.com/office/drawing/2014/main" id="{A7259F6A-65EC-431F-A5C4-FC2412D81083}"/>
              </a:ext>
            </a:extLst>
          </p:cNvPr>
          <p:cNvSpPr>
            <a:spLocks noGrp="1"/>
          </p:cNvSpPr>
          <p:nvPr>
            <p:ph type="title"/>
          </p:nvPr>
        </p:nvSpPr>
        <p:spPr>
          <a:xfrm>
            <a:off x="2251388" y="2317541"/>
            <a:ext cx="8234404" cy="1671934"/>
          </a:xfrm>
        </p:spPr>
        <p:txBody>
          <a:bodyPr/>
          <a:lstStyle/>
          <a:p>
            <a:r>
              <a:rPr lang="en-US" sz="4800"/>
              <a:t>Not every cough is COVID! </a:t>
            </a:r>
          </a:p>
        </p:txBody>
      </p:sp>
    </p:spTree>
    <p:extLst>
      <p:ext uri="{BB962C8B-B14F-4D97-AF65-F5344CB8AC3E}">
        <p14:creationId xmlns:p14="http://schemas.microsoft.com/office/powerpoint/2010/main" val="18091157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ED111-9728-4575-8879-83D7E3210FBB}"/>
              </a:ext>
            </a:extLst>
          </p:cNvPr>
          <p:cNvSpPr>
            <a:spLocks noGrp="1"/>
          </p:cNvSpPr>
          <p:nvPr>
            <p:ph type="title"/>
          </p:nvPr>
        </p:nvSpPr>
        <p:spPr>
          <a:xfrm>
            <a:off x="357555" y="295417"/>
            <a:ext cx="11154508" cy="800039"/>
          </a:xfrm>
        </p:spPr>
        <p:txBody>
          <a:bodyPr>
            <a:normAutofit fontScale="90000"/>
          </a:bodyPr>
          <a:lstStyle/>
          <a:p>
            <a:r>
              <a:rPr lang="en-US"/>
              <a:t>Common presenting symptoms and differential diagnoses</a:t>
            </a:r>
          </a:p>
        </p:txBody>
      </p:sp>
      <p:graphicFrame>
        <p:nvGraphicFramePr>
          <p:cNvPr id="6" name="Content Placeholder 5">
            <a:extLst>
              <a:ext uri="{FF2B5EF4-FFF2-40B4-BE49-F238E27FC236}">
                <a16:creationId xmlns:a16="http://schemas.microsoft.com/office/drawing/2014/main" id="{CB5D4BC5-1243-43C5-9E7E-34977A835C23}"/>
              </a:ext>
            </a:extLst>
          </p:cNvPr>
          <p:cNvGraphicFramePr>
            <a:graphicFrameLocks noGrp="1"/>
          </p:cNvGraphicFramePr>
          <p:nvPr>
            <p:ph idx="1"/>
            <p:extLst>
              <p:ext uri="{D42A27DB-BD31-4B8C-83A1-F6EECF244321}">
                <p14:modId xmlns:p14="http://schemas.microsoft.com/office/powerpoint/2010/main" val="2333743209"/>
              </p:ext>
            </p:extLst>
          </p:nvPr>
        </p:nvGraphicFramePr>
        <p:xfrm>
          <a:off x="457201" y="1312985"/>
          <a:ext cx="11154507" cy="5249598"/>
        </p:xfrm>
        <a:graphic>
          <a:graphicData uri="http://schemas.openxmlformats.org/drawingml/2006/table">
            <a:tbl>
              <a:tblPr firstRow="1" firstCol="1" bandRow="1">
                <a:tableStyleId>{5A111915-BE36-4E01-A7E5-04B1672EAD32}</a:tableStyleId>
              </a:tblPr>
              <a:tblGrid>
                <a:gridCol w="5175913">
                  <a:extLst>
                    <a:ext uri="{9D8B030D-6E8A-4147-A177-3AD203B41FA5}">
                      <a16:colId xmlns:a16="http://schemas.microsoft.com/office/drawing/2014/main" val="1919745828"/>
                    </a:ext>
                  </a:extLst>
                </a:gridCol>
                <a:gridCol w="5978594">
                  <a:extLst>
                    <a:ext uri="{9D8B030D-6E8A-4147-A177-3AD203B41FA5}">
                      <a16:colId xmlns:a16="http://schemas.microsoft.com/office/drawing/2014/main" val="1233066488"/>
                    </a:ext>
                  </a:extLst>
                </a:gridCol>
              </a:tblGrid>
              <a:tr h="498707">
                <a:tc>
                  <a:txBody>
                    <a:bodyPr/>
                    <a:lstStyle/>
                    <a:p>
                      <a:pPr marL="0" marR="0">
                        <a:lnSpc>
                          <a:spcPct val="100000"/>
                        </a:lnSpc>
                        <a:spcBef>
                          <a:spcPts val="600"/>
                        </a:spcBef>
                        <a:spcAft>
                          <a:spcPts val="600"/>
                        </a:spcAft>
                      </a:pPr>
                      <a:r>
                        <a:rPr lang="en-US" sz="2000">
                          <a:effectLst/>
                        </a:rPr>
                        <a:t>Symptoms</a:t>
                      </a:r>
                    </a:p>
                  </a:txBody>
                  <a:tcPr marL="68580" marR="68580" marT="0" marB="0"/>
                </a:tc>
                <a:tc>
                  <a:txBody>
                    <a:bodyPr/>
                    <a:lstStyle/>
                    <a:p>
                      <a:pPr marL="0" marR="0">
                        <a:lnSpc>
                          <a:spcPct val="100000"/>
                        </a:lnSpc>
                        <a:spcBef>
                          <a:spcPts val="600"/>
                        </a:spcBef>
                        <a:spcAft>
                          <a:spcPts val="600"/>
                        </a:spcAft>
                      </a:pPr>
                      <a:r>
                        <a:rPr lang="en-US" sz="2000">
                          <a:effectLst/>
                        </a:rPr>
                        <a:t>Possible Diagnoses</a:t>
                      </a:r>
                      <a:endParaRPr lang="en-US" sz="200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77263807"/>
                  </a:ext>
                </a:extLst>
              </a:tr>
              <a:tr h="4750891">
                <a:tc>
                  <a:txBody>
                    <a:bodyPr/>
                    <a:lstStyle/>
                    <a:p>
                      <a:pPr marL="0" marR="0">
                        <a:lnSpc>
                          <a:spcPct val="100000"/>
                        </a:lnSpc>
                        <a:spcBef>
                          <a:spcPts val="0"/>
                        </a:spcBef>
                        <a:spcAft>
                          <a:spcPts val="0"/>
                        </a:spcAft>
                      </a:pPr>
                      <a:r>
                        <a:rPr lang="en-US" sz="1600">
                          <a:effectLst/>
                        </a:rPr>
                        <a:t>Cough, shortness of Breath</a:t>
                      </a:r>
                    </a:p>
                    <a:p>
                      <a:pPr marL="0" marR="0">
                        <a:lnSpc>
                          <a:spcPct val="100000"/>
                        </a:lnSpc>
                        <a:spcBef>
                          <a:spcPts val="0"/>
                        </a:spcBef>
                        <a:spcAft>
                          <a:spcPts val="0"/>
                        </a:spcAft>
                      </a:pPr>
                      <a:r>
                        <a:rPr lang="en-US" sz="1600">
                          <a:effectLst/>
                        </a:rPr>
                        <a:t>Fever</a:t>
                      </a:r>
                    </a:p>
                    <a:p>
                      <a:pPr marL="0" marR="0">
                        <a:lnSpc>
                          <a:spcPct val="100000"/>
                        </a:lnSpc>
                        <a:spcBef>
                          <a:spcPts val="0"/>
                        </a:spcBef>
                        <a:spcAft>
                          <a:spcPts val="0"/>
                        </a:spcAft>
                      </a:pPr>
                      <a:r>
                        <a:rPr lang="en-US" sz="1600">
                          <a:effectLst/>
                        </a:rPr>
                        <a:t>Runny nose/congestion</a:t>
                      </a:r>
                    </a:p>
                    <a:p>
                      <a:pPr marL="0" marR="0">
                        <a:lnSpc>
                          <a:spcPct val="100000"/>
                        </a:lnSpc>
                        <a:spcBef>
                          <a:spcPts val="0"/>
                        </a:spcBef>
                        <a:spcAft>
                          <a:spcPts val="0"/>
                        </a:spcAft>
                      </a:pPr>
                      <a:r>
                        <a:rPr lang="en-US" sz="1600">
                          <a:effectLst/>
                        </a:rPr>
                        <a:t>Sore throat </a:t>
                      </a:r>
                    </a:p>
                    <a:p>
                      <a:pPr marL="0" marR="0">
                        <a:lnSpc>
                          <a:spcPct val="100000"/>
                        </a:lnSpc>
                        <a:spcBef>
                          <a:spcPts val="0"/>
                        </a:spcBef>
                        <a:spcAft>
                          <a:spcPts val="0"/>
                        </a:spcAft>
                      </a:pPr>
                      <a:r>
                        <a:rPr lang="en-US" sz="1600">
                          <a:effectLst/>
                        </a:rPr>
                        <a:t>Headaches/body aches/muscle aches</a:t>
                      </a:r>
                    </a:p>
                    <a:p>
                      <a:pPr marL="0" marR="0">
                        <a:lnSpc>
                          <a:spcPct val="100000"/>
                        </a:lnSpc>
                        <a:spcBef>
                          <a:spcPts val="0"/>
                        </a:spcBef>
                        <a:spcAft>
                          <a:spcPts val="0"/>
                        </a:spcAft>
                      </a:pPr>
                      <a:r>
                        <a:rPr lang="en-US" sz="1600">
                          <a:effectLst/>
                        </a:rPr>
                        <a:t>Chest pain</a:t>
                      </a:r>
                    </a:p>
                    <a:p>
                      <a:pPr marL="0" marR="0">
                        <a:lnSpc>
                          <a:spcPct val="100000"/>
                        </a:lnSpc>
                        <a:spcBef>
                          <a:spcPts val="0"/>
                        </a:spcBef>
                        <a:spcAft>
                          <a:spcPts val="0"/>
                        </a:spcAft>
                      </a:pPr>
                      <a:r>
                        <a:rPr lang="en-US" sz="1600">
                          <a:effectLst/>
                        </a:rPr>
                        <a:t>Confusion/altered mental status </a:t>
                      </a:r>
                    </a:p>
                    <a:p>
                      <a:pPr marL="0" marR="0">
                        <a:lnSpc>
                          <a:spcPct val="100000"/>
                        </a:lnSpc>
                        <a:spcBef>
                          <a:spcPts val="0"/>
                        </a:spcBef>
                        <a:spcAft>
                          <a:spcPts val="0"/>
                        </a:spcAft>
                      </a:pPr>
                      <a:r>
                        <a:rPr lang="en-US" sz="1600">
                          <a:effectLst/>
                        </a:rPr>
                        <a:t>Loss of taste or smell*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effectLst/>
                        </a:rPr>
                        <a:t>GI symptoms (nausea, vomiting/diarrhea)**</a:t>
                      </a:r>
                    </a:p>
                    <a:p>
                      <a:pPr marL="0" marR="0">
                        <a:lnSpc>
                          <a:spcPct val="100000"/>
                        </a:lnSpc>
                        <a:spcBef>
                          <a:spcPts val="0"/>
                        </a:spcBef>
                        <a:spcAft>
                          <a:spcPts val="0"/>
                        </a:spcAft>
                      </a:pPr>
                      <a:endParaRPr lang="en-US" sz="1600">
                        <a:effectLst/>
                      </a:endParaRPr>
                    </a:p>
                    <a:p>
                      <a:pPr marL="0" marR="0">
                        <a:lnSpc>
                          <a:spcPct val="100000"/>
                        </a:lnSpc>
                        <a:spcBef>
                          <a:spcPts val="600"/>
                        </a:spcBef>
                        <a:spcAft>
                          <a:spcPts val="600"/>
                        </a:spcAft>
                      </a:pPr>
                      <a:r>
                        <a:rPr lang="en-US" sz="1600">
                          <a:effectLst/>
                        </a:rPr>
                        <a:t> </a:t>
                      </a:r>
                      <a:endParaRPr lang="en-US" sz="160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marL="0" marR="0">
                        <a:lnSpc>
                          <a:spcPct val="100000"/>
                        </a:lnSpc>
                        <a:spcBef>
                          <a:spcPts val="0"/>
                        </a:spcBef>
                        <a:spcAft>
                          <a:spcPts val="0"/>
                        </a:spcAft>
                      </a:pPr>
                      <a:r>
                        <a:rPr lang="en-US" sz="1600">
                          <a:effectLst/>
                        </a:rPr>
                        <a:t>COVID-19 </a:t>
                      </a:r>
                    </a:p>
                    <a:p>
                      <a:pPr marL="0" marR="0">
                        <a:lnSpc>
                          <a:spcPct val="100000"/>
                        </a:lnSpc>
                        <a:spcBef>
                          <a:spcPts val="0"/>
                        </a:spcBef>
                        <a:spcAft>
                          <a:spcPts val="0"/>
                        </a:spcAft>
                      </a:pPr>
                      <a:r>
                        <a:rPr lang="en-US" sz="1600">
                          <a:effectLst/>
                        </a:rPr>
                        <a:t>Other viral respiratory illness (adenovirus, rhinovirus, etc.)</a:t>
                      </a:r>
                    </a:p>
                    <a:p>
                      <a:pPr marL="0" marR="0">
                        <a:lnSpc>
                          <a:spcPct val="100000"/>
                        </a:lnSpc>
                        <a:spcBef>
                          <a:spcPts val="0"/>
                        </a:spcBef>
                        <a:spcAft>
                          <a:spcPts val="0"/>
                        </a:spcAft>
                      </a:pPr>
                      <a:r>
                        <a:rPr lang="en-US" sz="1600">
                          <a:effectLst/>
                        </a:rPr>
                        <a:t>Community acquired pneumonia</a:t>
                      </a:r>
                    </a:p>
                    <a:p>
                      <a:pPr marL="0" marR="0">
                        <a:lnSpc>
                          <a:spcPct val="100000"/>
                        </a:lnSpc>
                        <a:spcBef>
                          <a:spcPts val="0"/>
                        </a:spcBef>
                        <a:spcAft>
                          <a:spcPts val="0"/>
                        </a:spcAft>
                      </a:pPr>
                      <a:r>
                        <a:rPr lang="en-US" sz="1600">
                          <a:effectLst/>
                        </a:rPr>
                        <a:t>Acute coronary syndrome</a:t>
                      </a:r>
                    </a:p>
                    <a:p>
                      <a:pPr marL="0" marR="0">
                        <a:lnSpc>
                          <a:spcPct val="100000"/>
                        </a:lnSpc>
                        <a:spcBef>
                          <a:spcPts val="0"/>
                        </a:spcBef>
                        <a:spcAft>
                          <a:spcPts val="0"/>
                        </a:spcAft>
                      </a:pPr>
                      <a:r>
                        <a:rPr lang="en-US" sz="1600">
                          <a:effectLst/>
                        </a:rPr>
                        <a:t>Acute kidney injury/renal failure</a:t>
                      </a:r>
                    </a:p>
                    <a:p>
                      <a:pPr marL="0" marR="0">
                        <a:lnSpc>
                          <a:spcPct val="100000"/>
                        </a:lnSpc>
                        <a:spcBef>
                          <a:spcPts val="0"/>
                        </a:spcBef>
                        <a:spcAft>
                          <a:spcPts val="0"/>
                        </a:spcAft>
                      </a:pPr>
                      <a:r>
                        <a:rPr lang="en-US" sz="1600">
                          <a:effectLst/>
                        </a:rPr>
                        <a:t>Congestive heart failure (CHF)</a:t>
                      </a:r>
                    </a:p>
                    <a:p>
                      <a:pPr marL="0" marR="0">
                        <a:lnSpc>
                          <a:spcPct val="100000"/>
                        </a:lnSpc>
                        <a:spcBef>
                          <a:spcPts val="0"/>
                        </a:spcBef>
                        <a:spcAft>
                          <a:spcPts val="0"/>
                        </a:spcAft>
                      </a:pPr>
                      <a:r>
                        <a:rPr lang="en-US" sz="1600">
                          <a:effectLst/>
                        </a:rPr>
                        <a:t>COPD/asthma flare </a:t>
                      </a:r>
                    </a:p>
                    <a:p>
                      <a:pPr marL="0" marR="0">
                        <a:lnSpc>
                          <a:spcPct val="100000"/>
                        </a:lnSpc>
                        <a:spcBef>
                          <a:spcPts val="0"/>
                        </a:spcBef>
                        <a:spcAft>
                          <a:spcPts val="0"/>
                        </a:spcAft>
                      </a:pPr>
                      <a:r>
                        <a:rPr lang="en-US" sz="1600">
                          <a:effectLst/>
                        </a:rPr>
                        <a:t>GERD/reflux</a:t>
                      </a:r>
                    </a:p>
                    <a:p>
                      <a:pPr marL="0" marR="0">
                        <a:lnSpc>
                          <a:spcPct val="100000"/>
                        </a:lnSpc>
                        <a:spcBef>
                          <a:spcPts val="0"/>
                        </a:spcBef>
                        <a:spcAft>
                          <a:spcPts val="0"/>
                        </a:spcAft>
                      </a:pPr>
                      <a:r>
                        <a:rPr lang="en-US" sz="1600">
                          <a:effectLst/>
                        </a:rPr>
                        <a:t>Alternative infectious causes (consider causes of fever in your community)</a:t>
                      </a:r>
                    </a:p>
                    <a:p>
                      <a:pPr marL="0" marR="0">
                        <a:lnSpc>
                          <a:spcPct val="100000"/>
                        </a:lnSpc>
                        <a:spcBef>
                          <a:spcPts val="0"/>
                        </a:spcBef>
                        <a:spcAft>
                          <a:spcPts val="0"/>
                        </a:spcAft>
                      </a:pPr>
                      <a:r>
                        <a:rPr lang="en-US" sz="1600">
                          <a:effectLst/>
                        </a:rPr>
                        <a:t>Influenza</a:t>
                      </a:r>
                    </a:p>
                    <a:p>
                      <a:pPr marL="0" marR="0">
                        <a:lnSpc>
                          <a:spcPct val="100000"/>
                        </a:lnSpc>
                        <a:spcBef>
                          <a:spcPts val="0"/>
                        </a:spcBef>
                        <a:spcAft>
                          <a:spcPts val="0"/>
                        </a:spcAft>
                      </a:pPr>
                      <a:r>
                        <a:rPr lang="en-US" sz="1600">
                          <a:effectLst/>
                        </a:rPr>
                        <a:t>Strep throat </a:t>
                      </a:r>
                    </a:p>
                    <a:p>
                      <a:pPr marL="0" marR="0">
                        <a:lnSpc>
                          <a:spcPct val="100000"/>
                        </a:lnSpc>
                        <a:spcBef>
                          <a:spcPts val="0"/>
                        </a:spcBef>
                        <a:spcAft>
                          <a:spcPts val="0"/>
                        </a:spcAft>
                      </a:pPr>
                      <a:r>
                        <a:rPr lang="en-US" sz="1600">
                          <a:effectLst/>
                        </a:rPr>
                        <a:t>Seasonal allergies </a:t>
                      </a:r>
                    </a:p>
                    <a:p>
                      <a:pPr marL="0" marR="0">
                        <a:lnSpc>
                          <a:spcPct val="100000"/>
                        </a:lnSpc>
                        <a:spcBef>
                          <a:spcPts val="0"/>
                        </a:spcBef>
                        <a:spcAft>
                          <a:spcPts val="0"/>
                        </a:spcAft>
                      </a:pPr>
                      <a:r>
                        <a:rPr lang="en-US" sz="1600">
                          <a:effectLst/>
                        </a:rPr>
                        <a:t>Stroke/CVA/TIA </a:t>
                      </a:r>
                    </a:p>
                    <a:p>
                      <a:pPr marL="0" marR="0">
                        <a:lnSpc>
                          <a:spcPct val="100000"/>
                        </a:lnSpc>
                        <a:spcBef>
                          <a:spcPts val="0"/>
                        </a:spcBef>
                        <a:spcAft>
                          <a:spcPts val="0"/>
                        </a:spcAft>
                      </a:pPr>
                      <a:r>
                        <a:rPr lang="en-US" sz="1600">
                          <a:effectLst/>
                        </a:rPr>
                        <a:t>Electrolyte abnormalities</a:t>
                      </a:r>
                    </a:p>
                    <a:p>
                      <a:pPr marL="0" marR="0">
                        <a:lnSpc>
                          <a:spcPct val="100000"/>
                        </a:lnSpc>
                        <a:spcBef>
                          <a:spcPts val="0"/>
                        </a:spcBef>
                        <a:spcAft>
                          <a:spcPts val="0"/>
                        </a:spcAft>
                      </a:pPr>
                      <a:r>
                        <a:rPr lang="en-US" sz="1600">
                          <a:effectLst/>
                        </a:rPr>
                        <a:t>Gastroenteritis **</a:t>
                      </a:r>
                    </a:p>
                    <a:p>
                      <a:pPr marL="0" marR="0">
                        <a:lnSpc>
                          <a:spcPct val="100000"/>
                        </a:lnSpc>
                        <a:spcBef>
                          <a:spcPts val="0"/>
                        </a:spcBef>
                        <a:spcAft>
                          <a:spcPts val="0"/>
                        </a:spcAft>
                      </a:pPr>
                      <a:r>
                        <a:rPr lang="en-US" sz="1600">
                          <a:effectLst/>
                        </a:rPr>
                        <a:t>Acute abdomen **</a:t>
                      </a:r>
                    </a:p>
                    <a:p>
                      <a:pPr marL="0" marR="0">
                        <a:lnSpc>
                          <a:spcPct val="100000"/>
                        </a:lnSpc>
                        <a:spcBef>
                          <a:spcPts val="0"/>
                        </a:spcBef>
                        <a:spcAft>
                          <a:spcPts val="0"/>
                        </a:spcAft>
                      </a:pPr>
                      <a:r>
                        <a:rPr lang="en-US" sz="1600">
                          <a:effectLst/>
                        </a:rPr>
                        <a:t>Pregnancy-related causes **</a:t>
                      </a:r>
                    </a:p>
                  </a:txBody>
                  <a:tcPr marL="68580" marR="68580" marT="0" marB="0"/>
                </a:tc>
                <a:extLst>
                  <a:ext uri="{0D108BD9-81ED-4DB2-BD59-A6C34878D82A}">
                    <a16:rowId xmlns:a16="http://schemas.microsoft.com/office/drawing/2014/main" val="1362043829"/>
                  </a:ext>
                </a:extLst>
              </a:tr>
            </a:tbl>
          </a:graphicData>
        </a:graphic>
      </p:graphicFrame>
    </p:spTree>
    <p:extLst>
      <p:ext uri="{BB962C8B-B14F-4D97-AF65-F5344CB8AC3E}">
        <p14:creationId xmlns:p14="http://schemas.microsoft.com/office/powerpoint/2010/main" val="4275006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2FF7-A770-0634-8523-6F46ABE7020C}"/>
              </a:ext>
            </a:extLst>
          </p:cNvPr>
          <p:cNvSpPr>
            <a:spLocks noGrp="1"/>
          </p:cNvSpPr>
          <p:nvPr>
            <p:ph type="title"/>
          </p:nvPr>
        </p:nvSpPr>
        <p:spPr>
          <a:xfrm>
            <a:off x="414867" y="288524"/>
            <a:ext cx="8543925" cy="800039"/>
          </a:xfrm>
        </p:spPr>
        <p:txBody>
          <a:bodyPr/>
          <a:lstStyle/>
          <a:p>
            <a:r>
              <a:rPr lang="en-US"/>
              <a:t>Case Definitions: COVID-19</a:t>
            </a:r>
          </a:p>
        </p:txBody>
      </p:sp>
      <p:sp>
        <p:nvSpPr>
          <p:cNvPr id="3" name="Content Placeholder 2">
            <a:extLst>
              <a:ext uri="{FF2B5EF4-FFF2-40B4-BE49-F238E27FC236}">
                <a16:creationId xmlns:a16="http://schemas.microsoft.com/office/drawing/2014/main" id="{84691D23-7792-27F1-2551-F3948A92D032}"/>
              </a:ext>
            </a:extLst>
          </p:cNvPr>
          <p:cNvSpPr>
            <a:spLocks noGrp="1"/>
          </p:cNvSpPr>
          <p:nvPr>
            <p:ph idx="1"/>
          </p:nvPr>
        </p:nvSpPr>
        <p:spPr>
          <a:xfrm>
            <a:off x="747346" y="1230330"/>
            <a:ext cx="10697308" cy="4932746"/>
          </a:xfrm>
        </p:spPr>
        <p:txBody>
          <a:bodyPr/>
          <a:lstStyle/>
          <a:p>
            <a:pPr fontAlgn="base"/>
            <a:r>
              <a:rPr lang="en-US" sz="2200" b="1"/>
              <a:t>Asymptomatic infection</a:t>
            </a:r>
            <a:r>
              <a:rPr lang="en-US" sz="2200"/>
              <a:t>: Individuals who test positive for SARS-CoV-2 using a virologic test but who have no symptoms consistent with COVID-19</a:t>
            </a:r>
          </a:p>
          <a:p>
            <a:pPr fontAlgn="base"/>
            <a:r>
              <a:rPr lang="en-US" sz="2200" b="1"/>
              <a:t>Mild illness</a:t>
            </a:r>
            <a:r>
              <a:rPr lang="en-US" sz="2200"/>
              <a:t>: Individuals who have any of the signs and symptoms of COVID-19 (such as fever, cough, sore throat, malaise, headache, muscle aches, loss of taste and smell) but have no shortness of breath, dyspnea, or abnormal imaging (e.g., chest X-ray) </a:t>
            </a:r>
          </a:p>
          <a:p>
            <a:pPr fontAlgn="base"/>
            <a:r>
              <a:rPr lang="en-US" sz="2200" b="1"/>
              <a:t>Moderate illness</a:t>
            </a:r>
            <a:r>
              <a:rPr lang="en-US" sz="2200"/>
              <a:t>: Individuals who show evidence of lower respiratory disease but maintain oxygen saturation (SpO</a:t>
            </a:r>
            <a:r>
              <a:rPr lang="en-US" sz="2200" baseline="-25000"/>
              <a:t>2</a:t>
            </a:r>
            <a:r>
              <a:rPr lang="en-US" sz="2200"/>
              <a:t>) of ≥94% on room air at sea level</a:t>
            </a:r>
          </a:p>
          <a:p>
            <a:pPr fontAlgn="base"/>
            <a:r>
              <a:rPr lang="en-US" sz="2200" b="1"/>
              <a:t>Severe illness</a:t>
            </a:r>
            <a:r>
              <a:rPr lang="en-US" sz="2200"/>
              <a:t>: Individuals who have an SpO</a:t>
            </a:r>
            <a:r>
              <a:rPr lang="en-US" sz="2200" baseline="-25000"/>
              <a:t>2</a:t>
            </a:r>
            <a:r>
              <a:rPr lang="en-US" sz="2200"/>
              <a:t> of &lt;94% on room air at sea level, respiratory rate &gt;30 breaths per minute, or lung infiltrates &gt;50%</a:t>
            </a:r>
          </a:p>
          <a:p>
            <a:pPr fontAlgn="base"/>
            <a:r>
              <a:rPr lang="en-US" sz="2200" b="1"/>
              <a:t>Critical illness</a:t>
            </a:r>
            <a:r>
              <a:rPr lang="en-US" sz="2200"/>
              <a:t>: Individuals with respiratory failure, septic shock, and/or multiple organ dysfunction </a:t>
            </a:r>
          </a:p>
          <a:p>
            <a:pPr marL="0" indent="0">
              <a:buNone/>
            </a:pPr>
            <a:endParaRPr lang="en-US"/>
          </a:p>
        </p:txBody>
      </p:sp>
    </p:spTree>
    <p:extLst>
      <p:ext uri="{BB962C8B-B14F-4D97-AF65-F5344CB8AC3E}">
        <p14:creationId xmlns:p14="http://schemas.microsoft.com/office/powerpoint/2010/main" val="20448609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01C10FC-6827-8C59-E459-07E4618538BE}"/>
              </a:ext>
            </a:extLst>
          </p:cNvPr>
          <p:cNvSpPr>
            <a:spLocks noGrp="1"/>
          </p:cNvSpPr>
          <p:nvPr>
            <p:ph type="title"/>
          </p:nvPr>
        </p:nvSpPr>
        <p:spPr>
          <a:xfrm>
            <a:off x="838200" y="588494"/>
            <a:ext cx="10515600" cy="800039"/>
          </a:xfrm>
        </p:spPr>
        <p:txBody>
          <a:bodyPr>
            <a:normAutofit fontScale="90000"/>
          </a:bodyPr>
          <a:lstStyle/>
          <a:p>
            <a:r>
              <a:rPr lang="en-US">
                <a:latin typeface="Arial"/>
                <a:cs typeface="Arial"/>
              </a:rPr>
              <a:t>The majority of COVID-19 cases are mild or moderate — and that proportion may increase </a:t>
            </a:r>
            <a:endParaRPr lang="en-US"/>
          </a:p>
        </p:txBody>
      </p:sp>
      <p:graphicFrame>
        <p:nvGraphicFramePr>
          <p:cNvPr id="9" name="Diagram 8">
            <a:extLst>
              <a:ext uri="{FF2B5EF4-FFF2-40B4-BE49-F238E27FC236}">
                <a16:creationId xmlns:a16="http://schemas.microsoft.com/office/drawing/2014/main" id="{7FD5A5E2-3A83-FF39-4429-4A8385BCA404}"/>
              </a:ext>
            </a:extLst>
          </p:cNvPr>
          <p:cNvGraphicFramePr/>
          <p:nvPr>
            <p:extLst>
              <p:ext uri="{D42A27DB-BD31-4B8C-83A1-F6EECF244321}">
                <p14:modId xmlns:p14="http://schemas.microsoft.com/office/powerpoint/2010/main" val="3169717236"/>
              </p:ext>
            </p:extLst>
          </p:nvPr>
        </p:nvGraphicFramePr>
        <p:xfrm>
          <a:off x="633031" y="2070502"/>
          <a:ext cx="4133596" cy="3712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peech Bubble: Rectangle with Corners Rounded 3">
            <a:extLst>
              <a:ext uri="{FF2B5EF4-FFF2-40B4-BE49-F238E27FC236}">
                <a16:creationId xmlns:a16="http://schemas.microsoft.com/office/drawing/2014/main" id="{6A04D280-8B16-B226-5445-DE905B07D1F7}"/>
              </a:ext>
            </a:extLst>
          </p:cNvPr>
          <p:cNvSpPr/>
          <p:nvPr/>
        </p:nvSpPr>
        <p:spPr>
          <a:xfrm>
            <a:off x="5348849" y="4108538"/>
            <a:ext cx="6519100" cy="1366232"/>
          </a:xfrm>
          <a:prstGeom prst="wedgeRoundRectCallout">
            <a:avLst>
              <a:gd name="adj1" fmla="val -57210"/>
              <a:gd name="adj2" fmla="val -21473"/>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r>
              <a:rPr lang="en-US" sz="1400" b="1">
                <a:solidFill>
                  <a:srgbClr val="262626"/>
                </a:solidFill>
                <a:effectLst/>
                <a:latin typeface="Arial"/>
                <a:ea typeface="DengXian"/>
                <a:cs typeface="Arial"/>
              </a:rPr>
              <a:t>60-70% of patients can be managed at the primary care level and safely recover at home. Encourage patients to contact the primary care center first for information, evaluation</a:t>
            </a:r>
            <a:r>
              <a:rPr lang="en-US" sz="1400" b="1">
                <a:solidFill>
                  <a:srgbClr val="262626"/>
                </a:solidFill>
                <a:latin typeface="Arial"/>
                <a:ea typeface="DengXian"/>
                <a:cs typeface="Arial"/>
              </a:rPr>
              <a:t>,</a:t>
            </a:r>
            <a:r>
              <a:rPr lang="en-US" sz="1400" b="1">
                <a:solidFill>
                  <a:srgbClr val="262626"/>
                </a:solidFill>
                <a:effectLst/>
                <a:latin typeface="Arial"/>
                <a:ea typeface="DengXian"/>
                <a:cs typeface="Arial"/>
              </a:rPr>
              <a:t> and guidance from a nurse or doctor.</a:t>
            </a:r>
            <a:r>
              <a:rPr lang="en-US" sz="1400" b="1">
                <a:solidFill>
                  <a:srgbClr val="262626"/>
                </a:solidFill>
                <a:latin typeface="Arial"/>
                <a:ea typeface="DengXian"/>
                <a:cs typeface="Arial"/>
              </a:rPr>
              <a:t> </a:t>
            </a:r>
            <a:endParaRPr lang="en-US" sz="1400" b="1">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p>
            <a:pPr marL="0" marR="0">
              <a:spcBef>
                <a:spcPts val="0"/>
              </a:spcBef>
              <a:spcAft>
                <a:spcPts val="0"/>
              </a:spcAft>
            </a:pPr>
            <a:endParaRPr lang="en-US" sz="120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p>
            <a:r>
              <a:rPr lang="en-US" sz="1400" b="1">
                <a:solidFill>
                  <a:srgbClr val="262626"/>
                </a:solidFill>
                <a:latin typeface="Arial"/>
                <a:ea typeface="DengXian"/>
                <a:cs typeface="Arial"/>
              </a:rPr>
              <a:t>Isolation is key</a:t>
            </a:r>
            <a:r>
              <a:rPr lang="en-US" sz="1400">
                <a:solidFill>
                  <a:srgbClr val="262626"/>
                </a:solidFill>
                <a:latin typeface="Arial"/>
                <a:ea typeface="DengXian"/>
                <a:cs typeface="Arial"/>
              </a:rPr>
              <a:t> to prevent the virus from spreading while most patients recover at home. </a:t>
            </a:r>
            <a:endParaRPr lang="en-US" sz="140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11" name="Speech Bubble: Rectangle with Corners Rounded 4">
            <a:extLst>
              <a:ext uri="{FF2B5EF4-FFF2-40B4-BE49-F238E27FC236}">
                <a16:creationId xmlns:a16="http://schemas.microsoft.com/office/drawing/2014/main" id="{7EDC7725-F214-214D-2F76-0DA80D8B1481}"/>
              </a:ext>
            </a:extLst>
          </p:cNvPr>
          <p:cNvSpPr/>
          <p:nvPr/>
        </p:nvSpPr>
        <p:spPr>
          <a:xfrm>
            <a:off x="4651325" y="3073717"/>
            <a:ext cx="6907644" cy="710565"/>
          </a:xfrm>
          <a:prstGeom prst="wedgeRoundRectCallout">
            <a:avLst>
              <a:gd name="adj1" fmla="val -55350"/>
              <a:gd name="adj2" fmla="val 23611"/>
              <a:gd name="adj3" fmla="val 16667"/>
            </a:avLst>
          </a:prstGeom>
          <a:solidFill>
            <a:srgbClr val="B3E7E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a:spcBef>
                <a:spcPts val="0"/>
              </a:spcBef>
              <a:spcAft>
                <a:spcPts val="0"/>
              </a:spcAft>
            </a:pPr>
            <a:r>
              <a:rPr lang="en-US" sz="1400" b="1">
                <a:solidFill>
                  <a:srgbClr val="262626"/>
                </a:solidFill>
                <a:effectLst/>
                <a:latin typeface="Arial"/>
                <a:ea typeface="DengXian"/>
                <a:cs typeface="Arial"/>
              </a:rPr>
              <a:t>10-20% of patients will need evaluation and care at a hospital, </a:t>
            </a:r>
            <a:r>
              <a:rPr lang="en-US" sz="1400" b="1">
                <a:solidFill>
                  <a:srgbClr val="262626"/>
                </a:solidFill>
                <a:latin typeface="Arial"/>
                <a:ea typeface="DengXian"/>
                <a:cs typeface="Arial"/>
              </a:rPr>
              <a:t>usually</a:t>
            </a:r>
            <a:r>
              <a:rPr lang="en-US" sz="1400" b="1">
                <a:solidFill>
                  <a:srgbClr val="262626"/>
                </a:solidFill>
                <a:effectLst/>
                <a:latin typeface="Arial"/>
                <a:ea typeface="DengXian"/>
                <a:cs typeface="Arial"/>
              </a:rPr>
              <a:t> to administer medical oxygen therapy. </a:t>
            </a:r>
            <a:endParaRPr lang="en-US" sz="1400">
              <a:solidFill>
                <a:srgbClr val="262626"/>
              </a:solidFill>
              <a:effectLst/>
              <a:latin typeface="Arial"/>
              <a:ea typeface="DengXian"/>
              <a:cs typeface="Arial"/>
            </a:endParaRPr>
          </a:p>
        </p:txBody>
      </p:sp>
      <p:sp>
        <p:nvSpPr>
          <p:cNvPr id="12" name="Speech Bubble: Rectangle with Corners Rounded 5">
            <a:extLst>
              <a:ext uri="{FF2B5EF4-FFF2-40B4-BE49-F238E27FC236}">
                <a16:creationId xmlns:a16="http://schemas.microsoft.com/office/drawing/2014/main" id="{E740CB42-4BD5-9F45-35D0-87DC9A471A8E}"/>
              </a:ext>
            </a:extLst>
          </p:cNvPr>
          <p:cNvSpPr/>
          <p:nvPr/>
        </p:nvSpPr>
        <p:spPr>
          <a:xfrm>
            <a:off x="3922565" y="2070502"/>
            <a:ext cx="7146488" cy="800697"/>
          </a:xfrm>
          <a:prstGeom prst="wedgeRoundRectCallout">
            <a:avLst>
              <a:gd name="adj1" fmla="val -57764"/>
              <a:gd name="adj2" fmla="val 2694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b="1">
                <a:solidFill>
                  <a:srgbClr val="262626"/>
                </a:solidFill>
                <a:effectLst/>
                <a:latin typeface="Arial"/>
                <a:ea typeface="DengXian"/>
                <a:cs typeface="Arial"/>
              </a:rPr>
              <a:t>5-10% of those evaluated in the hospital will develop severe COVID-19 and require critical care</a:t>
            </a:r>
            <a:r>
              <a:rPr lang="en-US" sz="1200" b="1">
                <a:solidFill>
                  <a:srgbClr val="262626"/>
                </a:solidFill>
                <a:effectLst/>
                <a:latin typeface="Arial"/>
                <a:ea typeface="DengXian"/>
                <a:cs typeface="Arial"/>
              </a:rPr>
              <a:t>. </a:t>
            </a:r>
            <a:endParaRPr lang="en-US" sz="120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16285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8CD2D-11A5-A0D0-595D-469073132E40}"/>
              </a:ext>
            </a:extLst>
          </p:cNvPr>
          <p:cNvSpPr>
            <a:spLocks noGrp="1"/>
          </p:cNvSpPr>
          <p:nvPr>
            <p:ph type="title"/>
          </p:nvPr>
        </p:nvSpPr>
        <p:spPr/>
        <p:txBody>
          <a:bodyPr/>
          <a:lstStyle/>
          <a:p>
            <a:r>
              <a:rPr lang="en-US"/>
              <a:t>Initial questions</a:t>
            </a:r>
          </a:p>
        </p:txBody>
      </p:sp>
      <p:sp>
        <p:nvSpPr>
          <p:cNvPr id="3" name="Content Placeholder 2">
            <a:extLst>
              <a:ext uri="{FF2B5EF4-FFF2-40B4-BE49-F238E27FC236}">
                <a16:creationId xmlns:a16="http://schemas.microsoft.com/office/drawing/2014/main" id="{4FBF57B2-4E83-6E88-CAE8-4FB07290900D}"/>
              </a:ext>
            </a:extLst>
          </p:cNvPr>
          <p:cNvSpPr>
            <a:spLocks noGrp="1"/>
          </p:cNvSpPr>
          <p:nvPr>
            <p:ph idx="1"/>
          </p:nvPr>
        </p:nvSpPr>
        <p:spPr>
          <a:xfrm>
            <a:off x="838200" y="1636730"/>
            <a:ext cx="9818077" cy="4932746"/>
          </a:xfrm>
        </p:spPr>
        <p:txBody>
          <a:bodyPr vert="horz" lIns="91440" tIns="45720" rIns="91440" bIns="45720" rtlCol="0" anchor="t">
            <a:noAutofit/>
          </a:bodyPr>
          <a:lstStyle/>
          <a:p>
            <a:pPr rtl="0" fontAlgn="base">
              <a:spcBef>
                <a:spcPts val="0"/>
              </a:spcBef>
              <a:spcAft>
                <a:spcPts val="0"/>
              </a:spcAft>
            </a:pPr>
            <a:r>
              <a:rPr lang="en-US" sz="2600" b="1" i="0" u="none" strike="noStrike" dirty="0">
                <a:solidFill>
                  <a:srgbClr val="000000"/>
                </a:solidFill>
                <a:effectLst/>
                <a:latin typeface="+mn-lt"/>
                <a:cs typeface="Arial"/>
              </a:rPr>
              <a:t>Does this patient have COVID-19?</a:t>
            </a:r>
          </a:p>
          <a:p>
            <a:pPr lvl="1" fontAlgn="base">
              <a:spcBef>
                <a:spcPts val="0"/>
              </a:spcBef>
            </a:pPr>
            <a:r>
              <a:rPr lang="en-US" sz="2200" dirty="0">
                <a:solidFill>
                  <a:srgbClr val="000000"/>
                </a:solidFill>
                <a:latin typeface="+mn-lt"/>
                <a:cs typeface="Arial"/>
              </a:rPr>
              <a:t>Rapid Antigen </a:t>
            </a:r>
            <a:r>
              <a:rPr lang="en-US" sz="2200" b="0" i="0" u="none" strike="noStrike" dirty="0">
                <a:solidFill>
                  <a:srgbClr val="000000"/>
                </a:solidFill>
                <a:effectLst/>
                <a:latin typeface="+mn-lt"/>
                <a:cs typeface="Arial"/>
              </a:rPr>
              <a:t>Tests should be completed to confirm status. Or check the results of a recent PCR test or rapid test performed at home.</a:t>
            </a:r>
          </a:p>
          <a:p>
            <a:pPr marL="346075" lvl="1" indent="0" fontAlgn="base">
              <a:spcBef>
                <a:spcPts val="0"/>
              </a:spcBef>
              <a:buNone/>
            </a:pPr>
            <a:r>
              <a:rPr lang="en-US" sz="2200" b="0" i="0" u="none" strike="noStrike" dirty="0">
                <a:solidFill>
                  <a:srgbClr val="000000"/>
                </a:solidFill>
                <a:effectLst/>
                <a:highlight>
                  <a:srgbClr val="FFFF00"/>
                </a:highlight>
                <a:latin typeface="+mn-lt"/>
              </a:rPr>
              <a:t>If YES</a:t>
            </a:r>
          </a:p>
          <a:p>
            <a:pPr fontAlgn="base">
              <a:spcBef>
                <a:spcPts val="0"/>
              </a:spcBef>
            </a:pPr>
            <a:r>
              <a:rPr lang="en-US" sz="2600" b="1" i="0" u="none" strike="noStrike" dirty="0">
                <a:solidFill>
                  <a:srgbClr val="000000"/>
                </a:solidFill>
                <a:effectLst/>
                <a:latin typeface="+mn-lt"/>
                <a:cs typeface="Arial"/>
              </a:rPr>
              <a:t>Does this patient have severe symptoms?</a:t>
            </a:r>
          </a:p>
          <a:p>
            <a:pPr lvl="1" fontAlgn="base">
              <a:spcBef>
                <a:spcPts val="0"/>
              </a:spcBef>
            </a:pPr>
            <a:r>
              <a:rPr lang="en-US" sz="2200" b="0" i="0" u="none" strike="noStrike" dirty="0">
                <a:solidFill>
                  <a:srgbClr val="000000"/>
                </a:solidFill>
                <a:effectLst/>
                <a:latin typeface="+mn-lt"/>
                <a:cs typeface="Arial"/>
              </a:rPr>
              <a:t>Dyspnea, SpO2 ≤ 94%, new supplemental O2 requirements, confusion, respiratory distress, need to additional labs or imaging</a:t>
            </a:r>
          </a:p>
          <a:p>
            <a:pPr lvl="1" fontAlgn="base">
              <a:spcBef>
                <a:spcPts val="0"/>
              </a:spcBef>
            </a:pPr>
            <a:r>
              <a:rPr lang="en-US" sz="2200" b="0" i="0" u="none" strike="noStrike" dirty="0">
                <a:solidFill>
                  <a:srgbClr val="000000"/>
                </a:solidFill>
                <a:effectLst/>
                <a:latin typeface="+mn-lt"/>
                <a:cs typeface="Arial"/>
              </a:rPr>
              <a:t>Severe patients require a higher level of care or admission to a hospital</a:t>
            </a:r>
          </a:p>
          <a:p>
            <a:pPr lvl="1" fontAlgn="base">
              <a:spcBef>
                <a:spcPts val="0"/>
              </a:spcBef>
            </a:pPr>
            <a:r>
              <a:rPr lang="en-US" sz="2200" dirty="0">
                <a:solidFill>
                  <a:srgbClr val="000000"/>
                </a:solidFill>
                <a:latin typeface="+mn-lt"/>
                <a:cs typeface="Arial"/>
              </a:rPr>
              <a:t>Mild and moderate patients should be assessed for eligibility for oral antivirals.</a:t>
            </a:r>
            <a:endParaRPr lang="en-US" sz="2200" b="0" i="0" u="none" strike="noStrike" dirty="0">
              <a:solidFill>
                <a:srgbClr val="B9202F"/>
              </a:solidFill>
              <a:effectLst/>
              <a:latin typeface="+mn-lt"/>
              <a:cs typeface="Arial"/>
            </a:endParaRPr>
          </a:p>
          <a:p>
            <a:pPr fontAlgn="base">
              <a:spcBef>
                <a:spcPts val="0"/>
              </a:spcBef>
            </a:pPr>
            <a:endParaRPr lang="en-US" sz="2200" b="0" i="0" u="none" strike="noStrike" dirty="0">
              <a:solidFill>
                <a:srgbClr val="000000"/>
              </a:solidFill>
              <a:effectLst/>
              <a:latin typeface="+mn-lt"/>
            </a:endParaRPr>
          </a:p>
          <a:p>
            <a:pPr fontAlgn="base">
              <a:spcBef>
                <a:spcPts val="0"/>
              </a:spcBef>
            </a:pPr>
            <a:r>
              <a:rPr lang="en-US" sz="2600" b="1" i="0" u="none" strike="noStrike" dirty="0">
                <a:solidFill>
                  <a:srgbClr val="000000"/>
                </a:solidFill>
                <a:effectLst/>
                <a:latin typeface="+mn-lt"/>
                <a:cs typeface="Arial"/>
              </a:rPr>
              <a:t>Has this patient had symptoms for less than 5 days?</a:t>
            </a:r>
            <a:endParaRPr lang="en-US" sz="2600" b="1" i="0" u="none" strike="noStrike" dirty="0">
              <a:solidFill>
                <a:srgbClr val="B9202F"/>
              </a:solidFill>
              <a:effectLst/>
              <a:latin typeface="+mn-lt"/>
              <a:cs typeface="Arial"/>
            </a:endParaRPr>
          </a:p>
          <a:p>
            <a:pPr rtl="0" fontAlgn="base">
              <a:spcBef>
                <a:spcPts val="0"/>
              </a:spcBef>
              <a:spcAft>
                <a:spcPts val="0"/>
              </a:spcAft>
            </a:pPr>
            <a:endParaRPr lang="en-US" sz="2000" b="0" i="0" u="none" strike="noStrike" dirty="0">
              <a:solidFill>
                <a:srgbClr val="B9202F"/>
              </a:solidFill>
              <a:effectLst/>
              <a:latin typeface="Calibri" panose="020F0502020204030204" pitchFamily="34" charset="0"/>
            </a:endParaRPr>
          </a:p>
        </p:txBody>
      </p:sp>
    </p:spTree>
    <p:extLst>
      <p:ext uri="{BB962C8B-B14F-4D97-AF65-F5344CB8AC3E}">
        <p14:creationId xmlns:p14="http://schemas.microsoft.com/office/powerpoint/2010/main" val="2880918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DDA52-B5D6-2AD8-0EAB-932479DF1795}"/>
              </a:ext>
            </a:extLst>
          </p:cNvPr>
          <p:cNvSpPr>
            <a:spLocks noGrp="1"/>
          </p:cNvSpPr>
          <p:nvPr>
            <p:ph type="title"/>
          </p:nvPr>
        </p:nvSpPr>
        <p:spPr>
          <a:xfrm>
            <a:off x="662354" y="465402"/>
            <a:ext cx="8543925" cy="800039"/>
          </a:xfrm>
        </p:spPr>
        <p:txBody>
          <a:bodyPr/>
          <a:lstStyle/>
          <a:p>
            <a:r>
              <a:rPr lang="en-US" dirty="0"/>
              <a:t>COVID Rapid Antigen Test Results</a:t>
            </a:r>
          </a:p>
        </p:txBody>
      </p:sp>
      <p:pic>
        <p:nvPicPr>
          <p:cNvPr id="5" name="Picture 4" descr="Graphical user interface, text, chat or text message&#10;&#10;Description automatically generated">
            <a:extLst>
              <a:ext uri="{FF2B5EF4-FFF2-40B4-BE49-F238E27FC236}">
                <a16:creationId xmlns:a16="http://schemas.microsoft.com/office/drawing/2014/main" id="{DAC86CCE-39DD-A704-B1DD-E4D9080F129E}"/>
              </a:ext>
            </a:extLst>
          </p:cNvPr>
          <p:cNvPicPr>
            <a:picLocks noChangeAspect="1"/>
          </p:cNvPicPr>
          <p:nvPr/>
        </p:nvPicPr>
        <p:blipFill>
          <a:blip r:embed="rId3"/>
          <a:stretch>
            <a:fillRect/>
          </a:stretch>
        </p:blipFill>
        <p:spPr>
          <a:xfrm>
            <a:off x="2509627" y="1484684"/>
            <a:ext cx="7172745" cy="4784822"/>
          </a:xfrm>
          <a:prstGeom prst="rect">
            <a:avLst/>
          </a:prstGeom>
        </p:spPr>
      </p:pic>
    </p:spTree>
    <p:extLst>
      <p:ext uri="{BB962C8B-B14F-4D97-AF65-F5344CB8AC3E}">
        <p14:creationId xmlns:p14="http://schemas.microsoft.com/office/powerpoint/2010/main" val="2228427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F0BC-3CD6-8962-0207-793A1DEF3B7D}"/>
              </a:ext>
            </a:extLst>
          </p:cNvPr>
          <p:cNvSpPr>
            <a:spLocks noGrp="1"/>
          </p:cNvSpPr>
          <p:nvPr>
            <p:ph type="title"/>
          </p:nvPr>
        </p:nvSpPr>
        <p:spPr>
          <a:xfrm>
            <a:off x="838200" y="288524"/>
            <a:ext cx="8543925" cy="800039"/>
          </a:xfrm>
        </p:spPr>
        <p:txBody>
          <a:bodyPr/>
          <a:lstStyle/>
          <a:p>
            <a:r>
              <a:rPr lang="en-US" dirty="0"/>
              <a:t>Treatment Approaches </a:t>
            </a:r>
          </a:p>
        </p:txBody>
      </p:sp>
      <p:sp>
        <p:nvSpPr>
          <p:cNvPr id="3" name="Content Placeholder 2">
            <a:extLst>
              <a:ext uri="{FF2B5EF4-FFF2-40B4-BE49-F238E27FC236}">
                <a16:creationId xmlns:a16="http://schemas.microsoft.com/office/drawing/2014/main" id="{8C5275F3-136E-5F88-8B27-3DE4D8CF81E9}"/>
              </a:ext>
            </a:extLst>
          </p:cNvPr>
          <p:cNvSpPr>
            <a:spLocks noGrp="1"/>
          </p:cNvSpPr>
          <p:nvPr>
            <p:ph idx="1"/>
          </p:nvPr>
        </p:nvSpPr>
        <p:spPr>
          <a:xfrm>
            <a:off x="838200" y="1232283"/>
            <a:ext cx="9325708" cy="4932746"/>
          </a:xfrm>
        </p:spPr>
        <p:txBody>
          <a:bodyPr>
            <a:normAutofit fontScale="92500" lnSpcReduction="10000"/>
          </a:bodyPr>
          <a:lstStyle/>
          <a:p>
            <a:r>
              <a:rPr lang="en-US" b="1" dirty="0"/>
              <a:t>Severe/Critical Illness:</a:t>
            </a:r>
          </a:p>
          <a:p>
            <a:pPr lvl="1"/>
            <a:r>
              <a:rPr lang="en-US" dirty="0"/>
              <a:t>Will need inpatient care – may need to arrange for transfer</a:t>
            </a:r>
          </a:p>
          <a:p>
            <a:pPr lvl="1"/>
            <a:r>
              <a:rPr lang="en-US" dirty="0"/>
              <a:t>Interventions may include:</a:t>
            </a:r>
          </a:p>
          <a:p>
            <a:pPr lvl="2"/>
            <a:r>
              <a:rPr lang="en-US" dirty="0"/>
              <a:t>Oxygen, titrated &amp; delivered as indicated</a:t>
            </a:r>
          </a:p>
          <a:p>
            <a:pPr lvl="2"/>
            <a:r>
              <a:rPr lang="en-US" dirty="0"/>
              <a:t>Dexamethasone: if new oxygen requirement</a:t>
            </a:r>
          </a:p>
          <a:p>
            <a:pPr lvl="2"/>
            <a:r>
              <a:rPr lang="en-US" dirty="0"/>
              <a:t>Consider Remdesivir</a:t>
            </a:r>
          </a:p>
          <a:p>
            <a:pPr lvl="2"/>
            <a:r>
              <a:rPr lang="en-US" dirty="0"/>
              <a:t>Consider Tocilizumab or </a:t>
            </a:r>
            <a:r>
              <a:rPr lang="en-US" dirty="0" err="1"/>
              <a:t>Baricitinib</a:t>
            </a:r>
            <a:endParaRPr lang="en-US" dirty="0"/>
          </a:p>
          <a:p>
            <a:pPr lvl="2"/>
            <a:r>
              <a:rPr lang="en-US" dirty="0"/>
              <a:t>Anticoagulation</a:t>
            </a:r>
          </a:p>
          <a:p>
            <a:pPr lvl="2"/>
            <a:r>
              <a:rPr lang="en-US" dirty="0"/>
              <a:t>Symptomatic Treatment</a:t>
            </a:r>
          </a:p>
          <a:p>
            <a:pPr lvl="2"/>
            <a:r>
              <a:rPr lang="en-US" dirty="0"/>
              <a:t>Additional treatments per updated clinical guidelines</a:t>
            </a:r>
          </a:p>
          <a:p>
            <a:r>
              <a:rPr lang="en-US" b="1" dirty="0"/>
              <a:t>Mild/Moderate Illness:</a:t>
            </a:r>
          </a:p>
          <a:p>
            <a:pPr lvl="1"/>
            <a:r>
              <a:rPr lang="en-US" dirty="0"/>
              <a:t>Usually can be monitored at home for progression vs. resolution</a:t>
            </a:r>
          </a:p>
          <a:p>
            <a:pPr lvl="1"/>
            <a:r>
              <a:rPr lang="en-US" dirty="0"/>
              <a:t>Consider eligibility for Oral Antivirals – Test to Treat</a:t>
            </a:r>
          </a:p>
          <a:p>
            <a:pPr lvl="1"/>
            <a:r>
              <a:rPr lang="en-US" dirty="0"/>
              <a:t>Symptomatic Management/Supportive Care</a:t>
            </a:r>
          </a:p>
        </p:txBody>
      </p:sp>
    </p:spTree>
    <p:extLst>
      <p:ext uri="{BB962C8B-B14F-4D97-AF65-F5344CB8AC3E}">
        <p14:creationId xmlns:p14="http://schemas.microsoft.com/office/powerpoint/2010/main" val="10465623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236C-44EA-19AD-98DC-B55CFE6327F3}"/>
              </a:ext>
            </a:extLst>
          </p:cNvPr>
          <p:cNvSpPr>
            <a:spLocks noGrp="1"/>
          </p:cNvSpPr>
          <p:nvPr>
            <p:ph type="title"/>
          </p:nvPr>
        </p:nvSpPr>
        <p:spPr>
          <a:xfrm>
            <a:off x="838200" y="588494"/>
            <a:ext cx="9459897" cy="800039"/>
          </a:xfrm>
        </p:spPr>
        <p:txBody>
          <a:bodyPr>
            <a:normAutofit fontScale="90000"/>
          </a:bodyPr>
          <a:lstStyle/>
          <a:p>
            <a:r>
              <a:rPr lang="en-US" dirty="0"/>
              <a:t>Test to Treat: Identify and Treat Eligible Patients</a:t>
            </a:r>
          </a:p>
        </p:txBody>
      </p:sp>
      <p:sp>
        <p:nvSpPr>
          <p:cNvPr id="3" name="Content Placeholder 2">
            <a:extLst>
              <a:ext uri="{FF2B5EF4-FFF2-40B4-BE49-F238E27FC236}">
                <a16:creationId xmlns:a16="http://schemas.microsoft.com/office/drawing/2014/main" id="{99CB1CDE-03F9-CE84-DBF7-72ED02C49679}"/>
              </a:ext>
            </a:extLst>
          </p:cNvPr>
          <p:cNvSpPr>
            <a:spLocks noGrp="1"/>
          </p:cNvSpPr>
          <p:nvPr>
            <p:ph idx="1"/>
          </p:nvPr>
        </p:nvSpPr>
        <p:spPr>
          <a:xfrm>
            <a:off x="838200" y="1636730"/>
            <a:ext cx="10391775" cy="4932746"/>
          </a:xfrm>
        </p:spPr>
        <p:txBody>
          <a:bodyPr/>
          <a:lstStyle/>
          <a:p>
            <a:r>
              <a:rPr lang="en-US" dirty="0"/>
              <a:t>Aim: Identify symptomatic patients within 5 days of symptom onset who meet eligibility criteria – and treat them!</a:t>
            </a:r>
          </a:p>
          <a:p>
            <a:r>
              <a:rPr lang="en-US" dirty="0"/>
              <a:t>Consider: </a:t>
            </a:r>
          </a:p>
          <a:p>
            <a:pPr lvl="1"/>
            <a:r>
              <a:rPr lang="en-US" dirty="0"/>
              <a:t>Universal precautions &amp; IPC</a:t>
            </a:r>
          </a:p>
          <a:p>
            <a:pPr lvl="1"/>
            <a:r>
              <a:rPr lang="en-US" dirty="0"/>
              <a:t>Any severely ill patients are treated safely and appropriately</a:t>
            </a:r>
          </a:p>
          <a:p>
            <a:pPr lvl="1"/>
            <a:r>
              <a:rPr lang="en-US" dirty="0"/>
              <a:t>Pathway of care for more severely ill patient?</a:t>
            </a:r>
          </a:p>
          <a:p>
            <a:pPr lvl="1"/>
            <a:r>
              <a:rPr lang="en-US" dirty="0"/>
              <a:t>Monitoring of symptom resolution for less severely ill patients</a:t>
            </a:r>
          </a:p>
          <a:p>
            <a:endParaRPr lang="en-US"/>
          </a:p>
          <a:p>
            <a:endParaRPr lang="en-US"/>
          </a:p>
        </p:txBody>
      </p:sp>
    </p:spTree>
    <p:extLst>
      <p:ext uri="{BB962C8B-B14F-4D97-AF65-F5344CB8AC3E}">
        <p14:creationId xmlns:p14="http://schemas.microsoft.com/office/powerpoint/2010/main" val="703179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E2EA-3840-1DEA-1027-DDB0BA687A01}"/>
              </a:ext>
            </a:extLst>
          </p:cNvPr>
          <p:cNvSpPr>
            <a:spLocks noGrp="1"/>
          </p:cNvSpPr>
          <p:nvPr>
            <p:ph type="title"/>
          </p:nvPr>
        </p:nvSpPr>
        <p:spPr>
          <a:xfrm>
            <a:off x="0" y="-88928"/>
            <a:ext cx="8543925" cy="800039"/>
          </a:xfrm>
        </p:spPr>
        <p:txBody>
          <a:bodyPr/>
          <a:lstStyle/>
          <a:p>
            <a:r>
              <a:rPr lang="en-US"/>
              <a:t>Timeline of the COVID-19 pandemic</a:t>
            </a:r>
          </a:p>
        </p:txBody>
      </p:sp>
      <p:pic>
        <p:nvPicPr>
          <p:cNvPr id="9" name="Picture 8">
            <a:extLst>
              <a:ext uri="{FF2B5EF4-FFF2-40B4-BE49-F238E27FC236}">
                <a16:creationId xmlns:a16="http://schemas.microsoft.com/office/drawing/2014/main" id="{F6BA6805-C7EA-47D7-A738-DE5E37DB74AB}"/>
              </a:ext>
            </a:extLst>
          </p:cNvPr>
          <p:cNvPicPr>
            <a:picLocks noChangeAspect="1"/>
          </p:cNvPicPr>
          <p:nvPr/>
        </p:nvPicPr>
        <p:blipFill>
          <a:blip r:embed="rId3"/>
          <a:stretch>
            <a:fillRect/>
          </a:stretch>
        </p:blipFill>
        <p:spPr>
          <a:xfrm>
            <a:off x="2943219" y="711111"/>
            <a:ext cx="8478321" cy="5984697"/>
          </a:xfrm>
          <a:prstGeom prst="rect">
            <a:avLst/>
          </a:prstGeom>
        </p:spPr>
      </p:pic>
      <p:sp>
        <p:nvSpPr>
          <p:cNvPr id="10" name="TextBox 9">
            <a:extLst>
              <a:ext uri="{FF2B5EF4-FFF2-40B4-BE49-F238E27FC236}">
                <a16:creationId xmlns:a16="http://schemas.microsoft.com/office/drawing/2014/main" id="{4C2D91AC-9FDF-4555-A334-6E05902C3D8B}"/>
              </a:ext>
            </a:extLst>
          </p:cNvPr>
          <p:cNvSpPr txBox="1"/>
          <p:nvPr/>
        </p:nvSpPr>
        <p:spPr>
          <a:xfrm>
            <a:off x="225778" y="1783645"/>
            <a:ext cx="2491663" cy="1754326"/>
          </a:xfrm>
          <a:prstGeom prst="rect">
            <a:avLst/>
          </a:prstGeom>
          <a:noFill/>
        </p:spPr>
        <p:txBody>
          <a:bodyPr wrap="square" lIns="91440" tIns="45720" rIns="91440" bIns="45720" rtlCol="0" anchor="t">
            <a:spAutoFit/>
          </a:bodyPr>
          <a:lstStyle/>
          <a:p>
            <a:r>
              <a:rPr lang="en-US"/>
              <a:t>As of Sept 2022, globally:</a:t>
            </a:r>
          </a:p>
          <a:p>
            <a:pPr marL="285750" indent="-285750">
              <a:buFont typeface="Arial"/>
              <a:buChar char="•"/>
            </a:pPr>
            <a:r>
              <a:rPr lang="en-US"/>
              <a:t>Total cases - 617 million</a:t>
            </a:r>
            <a:endParaRPr lang="en-US">
              <a:cs typeface="Arial" panose="020B0604020202020204"/>
            </a:endParaRPr>
          </a:p>
          <a:p>
            <a:pPr marL="285750" indent="-285750">
              <a:buFont typeface="Arial"/>
              <a:buChar char="•"/>
            </a:pPr>
            <a:r>
              <a:rPr lang="en-US"/>
              <a:t>Total deaths - 6.54 million</a:t>
            </a:r>
            <a:endParaRPr lang="en-US">
              <a:cs typeface="Arial" panose="020B0604020202020204"/>
            </a:endParaRPr>
          </a:p>
        </p:txBody>
      </p:sp>
    </p:spTree>
    <p:extLst>
      <p:ext uri="{BB962C8B-B14F-4D97-AF65-F5344CB8AC3E}">
        <p14:creationId xmlns:p14="http://schemas.microsoft.com/office/powerpoint/2010/main" val="2009266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278-AE6B-10FE-95EC-4B927A816F4A}"/>
              </a:ext>
            </a:extLst>
          </p:cNvPr>
          <p:cNvSpPr>
            <a:spLocks noGrp="1"/>
          </p:cNvSpPr>
          <p:nvPr>
            <p:ph type="title"/>
          </p:nvPr>
        </p:nvSpPr>
        <p:spPr>
          <a:xfrm>
            <a:off x="355066" y="1938323"/>
            <a:ext cx="3037114" cy="800039"/>
          </a:xfrm>
        </p:spPr>
        <p:txBody>
          <a:bodyPr>
            <a:normAutofit fontScale="90000"/>
          </a:bodyPr>
          <a:lstStyle/>
          <a:p>
            <a:r>
              <a:rPr lang="en-US" dirty="0">
                <a:cs typeface="Calibri Light"/>
              </a:rPr>
              <a:t>Test to Treat Algorithm</a:t>
            </a:r>
            <a:endParaRPr lang="en-US" dirty="0"/>
          </a:p>
        </p:txBody>
      </p:sp>
      <p:pic>
        <p:nvPicPr>
          <p:cNvPr id="4" name="Picture 3" descr="Diagram&#10;&#10;Description automatically generated">
            <a:extLst>
              <a:ext uri="{FF2B5EF4-FFF2-40B4-BE49-F238E27FC236}">
                <a16:creationId xmlns:a16="http://schemas.microsoft.com/office/drawing/2014/main" id="{7DB86847-1F9F-05D3-CE62-7F86DF4869D0}"/>
              </a:ext>
            </a:extLst>
          </p:cNvPr>
          <p:cNvPicPr>
            <a:picLocks noChangeAspect="1"/>
          </p:cNvPicPr>
          <p:nvPr/>
        </p:nvPicPr>
        <p:blipFill>
          <a:blip r:embed="rId3"/>
          <a:stretch>
            <a:fillRect/>
          </a:stretch>
        </p:blipFill>
        <p:spPr>
          <a:xfrm>
            <a:off x="3392180" y="179578"/>
            <a:ext cx="8444754" cy="6498843"/>
          </a:xfrm>
          <a:prstGeom prst="rect">
            <a:avLst/>
          </a:prstGeom>
        </p:spPr>
      </p:pic>
      <p:sp>
        <p:nvSpPr>
          <p:cNvPr id="6" name="5-Point Star 5">
            <a:extLst>
              <a:ext uri="{FF2B5EF4-FFF2-40B4-BE49-F238E27FC236}">
                <a16:creationId xmlns:a16="http://schemas.microsoft.com/office/drawing/2014/main" id="{431EB4F8-61A4-9EA2-45AC-B8F283514B5D}"/>
              </a:ext>
            </a:extLst>
          </p:cNvPr>
          <p:cNvSpPr/>
          <p:nvPr/>
        </p:nvSpPr>
        <p:spPr>
          <a:xfrm>
            <a:off x="3745523" y="1230921"/>
            <a:ext cx="703385" cy="597115"/>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D955A61E-6326-F60A-37F8-F1AD0EC17D7D}"/>
              </a:ext>
            </a:extLst>
          </p:cNvPr>
          <p:cNvSpPr/>
          <p:nvPr/>
        </p:nvSpPr>
        <p:spPr>
          <a:xfrm>
            <a:off x="5416061" y="2360877"/>
            <a:ext cx="486508" cy="473611"/>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72DBD0E8-D379-665F-FAEE-CAD28F3B0FE5}"/>
              </a:ext>
            </a:extLst>
          </p:cNvPr>
          <p:cNvSpPr/>
          <p:nvPr/>
        </p:nvSpPr>
        <p:spPr>
          <a:xfrm>
            <a:off x="5416061" y="3593273"/>
            <a:ext cx="486508" cy="473611"/>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8597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EC48813-7F8B-095E-BCD9-3EBDF65FFB32}"/>
              </a:ext>
            </a:extLst>
          </p:cNvPr>
          <p:cNvPicPr>
            <a:picLocks noChangeAspect="1"/>
          </p:cNvPicPr>
          <p:nvPr/>
        </p:nvPicPr>
        <p:blipFill>
          <a:blip r:embed="rId3"/>
          <a:stretch>
            <a:fillRect/>
          </a:stretch>
        </p:blipFill>
        <p:spPr>
          <a:xfrm>
            <a:off x="1548581" y="69785"/>
            <a:ext cx="8695198" cy="6718429"/>
          </a:xfrm>
          <a:prstGeom prst="rect">
            <a:avLst/>
          </a:prstGeom>
        </p:spPr>
      </p:pic>
    </p:spTree>
    <p:extLst>
      <p:ext uri="{BB962C8B-B14F-4D97-AF65-F5344CB8AC3E}">
        <p14:creationId xmlns:p14="http://schemas.microsoft.com/office/powerpoint/2010/main" val="17178108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6E39-4F51-4032-3341-29C2F64C2935}"/>
              </a:ext>
            </a:extLst>
          </p:cNvPr>
          <p:cNvSpPr>
            <a:spLocks noGrp="1"/>
          </p:cNvSpPr>
          <p:nvPr>
            <p:ph type="title"/>
          </p:nvPr>
        </p:nvSpPr>
        <p:spPr>
          <a:xfrm>
            <a:off x="228600" y="288524"/>
            <a:ext cx="10169769" cy="800039"/>
          </a:xfrm>
        </p:spPr>
        <p:txBody>
          <a:bodyPr>
            <a:normAutofit fontScale="90000"/>
          </a:bodyPr>
          <a:lstStyle/>
          <a:p>
            <a:r>
              <a:rPr lang="en-US" dirty="0"/>
              <a:t>What if my patient does not meet criteria for T2T?</a:t>
            </a:r>
          </a:p>
        </p:txBody>
      </p:sp>
      <p:sp>
        <p:nvSpPr>
          <p:cNvPr id="3" name="Content Placeholder 2">
            <a:extLst>
              <a:ext uri="{FF2B5EF4-FFF2-40B4-BE49-F238E27FC236}">
                <a16:creationId xmlns:a16="http://schemas.microsoft.com/office/drawing/2014/main" id="{62DAD43C-4E7E-5552-6226-DADE6C3B68D1}"/>
              </a:ext>
            </a:extLst>
          </p:cNvPr>
          <p:cNvSpPr>
            <a:spLocks noGrp="1"/>
          </p:cNvSpPr>
          <p:nvPr>
            <p:ph idx="1"/>
          </p:nvPr>
        </p:nvSpPr>
        <p:spPr>
          <a:xfrm>
            <a:off x="855133" y="1281130"/>
            <a:ext cx="10169769" cy="4932746"/>
          </a:xfrm>
        </p:spPr>
        <p:txBody>
          <a:bodyPr vert="horz" lIns="91440" tIns="45720" rIns="91440" bIns="45720" rtlCol="0" anchor="t">
            <a:noAutofit/>
          </a:bodyPr>
          <a:lstStyle/>
          <a:p>
            <a:r>
              <a:rPr lang="en-US" dirty="0">
                <a:latin typeface="Arial"/>
                <a:cs typeface="Arial"/>
              </a:rPr>
              <a:t>This does not mean we cannot help this patient-- proceed with usual standard of care!</a:t>
            </a:r>
          </a:p>
          <a:p>
            <a:r>
              <a:rPr lang="en-US" dirty="0">
                <a:latin typeface="Arial"/>
                <a:cs typeface="Arial"/>
              </a:rPr>
              <a:t>Consider standardized approach to monitoring in the community – home based care with check in points.</a:t>
            </a:r>
          </a:p>
          <a:p>
            <a:r>
              <a:rPr lang="en-US" dirty="0">
                <a:latin typeface="Arial"/>
                <a:cs typeface="Arial"/>
              </a:rPr>
              <a:t>Supportive care for symptom control.</a:t>
            </a:r>
          </a:p>
          <a:p>
            <a:r>
              <a:rPr lang="en-US" dirty="0">
                <a:latin typeface="Arial"/>
                <a:cs typeface="Arial"/>
              </a:rPr>
              <a:t>Isolation for disease containment.</a:t>
            </a:r>
          </a:p>
          <a:p>
            <a:r>
              <a:rPr lang="en-US" dirty="0">
                <a:latin typeface="Arial"/>
                <a:cs typeface="Arial"/>
              </a:rPr>
              <a:t>Patients requiring higher level of care need to be stabilized &amp; admitted or transferred.</a:t>
            </a:r>
          </a:p>
        </p:txBody>
      </p:sp>
    </p:spTree>
    <p:extLst>
      <p:ext uri="{BB962C8B-B14F-4D97-AF65-F5344CB8AC3E}">
        <p14:creationId xmlns:p14="http://schemas.microsoft.com/office/powerpoint/2010/main" val="42322335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17C8-506B-8D4E-26C0-61BF1E5B201E}"/>
              </a:ext>
            </a:extLst>
          </p:cNvPr>
          <p:cNvSpPr>
            <a:spLocks noGrp="1"/>
          </p:cNvSpPr>
          <p:nvPr>
            <p:ph type="title"/>
          </p:nvPr>
        </p:nvSpPr>
        <p:spPr/>
        <p:txBody>
          <a:bodyPr/>
          <a:lstStyle/>
          <a:p>
            <a:r>
              <a:rPr lang="en-US" dirty="0">
                <a:latin typeface="Arial"/>
                <a:cs typeface="Arial"/>
              </a:rPr>
              <a:t>Evidence-Based Therapy for COVID</a:t>
            </a:r>
          </a:p>
        </p:txBody>
      </p:sp>
      <p:sp>
        <p:nvSpPr>
          <p:cNvPr id="3" name="Content Placeholder 2">
            <a:extLst>
              <a:ext uri="{FF2B5EF4-FFF2-40B4-BE49-F238E27FC236}">
                <a16:creationId xmlns:a16="http://schemas.microsoft.com/office/drawing/2014/main" id="{BB70408D-4525-94E7-9E41-1D2A3A873561}"/>
              </a:ext>
            </a:extLst>
          </p:cNvPr>
          <p:cNvSpPr>
            <a:spLocks noGrp="1"/>
          </p:cNvSpPr>
          <p:nvPr>
            <p:ph idx="1"/>
          </p:nvPr>
        </p:nvSpPr>
        <p:spPr>
          <a:xfrm>
            <a:off x="838199" y="1636730"/>
            <a:ext cx="10534095" cy="4932746"/>
          </a:xfrm>
        </p:spPr>
        <p:txBody>
          <a:bodyPr/>
          <a:lstStyle/>
          <a:p>
            <a:r>
              <a:rPr lang="en-US" dirty="0"/>
              <a:t>Evidence is rapidly changing as more treatments are available.  It is important to stay up to date with both National Guidelines and Global Guidelines</a:t>
            </a:r>
          </a:p>
          <a:p>
            <a:r>
              <a:rPr lang="en-US" dirty="0"/>
              <a:t>These resources are excellent to stay up to date with COVID therapeutics and guidelines:</a:t>
            </a:r>
          </a:p>
          <a:p>
            <a:pPr lvl="1"/>
            <a:r>
              <a:rPr lang="en-US">
                <a:solidFill>
                  <a:schemeClr val="accent6"/>
                </a:solidFill>
                <a:hlinkClick r:id="rId3">
                  <a:extLst>
                    <a:ext uri="{A12FA001-AC4F-418D-AE19-62706E023703}">
                      <ahyp:hlinkClr xmlns:ahyp="http://schemas.microsoft.com/office/drawing/2018/hyperlinkcolor" val="tx"/>
                    </a:ext>
                  </a:extLst>
                </a:hlinkClick>
              </a:rPr>
              <a:t>NIH COVID-19 Treatment Guidelines</a:t>
            </a:r>
            <a:endParaRPr lang="en-US">
              <a:solidFill>
                <a:schemeClr val="accent6"/>
              </a:solidFill>
            </a:endParaRPr>
          </a:p>
          <a:p>
            <a:pPr lvl="1"/>
            <a:r>
              <a:rPr lang="en-US">
                <a:solidFill>
                  <a:schemeClr val="accent6"/>
                </a:solidFill>
                <a:hlinkClick r:id="rId4">
                  <a:extLst>
                    <a:ext uri="{A12FA001-AC4F-418D-AE19-62706E023703}">
                      <ahyp:hlinkClr xmlns:ahyp="http://schemas.microsoft.com/office/drawing/2018/hyperlinkcolor" val="tx"/>
                    </a:ext>
                  </a:extLst>
                </a:hlinkClick>
              </a:rPr>
              <a:t>Open Critical Care</a:t>
            </a:r>
            <a:endParaRPr lang="en-US">
              <a:solidFill>
                <a:schemeClr val="accent6"/>
              </a:solidFill>
            </a:endParaRPr>
          </a:p>
          <a:p>
            <a:pPr lvl="1"/>
            <a:r>
              <a:rPr lang="en-US">
                <a:solidFill>
                  <a:schemeClr val="accent6"/>
                </a:solidFill>
                <a:hlinkClick r:id="rId5">
                  <a:extLst>
                    <a:ext uri="{A12FA001-AC4F-418D-AE19-62706E023703}">
                      <ahyp:hlinkClr xmlns:ahyp="http://schemas.microsoft.com/office/drawing/2018/hyperlinkcolor" val="tx"/>
                    </a:ext>
                  </a:extLst>
                </a:hlinkClick>
              </a:rPr>
              <a:t>Therapeutics and COVID-19: Living Guidelines</a:t>
            </a:r>
            <a:endParaRPr lang="en-US"/>
          </a:p>
          <a:p>
            <a:r>
              <a:rPr lang="en-US" dirty="0">
                <a:cs typeface="Calibri"/>
              </a:rPr>
              <a:t>Also check your local and national guidelines regularly.</a:t>
            </a:r>
          </a:p>
        </p:txBody>
      </p:sp>
    </p:spTree>
    <p:extLst>
      <p:ext uri="{BB962C8B-B14F-4D97-AF65-F5344CB8AC3E}">
        <p14:creationId xmlns:p14="http://schemas.microsoft.com/office/powerpoint/2010/main" val="30329210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B6D7EA-2C04-7AD2-E60B-672451B01B93}"/>
              </a:ext>
            </a:extLst>
          </p:cNvPr>
          <p:cNvSpPr>
            <a:spLocks noGrp="1"/>
          </p:cNvSpPr>
          <p:nvPr>
            <p:ph type="pic" sz="quarter" idx="10"/>
          </p:nvPr>
        </p:nvSpPr>
        <p:spPr/>
      </p:sp>
      <p:sp>
        <p:nvSpPr>
          <p:cNvPr id="3" name="Title 2">
            <a:extLst>
              <a:ext uri="{FF2B5EF4-FFF2-40B4-BE49-F238E27FC236}">
                <a16:creationId xmlns:a16="http://schemas.microsoft.com/office/drawing/2014/main" id="{9809A9BD-DE9F-6223-1558-65A300BE0B22}"/>
              </a:ext>
            </a:extLst>
          </p:cNvPr>
          <p:cNvSpPr>
            <a:spLocks noGrp="1"/>
          </p:cNvSpPr>
          <p:nvPr>
            <p:ph type="title"/>
          </p:nvPr>
        </p:nvSpPr>
        <p:spPr>
          <a:xfrm>
            <a:off x="465374" y="4765356"/>
            <a:ext cx="11061217" cy="1325563"/>
          </a:xfrm>
        </p:spPr>
        <p:txBody>
          <a:bodyPr>
            <a:normAutofit fontScale="90000"/>
          </a:bodyPr>
          <a:lstStyle/>
          <a:p>
            <a:r>
              <a:rPr lang="en-US" dirty="0"/>
              <a:t>Focus in on Test to Treat: Evidence, Rationale &amp; Practice</a:t>
            </a:r>
            <a:br>
              <a:rPr lang="en-US"/>
            </a:br>
            <a:endParaRPr lang="en-US"/>
          </a:p>
        </p:txBody>
      </p:sp>
    </p:spTree>
    <p:extLst>
      <p:ext uri="{BB962C8B-B14F-4D97-AF65-F5344CB8AC3E}">
        <p14:creationId xmlns:p14="http://schemas.microsoft.com/office/powerpoint/2010/main" val="18719400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6314-6B3F-C197-4403-A9ED9ADDF3D1}"/>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8179FC47-3F00-093F-5677-941887D9AFF6}"/>
              </a:ext>
            </a:extLst>
          </p:cNvPr>
          <p:cNvSpPr>
            <a:spLocks noGrp="1"/>
          </p:cNvSpPr>
          <p:nvPr>
            <p:ph idx="1"/>
          </p:nvPr>
        </p:nvSpPr>
        <p:spPr/>
        <p:txBody>
          <a:bodyPr/>
          <a:lstStyle/>
          <a:p>
            <a:r>
              <a:rPr lang="en-US" dirty="0"/>
              <a:t>Review prescribing recommendations, including indications and contraindications, for oral antivirals.</a:t>
            </a:r>
          </a:p>
          <a:p>
            <a:r>
              <a:rPr lang="en-US" dirty="0"/>
              <a:t>Build confidence and competence to manage eligible patients with oral antiviral therapy.</a:t>
            </a:r>
            <a:endParaRPr lang="en-US">
              <a:cs typeface="Calibri"/>
            </a:endParaRPr>
          </a:p>
          <a:p>
            <a:r>
              <a:rPr lang="en-US" dirty="0"/>
              <a:t>Apply knowledge of Test to Treat to various case scenarios.</a:t>
            </a:r>
            <a:endParaRPr lang="en-US" dirty="0">
              <a:cs typeface="Calibri"/>
            </a:endParaRPr>
          </a:p>
          <a:p>
            <a:endParaRPr lang="en-US"/>
          </a:p>
        </p:txBody>
      </p:sp>
    </p:spTree>
    <p:extLst>
      <p:ext uri="{BB962C8B-B14F-4D97-AF65-F5344CB8AC3E}">
        <p14:creationId xmlns:p14="http://schemas.microsoft.com/office/powerpoint/2010/main" val="12788419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Text&#10;&#10;Description automatically generated">
            <a:extLst>
              <a:ext uri="{FF2B5EF4-FFF2-40B4-BE49-F238E27FC236}">
                <a16:creationId xmlns:a16="http://schemas.microsoft.com/office/drawing/2014/main" id="{5BACF14A-6939-2406-A016-67A86E02F730}"/>
              </a:ext>
            </a:extLst>
          </p:cNvPr>
          <p:cNvPicPr>
            <a:picLocks noGrp="1" noChangeAspect="1"/>
          </p:cNvPicPr>
          <p:nvPr>
            <p:ph idx="1"/>
          </p:nvPr>
        </p:nvPicPr>
        <p:blipFill>
          <a:blip r:embed="rId3"/>
          <a:stretch>
            <a:fillRect/>
          </a:stretch>
        </p:blipFill>
        <p:spPr>
          <a:xfrm>
            <a:off x="1113366" y="921070"/>
            <a:ext cx="4110040" cy="1550196"/>
          </a:xfrm>
        </p:spPr>
      </p:pic>
      <p:sp>
        <p:nvSpPr>
          <p:cNvPr id="5" name="Slide Number Placeholder 3">
            <a:extLst>
              <a:ext uri="{FF2B5EF4-FFF2-40B4-BE49-F238E27FC236}">
                <a16:creationId xmlns:a16="http://schemas.microsoft.com/office/drawing/2014/main" id="{0E94C25D-2EDF-B7A3-E172-D8E9ED77AA57}"/>
              </a:ext>
            </a:extLst>
          </p:cNvPr>
          <p:cNvSpPr txBox="1">
            <a:spLocks/>
          </p:cNvSpPr>
          <p:nvPr/>
        </p:nvSpPr>
        <p:spPr>
          <a:xfrm>
            <a:off x="11078634" y="668972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C0A3798-3E55-40AD-888C-464D28038119}" type="slidenum">
              <a:rPr lang="en-US" dirty="0" smtClean="0"/>
              <a:pPr>
                <a:defRPr/>
              </a:pPr>
              <a:t>66</a:t>
            </a:fld>
            <a:endParaRPr lang="en-US" dirty="0"/>
          </a:p>
        </p:txBody>
      </p:sp>
      <p:sp>
        <p:nvSpPr>
          <p:cNvPr id="6" name="Title 1">
            <a:extLst>
              <a:ext uri="{FF2B5EF4-FFF2-40B4-BE49-F238E27FC236}">
                <a16:creationId xmlns:a16="http://schemas.microsoft.com/office/drawing/2014/main" id="{CD3BDADD-FB79-09F7-A3C6-ECF024CADE8A}"/>
              </a:ext>
            </a:extLst>
          </p:cNvPr>
          <p:cNvSpPr txBox="1">
            <a:spLocks/>
          </p:cNvSpPr>
          <p:nvPr/>
        </p:nvSpPr>
        <p:spPr bwMode="auto">
          <a:xfrm>
            <a:off x="214313" y="-2381"/>
            <a:ext cx="7571317"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r>
              <a:rPr lang="en-US" sz="3200" dirty="0">
                <a:cs typeface="Calibri"/>
              </a:rPr>
              <a:t>Background: Evidence Base</a:t>
            </a:r>
            <a:endParaRPr lang="en-US" sz="3200" dirty="0"/>
          </a:p>
        </p:txBody>
      </p:sp>
      <p:sp>
        <p:nvSpPr>
          <p:cNvPr id="7" name="Content Placeholder 2">
            <a:extLst>
              <a:ext uri="{FF2B5EF4-FFF2-40B4-BE49-F238E27FC236}">
                <a16:creationId xmlns:a16="http://schemas.microsoft.com/office/drawing/2014/main" id="{6EE01F44-D63E-134E-7256-E8F65D8E1C7B}"/>
              </a:ext>
            </a:extLst>
          </p:cNvPr>
          <p:cNvSpPr txBox="1">
            <a:spLocks/>
          </p:cNvSpPr>
          <p:nvPr/>
        </p:nvSpPr>
        <p:spPr bwMode="auto">
          <a:xfrm>
            <a:off x="551796" y="2918030"/>
            <a:ext cx="11088408" cy="293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F374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F374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F374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F374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F374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cs typeface="Calibri"/>
              </a:rPr>
              <a:t>Nirmatrelvir (NMV) plus Ritonavir (</a:t>
            </a:r>
            <a:r>
              <a:rPr lang="en-US" sz="2000" dirty="0" err="1">
                <a:cs typeface="Calibri"/>
              </a:rPr>
              <a:t>Paxlovid</a:t>
            </a:r>
            <a:r>
              <a:rPr lang="en-US" sz="2000" baseline="30000" dirty="0" err="1">
                <a:cs typeface="Calibri"/>
              </a:rPr>
              <a:t>R</a:t>
            </a:r>
            <a:r>
              <a:rPr lang="en-US" sz="2000" dirty="0">
                <a:cs typeface="Calibri"/>
              </a:rPr>
              <a:t>) demonstrated 88% risk reduction of progression to severe Covid-19 compared with placebo in symptomatic, unvaccinated, non-hospitalized adults.</a:t>
            </a:r>
          </a:p>
          <a:p>
            <a:r>
              <a:rPr lang="en-US" sz="2000" dirty="0">
                <a:cs typeface="Calibri"/>
              </a:rPr>
              <a:t>Early treatment with </a:t>
            </a:r>
            <a:r>
              <a:rPr lang="en-US" sz="2000" dirty="0" err="1">
                <a:cs typeface="Calibri"/>
              </a:rPr>
              <a:t>Molnupiravir</a:t>
            </a:r>
            <a:r>
              <a:rPr lang="en-US" sz="2000" dirty="0">
                <a:cs typeface="Calibri"/>
              </a:rPr>
              <a:t> (</a:t>
            </a:r>
            <a:r>
              <a:rPr lang="en-US" sz="2000" dirty="0" err="1">
                <a:cs typeface="Calibri"/>
              </a:rPr>
              <a:t>Lagevrio</a:t>
            </a:r>
            <a:r>
              <a:rPr lang="en-US" sz="2000" dirty="0">
                <a:cs typeface="Calibri"/>
              </a:rPr>
              <a:t>) reduced the risk of hospitalization or death in at-risk, unvaccinated adults with Covid-19 by 30%-50%.</a:t>
            </a:r>
            <a:endParaRPr lang="en-US" sz="2000" dirty="0">
              <a:ea typeface="Calibri"/>
              <a:cs typeface="Calibri"/>
            </a:endParaRPr>
          </a:p>
          <a:p>
            <a:r>
              <a:rPr lang="en-US" sz="2000" dirty="0">
                <a:cs typeface="Calibri"/>
              </a:rPr>
              <a:t>Dec. 2021: Both medicines were approved with Emergency Used Authorization (EUA)</a:t>
            </a:r>
          </a:p>
          <a:p>
            <a:r>
              <a:rPr lang="en-US" sz="2000" dirty="0">
                <a:cs typeface="Calibri"/>
              </a:rPr>
              <a:t>April 2022: WHO released recommendations the use of oral antivirals for the treatment of patients diagnosed with mild-to-moderate COVID-19 at high risk for severe COVID-19</a:t>
            </a:r>
            <a:endParaRPr lang="en-US" sz="2000" dirty="0">
              <a:ea typeface="Calibri"/>
              <a:cs typeface="Calibri"/>
            </a:endParaRPr>
          </a:p>
        </p:txBody>
      </p:sp>
      <p:pic>
        <p:nvPicPr>
          <p:cNvPr id="8" name="Picture 11" descr="Text&#10;&#10;Description automatically generated">
            <a:extLst>
              <a:ext uri="{FF2B5EF4-FFF2-40B4-BE49-F238E27FC236}">
                <a16:creationId xmlns:a16="http://schemas.microsoft.com/office/drawing/2014/main" id="{016C3268-21F5-48B9-B9D1-EC4A5F727B81}"/>
              </a:ext>
            </a:extLst>
          </p:cNvPr>
          <p:cNvPicPr>
            <a:picLocks noChangeAspect="1"/>
          </p:cNvPicPr>
          <p:nvPr/>
        </p:nvPicPr>
        <p:blipFill>
          <a:blip r:embed="rId4"/>
          <a:stretch>
            <a:fillRect/>
          </a:stretch>
        </p:blipFill>
        <p:spPr>
          <a:xfrm>
            <a:off x="6741583" y="493713"/>
            <a:ext cx="3886199" cy="1987257"/>
          </a:xfrm>
          <a:prstGeom prst="rect">
            <a:avLst/>
          </a:prstGeom>
        </p:spPr>
      </p:pic>
    </p:spTree>
    <p:extLst>
      <p:ext uri="{BB962C8B-B14F-4D97-AF65-F5344CB8AC3E}">
        <p14:creationId xmlns:p14="http://schemas.microsoft.com/office/powerpoint/2010/main" val="36154692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2BB251-8219-1079-56FD-FDC9A4E4BF11}"/>
              </a:ext>
            </a:extLst>
          </p:cNvPr>
          <p:cNvSpPr>
            <a:spLocks noGrp="1"/>
          </p:cNvSpPr>
          <p:nvPr>
            <p:ph type="title"/>
          </p:nvPr>
        </p:nvSpPr>
        <p:spPr>
          <a:xfrm>
            <a:off x="457199" y="-36441"/>
            <a:ext cx="7571317" cy="992188"/>
          </a:xfrm>
        </p:spPr>
        <p:txBody>
          <a:bodyPr/>
          <a:lstStyle/>
          <a:p>
            <a:r>
              <a:rPr lang="en-US" dirty="0"/>
              <a:t>Evolving Evidence Base</a:t>
            </a:r>
          </a:p>
        </p:txBody>
      </p:sp>
      <p:sp>
        <p:nvSpPr>
          <p:cNvPr id="5" name="Content Placeholder 10">
            <a:extLst>
              <a:ext uri="{FF2B5EF4-FFF2-40B4-BE49-F238E27FC236}">
                <a16:creationId xmlns:a16="http://schemas.microsoft.com/office/drawing/2014/main" id="{A663EC77-80C5-F95D-CEDF-C95090352FCC}"/>
              </a:ext>
            </a:extLst>
          </p:cNvPr>
          <p:cNvSpPr>
            <a:spLocks noGrp="1"/>
          </p:cNvSpPr>
          <p:nvPr>
            <p:ph idx="1"/>
          </p:nvPr>
        </p:nvSpPr>
        <p:spPr>
          <a:xfrm>
            <a:off x="570008" y="1098032"/>
            <a:ext cx="5863937" cy="5024438"/>
          </a:xfrm>
        </p:spPr>
        <p:txBody>
          <a:bodyPr/>
          <a:lstStyle/>
          <a:p>
            <a:r>
              <a:rPr lang="en-US" dirty="0"/>
              <a:t>Evolving variants</a:t>
            </a:r>
          </a:p>
          <a:p>
            <a:r>
              <a:rPr lang="en-US" dirty="0"/>
              <a:t>Still significant reduction of hospitalization and death in patients &gt; 65 with omicron surge</a:t>
            </a:r>
          </a:p>
          <a:p>
            <a:r>
              <a:rPr lang="en-US" dirty="0"/>
              <a:t>Expect ongoing studies as evidence base is quickly evolving</a:t>
            </a:r>
            <a:endParaRPr lang="en-US">
              <a:cs typeface="Calibri"/>
            </a:endParaRPr>
          </a:p>
          <a:p>
            <a:r>
              <a:rPr lang="en-US" dirty="0">
                <a:cs typeface="Calibri"/>
              </a:rPr>
              <a:t>Test to Treat as a strategy </a:t>
            </a:r>
            <a:r>
              <a:rPr lang="en-US" i="1" dirty="0">
                <a:cs typeface="Calibri"/>
              </a:rPr>
              <a:t>to improve access to care</a:t>
            </a:r>
            <a:r>
              <a:rPr lang="en-US" dirty="0">
                <a:cs typeface="Calibri"/>
              </a:rPr>
              <a:t> has a strong evidence base (HIV, etc.)</a:t>
            </a:r>
          </a:p>
        </p:txBody>
      </p:sp>
      <p:sp>
        <p:nvSpPr>
          <p:cNvPr id="6" name="Slide Number Placeholder 3">
            <a:extLst>
              <a:ext uri="{FF2B5EF4-FFF2-40B4-BE49-F238E27FC236}">
                <a16:creationId xmlns:a16="http://schemas.microsoft.com/office/drawing/2014/main" id="{147E2672-F00A-2F32-C338-4C013DB3CD6E}"/>
              </a:ext>
            </a:extLst>
          </p:cNvPr>
          <p:cNvSpPr txBox="1">
            <a:spLocks/>
          </p:cNvSpPr>
          <p:nvPr/>
        </p:nvSpPr>
        <p:spPr>
          <a:xfrm>
            <a:off x="11078634" y="668972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C0A3798-3E55-40AD-888C-464D28038119}" type="slidenum">
              <a:rPr lang="en-US" dirty="0" smtClean="0"/>
              <a:pPr>
                <a:defRPr/>
              </a:pPr>
              <a:t>67</a:t>
            </a:fld>
            <a:endParaRPr lang="en-US" dirty="0"/>
          </a:p>
        </p:txBody>
      </p:sp>
      <p:pic>
        <p:nvPicPr>
          <p:cNvPr id="7" name="Content Placeholder 5" descr="Graphical user interface, text, application, email&#10;&#10;Description automatically generated">
            <a:extLst>
              <a:ext uri="{FF2B5EF4-FFF2-40B4-BE49-F238E27FC236}">
                <a16:creationId xmlns:a16="http://schemas.microsoft.com/office/drawing/2014/main" id="{419939A2-5CE2-B29F-6D6D-9487167E9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47354" y="813462"/>
            <a:ext cx="5387447" cy="295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7ED1463-EA0B-84CC-BA3C-654527C67AB1}"/>
              </a:ext>
            </a:extLst>
          </p:cNvPr>
          <p:cNvSpPr txBox="1"/>
          <p:nvPr/>
        </p:nvSpPr>
        <p:spPr>
          <a:xfrm>
            <a:off x="3276869" y="5721372"/>
            <a:ext cx="8129848" cy="646331"/>
          </a:xfrm>
          <a:prstGeom prst="rect">
            <a:avLst/>
          </a:prstGeom>
          <a:noFill/>
        </p:spPr>
        <p:txBody>
          <a:bodyPr wrap="square" rtlCol="0">
            <a:spAutoFit/>
          </a:bodyPr>
          <a:lstStyle/>
          <a:p>
            <a:r>
              <a:rPr lang="en-US" sz="1200" dirty="0"/>
              <a:t>Arbel R, Wolff Sagy Y, </a:t>
            </a:r>
            <a:r>
              <a:rPr lang="en-US" sz="1200" dirty="0" err="1"/>
              <a:t>Hoshen</a:t>
            </a:r>
            <a:r>
              <a:rPr lang="en-US" sz="1200" dirty="0"/>
              <a:t> M, Battat E, Lavie G, Sergienko R, </a:t>
            </a:r>
            <a:r>
              <a:rPr lang="en-US" sz="1200" dirty="0" err="1"/>
              <a:t>Friger</a:t>
            </a:r>
            <a:r>
              <a:rPr lang="en-US" sz="1200" dirty="0"/>
              <a:t> M, Waxman JG, Dagan N, </a:t>
            </a:r>
            <a:r>
              <a:rPr lang="en-US" sz="1200" dirty="0" err="1"/>
              <a:t>Balicer</a:t>
            </a:r>
            <a:r>
              <a:rPr lang="en-US" sz="1200" dirty="0"/>
              <a:t> R, Ben-Shlomo Y, Peretz A, Yaron S, </a:t>
            </a:r>
            <a:r>
              <a:rPr lang="en-US" sz="1200" dirty="0" err="1"/>
              <a:t>Serby</a:t>
            </a:r>
            <a:r>
              <a:rPr lang="en-US" sz="1200" dirty="0"/>
              <a:t> D, Hammerman A, Netzer D. Nirmatrelvir Use and Severe Covid-19 Outcomes during the Omicron Surge. N Engl J Med. 2022 Sep 1;387(9):790-798. </a:t>
            </a:r>
            <a:r>
              <a:rPr lang="en-US" sz="1200" dirty="0" err="1"/>
              <a:t>doi</a:t>
            </a:r>
            <a:r>
              <a:rPr lang="en-US" sz="1200" dirty="0"/>
              <a:t>: 10.1056/NEJMoa2204919. </a:t>
            </a:r>
            <a:r>
              <a:rPr lang="en-US" sz="1200" dirty="0" err="1"/>
              <a:t>Epub</a:t>
            </a:r>
            <a:r>
              <a:rPr lang="en-US" sz="1200" dirty="0"/>
              <a:t> 2022 Aug 24. PMID: 36001529.</a:t>
            </a:r>
          </a:p>
        </p:txBody>
      </p:sp>
    </p:spTree>
    <p:extLst>
      <p:ext uri="{BB962C8B-B14F-4D97-AF65-F5344CB8AC3E}">
        <p14:creationId xmlns:p14="http://schemas.microsoft.com/office/powerpoint/2010/main" val="27081690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278-AE6B-10FE-95EC-4B927A816F4A}"/>
              </a:ext>
            </a:extLst>
          </p:cNvPr>
          <p:cNvSpPr>
            <a:spLocks noGrp="1"/>
          </p:cNvSpPr>
          <p:nvPr>
            <p:ph type="title"/>
          </p:nvPr>
        </p:nvSpPr>
        <p:spPr>
          <a:xfrm>
            <a:off x="355066" y="1938323"/>
            <a:ext cx="3037114" cy="800039"/>
          </a:xfrm>
        </p:spPr>
        <p:txBody>
          <a:bodyPr>
            <a:normAutofit fontScale="90000"/>
          </a:bodyPr>
          <a:lstStyle/>
          <a:p>
            <a:r>
              <a:rPr lang="en-US" dirty="0">
                <a:cs typeface="Calibri Light"/>
              </a:rPr>
              <a:t>Test to Treat Algorithm</a:t>
            </a:r>
            <a:endParaRPr lang="en-US" dirty="0"/>
          </a:p>
        </p:txBody>
      </p:sp>
      <p:pic>
        <p:nvPicPr>
          <p:cNvPr id="4" name="Picture 3" descr="Diagram&#10;&#10;Description automatically generated">
            <a:extLst>
              <a:ext uri="{FF2B5EF4-FFF2-40B4-BE49-F238E27FC236}">
                <a16:creationId xmlns:a16="http://schemas.microsoft.com/office/drawing/2014/main" id="{7DB86847-1F9F-05D3-CE62-7F86DF4869D0}"/>
              </a:ext>
            </a:extLst>
          </p:cNvPr>
          <p:cNvPicPr>
            <a:picLocks noChangeAspect="1"/>
          </p:cNvPicPr>
          <p:nvPr/>
        </p:nvPicPr>
        <p:blipFill>
          <a:blip r:embed="rId3"/>
          <a:stretch>
            <a:fillRect/>
          </a:stretch>
        </p:blipFill>
        <p:spPr>
          <a:xfrm>
            <a:off x="3392180" y="179578"/>
            <a:ext cx="8444754" cy="6498843"/>
          </a:xfrm>
          <a:prstGeom prst="rect">
            <a:avLst/>
          </a:prstGeom>
        </p:spPr>
      </p:pic>
      <p:sp>
        <p:nvSpPr>
          <p:cNvPr id="3" name="5-Point Star 2">
            <a:extLst>
              <a:ext uri="{FF2B5EF4-FFF2-40B4-BE49-F238E27FC236}">
                <a16:creationId xmlns:a16="http://schemas.microsoft.com/office/drawing/2014/main" id="{92EE69C9-ED3B-F007-A412-EF0182FED090}"/>
              </a:ext>
            </a:extLst>
          </p:cNvPr>
          <p:cNvSpPr/>
          <p:nvPr/>
        </p:nvSpPr>
        <p:spPr>
          <a:xfrm>
            <a:off x="5495372" y="5355771"/>
            <a:ext cx="600627" cy="53040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4375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21E91-C112-8B11-DCC1-2D2421807355}"/>
              </a:ext>
            </a:extLst>
          </p:cNvPr>
          <p:cNvSpPr>
            <a:spLocks noGrp="1"/>
          </p:cNvSpPr>
          <p:nvPr>
            <p:ph type="title"/>
          </p:nvPr>
        </p:nvSpPr>
        <p:spPr>
          <a:xfrm>
            <a:off x="427892" y="186470"/>
            <a:ext cx="10974116" cy="800039"/>
          </a:xfrm>
        </p:spPr>
        <p:txBody>
          <a:bodyPr>
            <a:normAutofit fontScale="90000"/>
          </a:bodyPr>
          <a:lstStyle/>
          <a:p>
            <a:r>
              <a:rPr lang="en-US" sz="3400" dirty="0"/>
              <a:t>First Line Treatment: </a:t>
            </a:r>
            <a:r>
              <a:rPr lang="en-US" sz="3600" dirty="0" err="1"/>
              <a:t>Paxlovid</a:t>
            </a:r>
            <a:r>
              <a:rPr lang="en-US" sz="3600" dirty="0"/>
              <a:t> (</a:t>
            </a:r>
            <a:r>
              <a:rPr lang="en-US" sz="3600" dirty="0" err="1"/>
              <a:t>Nirmatrelvir</a:t>
            </a:r>
            <a:r>
              <a:rPr lang="en-US" sz="3600" dirty="0"/>
              <a:t>/Ritonavir)</a:t>
            </a:r>
            <a:endParaRPr lang="en-US" sz="3400" dirty="0"/>
          </a:p>
        </p:txBody>
      </p:sp>
      <p:sp>
        <p:nvSpPr>
          <p:cNvPr id="6" name="Content Placeholder 5">
            <a:extLst>
              <a:ext uri="{FF2B5EF4-FFF2-40B4-BE49-F238E27FC236}">
                <a16:creationId xmlns:a16="http://schemas.microsoft.com/office/drawing/2014/main" id="{64EBF665-F04D-08A0-E236-D170B3860A00}"/>
              </a:ext>
            </a:extLst>
          </p:cNvPr>
          <p:cNvSpPr>
            <a:spLocks noGrp="1"/>
          </p:cNvSpPr>
          <p:nvPr>
            <p:ph idx="1"/>
          </p:nvPr>
        </p:nvSpPr>
        <p:spPr>
          <a:xfrm>
            <a:off x="427892" y="2010308"/>
            <a:ext cx="6183923" cy="4932746"/>
          </a:xfrm>
        </p:spPr>
        <p:txBody>
          <a:bodyPr/>
          <a:lstStyle/>
          <a:p>
            <a:r>
              <a:rPr lang="en-US" b="1" dirty="0">
                <a:latin typeface="+mn-lt"/>
              </a:rPr>
              <a:t>Indications:</a:t>
            </a:r>
          </a:p>
          <a:p>
            <a:pPr lvl="1"/>
            <a:r>
              <a:rPr lang="en-US" sz="2200" dirty="0"/>
              <a:t>Symptomatic, confirmed COVID-19</a:t>
            </a:r>
          </a:p>
          <a:p>
            <a:pPr lvl="1"/>
            <a:r>
              <a:rPr lang="en-US" sz="2200" dirty="0"/>
              <a:t>Mild – Moderate symptoms </a:t>
            </a:r>
          </a:p>
          <a:p>
            <a:pPr lvl="1"/>
            <a:r>
              <a:rPr lang="en-US" sz="2200" dirty="0"/>
              <a:t>Within 5 days of symptom onset</a:t>
            </a:r>
          </a:p>
          <a:p>
            <a:pPr lvl="1"/>
            <a:r>
              <a:rPr lang="en-US" sz="2200" dirty="0"/>
              <a:t>Age &gt; 12</a:t>
            </a:r>
          </a:p>
          <a:p>
            <a:pPr lvl="1"/>
            <a:r>
              <a:rPr lang="en-US" sz="2200" dirty="0"/>
              <a:t>Weight &gt; 40kg</a:t>
            </a:r>
          </a:p>
          <a:p>
            <a:pPr lvl="1"/>
            <a:r>
              <a:rPr lang="en-US" sz="2200" dirty="0"/>
              <a:t>High Risk Criteria:</a:t>
            </a:r>
          </a:p>
          <a:p>
            <a:pPr lvl="2"/>
            <a:r>
              <a:rPr lang="en-US" b="0" i="0" u="none" strike="noStrike" dirty="0">
                <a:solidFill>
                  <a:srgbClr val="262626"/>
                </a:solidFill>
                <a:effectLst/>
                <a:latin typeface="Arial" panose="020B0604020202020204" pitchFamily="34" charset="0"/>
              </a:rPr>
              <a:t>Age &gt; 50, especially those &gt;= 65 or unvaccinated ages 50 – 64</a:t>
            </a:r>
          </a:p>
          <a:p>
            <a:pPr lvl="2"/>
            <a:r>
              <a:rPr lang="en-US" dirty="0"/>
              <a:t>Comorbidities such pulmonary/lung disease, hypertension, diabetes, chronic kidney disease, immunocompromised state, HIV</a:t>
            </a:r>
          </a:p>
          <a:p>
            <a:pPr lvl="2"/>
            <a:r>
              <a:rPr lang="en-US" dirty="0"/>
              <a:t>BMI &gt; 30</a:t>
            </a:r>
          </a:p>
        </p:txBody>
      </p:sp>
      <p:sp>
        <p:nvSpPr>
          <p:cNvPr id="7" name="Content Placeholder 6">
            <a:extLst>
              <a:ext uri="{FF2B5EF4-FFF2-40B4-BE49-F238E27FC236}">
                <a16:creationId xmlns:a16="http://schemas.microsoft.com/office/drawing/2014/main" id="{FF0DFA85-8147-5D4B-FCBA-597807CE1CE2}"/>
              </a:ext>
            </a:extLst>
          </p:cNvPr>
          <p:cNvSpPr>
            <a:spLocks noGrp="1"/>
          </p:cNvSpPr>
          <p:nvPr>
            <p:ph sz="half" idx="4294967295"/>
          </p:nvPr>
        </p:nvSpPr>
        <p:spPr>
          <a:xfrm>
            <a:off x="6197600" y="1950902"/>
            <a:ext cx="5994400" cy="4525963"/>
          </a:xfrm>
        </p:spPr>
        <p:txBody>
          <a:bodyPr>
            <a:normAutofit fontScale="92500" lnSpcReduction="20000"/>
          </a:bodyPr>
          <a:lstStyle/>
          <a:p>
            <a:r>
              <a:rPr lang="en-US" b="1" dirty="0"/>
              <a:t>Contraindications:</a:t>
            </a:r>
          </a:p>
          <a:p>
            <a:pPr lvl="1"/>
            <a:r>
              <a:rPr lang="en-US" dirty="0">
                <a:latin typeface="Arial" panose="020B0604020202020204" pitchFamily="34" charset="0"/>
                <a:cs typeface="Arial" panose="020B0604020202020204" pitchFamily="34" charset="0"/>
              </a:rPr>
              <a:t>&gt; 5 days of symptoms</a:t>
            </a:r>
          </a:p>
          <a:p>
            <a:pPr lvl="1"/>
            <a:r>
              <a:rPr lang="en-US" dirty="0">
                <a:latin typeface="Arial" panose="020B0604020202020204" pitchFamily="34" charset="0"/>
                <a:cs typeface="Arial" panose="020B0604020202020204" pitchFamily="34" charset="0"/>
              </a:rPr>
              <a:t>Severe or Critical COVID-19</a:t>
            </a:r>
          </a:p>
          <a:p>
            <a:pPr lvl="1"/>
            <a:r>
              <a:rPr lang="en-US" dirty="0">
                <a:latin typeface="Arial" panose="020B0604020202020204" pitchFamily="34" charset="0"/>
                <a:cs typeface="Arial" panose="020B0604020202020204" pitchFamily="34" charset="0"/>
              </a:rPr>
              <a:t>Lack of symptoms</a:t>
            </a:r>
          </a:p>
          <a:p>
            <a:pPr lvl="1"/>
            <a:r>
              <a:rPr lang="en-US" dirty="0">
                <a:effectLst/>
                <a:latin typeface="Arial" panose="020B0604020202020204" pitchFamily="34" charset="0"/>
                <a:ea typeface="Calibri" panose="020F0502020204030204" pitchFamily="34" charset="0"/>
                <a:cs typeface="Arial" panose="020B0604020202020204" pitchFamily="34" charset="0"/>
              </a:rPr>
              <a:t>Patients with severe kidney or liver disease (see T2T algorithm). </a:t>
            </a:r>
          </a:p>
          <a:p>
            <a:pPr lvl="1"/>
            <a:r>
              <a:rPr lang="en-US" dirty="0">
                <a:effectLst/>
                <a:latin typeface="Arial" panose="020B0604020202020204" pitchFamily="34" charset="0"/>
                <a:ea typeface="Calibri" panose="020F0502020204030204" pitchFamily="34" charset="0"/>
                <a:cs typeface="Arial" panose="020B0604020202020204" pitchFamily="34" charset="0"/>
              </a:rPr>
              <a:t>Patients who are allergic to any of the ingredients in the medication.</a:t>
            </a:r>
          </a:p>
          <a:p>
            <a:pPr lvl="1"/>
            <a:r>
              <a:rPr lang="en-US" dirty="0">
                <a:effectLst/>
                <a:latin typeface="Arial" panose="020B0604020202020204" pitchFamily="34" charset="0"/>
                <a:ea typeface="Calibri" panose="020F0502020204030204" pitchFamily="34" charset="0"/>
                <a:cs typeface="Arial" panose="020B0604020202020204" pitchFamily="34" charset="0"/>
              </a:rPr>
              <a:t>Patients who cannot swallow whole tablets. Oral antiviral medications should not be cut or crushed and must be swallowed whole.</a:t>
            </a:r>
          </a:p>
          <a:p>
            <a:pPr lvl="1"/>
            <a:r>
              <a:rPr lang="en-US" b="0" i="0" u="none" strike="noStrike" dirty="0">
                <a:solidFill>
                  <a:srgbClr val="000000"/>
                </a:solidFill>
                <a:effectLst/>
                <a:latin typeface="Arial" panose="020B0604020202020204" pitchFamily="34" charset="0"/>
                <a:cs typeface="Arial" panose="020B0604020202020204" pitchFamily="34" charset="0"/>
              </a:rPr>
              <a:t>Patients taking a drug which is contraindicated with </a:t>
            </a:r>
            <a:r>
              <a:rPr lang="en-US" b="0" i="0" u="none" strike="noStrike" dirty="0" err="1">
                <a:solidFill>
                  <a:srgbClr val="000000"/>
                </a:solidFill>
                <a:effectLst/>
                <a:latin typeface="Arial" panose="020B0604020202020204" pitchFamily="34" charset="0"/>
                <a:cs typeface="Arial" panose="020B0604020202020204" pitchFamily="34" charset="0"/>
              </a:rPr>
              <a:t>Nirmatrelvir</a:t>
            </a:r>
            <a:r>
              <a:rPr lang="en-US" b="0" i="0" u="none" strike="noStrike" dirty="0">
                <a:solidFill>
                  <a:srgbClr val="000000"/>
                </a:solidFill>
                <a:effectLst/>
                <a:latin typeface="Arial" panose="020B0604020202020204" pitchFamily="34" charset="0"/>
                <a:cs typeface="Arial" panose="020B0604020202020204" pitchFamily="34" charset="0"/>
              </a:rPr>
              <a:t>/ritonavir unless the drug can be withheld or appropriately dose-adjusted.</a:t>
            </a:r>
            <a:r>
              <a:rPr lang="en-US" dirty="0">
                <a:effectLst/>
                <a:latin typeface="Arial" panose="020B0604020202020204" pitchFamily="34" charset="0"/>
                <a:ea typeface="Calibri" panose="020F0502020204030204" pitchFamily="34" charset="0"/>
                <a:cs typeface="Arial" panose="020B0604020202020204" pitchFamily="34" charset="0"/>
              </a:rPr>
              <a:t> </a:t>
            </a:r>
          </a:p>
          <a:p>
            <a:pPr lvl="1"/>
            <a:endParaRPr lang="en-US" dirty="0"/>
          </a:p>
          <a:p>
            <a:pPr lvl="1"/>
            <a:endParaRPr lang="en-US" dirty="0"/>
          </a:p>
        </p:txBody>
      </p:sp>
      <p:sp>
        <p:nvSpPr>
          <p:cNvPr id="3" name="Slide Number Placeholder 2">
            <a:extLst>
              <a:ext uri="{FF2B5EF4-FFF2-40B4-BE49-F238E27FC236}">
                <a16:creationId xmlns:a16="http://schemas.microsoft.com/office/drawing/2014/main" id="{FF15EC0A-B8E2-69E2-51B5-527AA66301EB}"/>
              </a:ext>
            </a:extLst>
          </p:cNvPr>
          <p:cNvSpPr>
            <a:spLocks noGrp="1"/>
          </p:cNvSpPr>
          <p:nvPr>
            <p:ph type="sldNum" sz="quarter" idx="4294967295"/>
          </p:nvPr>
        </p:nvSpPr>
        <p:spPr>
          <a:xfrm>
            <a:off x="9448800" y="6356350"/>
            <a:ext cx="2743200" cy="365125"/>
          </a:xfrm>
        </p:spPr>
        <p:txBody>
          <a:bodyPr/>
          <a:lstStyle/>
          <a:p>
            <a:pPr>
              <a:defRPr/>
            </a:pPr>
            <a:fld id="{17F1F82B-EACD-44DD-B37E-7A7D49CC393D}" type="slidenum">
              <a:rPr lang="en-US" dirty="0" smtClean="0"/>
              <a:pPr>
                <a:defRPr/>
              </a:pPr>
              <a:t>69</a:t>
            </a:fld>
            <a:endParaRPr lang="en-US" dirty="0"/>
          </a:p>
        </p:txBody>
      </p:sp>
      <p:sp>
        <p:nvSpPr>
          <p:cNvPr id="8" name="TextBox 7">
            <a:extLst>
              <a:ext uri="{FF2B5EF4-FFF2-40B4-BE49-F238E27FC236}">
                <a16:creationId xmlns:a16="http://schemas.microsoft.com/office/drawing/2014/main" id="{E65900E5-1C72-9051-0A47-C183EBBCA9A6}"/>
              </a:ext>
            </a:extLst>
          </p:cNvPr>
          <p:cNvSpPr txBox="1"/>
          <p:nvPr/>
        </p:nvSpPr>
        <p:spPr>
          <a:xfrm>
            <a:off x="906586" y="1027572"/>
            <a:ext cx="9460523" cy="923330"/>
          </a:xfrm>
          <a:prstGeom prst="rect">
            <a:avLst/>
          </a:prstGeom>
          <a:noFill/>
        </p:spPr>
        <p:txBody>
          <a:bodyPr wrap="square" rtlCol="0">
            <a:spAutoFit/>
          </a:bodyPr>
          <a:lstStyle/>
          <a:p>
            <a:r>
              <a:rPr lang="en-US" i="1" dirty="0">
                <a:cs typeface="Calibri"/>
              </a:rPr>
              <a:t>SARS-CoV-2 protease (3CLpro) inhibitor, thereby preventing cleavage of the viral polyprotein which is needed for viral proteins to become functional</a:t>
            </a:r>
            <a:endParaRPr lang="en-US" dirty="0"/>
          </a:p>
          <a:p>
            <a:endParaRPr lang="en-US"/>
          </a:p>
        </p:txBody>
      </p:sp>
    </p:spTree>
    <p:extLst>
      <p:ext uri="{BB962C8B-B14F-4D97-AF65-F5344CB8AC3E}">
        <p14:creationId xmlns:p14="http://schemas.microsoft.com/office/powerpoint/2010/main" val="527160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56DAF-A0C4-8CD2-CE4D-C8EEFE2BB09D}"/>
              </a:ext>
            </a:extLst>
          </p:cNvPr>
          <p:cNvSpPr>
            <a:spLocks noGrp="1"/>
          </p:cNvSpPr>
          <p:nvPr>
            <p:ph type="title"/>
          </p:nvPr>
        </p:nvSpPr>
        <p:spPr>
          <a:xfrm>
            <a:off x="601133" y="312574"/>
            <a:ext cx="8543925" cy="800039"/>
          </a:xfrm>
        </p:spPr>
        <p:txBody>
          <a:bodyPr/>
          <a:lstStyle/>
          <a:p>
            <a:r>
              <a:rPr lang="en-US"/>
              <a:t>Variants</a:t>
            </a:r>
          </a:p>
        </p:txBody>
      </p:sp>
      <p:sp>
        <p:nvSpPr>
          <p:cNvPr id="3" name="Content Placeholder 2">
            <a:extLst>
              <a:ext uri="{FF2B5EF4-FFF2-40B4-BE49-F238E27FC236}">
                <a16:creationId xmlns:a16="http://schemas.microsoft.com/office/drawing/2014/main" id="{EE0671B3-C60F-2A38-418A-6551FFE772B0}"/>
              </a:ext>
            </a:extLst>
          </p:cNvPr>
          <p:cNvSpPr>
            <a:spLocks noGrp="1"/>
          </p:cNvSpPr>
          <p:nvPr>
            <p:ph idx="1"/>
          </p:nvPr>
        </p:nvSpPr>
        <p:spPr>
          <a:xfrm>
            <a:off x="549155" y="1315183"/>
            <a:ext cx="8543925" cy="4932746"/>
          </a:xfrm>
        </p:spPr>
        <p:txBody>
          <a:bodyPr/>
          <a:lstStyle/>
          <a:p>
            <a:r>
              <a:rPr lang="en-US"/>
              <a:t>Viruses like SARS CoV-2 continuously evolve as changes in the genetic code occur during replication of the genome.</a:t>
            </a:r>
          </a:p>
          <a:p>
            <a:r>
              <a:rPr lang="en-US"/>
              <a:t>A variant has one or more mutations that differentiate it from the other variants of the SARS CoV-2 virus.</a:t>
            </a:r>
          </a:p>
          <a:p>
            <a:r>
              <a:rPr lang="en-US"/>
              <a:t>Examples:</a:t>
            </a:r>
          </a:p>
          <a:p>
            <a:pPr lvl="1"/>
            <a:r>
              <a:rPr lang="en-US"/>
              <a:t>Delta Variant: twice as contagious, increased impact especially on unvaccinated people</a:t>
            </a:r>
          </a:p>
          <a:p>
            <a:pPr lvl="1"/>
            <a:r>
              <a:rPr lang="en-US"/>
              <a:t>Omicron Variant: even higher rate of transmissibility</a:t>
            </a:r>
          </a:p>
          <a:p>
            <a:r>
              <a:rPr lang="en-US"/>
              <a:t>What will the next variant be?</a:t>
            </a:r>
          </a:p>
        </p:txBody>
      </p:sp>
      <p:pic>
        <p:nvPicPr>
          <p:cNvPr id="4" name="Picture 4" descr="A picture containing text, flower, plant&#10;&#10;Description automatically generated">
            <a:extLst>
              <a:ext uri="{FF2B5EF4-FFF2-40B4-BE49-F238E27FC236}">
                <a16:creationId xmlns:a16="http://schemas.microsoft.com/office/drawing/2014/main" id="{837DA188-B39B-610C-11A6-9DB9B24593BC}"/>
              </a:ext>
            </a:extLst>
          </p:cNvPr>
          <p:cNvPicPr>
            <a:picLocks noChangeAspect="1"/>
          </p:cNvPicPr>
          <p:nvPr/>
        </p:nvPicPr>
        <p:blipFill>
          <a:blip r:embed="rId3"/>
          <a:stretch>
            <a:fillRect/>
          </a:stretch>
        </p:blipFill>
        <p:spPr>
          <a:xfrm>
            <a:off x="9145675" y="4522491"/>
            <a:ext cx="2743200" cy="1832358"/>
          </a:xfrm>
          <a:prstGeom prst="rect">
            <a:avLst/>
          </a:prstGeom>
        </p:spPr>
      </p:pic>
      <p:pic>
        <p:nvPicPr>
          <p:cNvPr id="5" name="Picture 5" descr="A picture containing text, blue&#10;&#10;Description automatically generated">
            <a:extLst>
              <a:ext uri="{FF2B5EF4-FFF2-40B4-BE49-F238E27FC236}">
                <a16:creationId xmlns:a16="http://schemas.microsoft.com/office/drawing/2014/main" id="{1319107F-C58B-1193-9638-D2A2C91B8465}"/>
              </a:ext>
            </a:extLst>
          </p:cNvPr>
          <p:cNvPicPr>
            <a:picLocks noChangeAspect="1"/>
          </p:cNvPicPr>
          <p:nvPr/>
        </p:nvPicPr>
        <p:blipFill>
          <a:blip r:embed="rId4"/>
          <a:stretch>
            <a:fillRect/>
          </a:stretch>
        </p:blipFill>
        <p:spPr>
          <a:xfrm>
            <a:off x="9246158" y="710261"/>
            <a:ext cx="2743200" cy="2004291"/>
          </a:xfrm>
          <a:prstGeom prst="rect">
            <a:avLst/>
          </a:prstGeom>
        </p:spPr>
      </p:pic>
    </p:spTree>
    <p:extLst>
      <p:ext uri="{BB962C8B-B14F-4D97-AF65-F5344CB8AC3E}">
        <p14:creationId xmlns:p14="http://schemas.microsoft.com/office/powerpoint/2010/main" val="36744573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CD3E1D-F984-01BB-418D-EF558CDA1250}"/>
              </a:ext>
            </a:extLst>
          </p:cNvPr>
          <p:cNvSpPr>
            <a:spLocks noGrp="1"/>
          </p:cNvSpPr>
          <p:nvPr>
            <p:ph type="title"/>
          </p:nvPr>
        </p:nvSpPr>
        <p:spPr>
          <a:xfrm>
            <a:off x="335924" y="127248"/>
            <a:ext cx="8543925" cy="800039"/>
          </a:xfrm>
        </p:spPr>
        <p:txBody>
          <a:bodyPr>
            <a:normAutofit fontScale="90000"/>
          </a:bodyPr>
          <a:lstStyle/>
          <a:p>
            <a:r>
              <a:rPr lang="en-US" sz="3400" dirty="0"/>
              <a:t>Focus In: Oral Antivirals for Test To Treat</a:t>
            </a:r>
          </a:p>
        </p:txBody>
      </p:sp>
      <p:sp>
        <p:nvSpPr>
          <p:cNvPr id="5" name="Slide Number Placeholder 4">
            <a:extLst>
              <a:ext uri="{FF2B5EF4-FFF2-40B4-BE49-F238E27FC236}">
                <a16:creationId xmlns:a16="http://schemas.microsoft.com/office/drawing/2014/main" id="{CC7E6D85-22A5-F2E9-04BB-47841293CB73}"/>
              </a:ext>
            </a:extLst>
          </p:cNvPr>
          <p:cNvSpPr>
            <a:spLocks noGrp="1"/>
          </p:cNvSpPr>
          <p:nvPr>
            <p:ph type="sldNum" sz="quarter" idx="4294967295"/>
          </p:nvPr>
        </p:nvSpPr>
        <p:spPr>
          <a:xfrm>
            <a:off x="9448800" y="6356350"/>
            <a:ext cx="2743200" cy="365125"/>
          </a:xfrm>
        </p:spPr>
        <p:txBody>
          <a:bodyPr/>
          <a:lstStyle/>
          <a:p>
            <a:pPr>
              <a:defRPr/>
            </a:pPr>
            <a:fld id="{FEF22BF4-E4CF-45A2-8CAB-2CEA7D4850F7}" type="slidenum">
              <a:rPr lang="en-US" dirty="0" smtClean="0"/>
              <a:pPr>
                <a:defRPr/>
              </a:pPr>
              <a:t>70</a:t>
            </a:fld>
            <a:endParaRPr lang="en-US" dirty="0"/>
          </a:p>
        </p:txBody>
      </p:sp>
      <p:pic>
        <p:nvPicPr>
          <p:cNvPr id="8" name="Picture 7">
            <a:extLst>
              <a:ext uri="{FF2B5EF4-FFF2-40B4-BE49-F238E27FC236}">
                <a16:creationId xmlns:a16="http://schemas.microsoft.com/office/drawing/2014/main" id="{68F314F2-D9B0-2311-F300-5F4146BC5144}"/>
              </a:ext>
            </a:extLst>
          </p:cNvPr>
          <p:cNvPicPr>
            <a:picLocks noChangeAspect="1"/>
          </p:cNvPicPr>
          <p:nvPr/>
        </p:nvPicPr>
        <p:blipFill>
          <a:blip r:embed="rId3"/>
          <a:stretch>
            <a:fillRect/>
          </a:stretch>
        </p:blipFill>
        <p:spPr>
          <a:xfrm>
            <a:off x="1604365" y="1749031"/>
            <a:ext cx="3096975" cy="4377132"/>
          </a:xfrm>
          <a:prstGeom prst="rect">
            <a:avLst/>
          </a:prstGeom>
        </p:spPr>
      </p:pic>
      <p:pic>
        <p:nvPicPr>
          <p:cNvPr id="9" name="Picture 8">
            <a:extLst>
              <a:ext uri="{FF2B5EF4-FFF2-40B4-BE49-F238E27FC236}">
                <a16:creationId xmlns:a16="http://schemas.microsoft.com/office/drawing/2014/main" id="{2FE01008-1818-1C82-2E06-C56D33AC6910}"/>
              </a:ext>
            </a:extLst>
          </p:cNvPr>
          <p:cNvPicPr>
            <a:picLocks noChangeAspect="1"/>
          </p:cNvPicPr>
          <p:nvPr/>
        </p:nvPicPr>
        <p:blipFill>
          <a:blip r:embed="rId4"/>
          <a:stretch>
            <a:fillRect/>
          </a:stretch>
        </p:blipFill>
        <p:spPr>
          <a:xfrm>
            <a:off x="7042497" y="1749031"/>
            <a:ext cx="3281392" cy="4377132"/>
          </a:xfrm>
          <a:prstGeom prst="rect">
            <a:avLst/>
          </a:prstGeom>
        </p:spPr>
      </p:pic>
      <p:sp>
        <p:nvSpPr>
          <p:cNvPr id="10" name="TextBox 9">
            <a:extLst>
              <a:ext uri="{FF2B5EF4-FFF2-40B4-BE49-F238E27FC236}">
                <a16:creationId xmlns:a16="http://schemas.microsoft.com/office/drawing/2014/main" id="{AE28F3B2-80CD-E4E7-443A-EFB430F9AE98}"/>
              </a:ext>
            </a:extLst>
          </p:cNvPr>
          <p:cNvSpPr txBox="1"/>
          <p:nvPr/>
        </p:nvSpPr>
        <p:spPr>
          <a:xfrm>
            <a:off x="5982677" y="1076549"/>
            <a:ext cx="4951486" cy="523220"/>
          </a:xfrm>
          <a:prstGeom prst="rect">
            <a:avLst/>
          </a:prstGeom>
          <a:noFill/>
        </p:spPr>
        <p:txBody>
          <a:bodyPr wrap="square" rtlCol="0">
            <a:spAutoFit/>
          </a:bodyPr>
          <a:lstStyle/>
          <a:p>
            <a:r>
              <a:rPr lang="en-US" sz="2800" dirty="0"/>
              <a:t>Renal Dosing: GFR 30 - 60</a:t>
            </a:r>
          </a:p>
        </p:txBody>
      </p:sp>
      <p:sp>
        <p:nvSpPr>
          <p:cNvPr id="2" name="TextBox 1">
            <a:extLst>
              <a:ext uri="{FF2B5EF4-FFF2-40B4-BE49-F238E27FC236}">
                <a16:creationId xmlns:a16="http://schemas.microsoft.com/office/drawing/2014/main" id="{8DB0E323-ED29-ED43-DCA5-38207D17BCA4}"/>
              </a:ext>
            </a:extLst>
          </p:cNvPr>
          <p:cNvSpPr txBox="1"/>
          <p:nvPr/>
        </p:nvSpPr>
        <p:spPr>
          <a:xfrm>
            <a:off x="560750" y="1062002"/>
            <a:ext cx="39312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Usual Paxlovid Dosing</a:t>
            </a:r>
          </a:p>
        </p:txBody>
      </p:sp>
    </p:spTree>
    <p:extLst>
      <p:ext uri="{BB962C8B-B14F-4D97-AF65-F5344CB8AC3E}">
        <p14:creationId xmlns:p14="http://schemas.microsoft.com/office/powerpoint/2010/main" val="22728564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4985-5A91-BCA1-AC25-9375D28C8382}"/>
              </a:ext>
            </a:extLst>
          </p:cNvPr>
          <p:cNvSpPr>
            <a:spLocks noGrp="1"/>
          </p:cNvSpPr>
          <p:nvPr>
            <p:ph type="title"/>
          </p:nvPr>
        </p:nvSpPr>
        <p:spPr>
          <a:xfrm>
            <a:off x="187570" y="36652"/>
            <a:ext cx="8543925" cy="800039"/>
          </a:xfrm>
        </p:spPr>
        <p:txBody>
          <a:bodyPr/>
          <a:lstStyle/>
          <a:p>
            <a:r>
              <a:rPr lang="en-US" sz="3200" dirty="0"/>
              <a:t>Paxlovid: Patient instructions</a:t>
            </a:r>
          </a:p>
        </p:txBody>
      </p:sp>
      <p:sp>
        <p:nvSpPr>
          <p:cNvPr id="3" name="Content Placeholder 2">
            <a:extLst>
              <a:ext uri="{FF2B5EF4-FFF2-40B4-BE49-F238E27FC236}">
                <a16:creationId xmlns:a16="http://schemas.microsoft.com/office/drawing/2014/main" id="{C11B6F16-4AD5-4C37-8020-F377D40B98CE}"/>
              </a:ext>
            </a:extLst>
          </p:cNvPr>
          <p:cNvSpPr>
            <a:spLocks noGrp="1"/>
          </p:cNvSpPr>
          <p:nvPr>
            <p:ph idx="1"/>
          </p:nvPr>
        </p:nvSpPr>
        <p:spPr>
          <a:xfrm>
            <a:off x="838199" y="877962"/>
            <a:ext cx="10873154" cy="4932746"/>
          </a:xfrm>
        </p:spPr>
        <p:txBody>
          <a:bodyPr/>
          <a:lstStyle/>
          <a:p>
            <a:pPr marL="285750" indent="-285750">
              <a:buFont typeface="Wingdings" panose="05000000000000000000" pitchFamily="2" charset="2"/>
              <a:buChar char="§"/>
            </a:pPr>
            <a:r>
              <a:rPr lang="en-US" sz="2200" dirty="0"/>
              <a:t>Swallow the tablets whole. Do not chew, break, or crush the tablets. </a:t>
            </a:r>
          </a:p>
          <a:p>
            <a:pPr marL="285750" indent="-285750">
              <a:buFont typeface="Wingdings" panose="05000000000000000000" pitchFamily="2" charset="2"/>
              <a:buChar char="§"/>
            </a:pPr>
            <a:r>
              <a:rPr lang="en-US" sz="2200" dirty="0"/>
              <a:t>Take PAXLOVID with or without food.</a:t>
            </a:r>
          </a:p>
          <a:p>
            <a:pPr marL="285750" indent="-285750">
              <a:buFont typeface="Wingdings" panose="05000000000000000000" pitchFamily="2" charset="2"/>
              <a:buChar char="§"/>
            </a:pPr>
            <a:r>
              <a:rPr lang="en-US" sz="2200" dirty="0"/>
              <a:t>Do not stop taking PAXLOVID until the course is completed, without talking to your healthcare provider, even if you feel better.</a:t>
            </a:r>
          </a:p>
          <a:p>
            <a:pPr marL="285750" indent="-285750">
              <a:buFont typeface="Wingdings" panose="05000000000000000000" pitchFamily="2" charset="2"/>
              <a:buChar char="§"/>
            </a:pPr>
            <a:r>
              <a:rPr lang="en-US" sz="2200" dirty="0"/>
              <a:t>If you miss a dose of PAXLOVID within 8 hours of the time it is usually taken, take it as soon as you remember. If you miss a dose by more than 8 hours, skip the missed dose and take the next dose at your regular time. Do not take 2 doses of PAXLOVID at the same time. </a:t>
            </a:r>
          </a:p>
          <a:p>
            <a:pPr marL="285750" indent="-285750">
              <a:buFont typeface="Wingdings" panose="05000000000000000000" pitchFamily="2" charset="2"/>
              <a:buChar char="§"/>
            </a:pPr>
            <a:r>
              <a:rPr lang="en-US" sz="2200" dirty="0"/>
              <a:t>If you take too much PAXLOVID, call your healthcare provider or go to the nearest hospital emergency room right away. </a:t>
            </a:r>
          </a:p>
          <a:p>
            <a:pPr marL="285750" indent="-285750">
              <a:buFont typeface="Wingdings" panose="05000000000000000000" pitchFamily="2" charset="2"/>
              <a:buChar char="§"/>
            </a:pPr>
            <a:r>
              <a:rPr lang="en-US" sz="2200" dirty="0"/>
              <a:t>If you are taking a ritonavir- or cobicistat-containing medicine to treat hepatitis C or Human Immunodeficiency Virus (HIV), you should continue to take your medicine as prescribed by your healthcare provider. Talk to your healthcare provider if you do not feel better or if you feel worse after 5 days.</a:t>
            </a:r>
          </a:p>
          <a:p>
            <a:endParaRPr lang="en-US" sz="2200"/>
          </a:p>
        </p:txBody>
      </p:sp>
      <p:sp>
        <p:nvSpPr>
          <p:cNvPr id="4" name="Slide Number Placeholder 3">
            <a:extLst>
              <a:ext uri="{FF2B5EF4-FFF2-40B4-BE49-F238E27FC236}">
                <a16:creationId xmlns:a16="http://schemas.microsoft.com/office/drawing/2014/main" id="{08BE910B-413A-3D8E-24A7-22A7F97B0BBF}"/>
              </a:ext>
            </a:extLst>
          </p:cNvPr>
          <p:cNvSpPr>
            <a:spLocks noGrp="1"/>
          </p:cNvSpPr>
          <p:nvPr>
            <p:ph type="sldNum" sz="quarter" idx="4294967295"/>
          </p:nvPr>
        </p:nvSpPr>
        <p:spPr>
          <a:xfrm>
            <a:off x="9448800" y="6356350"/>
            <a:ext cx="2743200" cy="365125"/>
          </a:xfrm>
        </p:spPr>
        <p:txBody>
          <a:bodyPr/>
          <a:lstStyle/>
          <a:p>
            <a:pPr>
              <a:defRPr/>
            </a:pPr>
            <a:fld id="{4C0A3798-3E55-40AD-888C-464D28038119}" type="slidenum">
              <a:rPr lang="en-US" dirty="0" smtClean="0"/>
              <a:pPr>
                <a:defRPr/>
              </a:pPr>
              <a:t>71</a:t>
            </a:fld>
            <a:endParaRPr lang="en-US" dirty="0"/>
          </a:p>
        </p:txBody>
      </p:sp>
    </p:spTree>
    <p:extLst>
      <p:ext uri="{BB962C8B-B14F-4D97-AF65-F5344CB8AC3E}">
        <p14:creationId xmlns:p14="http://schemas.microsoft.com/office/powerpoint/2010/main" val="18960701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871C-9B21-6480-55A4-6463E45ECAFA}"/>
              </a:ext>
            </a:extLst>
          </p:cNvPr>
          <p:cNvSpPr>
            <a:spLocks noGrp="1"/>
          </p:cNvSpPr>
          <p:nvPr>
            <p:ph type="title"/>
          </p:nvPr>
        </p:nvSpPr>
        <p:spPr>
          <a:xfrm>
            <a:off x="486508" y="288524"/>
            <a:ext cx="8543925" cy="800039"/>
          </a:xfrm>
        </p:spPr>
        <p:txBody>
          <a:bodyPr/>
          <a:lstStyle/>
          <a:p>
            <a:r>
              <a:rPr lang="en-US" dirty="0"/>
              <a:t>Paxlovid: Dose Pak</a:t>
            </a:r>
          </a:p>
        </p:txBody>
      </p:sp>
      <p:sp>
        <p:nvSpPr>
          <p:cNvPr id="3" name="Slide Number Placeholder 2">
            <a:extLst>
              <a:ext uri="{FF2B5EF4-FFF2-40B4-BE49-F238E27FC236}">
                <a16:creationId xmlns:a16="http://schemas.microsoft.com/office/drawing/2014/main" id="{BC1C5427-A3F5-F14F-C5D8-040D236E0BD9}"/>
              </a:ext>
            </a:extLst>
          </p:cNvPr>
          <p:cNvSpPr>
            <a:spLocks noGrp="1"/>
          </p:cNvSpPr>
          <p:nvPr>
            <p:ph type="sldNum" sz="quarter" idx="4294967295"/>
          </p:nvPr>
        </p:nvSpPr>
        <p:spPr>
          <a:xfrm>
            <a:off x="9448800" y="6356350"/>
            <a:ext cx="2743200" cy="365125"/>
          </a:xfrm>
        </p:spPr>
        <p:txBody>
          <a:bodyPr/>
          <a:lstStyle/>
          <a:p>
            <a:pPr>
              <a:defRPr/>
            </a:pPr>
            <a:fld id="{17F1F82B-EACD-44DD-B37E-7A7D49CC393D}" type="slidenum">
              <a:rPr lang="en-US" dirty="0" smtClean="0"/>
              <a:pPr>
                <a:defRPr/>
              </a:pPr>
              <a:t>72</a:t>
            </a:fld>
            <a:endParaRPr lang="en-US" dirty="0"/>
          </a:p>
        </p:txBody>
      </p:sp>
      <p:pic>
        <p:nvPicPr>
          <p:cNvPr id="4" name="Picture 3" descr="Text, letter&#10;&#10;Description automatically generated">
            <a:extLst>
              <a:ext uri="{FF2B5EF4-FFF2-40B4-BE49-F238E27FC236}">
                <a16:creationId xmlns:a16="http://schemas.microsoft.com/office/drawing/2014/main" id="{1E10EAD4-5E66-5F2A-2F3D-F9A52F2C6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857" y="1460374"/>
            <a:ext cx="7389670" cy="4932747"/>
          </a:xfrm>
          <a:prstGeom prst="rect">
            <a:avLst/>
          </a:prstGeom>
        </p:spPr>
      </p:pic>
    </p:spTree>
    <p:extLst>
      <p:ext uri="{BB962C8B-B14F-4D97-AF65-F5344CB8AC3E}">
        <p14:creationId xmlns:p14="http://schemas.microsoft.com/office/powerpoint/2010/main" val="22050978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312D0-2BB9-DA9C-8D6A-E3B70325CCDC}"/>
              </a:ext>
            </a:extLst>
          </p:cNvPr>
          <p:cNvSpPr>
            <a:spLocks noGrp="1"/>
          </p:cNvSpPr>
          <p:nvPr>
            <p:ph type="title"/>
          </p:nvPr>
        </p:nvSpPr>
        <p:spPr>
          <a:xfrm>
            <a:off x="583041" y="4898"/>
            <a:ext cx="10134600" cy="800039"/>
          </a:xfrm>
        </p:spPr>
        <p:txBody>
          <a:bodyPr>
            <a:normAutofit/>
          </a:bodyPr>
          <a:lstStyle/>
          <a:p>
            <a:r>
              <a:rPr lang="en-US" dirty="0"/>
              <a:t>Paxlovid: Contraindications &amp; Side Effects</a:t>
            </a:r>
          </a:p>
        </p:txBody>
      </p:sp>
      <p:sp>
        <p:nvSpPr>
          <p:cNvPr id="4" name="Slide Number Placeholder 3">
            <a:extLst>
              <a:ext uri="{FF2B5EF4-FFF2-40B4-BE49-F238E27FC236}">
                <a16:creationId xmlns:a16="http://schemas.microsoft.com/office/drawing/2014/main" id="{C07C7BC4-752D-185C-FC18-C8FC24EC1161}"/>
              </a:ext>
            </a:extLst>
          </p:cNvPr>
          <p:cNvSpPr>
            <a:spLocks noGrp="1"/>
          </p:cNvSpPr>
          <p:nvPr>
            <p:ph type="sldNum" sz="quarter" idx="4294967295"/>
          </p:nvPr>
        </p:nvSpPr>
        <p:spPr>
          <a:xfrm>
            <a:off x="9448800" y="6356350"/>
            <a:ext cx="2743200" cy="365125"/>
          </a:xfrm>
        </p:spPr>
        <p:txBody>
          <a:bodyPr/>
          <a:lstStyle/>
          <a:p>
            <a:pPr>
              <a:defRPr/>
            </a:pPr>
            <a:fld id="{4C0A3798-3E55-40AD-888C-464D28038119}" type="slidenum">
              <a:rPr lang="en-US" dirty="0" smtClean="0"/>
              <a:pPr>
                <a:defRPr/>
              </a:pPr>
              <a:t>73</a:t>
            </a:fld>
            <a:endParaRPr lang="en-US" dirty="0"/>
          </a:p>
        </p:txBody>
      </p:sp>
      <p:grpSp>
        <p:nvGrpSpPr>
          <p:cNvPr id="10" name="Group 9">
            <a:extLst>
              <a:ext uri="{FF2B5EF4-FFF2-40B4-BE49-F238E27FC236}">
                <a16:creationId xmlns:a16="http://schemas.microsoft.com/office/drawing/2014/main" id="{823802A4-3A83-7388-C8C6-93D0F886A875}"/>
              </a:ext>
            </a:extLst>
          </p:cNvPr>
          <p:cNvGrpSpPr/>
          <p:nvPr/>
        </p:nvGrpSpPr>
        <p:grpSpPr>
          <a:xfrm>
            <a:off x="268827" y="1020739"/>
            <a:ext cx="11488176" cy="8607157"/>
            <a:chOff x="5954785" y="983881"/>
            <a:chExt cx="11488176" cy="8607157"/>
          </a:xfrm>
        </p:grpSpPr>
        <p:sp>
          <p:nvSpPr>
            <p:cNvPr id="11" name="TextBox 10">
              <a:extLst>
                <a:ext uri="{FF2B5EF4-FFF2-40B4-BE49-F238E27FC236}">
                  <a16:creationId xmlns:a16="http://schemas.microsoft.com/office/drawing/2014/main" id="{0DEFC1C7-28F3-2822-F3A2-D5001090400A}"/>
                </a:ext>
              </a:extLst>
            </p:cNvPr>
            <p:cNvSpPr txBox="1"/>
            <p:nvPr/>
          </p:nvSpPr>
          <p:spPr>
            <a:xfrm>
              <a:off x="6120955" y="1311848"/>
              <a:ext cx="10605535" cy="8279190"/>
            </a:xfrm>
            <a:prstGeom prst="rect">
              <a:avLst/>
            </a:prstGeom>
            <a:noFill/>
          </p:spPr>
          <p:txBody>
            <a:bodyPr wrap="square">
              <a:spAutoFit/>
            </a:bodyPr>
            <a:lstStyle/>
            <a:p>
              <a:r>
                <a:rPr lang="en-US" sz="2200" b="1" u="sng" dirty="0">
                  <a:cs typeface="Calibri" panose="020F0502020204030204" pitchFamily="34" charset="0"/>
                </a:rPr>
                <a:t>Do not take PAXLOVID if</a:t>
              </a:r>
              <a:r>
                <a:rPr lang="en-US" sz="2200" dirty="0">
                  <a:cs typeface="Calibri" panose="020F0502020204030204" pitchFamily="34" charset="0"/>
                </a:rPr>
                <a:t>: </a:t>
              </a:r>
            </a:p>
            <a:p>
              <a:pPr marL="285750" indent="-285750">
                <a:buFont typeface="Wingdings" panose="05000000000000000000" pitchFamily="2" charset="2"/>
                <a:buChar char="§"/>
              </a:pPr>
              <a:r>
                <a:rPr lang="en-US" dirty="0">
                  <a:cs typeface="Calibri" panose="020F0502020204030204" pitchFamily="34" charset="0"/>
                </a:rPr>
                <a:t>You are allergic to nirmatrelvir, ritonavir, or any of the ingredients in PAXLOVID.</a:t>
              </a:r>
            </a:p>
            <a:p>
              <a:pPr marL="285750" indent="-285750">
                <a:buFont typeface="Wingdings" panose="05000000000000000000" pitchFamily="2" charset="2"/>
                <a:buChar char="§"/>
              </a:pPr>
              <a:r>
                <a:rPr lang="en-US" dirty="0">
                  <a:cs typeface="Calibri" panose="020F0502020204030204" pitchFamily="34" charset="0"/>
                </a:rPr>
                <a:t>You have significant liver or kidney disease (see algorithm).</a:t>
              </a:r>
            </a:p>
            <a:p>
              <a:endParaRPr lang="en-US" sz="1600" dirty="0">
                <a:cs typeface="Calibri" panose="020F0502020204030204" pitchFamily="34" charset="0"/>
              </a:endParaRPr>
            </a:p>
            <a:p>
              <a:r>
                <a:rPr lang="en-US" sz="2200" b="1" u="sng" dirty="0">
                  <a:cs typeface="Calibri" panose="020F0502020204030204" pitchFamily="34" charset="0"/>
                </a:rPr>
                <a:t>Possible side effects of PAXLOVID:</a:t>
              </a:r>
            </a:p>
            <a:p>
              <a:endParaRPr lang="en-US" sz="1600" dirty="0">
                <a:cs typeface="Calibri" panose="020F0502020204030204" pitchFamily="34" charset="0"/>
              </a:endParaRPr>
            </a:p>
            <a:p>
              <a:pPr marL="285750" indent="-285750">
                <a:buFont typeface="Wingdings" panose="05000000000000000000" pitchFamily="2" charset="2"/>
                <a:buChar char="§"/>
              </a:pPr>
              <a:r>
                <a:rPr lang="en-US" dirty="0">
                  <a:cs typeface="Calibri" panose="020F0502020204030204" pitchFamily="34" charset="0"/>
                </a:rPr>
                <a:t>Altered sense of taste; diarrhea; high blood pressure; muscle aches; abdominal pain; nausea; and feeling generally unwell</a:t>
              </a:r>
            </a:p>
            <a:p>
              <a:pPr marL="285750" indent="-285750">
                <a:buFont typeface="Wingdings" panose="05000000000000000000" pitchFamily="2" charset="2"/>
                <a:buChar char="§"/>
              </a:pPr>
              <a:r>
                <a:rPr lang="en-US" dirty="0">
                  <a:cs typeface="Calibri" panose="020F0502020204030204" pitchFamily="34" charset="0"/>
                </a:rPr>
                <a:t>Hypersensitivity Reactions: hives; trouble swallowing or breathing; swelling of the mouth, lips, or face; throat tightness; hoarseness; skin rash </a:t>
              </a:r>
            </a:p>
            <a:p>
              <a:pPr marL="285750" indent="-285750">
                <a:buFont typeface="Wingdings" panose="05000000000000000000" pitchFamily="2" charset="2"/>
                <a:buChar char="§"/>
              </a:pPr>
              <a:r>
                <a:rPr lang="en-US" dirty="0">
                  <a:cs typeface="Calibri" panose="020F0502020204030204" pitchFamily="34" charset="0"/>
                </a:rPr>
                <a:t>Hepatotoxicity: loss of appetite, yellowing of your skin and the whites of eyes (jaundice), dark-colored urine, pale colored stools and itchy skin, stomach area (abdominal) pain</a:t>
              </a:r>
            </a:p>
            <a:p>
              <a:pPr marL="285750" indent="-285750">
                <a:buFont typeface="Wingdings" panose="05000000000000000000" pitchFamily="2" charset="2"/>
                <a:buChar char="§"/>
              </a:pPr>
              <a:r>
                <a:rPr lang="en-US" dirty="0">
                  <a:cs typeface="Calibri" panose="020F0502020204030204" pitchFamily="34" charset="0"/>
                </a:rPr>
                <a:t>Resistance to HIV Medicines: If you have untreated HIV infection, PAXLOVID may lead to some HIV medicines not working as well in the future.</a:t>
              </a:r>
            </a:p>
            <a:p>
              <a:pPr marL="285750" indent="-285750">
                <a:buFont typeface="Wingdings" panose="05000000000000000000" pitchFamily="2" charset="2"/>
                <a:buChar char="§"/>
              </a:pPr>
              <a:r>
                <a:rPr lang="en-US" sz="1800" b="0" i="0" u="none" strike="noStrike" dirty="0">
                  <a:solidFill>
                    <a:srgbClr val="000000"/>
                  </a:solidFill>
                  <a:effectLst/>
                  <a:latin typeface="Arial" panose="020B0604020202020204" pitchFamily="34" charset="0"/>
                </a:rPr>
                <a:t>May cause GI side effects if you are intolerant to lactose or galactose; or have lactase deficiency or glucose-galactose malabsorption -- </a:t>
              </a:r>
              <a:r>
                <a:rPr lang="en-US" sz="1800" b="0" i="0" u="none" strike="noStrike" dirty="0" err="1">
                  <a:solidFill>
                    <a:srgbClr val="000000"/>
                  </a:solidFill>
                  <a:effectLst/>
                  <a:latin typeface="Arial" panose="020B0604020202020204" pitchFamily="34" charset="0"/>
                </a:rPr>
                <a:t>nirmatrelvir</a:t>
              </a:r>
              <a:r>
                <a:rPr lang="en-US" sz="1800" b="0" i="0" u="none" strike="noStrike" dirty="0">
                  <a:solidFill>
                    <a:srgbClr val="000000"/>
                  </a:solidFill>
                  <a:effectLst/>
                  <a:latin typeface="Arial" panose="020B0604020202020204" pitchFamily="34" charset="0"/>
                </a:rPr>
                <a:t> contains a lot of lactose.</a:t>
              </a:r>
              <a:endParaRPr lang="en-US" dirty="0">
                <a:cs typeface="Calibri" panose="020F0502020204030204" pitchFamily="34" charset="0"/>
              </a:endParaRPr>
            </a:p>
            <a:p>
              <a:pPr marL="285750" indent="-285750">
                <a:buFont typeface="Wingdings" panose="05000000000000000000" pitchFamily="2" charset="2"/>
                <a:buChar char="§"/>
              </a:pPr>
              <a:endParaRPr lang="en-US" sz="1600" dirty="0">
                <a:cs typeface="Calibri"/>
              </a:endParaRP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12" name="Rectangle 11">
              <a:extLst>
                <a:ext uri="{FF2B5EF4-FFF2-40B4-BE49-F238E27FC236}">
                  <a16:creationId xmlns:a16="http://schemas.microsoft.com/office/drawing/2014/main" id="{0C100B9C-AB40-F647-FF9C-8C1C367B0FFE}"/>
                </a:ext>
              </a:extLst>
            </p:cNvPr>
            <p:cNvSpPr/>
            <p:nvPr/>
          </p:nvSpPr>
          <p:spPr>
            <a:xfrm>
              <a:off x="5954785" y="983881"/>
              <a:ext cx="11488176" cy="5100143"/>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28107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347D0-DECA-F96E-194F-A48E4689DD8B}"/>
              </a:ext>
            </a:extLst>
          </p:cNvPr>
          <p:cNvSpPr>
            <a:spLocks noGrp="1"/>
          </p:cNvSpPr>
          <p:nvPr>
            <p:ph type="title"/>
          </p:nvPr>
        </p:nvSpPr>
        <p:spPr>
          <a:xfrm>
            <a:off x="318796" y="299245"/>
            <a:ext cx="10515600" cy="800039"/>
          </a:xfrm>
        </p:spPr>
        <p:txBody>
          <a:bodyPr anchor="b">
            <a:normAutofit/>
          </a:bodyPr>
          <a:lstStyle/>
          <a:p>
            <a:r>
              <a:rPr lang="en-US" dirty="0"/>
              <a:t>Drug-Drug Interactions</a:t>
            </a:r>
          </a:p>
        </p:txBody>
      </p:sp>
      <p:sp>
        <p:nvSpPr>
          <p:cNvPr id="3" name="Content Placeholder 2">
            <a:extLst>
              <a:ext uri="{FF2B5EF4-FFF2-40B4-BE49-F238E27FC236}">
                <a16:creationId xmlns:a16="http://schemas.microsoft.com/office/drawing/2014/main" id="{F7A72C68-E1A9-169E-FDD8-A93332A8A2EE}"/>
              </a:ext>
            </a:extLst>
          </p:cNvPr>
          <p:cNvSpPr>
            <a:spLocks noGrp="1"/>
          </p:cNvSpPr>
          <p:nvPr>
            <p:ph idx="1"/>
          </p:nvPr>
        </p:nvSpPr>
        <p:spPr>
          <a:xfrm>
            <a:off x="318796" y="1478110"/>
            <a:ext cx="6576526" cy="4932746"/>
          </a:xfrm>
        </p:spPr>
        <p:txBody>
          <a:bodyPr>
            <a:normAutofit lnSpcReduction="10000"/>
          </a:bodyPr>
          <a:lstStyle/>
          <a:p>
            <a:r>
              <a:rPr lang="en-US" dirty="0"/>
              <a:t>Don’t be intimidated by the list of potential drug-drug interactions with Paxlovid. </a:t>
            </a:r>
          </a:p>
          <a:p>
            <a:r>
              <a:rPr lang="en-US" dirty="0"/>
              <a:t>Most are rare or uncommon drugs </a:t>
            </a:r>
          </a:p>
          <a:p>
            <a:r>
              <a:rPr lang="en-US" dirty="0"/>
              <a:t>Most common drugs can be easily stopped during the time of treatment, or the dose reduced</a:t>
            </a:r>
          </a:p>
          <a:p>
            <a:r>
              <a:rPr lang="en-US" dirty="0"/>
              <a:t>Several resources to consult: </a:t>
            </a:r>
          </a:p>
          <a:p>
            <a:pPr lvl="1"/>
            <a:r>
              <a:rPr lang="en-US" sz="2400">
                <a:hlinkClick r:id="rId3"/>
              </a:rPr>
              <a:t>COVID-19 DRUG INTERACTION CHECKER</a:t>
            </a:r>
            <a:endParaRPr lang="en-US" sz="2400"/>
          </a:p>
          <a:p>
            <a:pPr lvl="1"/>
            <a:r>
              <a:rPr lang="en-US" dirty="0"/>
              <a:t>Your pharmacy team</a:t>
            </a:r>
          </a:p>
          <a:p>
            <a:pPr lvl="1"/>
            <a:endParaRPr lang="en-US"/>
          </a:p>
          <a:p>
            <a:endParaRPr lang="en-US"/>
          </a:p>
          <a:p>
            <a:pPr marL="0" indent="0">
              <a:buNone/>
            </a:pPr>
            <a:endParaRPr lang="en-US"/>
          </a:p>
        </p:txBody>
      </p:sp>
      <p:pic>
        <p:nvPicPr>
          <p:cNvPr id="5" name="Picture 4">
            <a:extLst>
              <a:ext uri="{FF2B5EF4-FFF2-40B4-BE49-F238E27FC236}">
                <a16:creationId xmlns:a16="http://schemas.microsoft.com/office/drawing/2014/main" id="{0BA33347-1FAB-E518-9564-298408699E09}"/>
              </a:ext>
            </a:extLst>
          </p:cNvPr>
          <p:cNvPicPr>
            <a:picLocks noChangeAspect="1"/>
          </p:cNvPicPr>
          <p:nvPr/>
        </p:nvPicPr>
        <p:blipFill>
          <a:blip r:embed="rId4"/>
          <a:stretch>
            <a:fillRect/>
          </a:stretch>
        </p:blipFill>
        <p:spPr>
          <a:xfrm>
            <a:off x="7115175" y="144262"/>
            <a:ext cx="4947089" cy="6600810"/>
          </a:xfrm>
          <a:prstGeom prst="rect">
            <a:avLst/>
          </a:prstGeom>
        </p:spPr>
      </p:pic>
    </p:spTree>
    <p:extLst>
      <p:ext uri="{BB962C8B-B14F-4D97-AF65-F5344CB8AC3E}">
        <p14:creationId xmlns:p14="http://schemas.microsoft.com/office/powerpoint/2010/main" val="29298234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0D42D-E14D-9C14-3392-392160AFB4A6}"/>
              </a:ext>
            </a:extLst>
          </p:cNvPr>
          <p:cNvSpPr>
            <a:spLocks noGrp="1"/>
          </p:cNvSpPr>
          <p:nvPr>
            <p:ph type="title"/>
          </p:nvPr>
        </p:nvSpPr>
        <p:spPr>
          <a:xfrm>
            <a:off x="0" y="-139640"/>
            <a:ext cx="11506200" cy="800039"/>
          </a:xfrm>
        </p:spPr>
        <p:txBody>
          <a:bodyPr>
            <a:normAutofit/>
          </a:bodyPr>
          <a:lstStyle/>
          <a:p>
            <a:r>
              <a:rPr lang="en-US" dirty="0"/>
              <a:t>More information: Paxlovid dose adjustment </a:t>
            </a:r>
          </a:p>
        </p:txBody>
      </p:sp>
      <p:sp>
        <p:nvSpPr>
          <p:cNvPr id="5" name="TextBox 4">
            <a:extLst>
              <a:ext uri="{FF2B5EF4-FFF2-40B4-BE49-F238E27FC236}">
                <a16:creationId xmlns:a16="http://schemas.microsoft.com/office/drawing/2014/main" id="{B41637BE-122D-C70E-2C90-D36BD4F91168}"/>
              </a:ext>
            </a:extLst>
          </p:cNvPr>
          <p:cNvSpPr txBox="1"/>
          <p:nvPr/>
        </p:nvSpPr>
        <p:spPr>
          <a:xfrm>
            <a:off x="584200" y="780321"/>
            <a:ext cx="9846733" cy="4462760"/>
          </a:xfrm>
          <a:prstGeom prst="rect">
            <a:avLst/>
          </a:prstGeom>
          <a:noFill/>
        </p:spPr>
        <p:txBody>
          <a:bodyPr wrap="square">
            <a:spAutoFit/>
          </a:bodyPr>
          <a:lstStyle/>
          <a:p>
            <a:pPr rtl="0">
              <a:spcBef>
                <a:spcPts val="0"/>
              </a:spcBef>
              <a:spcAft>
                <a:spcPts val="0"/>
              </a:spcAft>
            </a:pPr>
            <a:r>
              <a:rPr lang="en-US" sz="3200" b="0" i="0" u="none" strike="noStrike" dirty="0">
                <a:solidFill>
                  <a:srgbClr val="000000"/>
                </a:solidFill>
                <a:effectLst/>
                <a:latin typeface="Arial" panose="020B0604020202020204" pitchFamily="34" charset="0"/>
                <a:cs typeface="Arial" panose="020B0604020202020204" pitchFamily="34" charset="0"/>
              </a:rPr>
              <a:t>For example, if your patient is taking alprazolam…</a:t>
            </a:r>
          </a:p>
          <a:p>
            <a:pPr rtl="0">
              <a:spcBef>
                <a:spcPts val="0"/>
              </a:spcBef>
              <a:spcAft>
                <a:spcPts val="0"/>
              </a:spcAft>
            </a:pPr>
            <a:endParaRPr lang="en-US" b="0">
              <a:effectLst/>
              <a:latin typeface="Arial" panose="020B0604020202020204" pitchFamily="34" charset="0"/>
              <a:cs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en-US" b="0" i="0" dirty="0">
                <a:effectLst/>
                <a:latin typeface="Arial" panose="020B0604020202020204" pitchFamily="34" charset="0"/>
                <a:cs typeface="Arial" panose="020B0604020202020204" pitchFamily="34" charset="0"/>
              </a:rPr>
              <a:t>Alprazolam is mainly metabolized by CYP3A4. Interaction studies with ritonavir have shown inhibition of alprazolam metabolism following the introduction of ritonavir but no significant inhibitory effect at steady state.</a:t>
            </a:r>
          </a:p>
          <a:p>
            <a:pPr rtl="0" fontAlgn="base">
              <a:spcBef>
                <a:spcPts val="0"/>
              </a:spcBef>
              <a:spcAft>
                <a:spcPts val="0"/>
              </a:spcAft>
            </a:pPr>
            <a:endParaRPr lang="en-US">
              <a:latin typeface="Arial" panose="020B0604020202020204" pitchFamily="34" charset="0"/>
              <a:cs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Therefore, Alprazolam</a:t>
            </a:r>
            <a:r>
              <a:rPr lang="en-US" sz="1800" b="0" i="0" u="none" strike="noStrike" dirty="0">
                <a:effectLst/>
                <a:latin typeface="Arial" panose="020B0604020202020204" pitchFamily="34" charset="0"/>
                <a:cs typeface="Arial" panose="020B0604020202020204" pitchFamily="34" charset="0"/>
              </a:rPr>
              <a:t> concentrations may be increased by Ritonavir</a:t>
            </a:r>
          </a:p>
          <a:p>
            <a:pPr rtl="0" fontAlgn="base">
              <a:spcBef>
                <a:spcPts val="0"/>
              </a:spcBef>
              <a:spcAft>
                <a:spcPts val="0"/>
              </a:spcAft>
            </a:pPr>
            <a:endParaRPr lang="en-US">
              <a:latin typeface="Arial" panose="020B0604020202020204" pitchFamily="34" charset="0"/>
              <a:cs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en-US" sz="1800" b="0" i="0" u="none" strike="noStrike" dirty="0">
                <a:effectLst/>
                <a:latin typeface="Arial" panose="020B0604020202020204" pitchFamily="34" charset="0"/>
                <a:cs typeface="Arial" panose="020B0604020202020204" pitchFamily="34" charset="0"/>
              </a:rPr>
              <a:t>A dose reduction during and 3 days after taking Paxlovid is recommended</a:t>
            </a:r>
          </a:p>
          <a:p>
            <a:pPr rtl="0" fontAlgn="base">
              <a:spcBef>
                <a:spcPts val="0"/>
              </a:spcBef>
              <a:spcAft>
                <a:spcPts val="0"/>
              </a:spcAft>
            </a:pPr>
            <a:endParaRPr lang="en-US">
              <a:latin typeface="Arial" panose="020B0604020202020204" pitchFamily="34" charset="0"/>
              <a:cs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en-US" sz="1800" b="0" i="0" u="none" strike="noStrike" dirty="0">
                <a:effectLst/>
                <a:latin typeface="Arial" panose="020B0604020202020204" pitchFamily="34" charset="0"/>
                <a:cs typeface="Arial" panose="020B0604020202020204" pitchFamily="34" charset="0"/>
              </a:rPr>
              <a:t>Alternative therapies should be utilized during Paxlovid use and </a:t>
            </a:r>
            <a:r>
              <a:rPr lang="en-US" dirty="0">
                <a:latin typeface="Arial" panose="020B0604020202020204" pitchFamily="34" charset="0"/>
                <a:cs typeface="Arial" panose="020B0604020202020204" pitchFamily="34" charset="0"/>
              </a:rPr>
              <a:t>Alprazolam</a:t>
            </a:r>
            <a:r>
              <a:rPr lang="en-US" sz="1800" b="0" i="0" u="none" strike="noStrike" dirty="0">
                <a:effectLst/>
                <a:latin typeface="Arial" panose="020B0604020202020204" pitchFamily="34" charset="0"/>
                <a:cs typeface="Arial" panose="020B0604020202020204" pitchFamily="34" charset="0"/>
              </a:rPr>
              <a:t> use can be resumed 4 days after the last dose of Paxlovid</a:t>
            </a:r>
          </a:p>
          <a:p>
            <a:pPr rtl="0" fontAlgn="base">
              <a:spcBef>
                <a:spcPts val="0"/>
              </a:spcBef>
              <a:spcAft>
                <a:spcPts val="0"/>
              </a:spcAft>
            </a:pPr>
            <a:endParaRPr lang="en-US">
              <a:latin typeface="Arial" panose="020B0604020202020204" pitchFamily="34" charset="0"/>
              <a:cs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en-US" sz="1800" b="0" i="0" u="none" strike="noStrike" dirty="0">
                <a:effectLst/>
                <a:latin typeface="Arial" panose="020B0604020202020204" pitchFamily="34" charset="0"/>
                <a:cs typeface="Arial" panose="020B0604020202020204" pitchFamily="34" charset="0"/>
              </a:rPr>
              <a:t>If a patient is unable to tolerate the dose reduction or alternative therapy, the patient should be monitored for life threatening respiratory depression and somnolence </a:t>
            </a:r>
          </a:p>
        </p:txBody>
      </p:sp>
      <p:sp>
        <p:nvSpPr>
          <p:cNvPr id="6" name="TextBox 5">
            <a:extLst>
              <a:ext uri="{FF2B5EF4-FFF2-40B4-BE49-F238E27FC236}">
                <a16:creationId xmlns:a16="http://schemas.microsoft.com/office/drawing/2014/main" id="{EA18EFC0-4B2C-15B8-02B7-E901067D0A49}"/>
              </a:ext>
            </a:extLst>
          </p:cNvPr>
          <p:cNvSpPr txBox="1"/>
          <p:nvPr/>
        </p:nvSpPr>
        <p:spPr>
          <a:xfrm>
            <a:off x="2607732" y="5662180"/>
            <a:ext cx="8161867" cy="830997"/>
          </a:xfrm>
          <a:prstGeom prst="rect">
            <a:avLst/>
          </a:prstGeom>
          <a:noFill/>
        </p:spPr>
        <p:txBody>
          <a:bodyPr wrap="square" rtlCol="0">
            <a:spAutoFit/>
          </a:bodyPr>
          <a:lstStyle/>
          <a:p>
            <a:r>
              <a:rPr lang="en-US" sz="2400">
                <a:hlinkClick r:id="rId3"/>
              </a:rPr>
              <a:t>COVID-19 DRUG INTERACTION CHECKER</a:t>
            </a:r>
            <a:endParaRPr lang="en-US" sz="2400"/>
          </a:p>
          <a:p>
            <a:endParaRPr lang="en-US" sz="2400"/>
          </a:p>
        </p:txBody>
      </p:sp>
    </p:spTree>
    <p:extLst>
      <p:ext uri="{BB962C8B-B14F-4D97-AF65-F5344CB8AC3E}">
        <p14:creationId xmlns:p14="http://schemas.microsoft.com/office/powerpoint/2010/main" val="626501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DCAB-E1A1-7FAA-FFD6-89DBCC9C4753}"/>
              </a:ext>
            </a:extLst>
          </p:cNvPr>
          <p:cNvSpPr>
            <a:spLocks noGrp="1"/>
          </p:cNvSpPr>
          <p:nvPr>
            <p:ph type="title"/>
          </p:nvPr>
        </p:nvSpPr>
        <p:spPr>
          <a:xfrm>
            <a:off x="651588" y="363169"/>
            <a:ext cx="8543925" cy="800039"/>
          </a:xfrm>
        </p:spPr>
        <p:txBody>
          <a:bodyPr/>
          <a:lstStyle/>
          <a:p>
            <a:r>
              <a:rPr lang="en-US" dirty="0"/>
              <a:t>Paxlovid and pregnancy</a:t>
            </a:r>
          </a:p>
        </p:txBody>
      </p:sp>
      <p:sp>
        <p:nvSpPr>
          <p:cNvPr id="3" name="Content Placeholder 2">
            <a:extLst>
              <a:ext uri="{FF2B5EF4-FFF2-40B4-BE49-F238E27FC236}">
                <a16:creationId xmlns:a16="http://schemas.microsoft.com/office/drawing/2014/main" id="{9A81B8FF-9FC6-707D-5175-7825A10446A4}"/>
              </a:ext>
            </a:extLst>
          </p:cNvPr>
          <p:cNvSpPr>
            <a:spLocks noGrp="1"/>
          </p:cNvSpPr>
          <p:nvPr>
            <p:ph idx="1"/>
          </p:nvPr>
        </p:nvSpPr>
        <p:spPr>
          <a:xfrm>
            <a:off x="485192" y="1319489"/>
            <a:ext cx="11084767" cy="4932746"/>
          </a:xfrm>
        </p:spPr>
        <p:txBody>
          <a:bodyPr/>
          <a:lstStyle/>
          <a:p>
            <a:pPr fontAlgn="base"/>
            <a:r>
              <a:rPr lang="en-US" sz="2400" b="0" i="0" u="none" strike="noStrike" dirty="0">
                <a:solidFill>
                  <a:srgbClr val="262626"/>
                </a:solidFill>
                <a:effectLst/>
                <a:latin typeface="Arial" panose="020B0604020202020204" pitchFamily="34" charset="0"/>
              </a:rPr>
              <a:t>Pregnancy is a risk factor for developing severe COVID-19, and pregnancy patients should discuss the risks and benefits of </a:t>
            </a:r>
            <a:r>
              <a:rPr lang="en-US" sz="2400" b="0" i="0" u="none" strike="noStrike" dirty="0" err="1">
                <a:solidFill>
                  <a:srgbClr val="262626"/>
                </a:solidFill>
                <a:effectLst/>
                <a:latin typeface="Arial" panose="020B0604020202020204" pitchFamily="34" charset="0"/>
              </a:rPr>
              <a:t>paxlovid</a:t>
            </a:r>
            <a:r>
              <a:rPr lang="en-US" sz="2400" b="0" i="0" u="none" strike="noStrike" dirty="0">
                <a:solidFill>
                  <a:srgbClr val="262626"/>
                </a:solidFill>
                <a:effectLst/>
                <a:latin typeface="Arial" panose="020B0604020202020204" pitchFamily="34" charset="0"/>
              </a:rPr>
              <a:t> with their health care provider.</a:t>
            </a:r>
          </a:p>
          <a:p>
            <a:pPr marL="0" indent="0" fontAlgn="base">
              <a:buNone/>
            </a:pPr>
            <a:endParaRPr lang="en-US" sz="2400" b="0" i="0" u="none" strike="noStrike" dirty="0">
              <a:solidFill>
                <a:srgbClr val="E73439"/>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400" b="0" i="0" u="none" strike="noStrike" dirty="0">
                <a:solidFill>
                  <a:srgbClr val="262626"/>
                </a:solidFill>
                <a:effectLst/>
                <a:latin typeface="Arial" panose="020B0604020202020204" pitchFamily="34" charset="0"/>
              </a:rPr>
              <a:t>Consensus does not currently exist on the recommendation of </a:t>
            </a:r>
            <a:r>
              <a:rPr lang="en-US" sz="2400" b="0" i="0" u="none" strike="noStrike" dirty="0" err="1">
                <a:solidFill>
                  <a:srgbClr val="262626"/>
                </a:solidFill>
                <a:effectLst/>
                <a:latin typeface="Arial" panose="020B0604020202020204" pitchFamily="34" charset="0"/>
              </a:rPr>
              <a:t>Paxlovid</a:t>
            </a:r>
            <a:r>
              <a:rPr lang="en-US" sz="2400" b="0" i="0" u="none" strike="noStrike" dirty="0">
                <a:solidFill>
                  <a:srgbClr val="262626"/>
                </a:solidFill>
                <a:effectLst/>
                <a:latin typeface="Arial" panose="020B0604020202020204" pitchFamily="34" charset="0"/>
              </a:rPr>
              <a:t> for pregnant patients.  The FDA states that for a mother and unborn baby, the benefit of taking Paxlovid may be greater than the risk from treatment given existing animal studies and the extensive use of ritonavir in pregnant women with HIV.</a:t>
            </a:r>
          </a:p>
          <a:p>
            <a:pPr marL="0" indent="0" rtl="0" fontAlgn="base">
              <a:spcBef>
                <a:spcPts val="0"/>
              </a:spcBef>
              <a:spcAft>
                <a:spcPts val="0"/>
              </a:spcAft>
              <a:buNone/>
            </a:pPr>
            <a:endParaRPr lang="en-US" sz="2400" b="0" i="0" u="none" strike="noStrike" dirty="0">
              <a:solidFill>
                <a:srgbClr val="E73439"/>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400" b="0" i="0" u="none" strike="noStrike" dirty="0">
                <a:solidFill>
                  <a:srgbClr val="262626"/>
                </a:solidFill>
                <a:effectLst/>
                <a:latin typeface="Arial" panose="020B0604020202020204" pitchFamily="34" charset="0"/>
              </a:rPr>
              <a:t>By contrast, WHO states that their strong recommendation does not apply to pregnant patients.  </a:t>
            </a:r>
            <a:endParaRPr lang="en-US" sz="2400" b="0" i="0" u="none" strike="noStrike" dirty="0">
              <a:solidFill>
                <a:srgbClr val="E73439"/>
              </a:solidFill>
              <a:effectLst/>
              <a:latin typeface="Arial" panose="020B0604020202020204" pitchFamily="34" charset="0"/>
            </a:endParaRPr>
          </a:p>
          <a:p>
            <a:pPr rtl="0" fontAlgn="base">
              <a:spcBef>
                <a:spcPts val="1800"/>
              </a:spcBef>
              <a:spcAft>
                <a:spcPts val="0"/>
              </a:spcAft>
              <a:buFont typeface="Arial" panose="020B0604020202020204" pitchFamily="34" charset="0"/>
              <a:buChar char="•"/>
            </a:pPr>
            <a:r>
              <a:rPr lang="en-US" sz="2400" b="0" i="0" u="none" strike="noStrike" dirty="0">
                <a:solidFill>
                  <a:srgbClr val="262626"/>
                </a:solidFill>
                <a:effectLst/>
                <a:latin typeface="Arial" panose="020B0604020202020204" pitchFamily="34" charset="0"/>
              </a:rPr>
              <a:t>Consult your local guidelines for specific recommendations and updated information. </a:t>
            </a:r>
            <a:endParaRPr lang="en-US" sz="2400" b="0" i="0" u="none" strike="noStrike" dirty="0">
              <a:solidFill>
                <a:srgbClr val="E73439"/>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40482839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278-AE6B-10FE-95EC-4B927A816F4A}"/>
              </a:ext>
            </a:extLst>
          </p:cNvPr>
          <p:cNvSpPr>
            <a:spLocks noGrp="1"/>
          </p:cNvSpPr>
          <p:nvPr>
            <p:ph type="title"/>
          </p:nvPr>
        </p:nvSpPr>
        <p:spPr>
          <a:xfrm>
            <a:off x="355066" y="1938323"/>
            <a:ext cx="3037114" cy="800039"/>
          </a:xfrm>
        </p:spPr>
        <p:txBody>
          <a:bodyPr>
            <a:normAutofit fontScale="90000"/>
          </a:bodyPr>
          <a:lstStyle/>
          <a:p>
            <a:r>
              <a:rPr lang="en-US" dirty="0">
                <a:cs typeface="Calibri Light"/>
              </a:rPr>
              <a:t>Test to Treat Algorithm</a:t>
            </a:r>
            <a:endParaRPr lang="en-US" dirty="0"/>
          </a:p>
        </p:txBody>
      </p:sp>
      <p:pic>
        <p:nvPicPr>
          <p:cNvPr id="4" name="Picture 3" descr="Diagram&#10;&#10;Description automatically generated">
            <a:extLst>
              <a:ext uri="{FF2B5EF4-FFF2-40B4-BE49-F238E27FC236}">
                <a16:creationId xmlns:a16="http://schemas.microsoft.com/office/drawing/2014/main" id="{7DB86847-1F9F-05D3-CE62-7F86DF4869D0}"/>
              </a:ext>
            </a:extLst>
          </p:cNvPr>
          <p:cNvPicPr>
            <a:picLocks noChangeAspect="1"/>
          </p:cNvPicPr>
          <p:nvPr/>
        </p:nvPicPr>
        <p:blipFill>
          <a:blip r:embed="rId3"/>
          <a:stretch>
            <a:fillRect/>
          </a:stretch>
        </p:blipFill>
        <p:spPr>
          <a:xfrm>
            <a:off x="3392180" y="179578"/>
            <a:ext cx="8444754" cy="6498843"/>
          </a:xfrm>
          <a:prstGeom prst="rect">
            <a:avLst/>
          </a:prstGeom>
        </p:spPr>
      </p:pic>
      <p:sp>
        <p:nvSpPr>
          <p:cNvPr id="3" name="5-Point Star 2">
            <a:extLst>
              <a:ext uri="{FF2B5EF4-FFF2-40B4-BE49-F238E27FC236}">
                <a16:creationId xmlns:a16="http://schemas.microsoft.com/office/drawing/2014/main" id="{CB85CFBB-1E19-717C-1852-7CD867F82EF5}"/>
              </a:ext>
            </a:extLst>
          </p:cNvPr>
          <p:cNvSpPr/>
          <p:nvPr/>
        </p:nvSpPr>
        <p:spPr>
          <a:xfrm>
            <a:off x="7772399" y="5591908"/>
            <a:ext cx="492370" cy="50995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3716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E688-3CD4-0444-D578-A4614223569E}"/>
              </a:ext>
            </a:extLst>
          </p:cNvPr>
          <p:cNvSpPr>
            <a:spLocks noGrp="1"/>
          </p:cNvSpPr>
          <p:nvPr>
            <p:ph type="title"/>
          </p:nvPr>
        </p:nvSpPr>
        <p:spPr>
          <a:xfrm>
            <a:off x="644769" y="171694"/>
            <a:ext cx="10029092" cy="800039"/>
          </a:xfrm>
        </p:spPr>
        <p:txBody>
          <a:bodyPr>
            <a:normAutofit/>
          </a:bodyPr>
          <a:lstStyle/>
          <a:p>
            <a:r>
              <a:rPr lang="en-US" sz="3200" dirty="0"/>
              <a:t>Second Line Treatment: </a:t>
            </a:r>
            <a:r>
              <a:rPr lang="en-US" sz="3200" dirty="0" err="1"/>
              <a:t>Molnupiravir</a:t>
            </a:r>
            <a:endParaRPr lang="en-US" sz="3200" dirty="0">
              <a:cs typeface="Calibri"/>
            </a:endParaRPr>
          </a:p>
        </p:txBody>
      </p:sp>
      <p:sp>
        <p:nvSpPr>
          <p:cNvPr id="6" name="Content Placeholder 5">
            <a:extLst>
              <a:ext uri="{FF2B5EF4-FFF2-40B4-BE49-F238E27FC236}">
                <a16:creationId xmlns:a16="http://schemas.microsoft.com/office/drawing/2014/main" id="{4D97FE63-F2FF-0160-B931-57F759793543}"/>
              </a:ext>
            </a:extLst>
          </p:cNvPr>
          <p:cNvSpPr>
            <a:spLocks noGrp="1"/>
          </p:cNvSpPr>
          <p:nvPr>
            <p:ph idx="1"/>
          </p:nvPr>
        </p:nvSpPr>
        <p:spPr>
          <a:xfrm>
            <a:off x="640470" y="1593579"/>
            <a:ext cx="5843954" cy="4932746"/>
          </a:xfrm>
        </p:spPr>
        <p:txBody>
          <a:bodyPr>
            <a:normAutofit/>
          </a:bodyPr>
          <a:lstStyle/>
          <a:p>
            <a:r>
              <a:rPr lang="en-US" b="1" dirty="0">
                <a:latin typeface="+mn-lt"/>
              </a:rPr>
              <a:t>Indications</a:t>
            </a:r>
          </a:p>
          <a:p>
            <a:pPr lvl="1"/>
            <a:r>
              <a:rPr lang="en-US" sz="2200" dirty="0"/>
              <a:t>Symptomatic, confirmed COVID-19</a:t>
            </a:r>
            <a:endParaRPr lang="en-US" sz="2200">
              <a:cs typeface="Calibri"/>
            </a:endParaRPr>
          </a:p>
          <a:p>
            <a:pPr lvl="1"/>
            <a:r>
              <a:rPr lang="en-US" sz="2200" dirty="0"/>
              <a:t>Mild – Moderate symptoms </a:t>
            </a:r>
            <a:endParaRPr lang="en-US" sz="2200">
              <a:cs typeface="Calibri"/>
            </a:endParaRPr>
          </a:p>
          <a:p>
            <a:pPr lvl="1"/>
            <a:r>
              <a:rPr lang="en-US" sz="2200" dirty="0"/>
              <a:t>Within 5 days of symptom onset</a:t>
            </a:r>
            <a:endParaRPr lang="en-US" sz="2200">
              <a:cs typeface="Calibri"/>
            </a:endParaRPr>
          </a:p>
          <a:p>
            <a:pPr lvl="1"/>
            <a:r>
              <a:rPr lang="en-US" sz="2200" dirty="0"/>
              <a:t>Age &gt; 18 years</a:t>
            </a:r>
            <a:endParaRPr lang="en-US" sz="2200">
              <a:cs typeface="Calibri"/>
            </a:endParaRPr>
          </a:p>
          <a:p>
            <a:pPr lvl="1"/>
            <a:r>
              <a:rPr lang="en-US" sz="2200" dirty="0"/>
              <a:t>High Risk Criteria:</a:t>
            </a:r>
            <a:endParaRPr lang="en-US" sz="2200">
              <a:cs typeface="Calibri"/>
            </a:endParaRPr>
          </a:p>
          <a:p>
            <a:pPr lvl="2"/>
            <a:r>
              <a:rPr lang="en-US" dirty="0"/>
              <a:t>Age &gt;=65 regardless of vaccination status, or &gt;50-64 if unvaccinated</a:t>
            </a:r>
            <a:endParaRPr lang="en-US">
              <a:cs typeface="Calibri"/>
            </a:endParaRPr>
          </a:p>
          <a:p>
            <a:pPr lvl="2"/>
            <a:r>
              <a:rPr lang="en-US" dirty="0"/>
              <a:t>Comorbidities such as pulmonary/lung disease, hypertension, diabetes, chronic kidney disease, immunocompromised state, HIV</a:t>
            </a:r>
            <a:endParaRPr lang="en-US" dirty="0">
              <a:cs typeface="Calibri"/>
            </a:endParaRPr>
          </a:p>
          <a:p>
            <a:pPr lvl="2"/>
            <a:r>
              <a:rPr lang="en-US" dirty="0"/>
              <a:t>BMI &gt; 30</a:t>
            </a:r>
            <a:endParaRPr lang="en-US" dirty="0">
              <a:cs typeface="Calibri"/>
            </a:endParaRPr>
          </a:p>
        </p:txBody>
      </p:sp>
      <p:sp>
        <p:nvSpPr>
          <p:cNvPr id="7" name="Content Placeholder 6">
            <a:extLst>
              <a:ext uri="{FF2B5EF4-FFF2-40B4-BE49-F238E27FC236}">
                <a16:creationId xmlns:a16="http://schemas.microsoft.com/office/drawing/2014/main" id="{6D8396A5-8819-BDB9-D57A-695E5002C921}"/>
              </a:ext>
            </a:extLst>
          </p:cNvPr>
          <p:cNvSpPr>
            <a:spLocks noGrp="1"/>
          </p:cNvSpPr>
          <p:nvPr>
            <p:ph sz="half" idx="4294967295"/>
          </p:nvPr>
        </p:nvSpPr>
        <p:spPr>
          <a:xfrm>
            <a:off x="6484424" y="1593579"/>
            <a:ext cx="5384800" cy="4716462"/>
          </a:xfrm>
        </p:spPr>
        <p:txBody>
          <a:bodyPr>
            <a:normAutofit/>
          </a:bodyPr>
          <a:lstStyle/>
          <a:p>
            <a:r>
              <a:rPr lang="en-US" b="1" dirty="0"/>
              <a:t>Contraindications:</a:t>
            </a:r>
          </a:p>
          <a:p>
            <a:pPr lvl="1"/>
            <a:r>
              <a:rPr lang="en-US" dirty="0"/>
              <a:t>Pregnancy</a:t>
            </a:r>
          </a:p>
          <a:p>
            <a:pPr lvl="1"/>
            <a:r>
              <a:rPr lang="en-US" dirty="0"/>
              <a:t>Children &lt;18 years – possible risk of bone and cartilage toxicity</a:t>
            </a:r>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57A7CF73-4913-7CE5-21F6-AC65D1698AF8}"/>
              </a:ext>
            </a:extLst>
          </p:cNvPr>
          <p:cNvSpPr>
            <a:spLocks noGrp="1"/>
          </p:cNvSpPr>
          <p:nvPr>
            <p:ph type="sldNum" sz="quarter" idx="4294967295"/>
          </p:nvPr>
        </p:nvSpPr>
        <p:spPr>
          <a:xfrm>
            <a:off x="9448800" y="6356350"/>
            <a:ext cx="2743200" cy="365125"/>
          </a:xfrm>
        </p:spPr>
        <p:txBody>
          <a:bodyPr/>
          <a:lstStyle/>
          <a:p>
            <a:pPr>
              <a:defRPr/>
            </a:pPr>
            <a:fld id="{4C0A3798-3E55-40AD-888C-464D28038119}" type="slidenum">
              <a:rPr lang="en-US" dirty="0" smtClean="0"/>
              <a:pPr>
                <a:defRPr/>
              </a:pPr>
              <a:t>78</a:t>
            </a:fld>
            <a:endParaRPr lang="en-US" dirty="0"/>
          </a:p>
        </p:txBody>
      </p:sp>
      <p:sp>
        <p:nvSpPr>
          <p:cNvPr id="5" name="TextBox 4">
            <a:extLst>
              <a:ext uri="{FF2B5EF4-FFF2-40B4-BE49-F238E27FC236}">
                <a16:creationId xmlns:a16="http://schemas.microsoft.com/office/drawing/2014/main" id="{FE762BB4-5D85-C30A-20F9-4FC4862F12E2}"/>
              </a:ext>
            </a:extLst>
          </p:cNvPr>
          <p:cNvSpPr txBox="1"/>
          <p:nvPr/>
        </p:nvSpPr>
        <p:spPr>
          <a:xfrm>
            <a:off x="2832988" y="900321"/>
            <a:ext cx="5652654" cy="646331"/>
          </a:xfrm>
          <a:prstGeom prst="rect">
            <a:avLst/>
          </a:prstGeom>
          <a:noFill/>
        </p:spPr>
        <p:txBody>
          <a:bodyPr wrap="square" rtlCol="0">
            <a:spAutoFit/>
          </a:bodyPr>
          <a:lstStyle/>
          <a:p>
            <a:r>
              <a:rPr lang="en-US" i="1" dirty="0">
                <a:cs typeface="Calibri"/>
              </a:rPr>
              <a:t>SARS-CoV-2 replication inhibitor</a:t>
            </a:r>
          </a:p>
          <a:p>
            <a:endParaRPr lang="en-US"/>
          </a:p>
        </p:txBody>
      </p:sp>
    </p:spTree>
    <p:extLst>
      <p:ext uri="{BB962C8B-B14F-4D97-AF65-F5344CB8AC3E}">
        <p14:creationId xmlns:p14="http://schemas.microsoft.com/office/powerpoint/2010/main" val="40452005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97437-DC02-FB67-179A-52EB66BA8D48}"/>
              </a:ext>
            </a:extLst>
          </p:cNvPr>
          <p:cNvSpPr>
            <a:spLocks noGrp="1"/>
          </p:cNvSpPr>
          <p:nvPr>
            <p:ph type="title"/>
          </p:nvPr>
        </p:nvSpPr>
        <p:spPr>
          <a:xfrm>
            <a:off x="592015" y="101630"/>
            <a:ext cx="9958754" cy="800039"/>
          </a:xfrm>
        </p:spPr>
        <p:txBody>
          <a:bodyPr>
            <a:normAutofit fontScale="90000"/>
          </a:bodyPr>
          <a:lstStyle/>
          <a:p>
            <a:r>
              <a:rPr lang="en-US" sz="3200" dirty="0"/>
              <a:t>Focus In: Oral Antivirals for Test To Treat: </a:t>
            </a:r>
            <a:r>
              <a:rPr lang="en-US" sz="3200" dirty="0" err="1"/>
              <a:t>Molnupiravir</a:t>
            </a:r>
            <a:endParaRPr lang="en-US" sz="3200" dirty="0"/>
          </a:p>
        </p:txBody>
      </p:sp>
      <p:sp>
        <p:nvSpPr>
          <p:cNvPr id="3" name="Content Placeholder 2">
            <a:extLst>
              <a:ext uri="{FF2B5EF4-FFF2-40B4-BE49-F238E27FC236}">
                <a16:creationId xmlns:a16="http://schemas.microsoft.com/office/drawing/2014/main" id="{7FB3DC9A-1784-A04E-25E9-2CCE02DE6C27}"/>
              </a:ext>
            </a:extLst>
          </p:cNvPr>
          <p:cNvSpPr>
            <a:spLocks noGrp="1"/>
          </p:cNvSpPr>
          <p:nvPr>
            <p:ph idx="1"/>
          </p:nvPr>
        </p:nvSpPr>
        <p:spPr>
          <a:xfrm>
            <a:off x="385805" y="1423604"/>
            <a:ext cx="6213231" cy="4932746"/>
          </a:xfrm>
        </p:spPr>
        <p:txBody>
          <a:bodyPr>
            <a:normAutofit/>
          </a:bodyPr>
          <a:lstStyle/>
          <a:p>
            <a:r>
              <a:rPr lang="en-US" dirty="0"/>
              <a:t>Dosing Instructions:</a:t>
            </a:r>
          </a:p>
          <a:p>
            <a:pPr lvl="1"/>
            <a:r>
              <a:rPr lang="en-US" sz="2200" dirty="0"/>
              <a:t>The dosage in adult patients is </a:t>
            </a:r>
            <a:r>
              <a:rPr lang="en-US" sz="2200" b="1" dirty="0"/>
              <a:t>800 mg (four 200 mg capsules) taken orally every 12 hours for 5 days</a:t>
            </a:r>
            <a:endParaRPr lang="en-US" sz="2200" b="1">
              <a:cs typeface="Calibri"/>
            </a:endParaRPr>
          </a:p>
          <a:p>
            <a:pPr lvl="1"/>
            <a:r>
              <a:rPr lang="en-US" sz="2200" dirty="0"/>
              <a:t>Take MOLNUPIRAVIR with or without food.</a:t>
            </a:r>
            <a:endParaRPr lang="en-US" sz="2200">
              <a:cs typeface="Calibri"/>
            </a:endParaRPr>
          </a:p>
          <a:p>
            <a:pPr lvl="1"/>
            <a:r>
              <a:rPr lang="en-US" sz="2200" dirty="0">
                <a:cs typeface="Calibri"/>
              </a:rPr>
              <a:t>Complete the full 5 day course for maximum efficacy.</a:t>
            </a:r>
          </a:p>
          <a:p>
            <a:pPr lvl="1"/>
            <a:r>
              <a:rPr lang="en-US" sz="2200" dirty="0"/>
              <a:t>Do not take for more than 5 consecutive days.</a:t>
            </a:r>
            <a:endParaRPr lang="en-US" sz="2200" dirty="0">
              <a:cs typeface="Calibri"/>
            </a:endParaRPr>
          </a:p>
          <a:p>
            <a:endParaRPr lang="en-US"/>
          </a:p>
        </p:txBody>
      </p:sp>
      <p:sp>
        <p:nvSpPr>
          <p:cNvPr id="4" name="Content Placeholder 3">
            <a:extLst>
              <a:ext uri="{FF2B5EF4-FFF2-40B4-BE49-F238E27FC236}">
                <a16:creationId xmlns:a16="http://schemas.microsoft.com/office/drawing/2014/main" id="{7F7BB4F0-57ED-8A63-F80D-C06BAF5CDA7E}"/>
              </a:ext>
            </a:extLst>
          </p:cNvPr>
          <p:cNvSpPr>
            <a:spLocks noGrp="1"/>
          </p:cNvSpPr>
          <p:nvPr>
            <p:ph sz="half" idx="4294967295"/>
          </p:nvPr>
        </p:nvSpPr>
        <p:spPr>
          <a:xfrm>
            <a:off x="6756400" y="1423604"/>
            <a:ext cx="5384800" cy="4525962"/>
          </a:xfrm>
        </p:spPr>
        <p:txBody>
          <a:bodyPr>
            <a:normAutofit/>
          </a:bodyPr>
          <a:lstStyle/>
          <a:p>
            <a:r>
              <a:rPr lang="en-US" dirty="0"/>
              <a:t>If you miss a dose:</a:t>
            </a:r>
          </a:p>
          <a:p>
            <a:pPr lvl="1"/>
            <a:r>
              <a:rPr lang="en-US" dirty="0"/>
              <a:t>Less than 10 hours – take it, resume normal schedule</a:t>
            </a:r>
            <a:endParaRPr lang="en-US">
              <a:cs typeface="Calibri"/>
            </a:endParaRPr>
          </a:p>
          <a:p>
            <a:pPr lvl="1"/>
            <a:r>
              <a:rPr lang="en-US" dirty="0"/>
              <a:t>More than 10 hours – wait till next dose, do not double up; </a:t>
            </a:r>
            <a:endParaRPr lang="en-US" dirty="0">
              <a:cs typeface="Calibri"/>
            </a:endParaRPr>
          </a:p>
        </p:txBody>
      </p:sp>
      <p:sp>
        <p:nvSpPr>
          <p:cNvPr id="5" name="Slide Number Placeholder 4">
            <a:extLst>
              <a:ext uri="{FF2B5EF4-FFF2-40B4-BE49-F238E27FC236}">
                <a16:creationId xmlns:a16="http://schemas.microsoft.com/office/drawing/2014/main" id="{E72481F6-AA82-6F3E-3DDC-58B5733FE1AD}"/>
              </a:ext>
            </a:extLst>
          </p:cNvPr>
          <p:cNvSpPr>
            <a:spLocks noGrp="1"/>
          </p:cNvSpPr>
          <p:nvPr>
            <p:ph type="sldNum" sz="quarter" idx="4294967295"/>
          </p:nvPr>
        </p:nvSpPr>
        <p:spPr>
          <a:xfrm>
            <a:off x="9448800" y="6356350"/>
            <a:ext cx="2743200" cy="365125"/>
          </a:xfrm>
        </p:spPr>
        <p:txBody>
          <a:bodyPr/>
          <a:lstStyle/>
          <a:p>
            <a:pPr>
              <a:defRPr/>
            </a:pPr>
            <a:fld id="{FEF22BF4-E4CF-45A2-8CAB-2CEA7D4850F7}" type="slidenum">
              <a:rPr lang="en-US" dirty="0" smtClean="0"/>
              <a:pPr>
                <a:defRPr/>
              </a:pPr>
              <a:t>79</a:t>
            </a:fld>
            <a:endParaRPr lang="en-US" dirty="0"/>
          </a:p>
        </p:txBody>
      </p:sp>
      <p:pic>
        <p:nvPicPr>
          <p:cNvPr id="6" name="Picture 5" descr="A box of pills&#10;&#10;Description automatically generated with low confidence">
            <a:extLst>
              <a:ext uri="{FF2B5EF4-FFF2-40B4-BE49-F238E27FC236}">
                <a16:creationId xmlns:a16="http://schemas.microsoft.com/office/drawing/2014/main" id="{5AF55DC3-B212-FFB7-42D3-9E860DF65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9804" y="3735261"/>
            <a:ext cx="4653282" cy="2824481"/>
          </a:xfrm>
          <a:prstGeom prst="rect">
            <a:avLst/>
          </a:prstGeom>
        </p:spPr>
      </p:pic>
    </p:spTree>
    <p:extLst>
      <p:ext uri="{BB962C8B-B14F-4D97-AF65-F5344CB8AC3E}">
        <p14:creationId xmlns:p14="http://schemas.microsoft.com/office/powerpoint/2010/main" val="1162555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C7EAB-E9D6-57B3-F85B-36AE503FBF6B}"/>
              </a:ext>
            </a:extLst>
          </p:cNvPr>
          <p:cNvSpPr>
            <a:spLocks noGrp="1"/>
          </p:cNvSpPr>
          <p:nvPr>
            <p:ph type="title"/>
          </p:nvPr>
        </p:nvSpPr>
        <p:spPr/>
        <p:txBody>
          <a:bodyPr/>
          <a:lstStyle/>
          <a:p>
            <a:r>
              <a:rPr lang="en-US"/>
              <a:t>Vaccines</a:t>
            </a:r>
          </a:p>
        </p:txBody>
      </p:sp>
      <p:sp>
        <p:nvSpPr>
          <p:cNvPr id="3" name="Content Placeholder 2">
            <a:extLst>
              <a:ext uri="{FF2B5EF4-FFF2-40B4-BE49-F238E27FC236}">
                <a16:creationId xmlns:a16="http://schemas.microsoft.com/office/drawing/2014/main" id="{B9AB238C-7495-CFF8-9464-D933AEB34B08}"/>
              </a:ext>
            </a:extLst>
          </p:cNvPr>
          <p:cNvSpPr>
            <a:spLocks noGrp="1"/>
          </p:cNvSpPr>
          <p:nvPr>
            <p:ph idx="1"/>
          </p:nvPr>
        </p:nvSpPr>
        <p:spPr>
          <a:xfrm>
            <a:off x="838201" y="1636730"/>
            <a:ext cx="3756378" cy="4932746"/>
          </a:xfrm>
        </p:spPr>
        <p:txBody>
          <a:bodyPr/>
          <a:lstStyle/>
          <a:p>
            <a:r>
              <a:rPr lang="en-US" sz="2400"/>
              <a:t>Available vaccines are </a:t>
            </a:r>
            <a:r>
              <a:rPr lang="en-US" sz="2400">
                <a:solidFill>
                  <a:srgbClr val="FF0000"/>
                </a:solidFill>
              </a:rPr>
              <a:t>safe</a:t>
            </a:r>
            <a:r>
              <a:rPr lang="en-US" sz="2400"/>
              <a:t> and </a:t>
            </a:r>
            <a:r>
              <a:rPr lang="en-US" sz="2400">
                <a:solidFill>
                  <a:srgbClr val="FF0000"/>
                </a:solidFill>
              </a:rPr>
              <a:t>effective</a:t>
            </a:r>
            <a:r>
              <a:rPr lang="en-US" sz="2400"/>
              <a:t> at protecting people from getting seriously ill, being hospitalized and dying.</a:t>
            </a:r>
          </a:p>
          <a:p>
            <a:r>
              <a:rPr lang="en-US" sz="2400"/>
              <a:t>Important tool to protect ourselves and our communities as we continue to fight against COVID-19.</a:t>
            </a:r>
          </a:p>
          <a:p>
            <a:endParaRPr lang="en-US"/>
          </a:p>
        </p:txBody>
      </p:sp>
      <p:pic>
        <p:nvPicPr>
          <p:cNvPr id="8" name="Picture 7">
            <a:extLst>
              <a:ext uri="{FF2B5EF4-FFF2-40B4-BE49-F238E27FC236}">
                <a16:creationId xmlns:a16="http://schemas.microsoft.com/office/drawing/2014/main" id="{B7718CF6-BA5A-40BB-8832-4888D0631861}"/>
              </a:ext>
            </a:extLst>
          </p:cNvPr>
          <p:cNvPicPr>
            <a:picLocks noChangeAspect="1"/>
          </p:cNvPicPr>
          <p:nvPr/>
        </p:nvPicPr>
        <p:blipFill>
          <a:blip r:embed="rId3"/>
          <a:stretch>
            <a:fillRect/>
          </a:stretch>
        </p:blipFill>
        <p:spPr>
          <a:xfrm>
            <a:off x="4749564" y="1059724"/>
            <a:ext cx="6988058" cy="4932747"/>
          </a:xfrm>
          <a:prstGeom prst="rect">
            <a:avLst/>
          </a:prstGeom>
        </p:spPr>
      </p:pic>
    </p:spTree>
    <p:extLst>
      <p:ext uri="{BB962C8B-B14F-4D97-AF65-F5344CB8AC3E}">
        <p14:creationId xmlns:p14="http://schemas.microsoft.com/office/powerpoint/2010/main" val="17293054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45A37E-D26D-8AB1-B3F0-DF341EB30339}"/>
              </a:ext>
            </a:extLst>
          </p:cNvPr>
          <p:cNvSpPr>
            <a:spLocks noGrp="1"/>
          </p:cNvSpPr>
          <p:nvPr>
            <p:ph type="title"/>
          </p:nvPr>
        </p:nvSpPr>
        <p:spPr/>
        <p:txBody>
          <a:bodyPr>
            <a:normAutofit fontScale="90000"/>
          </a:bodyPr>
          <a:lstStyle/>
          <a:p>
            <a:r>
              <a:rPr lang="en-US" sz="3200" dirty="0"/>
              <a:t>Focus In: Oral Antivirals for Test To Treat: </a:t>
            </a:r>
            <a:r>
              <a:rPr lang="en-US" sz="3200" dirty="0" err="1"/>
              <a:t>Molnupiravir</a:t>
            </a:r>
            <a:endParaRPr lang="en-US" sz="3200" dirty="0"/>
          </a:p>
        </p:txBody>
      </p:sp>
      <p:sp>
        <p:nvSpPr>
          <p:cNvPr id="5" name="Content Placeholder 4">
            <a:extLst>
              <a:ext uri="{FF2B5EF4-FFF2-40B4-BE49-F238E27FC236}">
                <a16:creationId xmlns:a16="http://schemas.microsoft.com/office/drawing/2014/main" id="{F87DFDA7-EF6C-A5FE-9B92-B4FCAF8EDC30}"/>
              </a:ext>
            </a:extLst>
          </p:cNvPr>
          <p:cNvSpPr>
            <a:spLocks noGrp="1"/>
          </p:cNvSpPr>
          <p:nvPr>
            <p:ph idx="1"/>
          </p:nvPr>
        </p:nvSpPr>
        <p:spPr>
          <a:xfrm>
            <a:off x="838200" y="1636730"/>
            <a:ext cx="8543925" cy="4289285"/>
          </a:xfrm>
        </p:spPr>
        <p:txBody>
          <a:bodyPr vert="horz" lIns="91440" tIns="45720" rIns="91440" bIns="45720" rtlCol="0" anchor="t">
            <a:normAutofit lnSpcReduction="10000"/>
          </a:bodyPr>
          <a:lstStyle/>
          <a:p>
            <a:pPr marL="0" indent="0">
              <a:buNone/>
            </a:pPr>
            <a:r>
              <a:rPr lang="en-US" sz="2800" b="1" u="sng" dirty="0">
                <a:latin typeface="Arial"/>
                <a:cs typeface="Arial"/>
              </a:rPr>
              <a:t>Possible side effects of </a:t>
            </a:r>
            <a:r>
              <a:rPr lang="en-US" b="1" u="sng" dirty="0">
                <a:latin typeface="Arial"/>
                <a:cs typeface="Arial"/>
              </a:rPr>
              <a:t>MOLNUPIRAVIR</a:t>
            </a:r>
            <a:r>
              <a:rPr lang="en-US" sz="2800" b="1" u="sng" dirty="0">
                <a:latin typeface="Arial"/>
                <a:cs typeface="Arial"/>
              </a:rPr>
              <a:t>:</a:t>
            </a:r>
          </a:p>
          <a:p>
            <a:r>
              <a:rPr lang="en-US" dirty="0">
                <a:latin typeface="Arial"/>
                <a:cs typeface="Arial"/>
              </a:rPr>
              <a:t>Hypersensitivity </a:t>
            </a:r>
            <a:r>
              <a:rPr lang="en-US" sz="2800" dirty="0">
                <a:latin typeface="Arial"/>
                <a:cs typeface="Arial"/>
              </a:rPr>
              <a:t>Reactions: hives; rapid heartbeat; trouble swallowing or breathing; swelling of the mouth, lips, or face; throat tightness; hoarseness; skin rash</a:t>
            </a:r>
            <a:r>
              <a:rPr lang="en-US" dirty="0">
                <a:latin typeface="Arial"/>
                <a:cs typeface="Arial"/>
              </a:rPr>
              <a:t> </a:t>
            </a:r>
            <a:endParaRPr lang="en-US" sz="2800"/>
          </a:p>
          <a:p>
            <a:r>
              <a:rPr lang="en-US" sz="2800" dirty="0">
                <a:latin typeface="Arial"/>
                <a:cs typeface="Arial"/>
              </a:rPr>
              <a:t>Most commonly: diarrhea, nausea, and dizziness.</a:t>
            </a:r>
            <a:r>
              <a:rPr lang="en-US" dirty="0">
                <a:latin typeface="Arial"/>
                <a:cs typeface="Arial"/>
              </a:rPr>
              <a:t> </a:t>
            </a:r>
            <a:endParaRPr lang="en-US" sz="2800" dirty="0"/>
          </a:p>
          <a:p>
            <a:r>
              <a:rPr lang="en-US" sz="2800" dirty="0">
                <a:latin typeface="Arial"/>
                <a:cs typeface="Arial"/>
              </a:rPr>
              <a:t>Occasional subsequent hematologic or chemistry abnormalities (seen in animal studies)</a:t>
            </a:r>
          </a:p>
          <a:p>
            <a:pPr marL="0" indent="0">
              <a:buNone/>
            </a:pPr>
            <a:r>
              <a:rPr lang="en-US" b="1">
                <a:latin typeface="Arial"/>
                <a:cs typeface="Arial"/>
              </a:rPr>
              <a:t>			</a:t>
            </a:r>
            <a:endParaRPr lang="en-US">
              <a:latin typeface="Arial"/>
              <a:cs typeface="Arial"/>
            </a:endParaRPr>
          </a:p>
          <a:p>
            <a:endParaRPr lang="en-US"/>
          </a:p>
        </p:txBody>
      </p:sp>
      <p:sp>
        <p:nvSpPr>
          <p:cNvPr id="3" name="Slide Number Placeholder 2">
            <a:extLst>
              <a:ext uri="{FF2B5EF4-FFF2-40B4-BE49-F238E27FC236}">
                <a16:creationId xmlns:a16="http://schemas.microsoft.com/office/drawing/2014/main" id="{0C70A221-718A-9651-34B2-96D7D26B9035}"/>
              </a:ext>
            </a:extLst>
          </p:cNvPr>
          <p:cNvSpPr>
            <a:spLocks noGrp="1"/>
          </p:cNvSpPr>
          <p:nvPr>
            <p:ph type="sldNum" sz="quarter" idx="4294967295"/>
          </p:nvPr>
        </p:nvSpPr>
        <p:spPr>
          <a:xfrm>
            <a:off x="9448800" y="6356350"/>
            <a:ext cx="2743200" cy="365125"/>
          </a:xfrm>
        </p:spPr>
        <p:txBody>
          <a:bodyPr/>
          <a:lstStyle/>
          <a:p>
            <a:pPr>
              <a:defRPr/>
            </a:pPr>
            <a:fld id="{17F1F82B-EACD-44DD-B37E-7A7D49CC393D}" type="slidenum">
              <a:rPr lang="en-US" dirty="0" smtClean="0"/>
              <a:pPr>
                <a:defRPr/>
              </a:pPr>
              <a:t>80</a:t>
            </a:fld>
            <a:endParaRPr lang="en-US" dirty="0"/>
          </a:p>
        </p:txBody>
      </p:sp>
    </p:spTree>
    <p:extLst>
      <p:ext uri="{BB962C8B-B14F-4D97-AF65-F5344CB8AC3E}">
        <p14:creationId xmlns:p14="http://schemas.microsoft.com/office/powerpoint/2010/main" val="10967096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DF27-1E4E-3489-3621-0BFBE8F6154B}"/>
              </a:ext>
            </a:extLst>
          </p:cNvPr>
          <p:cNvSpPr>
            <a:spLocks noGrp="1"/>
          </p:cNvSpPr>
          <p:nvPr>
            <p:ph type="title"/>
          </p:nvPr>
        </p:nvSpPr>
        <p:spPr/>
        <p:txBody>
          <a:bodyPr/>
          <a:lstStyle/>
          <a:p>
            <a:r>
              <a:rPr lang="en-US" dirty="0" err="1"/>
              <a:t>Molnupiravir</a:t>
            </a:r>
            <a:r>
              <a:rPr lang="en-US" dirty="0"/>
              <a:t> and pregnancy</a:t>
            </a:r>
          </a:p>
        </p:txBody>
      </p:sp>
      <p:sp>
        <p:nvSpPr>
          <p:cNvPr id="3" name="Content Placeholder 2">
            <a:extLst>
              <a:ext uri="{FF2B5EF4-FFF2-40B4-BE49-F238E27FC236}">
                <a16:creationId xmlns:a16="http://schemas.microsoft.com/office/drawing/2014/main" id="{92582FCE-0E2E-1E03-67C1-6F7366B07736}"/>
              </a:ext>
            </a:extLst>
          </p:cNvPr>
          <p:cNvSpPr>
            <a:spLocks noGrp="1"/>
          </p:cNvSpPr>
          <p:nvPr>
            <p:ph idx="1"/>
          </p:nvPr>
        </p:nvSpPr>
        <p:spPr/>
        <p:txBody>
          <a:bodyPr/>
          <a:lstStyle/>
          <a:p>
            <a:pPr rtl="0" fontAlgn="base">
              <a:spcBef>
                <a:spcPts val="0"/>
              </a:spcBef>
              <a:spcAft>
                <a:spcPts val="0"/>
              </a:spcAft>
              <a:buFont typeface="Arial" panose="020B0604020202020204" pitchFamily="34" charset="0"/>
              <a:buChar char="•"/>
            </a:pPr>
            <a:r>
              <a:rPr lang="en-US" sz="2400" b="0" i="0" u="none" strike="noStrike" dirty="0" err="1">
                <a:solidFill>
                  <a:srgbClr val="000000"/>
                </a:solidFill>
                <a:effectLst/>
                <a:latin typeface="Arial" panose="020B0604020202020204" pitchFamily="34" charset="0"/>
              </a:rPr>
              <a:t>Molnupiravir</a:t>
            </a:r>
            <a:r>
              <a:rPr lang="en-US" sz="2400" b="0" i="0" u="none" strike="noStrike" dirty="0">
                <a:solidFill>
                  <a:srgbClr val="000000"/>
                </a:solidFill>
                <a:effectLst/>
                <a:latin typeface="Arial" panose="020B0604020202020204" pitchFamily="34" charset="0"/>
              </a:rPr>
              <a:t> is contraindicated in pregnancy</a:t>
            </a:r>
          </a:p>
          <a:p>
            <a:pPr marL="0" indent="0" rtl="0" fontAlgn="base">
              <a:spcBef>
                <a:spcPts val="0"/>
              </a:spcBef>
              <a:spcAft>
                <a:spcPts val="0"/>
              </a:spcAft>
              <a:buNone/>
            </a:pPr>
            <a:endParaRPr lang="en-US" sz="2400" b="0" i="0" u="none" strike="noStrike" dirty="0">
              <a:solidFill>
                <a:srgbClr val="E73439"/>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Arial" panose="020B0604020202020204" pitchFamily="34" charset="0"/>
              </a:rPr>
              <a:t>Contraception is recommended during treatment and for 4 days after treatment for females.</a:t>
            </a:r>
          </a:p>
          <a:p>
            <a:pPr rtl="0" fontAlgn="base">
              <a:spcBef>
                <a:spcPts val="0"/>
              </a:spcBef>
              <a:spcAft>
                <a:spcPts val="0"/>
              </a:spcAft>
              <a:buFont typeface="Arial" panose="020B0604020202020204" pitchFamily="34" charset="0"/>
              <a:buChar char="•"/>
            </a:pPr>
            <a:endParaRPr lang="en-US" sz="2400" b="0" i="0" u="none" strike="noStrike" dirty="0">
              <a:solidFill>
                <a:srgbClr val="E73439"/>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Arial" panose="020B0604020202020204" pitchFamily="34" charset="0"/>
              </a:rPr>
              <a:t>Contraception is recommended during treatment and for 3 months after treatment for males.</a:t>
            </a:r>
          </a:p>
          <a:p>
            <a:pPr marL="0" indent="0" rtl="0" fontAlgn="base">
              <a:spcBef>
                <a:spcPts val="0"/>
              </a:spcBef>
              <a:spcAft>
                <a:spcPts val="0"/>
              </a:spcAft>
              <a:buNone/>
            </a:pPr>
            <a:endParaRPr lang="en-US" sz="2400" b="0" i="0" u="none" strike="noStrike" dirty="0">
              <a:solidFill>
                <a:srgbClr val="E73439"/>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Arial" panose="020B0604020202020204" pitchFamily="34" charset="0"/>
              </a:rPr>
              <a:t>Breastfeeding is not recommended during treatment with </a:t>
            </a:r>
            <a:r>
              <a:rPr lang="en-US" sz="2400" b="0" i="0" u="none" strike="noStrike" dirty="0" err="1">
                <a:solidFill>
                  <a:srgbClr val="000000"/>
                </a:solidFill>
                <a:effectLst/>
                <a:latin typeface="Arial" panose="020B0604020202020204" pitchFamily="34" charset="0"/>
              </a:rPr>
              <a:t>molnupiravir</a:t>
            </a:r>
            <a:r>
              <a:rPr lang="en-US" sz="2400" b="0" i="0" u="none" strike="noStrike" dirty="0">
                <a:solidFill>
                  <a:srgbClr val="000000"/>
                </a:solidFill>
                <a:effectLst/>
                <a:latin typeface="Arial" panose="020B0604020202020204" pitchFamily="34" charset="0"/>
              </a:rPr>
              <a:t> and for 4 days after the final dose.  A lactating individual should consider interrupting breastfeeding and consider pumping and discarding breast milk during treatment and for 4 days after the last dose.</a:t>
            </a:r>
            <a:endParaRPr lang="en-US" sz="2400" b="0" i="0" u="none" strike="noStrike" dirty="0">
              <a:solidFill>
                <a:srgbClr val="E73439"/>
              </a:solidFill>
              <a:effectLst/>
              <a:latin typeface="Arial" panose="020B0604020202020204" pitchFamily="34" charset="0"/>
            </a:endParaRPr>
          </a:p>
        </p:txBody>
      </p:sp>
    </p:spTree>
    <p:extLst>
      <p:ext uri="{BB962C8B-B14F-4D97-AF65-F5344CB8AC3E}">
        <p14:creationId xmlns:p14="http://schemas.microsoft.com/office/powerpoint/2010/main" val="24767420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31C85-83D1-1822-105A-42F9B9AEB949}"/>
              </a:ext>
            </a:extLst>
          </p:cNvPr>
          <p:cNvSpPr>
            <a:spLocks noGrp="1"/>
          </p:cNvSpPr>
          <p:nvPr>
            <p:ph type="title"/>
          </p:nvPr>
        </p:nvSpPr>
        <p:spPr/>
        <p:txBody>
          <a:bodyPr/>
          <a:lstStyle/>
          <a:p>
            <a:r>
              <a:rPr lang="en-US" dirty="0"/>
              <a:t>Practice Case #1</a:t>
            </a:r>
          </a:p>
        </p:txBody>
      </p:sp>
      <p:sp>
        <p:nvSpPr>
          <p:cNvPr id="3" name="Content Placeholder 2">
            <a:extLst>
              <a:ext uri="{FF2B5EF4-FFF2-40B4-BE49-F238E27FC236}">
                <a16:creationId xmlns:a16="http://schemas.microsoft.com/office/drawing/2014/main" id="{4DC8B44A-83FF-6886-C4B5-D289ACD99D90}"/>
              </a:ext>
            </a:extLst>
          </p:cNvPr>
          <p:cNvSpPr>
            <a:spLocks noGrp="1"/>
          </p:cNvSpPr>
          <p:nvPr>
            <p:ph idx="1"/>
          </p:nvPr>
        </p:nvSpPr>
        <p:spPr>
          <a:xfrm>
            <a:off x="838200" y="1636730"/>
            <a:ext cx="10433538" cy="4932746"/>
          </a:xfrm>
        </p:spPr>
        <p:txBody>
          <a:bodyPr vert="horz" lIns="91440" tIns="45720" rIns="91440" bIns="45720" rtlCol="0" anchor="t">
            <a:noAutofit/>
          </a:bodyPr>
          <a:lstStyle/>
          <a:p>
            <a:r>
              <a:rPr lang="en-US" dirty="0">
                <a:latin typeface="Arial"/>
                <a:cs typeface="Arial"/>
              </a:rPr>
              <a:t>A 65 </a:t>
            </a:r>
            <a:r>
              <a:rPr lang="en-US" dirty="0" err="1">
                <a:latin typeface="Arial"/>
                <a:cs typeface="Arial"/>
              </a:rPr>
              <a:t>yo</a:t>
            </a:r>
            <a:r>
              <a:rPr lang="en-US" dirty="0">
                <a:latin typeface="Arial"/>
                <a:cs typeface="Arial"/>
              </a:rPr>
              <a:t> female comes into the clinic.</a:t>
            </a:r>
          </a:p>
          <a:p>
            <a:r>
              <a:rPr lang="en-US" dirty="0">
                <a:latin typeface="Arial"/>
                <a:cs typeface="Arial"/>
              </a:rPr>
              <a:t>She has a cough, fever, and known contact with a family member who recently tested positive for COVID-19.</a:t>
            </a:r>
          </a:p>
          <a:p>
            <a:r>
              <a:rPr lang="en-US" dirty="0">
                <a:latin typeface="Arial"/>
                <a:cs typeface="Arial"/>
              </a:rPr>
              <a:t>VS: HR: 88; Pulse ox: 97%; RR: 14; BP 120/70; Temp 37.6 C</a:t>
            </a:r>
          </a:p>
          <a:p>
            <a:r>
              <a:rPr lang="en-US" dirty="0">
                <a:latin typeface="Arial"/>
                <a:cs typeface="Arial"/>
              </a:rPr>
              <a:t>Clinically well appearing without shortness of breath.</a:t>
            </a:r>
          </a:p>
          <a:p>
            <a:endParaRPr lang="en-US"/>
          </a:p>
          <a:p>
            <a:r>
              <a:rPr lang="en-US" dirty="0">
                <a:latin typeface="Arial"/>
                <a:cs typeface="Arial"/>
              </a:rPr>
              <a:t>What do you want to know?  </a:t>
            </a:r>
            <a:endParaRPr lang="en-US" dirty="0"/>
          </a:p>
        </p:txBody>
      </p:sp>
    </p:spTree>
    <p:extLst>
      <p:ext uri="{BB962C8B-B14F-4D97-AF65-F5344CB8AC3E}">
        <p14:creationId xmlns:p14="http://schemas.microsoft.com/office/powerpoint/2010/main" val="7322704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D22E-2153-5A85-BECA-BD6BF5105DD7}"/>
              </a:ext>
            </a:extLst>
          </p:cNvPr>
          <p:cNvSpPr>
            <a:spLocks noGrp="1"/>
          </p:cNvSpPr>
          <p:nvPr>
            <p:ph type="title"/>
          </p:nvPr>
        </p:nvSpPr>
        <p:spPr/>
        <p:txBody>
          <a:bodyPr/>
          <a:lstStyle/>
          <a:p>
            <a:r>
              <a:rPr lang="en-US" dirty="0"/>
              <a:t>Practice Case #1: Continued</a:t>
            </a:r>
          </a:p>
        </p:txBody>
      </p:sp>
      <p:sp>
        <p:nvSpPr>
          <p:cNvPr id="3" name="Content Placeholder 2">
            <a:extLst>
              <a:ext uri="{FF2B5EF4-FFF2-40B4-BE49-F238E27FC236}">
                <a16:creationId xmlns:a16="http://schemas.microsoft.com/office/drawing/2014/main" id="{FFB6BE98-32AA-8CAC-9B72-FC7EF6E82281}"/>
              </a:ext>
            </a:extLst>
          </p:cNvPr>
          <p:cNvSpPr>
            <a:spLocks noGrp="1"/>
          </p:cNvSpPr>
          <p:nvPr>
            <p:ph idx="1"/>
          </p:nvPr>
        </p:nvSpPr>
        <p:spPr>
          <a:xfrm>
            <a:off x="838200" y="1636730"/>
            <a:ext cx="8543925" cy="3286962"/>
          </a:xfrm>
        </p:spPr>
        <p:txBody>
          <a:bodyPr/>
          <a:lstStyle/>
          <a:p>
            <a:r>
              <a:rPr lang="en-US" sz="2800" b="1" i="0" u="none" strike="noStrike" dirty="0">
                <a:solidFill>
                  <a:srgbClr val="000000"/>
                </a:solidFill>
                <a:effectLst/>
                <a:latin typeface="+mn-lt"/>
              </a:rPr>
              <a:t>Does this patient have Covid?</a:t>
            </a:r>
          </a:p>
          <a:p>
            <a:pPr lvl="1"/>
            <a:r>
              <a:rPr lang="en-US" i="0" u="none" strike="noStrike" dirty="0">
                <a:solidFill>
                  <a:srgbClr val="000000"/>
                </a:solidFill>
                <a:effectLst/>
                <a:latin typeface="+mn-lt"/>
              </a:rPr>
              <a:t>Rapid antigen test </a:t>
            </a:r>
            <a:r>
              <a:rPr lang="en-US" dirty="0">
                <a:solidFill>
                  <a:srgbClr val="000000"/>
                </a:solidFill>
                <a:latin typeface="+mn-lt"/>
              </a:rPr>
              <a:t>is positive.</a:t>
            </a:r>
            <a:endParaRPr lang="en-US" i="0" u="none" strike="noStrike" dirty="0">
              <a:solidFill>
                <a:srgbClr val="000000"/>
              </a:solidFill>
              <a:effectLst/>
              <a:latin typeface="+mn-lt"/>
            </a:endParaRPr>
          </a:p>
          <a:p>
            <a:r>
              <a:rPr lang="en-US" b="1" dirty="0">
                <a:solidFill>
                  <a:srgbClr val="000000"/>
                </a:solidFill>
                <a:latin typeface="+mn-lt"/>
              </a:rPr>
              <a:t>Does this patient have severe symptoms?</a:t>
            </a:r>
          </a:p>
          <a:p>
            <a:pPr lvl="1"/>
            <a:r>
              <a:rPr lang="en-US" dirty="0">
                <a:solidFill>
                  <a:srgbClr val="000000"/>
                </a:solidFill>
                <a:latin typeface="+mn-lt"/>
              </a:rPr>
              <a:t>No – her symptoms fit within the mild category.</a:t>
            </a:r>
          </a:p>
          <a:p>
            <a:r>
              <a:rPr lang="en-US" b="1" dirty="0">
                <a:solidFill>
                  <a:srgbClr val="000000"/>
                </a:solidFill>
                <a:latin typeface="+mn-lt"/>
              </a:rPr>
              <a:t>Has she had symptoms for less than 5 days?</a:t>
            </a:r>
          </a:p>
          <a:p>
            <a:pPr lvl="1"/>
            <a:r>
              <a:rPr lang="en-US" dirty="0">
                <a:solidFill>
                  <a:srgbClr val="000000"/>
                </a:solidFill>
                <a:latin typeface="+mn-lt"/>
              </a:rPr>
              <a:t>Yes – her symptoms started 2 days ago.</a:t>
            </a:r>
          </a:p>
        </p:txBody>
      </p:sp>
      <p:sp>
        <p:nvSpPr>
          <p:cNvPr id="4" name="TextBox 3">
            <a:extLst>
              <a:ext uri="{FF2B5EF4-FFF2-40B4-BE49-F238E27FC236}">
                <a16:creationId xmlns:a16="http://schemas.microsoft.com/office/drawing/2014/main" id="{CEAA62E6-ED21-142E-FF6A-9E59FB8F9C81}"/>
              </a:ext>
            </a:extLst>
          </p:cNvPr>
          <p:cNvSpPr txBox="1"/>
          <p:nvPr/>
        </p:nvSpPr>
        <p:spPr>
          <a:xfrm>
            <a:off x="554854" y="4959660"/>
            <a:ext cx="10726616" cy="523220"/>
          </a:xfrm>
          <a:prstGeom prst="rect">
            <a:avLst/>
          </a:prstGeom>
          <a:noFill/>
        </p:spPr>
        <p:txBody>
          <a:bodyPr wrap="square" rtlCol="0">
            <a:spAutoFit/>
          </a:bodyPr>
          <a:lstStyle/>
          <a:p>
            <a:r>
              <a:rPr lang="en-US" sz="2800" b="1" dirty="0"/>
              <a:t>Next step: evaluate eligibility for Oral Antiviral Treatment</a:t>
            </a:r>
          </a:p>
        </p:txBody>
      </p:sp>
    </p:spTree>
    <p:extLst>
      <p:ext uri="{BB962C8B-B14F-4D97-AF65-F5344CB8AC3E}">
        <p14:creationId xmlns:p14="http://schemas.microsoft.com/office/powerpoint/2010/main" val="166124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F652-9F0B-C49B-4AEB-46BCFD4997F9}"/>
              </a:ext>
            </a:extLst>
          </p:cNvPr>
          <p:cNvSpPr>
            <a:spLocks noGrp="1"/>
          </p:cNvSpPr>
          <p:nvPr>
            <p:ph type="title"/>
          </p:nvPr>
        </p:nvSpPr>
        <p:spPr/>
        <p:txBody>
          <a:bodyPr/>
          <a:lstStyle/>
          <a:p>
            <a:r>
              <a:rPr lang="en-US" dirty="0"/>
              <a:t>Practice Case #1: Continued</a:t>
            </a:r>
          </a:p>
        </p:txBody>
      </p:sp>
      <p:sp>
        <p:nvSpPr>
          <p:cNvPr id="3" name="Content Placeholder 2">
            <a:extLst>
              <a:ext uri="{FF2B5EF4-FFF2-40B4-BE49-F238E27FC236}">
                <a16:creationId xmlns:a16="http://schemas.microsoft.com/office/drawing/2014/main" id="{95543492-6C60-D2E4-F51E-6D6417369C5D}"/>
              </a:ext>
            </a:extLst>
          </p:cNvPr>
          <p:cNvSpPr>
            <a:spLocks noGrp="1"/>
          </p:cNvSpPr>
          <p:nvPr>
            <p:ph idx="1"/>
          </p:nvPr>
        </p:nvSpPr>
        <p:spPr>
          <a:xfrm>
            <a:off x="838200" y="1636730"/>
            <a:ext cx="8543925" cy="3701823"/>
          </a:xfrm>
        </p:spPr>
        <p:txBody>
          <a:bodyPr vert="horz" lIns="91440" tIns="45720" rIns="91440" bIns="45720" rtlCol="0" anchor="t">
            <a:noAutofit/>
          </a:bodyPr>
          <a:lstStyle/>
          <a:p>
            <a:r>
              <a:rPr lang="en-US" b="1" dirty="0"/>
              <a:t>Is this patient a high-risk patient?</a:t>
            </a:r>
          </a:p>
          <a:p>
            <a:pPr lvl="1"/>
            <a:r>
              <a:rPr lang="en-US" dirty="0"/>
              <a:t>Yes – she meets age criteria.</a:t>
            </a:r>
          </a:p>
          <a:p>
            <a:r>
              <a:rPr lang="en-US" b="1" dirty="0"/>
              <a:t>Does she also take medications that could be contraindicated or require adjustment?</a:t>
            </a:r>
          </a:p>
          <a:p>
            <a:pPr lvl="1"/>
            <a:r>
              <a:rPr lang="en-US" dirty="0"/>
              <a:t>No – she does not take any other medications.</a:t>
            </a:r>
          </a:p>
          <a:p>
            <a:r>
              <a:rPr lang="en-US" b="1" dirty="0">
                <a:latin typeface="Arial"/>
                <a:cs typeface="Arial"/>
              </a:rPr>
              <a:t>Does she have known kidney or liver disease?</a:t>
            </a:r>
          </a:p>
          <a:p>
            <a:pPr lvl="1"/>
            <a:r>
              <a:rPr lang="en-US" dirty="0">
                <a:latin typeface="Arial"/>
                <a:cs typeface="Arial"/>
              </a:rPr>
              <a:t>No – she does not have other known illnesses.</a:t>
            </a:r>
            <a:endParaRPr lang="en-US" b="1" dirty="0">
              <a:latin typeface="Arial"/>
              <a:cs typeface="Arial"/>
            </a:endParaRPr>
          </a:p>
          <a:p>
            <a:pPr lvl="1"/>
            <a:endParaRPr lang="en-US">
              <a:latin typeface="Arial"/>
              <a:cs typeface="Arial"/>
            </a:endParaRPr>
          </a:p>
          <a:p>
            <a:pPr lvl="1" indent="0">
              <a:buNone/>
            </a:pPr>
            <a:endParaRPr lang="en-US">
              <a:latin typeface="Arial"/>
              <a:cs typeface="Arial"/>
            </a:endParaRPr>
          </a:p>
          <a:p>
            <a:pPr lvl="1"/>
            <a:endParaRPr lang="en-US"/>
          </a:p>
          <a:p>
            <a:pPr marL="346075" lvl="1" indent="0">
              <a:buNone/>
            </a:pPr>
            <a:endParaRPr lang="en-US"/>
          </a:p>
          <a:p>
            <a:pPr marL="346075"/>
            <a:endParaRPr lang="en-US"/>
          </a:p>
        </p:txBody>
      </p:sp>
      <p:sp>
        <p:nvSpPr>
          <p:cNvPr id="4" name="TextBox 3">
            <a:extLst>
              <a:ext uri="{FF2B5EF4-FFF2-40B4-BE49-F238E27FC236}">
                <a16:creationId xmlns:a16="http://schemas.microsoft.com/office/drawing/2014/main" id="{4C811E9B-065A-E9CF-FDE9-EB406FD2B995}"/>
              </a:ext>
            </a:extLst>
          </p:cNvPr>
          <p:cNvSpPr txBox="1"/>
          <p:nvPr/>
        </p:nvSpPr>
        <p:spPr>
          <a:xfrm>
            <a:off x="1663212" y="5586750"/>
            <a:ext cx="88655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solidFill>
                  <a:srgbClr val="262626"/>
                </a:solidFill>
                <a:highlight>
                  <a:srgbClr val="00FF00"/>
                </a:highlight>
                <a:latin typeface="Arial"/>
              </a:rPr>
              <a:t>This patient can take Paxlovid! </a:t>
            </a:r>
            <a:endParaRPr lang="en-US" sz="2800" dirty="0">
              <a:highlight>
                <a:srgbClr val="00FF00"/>
              </a:highlight>
            </a:endParaRPr>
          </a:p>
        </p:txBody>
      </p:sp>
    </p:spTree>
    <p:extLst>
      <p:ext uri="{BB962C8B-B14F-4D97-AF65-F5344CB8AC3E}">
        <p14:creationId xmlns:p14="http://schemas.microsoft.com/office/powerpoint/2010/main" val="352882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9E7B6-2B5B-8C08-CE6C-242B09336774}"/>
              </a:ext>
            </a:extLst>
          </p:cNvPr>
          <p:cNvSpPr>
            <a:spLocks noGrp="1"/>
          </p:cNvSpPr>
          <p:nvPr>
            <p:ph type="title"/>
          </p:nvPr>
        </p:nvSpPr>
        <p:spPr/>
        <p:txBody>
          <a:bodyPr/>
          <a:lstStyle/>
          <a:p>
            <a:r>
              <a:rPr lang="en-US" dirty="0"/>
              <a:t>Practice Case #2</a:t>
            </a:r>
          </a:p>
        </p:txBody>
      </p:sp>
      <p:sp>
        <p:nvSpPr>
          <p:cNvPr id="3" name="Content Placeholder 2">
            <a:extLst>
              <a:ext uri="{FF2B5EF4-FFF2-40B4-BE49-F238E27FC236}">
                <a16:creationId xmlns:a16="http://schemas.microsoft.com/office/drawing/2014/main" id="{9A1A8B0A-07CF-EF04-7D9F-111B873AFBF4}"/>
              </a:ext>
            </a:extLst>
          </p:cNvPr>
          <p:cNvSpPr>
            <a:spLocks noGrp="1"/>
          </p:cNvSpPr>
          <p:nvPr>
            <p:ph idx="1"/>
          </p:nvPr>
        </p:nvSpPr>
        <p:spPr>
          <a:xfrm>
            <a:off x="838200" y="1636730"/>
            <a:ext cx="9958754" cy="4932746"/>
          </a:xfrm>
        </p:spPr>
        <p:txBody>
          <a:bodyPr vert="horz" lIns="91440" tIns="45720" rIns="91440" bIns="45720" rtlCol="0" anchor="t">
            <a:noAutofit/>
          </a:bodyPr>
          <a:lstStyle/>
          <a:p>
            <a:r>
              <a:rPr lang="en-US" dirty="0">
                <a:latin typeface="Arial"/>
                <a:cs typeface="Arial"/>
              </a:rPr>
              <a:t>A 35 </a:t>
            </a:r>
            <a:r>
              <a:rPr lang="en-US" dirty="0" err="1">
                <a:latin typeface="Arial"/>
                <a:cs typeface="Arial"/>
              </a:rPr>
              <a:t>yo</a:t>
            </a:r>
            <a:r>
              <a:rPr lang="en-US" dirty="0">
                <a:latin typeface="Arial"/>
                <a:cs typeface="Arial"/>
              </a:rPr>
              <a:t> male comes into the clinic.</a:t>
            </a:r>
          </a:p>
          <a:p>
            <a:r>
              <a:rPr lang="en-US" dirty="0">
                <a:latin typeface="Arial"/>
                <a:cs typeface="Arial"/>
              </a:rPr>
              <a:t>He has a cough, fever, and known contact with a family member who recently tested positive for COVID-19.</a:t>
            </a:r>
          </a:p>
          <a:p>
            <a:r>
              <a:rPr lang="en-US" dirty="0">
                <a:latin typeface="Arial"/>
                <a:cs typeface="Arial"/>
              </a:rPr>
              <a:t>VS: HR: 112; RR: 24; SpO2: 90%; BP 110/70; Temp 37.6</a:t>
            </a:r>
          </a:p>
          <a:p>
            <a:r>
              <a:rPr lang="en-US" dirty="0">
                <a:latin typeface="Arial"/>
                <a:cs typeface="Arial"/>
              </a:rPr>
              <a:t>Appears short of breath, speaking in 3-5 word sentences; able to answer questions with normal mental status</a:t>
            </a:r>
          </a:p>
        </p:txBody>
      </p:sp>
    </p:spTree>
    <p:extLst>
      <p:ext uri="{BB962C8B-B14F-4D97-AF65-F5344CB8AC3E}">
        <p14:creationId xmlns:p14="http://schemas.microsoft.com/office/powerpoint/2010/main" val="7548469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9DE5-372F-81F0-D5E4-2D0D46C1F173}"/>
              </a:ext>
            </a:extLst>
          </p:cNvPr>
          <p:cNvSpPr>
            <a:spLocks noGrp="1"/>
          </p:cNvSpPr>
          <p:nvPr>
            <p:ph type="title"/>
          </p:nvPr>
        </p:nvSpPr>
        <p:spPr/>
        <p:txBody>
          <a:bodyPr/>
          <a:lstStyle/>
          <a:p>
            <a:r>
              <a:rPr lang="en-US" dirty="0"/>
              <a:t>Practice Case #2: Continued</a:t>
            </a:r>
          </a:p>
        </p:txBody>
      </p:sp>
      <p:sp>
        <p:nvSpPr>
          <p:cNvPr id="3" name="Content Placeholder 2">
            <a:extLst>
              <a:ext uri="{FF2B5EF4-FFF2-40B4-BE49-F238E27FC236}">
                <a16:creationId xmlns:a16="http://schemas.microsoft.com/office/drawing/2014/main" id="{C2857196-9080-6AEB-2E8C-8B3748012E65}"/>
              </a:ext>
            </a:extLst>
          </p:cNvPr>
          <p:cNvSpPr>
            <a:spLocks noGrp="1"/>
          </p:cNvSpPr>
          <p:nvPr>
            <p:ph idx="1"/>
          </p:nvPr>
        </p:nvSpPr>
        <p:spPr>
          <a:xfrm>
            <a:off x="838200" y="1636730"/>
            <a:ext cx="8543925" cy="3497978"/>
          </a:xfrm>
        </p:spPr>
        <p:txBody>
          <a:bodyPr/>
          <a:lstStyle/>
          <a:p>
            <a:r>
              <a:rPr lang="en-US" b="1" dirty="0"/>
              <a:t>Does this patient have COVID?</a:t>
            </a:r>
          </a:p>
          <a:p>
            <a:pPr lvl="1"/>
            <a:r>
              <a:rPr lang="en-US" dirty="0"/>
              <a:t>High likelihood.  Should perform a test if available to confirm. Clinically high risk so consider positive.</a:t>
            </a:r>
          </a:p>
          <a:p>
            <a:r>
              <a:rPr lang="en-US" b="1" dirty="0"/>
              <a:t>Does this patient have severe symptoms?</a:t>
            </a:r>
          </a:p>
          <a:p>
            <a:pPr lvl="1"/>
            <a:r>
              <a:rPr lang="en-US" dirty="0"/>
              <a:t>Yes – he is unstable – his oxygen saturation is low and work of breathing is high.  He needs medical oxygen and admission vs. transfer.</a:t>
            </a:r>
          </a:p>
          <a:p>
            <a:pPr lvl="1"/>
            <a:endParaRPr lang="en-US"/>
          </a:p>
          <a:p>
            <a:pPr marL="346075" lvl="1" indent="0">
              <a:buNone/>
            </a:pPr>
            <a:endParaRPr lang="en-US"/>
          </a:p>
        </p:txBody>
      </p:sp>
      <p:sp>
        <p:nvSpPr>
          <p:cNvPr id="4" name="TextBox 3">
            <a:extLst>
              <a:ext uri="{FF2B5EF4-FFF2-40B4-BE49-F238E27FC236}">
                <a16:creationId xmlns:a16="http://schemas.microsoft.com/office/drawing/2014/main" id="{0ACC232F-F205-CBE3-F7ED-79A7347EB88D}"/>
              </a:ext>
            </a:extLst>
          </p:cNvPr>
          <p:cNvSpPr txBox="1"/>
          <p:nvPr/>
        </p:nvSpPr>
        <p:spPr>
          <a:xfrm>
            <a:off x="967153" y="5154305"/>
            <a:ext cx="10427678" cy="1384995"/>
          </a:xfrm>
          <a:prstGeom prst="rect">
            <a:avLst/>
          </a:prstGeom>
          <a:noFill/>
        </p:spPr>
        <p:txBody>
          <a:bodyPr wrap="square" rtlCol="0">
            <a:spAutoFit/>
          </a:bodyPr>
          <a:lstStyle/>
          <a:p>
            <a:r>
              <a:rPr lang="en-US" sz="2800" b="1" dirty="0">
                <a:highlight>
                  <a:srgbClr val="E73439"/>
                </a:highlight>
                <a:latin typeface="+mj-lt"/>
              </a:rPr>
              <a:t>Next step: Initiate treatment if available, with oxygen; consider admission vs. transfer; consider additional treatments (depending on environment)</a:t>
            </a:r>
          </a:p>
        </p:txBody>
      </p:sp>
    </p:spTree>
    <p:extLst>
      <p:ext uri="{BB962C8B-B14F-4D97-AF65-F5344CB8AC3E}">
        <p14:creationId xmlns:p14="http://schemas.microsoft.com/office/powerpoint/2010/main" val="227954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E730-93B3-D7F9-8442-37CEE61DB94B}"/>
              </a:ext>
            </a:extLst>
          </p:cNvPr>
          <p:cNvSpPr>
            <a:spLocks noGrp="1"/>
          </p:cNvSpPr>
          <p:nvPr>
            <p:ph type="title"/>
          </p:nvPr>
        </p:nvSpPr>
        <p:spPr/>
        <p:txBody>
          <a:bodyPr/>
          <a:lstStyle/>
          <a:p>
            <a:r>
              <a:rPr lang="en-US" dirty="0"/>
              <a:t>Practice Case #3</a:t>
            </a:r>
          </a:p>
        </p:txBody>
      </p:sp>
      <p:sp>
        <p:nvSpPr>
          <p:cNvPr id="3" name="Content Placeholder 2">
            <a:extLst>
              <a:ext uri="{FF2B5EF4-FFF2-40B4-BE49-F238E27FC236}">
                <a16:creationId xmlns:a16="http://schemas.microsoft.com/office/drawing/2014/main" id="{5F5841DD-EC69-642D-1B3E-3C70FEE02D0E}"/>
              </a:ext>
            </a:extLst>
          </p:cNvPr>
          <p:cNvSpPr>
            <a:spLocks noGrp="1"/>
          </p:cNvSpPr>
          <p:nvPr>
            <p:ph idx="1"/>
          </p:nvPr>
        </p:nvSpPr>
        <p:spPr>
          <a:xfrm>
            <a:off x="838200" y="1636730"/>
            <a:ext cx="10873154" cy="4932746"/>
          </a:xfrm>
        </p:spPr>
        <p:txBody>
          <a:bodyPr vert="horz" lIns="91440" tIns="45720" rIns="91440" bIns="45720" rtlCol="0" anchor="t">
            <a:noAutofit/>
          </a:bodyPr>
          <a:lstStyle/>
          <a:p>
            <a:r>
              <a:rPr lang="en-US" dirty="0">
                <a:latin typeface="Arial"/>
                <a:cs typeface="Arial"/>
              </a:rPr>
              <a:t>A 27 </a:t>
            </a:r>
            <a:r>
              <a:rPr lang="en-US" dirty="0" err="1">
                <a:latin typeface="Arial"/>
                <a:cs typeface="Arial"/>
              </a:rPr>
              <a:t>yo</a:t>
            </a:r>
            <a:r>
              <a:rPr lang="en-US" dirty="0">
                <a:latin typeface="Arial"/>
                <a:cs typeface="Arial"/>
              </a:rPr>
              <a:t> female comes into the clinic.</a:t>
            </a:r>
          </a:p>
          <a:p>
            <a:r>
              <a:rPr lang="en-US" dirty="0">
                <a:latin typeface="Arial"/>
                <a:cs typeface="Arial"/>
              </a:rPr>
              <a:t>She has a cough, malaise, and has recently rode the bus with a group of people who were coughing.</a:t>
            </a:r>
          </a:p>
          <a:p>
            <a:r>
              <a:rPr lang="en-US" dirty="0">
                <a:latin typeface="Arial"/>
                <a:cs typeface="Arial"/>
              </a:rPr>
              <a:t>VS: HR 89; RR: 12; SpO2: 98%; BP 120/73; Temp 36.5</a:t>
            </a:r>
          </a:p>
          <a:p>
            <a:r>
              <a:rPr lang="en-US" dirty="0">
                <a:latin typeface="Arial"/>
                <a:cs typeface="Arial"/>
              </a:rPr>
              <a:t>Appears stable, able to answer questions appropriately, no increased work of breathing, does not have shortness of breath</a:t>
            </a:r>
          </a:p>
        </p:txBody>
      </p:sp>
    </p:spTree>
    <p:extLst>
      <p:ext uri="{BB962C8B-B14F-4D97-AF65-F5344CB8AC3E}">
        <p14:creationId xmlns:p14="http://schemas.microsoft.com/office/powerpoint/2010/main" val="33743241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945A-BB06-FCFE-92AC-1AA6B753D668}"/>
              </a:ext>
            </a:extLst>
          </p:cNvPr>
          <p:cNvSpPr>
            <a:spLocks noGrp="1"/>
          </p:cNvSpPr>
          <p:nvPr>
            <p:ph type="title"/>
          </p:nvPr>
        </p:nvSpPr>
        <p:spPr/>
        <p:txBody>
          <a:bodyPr/>
          <a:lstStyle/>
          <a:p>
            <a:r>
              <a:rPr lang="en-US" dirty="0"/>
              <a:t>Case #3: Continued</a:t>
            </a:r>
          </a:p>
        </p:txBody>
      </p:sp>
      <p:sp>
        <p:nvSpPr>
          <p:cNvPr id="3" name="Content Placeholder 2">
            <a:extLst>
              <a:ext uri="{FF2B5EF4-FFF2-40B4-BE49-F238E27FC236}">
                <a16:creationId xmlns:a16="http://schemas.microsoft.com/office/drawing/2014/main" id="{0BA7DB76-82C4-8C94-D128-E757AEA5F351}"/>
              </a:ext>
            </a:extLst>
          </p:cNvPr>
          <p:cNvSpPr>
            <a:spLocks noGrp="1"/>
          </p:cNvSpPr>
          <p:nvPr>
            <p:ph idx="1"/>
          </p:nvPr>
        </p:nvSpPr>
        <p:spPr/>
        <p:txBody>
          <a:bodyPr/>
          <a:lstStyle/>
          <a:p>
            <a:r>
              <a:rPr lang="en-US" b="1" dirty="0"/>
              <a:t>Does this patient have COVID?</a:t>
            </a:r>
          </a:p>
          <a:p>
            <a:pPr lvl="1"/>
            <a:r>
              <a:rPr lang="en-US" dirty="0"/>
              <a:t>Rapid test results in your clinic confirm COVID-19.</a:t>
            </a:r>
          </a:p>
          <a:p>
            <a:r>
              <a:rPr lang="en-US" b="1" dirty="0"/>
              <a:t>Does this patient have severe symptoms?</a:t>
            </a:r>
          </a:p>
          <a:p>
            <a:pPr lvl="1"/>
            <a:r>
              <a:rPr lang="en-US" dirty="0"/>
              <a:t>No, she meets the case definition for mild COVID-19.</a:t>
            </a:r>
          </a:p>
          <a:p>
            <a:r>
              <a:rPr lang="en-US" b="1" dirty="0"/>
              <a:t>Has she had symptoms for less than 5 days?</a:t>
            </a:r>
          </a:p>
          <a:p>
            <a:pPr lvl="1"/>
            <a:r>
              <a:rPr lang="en-US" dirty="0"/>
              <a:t>Yes – symptom onset was 3 days prior </a:t>
            </a:r>
          </a:p>
        </p:txBody>
      </p:sp>
      <p:sp>
        <p:nvSpPr>
          <p:cNvPr id="4" name="TextBox 3">
            <a:extLst>
              <a:ext uri="{FF2B5EF4-FFF2-40B4-BE49-F238E27FC236}">
                <a16:creationId xmlns:a16="http://schemas.microsoft.com/office/drawing/2014/main" id="{5B16C820-D7E2-C16B-7ACC-E361723D4939}"/>
              </a:ext>
            </a:extLst>
          </p:cNvPr>
          <p:cNvSpPr txBox="1"/>
          <p:nvPr/>
        </p:nvSpPr>
        <p:spPr>
          <a:xfrm>
            <a:off x="627184" y="5432285"/>
            <a:ext cx="10726616" cy="523220"/>
          </a:xfrm>
          <a:prstGeom prst="rect">
            <a:avLst/>
          </a:prstGeom>
          <a:noFill/>
        </p:spPr>
        <p:txBody>
          <a:bodyPr wrap="square" rtlCol="0">
            <a:spAutoFit/>
          </a:bodyPr>
          <a:lstStyle/>
          <a:p>
            <a:r>
              <a:rPr lang="en-US" sz="2800" b="1" dirty="0"/>
              <a:t>Next step: evaluate eligibility for Oral Antiviral Treatment</a:t>
            </a:r>
          </a:p>
        </p:txBody>
      </p:sp>
    </p:spTree>
    <p:extLst>
      <p:ext uri="{BB962C8B-B14F-4D97-AF65-F5344CB8AC3E}">
        <p14:creationId xmlns:p14="http://schemas.microsoft.com/office/powerpoint/2010/main" val="364798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5A676-F294-94D6-9237-0C9F6B1FF4B5}"/>
              </a:ext>
            </a:extLst>
          </p:cNvPr>
          <p:cNvSpPr>
            <a:spLocks noGrp="1"/>
          </p:cNvSpPr>
          <p:nvPr>
            <p:ph type="title"/>
          </p:nvPr>
        </p:nvSpPr>
        <p:spPr/>
        <p:txBody>
          <a:bodyPr/>
          <a:lstStyle/>
          <a:p>
            <a:r>
              <a:rPr lang="en-US" dirty="0"/>
              <a:t>Case #3: Continued</a:t>
            </a:r>
          </a:p>
        </p:txBody>
      </p:sp>
      <p:sp>
        <p:nvSpPr>
          <p:cNvPr id="3" name="Content Placeholder 2">
            <a:extLst>
              <a:ext uri="{FF2B5EF4-FFF2-40B4-BE49-F238E27FC236}">
                <a16:creationId xmlns:a16="http://schemas.microsoft.com/office/drawing/2014/main" id="{7DACEC25-30E9-B044-385B-474932B0D5BB}"/>
              </a:ext>
            </a:extLst>
          </p:cNvPr>
          <p:cNvSpPr>
            <a:spLocks noGrp="1"/>
          </p:cNvSpPr>
          <p:nvPr>
            <p:ph idx="1"/>
          </p:nvPr>
        </p:nvSpPr>
        <p:spPr/>
        <p:txBody>
          <a:bodyPr/>
          <a:lstStyle/>
          <a:p>
            <a:r>
              <a:rPr lang="en-US" sz="2400" dirty="0"/>
              <a:t>High Risk Criteria:</a:t>
            </a:r>
          </a:p>
          <a:p>
            <a:pPr lvl="1"/>
            <a:r>
              <a:rPr lang="en-US" sz="2000" dirty="0"/>
              <a:t>Age ≥ 65 regardless of vaccination status; or 50 - 64 if unvaccinated</a:t>
            </a:r>
          </a:p>
          <a:p>
            <a:pPr lvl="1"/>
            <a:r>
              <a:rPr lang="en-US" sz="2000" dirty="0"/>
              <a:t>BMI ≥ 30 kg/m2</a:t>
            </a:r>
          </a:p>
          <a:p>
            <a:pPr lvl="1"/>
            <a:r>
              <a:rPr lang="en-US" sz="2000" dirty="0"/>
              <a:t>Pregnancy </a:t>
            </a:r>
          </a:p>
          <a:p>
            <a:pPr lvl="1"/>
            <a:r>
              <a:rPr lang="en-US" sz="2000" dirty="0"/>
              <a:t>Diabetes </a:t>
            </a:r>
          </a:p>
          <a:p>
            <a:pPr lvl="1"/>
            <a:r>
              <a:rPr lang="en-US" sz="2000" dirty="0"/>
              <a:t>Sickle cell disease </a:t>
            </a:r>
          </a:p>
          <a:p>
            <a:pPr lvl="1"/>
            <a:r>
              <a:rPr lang="en-US" sz="2000" dirty="0"/>
              <a:t>Neurodevelopmental disorders </a:t>
            </a:r>
          </a:p>
          <a:p>
            <a:pPr lvl="1"/>
            <a:r>
              <a:rPr lang="en-US" sz="2000" dirty="0"/>
              <a:t>Chronic kidney disease, stage 3b or worse </a:t>
            </a:r>
          </a:p>
          <a:p>
            <a:pPr lvl="1"/>
            <a:r>
              <a:rPr lang="en-US" sz="2000" dirty="0"/>
              <a:t>Cardiovascular disease, hypertension, or lung disease </a:t>
            </a:r>
          </a:p>
          <a:p>
            <a:pPr lvl="1"/>
            <a:r>
              <a:rPr lang="en-US" sz="2000" dirty="0"/>
              <a:t>Immunocompromising condition (e.g. HIV) </a:t>
            </a:r>
          </a:p>
          <a:p>
            <a:pPr lvl="1"/>
            <a:r>
              <a:rPr lang="en-US" sz="2000" dirty="0"/>
              <a:t>Tuberculosis </a:t>
            </a:r>
          </a:p>
          <a:p>
            <a:pPr lvl="1"/>
            <a:r>
              <a:rPr lang="en-US" sz="2000" dirty="0"/>
              <a:t>Clinician-determined medical condition, or demographic factor presumed to place the patient at high risk for disease progression </a:t>
            </a:r>
          </a:p>
        </p:txBody>
      </p:sp>
      <p:sp>
        <p:nvSpPr>
          <p:cNvPr id="4" name="TextBox 3">
            <a:extLst>
              <a:ext uri="{FF2B5EF4-FFF2-40B4-BE49-F238E27FC236}">
                <a16:creationId xmlns:a16="http://schemas.microsoft.com/office/drawing/2014/main" id="{C3EECFD3-0327-A975-2894-8730FAEDD049}"/>
              </a:ext>
            </a:extLst>
          </p:cNvPr>
          <p:cNvSpPr txBox="1"/>
          <p:nvPr/>
        </p:nvSpPr>
        <p:spPr>
          <a:xfrm>
            <a:off x="9382125" y="2315183"/>
            <a:ext cx="2349432" cy="3293209"/>
          </a:xfrm>
          <a:prstGeom prst="rect">
            <a:avLst/>
          </a:prstGeom>
          <a:noFill/>
        </p:spPr>
        <p:txBody>
          <a:bodyPr wrap="square" rtlCol="0">
            <a:spAutoFit/>
          </a:bodyPr>
          <a:lstStyle/>
          <a:p>
            <a:r>
              <a:rPr lang="en-US" sz="2600" b="1" dirty="0">
                <a:highlight>
                  <a:srgbClr val="E73439"/>
                </a:highlight>
              </a:rPr>
              <a:t>This patient does not meet any of these criteria:</a:t>
            </a:r>
          </a:p>
          <a:p>
            <a:endParaRPr lang="en-US" sz="2600" b="1">
              <a:highlight>
                <a:srgbClr val="E73439"/>
              </a:highlight>
            </a:endParaRPr>
          </a:p>
          <a:p>
            <a:r>
              <a:rPr lang="en-US" sz="2600" b="1" dirty="0">
                <a:highlight>
                  <a:srgbClr val="E73439"/>
                </a:highlight>
              </a:rPr>
              <a:t>No indication for Paxlovid</a:t>
            </a:r>
          </a:p>
        </p:txBody>
      </p:sp>
    </p:spTree>
    <p:extLst>
      <p:ext uri="{BB962C8B-B14F-4D97-AF65-F5344CB8AC3E}">
        <p14:creationId xmlns:p14="http://schemas.microsoft.com/office/powerpoint/2010/main" val="47820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1A90-7D2A-4701-A7FE-119A5F972B7B}"/>
              </a:ext>
            </a:extLst>
          </p:cNvPr>
          <p:cNvSpPr>
            <a:spLocks noGrp="1"/>
          </p:cNvSpPr>
          <p:nvPr>
            <p:ph type="title"/>
          </p:nvPr>
        </p:nvSpPr>
        <p:spPr>
          <a:xfrm>
            <a:off x="464975" y="290114"/>
            <a:ext cx="8543925" cy="800039"/>
          </a:xfrm>
        </p:spPr>
        <p:txBody>
          <a:bodyPr/>
          <a:lstStyle/>
          <a:p>
            <a:r>
              <a:rPr lang="en-US" dirty="0"/>
              <a:t>Evolving and Improving Treatment</a:t>
            </a:r>
          </a:p>
        </p:txBody>
      </p:sp>
      <p:sp>
        <p:nvSpPr>
          <p:cNvPr id="3" name="Content Placeholder 2">
            <a:extLst>
              <a:ext uri="{FF2B5EF4-FFF2-40B4-BE49-F238E27FC236}">
                <a16:creationId xmlns:a16="http://schemas.microsoft.com/office/drawing/2014/main" id="{FF3057CD-0BD5-679E-ED62-B032FEA58335}"/>
              </a:ext>
            </a:extLst>
          </p:cNvPr>
          <p:cNvSpPr>
            <a:spLocks noGrp="1"/>
          </p:cNvSpPr>
          <p:nvPr>
            <p:ph idx="1"/>
          </p:nvPr>
        </p:nvSpPr>
        <p:spPr>
          <a:xfrm>
            <a:off x="800876" y="1176787"/>
            <a:ext cx="11013489" cy="4504426"/>
          </a:xfrm>
        </p:spPr>
        <p:txBody>
          <a:bodyPr/>
          <a:lstStyle/>
          <a:p>
            <a:pPr marL="0" indent="0">
              <a:buNone/>
            </a:pPr>
            <a:r>
              <a:rPr lang="en-US" sz="2400" dirty="0"/>
              <a:t>Experience and evidence-based treatments are continuously improving with time.</a:t>
            </a:r>
          </a:p>
          <a:p>
            <a:r>
              <a:rPr lang="en-US" sz="2400" dirty="0"/>
              <a:t>Oral antivirals: Test to Treat links early diagnosis with oral antivirals for eligible patients</a:t>
            </a:r>
          </a:p>
          <a:p>
            <a:r>
              <a:rPr lang="en-US" sz="2400" dirty="0"/>
              <a:t>IV antivirals: another option for non-hospitalized patients and some hospitalized patients</a:t>
            </a:r>
          </a:p>
          <a:p>
            <a:r>
              <a:rPr lang="en-US" sz="2400" b="0" i="0" u="none" strike="noStrike" dirty="0">
                <a:solidFill>
                  <a:srgbClr val="262626"/>
                </a:solidFill>
                <a:effectLst/>
                <a:latin typeface="Arial" panose="020B0604020202020204" pitchFamily="34" charset="0"/>
              </a:rPr>
              <a:t>Additional treatments such as monoclonal antibodies, anticoagulation, IL-6 inhibitors: depend on severity of illness</a:t>
            </a:r>
            <a:endParaRPr lang="en-US" sz="2400" dirty="0"/>
          </a:p>
          <a:p>
            <a:r>
              <a:rPr lang="en-US" sz="2400" dirty="0"/>
              <a:t>Systemic corticosteroids: improves outcomes for hospitalized patients requiring supplemental oxygen</a:t>
            </a:r>
          </a:p>
          <a:p>
            <a:r>
              <a:rPr lang="en-US" sz="2400" dirty="0"/>
              <a:t>Evidence Based Oxygen therapy: management of COVID-19 hypoxemia</a:t>
            </a:r>
          </a:p>
        </p:txBody>
      </p:sp>
      <p:sp>
        <p:nvSpPr>
          <p:cNvPr id="5" name="TextBox 4">
            <a:extLst>
              <a:ext uri="{FF2B5EF4-FFF2-40B4-BE49-F238E27FC236}">
                <a16:creationId xmlns:a16="http://schemas.microsoft.com/office/drawing/2014/main" id="{3748606F-3C5A-A1FE-21A8-74F1946D25C4}"/>
              </a:ext>
            </a:extLst>
          </p:cNvPr>
          <p:cNvSpPr txBox="1"/>
          <p:nvPr/>
        </p:nvSpPr>
        <p:spPr>
          <a:xfrm>
            <a:off x="3329729" y="6239021"/>
            <a:ext cx="8862271" cy="707886"/>
          </a:xfrm>
          <a:prstGeom prst="rect">
            <a:avLst/>
          </a:prstGeom>
          <a:noFill/>
        </p:spPr>
        <p:txBody>
          <a:bodyPr wrap="square" rtlCol="0">
            <a:spAutoFit/>
          </a:bodyPr>
          <a:lstStyle/>
          <a:p>
            <a:r>
              <a:rPr lang="en-US" sz="2000" dirty="0">
                <a:solidFill>
                  <a:srgbClr val="000000"/>
                </a:solidFill>
                <a:effectLst/>
                <a:latin typeface="Arial" panose="020B0604020202020204" pitchFamily="34" charset="0"/>
                <a:cs typeface="Arial" panose="020B0604020202020204" pitchFamily="34" charset="0"/>
                <a:hlinkClick r:id="rId3"/>
              </a:rPr>
              <a:t>Access updated COVID-19 guidelines and recommendations here</a:t>
            </a:r>
            <a:endParaRPr lang="en-US" sz="2000" dirty="0">
              <a:solidFill>
                <a:srgbClr val="000000"/>
              </a:solidFill>
              <a:effectLst/>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0535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125A0-FE6C-DB2E-D26C-2A61D3EDEA3E}"/>
              </a:ext>
            </a:extLst>
          </p:cNvPr>
          <p:cNvSpPr>
            <a:spLocks noGrp="1"/>
          </p:cNvSpPr>
          <p:nvPr>
            <p:ph type="title"/>
          </p:nvPr>
        </p:nvSpPr>
        <p:spPr/>
        <p:txBody>
          <a:bodyPr/>
          <a:lstStyle/>
          <a:p>
            <a:r>
              <a:rPr lang="en-US" dirty="0"/>
              <a:t>Practice Case #4</a:t>
            </a:r>
          </a:p>
        </p:txBody>
      </p:sp>
      <p:sp>
        <p:nvSpPr>
          <p:cNvPr id="3" name="Content Placeholder 2">
            <a:extLst>
              <a:ext uri="{FF2B5EF4-FFF2-40B4-BE49-F238E27FC236}">
                <a16:creationId xmlns:a16="http://schemas.microsoft.com/office/drawing/2014/main" id="{827C9D0A-5FF2-5C6B-9070-33C55174A8BC}"/>
              </a:ext>
            </a:extLst>
          </p:cNvPr>
          <p:cNvSpPr>
            <a:spLocks noGrp="1"/>
          </p:cNvSpPr>
          <p:nvPr>
            <p:ph idx="1"/>
          </p:nvPr>
        </p:nvSpPr>
        <p:spPr>
          <a:xfrm>
            <a:off x="838200" y="1636730"/>
            <a:ext cx="9356387" cy="4932746"/>
          </a:xfrm>
        </p:spPr>
        <p:txBody>
          <a:bodyPr vert="horz" lIns="91440" tIns="45720" rIns="91440" bIns="45720" rtlCol="0" anchor="t">
            <a:noAutofit/>
          </a:bodyPr>
          <a:lstStyle/>
          <a:p>
            <a:r>
              <a:rPr lang="en-US" dirty="0">
                <a:latin typeface="Arial"/>
                <a:cs typeface="Arial"/>
              </a:rPr>
              <a:t>A 45 year old male comes into the clinic.</a:t>
            </a:r>
          </a:p>
          <a:p>
            <a:r>
              <a:rPr lang="en-US" dirty="0">
                <a:latin typeface="Arial"/>
                <a:cs typeface="Arial"/>
              </a:rPr>
              <a:t>He has a cough, malaise, and has recently been at a church where 5 other people were subsequently diagnosed with COVID</a:t>
            </a:r>
          </a:p>
          <a:p>
            <a:r>
              <a:rPr lang="en-US" dirty="0">
                <a:latin typeface="Arial"/>
                <a:cs typeface="Arial"/>
              </a:rPr>
              <a:t>VS: HR 93; RR 14; SpO2: 96%; BP 125/83; Temp 38.0</a:t>
            </a:r>
          </a:p>
          <a:p>
            <a:r>
              <a:rPr lang="en-US" dirty="0">
                <a:latin typeface="Arial"/>
                <a:cs typeface="Arial"/>
              </a:rPr>
              <a:t>Appears stable, able to answer questions appropriately, no increased work of breathing, no shortness of breath </a:t>
            </a:r>
            <a:endParaRPr lang="en-US" dirty="0"/>
          </a:p>
        </p:txBody>
      </p:sp>
    </p:spTree>
    <p:extLst>
      <p:ext uri="{BB962C8B-B14F-4D97-AF65-F5344CB8AC3E}">
        <p14:creationId xmlns:p14="http://schemas.microsoft.com/office/powerpoint/2010/main" val="37193376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54866-19C8-217B-C99C-5A63829B65A7}"/>
              </a:ext>
            </a:extLst>
          </p:cNvPr>
          <p:cNvSpPr>
            <a:spLocks noGrp="1"/>
          </p:cNvSpPr>
          <p:nvPr>
            <p:ph type="title"/>
          </p:nvPr>
        </p:nvSpPr>
        <p:spPr/>
        <p:txBody>
          <a:bodyPr/>
          <a:lstStyle/>
          <a:p>
            <a:r>
              <a:rPr lang="en-US" dirty="0"/>
              <a:t>Case #4 Continued</a:t>
            </a:r>
          </a:p>
        </p:txBody>
      </p:sp>
      <p:sp>
        <p:nvSpPr>
          <p:cNvPr id="3" name="Content Placeholder 2">
            <a:extLst>
              <a:ext uri="{FF2B5EF4-FFF2-40B4-BE49-F238E27FC236}">
                <a16:creationId xmlns:a16="http://schemas.microsoft.com/office/drawing/2014/main" id="{7138CA91-D4E9-2209-FB69-AC627C092E70}"/>
              </a:ext>
            </a:extLst>
          </p:cNvPr>
          <p:cNvSpPr>
            <a:spLocks noGrp="1"/>
          </p:cNvSpPr>
          <p:nvPr>
            <p:ph idx="1"/>
          </p:nvPr>
        </p:nvSpPr>
        <p:spPr/>
        <p:txBody>
          <a:bodyPr/>
          <a:lstStyle/>
          <a:p>
            <a:r>
              <a:rPr lang="en-US" b="1" dirty="0"/>
              <a:t>Does this patient have COVID?</a:t>
            </a:r>
          </a:p>
          <a:p>
            <a:pPr lvl="1"/>
            <a:r>
              <a:rPr lang="en-US" dirty="0"/>
              <a:t>Yes – confirmed by rapid antigen test.</a:t>
            </a:r>
          </a:p>
          <a:p>
            <a:r>
              <a:rPr lang="en-US" b="1" dirty="0"/>
              <a:t>Does this patient have severe symptoms?</a:t>
            </a:r>
          </a:p>
          <a:p>
            <a:pPr lvl="1"/>
            <a:r>
              <a:rPr lang="en-US" dirty="0"/>
              <a:t>No, he meets the case definition for mild infection</a:t>
            </a:r>
          </a:p>
          <a:p>
            <a:r>
              <a:rPr lang="en-US" b="1" dirty="0"/>
              <a:t>Has he had symptoms for less than 5 days?</a:t>
            </a:r>
          </a:p>
          <a:p>
            <a:pPr lvl="1"/>
            <a:r>
              <a:rPr lang="en-US" dirty="0"/>
              <a:t>Yes – his symptoms started yesterday.</a:t>
            </a:r>
          </a:p>
        </p:txBody>
      </p:sp>
    </p:spTree>
    <p:extLst>
      <p:ext uri="{BB962C8B-B14F-4D97-AF65-F5344CB8AC3E}">
        <p14:creationId xmlns:p14="http://schemas.microsoft.com/office/powerpoint/2010/main" val="224393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22204-093E-B1FD-2360-1C690A1B751C}"/>
              </a:ext>
            </a:extLst>
          </p:cNvPr>
          <p:cNvSpPr>
            <a:spLocks noGrp="1"/>
          </p:cNvSpPr>
          <p:nvPr>
            <p:ph type="title"/>
          </p:nvPr>
        </p:nvSpPr>
        <p:spPr>
          <a:xfrm>
            <a:off x="784651" y="221048"/>
            <a:ext cx="8543925" cy="800039"/>
          </a:xfrm>
        </p:spPr>
        <p:txBody>
          <a:bodyPr/>
          <a:lstStyle/>
          <a:p>
            <a:r>
              <a:rPr lang="en-US" dirty="0"/>
              <a:t>Case #4 Continued</a:t>
            </a:r>
          </a:p>
        </p:txBody>
      </p:sp>
      <p:sp>
        <p:nvSpPr>
          <p:cNvPr id="3" name="Content Placeholder 2">
            <a:extLst>
              <a:ext uri="{FF2B5EF4-FFF2-40B4-BE49-F238E27FC236}">
                <a16:creationId xmlns:a16="http://schemas.microsoft.com/office/drawing/2014/main" id="{6934DEE8-A2B6-9B7A-0B84-B47DEE550675}"/>
              </a:ext>
            </a:extLst>
          </p:cNvPr>
          <p:cNvSpPr>
            <a:spLocks noGrp="1"/>
          </p:cNvSpPr>
          <p:nvPr>
            <p:ph idx="1"/>
          </p:nvPr>
        </p:nvSpPr>
        <p:spPr>
          <a:xfrm>
            <a:off x="355443" y="1212078"/>
            <a:ext cx="9881681" cy="4932746"/>
          </a:xfrm>
        </p:spPr>
        <p:txBody>
          <a:bodyPr/>
          <a:lstStyle/>
          <a:p>
            <a:r>
              <a:rPr lang="en-US" b="1" dirty="0"/>
              <a:t>Is this patient a high-risk patient?</a:t>
            </a:r>
          </a:p>
          <a:p>
            <a:pPr lvl="1"/>
            <a:r>
              <a:rPr lang="en-US" dirty="0"/>
              <a:t>Yes – on further history you learn the patient had chronic kidney disease, with his last GFR was 45;</a:t>
            </a:r>
            <a:endParaRPr lang="en-US" b="1" dirty="0"/>
          </a:p>
          <a:p>
            <a:r>
              <a:rPr lang="en-US" b="1" dirty="0"/>
              <a:t>Does he also take medications that are contraindicated or require adjustment?</a:t>
            </a:r>
          </a:p>
          <a:p>
            <a:pPr lvl="1"/>
            <a:r>
              <a:rPr lang="en-US" dirty="0"/>
              <a:t>He only takes metoprolol</a:t>
            </a:r>
          </a:p>
          <a:p>
            <a:pPr lvl="1"/>
            <a:r>
              <a:rPr lang="en-US" dirty="0"/>
              <a:t>Can check </a:t>
            </a:r>
            <a:r>
              <a:rPr lang="en-US" dirty="0">
                <a:hlinkClick r:id="rId3"/>
              </a:rPr>
              <a:t>https://www.covid19-druginteractions.org/checker</a:t>
            </a:r>
            <a:r>
              <a:rPr lang="en-US" dirty="0"/>
              <a:t> to see if there are interactions.</a:t>
            </a:r>
          </a:p>
          <a:p>
            <a:r>
              <a:rPr lang="en-US" b="1" dirty="0"/>
              <a:t>What is the appropriate plan for this patient?</a:t>
            </a:r>
          </a:p>
          <a:p>
            <a:pPr lvl="1"/>
            <a:endParaRPr lang="en-US" dirty="0"/>
          </a:p>
          <a:p>
            <a:pPr lvl="1"/>
            <a:endParaRPr lang="en-US" dirty="0"/>
          </a:p>
        </p:txBody>
      </p:sp>
      <p:sp>
        <p:nvSpPr>
          <p:cNvPr id="4" name="TextBox 3">
            <a:extLst>
              <a:ext uri="{FF2B5EF4-FFF2-40B4-BE49-F238E27FC236}">
                <a16:creationId xmlns:a16="http://schemas.microsoft.com/office/drawing/2014/main" id="{45173458-0E56-97DA-F4AA-C60D4F91F998}"/>
              </a:ext>
            </a:extLst>
          </p:cNvPr>
          <p:cNvSpPr txBox="1"/>
          <p:nvPr/>
        </p:nvSpPr>
        <p:spPr>
          <a:xfrm>
            <a:off x="50648" y="5504456"/>
            <a:ext cx="7451164" cy="2092881"/>
          </a:xfrm>
          <a:prstGeom prst="rect">
            <a:avLst/>
          </a:prstGeom>
          <a:noFill/>
        </p:spPr>
        <p:txBody>
          <a:bodyPr wrap="square" rtlCol="0">
            <a:spAutoFit/>
          </a:bodyPr>
          <a:lstStyle/>
          <a:p>
            <a:pPr algn="ctr"/>
            <a:r>
              <a:rPr lang="en-US" sz="2600" b="1" dirty="0">
                <a:highlight>
                  <a:srgbClr val="00FF00"/>
                </a:highlight>
              </a:rPr>
              <a:t>This patient is a candidate for PAXLOVID!  Should be given at renal dosing, half dose </a:t>
            </a:r>
            <a:r>
              <a:rPr lang="en-US" sz="2600" b="1" dirty="0" err="1">
                <a:highlight>
                  <a:srgbClr val="00FF00"/>
                </a:highlight>
              </a:rPr>
              <a:t>nirmatrelvir</a:t>
            </a:r>
            <a:r>
              <a:rPr lang="en-US" sz="2600" b="1" dirty="0">
                <a:highlight>
                  <a:srgbClr val="00FF00"/>
                </a:highlight>
              </a:rPr>
              <a:t>.</a:t>
            </a:r>
          </a:p>
          <a:p>
            <a:pPr algn="ctr"/>
            <a:endParaRPr lang="en-US" sz="2600" dirty="0"/>
          </a:p>
          <a:p>
            <a:pPr algn="ctr"/>
            <a:endParaRPr lang="en-US" sz="2600" dirty="0"/>
          </a:p>
        </p:txBody>
      </p:sp>
      <p:pic>
        <p:nvPicPr>
          <p:cNvPr id="5" name="Picture 4">
            <a:extLst>
              <a:ext uri="{FF2B5EF4-FFF2-40B4-BE49-F238E27FC236}">
                <a16:creationId xmlns:a16="http://schemas.microsoft.com/office/drawing/2014/main" id="{17EC940E-2CA4-6F83-1B79-428C87CFC6E1}"/>
              </a:ext>
            </a:extLst>
          </p:cNvPr>
          <p:cNvPicPr>
            <a:picLocks noChangeAspect="1"/>
          </p:cNvPicPr>
          <p:nvPr/>
        </p:nvPicPr>
        <p:blipFill rotWithShape="1">
          <a:blip r:embed="rId4"/>
          <a:srcRect t="-552" r="-476" b="58157"/>
          <a:stretch/>
        </p:blipFill>
        <p:spPr>
          <a:xfrm>
            <a:off x="8422972" y="4654989"/>
            <a:ext cx="3718380" cy="2092881"/>
          </a:xfrm>
          <a:prstGeom prst="rect">
            <a:avLst/>
          </a:prstGeom>
        </p:spPr>
      </p:pic>
    </p:spTree>
    <p:extLst>
      <p:ext uri="{BB962C8B-B14F-4D97-AF65-F5344CB8AC3E}">
        <p14:creationId xmlns:p14="http://schemas.microsoft.com/office/powerpoint/2010/main" val="335782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1A33D-E529-DAB3-F49C-EC0FF35D1C11}"/>
              </a:ext>
            </a:extLst>
          </p:cNvPr>
          <p:cNvSpPr>
            <a:spLocks noGrp="1"/>
          </p:cNvSpPr>
          <p:nvPr>
            <p:ph type="title"/>
          </p:nvPr>
        </p:nvSpPr>
        <p:spPr/>
        <p:txBody>
          <a:bodyPr/>
          <a:lstStyle/>
          <a:p>
            <a:r>
              <a:rPr lang="en-US" dirty="0"/>
              <a:t>Practice Case #5</a:t>
            </a:r>
          </a:p>
        </p:txBody>
      </p:sp>
      <p:sp>
        <p:nvSpPr>
          <p:cNvPr id="3" name="Content Placeholder 2">
            <a:extLst>
              <a:ext uri="{FF2B5EF4-FFF2-40B4-BE49-F238E27FC236}">
                <a16:creationId xmlns:a16="http://schemas.microsoft.com/office/drawing/2014/main" id="{B745F309-E1AB-C9B0-3A39-5AA40FA77731}"/>
              </a:ext>
            </a:extLst>
          </p:cNvPr>
          <p:cNvSpPr>
            <a:spLocks noGrp="1"/>
          </p:cNvSpPr>
          <p:nvPr>
            <p:ph idx="1"/>
          </p:nvPr>
        </p:nvSpPr>
        <p:spPr>
          <a:xfrm>
            <a:off x="838200" y="1636730"/>
            <a:ext cx="9434209" cy="4932746"/>
          </a:xfrm>
        </p:spPr>
        <p:txBody>
          <a:bodyPr vert="horz" lIns="91440" tIns="45720" rIns="91440" bIns="45720" rtlCol="0" anchor="t">
            <a:noAutofit/>
          </a:bodyPr>
          <a:lstStyle/>
          <a:p>
            <a:r>
              <a:rPr lang="en-US" dirty="0">
                <a:latin typeface="Arial"/>
                <a:cs typeface="Arial"/>
              </a:rPr>
              <a:t>A 55 year old female comes into the clinic.</a:t>
            </a:r>
          </a:p>
          <a:p>
            <a:r>
              <a:rPr lang="en-US" dirty="0">
                <a:latin typeface="Arial"/>
                <a:cs typeface="Arial"/>
              </a:rPr>
              <a:t>She has malaise, a fever, sore throat &amp; congestion for the past 2 days. </a:t>
            </a:r>
            <a:endParaRPr lang="en-US" dirty="0"/>
          </a:p>
          <a:p>
            <a:r>
              <a:rPr lang="en-US" dirty="0">
                <a:latin typeface="Arial"/>
                <a:cs typeface="Arial"/>
              </a:rPr>
              <a:t>VS: HR 85; RR 14; SpO2: 97%; BP 117/75; Temp 38.4</a:t>
            </a:r>
          </a:p>
          <a:p>
            <a:r>
              <a:rPr lang="en-US" dirty="0">
                <a:latin typeface="Arial"/>
                <a:cs typeface="Arial"/>
              </a:rPr>
              <a:t>Not in any acute distress, awake, answering questions, no increased work of breathing or shortness of breath.</a:t>
            </a:r>
          </a:p>
          <a:p>
            <a:endParaRPr lang="en-US" dirty="0"/>
          </a:p>
        </p:txBody>
      </p:sp>
    </p:spTree>
    <p:extLst>
      <p:ext uri="{BB962C8B-B14F-4D97-AF65-F5344CB8AC3E}">
        <p14:creationId xmlns:p14="http://schemas.microsoft.com/office/powerpoint/2010/main" val="16609961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2DCBB-C4DC-B0B7-0B6C-69000C34BC96}"/>
              </a:ext>
            </a:extLst>
          </p:cNvPr>
          <p:cNvSpPr>
            <a:spLocks noGrp="1"/>
          </p:cNvSpPr>
          <p:nvPr>
            <p:ph type="title"/>
          </p:nvPr>
        </p:nvSpPr>
        <p:spPr/>
        <p:txBody>
          <a:bodyPr/>
          <a:lstStyle/>
          <a:p>
            <a:r>
              <a:rPr lang="en-US" dirty="0"/>
              <a:t>Case #5 Continued</a:t>
            </a:r>
          </a:p>
        </p:txBody>
      </p:sp>
      <p:sp>
        <p:nvSpPr>
          <p:cNvPr id="3" name="Content Placeholder 2">
            <a:extLst>
              <a:ext uri="{FF2B5EF4-FFF2-40B4-BE49-F238E27FC236}">
                <a16:creationId xmlns:a16="http://schemas.microsoft.com/office/drawing/2014/main" id="{42251A39-1930-2348-D5A3-00A40E9AB093}"/>
              </a:ext>
            </a:extLst>
          </p:cNvPr>
          <p:cNvSpPr>
            <a:spLocks noGrp="1"/>
          </p:cNvSpPr>
          <p:nvPr>
            <p:ph idx="1"/>
          </p:nvPr>
        </p:nvSpPr>
        <p:spPr/>
        <p:txBody>
          <a:bodyPr vert="horz" lIns="91440" tIns="45720" rIns="91440" bIns="45720" rtlCol="0" anchor="t">
            <a:noAutofit/>
          </a:bodyPr>
          <a:lstStyle/>
          <a:p>
            <a:r>
              <a:rPr lang="en-US" b="1" dirty="0">
                <a:latin typeface="Arial"/>
                <a:cs typeface="Arial"/>
              </a:rPr>
              <a:t>Does this patient have COVID?</a:t>
            </a:r>
          </a:p>
          <a:p>
            <a:pPr lvl="1"/>
            <a:r>
              <a:rPr lang="en-US" dirty="0">
                <a:latin typeface="Arial"/>
                <a:cs typeface="Arial"/>
              </a:rPr>
              <a:t>Yes – confirmed by rapid antigen test.</a:t>
            </a:r>
          </a:p>
          <a:p>
            <a:r>
              <a:rPr lang="en-US" b="1" dirty="0">
                <a:latin typeface="Arial"/>
                <a:cs typeface="Arial"/>
              </a:rPr>
              <a:t>Does this patient have severe symptoms?</a:t>
            </a:r>
          </a:p>
          <a:p>
            <a:pPr lvl="1"/>
            <a:r>
              <a:rPr lang="en-US" dirty="0">
                <a:latin typeface="Arial"/>
                <a:cs typeface="Arial"/>
              </a:rPr>
              <a:t>No, she meets criteria for mild symptoms.</a:t>
            </a:r>
          </a:p>
          <a:p>
            <a:r>
              <a:rPr lang="en-US" b="1" dirty="0">
                <a:latin typeface="Arial"/>
                <a:cs typeface="Arial"/>
              </a:rPr>
              <a:t>Has she had symptoms for less than 5 days?</a:t>
            </a:r>
          </a:p>
          <a:p>
            <a:pPr lvl="1"/>
            <a:r>
              <a:rPr lang="en-US" dirty="0">
                <a:latin typeface="Arial"/>
                <a:cs typeface="Arial"/>
              </a:rPr>
              <a:t>Yes, her symptoms started 2 days ago.</a:t>
            </a:r>
          </a:p>
        </p:txBody>
      </p:sp>
    </p:spTree>
    <p:extLst>
      <p:ext uri="{BB962C8B-B14F-4D97-AF65-F5344CB8AC3E}">
        <p14:creationId xmlns:p14="http://schemas.microsoft.com/office/powerpoint/2010/main" val="173729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C723-0850-6452-6379-EDA3DDFAD08A}"/>
              </a:ext>
            </a:extLst>
          </p:cNvPr>
          <p:cNvSpPr>
            <a:spLocks noGrp="1"/>
          </p:cNvSpPr>
          <p:nvPr>
            <p:ph type="title"/>
          </p:nvPr>
        </p:nvSpPr>
        <p:spPr/>
        <p:txBody>
          <a:bodyPr/>
          <a:lstStyle/>
          <a:p>
            <a:r>
              <a:rPr lang="en-US" dirty="0"/>
              <a:t>Case #5 Continued</a:t>
            </a:r>
          </a:p>
        </p:txBody>
      </p:sp>
      <p:sp>
        <p:nvSpPr>
          <p:cNvPr id="3" name="Content Placeholder 2">
            <a:extLst>
              <a:ext uri="{FF2B5EF4-FFF2-40B4-BE49-F238E27FC236}">
                <a16:creationId xmlns:a16="http://schemas.microsoft.com/office/drawing/2014/main" id="{83ED400F-61B1-7CEE-C7CF-E3DD5C1EDC42}"/>
              </a:ext>
            </a:extLst>
          </p:cNvPr>
          <p:cNvSpPr>
            <a:spLocks noGrp="1"/>
          </p:cNvSpPr>
          <p:nvPr>
            <p:ph idx="1"/>
          </p:nvPr>
        </p:nvSpPr>
        <p:spPr>
          <a:xfrm>
            <a:off x="838200" y="1636730"/>
            <a:ext cx="8543925" cy="2234879"/>
          </a:xfrm>
        </p:spPr>
        <p:txBody>
          <a:bodyPr/>
          <a:lstStyle/>
          <a:p>
            <a:r>
              <a:rPr lang="en-US" b="1" dirty="0"/>
              <a:t>Is this patient a high-risk patient?</a:t>
            </a:r>
          </a:p>
          <a:p>
            <a:pPr lvl="1"/>
            <a:r>
              <a:rPr lang="en-US" dirty="0"/>
              <a:t>Yes – on further history, you learn she has significant liver disease, described before as Child-Pugh Class C </a:t>
            </a:r>
          </a:p>
          <a:p>
            <a:r>
              <a:rPr lang="en-US" b="1" dirty="0"/>
              <a:t>What is an appropriate plan for this patient?</a:t>
            </a:r>
          </a:p>
          <a:p>
            <a:pPr lvl="1"/>
            <a:endParaRPr lang="en-US"/>
          </a:p>
        </p:txBody>
      </p:sp>
      <p:sp>
        <p:nvSpPr>
          <p:cNvPr id="4" name="TextBox 3">
            <a:extLst>
              <a:ext uri="{FF2B5EF4-FFF2-40B4-BE49-F238E27FC236}">
                <a16:creationId xmlns:a16="http://schemas.microsoft.com/office/drawing/2014/main" id="{80002F97-BFF4-8A61-EA11-194F428B7794}"/>
              </a:ext>
            </a:extLst>
          </p:cNvPr>
          <p:cNvSpPr txBox="1"/>
          <p:nvPr/>
        </p:nvSpPr>
        <p:spPr>
          <a:xfrm>
            <a:off x="343710" y="4436440"/>
            <a:ext cx="11848290" cy="1569660"/>
          </a:xfrm>
          <a:prstGeom prst="rect">
            <a:avLst/>
          </a:prstGeom>
          <a:noFill/>
        </p:spPr>
        <p:txBody>
          <a:bodyPr wrap="square" rtlCol="0">
            <a:spAutoFit/>
          </a:bodyPr>
          <a:lstStyle/>
          <a:p>
            <a:pPr algn="ctr"/>
            <a:r>
              <a:rPr lang="en-US" sz="2400" b="1" dirty="0">
                <a:highlight>
                  <a:srgbClr val="00FF00"/>
                </a:highlight>
              </a:rPr>
              <a:t>This patient cannot take </a:t>
            </a:r>
            <a:r>
              <a:rPr lang="en-US" sz="2400" b="1" dirty="0" err="1">
                <a:highlight>
                  <a:srgbClr val="00FF00"/>
                </a:highlight>
              </a:rPr>
              <a:t>Paxlovid</a:t>
            </a:r>
            <a:r>
              <a:rPr lang="en-US" sz="2400" b="1" dirty="0">
                <a:highlight>
                  <a:srgbClr val="00FF00"/>
                </a:highlight>
              </a:rPr>
              <a:t>, but she is a candidate for </a:t>
            </a:r>
            <a:r>
              <a:rPr lang="en-US" sz="2400" b="1" dirty="0" err="1">
                <a:highlight>
                  <a:srgbClr val="00FF00"/>
                </a:highlight>
              </a:rPr>
              <a:t>Molnupiravir</a:t>
            </a:r>
            <a:r>
              <a:rPr lang="en-US" sz="2400" b="1" dirty="0">
                <a:highlight>
                  <a:srgbClr val="00FF00"/>
                </a:highlight>
              </a:rPr>
              <a:t> – based on risk factor with no other contraindication.  </a:t>
            </a:r>
          </a:p>
          <a:p>
            <a:pPr algn="ctr"/>
            <a:endParaRPr lang="en-US" sz="2400" b="1" dirty="0">
              <a:highlight>
                <a:srgbClr val="00FF00"/>
              </a:highlight>
            </a:endParaRPr>
          </a:p>
          <a:p>
            <a:pPr algn="ctr"/>
            <a:r>
              <a:rPr lang="en-US" sz="2400" b="1" dirty="0">
                <a:highlight>
                  <a:srgbClr val="00FF00"/>
                </a:highlight>
              </a:rPr>
              <a:t>Prescribe </a:t>
            </a:r>
            <a:r>
              <a:rPr lang="en-US" sz="2400" b="1" dirty="0" err="1">
                <a:highlight>
                  <a:srgbClr val="00FF00"/>
                </a:highlight>
              </a:rPr>
              <a:t>Molnupiravir</a:t>
            </a:r>
            <a:r>
              <a:rPr lang="en-US" sz="2400" b="1" dirty="0">
                <a:highlight>
                  <a:srgbClr val="00FF00"/>
                </a:highlight>
              </a:rPr>
              <a:t>!</a:t>
            </a:r>
          </a:p>
        </p:txBody>
      </p:sp>
    </p:spTree>
    <p:extLst>
      <p:ext uri="{BB962C8B-B14F-4D97-AF65-F5344CB8AC3E}">
        <p14:creationId xmlns:p14="http://schemas.microsoft.com/office/powerpoint/2010/main" val="390719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67671-66DE-4E61-7287-BDC97BF1A2BD}"/>
              </a:ext>
            </a:extLst>
          </p:cNvPr>
          <p:cNvSpPr>
            <a:spLocks noGrp="1"/>
          </p:cNvSpPr>
          <p:nvPr>
            <p:ph type="title"/>
          </p:nvPr>
        </p:nvSpPr>
        <p:spPr/>
        <p:txBody>
          <a:bodyPr/>
          <a:lstStyle/>
          <a:p>
            <a:r>
              <a:rPr lang="en-US" dirty="0"/>
              <a:t>Practice Case #6</a:t>
            </a:r>
          </a:p>
        </p:txBody>
      </p:sp>
      <p:sp>
        <p:nvSpPr>
          <p:cNvPr id="3" name="Content Placeholder 2">
            <a:extLst>
              <a:ext uri="{FF2B5EF4-FFF2-40B4-BE49-F238E27FC236}">
                <a16:creationId xmlns:a16="http://schemas.microsoft.com/office/drawing/2014/main" id="{B4C95142-83FC-CBB8-FFD1-0A3715CDB9E7}"/>
              </a:ext>
            </a:extLst>
          </p:cNvPr>
          <p:cNvSpPr>
            <a:spLocks noGrp="1"/>
          </p:cNvSpPr>
          <p:nvPr>
            <p:ph idx="1"/>
          </p:nvPr>
        </p:nvSpPr>
        <p:spPr>
          <a:xfrm>
            <a:off x="838200" y="1636730"/>
            <a:ext cx="9628762" cy="4932746"/>
          </a:xfrm>
        </p:spPr>
        <p:txBody>
          <a:bodyPr vert="horz" lIns="91440" tIns="45720" rIns="91440" bIns="45720" rtlCol="0" anchor="t">
            <a:noAutofit/>
          </a:bodyPr>
          <a:lstStyle/>
          <a:p>
            <a:r>
              <a:rPr lang="en-US" dirty="0">
                <a:latin typeface="Arial"/>
                <a:cs typeface="Arial"/>
              </a:rPr>
              <a:t>A 54 year old male comes into the clinic.</a:t>
            </a:r>
          </a:p>
          <a:p>
            <a:r>
              <a:rPr lang="en-US" dirty="0">
                <a:latin typeface="Arial"/>
                <a:cs typeface="Arial"/>
              </a:rPr>
              <a:t>He has a fever, sore throat, congestion. He also has a mild cough, and 3 other people in his home have been sick in the last few days.  Symptoms started 2 days ago.</a:t>
            </a:r>
          </a:p>
          <a:p>
            <a:r>
              <a:rPr lang="en-US" dirty="0">
                <a:latin typeface="Arial"/>
                <a:cs typeface="Arial"/>
              </a:rPr>
              <a:t>VS: HR 76; RR: 12; SpO2: 98%; BP 118/65; Temp 37.9</a:t>
            </a:r>
          </a:p>
          <a:p>
            <a:r>
              <a:rPr lang="en-US" dirty="0">
                <a:latin typeface="Arial"/>
                <a:cs typeface="Arial"/>
              </a:rPr>
              <a:t>Patient is not having trouble breathing, his lungs are clear, he is alert and oriented, no acute distress.</a:t>
            </a:r>
          </a:p>
        </p:txBody>
      </p:sp>
    </p:spTree>
    <p:extLst>
      <p:ext uri="{BB962C8B-B14F-4D97-AF65-F5344CB8AC3E}">
        <p14:creationId xmlns:p14="http://schemas.microsoft.com/office/powerpoint/2010/main" val="32006989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B0997E-85F3-9A32-1FDA-7656882569D5}"/>
              </a:ext>
            </a:extLst>
          </p:cNvPr>
          <p:cNvSpPr>
            <a:spLocks noGrp="1"/>
          </p:cNvSpPr>
          <p:nvPr>
            <p:ph idx="1"/>
          </p:nvPr>
        </p:nvSpPr>
        <p:spPr/>
        <p:txBody>
          <a:bodyPr/>
          <a:lstStyle/>
          <a:p>
            <a:r>
              <a:rPr lang="en-US" b="1" dirty="0"/>
              <a:t>Does this patient have COVID?</a:t>
            </a:r>
          </a:p>
          <a:p>
            <a:pPr lvl="1"/>
            <a:r>
              <a:rPr lang="en-US" dirty="0"/>
              <a:t>Yes – confirmed by rapid antigen test.</a:t>
            </a:r>
          </a:p>
          <a:p>
            <a:r>
              <a:rPr lang="en-US" b="1" dirty="0"/>
              <a:t>Does this patient have severe symptoms?</a:t>
            </a:r>
          </a:p>
          <a:p>
            <a:pPr lvl="1"/>
            <a:r>
              <a:rPr lang="en-US" dirty="0"/>
              <a:t>No – he does not meet criteria for severe disease, his oxygenation is normal.</a:t>
            </a:r>
          </a:p>
          <a:p>
            <a:r>
              <a:rPr lang="en-US" b="1" dirty="0"/>
              <a:t>Has he had symptoms for less than 5 days?</a:t>
            </a:r>
          </a:p>
          <a:p>
            <a:pPr lvl="1"/>
            <a:r>
              <a:rPr lang="en-US" dirty="0"/>
              <a:t>Yes – his symptoms started 2 days ago.</a:t>
            </a:r>
          </a:p>
        </p:txBody>
      </p:sp>
      <p:sp>
        <p:nvSpPr>
          <p:cNvPr id="2" name="Title 1">
            <a:extLst>
              <a:ext uri="{FF2B5EF4-FFF2-40B4-BE49-F238E27FC236}">
                <a16:creationId xmlns:a16="http://schemas.microsoft.com/office/drawing/2014/main" id="{03DC17F3-31E8-2FA9-4680-54328A007F1B}"/>
              </a:ext>
            </a:extLst>
          </p:cNvPr>
          <p:cNvSpPr>
            <a:spLocks noGrp="1"/>
          </p:cNvSpPr>
          <p:nvPr>
            <p:ph type="title"/>
          </p:nvPr>
        </p:nvSpPr>
        <p:spPr/>
        <p:txBody>
          <a:bodyPr/>
          <a:lstStyle/>
          <a:p>
            <a:r>
              <a:rPr lang="en-US" dirty="0"/>
              <a:t>Case #6 Continued</a:t>
            </a:r>
          </a:p>
        </p:txBody>
      </p:sp>
    </p:spTree>
    <p:extLst>
      <p:ext uri="{BB962C8B-B14F-4D97-AF65-F5344CB8AC3E}">
        <p14:creationId xmlns:p14="http://schemas.microsoft.com/office/powerpoint/2010/main" val="262032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0EA81-3890-0965-2FCA-FEDD9A79612A}"/>
              </a:ext>
            </a:extLst>
          </p:cNvPr>
          <p:cNvSpPr>
            <a:spLocks noGrp="1"/>
          </p:cNvSpPr>
          <p:nvPr>
            <p:ph type="title"/>
          </p:nvPr>
        </p:nvSpPr>
        <p:spPr>
          <a:xfrm>
            <a:off x="468549" y="288524"/>
            <a:ext cx="8543925" cy="800039"/>
          </a:xfrm>
        </p:spPr>
        <p:txBody>
          <a:bodyPr/>
          <a:lstStyle/>
          <a:p>
            <a:r>
              <a:rPr lang="en-US" dirty="0"/>
              <a:t>Case # 6 Continued:</a:t>
            </a:r>
          </a:p>
        </p:txBody>
      </p:sp>
      <p:sp>
        <p:nvSpPr>
          <p:cNvPr id="3" name="Content Placeholder 2">
            <a:extLst>
              <a:ext uri="{FF2B5EF4-FFF2-40B4-BE49-F238E27FC236}">
                <a16:creationId xmlns:a16="http://schemas.microsoft.com/office/drawing/2014/main" id="{D66E85AE-F912-60AA-3DFE-517C8F77589F}"/>
              </a:ext>
            </a:extLst>
          </p:cNvPr>
          <p:cNvSpPr>
            <a:spLocks noGrp="1"/>
          </p:cNvSpPr>
          <p:nvPr>
            <p:ph idx="1"/>
          </p:nvPr>
        </p:nvSpPr>
        <p:spPr>
          <a:xfrm>
            <a:off x="877111" y="1305990"/>
            <a:ext cx="10426429" cy="4083133"/>
          </a:xfrm>
        </p:spPr>
        <p:txBody>
          <a:bodyPr/>
          <a:lstStyle/>
          <a:p>
            <a:r>
              <a:rPr lang="en-US" sz="2600" b="1" dirty="0"/>
              <a:t>Is this patient a high-risk patient?</a:t>
            </a:r>
          </a:p>
          <a:p>
            <a:pPr lvl="1"/>
            <a:r>
              <a:rPr lang="en-US" sz="2200" dirty="0"/>
              <a:t>Yes – on further inquiry, you learn he has diabetes, high cholesterol, and HIV</a:t>
            </a:r>
          </a:p>
          <a:p>
            <a:r>
              <a:rPr lang="en-US" sz="2600" b="1" dirty="0"/>
              <a:t>Does he also take medications that could be contraindicated or require adjustment?</a:t>
            </a:r>
          </a:p>
          <a:p>
            <a:pPr lvl="1"/>
            <a:r>
              <a:rPr lang="en-US" sz="2200" dirty="0"/>
              <a:t>Yes – he takes </a:t>
            </a:r>
            <a:r>
              <a:rPr lang="en-US" sz="2200" dirty="0" err="1"/>
              <a:t>Biktarvy</a:t>
            </a:r>
            <a:r>
              <a:rPr lang="en-US" sz="2200" dirty="0"/>
              <a:t> (</a:t>
            </a:r>
            <a:r>
              <a:rPr lang="en-US" sz="2200" b="0" i="0" u="none" strike="noStrike" dirty="0" err="1">
                <a:solidFill>
                  <a:srgbClr val="000000"/>
                </a:solidFill>
                <a:effectLst/>
                <a:latin typeface="Arial" panose="020B0604020202020204" pitchFamily="34" charset="0"/>
              </a:rPr>
              <a:t>Bictegravir</a:t>
            </a:r>
            <a:r>
              <a:rPr lang="en-US" sz="2200" b="0" i="0" u="none" strike="noStrike" dirty="0">
                <a:solidFill>
                  <a:srgbClr val="000000"/>
                </a:solidFill>
                <a:effectLst/>
                <a:latin typeface="Arial" panose="020B0604020202020204" pitchFamily="34" charset="0"/>
              </a:rPr>
              <a:t>/ Emtricitabine/ Tenofovir alafenamide) for HIV which is well controlled, metformin for diabetes, and simvastatin for his cholesterol.</a:t>
            </a:r>
            <a:endParaRPr lang="en-US" sz="2200" dirty="0"/>
          </a:p>
          <a:p>
            <a:r>
              <a:rPr lang="en-US" sz="2600" b="1" dirty="0"/>
              <a:t>Does he have severe kidney or liver disease?</a:t>
            </a:r>
          </a:p>
          <a:p>
            <a:pPr lvl="1"/>
            <a:r>
              <a:rPr lang="en-US" sz="2200" dirty="0"/>
              <a:t>No, he does not have severe kidney or liver disease.</a:t>
            </a:r>
          </a:p>
          <a:p>
            <a:pPr marL="346075" lvl="1" indent="0">
              <a:buNone/>
            </a:pPr>
            <a:endParaRPr lang="en-US" dirty="0"/>
          </a:p>
        </p:txBody>
      </p:sp>
      <p:sp>
        <p:nvSpPr>
          <p:cNvPr id="4" name="TextBox 3">
            <a:extLst>
              <a:ext uri="{FF2B5EF4-FFF2-40B4-BE49-F238E27FC236}">
                <a16:creationId xmlns:a16="http://schemas.microsoft.com/office/drawing/2014/main" id="{4D4F3FE2-C3F1-515C-23EF-2E9B59CE21CA}"/>
              </a:ext>
            </a:extLst>
          </p:cNvPr>
          <p:cNvSpPr txBox="1"/>
          <p:nvPr/>
        </p:nvSpPr>
        <p:spPr>
          <a:xfrm>
            <a:off x="541506" y="5369147"/>
            <a:ext cx="11108987" cy="1200329"/>
          </a:xfrm>
          <a:prstGeom prst="rect">
            <a:avLst/>
          </a:prstGeom>
          <a:noFill/>
        </p:spPr>
        <p:txBody>
          <a:bodyPr wrap="square" rtlCol="0">
            <a:spAutoFit/>
          </a:bodyPr>
          <a:lstStyle/>
          <a:p>
            <a:pPr algn="ctr"/>
            <a:r>
              <a:rPr lang="en-US" sz="2400" b="1" dirty="0">
                <a:highlight>
                  <a:srgbClr val="00FF00"/>
                </a:highlight>
              </a:rPr>
              <a:t>This patient qualifies for Paxlovid!  </a:t>
            </a:r>
          </a:p>
          <a:p>
            <a:pPr algn="ctr"/>
            <a:r>
              <a:rPr lang="en-US" sz="2400" b="1" dirty="0">
                <a:highlight>
                  <a:srgbClr val="00FF00"/>
                </a:highlight>
              </a:rPr>
              <a:t>He needs to adjust his dose of simvastatin (discontinue 12 hours to first dose of Pax, during the 5d treatment, and for 5 days afterward).</a:t>
            </a:r>
          </a:p>
        </p:txBody>
      </p:sp>
    </p:spTree>
    <p:extLst>
      <p:ext uri="{BB962C8B-B14F-4D97-AF65-F5344CB8AC3E}">
        <p14:creationId xmlns:p14="http://schemas.microsoft.com/office/powerpoint/2010/main" val="349723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E0F1-2ACA-595C-3581-954FD438C266}"/>
              </a:ext>
            </a:extLst>
          </p:cNvPr>
          <p:cNvSpPr>
            <a:spLocks noGrp="1"/>
          </p:cNvSpPr>
          <p:nvPr>
            <p:ph type="title"/>
          </p:nvPr>
        </p:nvSpPr>
        <p:spPr/>
        <p:txBody>
          <a:bodyPr/>
          <a:lstStyle/>
          <a:p>
            <a:r>
              <a:rPr lang="en-US" dirty="0"/>
              <a:t>Case # 7</a:t>
            </a:r>
          </a:p>
        </p:txBody>
      </p:sp>
      <p:sp>
        <p:nvSpPr>
          <p:cNvPr id="3" name="Content Placeholder 2">
            <a:extLst>
              <a:ext uri="{FF2B5EF4-FFF2-40B4-BE49-F238E27FC236}">
                <a16:creationId xmlns:a16="http://schemas.microsoft.com/office/drawing/2014/main" id="{87C904D8-1114-4CB2-8331-B47531C7588F}"/>
              </a:ext>
            </a:extLst>
          </p:cNvPr>
          <p:cNvSpPr>
            <a:spLocks noGrp="1"/>
          </p:cNvSpPr>
          <p:nvPr>
            <p:ph idx="1"/>
          </p:nvPr>
        </p:nvSpPr>
        <p:spPr>
          <a:xfrm>
            <a:off x="838200" y="1636730"/>
            <a:ext cx="10022633" cy="4932746"/>
          </a:xfrm>
        </p:spPr>
        <p:txBody>
          <a:bodyPr/>
          <a:lstStyle/>
          <a:p>
            <a:r>
              <a:rPr lang="en-US" dirty="0"/>
              <a:t>A 32 year-old male comes into the clinic.</a:t>
            </a:r>
          </a:p>
          <a:p>
            <a:r>
              <a:rPr lang="en-US" dirty="0"/>
              <a:t>He has a cough, sore throat, nasal congestion.  He has numerous family members with COVID, and he himself had a positive COVID test earlier in the day by a community health worker.</a:t>
            </a:r>
          </a:p>
          <a:p>
            <a:r>
              <a:rPr lang="en-US" dirty="0"/>
              <a:t>VS: HR – 88; BP 145/87; SpO2 – 96%; RR 14; Temp 38.2</a:t>
            </a:r>
          </a:p>
          <a:p>
            <a:r>
              <a:rPr lang="en-US" dirty="0"/>
              <a:t>He appears clinically stable without dyspnea, his lungs are clear, he is alert and oriented.</a:t>
            </a:r>
          </a:p>
        </p:txBody>
      </p:sp>
    </p:spTree>
    <p:extLst>
      <p:ext uri="{BB962C8B-B14F-4D97-AF65-F5344CB8AC3E}">
        <p14:creationId xmlns:p14="http://schemas.microsoft.com/office/powerpoint/2010/main" val="3504343001"/>
      </p:ext>
    </p:extLst>
  </p:cSld>
  <p:clrMapOvr>
    <a:masterClrMapping/>
  </p:clrMapOvr>
</p:sld>
</file>

<file path=ppt/theme/theme1.xml><?xml version="1.0" encoding="utf-8"?>
<a:theme xmlns:a="http://schemas.openxmlformats.org/drawingml/2006/main" name="ThemeEp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EpiC" id="{4DDD17E9-E049-4379-A544-BE082605ACC8}" vid="{C82A1404-AE97-4DB8-A11B-4D813ECCD5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7E93A5ADF3644A8C806F222336F06E" ma:contentTypeVersion="18" ma:contentTypeDescription="Create a new document." ma:contentTypeScope="" ma:versionID="07c424a8be0a5130d5d1a2d6b36678ec">
  <xsd:schema xmlns:xsd="http://www.w3.org/2001/XMLSchema" xmlns:xs="http://www.w3.org/2001/XMLSchema" xmlns:p="http://schemas.microsoft.com/office/2006/metadata/properties" xmlns:ns1="http://schemas.microsoft.com/sharepoint/v3" xmlns:ns2="d0061474-bead-42c2-8024-4c6c5e2c71fe" xmlns:ns3="6730796f-a597-4ef5-b1dc-f445f3297e3b" targetNamespace="http://schemas.microsoft.com/office/2006/metadata/properties" ma:root="true" ma:fieldsID="7141b6c2bf21ecee4301a573f16c8e1f" ns1:_="" ns2:_="" ns3:_="">
    <xsd:import namespace="http://schemas.microsoft.com/sharepoint/v3"/>
    <xsd:import namespace="d0061474-bead-42c2-8024-4c6c5e2c71fe"/>
    <xsd:import namespace="6730796f-a597-4ef5-b1dc-f445f3297e3b"/>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061474-bead-42c2-8024-4c6c5e2c71f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c071807-aa7e-4661-a2e6-f95c2e1ef04d}" ma:internalName="TaxCatchAll" ma:showField="CatchAllData" ma:web="d0061474-bead-42c2-8024-4c6c5e2c71f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730796f-a597-4ef5-b1dc-f445f3297e3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d0061474-bead-42c2-8024-4c6c5e2c71fe">
      <UserInfo>
        <DisplayName>Rebecca Dirks</DisplayName>
        <AccountId>24</AccountId>
        <AccountType/>
      </UserInfo>
      <UserInfo>
        <DisplayName>Becca Goldman</DisplayName>
        <AccountId>82</AccountId>
        <AccountType/>
      </UserInfo>
      <UserInfo>
        <DisplayName>Harsha Rajashekharaiah</DisplayName>
        <AccountId>68</AccountId>
        <AccountType/>
      </UserInfo>
      <UserInfo>
        <DisplayName>Rabab Almoayad</DisplayName>
        <AccountId>69</AccountId>
        <AccountType/>
      </UserInfo>
      <UserInfo>
        <DisplayName>John Macom</DisplayName>
        <AccountId>166</AccountId>
        <AccountType/>
      </UserInfo>
      <UserInfo>
        <DisplayName>Efua Orleans-Lindsay</DisplayName>
        <AccountId>73</AccountId>
        <AccountType/>
      </UserInfo>
      <UserInfo>
        <DisplayName>Stephanie Price</DisplayName>
        <AccountId>71</AccountId>
        <AccountType/>
      </UserInfo>
      <UserInfo>
        <DisplayName>Helene Rodriguez Sherman</DisplayName>
        <AccountId>29</AccountId>
        <AccountType/>
      </UserInfo>
      <UserInfo>
        <DisplayName>Kayla Stankevitz</DisplayName>
        <AccountId>75</AccountId>
        <AccountType/>
      </UserInfo>
      <UserInfo>
        <DisplayName>Bridget Buckley</DisplayName>
        <AccountId>76</AccountId>
        <AccountType/>
      </UserInfo>
      <UserInfo>
        <DisplayName>Hannah Skelly</DisplayName>
        <AccountId>77</AccountId>
        <AccountType/>
      </UserInfo>
      <UserInfo>
        <DisplayName>Liz Kariuki</DisplayName>
        <AccountId>46</AccountId>
        <AccountType/>
      </UserInfo>
      <UserInfo>
        <DisplayName>Sarah Dixon</DisplayName>
        <AccountId>78</AccountId>
        <AccountType/>
      </UserInfo>
      <UserInfo>
        <DisplayName>Moses Bateganya</DisplayName>
        <AccountId>41</AccountId>
        <AccountType/>
      </UserInfo>
      <UserInfo>
        <DisplayName>EPIC</DisplayName>
        <AccountId>79</AccountId>
        <AccountType/>
      </UserInfo>
      <UserInfo>
        <DisplayName>Edouard Waly Dione</DisplayName>
        <AccountId>52</AccountId>
        <AccountType/>
      </UserInfo>
      <UserInfo>
        <DisplayName>Anny Chasson</DisplayName>
        <AccountId>61</AccountId>
        <AccountType/>
      </UserInfo>
      <UserInfo>
        <DisplayName>Riley Carbone</DisplayName>
        <AccountId>80</AccountId>
        <AccountType/>
      </UserInfo>
      <UserInfo>
        <DisplayName>Chris Obermeyer</DisplayName>
        <AccountId>81</AccountId>
        <AccountType/>
      </UserInfo>
      <UserInfo>
        <DisplayName>Trishna Govil</DisplayName>
        <AccountId>64</AccountId>
        <AccountType/>
      </UserInfo>
      <UserInfo>
        <DisplayName>Ije Nnachetta</DisplayName>
        <AccountId>65</AccountId>
        <AccountType/>
      </UserInfo>
      <UserInfo>
        <DisplayName>Mirwais Rahimzai</DisplayName>
        <AccountId>66</AccountId>
        <AccountType/>
      </UserInfo>
      <UserInfo>
        <DisplayName>Emma Sell-Goodhand</DisplayName>
        <AccountId>83</AccountId>
        <AccountType/>
      </UserInfo>
      <UserInfo>
        <DisplayName>Olivia Ferguson</DisplayName>
        <AccountId>84</AccountId>
        <AccountType/>
      </UserInfo>
      <UserInfo>
        <DisplayName>System Account</DisplayName>
        <AccountId>1073741823</AccountId>
        <AccountType/>
      </UserInfo>
      <UserInfo>
        <DisplayName>RTP.IT.Helpdesk</DisplayName>
        <AccountId>85</AccountId>
        <AccountType/>
      </UserInfo>
      <UserInfo>
        <DisplayName>RTP.IT.SRV</DisplayName>
        <AccountId>86</AccountId>
        <AccountType/>
      </UserInfo>
      <UserInfo>
        <DisplayName>SDriveDV3</DisplayName>
        <AccountId>87</AccountId>
        <AccountType/>
      </UserInfo>
      <UserInfo>
        <DisplayName>Heather Chotvacs</DisplayName>
        <AccountId>3911</AccountId>
        <AccountType/>
      </UserInfo>
      <UserInfo>
        <DisplayName>Laurent Ferradini</DisplayName>
        <AccountId>427</AccountId>
        <AccountType/>
      </UserInfo>
      <UserInfo>
        <DisplayName>Wame Dikobe</DisplayName>
        <AccountId>121</AccountId>
        <AccountType/>
      </UserInfo>
      <UserInfo>
        <DisplayName>Virginia Letsatsi-Modise</DisplayName>
        <AccountId>1146</AccountId>
        <AccountType/>
      </UserInfo>
      <UserInfo>
        <DisplayName>Sandra Georges</DisplayName>
        <AccountId>145</AccountId>
        <AccountType/>
      </UserInfo>
      <UserInfo>
        <DisplayName>Virginie Ettiegne-Traore</DisplayName>
        <AccountId>5679</AccountId>
        <AccountType/>
      </UserInfo>
      <UserInfo>
        <DisplayName>Jeannine You  Lathe</DisplayName>
        <AccountId>2023</AccountId>
        <AccountType/>
      </UserInfo>
      <UserInfo>
        <DisplayName>Christian Nkama</DisplayName>
        <AccountId>2177</AccountId>
        <AccountType/>
      </UserInfo>
      <UserInfo>
        <DisplayName>Ngonidzashe Madidi</DisplayName>
        <AccountId>4986</AccountId>
        <AccountType/>
      </UserInfo>
      <UserInfo>
        <DisplayName>David Chilongozi</DisplayName>
        <AccountId>3168</AccountId>
        <AccountType/>
      </UserInfo>
      <UserInfo>
        <DisplayName>Pamela Gunda</DisplayName>
        <AccountId>3301</AccountId>
        <AccountType/>
      </UserInfo>
      <UserInfo>
        <DisplayName>Selly Ba</DisplayName>
        <AccountId>4255</AccountId>
        <AccountType/>
      </UserInfo>
      <UserInfo>
        <DisplayName>Jules Bashi Bagendabanga</DisplayName>
        <AccountId>150</AccountId>
        <AccountType/>
      </UserInfo>
      <UserInfo>
        <DisplayName>Valeria Bahamondes</DisplayName>
        <AccountId>5623</AccountId>
        <AccountType/>
      </UserInfo>
      <UserInfo>
        <DisplayName>Nilufar Rakhmanova</DisplayName>
        <AccountId>1226</AccountId>
        <AccountType/>
      </UserInfo>
      <UserInfo>
        <DisplayName>Mary Kariuki</DisplayName>
        <AccountId>5474</AccountId>
        <AccountType/>
      </UserInfo>
      <UserInfo>
        <DisplayName>Andrea Surette</DisplayName>
        <AccountId>67</AccountId>
        <AccountType/>
      </UserInfo>
    </SharedWithUsers>
    <TaxCatchAll xmlns="d0061474-bead-42c2-8024-4c6c5e2c71fe" xsi:nil="true"/>
    <lcf76f155ced4ddcb4097134ff3c332f xmlns="6730796f-a597-4ef5-b1dc-f445f3297e3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7AA3BC6-300E-4E89-AA21-9C40AC38BBF6}">
  <ds:schemaRefs>
    <ds:schemaRef ds:uri="http://schemas.microsoft.com/sharepoint/v3/contenttype/forms"/>
  </ds:schemaRefs>
</ds:datastoreItem>
</file>

<file path=customXml/itemProps2.xml><?xml version="1.0" encoding="utf-8"?>
<ds:datastoreItem xmlns:ds="http://schemas.openxmlformats.org/officeDocument/2006/customXml" ds:itemID="{4F44F687-5CBC-4722-9436-875240846E60}">
  <ds:schemaRefs>
    <ds:schemaRef ds:uri="6730796f-a597-4ef5-b1dc-f445f3297e3b"/>
    <ds:schemaRef ds:uri="d0061474-bead-42c2-8024-4c6c5e2c71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554CD4A-5AF3-4F48-BEB6-7B5E029AC009}">
  <ds:schemaRefs>
    <ds:schemaRef ds:uri="http://purl.org/dc/terms/"/>
    <ds:schemaRef ds:uri="6730796f-a597-4ef5-b1dc-f445f3297e3b"/>
    <ds:schemaRef ds:uri="http://schemas.openxmlformats.org/package/2006/metadata/core-properties"/>
    <ds:schemaRef ds:uri="http://purl.org/dc/elements/1.1/"/>
    <ds:schemaRef ds:uri="http://www.w3.org/XML/1998/namespace"/>
    <ds:schemaRef ds:uri="http://schemas.microsoft.com/office/2006/metadata/properties"/>
    <ds:schemaRef ds:uri="http://schemas.microsoft.com/office/2006/documentManagement/types"/>
    <ds:schemaRef ds:uri="d0061474-bead-42c2-8024-4c6c5e2c71fe"/>
    <ds:schemaRef ds:uri="http://schemas.microsoft.com/office/infopath/2007/PartnerControls"/>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942</TotalTime>
  <Words>14744</Words>
  <Application>Microsoft Office PowerPoint</Application>
  <PresentationFormat>Widescreen</PresentationFormat>
  <Paragraphs>1149</Paragraphs>
  <Slides>111</Slides>
  <Notes>89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111</vt:i4>
      </vt:variant>
    </vt:vector>
  </HeadingPairs>
  <TitlesOfParts>
    <vt:vector size="121" baseType="lpstr">
      <vt:lpstr>Arial</vt:lpstr>
      <vt:lpstr>Calibri</vt:lpstr>
      <vt:lpstr>Courier New</vt:lpstr>
      <vt:lpstr>Helvetica</vt:lpstr>
      <vt:lpstr>Helvetica Neue</vt:lpstr>
      <vt:lpstr>Segoe UI</vt:lpstr>
      <vt:lpstr>Times New Roman</vt:lpstr>
      <vt:lpstr>Varela Round</vt:lpstr>
      <vt:lpstr>Wingdings</vt:lpstr>
      <vt:lpstr>ThemeEpiC</vt:lpstr>
      <vt:lpstr>Test to Treat for COVID-19: Clinical Training for Health Care Workers</vt:lpstr>
      <vt:lpstr>Training Elements</vt:lpstr>
      <vt:lpstr>COVID-19: Overview &amp; Current Situation</vt:lpstr>
      <vt:lpstr>What is COVID-19?</vt:lpstr>
      <vt:lpstr>Signs &amp; Symptoms of COVID-19</vt:lpstr>
      <vt:lpstr>Timeline of the COVID-19 pandemic</vt:lpstr>
      <vt:lpstr>Variants</vt:lpstr>
      <vt:lpstr>Vaccines</vt:lpstr>
      <vt:lpstr>Evolving and Improving Treatment</vt:lpstr>
      <vt:lpstr>What’s to come</vt:lpstr>
      <vt:lpstr>Testing for COVID-19: Who, When &amp; How</vt:lpstr>
      <vt:lpstr>Objectives</vt:lpstr>
      <vt:lpstr>Who should get tested for COVID-19?</vt:lpstr>
      <vt:lpstr>What about people with mild symptoms?</vt:lpstr>
      <vt:lpstr>What about people who are vaccinated?</vt:lpstr>
      <vt:lpstr>Different types of tests</vt:lpstr>
      <vt:lpstr>PowerPoint Presentation</vt:lpstr>
      <vt:lpstr>Early testing is better!</vt:lpstr>
      <vt:lpstr>How to perform a rapid test:</vt:lpstr>
      <vt:lpstr>PowerPoint Presentation</vt:lpstr>
      <vt:lpstr>Consider Community Based Testing</vt:lpstr>
      <vt:lpstr>Increasing demand for testing </vt:lpstr>
      <vt:lpstr>Triage, Infection Prevention &amp; Control, &amp; Referral Pathways for COVID-19 Patients</vt:lpstr>
      <vt:lpstr>Objectives</vt:lpstr>
      <vt:lpstr>Triage: To sort</vt:lpstr>
      <vt:lpstr>Tools        Questions</vt:lpstr>
      <vt:lpstr>Recommended equipment</vt:lpstr>
      <vt:lpstr>Vital signs: Adults</vt:lpstr>
      <vt:lpstr>Vital signs: Pediatrics</vt:lpstr>
      <vt:lpstr>Infection Prevention &amp; Control</vt:lpstr>
      <vt:lpstr>IPC resources</vt:lpstr>
      <vt:lpstr>IPC with COVID-19 variants</vt:lpstr>
      <vt:lpstr>Screening</vt:lpstr>
      <vt:lpstr>Physical Cohorting: Basic triage</vt:lpstr>
      <vt:lpstr>Physical Cohorting:   Advanced triage or emergency care center</vt:lpstr>
      <vt:lpstr>Integrating physical and clinical triage in the context of COVID-19</vt:lpstr>
      <vt:lpstr>Integrated Triage with Test to Treat</vt:lpstr>
      <vt:lpstr>Integrated Triage in Context of T2T</vt:lpstr>
      <vt:lpstr>PowerPoint Presentation</vt:lpstr>
      <vt:lpstr>Clinical triage: Focus on COVID-19</vt:lpstr>
      <vt:lpstr>Clinical triage: COVID-19</vt:lpstr>
      <vt:lpstr>Clinical triage: Non-COVID-19 patients</vt:lpstr>
      <vt:lpstr>Practical Case Scenarios:</vt:lpstr>
      <vt:lpstr>Case 2:</vt:lpstr>
      <vt:lpstr>Case 2: More information</vt:lpstr>
      <vt:lpstr>Case 3:</vt:lpstr>
      <vt:lpstr>Case 3: More information</vt:lpstr>
      <vt:lpstr>Treatment &amp; Management for COVID-19: Clinical Approach</vt:lpstr>
      <vt:lpstr>Objectives</vt:lpstr>
      <vt:lpstr>Initial assessment: The eyeball test</vt:lpstr>
      <vt:lpstr>Initial assessment:  History of present illness for respiratory symptoms </vt:lpstr>
      <vt:lpstr>Not every cough is COVID! </vt:lpstr>
      <vt:lpstr>Common presenting symptoms and differential diagnoses</vt:lpstr>
      <vt:lpstr>Case Definitions: COVID-19</vt:lpstr>
      <vt:lpstr>The majority of COVID-19 cases are mild or moderate — and that proportion may increase </vt:lpstr>
      <vt:lpstr>Initial questions</vt:lpstr>
      <vt:lpstr>COVID Rapid Antigen Test Results</vt:lpstr>
      <vt:lpstr>Treatment Approaches </vt:lpstr>
      <vt:lpstr>Test to Treat: Identify and Treat Eligible Patients</vt:lpstr>
      <vt:lpstr>Test to Treat Algorithm</vt:lpstr>
      <vt:lpstr>PowerPoint Presentation</vt:lpstr>
      <vt:lpstr>What if my patient does not meet criteria for T2T?</vt:lpstr>
      <vt:lpstr>Evidence-Based Therapy for COVID</vt:lpstr>
      <vt:lpstr>Focus in on Test to Treat: Evidence, Rationale &amp; Practice </vt:lpstr>
      <vt:lpstr>Objectives</vt:lpstr>
      <vt:lpstr>PowerPoint Presentation</vt:lpstr>
      <vt:lpstr>Evolving Evidence Base</vt:lpstr>
      <vt:lpstr>Test to Treat Algorithm</vt:lpstr>
      <vt:lpstr>First Line Treatment: Paxlovid (Nirmatrelvir/Ritonavir)</vt:lpstr>
      <vt:lpstr>Focus In: Oral Antivirals for Test To Treat</vt:lpstr>
      <vt:lpstr>Paxlovid: Patient instructions</vt:lpstr>
      <vt:lpstr>Paxlovid: Dose Pak</vt:lpstr>
      <vt:lpstr>Paxlovid: Contraindications &amp; Side Effects</vt:lpstr>
      <vt:lpstr>Drug-Drug Interactions</vt:lpstr>
      <vt:lpstr>More information: Paxlovid dose adjustment </vt:lpstr>
      <vt:lpstr>Paxlovid and pregnancy</vt:lpstr>
      <vt:lpstr>Test to Treat Algorithm</vt:lpstr>
      <vt:lpstr>Second Line Treatment: Molnupiravir</vt:lpstr>
      <vt:lpstr>Focus In: Oral Antivirals for Test To Treat: Molnupiravir</vt:lpstr>
      <vt:lpstr>Focus In: Oral Antivirals for Test To Treat: Molnupiravir</vt:lpstr>
      <vt:lpstr>Molnupiravir and pregnancy</vt:lpstr>
      <vt:lpstr>Practice Case #1</vt:lpstr>
      <vt:lpstr>Practice Case #1: Continued</vt:lpstr>
      <vt:lpstr>Practice Case #1: Continued</vt:lpstr>
      <vt:lpstr>Practice Case #2</vt:lpstr>
      <vt:lpstr>Practice Case #2: Continued</vt:lpstr>
      <vt:lpstr>Practice Case #3</vt:lpstr>
      <vt:lpstr>Case #3: Continued</vt:lpstr>
      <vt:lpstr>Case #3: Continued</vt:lpstr>
      <vt:lpstr>Practice Case #4</vt:lpstr>
      <vt:lpstr>Case #4 Continued</vt:lpstr>
      <vt:lpstr>Case #4 Continued</vt:lpstr>
      <vt:lpstr>Practice Case #5</vt:lpstr>
      <vt:lpstr>Case #5 Continued</vt:lpstr>
      <vt:lpstr>Case #5 Continued</vt:lpstr>
      <vt:lpstr>Practice Case #6</vt:lpstr>
      <vt:lpstr>Case #6 Continued</vt:lpstr>
      <vt:lpstr>Case # 6 Continued:</vt:lpstr>
      <vt:lpstr>Case # 7</vt:lpstr>
      <vt:lpstr>Case #7 Continued</vt:lpstr>
      <vt:lpstr>Case #7 Continued</vt:lpstr>
      <vt:lpstr>Test to Treat: Further Questions &amp; How to Operationalize</vt:lpstr>
      <vt:lpstr>Objectives</vt:lpstr>
      <vt:lpstr>PowerPoint Presentation</vt:lpstr>
      <vt:lpstr>How can Test to Treat for COVID-19 improve experiences for patients in the future? </vt:lpstr>
      <vt:lpstr>Consider your clinical setting</vt:lpstr>
      <vt:lpstr>Implementation Guide – at the Service Delivery Venue</vt:lpstr>
      <vt:lpstr>Planning Activity:</vt:lpstr>
      <vt:lpstr>Planning Activity: Continued</vt:lpstr>
      <vt:lpstr>Conclusion:  Stay up to Date!  Information continues to evolve related to Oral Antivirals &amp; Test to Treat</vt:lpstr>
      <vt:lpstr>EpiC is a global cooperative agreement dedicated to achieving and maintaining HIV epidemic control and supporting COVID-19 and monkeypox response. It is led by FHI 360 with core partners Right to Care, Palladium, and Population Services International (PSI).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Dyson</dc:creator>
  <cp:lastModifiedBy>Andrea Surette</cp:lastModifiedBy>
  <cp:revision>20</cp:revision>
  <dcterms:created xsi:type="dcterms:W3CDTF">2019-10-25T09:42:36Z</dcterms:created>
  <dcterms:modified xsi:type="dcterms:W3CDTF">2022-11-22T20:56:04Z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0x010100BF7E93A5ADF3644A8C806F222336F06E</vt:lpwstr>
  </property>
  <property fmtid="{D5CDD505-2E9C-101B-9397-08002B2CF9AE}" pid="3" name="Order">
    <vt:r8>100</vt:r8>
  </property>
  <property fmtid="{D5CDD505-2E9C-101B-9397-08002B2CF9AE}" pid="4" name="MediaServiceImageTags">
    <vt:lpwstr/>
  </property>
</Properties>
</file>