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media/image24.jpg" ContentType="image/jpeg"/>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7" r:id="rId4"/>
  </p:sldMasterIdLst>
  <p:notesMasterIdLst>
    <p:notesMasterId r:id="rId79"/>
  </p:notesMasterIdLst>
  <p:sldIdLst>
    <p:sldId id="257" r:id="rId5"/>
    <p:sldId id="1583" r:id="rId6"/>
    <p:sldId id="1656" r:id="rId7"/>
    <p:sldId id="1572" r:id="rId8"/>
    <p:sldId id="1562" r:id="rId9"/>
    <p:sldId id="1571" r:id="rId10"/>
    <p:sldId id="1584" r:id="rId11"/>
    <p:sldId id="1569" r:id="rId12"/>
    <p:sldId id="1597" r:id="rId13"/>
    <p:sldId id="1556" r:id="rId14"/>
    <p:sldId id="1589" r:id="rId15"/>
    <p:sldId id="1585" r:id="rId16"/>
    <p:sldId id="1591" r:id="rId17"/>
    <p:sldId id="1588" r:id="rId18"/>
    <p:sldId id="1590" r:id="rId19"/>
    <p:sldId id="1586" r:id="rId20"/>
    <p:sldId id="1598" r:id="rId21"/>
    <p:sldId id="1587" r:id="rId22"/>
    <p:sldId id="1594" r:id="rId23"/>
    <p:sldId id="1599" r:id="rId24"/>
    <p:sldId id="1600" r:id="rId25"/>
    <p:sldId id="1607" r:id="rId26"/>
    <p:sldId id="1602" r:id="rId27"/>
    <p:sldId id="1603" r:id="rId28"/>
    <p:sldId id="1604" r:id="rId29"/>
    <p:sldId id="1605" r:id="rId30"/>
    <p:sldId id="1608" r:id="rId31"/>
    <p:sldId id="1609" r:id="rId32"/>
    <p:sldId id="1649" r:id="rId33"/>
    <p:sldId id="1610" r:id="rId34"/>
    <p:sldId id="1601" r:id="rId35"/>
    <p:sldId id="1592" r:id="rId36"/>
    <p:sldId id="1593" r:id="rId37"/>
    <p:sldId id="1614" r:id="rId38"/>
    <p:sldId id="1615" r:id="rId39"/>
    <p:sldId id="1616" r:id="rId40"/>
    <p:sldId id="1647" r:id="rId41"/>
    <p:sldId id="1618" r:id="rId42"/>
    <p:sldId id="1619" r:id="rId43"/>
    <p:sldId id="1620" r:id="rId44"/>
    <p:sldId id="1646" r:id="rId45"/>
    <p:sldId id="1621" r:id="rId46"/>
    <p:sldId id="1626" r:id="rId47"/>
    <p:sldId id="1622" r:id="rId48"/>
    <p:sldId id="1623" r:id="rId49"/>
    <p:sldId id="1627" r:id="rId50"/>
    <p:sldId id="1628" r:id="rId51"/>
    <p:sldId id="1624" r:id="rId52"/>
    <p:sldId id="1625" r:id="rId53"/>
    <p:sldId id="1631" r:id="rId54"/>
    <p:sldId id="1630" r:id="rId55"/>
    <p:sldId id="1632" r:id="rId56"/>
    <p:sldId id="1634" r:id="rId57"/>
    <p:sldId id="1633" r:id="rId58"/>
    <p:sldId id="1635" r:id="rId59"/>
    <p:sldId id="1636" r:id="rId60"/>
    <p:sldId id="1637" r:id="rId61"/>
    <p:sldId id="1639" r:id="rId62"/>
    <p:sldId id="1640" r:id="rId63"/>
    <p:sldId id="1641" r:id="rId64"/>
    <p:sldId id="1642" r:id="rId65"/>
    <p:sldId id="1643" r:id="rId66"/>
    <p:sldId id="1655" r:id="rId67"/>
    <p:sldId id="1612" r:id="rId68"/>
    <p:sldId id="1657" r:id="rId69"/>
    <p:sldId id="1652" r:id="rId70"/>
    <p:sldId id="1653" r:id="rId71"/>
    <p:sldId id="1658" r:id="rId72"/>
    <p:sldId id="1611" r:id="rId73"/>
    <p:sldId id="1648" r:id="rId74"/>
    <p:sldId id="1558" r:id="rId75"/>
    <p:sldId id="1617" r:id="rId76"/>
    <p:sldId id="1596" r:id="rId77"/>
    <p:sldId id="260" r:id="rId78"/>
  </p:sldIdLst>
  <p:sldSz cx="9144000" cy="6858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68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Harber" initials="LH" lastIdx="20" clrIdx="0">
    <p:extLst>
      <p:ext uri="{19B8F6BF-5375-455C-9EA6-DF929625EA0E}">
        <p15:presenceInfo xmlns:p15="http://schemas.microsoft.com/office/powerpoint/2012/main" userId="43d7cc6d3c7d2ca8" providerId="Windows Live"/>
      </p:ext>
    </p:extLst>
  </p:cmAuthor>
  <p:cmAuthor id="2" name="Stevie Daniels" initials="SD" lastIdx="31" clrIdx="1">
    <p:extLst>
      <p:ext uri="{19B8F6BF-5375-455C-9EA6-DF929625EA0E}">
        <p15:presenceInfo xmlns:p15="http://schemas.microsoft.com/office/powerpoint/2012/main" userId="S::SDaniels@fhi360.org::8d7c1f30-1a59-46dc-a08c-f8b023872669" providerId="AD"/>
      </p:ext>
    </p:extLst>
  </p:cmAuthor>
  <p:cmAuthor id="3" name="Meghan DiCarlo" initials="MD" lastIdx="2" clrIdx="2">
    <p:extLst>
      <p:ext uri="{19B8F6BF-5375-455C-9EA6-DF929625EA0E}">
        <p15:presenceInfo xmlns:p15="http://schemas.microsoft.com/office/powerpoint/2012/main" userId="S::mdicarlo@fhi360.org::dca6047e-ac40-4a8e-b82d-b10d22df3937" providerId="AD"/>
      </p:ext>
    </p:extLst>
  </p:cmAuthor>
  <p:cmAuthor id="4" name="Lirica Nishimoto" initials="LN" lastIdx="1" clrIdx="3">
    <p:extLst>
      <p:ext uri="{19B8F6BF-5375-455C-9EA6-DF929625EA0E}">
        <p15:presenceInfo xmlns:p15="http://schemas.microsoft.com/office/powerpoint/2012/main" userId="S::LNishimoto@fhi360.org::d8c8b4ab-0fd9-44be-a0ea-2749eabf89d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4145"/>
    <a:srgbClr val="7809A5"/>
    <a:srgbClr val="44546A"/>
    <a:srgbClr val="FFFFFF"/>
    <a:srgbClr val="E73439"/>
    <a:srgbClr val="BBBDBF"/>
    <a:srgbClr val="DEEBF7"/>
    <a:srgbClr val="11254D"/>
    <a:srgbClr val="577F9F"/>
    <a:srgbClr val="BCBC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42" autoAdjust="0"/>
  </p:normalViewPr>
  <p:slideViewPr>
    <p:cSldViewPr snapToGrid="0">
      <p:cViewPr varScale="1">
        <p:scale>
          <a:sx n="84" d="100"/>
          <a:sy n="84" d="100"/>
        </p:scale>
        <p:origin x="798"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90" d="100"/>
          <a:sy n="90" d="100"/>
        </p:scale>
        <p:origin x="924" y="108"/>
      </p:cViewPr>
      <p:guideLst>
        <p:guide orient="horz" pos="2688"/>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bleStyles" Target="tableStyle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59EC51-8280-4E88-ADBA-1B39245B979D}" type="doc">
      <dgm:prSet loTypeId="urn:microsoft.com/office/officeart/2005/8/layout/hProcess9" loCatId="process" qsTypeId="urn:microsoft.com/office/officeart/2005/8/quickstyle/simple1" qsCatId="simple" csTypeId="urn:microsoft.com/office/officeart/2005/8/colors/accent1_2" csCatId="accent1" phldr="1"/>
      <dgm:spPr/>
    </dgm:pt>
    <dgm:pt modelId="{5013669D-FD11-4656-9415-E813351A4AC6}">
      <dgm:prSet phldrT="[Text]"/>
      <dgm:spPr/>
      <dgm:t>
        <a:bodyPr/>
        <a:lstStyle/>
        <a:p>
          <a:r>
            <a:rPr lang="en-US" b="1"/>
            <a:t>Data reviewed in dashboard by community representatives in preparation for interface meeting</a:t>
          </a:r>
        </a:p>
      </dgm:t>
    </dgm:pt>
    <dgm:pt modelId="{F85172E9-DC0E-45FA-83E6-9D45B0ACC1E3}" type="parTrans" cxnId="{D23E6FB9-9921-45D5-A51A-68EA23123ACC}">
      <dgm:prSet/>
      <dgm:spPr/>
      <dgm:t>
        <a:bodyPr/>
        <a:lstStyle/>
        <a:p>
          <a:endParaRPr lang="en-US"/>
        </a:p>
      </dgm:t>
    </dgm:pt>
    <dgm:pt modelId="{D8DAF1CB-673B-4D3A-B46B-637477D9909B}" type="sibTrans" cxnId="{D23E6FB9-9921-45D5-A51A-68EA23123ACC}">
      <dgm:prSet/>
      <dgm:spPr/>
      <dgm:t>
        <a:bodyPr/>
        <a:lstStyle/>
        <a:p>
          <a:endParaRPr lang="en-US"/>
        </a:p>
      </dgm:t>
    </dgm:pt>
    <dgm:pt modelId="{DBAE7AE1-664E-4062-9C77-229BC4D82439}">
      <dgm:prSet phldrT="[Text]"/>
      <dgm:spPr/>
      <dgm:t>
        <a:bodyPr/>
        <a:lstStyle/>
        <a:p>
          <a:r>
            <a:rPr lang="en-US" b="1"/>
            <a:t>Interface meeting held and data in dashboard is presented by community representatives, with focus on gaps and challenges</a:t>
          </a:r>
        </a:p>
      </dgm:t>
    </dgm:pt>
    <dgm:pt modelId="{CB2A4DE3-D778-4538-9C95-BD03A549E228}" type="parTrans" cxnId="{465600F7-D340-4927-932A-EF264F560274}">
      <dgm:prSet/>
      <dgm:spPr/>
      <dgm:t>
        <a:bodyPr/>
        <a:lstStyle/>
        <a:p>
          <a:endParaRPr lang="en-US"/>
        </a:p>
      </dgm:t>
    </dgm:pt>
    <dgm:pt modelId="{F6F96752-EAA3-46A5-A84C-EFE218425292}" type="sibTrans" cxnId="{465600F7-D340-4927-932A-EF264F560274}">
      <dgm:prSet/>
      <dgm:spPr/>
      <dgm:t>
        <a:bodyPr/>
        <a:lstStyle/>
        <a:p>
          <a:endParaRPr lang="en-US"/>
        </a:p>
      </dgm:t>
    </dgm:pt>
    <dgm:pt modelId="{17473339-7D91-48D2-BB9E-B8258A3246BB}">
      <dgm:prSet phldrT="[Text]"/>
      <dgm:spPr/>
      <dgm:t>
        <a:bodyPr/>
        <a:lstStyle/>
        <a:p>
          <a:r>
            <a:rPr lang="en-US" b="1"/>
            <a:t>Gaps and challenges are discussed jointly by community representatives and providers at interface meeting</a:t>
          </a:r>
        </a:p>
      </dgm:t>
    </dgm:pt>
    <dgm:pt modelId="{362F641E-5857-4855-A18C-3BBF48A21638}" type="parTrans" cxnId="{33ED9587-5946-4C44-B454-8219EE2261D7}">
      <dgm:prSet/>
      <dgm:spPr/>
      <dgm:t>
        <a:bodyPr/>
        <a:lstStyle/>
        <a:p>
          <a:endParaRPr lang="en-US"/>
        </a:p>
      </dgm:t>
    </dgm:pt>
    <dgm:pt modelId="{5904A1F5-BEA0-4DAB-9A3F-8CEDCCD4C267}" type="sibTrans" cxnId="{33ED9587-5946-4C44-B454-8219EE2261D7}">
      <dgm:prSet/>
      <dgm:spPr/>
      <dgm:t>
        <a:bodyPr/>
        <a:lstStyle/>
        <a:p>
          <a:endParaRPr lang="en-US"/>
        </a:p>
      </dgm:t>
    </dgm:pt>
    <dgm:pt modelId="{5CAD8CDB-BE7F-476C-B1AB-B863531AA0E4}">
      <dgm:prSet phldrT="[Text]"/>
      <dgm:spPr/>
      <dgm:t>
        <a:bodyPr/>
        <a:lstStyle/>
        <a:p>
          <a:r>
            <a:rPr lang="en-US" b="1"/>
            <a:t>Action plan is drafted</a:t>
          </a:r>
        </a:p>
      </dgm:t>
    </dgm:pt>
    <dgm:pt modelId="{17C87C65-B0D5-4FDB-B7F9-41C1B7180CEA}" type="parTrans" cxnId="{154D7CB9-455E-46C3-A7D4-CD80F408E7E2}">
      <dgm:prSet/>
      <dgm:spPr/>
      <dgm:t>
        <a:bodyPr/>
        <a:lstStyle/>
        <a:p>
          <a:endParaRPr lang="en-US"/>
        </a:p>
      </dgm:t>
    </dgm:pt>
    <dgm:pt modelId="{F262D741-2134-4EFB-B61C-2BC5BF4918EA}" type="sibTrans" cxnId="{154D7CB9-455E-46C3-A7D4-CD80F408E7E2}">
      <dgm:prSet/>
      <dgm:spPr/>
      <dgm:t>
        <a:bodyPr/>
        <a:lstStyle/>
        <a:p>
          <a:endParaRPr lang="en-US"/>
        </a:p>
      </dgm:t>
    </dgm:pt>
    <dgm:pt modelId="{3CC52068-3E97-43DC-9B6B-C97F7694CEF2}">
      <dgm:prSet phldrT="[Text]"/>
      <dgm:spPr/>
      <dgm:t>
        <a:bodyPr/>
        <a:lstStyle/>
        <a:p>
          <a:r>
            <a:rPr lang="en-US" b="1"/>
            <a:t>Data collection and visualization</a:t>
          </a:r>
        </a:p>
      </dgm:t>
    </dgm:pt>
    <dgm:pt modelId="{4B53EE11-74B1-447B-AE74-B818B85F2F96}" type="parTrans" cxnId="{212CED81-E37A-432C-97AF-78D40C40163B}">
      <dgm:prSet/>
      <dgm:spPr/>
      <dgm:t>
        <a:bodyPr/>
        <a:lstStyle/>
        <a:p>
          <a:endParaRPr lang="en-US"/>
        </a:p>
      </dgm:t>
    </dgm:pt>
    <dgm:pt modelId="{148CE99E-C90C-4596-A8CF-623EA5ED1A0E}" type="sibTrans" cxnId="{212CED81-E37A-432C-97AF-78D40C40163B}">
      <dgm:prSet/>
      <dgm:spPr/>
      <dgm:t>
        <a:bodyPr/>
        <a:lstStyle/>
        <a:p>
          <a:endParaRPr lang="en-US"/>
        </a:p>
      </dgm:t>
    </dgm:pt>
    <dgm:pt modelId="{E67162D7-E8E6-4119-BB43-43F1B39E574C}" type="pres">
      <dgm:prSet presAssocID="{0F59EC51-8280-4E88-ADBA-1B39245B979D}" presName="CompostProcess" presStyleCnt="0">
        <dgm:presLayoutVars>
          <dgm:dir/>
          <dgm:resizeHandles val="exact"/>
        </dgm:presLayoutVars>
      </dgm:prSet>
      <dgm:spPr/>
    </dgm:pt>
    <dgm:pt modelId="{EDCB6EDE-6FCE-4A9F-8D11-28BEC26159E6}" type="pres">
      <dgm:prSet presAssocID="{0F59EC51-8280-4E88-ADBA-1B39245B979D}" presName="arrow" presStyleLbl="bgShp" presStyleIdx="0" presStyleCnt="1"/>
      <dgm:spPr/>
    </dgm:pt>
    <dgm:pt modelId="{A2ABEE89-51C3-4CF9-AE83-815900BFC93F}" type="pres">
      <dgm:prSet presAssocID="{0F59EC51-8280-4E88-ADBA-1B39245B979D}" presName="linearProcess" presStyleCnt="0"/>
      <dgm:spPr/>
    </dgm:pt>
    <dgm:pt modelId="{14461380-B38E-46EE-A6EB-3F64744915DD}" type="pres">
      <dgm:prSet presAssocID="{3CC52068-3E97-43DC-9B6B-C97F7694CEF2}" presName="textNode" presStyleLbl="node1" presStyleIdx="0" presStyleCnt="5">
        <dgm:presLayoutVars>
          <dgm:bulletEnabled val="1"/>
        </dgm:presLayoutVars>
      </dgm:prSet>
      <dgm:spPr/>
    </dgm:pt>
    <dgm:pt modelId="{FF3FE84E-D504-4252-B191-35D313010817}" type="pres">
      <dgm:prSet presAssocID="{148CE99E-C90C-4596-A8CF-623EA5ED1A0E}" presName="sibTrans" presStyleCnt="0"/>
      <dgm:spPr/>
    </dgm:pt>
    <dgm:pt modelId="{3E093774-C7D2-40EA-8625-C76FFDB5C08F}" type="pres">
      <dgm:prSet presAssocID="{5013669D-FD11-4656-9415-E813351A4AC6}" presName="textNode" presStyleLbl="node1" presStyleIdx="1" presStyleCnt="5">
        <dgm:presLayoutVars>
          <dgm:bulletEnabled val="1"/>
        </dgm:presLayoutVars>
      </dgm:prSet>
      <dgm:spPr/>
    </dgm:pt>
    <dgm:pt modelId="{3EA4369D-F16C-4960-96AC-D001FBC47D8F}" type="pres">
      <dgm:prSet presAssocID="{D8DAF1CB-673B-4D3A-B46B-637477D9909B}" presName="sibTrans" presStyleCnt="0"/>
      <dgm:spPr/>
    </dgm:pt>
    <dgm:pt modelId="{85B9B174-63A3-4997-A860-0085019BCACD}" type="pres">
      <dgm:prSet presAssocID="{DBAE7AE1-664E-4062-9C77-229BC4D82439}" presName="textNode" presStyleLbl="node1" presStyleIdx="2" presStyleCnt="5">
        <dgm:presLayoutVars>
          <dgm:bulletEnabled val="1"/>
        </dgm:presLayoutVars>
      </dgm:prSet>
      <dgm:spPr/>
    </dgm:pt>
    <dgm:pt modelId="{93F7195A-0084-4121-8D02-8896BC903163}" type="pres">
      <dgm:prSet presAssocID="{F6F96752-EAA3-46A5-A84C-EFE218425292}" presName="sibTrans" presStyleCnt="0"/>
      <dgm:spPr/>
    </dgm:pt>
    <dgm:pt modelId="{03E635C8-63CF-4320-A64C-90441C74996A}" type="pres">
      <dgm:prSet presAssocID="{17473339-7D91-48D2-BB9E-B8258A3246BB}" presName="textNode" presStyleLbl="node1" presStyleIdx="3" presStyleCnt="5">
        <dgm:presLayoutVars>
          <dgm:bulletEnabled val="1"/>
        </dgm:presLayoutVars>
      </dgm:prSet>
      <dgm:spPr/>
    </dgm:pt>
    <dgm:pt modelId="{6BDF6428-285B-442B-9473-05D144B42F88}" type="pres">
      <dgm:prSet presAssocID="{5904A1F5-BEA0-4DAB-9A3F-8CEDCCD4C267}" presName="sibTrans" presStyleCnt="0"/>
      <dgm:spPr/>
    </dgm:pt>
    <dgm:pt modelId="{303A516C-D0DD-4733-A12D-805E0855AF13}" type="pres">
      <dgm:prSet presAssocID="{5CAD8CDB-BE7F-476C-B1AB-B863531AA0E4}" presName="textNode" presStyleLbl="node1" presStyleIdx="4" presStyleCnt="5">
        <dgm:presLayoutVars>
          <dgm:bulletEnabled val="1"/>
        </dgm:presLayoutVars>
      </dgm:prSet>
      <dgm:spPr/>
    </dgm:pt>
  </dgm:ptLst>
  <dgm:cxnLst>
    <dgm:cxn modelId="{8640FB21-4627-45B1-9B65-3CAF0037FE63}" type="presOf" srcId="{17473339-7D91-48D2-BB9E-B8258A3246BB}" destId="{03E635C8-63CF-4320-A64C-90441C74996A}" srcOrd="0" destOrd="0" presId="urn:microsoft.com/office/officeart/2005/8/layout/hProcess9"/>
    <dgm:cxn modelId="{11DC4845-FBFF-4C68-9E78-36C7A58755C0}" type="presOf" srcId="{DBAE7AE1-664E-4062-9C77-229BC4D82439}" destId="{85B9B174-63A3-4997-A860-0085019BCACD}" srcOrd="0" destOrd="0" presId="urn:microsoft.com/office/officeart/2005/8/layout/hProcess9"/>
    <dgm:cxn modelId="{A2B35F74-F00B-423F-926B-E46AE5B37A3C}" type="presOf" srcId="{5CAD8CDB-BE7F-476C-B1AB-B863531AA0E4}" destId="{303A516C-D0DD-4733-A12D-805E0855AF13}" srcOrd="0" destOrd="0" presId="urn:microsoft.com/office/officeart/2005/8/layout/hProcess9"/>
    <dgm:cxn modelId="{212CED81-E37A-432C-97AF-78D40C40163B}" srcId="{0F59EC51-8280-4E88-ADBA-1B39245B979D}" destId="{3CC52068-3E97-43DC-9B6B-C97F7694CEF2}" srcOrd="0" destOrd="0" parTransId="{4B53EE11-74B1-447B-AE74-B818B85F2F96}" sibTransId="{148CE99E-C90C-4596-A8CF-623EA5ED1A0E}"/>
    <dgm:cxn modelId="{33ED9587-5946-4C44-B454-8219EE2261D7}" srcId="{0F59EC51-8280-4E88-ADBA-1B39245B979D}" destId="{17473339-7D91-48D2-BB9E-B8258A3246BB}" srcOrd="3" destOrd="0" parTransId="{362F641E-5857-4855-A18C-3BBF48A21638}" sibTransId="{5904A1F5-BEA0-4DAB-9A3F-8CEDCCD4C267}"/>
    <dgm:cxn modelId="{0A3AB88B-7D39-4EFB-9E3F-F568229D9258}" type="presOf" srcId="{0F59EC51-8280-4E88-ADBA-1B39245B979D}" destId="{E67162D7-E8E6-4119-BB43-43F1B39E574C}" srcOrd="0" destOrd="0" presId="urn:microsoft.com/office/officeart/2005/8/layout/hProcess9"/>
    <dgm:cxn modelId="{D23E6FB9-9921-45D5-A51A-68EA23123ACC}" srcId="{0F59EC51-8280-4E88-ADBA-1B39245B979D}" destId="{5013669D-FD11-4656-9415-E813351A4AC6}" srcOrd="1" destOrd="0" parTransId="{F85172E9-DC0E-45FA-83E6-9D45B0ACC1E3}" sibTransId="{D8DAF1CB-673B-4D3A-B46B-637477D9909B}"/>
    <dgm:cxn modelId="{154D7CB9-455E-46C3-A7D4-CD80F408E7E2}" srcId="{0F59EC51-8280-4E88-ADBA-1B39245B979D}" destId="{5CAD8CDB-BE7F-476C-B1AB-B863531AA0E4}" srcOrd="4" destOrd="0" parTransId="{17C87C65-B0D5-4FDB-B7F9-41C1B7180CEA}" sibTransId="{F262D741-2134-4EFB-B61C-2BC5BF4918EA}"/>
    <dgm:cxn modelId="{8873CABE-2B18-41CD-940E-041F6FA1CB5B}" type="presOf" srcId="{5013669D-FD11-4656-9415-E813351A4AC6}" destId="{3E093774-C7D2-40EA-8625-C76FFDB5C08F}" srcOrd="0" destOrd="0" presId="urn:microsoft.com/office/officeart/2005/8/layout/hProcess9"/>
    <dgm:cxn modelId="{2A7779F3-4381-4DC2-986B-1F4A68484218}" type="presOf" srcId="{3CC52068-3E97-43DC-9B6B-C97F7694CEF2}" destId="{14461380-B38E-46EE-A6EB-3F64744915DD}" srcOrd="0" destOrd="0" presId="urn:microsoft.com/office/officeart/2005/8/layout/hProcess9"/>
    <dgm:cxn modelId="{465600F7-D340-4927-932A-EF264F560274}" srcId="{0F59EC51-8280-4E88-ADBA-1B39245B979D}" destId="{DBAE7AE1-664E-4062-9C77-229BC4D82439}" srcOrd="2" destOrd="0" parTransId="{CB2A4DE3-D778-4538-9C95-BD03A549E228}" sibTransId="{F6F96752-EAA3-46A5-A84C-EFE218425292}"/>
    <dgm:cxn modelId="{DF27B575-C4CD-4E06-9876-55FDC9E20605}" type="presParOf" srcId="{E67162D7-E8E6-4119-BB43-43F1B39E574C}" destId="{EDCB6EDE-6FCE-4A9F-8D11-28BEC26159E6}" srcOrd="0" destOrd="0" presId="urn:microsoft.com/office/officeart/2005/8/layout/hProcess9"/>
    <dgm:cxn modelId="{385DB00F-325D-471C-890F-DE582EA86C79}" type="presParOf" srcId="{E67162D7-E8E6-4119-BB43-43F1B39E574C}" destId="{A2ABEE89-51C3-4CF9-AE83-815900BFC93F}" srcOrd="1" destOrd="0" presId="urn:microsoft.com/office/officeart/2005/8/layout/hProcess9"/>
    <dgm:cxn modelId="{6ECE3E8E-B17D-4A5A-96F9-908B87D17998}" type="presParOf" srcId="{A2ABEE89-51C3-4CF9-AE83-815900BFC93F}" destId="{14461380-B38E-46EE-A6EB-3F64744915DD}" srcOrd="0" destOrd="0" presId="urn:microsoft.com/office/officeart/2005/8/layout/hProcess9"/>
    <dgm:cxn modelId="{3503B1AF-60B4-4BCE-90C8-7238BE2E5E89}" type="presParOf" srcId="{A2ABEE89-51C3-4CF9-AE83-815900BFC93F}" destId="{FF3FE84E-D504-4252-B191-35D313010817}" srcOrd="1" destOrd="0" presId="urn:microsoft.com/office/officeart/2005/8/layout/hProcess9"/>
    <dgm:cxn modelId="{18B0F2A6-833E-426B-BCA2-7CA275E125FA}" type="presParOf" srcId="{A2ABEE89-51C3-4CF9-AE83-815900BFC93F}" destId="{3E093774-C7D2-40EA-8625-C76FFDB5C08F}" srcOrd="2" destOrd="0" presId="urn:microsoft.com/office/officeart/2005/8/layout/hProcess9"/>
    <dgm:cxn modelId="{D87BC0CF-2398-494B-BF56-7F56B534AA9E}" type="presParOf" srcId="{A2ABEE89-51C3-4CF9-AE83-815900BFC93F}" destId="{3EA4369D-F16C-4960-96AC-D001FBC47D8F}" srcOrd="3" destOrd="0" presId="urn:microsoft.com/office/officeart/2005/8/layout/hProcess9"/>
    <dgm:cxn modelId="{40064FC5-323A-4918-A598-AEC38865C038}" type="presParOf" srcId="{A2ABEE89-51C3-4CF9-AE83-815900BFC93F}" destId="{85B9B174-63A3-4997-A860-0085019BCACD}" srcOrd="4" destOrd="0" presId="urn:microsoft.com/office/officeart/2005/8/layout/hProcess9"/>
    <dgm:cxn modelId="{26C8D622-530C-4F10-A0AF-5A4DAFDA6393}" type="presParOf" srcId="{A2ABEE89-51C3-4CF9-AE83-815900BFC93F}" destId="{93F7195A-0084-4121-8D02-8896BC903163}" srcOrd="5" destOrd="0" presId="urn:microsoft.com/office/officeart/2005/8/layout/hProcess9"/>
    <dgm:cxn modelId="{ACE97378-0F87-499C-B1A0-F097C500E828}" type="presParOf" srcId="{A2ABEE89-51C3-4CF9-AE83-815900BFC93F}" destId="{03E635C8-63CF-4320-A64C-90441C74996A}" srcOrd="6" destOrd="0" presId="urn:microsoft.com/office/officeart/2005/8/layout/hProcess9"/>
    <dgm:cxn modelId="{F40D1A1F-DC4E-42F2-AB31-CF929868DD0B}" type="presParOf" srcId="{A2ABEE89-51C3-4CF9-AE83-815900BFC93F}" destId="{6BDF6428-285B-442B-9473-05D144B42F88}" srcOrd="7" destOrd="0" presId="urn:microsoft.com/office/officeart/2005/8/layout/hProcess9"/>
    <dgm:cxn modelId="{3CB98F01-72CE-4EB4-8946-4F214F7D3A8F}" type="presParOf" srcId="{A2ABEE89-51C3-4CF9-AE83-815900BFC93F}" destId="{303A516C-D0DD-4733-A12D-805E0855AF13}"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CB6EDE-6FCE-4A9F-8D11-28BEC26159E6}">
      <dsp:nvSpPr>
        <dsp:cNvPr id="0" name=""/>
        <dsp:cNvSpPr/>
      </dsp:nvSpPr>
      <dsp:spPr>
        <a:xfrm>
          <a:off x="591502" y="0"/>
          <a:ext cx="6703695" cy="49323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461380-B38E-46EE-A6EB-3F64744915DD}">
      <dsp:nvSpPr>
        <dsp:cNvPr id="0" name=""/>
        <dsp:cNvSpPr/>
      </dsp:nvSpPr>
      <dsp:spPr>
        <a:xfrm>
          <a:off x="3465" y="1479708"/>
          <a:ext cx="1515340" cy="1972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Data collection and visualization</a:t>
          </a:r>
        </a:p>
      </dsp:txBody>
      <dsp:txXfrm>
        <a:off x="77438" y="1553681"/>
        <a:ext cx="1367394" cy="1824998"/>
      </dsp:txXfrm>
    </dsp:sp>
    <dsp:sp modelId="{3E093774-C7D2-40EA-8625-C76FFDB5C08F}">
      <dsp:nvSpPr>
        <dsp:cNvPr id="0" name=""/>
        <dsp:cNvSpPr/>
      </dsp:nvSpPr>
      <dsp:spPr>
        <a:xfrm>
          <a:off x="1594572" y="1479708"/>
          <a:ext cx="1515340" cy="1972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Data reviewed in dashboard by community representatives in preparation for interface meeting</a:t>
          </a:r>
        </a:p>
      </dsp:txBody>
      <dsp:txXfrm>
        <a:off x="1668545" y="1553681"/>
        <a:ext cx="1367394" cy="1824998"/>
      </dsp:txXfrm>
    </dsp:sp>
    <dsp:sp modelId="{85B9B174-63A3-4997-A860-0085019BCACD}">
      <dsp:nvSpPr>
        <dsp:cNvPr id="0" name=""/>
        <dsp:cNvSpPr/>
      </dsp:nvSpPr>
      <dsp:spPr>
        <a:xfrm>
          <a:off x="3185679" y="1479708"/>
          <a:ext cx="1515340" cy="1972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Interface meeting held and data in dashboard is presented by community representatives, with focus on gaps and challenges</a:t>
          </a:r>
        </a:p>
      </dsp:txBody>
      <dsp:txXfrm>
        <a:off x="3259652" y="1553681"/>
        <a:ext cx="1367394" cy="1824998"/>
      </dsp:txXfrm>
    </dsp:sp>
    <dsp:sp modelId="{03E635C8-63CF-4320-A64C-90441C74996A}">
      <dsp:nvSpPr>
        <dsp:cNvPr id="0" name=""/>
        <dsp:cNvSpPr/>
      </dsp:nvSpPr>
      <dsp:spPr>
        <a:xfrm>
          <a:off x="4776787" y="1479708"/>
          <a:ext cx="1515340" cy="1972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Gaps and challenges are discussed jointly by community representatives and providers at interface meeting</a:t>
          </a:r>
        </a:p>
      </dsp:txBody>
      <dsp:txXfrm>
        <a:off x="4850760" y="1553681"/>
        <a:ext cx="1367394" cy="1824998"/>
      </dsp:txXfrm>
    </dsp:sp>
    <dsp:sp modelId="{303A516C-D0DD-4733-A12D-805E0855AF13}">
      <dsp:nvSpPr>
        <dsp:cNvPr id="0" name=""/>
        <dsp:cNvSpPr/>
      </dsp:nvSpPr>
      <dsp:spPr>
        <a:xfrm>
          <a:off x="6367894" y="1479708"/>
          <a:ext cx="1515340" cy="197294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a:t>Action plan is drafted</a:t>
          </a:r>
        </a:p>
      </dsp:txBody>
      <dsp:txXfrm>
        <a:off x="6441867" y="1553681"/>
        <a:ext cx="1367394" cy="182499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3A8773-AD0C-4C7B-9548-43BE0A46F309}" type="datetimeFigureOut">
              <a:rPr lang="en-US" smtClean="0"/>
              <a:t>7/23/2021</a:t>
            </a:fld>
            <a:endParaRPr lang="en-US"/>
          </a:p>
        </p:txBody>
      </p:sp>
      <p:sp>
        <p:nvSpPr>
          <p:cNvPr id="4" name="Slide Image Placeholder 3"/>
          <p:cNvSpPr>
            <a:spLocks noGrp="1" noRot="1" noChangeAspect="1"/>
          </p:cNvSpPr>
          <p:nvPr>
            <p:ph type="sldImg" idx="2"/>
          </p:nvPr>
        </p:nvSpPr>
        <p:spPr>
          <a:xfrm>
            <a:off x="685800" y="630237"/>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3868735"/>
            <a:ext cx="5486400" cy="481647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
        <p:nvSpPr>
          <p:cNvPr id="7" name="Slide Number Placeholder 6"/>
          <p:cNvSpPr>
            <a:spLocks noGrp="1"/>
          </p:cNvSpPr>
          <p:nvPr>
            <p:ph type="sldNum" sz="quarter" idx="5"/>
          </p:nvPr>
        </p:nvSpPr>
        <p:spPr>
          <a:xfrm>
            <a:off x="3884613" y="8600149"/>
            <a:ext cx="2971800" cy="458787"/>
          </a:xfrm>
          <a:prstGeom prst="rect">
            <a:avLst/>
          </a:prstGeom>
        </p:spPr>
        <p:txBody>
          <a:bodyPr vert="horz" lIns="91440" tIns="45720" rIns="182880" bIns="45720" rtlCol="0" anchor="b"/>
          <a:lstStyle>
            <a:lvl1pPr algn="r">
              <a:defRPr sz="1200"/>
            </a:lvl1pPr>
          </a:lstStyle>
          <a:p>
            <a:fld id="{90082B6F-4CF3-4704-9DA1-19CA4898257C}" type="slidenum">
              <a:rPr lang="en-US" smtClean="0"/>
              <a:t>‹#›</a:t>
            </a:fld>
            <a:endParaRPr lang="en-US"/>
          </a:p>
        </p:txBody>
      </p:sp>
    </p:spTree>
    <p:extLst>
      <p:ext uri="{BB962C8B-B14F-4D97-AF65-F5344CB8AC3E}">
        <p14:creationId xmlns:p14="http://schemas.microsoft.com/office/powerpoint/2010/main" val="365638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hi360.org/resource/community-led-monitoring-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a:t>Introduce yourself, welcome the participants to the call (if virtual) or room (if in-person training), and thank them for attending this training on how to facilitate focus groups and how to conduct key informant interviews as part of the community scorecard process.    </a:t>
            </a:r>
          </a:p>
          <a:p>
            <a:endParaRPr lang="en-US" dirty="0"/>
          </a:p>
          <a:p>
            <a:r>
              <a:rPr lang="en-US" dirty="0"/>
              <a:t>Before beginning, ask if everyone can hear (if virtual training) or is comfortable with the room temperature and seating arrangements (if in-person training), and/or if anything needs to be adjusted.</a:t>
            </a:r>
          </a:p>
          <a:p>
            <a:endParaRPr lang="en-US" dirty="0"/>
          </a:p>
          <a:p>
            <a:r>
              <a:rPr lang="en-US" dirty="0"/>
              <a:t>You will need: Copies of the CSC (one per participant)</a:t>
            </a:r>
          </a:p>
          <a:p>
            <a:endParaRPr lang="en-US"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pPr/>
              <a:t>1</a:t>
            </a:fld>
            <a:endParaRPr lang="en-US"/>
          </a:p>
        </p:txBody>
      </p:sp>
      <p:sp>
        <p:nvSpPr>
          <p:cNvPr id="6" name="Slide Image Placeholder 5">
            <a:extLst>
              <a:ext uri="{FF2B5EF4-FFF2-40B4-BE49-F238E27FC236}">
                <a16:creationId xmlns:a16="http://schemas.microsoft.com/office/drawing/2014/main" id="{C95F4BE8-952E-4108-9ACA-6CAA789AE3F7}"/>
              </a:ext>
            </a:extLst>
          </p:cNvPr>
          <p:cNvSpPr>
            <a:spLocks noGrp="1" noRot="1" noChangeAspect="1"/>
          </p:cNvSpPr>
          <p:nvPr>
            <p:ph type="sldImg"/>
          </p:nvPr>
        </p:nvSpPr>
        <p:spPr/>
      </p:sp>
      <p:sp>
        <p:nvSpPr>
          <p:cNvPr id="8" name="Footer Placeholder 5">
            <a:extLst>
              <a:ext uri="{FF2B5EF4-FFF2-40B4-BE49-F238E27FC236}">
                <a16:creationId xmlns:a16="http://schemas.microsoft.com/office/drawing/2014/main" id="{C8C40AEE-6996-4C15-B515-24AA6C42E77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713518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A CSC improves communication between beneficiaries and providers. It allows communities to provide feedback directly to facilities and helps facilities because they have a direct link to communities. In this way, CSCs support communities and facilities to partner together to implement actions in response to direct community feedback and improve HIV services. </a:t>
            </a:r>
          </a:p>
        </p:txBody>
      </p:sp>
      <p:sp>
        <p:nvSpPr>
          <p:cNvPr id="4" name="Slide Number Placeholder 3"/>
          <p:cNvSpPr>
            <a:spLocks noGrp="1"/>
          </p:cNvSpPr>
          <p:nvPr>
            <p:ph type="sldNum" sz="quarter" idx="5"/>
          </p:nvPr>
        </p:nvSpPr>
        <p:spPr/>
        <p:txBody>
          <a:bodyPr/>
          <a:lstStyle/>
          <a:p>
            <a:fld id="{90082B6F-4CF3-4704-9DA1-19CA4898257C}" type="slidenum">
              <a:rPr lang="en-US" smtClean="0"/>
              <a:t>10</a:t>
            </a:fld>
            <a:endParaRPr lang="en-US"/>
          </a:p>
        </p:txBody>
      </p:sp>
      <p:sp>
        <p:nvSpPr>
          <p:cNvPr id="5" name="Footer Placeholder 5">
            <a:extLst>
              <a:ext uri="{FF2B5EF4-FFF2-40B4-BE49-F238E27FC236}">
                <a16:creationId xmlns:a16="http://schemas.microsoft.com/office/drawing/2014/main" id="{41B991DA-FCDB-49D2-8366-B461C3BB489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458227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A CSC has four main steps. First, a group discussion is conducted, and indicators are scored. Second, an interface meeting is held between community representatives and health service providers to identify key issues and develop a joint action plan. Third, the actions in the plan are implemented.  The fourth step is a follow-up meeting between community representatives and health service providers to review progress on the joint action plan.</a:t>
            </a:r>
          </a:p>
        </p:txBody>
      </p:sp>
      <p:sp>
        <p:nvSpPr>
          <p:cNvPr id="4" name="Slide Number Placeholder 3"/>
          <p:cNvSpPr>
            <a:spLocks noGrp="1"/>
          </p:cNvSpPr>
          <p:nvPr>
            <p:ph type="sldNum" sz="quarter" idx="5"/>
          </p:nvPr>
        </p:nvSpPr>
        <p:spPr/>
        <p:txBody>
          <a:bodyPr/>
          <a:lstStyle/>
          <a:p>
            <a:fld id="{90082B6F-4CF3-4704-9DA1-19CA4898257C}" type="slidenum">
              <a:rPr lang="en-US" smtClean="0"/>
              <a:t>11</a:t>
            </a:fld>
            <a:endParaRPr lang="en-US"/>
          </a:p>
        </p:txBody>
      </p:sp>
      <p:sp>
        <p:nvSpPr>
          <p:cNvPr id="5" name="Footer Placeholder 5">
            <a:extLst>
              <a:ext uri="{FF2B5EF4-FFF2-40B4-BE49-F238E27FC236}">
                <a16:creationId xmlns:a16="http://schemas.microsoft.com/office/drawing/2014/main" id="{D8C5EE2F-E37C-4D97-91F0-D539BEA59D54}"/>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619867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i="0" dirty="0"/>
              <a:t>Note:</a:t>
            </a:r>
            <a:r>
              <a:rPr lang="en-US" i="0" dirty="0"/>
              <a:t> Enter the information for your particular program in the slide before the training. List the area of focus (</a:t>
            </a:r>
            <a:r>
              <a:rPr lang="en-US" sz="1200" i="0" spc="-4" dirty="0">
                <a:cs typeface="Gill Sans MT"/>
              </a:rPr>
              <a:t>the </a:t>
            </a:r>
            <a:r>
              <a:rPr lang="en-US" sz="1200" i="0" spc="-13" dirty="0">
                <a:cs typeface="Gill Sans MT"/>
              </a:rPr>
              <a:t>area </a:t>
            </a:r>
            <a:r>
              <a:rPr lang="en-US" sz="1200" i="0" spc="-4" dirty="0">
                <a:cs typeface="Gill Sans MT"/>
              </a:rPr>
              <a:t>within the health </a:t>
            </a:r>
            <a:r>
              <a:rPr lang="en-US" sz="1200" i="0" dirty="0">
                <a:cs typeface="Gill Sans MT"/>
              </a:rPr>
              <a:t>system </a:t>
            </a:r>
            <a:r>
              <a:rPr lang="en-US" sz="1200" i="0" spc="-4" dirty="0">
                <a:cs typeface="Gill Sans MT"/>
              </a:rPr>
              <a:t>that the </a:t>
            </a:r>
            <a:r>
              <a:rPr lang="en-US" sz="1200" i="0" spc="-9" dirty="0">
                <a:cs typeface="Gill Sans MT"/>
              </a:rPr>
              <a:t>scorecard </a:t>
            </a:r>
            <a:r>
              <a:rPr lang="en-US" sz="1200" i="0" spc="-4" dirty="0">
                <a:cs typeface="Gill Sans MT"/>
              </a:rPr>
              <a:t>will </a:t>
            </a:r>
            <a:r>
              <a:rPr lang="en-US" sz="1200" i="0" spc="-9" dirty="0">
                <a:cs typeface="Gill Sans MT"/>
              </a:rPr>
              <a:t>focus</a:t>
            </a:r>
            <a:r>
              <a:rPr lang="en-US" sz="1200" i="0" spc="26" dirty="0">
                <a:cs typeface="Gill Sans MT"/>
              </a:rPr>
              <a:t> </a:t>
            </a:r>
            <a:r>
              <a:rPr lang="en-US" sz="1200" i="0" dirty="0">
                <a:cs typeface="Gill Sans MT"/>
              </a:rPr>
              <a:t>on, i.e., HIV services), the health goal (such as improved uptake of HIV services). Next list the facilities that will be part of the CSC process and the target populations. Last, list who will be administering the CSC (organizations or individuals). These organization representatives or individuals should ideally be members of the target populations.</a:t>
            </a:r>
          </a:p>
          <a:p>
            <a:endParaRPr lang="en-US" sz="1200" i="0" dirty="0">
              <a:cs typeface="Gill Sans MT"/>
            </a:endParaRPr>
          </a:p>
          <a:p>
            <a:r>
              <a:rPr lang="en-US" sz="1200" i="0" dirty="0">
                <a:cs typeface="Gill Sans MT"/>
              </a:rPr>
              <a:t>Once the information is entered, review the information on the slide.</a:t>
            </a:r>
          </a:p>
          <a:p>
            <a:endParaRPr lang="en-US" sz="1200" b="1" i="0" dirty="0">
              <a:cs typeface="Gill Sans MT"/>
            </a:endParaRPr>
          </a:p>
          <a:p>
            <a:r>
              <a:rPr lang="en-US" sz="1200" b="1" i="0" dirty="0">
                <a:cs typeface="Gill Sans MT"/>
              </a:rPr>
              <a:t>Say: </a:t>
            </a:r>
            <a:r>
              <a:rPr lang="en-US" sz="1200" i="1" dirty="0">
                <a:cs typeface="Gill Sans MT"/>
              </a:rPr>
              <a:t>Our CSC process will focus on </a:t>
            </a:r>
            <a:r>
              <a:rPr lang="en-US" sz="1200" i="1" dirty="0">
                <a:highlight>
                  <a:srgbClr val="FFFF00"/>
                </a:highlight>
                <a:cs typeface="Gill Sans MT"/>
              </a:rPr>
              <a:t>XX </a:t>
            </a:r>
            <a:r>
              <a:rPr lang="en-US" sz="1200" i="1" dirty="0">
                <a:cs typeface="Gill Sans MT"/>
              </a:rPr>
              <a:t>area with the health goal of </a:t>
            </a:r>
            <a:r>
              <a:rPr lang="en-US" sz="1200" i="1" dirty="0">
                <a:highlight>
                  <a:srgbClr val="FFFF00"/>
                </a:highlight>
                <a:cs typeface="Gill Sans MT"/>
              </a:rPr>
              <a:t>XX</a:t>
            </a:r>
            <a:r>
              <a:rPr lang="en-US" sz="1200" i="1" dirty="0">
                <a:cs typeface="Gill Sans MT"/>
              </a:rPr>
              <a:t>. We will be supporting CSCs with </a:t>
            </a:r>
            <a:r>
              <a:rPr lang="en-US" sz="1200" i="1" dirty="0">
                <a:highlight>
                  <a:srgbClr val="FFFF00"/>
                </a:highlight>
                <a:cs typeface="Gill Sans MT"/>
              </a:rPr>
              <a:t>XX</a:t>
            </a:r>
            <a:r>
              <a:rPr lang="en-US" sz="1200" i="1" dirty="0">
                <a:cs typeface="Gill Sans MT"/>
              </a:rPr>
              <a:t> health facilities and we will hold group discussions with </a:t>
            </a:r>
            <a:r>
              <a:rPr lang="en-US" sz="1200" i="1" dirty="0">
                <a:highlight>
                  <a:srgbClr val="FFFF00"/>
                </a:highlight>
                <a:cs typeface="Gill Sans MT"/>
              </a:rPr>
              <a:t>XX</a:t>
            </a:r>
            <a:r>
              <a:rPr lang="en-US" sz="1200" i="1" dirty="0">
                <a:cs typeface="Gill Sans MT"/>
              </a:rPr>
              <a:t> target populations. </a:t>
            </a:r>
            <a:r>
              <a:rPr lang="en-US" sz="1200" i="1" dirty="0">
                <a:highlight>
                  <a:srgbClr val="FFFF00"/>
                </a:highlight>
                <a:cs typeface="Gill Sans MT"/>
              </a:rPr>
              <a:t>XX</a:t>
            </a:r>
            <a:r>
              <a:rPr lang="en-US" sz="1200" i="1" dirty="0">
                <a:cs typeface="Gill Sans MT"/>
              </a:rPr>
              <a:t> will be administering the scorecard.</a:t>
            </a:r>
          </a:p>
          <a:p>
            <a:endParaRPr lang="en-US" sz="1200" i="0" dirty="0"/>
          </a:p>
          <a:p>
            <a:r>
              <a:rPr lang="en-US" sz="1200" i="0" dirty="0"/>
              <a:t>Before moving to the next slide, ask the group if they have any questions on this section.</a:t>
            </a:r>
            <a:endParaRPr lang="en-US" i="0" dirty="0"/>
          </a:p>
        </p:txBody>
      </p:sp>
      <p:sp>
        <p:nvSpPr>
          <p:cNvPr id="4" name="Slide Number Placeholder 3"/>
          <p:cNvSpPr>
            <a:spLocks noGrp="1"/>
          </p:cNvSpPr>
          <p:nvPr>
            <p:ph type="sldNum" sz="quarter" idx="5"/>
          </p:nvPr>
        </p:nvSpPr>
        <p:spPr/>
        <p:txBody>
          <a:bodyPr/>
          <a:lstStyle/>
          <a:p>
            <a:fld id="{90082B6F-4CF3-4704-9DA1-19CA4898257C}" type="slidenum">
              <a:rPr lang="en-US" smtClean="0"/>
              <a:t>12</a:t>
            </a:fld>
            <a:endParaRPr lang="en-US"/>
          </a:p>
        </p:txBody>
      </p:sp>
      <p:sp>
        <p:nvSpPr>
          <p:cNvPr id="5" name="Footer Placeholder 5">
            <a:extLst>
              <a:ext uri="{FF2B5EF4-FFF2-40B4-BE49-F238E27FC236}">
                <a16:creationId xmlns:a16="http://schemas.microsoft.com/office/drawing/2014/main" id="{D0380835-0539-4441-B9F8-ED354CBEF8F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929610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 </a:t>
            </a:r>
            <a:r>
              <a:rPr lang="en-US" i="1" dirty="0"/>
              <a:t>Now we will spend some time reviewing the CSC in depth.</a:t>
            </a:r>
          </a:p>
        </p:txBody>
      </p:sp>
      <p:sp>
        <p:nvSpPr>
          <p:cNvPr id="4" name="Slide Number Placeholder 3"/>
          <p:cNvSpPr>
            <a:spLocks noGrp="1"/>
          </p:cNvSpPr>
          <p:nvPr>
            <p:ph type="sldNum" sz="quarter" idx="5"/>
          </p:nvPr>
        </p:nvSpPr>
        <p:spPr/>
        <p:txBody>
          <a:bodyPr/>
          <a:lstStyle/>
          <a:p>
            <a:fld id="{90082B6F-4CF3-4704-9DA1-19CA4898257C}" type="slidenum">
              <a:rPr lang="en-US" smtClean="0"/>
              <a:t>13</a:t>
            </a:fld>
            <a:endParaRPr lang="en-US"/>
          </a:p>
        </p:txBody>
      </p:sp>
      <p:sp>
        <p:nvSpPr>
          <p:cNvPr id="5" name="Footer Placeholder 5">
            <a:extLst>
              <a:ext uri="{FF2B5EF4-FFF2-40B4-BE49-F238E27FC236}">
                <a16:creationId xmlns:a16="http://schemas.microsoft.com/office/drawing/2014/main" id="{E8505D71-DDEB-42E3-90E7-7E1268C42CE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224341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a:xfrm>
            <a:off x="685800" y="3868735"/>
            <a:ext cx="5366657" cy="4816477"/>
          </a:xfrm>
        </p:spPr>
        <p:txBody>
          <a:bodyPr/>
          <a:lstStyle/>
          <a:p>
            <a:r>
              <a:rPr lang="en-US" b="1" dirty="0"/>
              <a:t>Say: </a:t>
            </a:r>
            <a:r>
              <a:rPr lang="en-US" i="1" dirty="0"/>
              <a:t>Now we are going to have some small group work. The group work has two parts: A and B. Each part will be 15 minutes. We will start with A and once that is complete, we will come back together, discuss and move on to part B.</a:t>
            </a:r>
          </a:p>
          <a:p>
            <a:pPr>
              <a:spcBef>
                <a:spcPts val="600"/>
              </a:spcBef>
            </a:pPr>
            <a:r>
              <a:rPr lang="en-US" dirty="0"/>
              <a:t>Have the group count off into groups of 2-3 (or assign groups) and hand out copies of the CSC.</a:t>
            </a:r>
          </a:p>
          <a:p>
            <a:pPr>
              <a:spcBef>
                <a:spcPts val="600"/>
              </a:spcBef>
            </a:pPr>
            <a:r>
              <a:rPr lang="en-US" b="1" dirty="0"/>
              <a:t>Read the information/questions on the slide: </a:t>
            </a:r>
          </a:p>
          <a:p>
            <a:pPr marL="10646" marR="4483">
              <a:spcBef>
                <a:spcPts val="88"/>
              </a:spcBef>
              <a:tabLst>
                <a:tab pos="314902" algn="l"/>
                <a:tab pos="315462" algn="l"/>
              </a:tabLst>
            </a:pPr>
            <a:r>
              <a:rPr lang="en-US" i="1" spc="-9" dirty="0">
                <a:cs typeface="Gill Sans MT"/>
              </a:rPr>
              <a:t>The instructions for Part A are as follows: As individuals or in small groups of 2-3, review the scorecard and discuss:</a:t>
            </a:r>
          </a:p>
          <a:p>
            <a:pPr marL="174625" marR="4483" indent="-174625">
              <a:spcBef>
                <a:spcPts val="88"/>
              </a:spcBef>
              <a:buFont typeface="Arial" panose="020B0604020202020204" pitchFamily="34" charset="0"/>
              <a:buChar char="•"/>
              <a:tabLst>
                <a:tab pos="174625" algn="l"/>
              </a:tabLst>
            </a:pPr>
            <a:r>
              <a:rPr lang="en-US" i="1" spc="-9" dirty="0">
                <a:cs typeface="Gill Sans MT"/>
              </a:rPr>
              <a:t>Why each question was selected</a:t>
            </a:r>
          </a:p>
          <a:p>
            <a:pPr marL="174625" marR="4483" indent="-174625">
              <a:spcBef>
                <a:spcPts val="88"/>
              </a:spcBef>
              <a:buFont typeface="Arial" panose="020B0604020202020204" pitchFamily="34" charset="0"/>
              <a:buChar char="•"/>
              <a:tabLst>
                <a:tab pos="174625" algn="l"/>
              </a:tabLst>
            </a:pPr>
            <a:r>
              <a:rPr lang="en-US" i="1" spc="-9" dirty="0">
                <a:cs typeface="Gill Sans MT"/>
              </a:rPr>
              <a:t>What will the question measure?</a:t>
            </a:r>
          </a:p>
          <a:p>
            <a:pPr marL="174625" marR="4483" indent="-174625">
              <a:spcBef>
                <a:spcPts val="88"/>
              </a:spcBef>
              <a:buFont typeface="Arial" panose="020B0604020202020204" pitchFamily="34" charset="0"/>
              <a:buChar char="•"/>
              <a:tabLst>
                <a:tab pos="174625" algn="l"/>
              </a:tabLst>
            </a:pPr>
            <a:r>
              <a:rPr lang="en-US" i="1" spc="-9" dirty="0">
                <a:cs typeface="Gill Sans MT"/>
              </a:rPr>
              <a:t>How do you think participants might respond to the question or interpret it?</a:t>
            </a:r>
          </a:p>
          <a:p>
            <a:pPr marL="10646" marR="4483">
              <a:spcBef>
                <a:spcPts val="600"/>
              </a:spcBef>
              <a:tabLst>
                <a:tab pos="314902" algn="l"/>
                <a:tab pos="315462" algn="l"/>
              </a:tabLst>
            </a:pPr>
            <a:r>
              <a:rPr lang="en-US" spc="-9" dirty="0">
                <a:cs typeface="Gill Sans MT"/>
              </a:rPr>
              <a:t>Tell each group to be prepared to share their ideas with the larger group.</a:t>
            </a:r>
            <a:endParaRPr lang="en-US" dirty="0">
              <a:cs typeface="Gill Sans MT"/>
            </a:endParaRPr>
          </a:p>
          <a:p>
            <a:pPr>
              <a:spcBef>
                <a:spcPts val="600"/>
              </a:spcBef>
            </a:pPr>
            <a:r>
              <a:rPr lang="en-US" dirty="0"/>
              <a:t>After 15 minutes, call the participants back to the large group. Ask a group to pick 1-2 questions they reviewed and explain why the questions were included in the CSC and what they think the questions measure. Ask the group to also comment on how they think the target populations might respond to the questions and interpret them.  </a:t>
            </a:r>
          </a:p>
          <a:p>
            <a:pPr>
              <a:spcBef>
                <a:spcPts val="600"/>
              </a:spcBef>
            </a:pPr>
            <a:r>
              <a:rPr lang="en-US" dirty="0"/>
              <a:t>Then ask for another small group to volunteer. Then ask the whole training group to pick 1-2 questions they reviewed and explain why the questions were included in the CSC and what they think the questions measure. Ask the group to also comment on how they think the target populations might respond to the questions and interpret them. Ask if they have any questions or comments about the questions in the CSC.</a:t>
            </a:r>
          </a:p>
        </p:txBody>
      </p:sp>
      <p:sp>
        <p:nvSpPr>
          <p:cNvPr id="4" name="Slide Number Placeholder 3"/>
          <p:cNvSpPr>
            <a:spLocks noGrp="1"/>
          </p:cNvSpPr>
          <p:nvPr>
            <p:ph type="sldNum" sz="quarter" idx="5"/>
          </p:nvPr>
        </p:nvSpPr>
        <p:spPr/>
        <p:txBody>
          <a:bodyPr/>
          <a:lstStyle/>
          <a:p>
            <a:fld id="{90082B6F-4CF3-4704-9DA1-19CA4898257C}" type="slidenum">
              <a:rPr lang="en-US" smtClean="0"/>
              <a:t>14</a:t>
            </a:fld>
            <a:endParaRPr lang="en-US"/>
          </a:p>
        </p:txBody>
      </p:sp>
      <p:sp>
        <p:nvSpPr>
          <p:cNvPr id="5" name="Footer Placeholder 5">
            <a:extLst>
              <a:ext uri="{FF2B5EF4-FFF2-40B4-BE49-F238E27FC236}">
                <a16:creationId xmlns:a16="http://schemas.microsoft.com/office/drawing/2014/main" id="{34414C87-EB9E-48A4-BDD4-A31890922232}"/>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4101252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a:xfrm>
            <a:off x="685800" y="3868735"/>
            <a:ext cx="5486400" cy="4816477"/>
          </a:xfrm>
        </p:spPr>
        <p:txBody>
          <a:bodyPr/>
          <a:lstStyle/>
          <a:p>
            <a:pPr>
              <a:spcBef>
                <a:spcPts val="600"/>
              </a:spcBef>
            </a:pPr>
            <a:r>
              <a:rPr lang="en-US" dirty="0"/>
              <a:t>Now tell the participants we are moving on to Part B of the small group (or individual) exercise. </a:t>
            </a:r>
          </a:p>
          <a:p>
            <a:pPr>
              <a:spcBef>
                <a:spcPts val="600"/>
              </a:spcBef>
            </a:pPr>
            <a:r>
              <a:rPr lang="en-US" b="1" dirty="0"/>
              <a:t>Read the instructions: </a:t>
            </a:r>
            <a:r>
              <a:rPr lang="en-US" i="1" spc="-9" dirty="0">
                <a:cs typeface="Gill Sans MT"/>
              </a:rPr>
              <a:t>As individuals or in small groups of 2-3, review the scorecard rating scale and discuss:</a:t>
            </a:r>
          </a:p>
          <a:p>
            <a:pPr marL="228600" marR="416321" indent="-185738">
              <a:spcBef>
                <a:spcPts val="600"/>
              </a:spcBef>
              <a:buAutoNum type="arabicPeriod"/>
              <a:tabLst>
                <a:tab pos="228600" algn="l"/>
              </a:tabLst>
            </a:pPr>
            <a:r>
              <a:rPr lang="en-US" i="1" dirty="0">
                <a:cs typeface="Gill Sans MT"/>
              </a:rPr>
              <a:t>Review the </a:t>
            </a:r>
            <a:r>
              <a:rPr lang="en-US" i="1" spc="-13" dirty="0">
                <a:cs typeface="Gill Sans MT"/>
              </a:rPr>
              <a:t>scorecard</a:t>
            </a:r>
            <a:r>
              <a:rPr lang="en-US" i="1" spc="-75" dirty="0">
                <a:cs typeface="Gill Sans MT"/>
              </a:rPr>
              <a:t> </a:t>
            </a:r>
            <a:r>
              <a:rPr lang="en-US" i="1" dirty="0">
                <a:cs typeface="Gill Sans MT"/>
              </a:rPr>
              <a:t>rating </a:t>
            </a:r>
            <a:r>
              <a:rPr lang="en-US" i="1" spc="4" dirty="0">
                <a:cs typeface="Gill Sans MT"/>
              </a:rPr>
              <a:t>scale.</a:t>
            </a:r>
            <a:endParaRPr lang="en-US" i="1" dirty="0">
              <a:cs typeface="Gill Sans MT"/>
            </a:endParaRPr>
          </a:p>
          <a:p>
            <a:pPr marL="228600" indent="-185738">
              <a:spcBef>
                <a:spcPts val="600"/>
              </a:spcBef>
              <a:buAutoNum type="arabicPeriod"/>
              <a:tabLst>
                <a:tab pos="228600" algn="l"/>
              </a:tabLst>
            </a:pPr>
            <a:r>
              <a:rPr lang="en-US" i="1" dirty="0">
                <a:cs typeface="Gill Sans MT"/>
              </a:rPr>
              <a:t>Practice rating </a:t>
            </a:r>
            <a:r>
              <a:rPr lang="en-US" i="1" spc="-13" dirty="0">
                <a:cs typeface="Gill Sans MT"/>
              </a:rPr>
              <a:t>several</a:t>
            </a:r>
            <a:r>
              <a:rPr lang="en-US" i="1" spc="-93" dirty="0">
                <a:cs typeface="Gill Sans MT"/>
              </a:rPr>
              <a:t> </a:t>
            </a:r>
            <a:r>
              <a:rPr lang="en-US" i="1" spc="-4" dirty="0">
                <a:cs typeface="Gill Sans MT"/>
              </a:rPr>
              <a:t>indicators</a:t>
            </a:r>
            <a:endParaRPr lang="en-US" i="1" dirty="0">
              <a:cs typeface="Gill Sans MT"/>
            </a:endParaRPr>
          </a:p>
          <a:p>
            <a:pPr marL="0" marR="0" lvl="0" indent="0" algn="l" defTabSz="914400" rtl="0" eaLnBrk="1" fontAlgn="auto" latinLnBrk="0" hangingPunct="1">
              <a:spcBef>
                <a:spcPts val="600"/>
              </a:spcBef>
              <a:buClrTx/>
              <a:buSzTx/>
              <a:buFontTx/>
              <a:buNone/>
              <a:tabLst/>
              <a:defRPr/>
            </a:pPr>
            <a:r>
              <a:rPr lang="en-US" i="1" dirty="0"/>
              <a:t>You will have 15 minutes for the exercise. </a:t>
            </a:r>
            <a:r>
              <a:rPr lang="en-US" i="1" spc="-9" dirty="0">
                <a:cs typeface="Gill Sans MT"/>
              </a:rPr>
              <a:t>Be prepared to share your ideas with the larger group when we come back together.</a:t>
            </a:r>
          </a:p>
          <a:p>
            <a:pPr marL="0" marR="0" lvl="0" indent="0" algn="l" defTabSz="914400" rtl="0" eaLnBrk="1" fontAlgn="auto" latinLnBrk="0" hangingPunct="1">
              <a:spcBef>
                <a:spcPts val="600"/>
              </a:spcBef>
              <a:buClrTx/>
              <a:buSzTx/>
              <a:buFontTx/>
              <a:buNone/>
              <a:tabLst/>
              <a:defRPr/>
            </a:pPr>
            <a:r>
              <a:rPr lang="en-US" spc="-9" dirty="0">
                <a:cs typeface="Gill Sans MT"/>
              </a:rPr>
              <a:t>After 15 minutes, bring the full group back together and ask a 1-2 groups to volunteer to share how the process of rating the indicators went. </a:t>
            </a:r>
          </a:p>
          <a:p>
            <a:pPr marL="0" marR="0" lvl="0" indent="0" algn="l" defTabSz="914400" rtl="0" eaLnBrk="1" fontAlgn="auto" latinLnBrk="0" hangingPunct="1">
              <a:spcBef>
                <a:spcPts val="600"/>
              </a:spcBef>
              <a:buClrTx/>
              <a:buSzTx/>
              <a:buFontTx/>
              <a:buNone/>
              <a:tabLst/>
              <a:defRPr/>
            </a:pPr>
            <a:r>
              <a:rPr lang="en-US" b="1" spc="-9" dirty="0">
                <a:cs typeface="Gill Sans MT"/>
              </a:rPr>
              <a:t>Say: </a:t>
            </a:r>
            <a:r>
              <a:rPr lang="en-US" i="1" spc="-9" dirty="0">
                <a:cs typeface="Gill Sans MT"/>
              </a:rPr>
              <a:t>Was it easy to decide on a rating? Or was it hard? Did you quickly gain consensus or did you have trouble gaining consensus?  What other comments do you have on the indicators rating process?  </a:t>
            </a:r>
          </a:p>
          <a:p>
            <a:pPr marL="0" marR="0" lvl="0" indent="0" algn="l" defTabSz="914400" rtl="0" eaLnBrk="1" fontAlgn="auto" latinLnBrk="0" hangingPunct="1">
              <a:spcBef>
                <a:spcPts val="600"/>
              </a:spcBef>
              <a:buClrTx/>
              <a:buSzTx/>
              <a:buFontTx/>
              <a:buNone/>
              <a:tabLst/>
              <a:defRPr/>
            </a:pPr>
            <a:r>
              <a:rPr lang="en-US" i="1" spc="-9" dirty="0">
                <a:cs typeface="Gill Sans MT"/>
              </a:rPr>
              <a:t>Are there any questions before we move on?</a:t>
            </a:r>
            <a:endParaRPr lang="en-US" i="1" dirty="0">
              <a:cs typeface="Gill Sans MT"/>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15</a:t>
            </a:fld>
            <a:endParaRPr lang="en-US"/>
          </a:p>
        </p:txBody>
      </p:sp>
      <p:sp>
        <p:nvSpPr>
          <p:cNvPr id="5" name="Footer Placeholder 5">
            <a:extLst>
              <a:ext uri="{FF2B5EF4-FFF2-40B4-BE49-F238E27FC236}">
                <a16:creationId xmlns:a16="http://schemas.microsoft.com/office/drawing/2014/main" id="{0B5A5C6F-F0F7-4767-854A-F296858456B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8143256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 </a:t>
            </a:r>
            <a:r>
              <a:rPr lang="en-US" i="1" dirty="0"/>
              <a:t>Now we will talk about the role of the CSC group facilitators.</a:t>
            </a:r>
          </a:p>
        </p:txBody>
      </p:sp>
      <p:sp>
        <p:nvSpPr>
          <p:cNvPr id="4" name="Slide Number Placeholder 3"/>
          <p:cNvSpPr>
            <a:spLocks noGrp="1"/>
          </p:cNvSpPr>
          <p:nvPr>
            <p:ph type="sldNum" sz="quarter" idx="5"/>
          </p:nvPr>
        </p:nvSpPr>
        <p:spPr/>
        <p:txBody>
          <a:bodyPr/>
          <a:lstStyle/>
          <a:p>
            <a:fld id="{90082B6F-4CF3-4704-9DA1-19CA4898257C}" type="slidenum">
              <a:rPr lang="en-US" smtClean="0"/>
              <a:t>16</a:t>
            </a:fld>
            <a:endParaRPr lang="en-US"/>
          </a:p>
        </p:txBody>
      </p:sp>
      <p:sp>
        <p:nvSpPr>
          <p:cNvPr id="5" name="Footer Placeholder 5">
            <a:extLst>
              <a:ext uri="{FF2B5EF4-FFF2-40B4-BE49-F238E27FC236}">
                <a16:creationId xmlns:a16="http://schemas.microsoft.com/office/drawing/2014/main" id="{5D10B03F-487F-49DA-A64C-287C0754DC4D}"/>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903076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i="1" dirty="0"/>
              <a:t> First, let’s talk about the composition of the groups. The groups should be comprised of relatively homogeneous groups of participants. For example, we should not mix MSM and FSWs or AGYW and orphans and vulnerable children (OVC). The groups should be six to18 individuals and there should be only one facilitator. The group discussion should last about 1.5 hours.</a:t>
            </a:r>
          </a:p>
        </p:txBody>
      </p:sp>
      <p:sp>
        <p:nvSpPr>
          <p:cNvPr id="4" name="Slide Number Placeholder 3"/>
          <p:cNvSpPr>
            <a:spLocks noGrp="1"/>
          </p:cNvSpPr>
          <p:nvPr>
            <p:ph type="sldNum" sz="quarter" idx="5"/>
          </p:nvPr>
        </p:nvSpPr>
        <p:spPr/>
        <p:txBody>
          <a:bodyPr/>
          <a:lstStyle/>
          <a:p>
            <a:fld id="{90082B6F-4CF3-4704-9DA1-19CA4898257C}" type="slidenum">
              <a:rPr lang="en-US" smtClean="0"/>
              <a:t>17</a:t>
            </a:fld>
            <a:endParaRPr lang="en-US"/>
          </a:p>
        </p:txBody>
      </p:sp>
      <p:sp>
        <p:nvSpPr>
          <p:cNvPr id="5" name="Footer Placeholder 5">
            <a:extLst>
              <a:ext uri="{FF2B5EF4-FFF2-40B4-BE49-F238E27FC236}">
                <a16:creationId xmlns:a16="http://schemas.microsoft.com/office/drawing/2014/main" id="{73AAA401-84E3-4290-8C5D-6900D9DE3E35}"/>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706764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10646" marR="4483">
              <a:spcBef>
                <a:spcPts val="600"/>
              </a:spcBef>
              <a:tabLst>
                <a:tab pos="314902" algn="l"/>
                <a:tab pos="315462" algn="l"/>
              </a:tabLst>
            </a:pPr>
            <a:r>
              <a:rPr lang="en-US" b="1" dirty="0"/>
              <a:t>Say: </a:t>
            </a:r>
            <a:r>
              <a:rPr lang="en-US" i="1" dirty="0"/>
              <a:t>So, what is your reasonability as a facilitator? </a:t>
            </a:r>
          </a:p>
          <a:p>
            <a:pPr marL="10646" marR="4483">
              <a:spcBef>
                <a:spcPts val="600"/>
              </a:spcBef>
              <a:tabLst>
                <a:tab pos="314902" algn="l"/>
                <a:tab pos="315462" algn="l"/>
              </a:tabLst>
            </a:pPr>
            <a:r>
              <a:rPr lang="en-US" i="1" dirty="0"/>
              <a:t>You should be very familiar with the scorecard. Note that the scorecards may be slightly different for different types of beneficiaries so you should be familiar with the different forms of the CSCs. </a:t>
            </a:r>
          </a:p>
          <a:p>
            <a:pPr marL="10646" marR="4483">
              <a:spcBef>
                <a:spcPts val="600"/>
              </a:spcBef>
              <a:tabLst>
                <a:tab pos="314902" algn="l"/>
                <a:tab pos="315462" algn="l"/>
              </a:tabLst>
            </a:pPr>
            <a:r>
              <a:rPr lang="en-US" i="1" spc="-9" dirty="0">
                <a:cs typeface="Gill Sans MT"/>
              </a:rPr>
              <a:t>First, w</a:t>
            </a:r>
            <a:r>
              <a:rPr lang="en-US" i="1" dirty="0">
                <a:cs typeface="Gill Sans MT"/>
              </a:rPr>
              <a:t>elcome everyone to the group discussion. Make sure everyone is seated comfortably and begin by reviewing the purpose of the group discussion: to gain community feedback on HIV/health services at XX facility. </a:t>
            </a:r>
          </a:p>
          <a:p>
            <a:pPr marL="10646" marR="4483">
              <a:spcBef>
                <a:spcPts val="600"/>
              </a:spcBef>
              <a:tabLst>
                <a:tab pos="314902" algn="l"/>
                <a:tab pos="315462" algn="l"/>
              </a:tabLst>
            </a:pPr>
            <a:r>
              <a:rPr lang="en-US" i="1" dirty="0">
                <a:cs typeface="Gill Sans MT"/>
              </a:rPr>
              <a:t>Explain that you will be asking a series of questions. </a:t>
            </a:r>
          </a:p>
          <a:p>
            <a:pPr marL="10646" marR="4483">
              <a:spcBef>
                <a:spcPts val="600"/>
              </a:spcBef>
              <a:tabLst>
                <a:tab pos="314902" algn="l"/>
                <a:tab pos="315462" algn="l"/>
              </a:tabLst>
            </a:pPr>
            <a:r>
              <a:rPr lang="en-US" i="1" dirty="0">
                <a:cs typeface="Gill Sans MT"/>
              </a:rPr>
              <a:t>Review the scoring table and tell the group they will have to come up with one score for each question AS A GROUP. </a:t>
            </a:r>
          </a:p>
          <a:p>
            <a:pPr marL="10646" marR="4483">
              <a:spcBef>
                <a:spcPts val="600"/>
              </a:spcBef>
              <a:tabLst>
                <a:tab pos="314902" algn="l"/>
                <a:tab pos="315462" algn="l"/>
              </a:tabLst>
            </a:pPr>
            <a:r>
              <a:rPr lang="en-US" i="1" dirty="0">
                <a:cs typeface="Gill Sans MT"/>
              </a:rPr>
              <a:t>Then, pose each question and obtain consensus on the scores for each question and write the score in the scorecard. Note reasons for each score in the scorecard—especially for high or low scores (scores of 1 or 4). </a:t>
            </a:r>
          </a:p>
          <a:p>
            <a:pPr marL="10646" marR="4483">
              <a:spcBef>
                <a:spcPts val="600"/>
              </a:spcBef>
              <a:tabLst>
                <a:tab pos="314902" algn="l"/>
                <a:tab pos="315462" algn="l"/>
              </a:tabLst>
            </a:pPr>
            <a:r>
              <a:rPr lang="en-US" i="1" dirty="0">
                <a:cs typeface="Gill Sans MT"/>
              </a:rPr>
              <a:t>Note any proposed solutions related to the score in the scorecard, particularly for questions with low scores. </a:t>
            </a:r>
          </a:p>
          <a:p>
            <a:pPr marL="10646" marR="4483">
              <a:spcBef>
                <a:spcPts val="600"/>
              </a:spcBef>
              <a:tabLst>
                <a:tab pos="314902" algn="l"/>
                <a:tab pos="315462" algn="l"/>
              </a:tabLst>
            </a:pPr>
            <a:r>
              <a:rPr lang="en-US" i="1" dirty="0"/>
              <a:t>Keep the discussion from focusing on blaming and finger-pointing. Keep the conversation productive. </a:t>
            </a:r>
          </a:p>
          <a:p>
            <a:pPr marL="10646" marR="4483">
              <a:spcBef>
                <a:spcPts val="600"/>
              </a:spcBef>
              <a:tabLst>
                <a:tab pos="314902" algn="l"/>
                <a:tab pos="315462" algn="l"/>
              </a:tabLst>
            </a:pPr>
            <a:r>
              <a:rPr lang="en-US" i="1" dirty="0"/>
              <a:t>Stay focused on being a facilitator, and do not get involved in the scoring.</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18</a:t>
            </a:fld>
            <a:endParaRPr lang="en-US"/>
          </a:p>
        </p:txBody>
      </p:sp>
      <p:sp>
        <p:nvSpPr>
          <p:cNvPr id="5" name="Footer Placeholder 5">
            <a:extLst>
              <a:ext uri="{FF2B5EF4-FFF2-40B4-BE49-F238E27FC236}">
                <a16:creationId xmlns:a16="http://schemas.microsoft.com/office/drawing/2014/main" id="{951A7A3F-50C8-4EC1-BABB-56DD312A6B71}"/>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227139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19</a:t>
            </a:fld>
            <a:endParaRPr lang="en-US"/>
          </a:p>
        </p:txBody>
      </p:sp>
      <p:sp>
        <p:nvSpPr>
          <p:cNvPr id="5" name="Footer Placeholder 5">
            <a:extLst>
              <a:ext uri="{FF2B5EF4-FFF2-40B4-BE49-F238E27FC236}">
                <a16:creationId xmlns:a16="http://schemas.microsoft.com/office/drawing/2014/main" id="{4C4804D2-29B1-4C7B-92E7-152F4048DCD2}"/>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38749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52893" y="3868736"/>
            <a:ext cx="5619307" cy="4924390"/>
          </a:xfrm>
        </p:spPr>
        <p:txBody>
          <a:bodyPr/>
          <a:lstStyle/>
          <a:p>
            <a:pPr lvl="0"/>
            <a:r>
              <a:rPr lang="en-US" b="1" dirty="0"/>
              <a:t>NOTE: </a:t>
            </a:r>
            <a:r>
              <a:rPr lang="en-US" dirty="0"/>
              <a:t>Briefly review the agenda (focus on start times, breaks, meals, and plans for ending the day on time). </a:t>
            </a:r>
          </a:p>
          <a:p>
            <a:pPr lvl="0">
              <a:spcBef>
                <a:spcPts val="600"/>
              </a:spcBef>
              <a:spcAft>
                <a:spcPts val="600"/>
              </a:spcAft>
            </a:pPr>
            <a:r>
              <a:rPr lang="en-US" b="1" dirty="0"/>
              <a:t>Say: </a:t>
            </a:r>
            <a:r>
              <a:rPr lang="en-US" i="1" dirty="0"/>
              <a:t>We will be covering a lot over the course of this one-day training. We will review the concept of community-led monitoring for accountable and responsive services, and then we will have an overview of community scorecards, including your role as focus group facilitators and key informant interviewers. We will then break into groups where we will have some time to practice actually facilitating the scorecard.</a:t>
            </a:r>
          </a:p>
          <a:p>
            <a:pPr lvl="0">
              <a:spcAft>
                <a:spcPts val="600"/>
              </a:spcAft>
            </a:pPr>
            <a:r>
              <a:rPr lang="en-US" i="1" dirty="0"/>
              <a:t>We will then break for lunch. In the afternoon, we will focus on key informant interviews. We will then look at the process after the community scorecards are completed. What are the interface meetings with health care providers? How will the results of the community scorecards be used and how will the data be managed?</a:t>
            </a:r>
          </a:p>
          <a:p>
            <a:pPr lvl="0">
              <a:spcAft>
                <a:spcPts val="600"/>
              </a:spcAft>
            </a:pPr>
            <a:r>
              <a:rPr lang="en-US" dirty="0"/>
              <a:t>Additional information is available in the EpiC Community-led Monitoring Guide available at: </a:t>
            </a:r>
            <a:r>
              <a:rPr lang="en-US" u="sng" dirty="0">
                <a:effectLst/>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https://www.fhi360.org/resource/community-led-monitoring-resources</a:t>
            </a:r>
            <a:r>
              <a:rPr lang="en-US" u="sng" dirty="0">
                <a:effectLst/>
                <a:ea typeface="Calibri" panose="020F0502020204030204" pitchFamily="34" charset="0"/>
                <a:cs typeface="Times New Roman" panose="02020603050405020304" pitchFamily="18" charset="0"/>
              </a:rPr>
              <a:t> </a:t>
            </a:r>
            <a:endParaRPr lang="en-US" dirty="0"/>
          </a:p>
          <a:p>
            <a:pPr>
              <a:spcAft>
                <a:spcPts val="600"/>
              </a:spcAft>
            </a:pPr>
            <a:r>
              <a:rPr lang="en-US" dirty="0"/>
              <a:t>Brainstorm with the participants what agreements about group process they would like to incorporate into the training and record them on a whiteboard or flipchart paper.</a:t>
            </a:r>
          </a:p>
          <a:p>
            <a:pPr>
              <a:spcAft>
                <a:spcPts val="600"/>
              </a:spcAft>
            </a:pPr>
            <a:r>
              <a:rPr lang="en-US" dirty="0"/>
              <a:t>These might include the following: respect start, end, and break times; cell phone and computer use to take place outside of the workshop room; honor other people’s opinions with respect; avoid sidebar conversations, etc. </a:t>
            </a:r>
          </a:p>
          <a:p>
            <a:pPr>
              <a:spcAft>
                <a:spcPts val="600"/>
              </a:spcAft>
            </a:pPr>
            <a:r>
              <a:rPr lang="en-US" dirty="0"/>
              <a:t>Ask if everyone feels comfortable with the rules. </a:t>
            </a:r>
          </a:p>
          <a:p>
            <a:pPr>
              <a:spcAft>
                <a:spcPts val="600"/>
              </a:spcAft>
            </a:pPr>
            <a:r>
              <a:rPr lang="en-US" dirty="0"/>
              <a:t>Ask participants if they are comfortable if you (facilitator) adjust the agenda as needed to accommodate the natural pace and learning of the group (the agenda is a guide). Respond to questions or concerns.</a:t>
            </a:r>
          </a:p>
          <a:p>
            <a:pPr lvl="0">
              <a:spcAft>
                <a:spcPts val="600"/>
              </a:spcAft>
            </a:pPr>
            <a:r>
              <a:rPr lang="en-US" dirty="0"/>
              <a:t>Allow each participant to introduce themselves.</a:t>
            </a:r>
          </a:p>
          <a:p>
            <a:pPr lvl="0"/>
            <a:r>
              <a:rPr lang="en-US" dirty="0"/>
              <a:t> </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pPr/>
              <a:t>2</a:t>
            </a:fld>
            <a:endParaRPr lang="en-US"/>
          </a:p>
        </p:txBody>
      </p:sp>
      <p:sp>
        <p:nvSpPr>
          <p:cNvPr id="7" name="Slide Image Placeholder 6">
            <a:extLst>
              <a:ext uri="{FF2B5EF4-FFF2-40B4-BE49-F238E27FC236}">
                <a16:creationId xmlns:a16="http://schemas.microsoft.com/office/drawing/2014/main" id="{994FFAB9-668B-4B6F-AE96-48A2A1DE0F15}"/>
              </a:ext>
            </a:extLst>
          </p:cNvPr>
          <p:cNvSpPr>
            <a:spLocks noGrp="1" noRot="1" noChangeAspect="1"/>
          </p:cNvSpPr>
          <p:nvPr>
            <p:ph type="sldImg"/>
          </p:nvPr>
        </p:nvSpPr>
        <p:spPr>
          <a:xfrm>
            <a:off x="685800" y="630238"/>
            <a:ext cx="4114800" cy="3086100"/>
          </a:xfrm>
        </p:spPr>
      </p:sp>
      <p:sp>
        <p:nvSpPr>
          <p:cNvPr id="5" name="Footer Placeholder 5">
            <a:extLst>
              <a:ext uri="{FF2B5EF4-FFF2-40B4-BE49-F238E27FC236}">
                <a16:creationId xmlns:a16="http://schemas.microsoft.com/office/drawing/2014/main" id="{F299D6B6-BCB9-4247-969E-7F65E3D6E416}"/>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895143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Ok, now let’s go into more detail on the steps for facilitating the CSC. In order to get started, you as the facilitator should </a:t>
            </a:r>
            <a:r>
              <a:rPr lang="en-US" altLang="en-US" sz="1200" i="1" dirty="0"/>
              <a:t>greet participants and e</a:t>
            </a:r>
            <a:r>
              <a:rPr lang="en-US" sz="1200" i="1" dirty="0">
                <a:cs typeface="Gill Sans MT"/>
              </a:rPr>
              <a:t>nsure everyone is seated comfortably in a circle or other arrangement that will facilitate good group discussion.</a:t>
            </a:r>
          </a:p>
          <a:p>
            <a:pPr>
              <a:spcAft>
                <a:spcPts val="600"/>
              </a:spcAft>
            </a:pPr>
            <a:r>
              <a:rPr lang="en-US" altLang="en-US" sz="1200" i="1" dirty="0"/>
              <a:t>Introduce yourself and explain your role. Let others introduce themselves—very briefly (first names only). If it is not appropriate in your context to share names, you can skip the introductions. Then, review the purpose of the discussion: to get community feedback on HIV/health services at </a:t>
            </a:r>
            <a:r>
              <a:rPr lang="en-US" altLang="en-US" sz="1200" i="1" dirty="0">
                <a:highlight>
                  <a:srgbClr val="FFFF00"/>
                </a:highlight>
              </a:rPr>
              <a:t>XX</a:t>
            </a:r>
            <a:r>
              <a:rPr lang="en-US" altLang="en-US" sz="1200" i="1" dirty="0"/>
              <a:t> facility/clinic/DIC. Remind participants there are no right or wrong answers.</a:t>
            </a:r>
          </a:p>
          <a:p>
            <a:pPr>
              <a:spcAft>
                <a:spcPts val="600"/>
              </a:spcAft>
            </a:pPr>
            <a:r>
              <a:rPr lang="en-US" altLang="en-US" sz="1200" i="1" dirty="0"/>
              <a:t>Remind them how long the group discussion will last (about 1.5 hours).</a:t>
            </a:r>
          </a:p>
          <a:p>
            <a:pPr>
              <a:spcAft>
                <a:spcPts val="600"/>
              </a:spcAft>
            </a:pPr>
            <a:r>
              <a:rPr lang="en-US" altLang="en-US" sz="1200" i="1" dirty="0"/>
              <a:t>Review the scoring chart and let participants know they will be asked a series of questions about HIV services, and the group will need to obtain consensus on the score for each question.</a:t>
            </a:r>
          </a:p>
          <a:p>
            <a:pPr>
              <a:spcAft>
                <a:spcPts val="600"/>
              </a:spcAft>
            </a:pPr>
            <a:r>
              <a:rPr lang="en-US" altLang="en-US" sz="1200" i="1" dirty="0"/>
              <a:t>Ask if they have any questions before beginning.</a:t>
            </a:r>
          </a:p>
          <a:p>
            <a:pPr>
              <a:spcAft>
                <a:spcPts val="600"/>
              </a:spcAft>
            </a:pPr>
            <a:r>
              <a:rPr lang="en-US" altLang="en-US" sz="1200" i="1" dirty="0"/>
              <a:t>Tell the group that everything is confidential: what is said in the group stays in the group</a:t>
            </a:r>
          </a:p>
          <a:p>
            <a:pPr>
              <a:spcAft>
                <a:spcPts val="600"/>
              </a:spcAft>
            </a:pPr>
            <a:r>
              <a:rPr lang="en-US" altLang="en-US" sz="1200" i="1" dirty="0"/>
              <a:t>Lastly, ask the group to propose some basic ground rules and agree on the ground rules.</a:t>
            </a:r>
          </a:p>
          <a:p>
            <a:pPr>
              <a:spcAft>
                <a:spcPts val="600"/>
              </a:spcAft>
            </a:pPr>
            <a:r>
              <a:rPr lang="en-US" dirty="0"/>
              <a:t> </a:t>
            </a:r>
          </a:p>
        </p:txBody>
      </p:sp>
      <p:sp>
        <p:nvSpPr>
          <p:cNvPr id="4" name="Slide Number Placeholder 3"/>
          <p:cNvSpPr>
            <a:spLocks noGrp="1"/>
          </p:cNvSpPr>
          <p:nvPr>
            <p:ph type="sldNum" sz="quarter" idx="5"/>
          </p:nvPr>
        </p:nvSpPr>
        <p:spPr/>
        <p:txBody>
          <a:bodyPr/>
          <a:lstStyle/>
          <a:p>
            <a:fld id="{90082B6F-4CF3-4704-9DA1-19CA4898257C}" type="slidenum">
              <a:rPr lang="en-US" smtClean="0"/>
              <a:t>20</a:t>
            </a:fld>
            <a:endParaRPr lang="en-US"/>
          </a:p>
        </p:txBody>
      </p:sp>
      <p:sp>
        <p:nvSpPr>
          <p:cNvPr id="5" name="Footer Placeholder 5">
            <a:extLst>
              <a:ext uri="{FF2B5EF4-FFF2-40B4-BE49-F238E27FC236}">
                <a16:creationId xmlns:a16="http://schemas.microsoft.com/office/drawing/2014/main" id="{BFDBB140-91C3-4120-AF12-CD7AEF215435}"/>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81151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a:t>Say:</a:t>
            </a:r>
            <a:r>
              <a:rPr lang="en-US"/>
              <a:t> </a:t>
            </a:r>
            <a:r>
              <a:rPr lang="en-US" i="1"/>
              <a:t>Here are some possible ground rules </a:t>
            </a:r>
            <a:r>
              <a:rPr lang="en-US" i="0"/>
              <a:t>(point to the slide)</a:t>
            </a:r>
            <a:r>
              <a:rPr lang="en-US" i="1"/>
              <a:t>. You can propose these if the group does not propose them.</a:t>
            </a:r>
          </a:p>
        </p:txBody>
      </p:sp>
      <p:sp>
        <p:nvSpPr>
          <p:cNvPr id="4" name="Slide Number Placeholder 3"/>
          <p:cNvSpPr>
            <a:spLocks noGrp="1"/>
          </p:cNvSpPr>
          <p:nvPr>
            <p:ph type="sldNum" sz="quarter" idx="5"/>
          </p:nvPr>
        </p:nvSpPr>
        <p:spPr/>
        <p:txBody>
          <a:bodyPr/>
          <a:lstStyle/>
          <a:p>
            <a:fld id="{90082B6F-4CF3-4704-9DA1-19CA4898257C}" type="slidenum">
              <a:rPr lang="en-US" smtClean="0"/>
              <a:t>21</a:t>
            </a:fld>
            <a:endParaRPr lang="en-US"/>
          </a:p>
        </p:txBody>
      </p:sp>
      <p:sp>
        <p:nvSpPr>
          <p:cNvPr id="5" name="Footer Placeholder 5">
            <a:extLst>
              <a:ext uri="{FF2B5EF4-FFF2-40B4-BE49-F238E27FC236}">
                <a16:creationId xmlns:a16="http://schemas.microsoft.com/office/drawing/2014/main" id="{CC6EEF00-6A54-45A0-BBB0-41B590C1A05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847127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GB" altLang="en-US" b="1" dirty="0"/>
              <a:t>Say:</a:t>
            </a:r>
            <a:r>
              <a:rPr lang="en-GB" altLang="en-US" dirty="0"/>
              <a:t> </a:t>
            </a:r>
            <a:r>
              <a:rPr lang="en-GB" altLang="en-US" i="1" dirty="0"/>
              <a:t>The group facilitator should say: “Although I can assure you that everything all of you as participants say will be treated as confidential by project staff, I cannot promise that other members of the group will do the same. However, I am emphasizing that you should all respect each other’s privacy and not share anything that is said here with nonparticipants.” </a:t>
            </a:r>
          </a:p>
          <a:p>
            <a:pPr>
              <a:spcBef>
                <a:spcPts val="600"/>
              </a:spcBef>
            </a:pPr>
            <a:r>
              <a:rPr lang="en-GB" altLang="en-US" i="1" dirty="0"/>
              <a:t>Emphasize at the beginning and end of each session that participants should respect each other’s privacy and anonymity, and not share details of the interview with nonparticipants. It is better to avoid using participants’ full names during the group session</a:t>
            </a:r>
            <a:r>
              <a:rPr lang="en-GB" altLang="en-US" i="0" dirty="0"/>
              <a:t>. </a:t>
            </a:r>
          </a:p>
          <a:p>
            <a:pPr lvl="1"/>
            <a:endParaRPr lang="en-GB" altLang="en-US" sz="2000"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22</a:t>
            </a:fld>
            <a:endParaRPr lang="en-US"/>
          </a:p>
        </p:txBody>
      </p:sp>
      <p:sp>
        <p:nvSpPr>
          <p:cNvPr id="5" name="Footer Placeholder 5">
            <a:extLst>
              <a:ext uri="{FF2B5EF4-FFF2-40B4-BE49-F238E27FC236}">
                <a16:creationId xmlns:a16="http://schemas.microsoft.com/office/drawing/2014/main" id="{20F611AB-B327-42DC-957F-12818956DE1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83599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 </a:t>
            </a:r>
            <a:r>
              <a:rPr lang="en-US" i="1" dirty="0"/>
              <a:t>Now we are going to discuss some ways to manage the group discussion. </a:t>
            </a:r>
          </a:p>
          <a:p>
            <a:pPr>
              <a:spcBef>
                <a:spcPts val="600"/>
              </a:spcBef>
            </a:pPr>
            <a:r>
              <a:rPr lang="en-US" b="1" i="0" dirty="0"/>
              <a:t>Ask:</a:t>
            </a:r>
            <a:r>
              <a:rPr lang="en-US" i="0" dirty="0"/>
              <a:t> </a:t>
            </a:r>
            <a:r>
              <a:rPr lang="en-US" i="1" dirty="0"/>
              <a:t>What is the role of the facilitator? </a:t>
            </a:r>
          </a:p>
          <a:p>
            <a:pPr>
              <a:spcBef>
                <a:spcPts val="600"/>
              </a:spcBef>
            </a:pPr>
            <a:r>
              <a:rPr lang="en-US" i="0" dirty="0"/>
              <a:t>After the participants have responded, go to the next slide.</a:t>
            </a:r>
            <a:endParaRPr lang="en-US" i="1" dirty="0"/>
          </a:p>
        </p:txBody>
      </p:sp>
      <p:sp>
        <p:nvSpPr>
          <p:cNvPr id="4" name="Slide Number Placeholder 3"/>
          <p:cNvSpPr>
            <a:spLocks noGrp="1"/>
          </p:cNvSpPr>
          <p:nvPr>
            <p:ph type="sldNum" sz="quarter" idx="5"/>
          </p:nvPr>
        </p:nvSpPr>
        <p:spPr/>
        <p:txBody>
          <a:bodyPr/>
          <a:lstStyle/>
          <a:p>
            <a:fld id="{90082B6F-4CF3-4704-9DA1-19CA4898257C}" type="slidenum">
              <a:rPr lang="en-US" smtClean="0"/>
              <a:t>23</a:t>
            </a:fld>
            <a:endParaRPr lang="en-US"/>
          </a:p>
        </p:txBody>
      </p:sp>
      <p:sp>
        <p:nvSpPr>
          <p:cNvPr id="5" name="Footer Placeholder 5">
            <a:extLst>
              <a:ext uri="{FF2B5EF4-FFF2-40B4-BE49-F238E27FC236}">
                <a16:creationId xmlns:a16="http://schemas.microsoft.com/office/drawing/2014/main" id="{E1AC0775-5C76-424C-B015-3FED4BCBF13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525576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buClrTx/>
              <a:buSzTx/>
              <a:buFontTx/>
              <a:buNone/>
              <a:tabLst/>
              <a:defRPr/>
            </a:pPr>
            <a:r>
              <a:rPr lang="en-US" b="1" dirty="0"/>
              <a:t>Say:</a:t>
            </a:r>
            <a:r>
              <a:rPr lang="en-US" dirty="0"/>
              <a:t> </a:t>
            </a:r>
            <a:r>
              <a:rPr lang="en-US" i="1" dirty="0"/>
              <a:t>As you begin to ask questions, you should ensure the discussion runs smoothly and encourage participation from everyone. Do not allow one person to dominate the discussion. We will talk more about how to handle this if it happens.</a:t>
            </a:r>
          </a:p>
          <a:p>
            <a:pPr>
              <a:spcBef>
                <a:spcPts val="600"/>
              </a:spcBef>
            </a:pPr>
            <a:r>
              <a:rPr lang="en-US" altLang="en-US" i="1" dirty="0"/>
              <a:t>The role of the facilitator is to introduce new questions/topics and follow up on interesting information. The facilitator should get good data.</a:t>
            </a:r>
          </a:p>
          <a:p>
            <a:pPr>
              <a:spcBef>
                <a:spcPts val="600"/>
              </a:spcBef>
            </a:pPr>
            <a:r>
              <a:rPr lang="en-US" altLang="en-US" i="1" dirty="0"/>
              <a:t>Some important skills include listening and reacting to the group as well as to individuals, making people feel comfortable enough to open up, and managing time.</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24</a:t>
            </a:fld>
            <a:endParaRPr lang="en-US"/>
          </a:p>
        </p:txBody>
      </p:sp>
      <p:sp>
        <p:nvSpPr>
          <p:cNvPr id="5" name="Footer Placeholder 5">
            <a:extLst>
              <a:ext uri="{FF2B5EF4-FFF2-40B4-BE49-F238E27FC236}">
                <a16:creationId xmlns:a16="http://schemas.microsoft.com/office/drawing/2014/main" id="{27396138-0328-4672-BA4D-0CCC90BA9FD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1941349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a:t>Say:</a:t>
            </a:r>
            <a:r>
              <a:rPr lang="en-US"/>
              <a:t> </a:t>
            </a:r>
            <a:r>
              <a:rPr lang="en-US" i="1"/>
              <a:t>We are now going to discuss some common challenges in facilitating a group discussion.</a:t>
            </a:r>
          </a:p>
          <a:p>
            <a:pPr>
              <a:spcAft>
                <a:spcPts val="600"/>
              </a:spcAft>
            </a:pPr>
            <a:r>
              <a:rPr lang="en-US" i="1"/>
              <a:t>What are some common challenges? </a:t>
            </a:r>
          </a:p>
          <a:p>
            <a:pPr>
              <a:spcAft>
                <a:spcPts val="600"/>
              </a:spcAft>
            </a:pPr>
            <a:r>
              <a:rPr lang="en-US" i="1"/>
              <a:t>First: s</a:t>
            </a:r>
            <a:r>
              <a:rPr lang="en-US" altLang="en-US" i="1">
                <a:solidFill>
                  <a:schemeClr val="tx1"/>
                </a:solidFill>
              </a:rPr>
              <a:t>ilence and/or the silent participant. Or, on the flip side, you might find that everyone is talking at once and/or there is a dominating participant.</a:t>
            </a:r>
          </a:p>
          <a:p>
            <a:pPr>
              <a:spcAft>
                <a:spcPts val="600"/>
              </a:spcAft>
            </a:pPr>
            <a:r>
              <a:rPr lang="en-US" altLang="en-US" i="1">
                <a:solidFill>
                  <a:schemeClr val="tx1"/>
                </a:solidFill>
              </a:rPr>
              <a:t>Second: you might find that the group discussion is focused but moving too slowly. Or that it is unfocused, and participants are getting off topic. You might also find that the group is unable to reach consensus.</a:t>
            </a:r>
          </a:p>
          <a:p>
            <a:pPr>
              <a:spcAft>
                <a:spcPts val="600"/>
              </a:spcAft>
            </a:pPr>
            <a:r>
              <a:rPr lang="en-US" altLang="en-US" i="1">
                <a:solidFill>
                  <a:schemeClr val="tx1"/>
                </a:solidFill>
              </a:rPr>
              <a:t>Other challenges could be an inappropriate participant or an emotional/</a:t>
            </a:r>
            <a:r>
              <a:rPr lang="en-US" altLang="en-US" i="1"/>
              <a:t>sensitive participant.</a:t>
            </a:r>
          </a:p>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25</a:t>
            </a:fld>
            <a:endParaRPr lang="en-US"/>
          </a:p>
        </p:txBody>
      </p:sp>
      <p:sp>
        <p:nvSpPr>
          <p:cNvPr id="5" name="Footer Placeholder 5">
            <a:extLst>
              <a:ext uri="{FF2B5EF4-FFF2-40B4-BE49-F238E27FC236}">
                <a16:creationId xmlns:a16="http://schemas.microsoft.com/office/drawing/2014/main" id="{6525A318-D8A2-4D15-8D89-7C592F782DF7}"/>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9638360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Ok, let’s tackle each of these challenges one at time. If you encounter silence from the group—they are not responding to your questions—do the following:</a:t>
            </a:r>
          </a:p>
          <a:p>
            <a:pPr marL="171450" indent="-171450">
              <a:buFont typeface="Arial" panose="020B0604020202020204" pitchFamily="34" charset="0"/>
              <a:buChar char="•"/>
            </a:pPr>
            <a:r>
              <a:rPr lang="en-US" altLang="en-US" i="1" dirty="0"/>
              <a:t>Wait 11 seconds after asking question</a:t>
            </a:r>
          </a:p>
          <a:p>
            <a:pPr marL="171450" indent="-171450">
              <a:buFont typeface="Arial" panose="020B0604020202020204" pitchFamily="34" charset="0"/>
              <a:buChar char="•"/>
            </a:pPr>
            <a:r>
              <a:rPr lang="en-US" altLang="en-US" i="1" dirty="0"/>
              <a:t>Try to repeat the question and make sure they understand the question</a:t>
            </a:r>
          </a:p>
          <a:p>
            <a:pPr marL="171450" indent="-171450">
              <a:buFont typeface="Arial" panose="020B0604020202020204" pitchFamily="34" charset="0"/>
              <a:buChar char="•"/>
            </a:pPr>
            <a:r>
              <a:rPr lang="en-US" altLang="en-US" i="1" dirty="0"/>
              <a:t>Try to find out why they are silent</a:t>
            </a:r>
          </a:p>
          <a:p>
            <a:pPr marL="171450" indent="-171450">
              <a:buFont typeface="Arial" panose="020B0604020202020204" pitchFamily="34" charset="0"/>
              <a:buChar char="•"/>
            </a:pPr>
            <a:r>
              <a:rPr lang="en-US" altLang="en-US" i="1" dirty="0"/>
              <a:t>Make an appropriate joke to lighten the mood</a:t>
            </a:r>
            <a:endParaRPr lang="en-US" i="1" dirty="0"/>
          </a:p>
          <a:p>
            <a:pPr>
              <a:spcBef>
                <a:spcPts val="600"/>
              </a:spcBef>
            </a:pPr>
            <a:r>
              <a:rPr lang="en-US" i="1" dirty="0"/>
              <a:t>Now, if you have just one or two silent participants, then you could do the following:</a:t>
            </a:r>
          </a:p>
          <a:p>
            <a:pPr marL="171450" indent="-171450">
              <a:buFont typeface="Arial" panose="020B0604020202020204" pitchFamily="34" charset="0"/>
              <a:buChar char="•"/>
            </a:pPr>
            <a:r>
              <a:rPr lang="en-US" altLang="en-US" i="1" dirty="0"/>
              <a:t>Maybe ask the person directly to participate if you think that is appropriate.</a:t>
            </a:r>
          </a:p>
          <a:p>
            <a:pPr marL="171450" indent="-171450">
              <a:buFont typeface="Arial" panose="020B0604020202020204" pitchFamily="34" charset="0"/>
              <a:buChar char="•"/>
            </a:pPr>
            <a:r>
              <a:rPr lang="en-US" altLang="en-US" i="1" dirty="0"/>
              <a:t>Another option is to ask a quieter side of the room: “What do you all think?”</a:t>
            </a:r>
          </a:p>
          <a:p>
            <a:pPr marL="171450" indent="-171450">
              <a:buFont typeface="Arial" panose="020B0604020202020204" pitchFamily="34" charset="0"/>
              <a:buChar char="•"/>
            </a:pPr>
            <a:r>
              <a:rPr lang="en-US" altLang="en-US" i="1" dirty="0"/>
              <a:t>Remind quiet participant that there are no right or wrong answers.</a:t>
            </a:r>
          </a:p>
          <a:p>
            <a:pPr marL="171450" indent="-171450">
              <a:buFont typeface="Arial" panose="020B0604020202020204" pitchFamily="34" charset="0"/>
              <a:buChar char="•"/>
            </a:pPr>
            <a:r>
              <a:rPr lang="en-US" altLang="en-US" i="1" dirty="0"/>
              <a:t>Or, you could say to the quiet participant: “I’d really like to hear what you think about this…”</a:t>
            </a:r>
            <a:endParaRPr lang="en-US" dirty="0"/>
          </a:p>
          <a:p>
            <a:pPr>
              <a:spcBef>
                <a:spcPts val="600"/>
              </a:spcBef>
            </a:pPr>
            <a:r>
              <a:rPr lang="en-US" altLang="en-US" b="1" dirty="0"/>
              <a:t>Ask:</a:t>
            </a:r>
            <a:r>
              <a:rPr lang="en-US" altLang="en-US" dirty="0"/>
              <a:t> </a:t>
            </a:r>
            <a:r>
              <a:rPr lang="en-US" altLang="en-US" i="1" dirty="0"/>
              <a:t>Does anyone have any other ways they have successfully managed silence or a silent participant?</a:t>
            </a:r>
          </a:p>
          <a:p>
            <a:pPr marL="0" marR="0" lvl="0" indent="0" algn="l" defTabSz="914400" rtl="0" eaLnBrk="1" fontAlgn="auto" latinLnBrk="0" hangingPunct="1">
              <a:lnSpc>
                <a:spcPct val="100000"/>
              </a:lnSpc>
              <a:spcBef>
                <a:spcPts val="600"/>
              </a:spcBef>
              <a:buClrTx/>
              <a:buSzTx/>
              <a:buFontTx/>
              <a:buNone/>
              <a:tabLst/>
              <a:defRPr/>
            </a:pPr>
            <a:r>
              <a:rPr lang="en-US" altLang="en-US" i="0" dirty="0"/>
              <a:t>Allow participants to give their ideas and experiences before moving to the next slide.</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26</a:t>
            </a:fld>
            <a:endParaRPr lang="en-US"/>
          </a:p>
        </p:txBody>
      </p:sp>
      <p:sp>
        <p:nvSpPr>
          <p:cNvPr id="5" name="Footer Placeholder 5">
            <a:extLst>
              <a:ext uri="{FF2B5EF4-FFF2-40B4-BE49-F238E27FC236}">
                <a16:creationId xmlns:a16="http://schemas.microsoft.com/office/drawing/2014/main" id="{D2FFE319-7E66-42D1-A6E7-D1162216194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438671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Now, if the challenge is </a:t>
            </a:r>
            <a:r>
              <a:rPr lang="en-US" b="1" i="1" dirty="0"/>
              <a:t>too much </a:t>
            </a:r>
            <a:r>
              <a:rPr lang="en-US" i="1" dirty="0"/>
              <a:t>participation, and everyone is talking at once, you can try one of the following options. You could say:</a:t>
            </a:r>
          </a:p>
          <a:p>
            <a:pPr marL="171450" indent="-171450">
              <a:spcAft>
                <a:spcPts val="600"/>
              </a:spcAft>
              <a:buFont typeface="Arial" panose="020B0604020202020204" pitchFamily="34" charset="0"/>
              <a:buChar char="•"/>
            </a:pPr>
            <a:r>
              <a:rPr lang="en-US" altLang="en-US" i="1" dirty="0"/>
              <a:t>“I can’t hear what you all are saying when you talk at once! Please, one at a time.”</a:t>
            </a:r>
          </a:p>
          <a:p>
            <a:pPr marL="171450" indent="-171450">
              <a:spcAft>
                <a:spcPts val="600"/>
              </a:spcAft>
              <a:buFont typeface="Arial" panose="020B0604020202020204" pitchFamily="34" charset="0"/>
              <a:buChar char="•"/>
            </a:pPr>
            <a:r>
              <a:rPr lang="en-US" altLang="en-US" i="1" dirty="0"/>
              <a:t>Or you could say: “I really want to hear what each of you all has to say. You all have great ideas…I’d like to hear them one at a time.”</a:t>
            </a:r>
          </a:p>
          <a:p>
            <a:pPr marL="171450" indent="-171450">
              <a:spcAft>
                <a:spcPts val="600"/>
              </a:spcAft>
              <a:buFont typeface="Arial" panose="020B0604020202020204" pitchFamily="34" charset="0"/>
              <a:buChar char="•"/>
            </a:pPr>
            <a:r>
              <a:rPr lang="en-US" altLang="en-US" i="1" dirty="0"/>
              <a:t>Another option is to call on a particular person: “What were you saying about ____?”</a:t>
            </a:r>
          </a:p>
          <a:p>
            <a:pPr marL="171450" indent="-171450">
              <a:spcAft>
                <a:spcPts val="600"/>
              </a:spcAft>
              <a:buFont typeface="Arial" panose="020B0604020202020204" pitchFamily="34" charset="0"/>
              <a:buChar char="•"/>
            </a:pPr>
            <a:r>
              <a:rPr lang="en-US" altLang="en-US" i="1" dirty="0"/>
              <a:t>Remind participants of the group norms.</a:t>
            </a:r>
          </a:p>
          <a:p>
            <a:pPr>
              <a:spcAft>
                <a:spcPts val="600"/>
              </a:spcAft>
            </a:pPr>
            <a:r>
              <a:rPr lang="en-US" altLang="en-US" i="1" dirty="0"/>
              <a:t>If you have one dominate participant, you could say, in a polite way: </a:t>
            </a:r>
          </a:p>
          <a:p>
            <a:pPr marL="171450" indent="-171450">
              <a:spcAft>
                <a:spcPts val="600"/>
              </a:spcAft>
              <a:buFont typeface="Arial" panose="020B0604020202020204" pitchFamily="34" charset="0"/>
              <a:buChar char="•"/>
            </a:pPr>
            <a:r>
              <a:rPr lang="en-US" altLang="en-US" i="1" dirty="0"/>
              <a:t>“I’d really like to hear the views of the others…”  </a:t>
            </a:r>
          </a:p>
          <a:p>
            <a:pPr marL="171450" indent="-171450">
              <a:spcAft>
                <a:spcPts val="600"/>
              </a:spcAft>
              <a:buFont typeface="Arial" panose="020B0604020202020204" pitchFamily="34" charset="0"/>
              <a:buChar char="•"/>
            </a:pPr>
            <a:r>
              <a:rPr lang="en-US" altLang="en-US" i="1" dirty="0"/>
              <a:t>Try to pull out quieter members. </a:t>
            </a:r>
          </a:p>
          <a:p>
            <a:pPr marL="171450" indent="-171450">
              <a:spcAft>
                <a:spcPts val="600"/>
              </a:spcAft>
              <a:buFont typeface="Arial" panose="020B0604020202020204" pitchFamily="34" charset="0"/>
              <a:buChar char="•"/>
            </a:pPr>
            <a:r>
              <a:rPr lang="en-US" altLang="en-US" i="1" dirty="0"/>
              <a:t>And remind people to participate equally.  </a:t>
            </a:r>
          </a:p>
          <a:p>
            <a:pPr>
              <a:spcAft>
                <a:spcPts val="600"/>
              </a:spcAft>
            </a:pPr>
            <a:r>
              <a:rPr lang="en-US" altLang="en-US" b="1" dirty="0"/>
              <a:t>Ask:</a:t>
            </a:r>
            <a:r>
              <a:rPr lang="en-US" altLang="en-US" dirty="0"/>
              <a:t> </a:t>
            </a:r>
            <a:r>
              <a:rPr lang="en-US" altLang="en-US" i="1" dirty="0"/>
              <a:t>Does anyone have any other ways they have successfully managed a group where everyone is talking at once or where you have a dominant participant?</a:t>
            </a:r>
          </a:p>
          <a:p>
            <a:pPr marL="0" marR="0" lvl="0" indent="0" algn="l" defTabSz="914400" rtl="0" eaLnBrk="1" fontAlgn="auto" latinLnBrk="0" hangingPunct="1">
              <a:lnSpc>
                <a:spcPct val="100000"/>
              </a:lnSpc>
              <a:spcAft>
                <a:spcPts val="600"/>
              </a:spcAft>
              <a:buClrTx/>
              <a:buSzTx/>
              <a:buFontTx/>
              <a:buNone/>
              <a:tabLst/>
              <a:defRPr/>
            </a:pPr>
            <a:r>
              <a:rPr lang="en-US" altLang="en-US" i="0" dirty="0"/>
              <a:t>Allow participants to give their ideas and experiences before moving to the next slide.</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27</a:t>
            </a:fld>
            <a:endParaRPr lang="en-US"/>
          </a:p>
        </p:txBody>
      </p:sp>
      <p:sp>
        <p:nvSpPr>
          <p:cNvPr id="5" name="Footer Placeholder 5">
            <a:extLst>
              <a:ext uri="{FF2B5EF4-FFF2-40B4-BE49-F238E27FC236}">
                <a16:creationId xmlns:a16="http://schemas.microsoft.com/office/drawing/2014/main" id="{FC3800BF-7F0C-4DC1-9E67-88242CEE6F8E}"/>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07138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Now, if you are encountering an issue with managing group flow, for example, the discussion is focused but moving too slowly, you can say:</a:t>
            </a:r>
          </a:p>
          <a:p>
            <a:pPr marL="171450" indent="-171450">
              <a:spcAft>
                <a:spcPts val="600"/>
              </a:spcAft>
              <a:buFont typeface="Arial" panose="020B0604020202020204" pitchFamily="34" charset="0"/>
              <a:buChar char="•"/>
            </a:pPr>
            <a:r>
              <a:rPr lang="en-US" altLang="en-US" i="1" dirty="0"/>
              <a:t>“We are a bit behind time, so we need to move on to the next topic.”  OR</a:t>
            </a:r>
          </a:p>
          <a:p>
            <a:pPr marL="171450" indent="-171450">
              <a:spcAft>
                <a:spcPts val="600"/>
              </a:spcAft>
              <a:buFont typeface="Arial" panose="020B0604020202020204" pitchFamily="34" charset="0"/>
              <a:buChar char="•"/>
            </a:pPr>
            <a:r>
              <a:rPr lang="en-US" altLang="en-US" i="1" dirty="0"/>
              <a:t>“This is all very interesting, but we do need to move on…” </a:t>
            </a:r>
          </a:p>
          <a:p>
            <a:pPr marL="171450" indent="-171450">
              <a:spcAft>
                <a:spcPts val="600"/>
              </a:spcAft>
              <a:buFont typeface="Arial" panose="020B0604020202020204" pitchFamily="34" charset="0"/>
              <a:buChar char="•"/>
            </a:pPr>
            <a:r>
              <a:rPr lang="en-US" altLang="en-US" i="1" dirty="0"/>
              <a:t>You could also use something like a joke to help move group along.</a:t>
            </a:r>
          </a:p>
          <a:p>
            <a:pPr>
              <a:spcAft>
                <a:spcPts val="600"/>
              </a:spcAft>
            </a:pPr>
            <a:r>
              <a:rPr lang="en-US" altLang="en-US" i="1" dirty="0"/>
              <a:t>If the group is getting off topic: </a:t>
            </a:r>
          </a:p>
          <a:p>
            <a:pPr marL="171450" indent="-171450">
              <a:spcAft>
                <a:spcPts val="600"/>
              </a:spcAft>
              <a:buFont typeface="Arial" panose="020B0604020202020204" pitchFamily="34" charset="0"/>
              <a:buChar char="•"/>
            </a:pPr>
            <a:r>
              <a:rPr lang="en-US" altLang="en-US" i="1" dirty="0"/>
              <a:t>Remind them they can continue the conversation after the group discussion. </a:t>
            </a:r>
          </a:p>
          <a:p>
            <a:pPr marL="171450" indent="-171450">
              <a:spcAft>
                <a:spcPts val="600"/>
              </a:spcAft>
              <a:buFont typeface="Arial" panose="020B0604020202020204" pitchFamily="34" charset="0"/>
              <a:buChar char="•"/>
            </a:pPr>
            <a:r>
              <a:rPr lang="en-US" altLang="en-US" i="1" dirty="0"/>
              <a:t>Repeat the question or reword the question</a:t>
            </a:r>
            <a:r>
              <a:rPr lang="en-US" altLang="en-US" dirty="0"/>
              <a:t>.</a:t>
            </a:r>
          </a:p>
          <a:p>
            <a:pPr marL="171450" indent="-171450">
              <a:spcAft>
                <a:spcPts val="600"/>
              </a:spcAft>
              <a:buFont typeface="Arial" panose="020B0604020202020204" pitchFamily="34" charset="0"/>
              <a:buChar char="•"/>
            </a:pPr>
            <a:r>
              <a:rPr lang="en-US" altLang="en-US" i="1" dirty="0"/>
              <a:t>Affirm the value of what is being discussed while at the same time bringing the group back to the topic of conversation. </a:t>
            </a:r>
          </a:p>
          <a:p>
            <a:pPr>
              <a:spcAft>
                <a:spcPts val="600"/>
              </a:spcAft>
            </a:pPr>
            <a:r>
              <a:rPr lang="en-US" altLang="en-US" b="1" dirty="0"/>
              <a:t>Ask:</a:t>
            </a:r>
            <a:r>
              <a:rPr lang="en-US" altLang="en-US" dirty="0"/>
              <a:t> </a:t>
            </a:r>
            <a:r>
              <a:rPr lang="en-US" altLang="en-US" i="1" dirty="0"/>
              <a:t>Does anyone have any other ways they have successfully managed group flow?</a:t>
            </a:r>
          </a:p>
          <a:p>
            <a:pPr marL="0" marR="0" lvl="0" indent="0" algn="l" defTabSz="914400" rtl="0" eaLnBrk="1" fontAlgn="auto" latinLnBrk="0" hangingPunct="1">
              <a:lnSpc>
                <a:spcPct val="100000"/>
              </a:lnSpc>
              <a:spcAft>
                <a:spcPts val="600"/>
              </a:spcAft>
              <a:buClrTx/>
              <a:buSzTx/>
              <a:buFontTx/>
              <a:buNone/>
              <a:tabLst/>
              <a:defRPr/>
            </a:pPr>
            <a:r>
              <a:rPr lang="en-US" altLang="en-US" i="0" dirty="0"/>
              <a:t>Allow participants to give their ideas and experiences before moving to the next slide.</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28</a:t>
            </a:fld>
            <a:endParaRPr lang="en-US"/>
          </a:p>
        </p:txBody>
      </p:sp>
      <p:sp>
        <p:nvSpPr>
          <p:cNvPr id="5" name="Footer Placeholder 5">
            <a:extLst>
              <a:ext uri="{FF2B5EF4-FFF2-40B4-BE49-F238E27FC236}">
                <a16:creationId xmlns:a16="http://schemas.microsoft.com/office/drawing/2014/main" id="{408BFF40-DEF1-420C-BAA9-29429940D054}"/>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488471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Now, if the group is unable to reach consensus on one score, you can do a few things. </a:t>
            </a:r>
          </a:p>
          <a:p>
            <a:pPr>
              <a:spcAft>
                <a:spcPts val="600"/>
              </a:spcAft>
            </a:pPr>
            <a:r>
              <a:rPr lang="en-US" i="1" dirty="0"/>
              <a:t>You can vote with fingers where everyone puts up 1-4 fingers and then you calculate the average score. </a:t>
            </a:r>
          </a:p>
          <a:p>
            <a:pPr>
              <a:spcAft>
                <a:spcPts val="600"/>
              </a:spcAft>
            </a:pPr>
            <a:r>
              <a:rPr lang="en-US" i="1" dirty="0"/>
              <a:t>As with all questions, you should record any comments on those who put up one or four fingers as to why they voted this way. You could also comment on those who were in the middle (with 2 or 3 fingers). </a:t>
            </a:r>
          </a:p>
          <a:p>
            <a:pPr>
              <a:spcAft>
                <a:spcPts val="600"/>
              </a:spcAft>
            </a:pPr>
            <a:r>
              <a:rPr lang="en-US" i="1" dirty="0"/>
              <a:t>Remember, we want to understand why people are voting the way they are, not just the number.</a:t>
            </a:r>
          </a:p>
        </p:txBody>
      </p:sp>
      <p:sp>
        <p:nvSpPr>
          <p:cNvPr id="4" name="Slide Number Placeholder 3"/>
          <p:cNvSpPr>
            <a:spLocks noGrp="1"/>
          </p:cNvSpPr>
          <p:nvPr>
            <p:ph type="sldNum" sz="quarter" idx="5"/>
          </p:nvPr>
        </p:nvSpPr>
        <p:spPr/>
        <p:txBody>
          <a:bodyPr/>
          <a:lstStyle/>
          <a:p>
            <a:fld id="{90082B6F-4CF3-4704-9DA1-19CA4898257C}" type="slidenum">
              <a:rPr lang="en-US" smtClean="0"/>
              <a:t>29</a:t>
            </a:fld>
            <a:endParaRPr lang="en-US"/>
          </a:p>
        </p:txBody>
      </p:sp>
      <p:sp>
        <p:nvSpPr>
          <p:cNvPr id="5" name="Footer Placeholder 5">
            <a:extLst>
              <a:ext uri="{FF2B5EF4-FFF2-40B4-BE49-F238E27FC236}">
                <a16:creationId xmlns:a16="http://schemas.microsoft.com/office/drawing/2014/main" id="{42DC88D9-AFBD-4FD8-B02D-F9973E5B408A}"/>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013893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Say: </a:t>
            </a:r>
            <a:r>
              <a:rPr lang="en-US" i="1" dirty="0"/>
              <a:t>At the end of this training, participants will:  </a:t>
            </a:r>
          </a:p>
          <a:p>
            <a:pPr marL="171450" indent="-171450">
              <a:spcBef>
                <a:spcPts val="600"/>
              </a:spcBef>
              <a:buFont typeface="Arial" panose="020B0604020202020204" pitchFamily="34" charset="0"/>
              <a:buChar char="•"/>
            </a:pPr>
            <a:r>
              <a:rPr lang="en-US" i="1" dirty="0"/>
              <a:t>Be able to define community monitoring and note its core components.</a:t>
            </a:r>
          </a:p>
          <a:p>
            <a:pPr marL="171450" indent="-171450">
              <a:spcBef>
                <a:spcPts val="600"/>
              </a:spcBef>
              <a:buFont typeface="Arial" panose="020B0604020202020204" pitchFamily="34" charset="0"/>
              <a:buChar char="•"/>
            </a:pPr>
            <a:r>
              <a:rPr lang="en-US" i="1" dirty="0"/>
              <a:t>Be able to describe the content and purpose of community scorecards and how they fit into community monitoring</a:t>
            </a:r>
          </a:p>
          <a:p>
            <a:pPr marL="171450" indent="-171450">
              <a:spcBef>
                <a:spcPts val="600"/>
              </a:spcBef>
              <a:buFont typeface="Arial" panose="020B0604020202020204" pitchFamily="34" charset="0"/>
              <a:buChar char="•"/>
            </a:pPr>
            <a:r>
              <a:rPr lang="en-US" i="1" dirty="0"/>
              <a:t>Have skills and strategies for successfully facilitating CSC focus groups</a:t>
            </a:r>
          </a:p>
          <a:p>
            <a:pPr marL="171450" indent="-171450">
              <a:spcBef>
                <a:spcPts val="600"/>
              </a:spcBef>
              <a:buFont typeface="Arial" panose="020B0604020202020204" pitchFamily="34" charset="0"/>
              <a:buChar char="•"/>
            </a:pPr>
            <a:r>
              <a:rPr lang="en-US" i="1" dirty="0"/>
              <a:t>Have skills and strategies for successfully conducting key informant interviews</a:t>
            </a:r>
          </a:p>
          <a:p>
            <a:pPr marL="171450" indent="-171450">
              <a:spcBef>
                <a:spcPts val="600"/>
              </a:spcBef>
              <a:buFont typeface="Arial" panose="020B0604020202020204" pitchFamily="34" charset="0"/>
              <a:buChar char="•"/>
            </a:pPr>
            <a:r>
              <a:rPr lang="en-US" i="1" dirty="0"/>
              <a:t>Understand how CSC data will be used and managed after the focus group discussions and key informant interviews</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pPr/>
              <a:t>3</a:t>
            </a:fld>
            <a:endParaRPr lang="en-US"/>
          </a:p>
        </p:txBody>
      </p:sp>
      <p:sp>
        <p:nvSpPr>
          <p:cNvPr id="7" name="Slide Image Placeholder 6">
            <a:extLst>
              <a:ext uri="{FF2B5EF4-FFF2-40B4-BE49-F238E27FC236}">
                <a16:creationId xmlns:a16="http://schemas.microsoft.com/office/drawing/2014/main" id="{9A1460B0-B247-498E-94AA-3BF356AC9A78}"/>
              </a:ext>
            </a:extLst>
          </p:cNvPr>
          <p:cNvSpPr>
            <a:spLocks noGrp="1" noRot="1" noChangeAspect="1"/>
          </p:cNvSpPr>
          <p:nvPr>
            <p:ph type="sldImg"/>
          </p:nvPr>
        </p:nvSpPr>
        <p:spPr>
          <a:xfrm>
            <a:off x="685800" y="630238"/>
            <a:ext cx="4114800" cy="3086100"/>
          </a:xfrm>
        </p:spPr>
      </p:sp>
      <p:sp>
        <p:nvSpPr>
          <p:cNvPr id="5" name="Footer Placeholder 5">
            <a:extLst>
              <a:ext uri="{FF2B5EF4-FFF2-40B4-BE49-F238E27FC236}">
                <a16:creationId xmlns:a16="http://schemas.microsoft.com/office/drawing/2014/main" id="{860FE1B9-EDBC-404C-80BE-71796644AB42}"/>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92028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If you have challenging—or even inappropriate—participants in your group, always remain professional and use words such as ‘please’. </a:t>
            </a:r>
            <a:r>
              <a:rPr lang="en-US" altLang="en-US" i="1" dirty="0"/>
              <a:t>Remind people that everyone has their own opinion, and that we want to hear everyone’s opinion during the discussion.</a:t>
            </a:r>
          </a:p>
          <a:p>
            <a:pPr>
              <a:spcAft>
                <a:spcPts val="600"/>
              </a:spcAft>
            </a:pPr>
            <a:r>
              <a:rPr lang="en-US" altLang="en-US" i="1" dirty="0"/>
              <a:t>If you have a participant in your group who is getting upset or emotional, remind that person that he or she can leave the room if they need to. Use comforting words to try to calm the participant.</a:t>
            </a:r>
          </a:p>
          <a:p>
            <a:pPr>
              <a:spcAft>
                <a:spcPts val="600"/>
              </a:spcAft>
            </a:pPr>
            <a:r>
              <a:rPr lang="en-US" altLang="en-US" b="1" dirty="0"/>
              <a:t>Ask:</a:t>
            </a:r>
            <a:r>
              <a:rPr lang="en-US" altLang="en-US" dirty="0"/>
              <a:t> </a:t>
            </a:r>
            <a:r>
              <a:rPr lang="en-US" altLang="en-US" i="1" dirty="0"/>
              <a:t>Does anyone have any other ways they have successfully handled challenging participants?</a:t>
            </a:r>
          </a:p>
          <a:p>
            <a:pPr>
              <a:spcAft>
                <a:spcPts val="600"/>
              </a:spcAft>
            </a:pPr>
            <a:r>
              <a:rPr lang="en-US" altLang="en-US" i="0" dirty="0"/>
              <a:t>Allow participants to give their ideas and experiences before moving to the next slide</a:t>
            </a:r>
            <a:r>
              <a:rPr lang="en-US" altLang="en-US" dirty="0"/>
              <a:t>.</a:t>
            </a:r>
            <a:endParaRPr lang="en-US" altLang="en-US" i="0" dirty="0"/>
          </a:p>
        </p:txBody>
      </p:sp>
      <p:sp>
        <p:nvSpPr>
          <p:cNvPr id="4" name="Slide Number Placeholder 3"/>
          <p:cNvSpPr>
            <a:spLocks noGrp="1"/>
          </p:cNvSpPr>
          <p:nvPr>
            <p:ph type="sldNum" sz="quarter" idx="5"/>
          </p:nvPr>
        </p:nvSpPr>
        <p:spPr/>
        <p:txBody>
          <a:bodyPr/>
          <a:lstStyle/>
          <a:p>
            <a:fld id="{90082B6F-4CF3-4704-9DA1-19CA4898257C}" type="slidenum">
              <a:rPr lang="en-US" smtClean="0"/>
              <a:t>30</a:t>
            </a:fld>
            <a:endParaRPr lang="en-US"/>
          </a:p>
        </p:txBody>
      </p:sp>
      <p:sp>
        <p:nvSpPr>
          <p:cNvPr id="5" name="Footer Placeholder 5">
            <a:extLst>
              <a:ext uri="{FF2B5EF4-FFF2-40B4-BE49-F238E27FC236}">
                <a16:creationId xmlns:a16="http://schemas.microsoft.com/office/drawing/2014/main" id="{1EE1464C-4BEF-4786-A5D4-74CC4B3A8414}"/>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613401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dirty="0"/>
              <a:t>Say:</a:t>
            </a:r>
            <a:r>
              <a:rPr lang="en-US" dirty="0"/>
              <a:t> </a:t>
            </a:r>
            <a:r>
              <a:rPr lang="en-US" i="1" dirty="0"/>
              <a:t>When it comes time to end the group discussion, you can say </a:t>
            </a:r>
            <a:r>
              <a:rPr lang="en-US" altLang="en-US" i="1" dirty="0"/>
              <a:t>“Well, we are almost out of time, are there any further comments?”</a:t>
            </a:r>
          </a:p>
          <a:p>
            <a:pPr>
              <a:spcAft>
                <a:spcPts val="600"/>
              </a:spcAft>
            </a:pPr>
            <a:r>
              <a:rPr lang="en-US" altLang="en-US" i="1" dirty="0"/>
              <a:t>Then thank everyone for their participation and explain the next steps in the scorecard process. The information they provided will be presented by community representatives at an interface meeting with health providers/local health authorities. The community representatives and health providers will then be responsible for developing and implementing actions plans to address any issues raised.</a:t>
            </a:r>
          </a:p>
          <a:p>
            <a:pPr>
              <a:spcAft>
                <a:spcPts val="600"/>
              </a:spcAft>
            </a:pPr>
            <a:r>
              <a:rPr lang="en-US" altLang="en-US" i="1" dirty="0"/>
              <a:t>Ask the group to select community participants to represent them in the interface meeting with health care providers/local health authorities.</a:t>
            </a:r>
          </a:p>
          <a:p>
            <a:pPr>
              <a:spcAft>
                <a:spcPts val="600"/>
              </a:spcAft>
            </a:pPr>
            <a:r>
              <a:rPr lang="en-US" altLang="en-US" i="1" dirty="0"/>
              <a:t>Note the name and contact information for the selected community members.</a:t>
            </a:r>
          </a:p>
          <a:p>
            <a:pPr>
              <a:spcAft>
                <a:spcPts val="600"/>
              </a:spcAft>
            </a:pPr>
            <a:r>
              <a:rPr lang="en-US" altLang="en-US" i="1" dirty="0"/>
              <a:t>Thank participants again and close the discussion.</a:t>
            </a:r>
          </a:p>
          <a:p>
            <a:pPr>
              <a:spcAft>
                <a:spcPts val="600"/>
              </a:spcAft>
            </a:pPr>
            <a:r>
              <a:rPr lang="en-US" altLang="en-US" i="1" dirty="0"/>
              <a:t>Lastly, provide [transport or other allowance] to each participant, if applicable.</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31</a:t>
            </a:fld>
            <a:endParaRPr lang="en-US"/>
          </a:p>
        </p:txBody>
      </p:sp>
      <p:sp>
        <p:nvSpPr>
          <p:cNvPr id="5" name="Footer Placeholder 5">
            <a:extLst>
              <a:ext uri="{FF2B5EF4-FFF2-40B4-BE49-F238E27FC236}">
                <a16:creationId xmlns:a16="http://schemas.microsoft.com/office/drawing/2014/main" id="{808EAD5C-AFE0-489B-8F03-D03065E9089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583875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10646" marR="4483">
              <a:spcBef>
                <a:spcPts val="600"/>
              </a:spcBef>
              <a:tabLst>
                <a:tab pos="314902" algn="l"/>
                <a:tab pos="315462" algn="l"/>
              </a:tabLst>
            </a:pPr>
            <a:r>
              <a:rPr lang="en-US" b="1" spc="-9" dirty="0">
                <a:cs typeface="Gill Sans MT"/>
              </a:rPr>
              <a:t>Say: </a:t>
            </a:r>
            <a:r>
              <a:rPr lang="en-US" i="1" spc="-9" dirty="0">
                <a:cs typeface="Gill Sans MT"/>
              </a:rPr>
              <a:t>Now we are going to do a small group activity and practice our facilitation skills! </a:t>
            </a:r>
            <a:r>
              <a:rPr lang="en-US" spc="-9" dirty="0">
                <a:cs typeface="Gill Sans MT"/>
              </a:rPr>
              <a:t> </a:t>
            </a:r>
          </a:p>
          <a:p>
            <a:pPr marL="10646" marR="4483">
              <a:spcBef>
                <a:spcPts val="600"/>
              </a:spcBef>
              <a:tabLst>
                <a:tab pos="314902" algn="l"/>
                <a:tab pos="315462" algn="l"/>
              </a:tabLst>
            </a:pPr>
            <a:r>
              <a:rPr lang="en-US" spc="-9" dirty="0">
                <a:cs typeface="Gill Sans MT"/>
              </a:rPr>
              <a:t>Divide the group into small groups of 3-4 (you can count off or just assign groups).</a:t>
            </a:r>
          </a:p>
          <a:p>
            <a:pPr marL="10646" marR="4483">
              <a:spcBef>
                <a:spcPts val="600"/>
              </a:spcBef>
              <a:tabLst>
                <a:tab pos="314902" algn="l"/>
                <a:tab pos="315462" algn="l"/>
              </a:tabLst>
            </a:pPr>
            <a:r>
              <a:rPr lang="en-US" b="1" dirty="0">
                <a:cs typeface="Gill Sans MT"/>
              </a:rPr>
              <a:t>Say</a:t>
            </a:r>
            <a:r>
              <a:rPr lang="en-US" b="1" i="1" dirty="0">
                <a:cs typeface="Gill Sans MT"/>
              </a:rPr>
              <a:t>:</a:t>
            </a:r>
            <a:r>
              <a:rPr lang="en-US" i="1" dirty="0">
                <a:cs typeface="Gill Sans MT"/>
              </a:rPr>
              <a:t> Each </a:t>
            </a:r>
            <a:r>
              <a:rPr lang="en-US" i="1" spc="-4" dirty="0">
                <a:cs typeface="Gill Sans MT"/>
              </a:rPr>
              <a:t>person </a:t>
            </a:r>
            <a:r>
              <a:rPr lang="en-US" i="1" dirty="0">
                <a:cs typeface="Gill Sans MT"/>
              </a:rPr>
              <a:t>in </a:t>
            </a:r>
            <a:r>
              <a:rPr lang="en-US" i="1" spc="-4" dirty="0">
                <a:cs typeface="Gill Sans MT"/>
              </a:rPr>
              <a:t>the group will take </a:t>
            </a:r>
            <a:r>
              <a:rPr lang="en-US" i="0" spc="106" dirty="0">
                <a:cs typeface="Gill Sans MT"/>
              </a:rPr>
              <a:t>5–10 </a:t>
            </a:r>
            <a:r>
              <a:rPr lang="en-US" i="1" dirty="0"/>
              <a:t>minutes to practice </a:t>
            </a:r>
            <a:r>
              <a:rPr lang="en-US" i="1" spc="-4" dirty="0">
                <a:cs typeface="Gill Sans MT"/>
              </a:rPr>
              <a:t>facilitating the </a:t>
            </a:r>
            <a:r>
              <a:rPr lang="en-US" i="1" spc="-13" dirty="0">
                <a:cs typeface="Gill Sans MT"/>
              </a:rPr>
              <a:t>rest </a:t>
            </a:r>
            <a:r>
              <a:rPr lang="en-US" i="1" spc="-4" dirty="0">
                <a:cs typeface="Gill Sans MT"/>
              </a:rPr>
              <a:t>of the </a:t>
            </a:r>
            <a:r>
              <a:rPr lang="en-US" i="1" spc="-13" dirty="0">
                <a:cs typeface="Gill Sans MT"/>
              </a:rPr>
              <a:t>group </a:t>
            </a:r>
            <a:r>
              <a:rPr lang="en-US" i="1" dirty="0">
                <a:cs typeface="Gill Sans MT"/>
              </a:rPr>
              <a:t>in </a:t>
            </a:r>
            <a:r>
              <a:rPr lang="en-US" i="1" spc="-4" dirty="0">
                <a:cs typeface="Gill Sans MT"/>
              </a:rPr>
              <a:t>scoring the</a:t>
            </a:r>
            <a:r>
              <a:rPr lang="en-US" i="1" dirty="0">
                <a:cs typeface="Gill Sans MT"/>
              </a:rPr>
              <a:t> </a:t>
            </a:r>
            <a:r>
              <a:rPr lang="en-US" i="1" spc="-9" dirty="0">
                <a:cs typeface="Gill Sans MT"/>
              </a:rPr>
              <a:t>scorecard. Each group member should take a separate set of 5–10 questions.</a:t>
            </a:r>
            <a:endParaRPr lang="en-US" i="1" dirty="0">
              <a:cs typeface="Gill Sans MT"/>
            </a:endParaRP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32</a:t>
            </a:fld>
            <a:endParaRPr lang="en-US"/>
          </a:p>
        </p:txBody>
      </p:sp>
      <p:sp>
        <p:nvSpPr>
          <p:cNvPr id="5" name="Footer Placeholder 5">
            <a:extLst>
              <a:ext uri="{FF2B5EF4-FFF2-40B4-BE49-F238E27FC236}">
                <a16:creationId xmlns:a16="http://schemas.microsoft.com/office/drawing/2014/main" id="{3847A603-B722-485A-81B6-FBB74D786D4E}"/>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7039447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dirty="0"/>
              <a:t>After 10 minutes, bring the large group back together and discuss the following:</a:t>
            </a:r>
          </a:p>
          <a:p>
            <a:pPr marL="182096" marR="4483" indent="-171450">
              <a:spcBef>
                <a:spcPts val="600"/>
              </a:spcBef>
              <a:buFont typeface="Arial" panose="020B0604020202020204" pitchFamily="34" charset="0"/>
              <a:buChar char="•"/>
              <a:tabLst>
                <a:tab pos="314902" algn="l"/>
                <a:tab pos="315462" algn="l"/>
              </a:tabLst>
            </a:pPr>
            <a:r>
              <a:rPr lang="en-US" spc="-9" dirty="0">
                <a:cs typeface="Gill Sans MT"/>
              </a:rPr>
              <a:t>How did you find the practice facilitation?</a:t>
            </a:r>
          </a:p>
          <a:p>
            <a:pPr marL="182096" marR="4483" indent="-171450">
              <a:spcBef>
                <a:spcPts val="600"/>
              </a:spcBef>
              <a:buFont typeface="Arial" panose="020B0604020202020204" pitchFamily="34" charset="0"/>
              <a:buChar char="•"/>
              <a:tabLst>
                <a:tab pos="314902" algn="l"/>
                <a:tab pos="315462" algn="l"/>
              </a:tabLst>
            </a:pPr>
            <a:r>
              <a:rPr lang="en-US" spc="-9" dirty="0">
                <a:cs typeface="Gill Sans MT"/>
              </a:rPr>
              <a:t>What was easy about the facilitation?</a:t>
            </a:r>
          </a:p>
          <a:p>
            <a:pPr marL="182096" marR="4483" indent="-171450">
              <a:spcBef>
                <a:spcPts val="600"/>
              </a:spcBef>
              <a:buFont typeface="Arial" panose="020B0604020202020204" pitchFamily="34" charset="0"/>
              <a:buChar char="•"/>
              <a:tabLst>
                <a:tab pos="314902" algn="l"/>
                <a:tab pos="315462" algn="l"/>
              </a:tabLst>
            </a:pPr>
            <a:r>
              <a:rPr lang="en-US" spc="-9" dirty="0">
                <a:cs typeface="Gill Sans MT"/>
              </a:rPr>
              <a:t>What was challenging about the facilitation?</a:t>
            </a:r>
          </a:p>
          <a:p>
            <a:pPr marL="182096" marR="4483" indent="-171450">
              <a:spcBef>
                <a:spcPts val="600"/>
              </a:spcBef>
              <a:buFont typeface="Arial" panose="020B0604020202020204" pitchFamily="34" charset="0"/>
              <a:buChar char="•"/>
              <a:tabLst>
                <a:tab pos="314902" algn="l"/>
                <a:tab pos="315462" algn="l"/>
              </a:tabLst>
            </a:pPr>
            <a:r>
              <a:rPr lang="en-US" spc="-9" dirty="0">
                <a:cs typeface="Gill Sans MT"/>
              </a:rPr>
              <a:t>What would you do differently to improve your facilitation?</a:t>
            </a:r>
            <a:endParaRPr lang="en-US" dirty="0">
              <a:cs typeface="Gill Sans MT"/>
            </a:endParaRPr>
          </a:p>
          <a:p>
            <a:pPr>
              <a:spcBef>
                <a:spcPts val="600"/>
              </a:spcBef>
            </a:pPr>
            <a:r>
              <a:rPr lang="en-US" dirty="0"/>
              <a:t>Spend 10 minutes on this discussion.</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33</a:t>
            </a:fld>
            <a:endParaRPr lang="en-US"/>
          </a:p>
        </p:txBody>
      </p:sp>
      <p:sp>
        <p:nvSpPr>
          <p:cNvPr id="5" name="Footer Placeholder 5">
            <a:extLst>
              <a:ext uri="{FF2B5EF4-FFF2-40B4-BE49-F238E27FC236}">
                <a16:creationId xmlns:a16="http://schemas.microsoft.com/office/drawing/2014/main" id="{14E90B5D-D276-472B-9A75-44D26D4ED85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292168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Ok, we have talked about how to facilitate the group discussions. Now we are going to talk about facilitating key informant interviews.</a:t>
            </a:r>
          </a:p>
        </p:txBody>
      </p:sp>
      <p:sp>
        <p:nvSpPr>
          <p:cNvPr id="4" name="Slide Number Placeholder 3"/>
          <p:cNvSpPr>
            <a:spLocks noGrp="1"/>
          </p:cNvSpPr>
          <p:nvPr>
            <p:ph type="sldNum" sz="quarter" idx="5"/>
          </p:nvPr>
        </p:nvSpPr>
        <p:spPr/>
        <p:txBody>
          <a:bodyPr/>
          <a:lstStyle/>
          <a:p>
            <a:fld id="{90082B6F-4CF3-4704-9DA1-19CA4898257C}" type="slidenum">
              <a:rPr lang="en-US" smtClean="0"/>
              <a:t>34</a:t>
            </a:fld>
            <a:endParaRPr lang="en-US"/>
          </a:p>
        </p:txBody>
      </p:sp>
      <p:sp>
        <p:nvSpPr>
          <p:cNvPr id="5" name="Footer Placeholder 5">
            <a:extLst>
              <a:ext uri="{FF2B5EF4-FFF2-40B4-BE49-F238E27FC236}">
                <a16:creationId xmlns:a16="http://schemas.microsoft.com/office/drawing/2014/main" id="{7986465D-89EF-4B2D-9792-8C75BC07FEC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2884008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What are the composition of the key informant interviews? You will interview health care providers, clinic managers, or local health administrators. The purpose of these interviews it to get the health provider’s perspective. You will interview one person at a time and take notes. The interview should last around 45 minutes.</a:t>
            </a:r>
          </a:p>
        </p:txBody>
      </p:sp>
      <p:sp>
        <p:nvSpPr>
          <p:cNvPr id="4" name="Slide Number Placeholder 3"/>
          <p:cNvSpPr>
            <a:spLocks noGrp="1"/>
          </p:cNvSpPr>
          <p:nvPr>
            <p:ph type="sldNum" sz="quarter" idx="5"/>
          </p:nvPr>
        </p:nvSpPr>
        <p:spPr/>
        <p:txBody>
          <a:bodyPr/>
          <a:lstStyle/>
          <a:p>
            <a:fld id="{90082B6F-4CF3-4704-9DA1-19CA4898257C}" type="slidenum">
              <a:rPr lang="en-US" smtClean="0"/>
              <a:t>35</a:t>
            </a:fld>
            <a:endParaRPr lang="en-US"/>
          </a:p>
        </p:txBody>
      </p:sp>
      <p:sp>
        <p:nvSpPr>
          <p:cNvPr id="5" name="Footer Placeholder 5">
            <a:extLst>
              <a:ext uri="{FF2B5EF4-FFF2-40B4-BE49-F238E27FC236}">
                <a16:creationId xmlns:a16="http://schemas.microsoft.com/office/drawing/2014/main" id="{B6EB1DF8-59AF-4BAA-9AEB-62F3C959396A}"/>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3115558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What are your responsibilities as a key informant interviewer?</a:t>
            </a:r>
          </a:p>
          <a:p>
            <a:pPr marL="228600" marR="4483" indent="-206375">
              <a:spcBef>
                <a:spcPts val="600"/>
              </a:spcBef>
              <a:buAutoNum type="arabicPeriod"/>
              <a:tabLst>
                <a:tab pos="228600" algn="l"/>
              </a:tabLst>
            </a:pPr>
            <a:r>
              <a:rPr lang="en-US" i="1" spc="-9" dirty="0">
                <a:cs typeface="Gill Sans MT"/>
              </a:rPr>
              <a:t>First, you should be very familiar with the interview guide/questions.</a:t>
            </a:r>
          </a:p>
          <a:p>
            <a:pPr marL="228600" marR="4483" indent="-206375">
              <a:spcBef>
                <a:spcPts val="600"/>
              </a:spcBef>
              <a:buAutoNum type="arabicPeriod"/>
              <a:tabLst>
                <a:tab pos="228600" algn="l"/>
              </a:tabLst>
            </a:pPr>
            <a:r>
              <a:rPr lang="en-US" i="1" spc="-9" dirty="0">
                <a:cs typeface="Gill Sans MT"/>
              </a:rPr>
              <a:t>During the interview, you should:</a:t>
            </a:r>
          </a:p>
          <a:p>
            <a:pPr marR="4483" lvl="1" indent="-195263">
              <a:spcBef>
                <a:spcPts val="600"/>
              </a:spcBef>
              <a:buFont typeface="Arial" panose="020B0604020202020204" pitchFamily="34" charset="0"/>
              <a:buChar char="•"/>
              <a:tabLst>
                <a:tab pos="314902" algn="l"/>
                <a:tab pos="315462" algn="l"/>
              </a:tabLst>
            </a:pPr>
            <a:r>
              <a:rPr lang="en-US" i="1" dirty="0">
                <a:cs typeface="Gill Sans MT"/>
              </a:rPr>
              <a:t>Welcome the individual to the interview and make them feel comfortable. Are they seated comfortably? Be friendly and relaxed.</a:t>
            </a:r>
          </a:p>
          <a:p>
            <a:pPr marR="4483" lvl="1" indent="-195263">
              <a:spcBef>
                <a:spcPts val="600"/>
              </a:spcBef>
              <a:buFont typeface="Arial" panose="020B0604020202020204" pitchFamily="34" charset="0"/>
              <a:buChar char="•"/>
              <a:tabLst>
                <a:tab pos="314902" algn="l"/>
                <a:tab pos="315462" algn="l"/>
              </a:tabLst>
            </a:pPr>
            <a:r>
              <a:rPr lang="en-US" i="1" dirty="0">
                <a:cs typeface="Gill Sans MT"/>
              </a:rPr>
              <a:t>Review the purpose of the interview.</a:t>
            </a:r>
          </a:p>
          <a:p>
            <a:pPr marR="4483" lvl="1" indent="-195263">
              <a:spcBef>
                <a:spcPts val="600"/>
              </a:spcBef>
              <a:buFont typeface="Arial" panose="020B0604020202020204" pitchFamily="34" charset="0"/>
              <a:buChar char="•"/>
              <a:tabLst>
                <a:tab pos="314902" algn="l"/>
                <a:tab pos="315462" algn="l"/>
              </a:tabLst>
            </a:pPr>
            <a:r>
              <a:rPr lang="en-US" i="1" dirty="0"/>
              <a:t>Ensure good information is collected—this means probing and facilitating the conversation. We will come back to this a bit later.</a:t>
            </a:r>
          </a:p>
          <a:p>
            <a:pPr marR="4483" lvl="1" indent="-195263">
              <a:spcBef>
                <a:spcPts val="600"/>
              </a:spcBef>
              <a:buFont typeface="Arial" panose="020B0604020202020204" pitchFamily="34" charset="0"/>
              <a:buChar char="•"/>
              <a:tabLst>
                <a:tab pos="314902" algn="l"/>
                <a:tab pos="315462" algn="l"/>
              </a:tabLst>
            </a:pPr>
            <a:r>
              <a:rPr lang="en-US" i="1" dirty="0"/>
              <a:t>Take good notes.</a:t>
            </a:r>
          </a:p>
          <a:p>
            <a:pPr marR="4483" lvl="1" indent="-195263">
              <a:spcBef>
                <a:spcPts val="600"/>
              </a:spcBef>
              <a:buFont typeface="Arial" panose="020B0604020202020204" pitchFamily="34" charset="0"/>
              <a:buChar char="•"/>
              <a:tabLst>
                <a:tab pos="314902" algn="l"/>
                <a:tab pos="315462" algn="l"/>
              </a:tabLst>
            </a:pPr>
            <a:r>
              <a:rPr lang="en-US" i="1" dirty="0"/>
              <a:t>Ensure confidentiality.</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36</a:t>
            </a:fld>
            <a:endParaRPr lang="en-US"/>
          </a:p>
        </p:txBody>
      </p:sp>
      <p:sp>
        <p:nvSpPr>
          <p:cNvPr id="5" name="Footer Placeholder 5">
            <a:extLst>
              <a:ext uri="{FF2B5EF4-FFF2-40B4-BE49-F238E27FC236}">
                <a16:creationId xmlns:a16="http://schemas.microsoft.com/office/drawing/2014/main" id="{A930E440-D4B7-4C33-ABA2-FB94C8C3449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273277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Now we are going to do a small group activity.</a:t>
            </a:r>
          </a:p>
          <a:p>
            <a:pPr>
              <a:spcBef>
                <a:spcPts val="600"/>
              </a:spcBef>
            </a:pPr>
            <a:r>
              <a:rPr lang="en-US" i="1" spc="-9" dirty="0">
                <a:cs typeface="Gill Sans MT"/>
              </a:rPr>
              <a:t>As individuals or in small groups of two to three, review the KII guide and discuss:</a:t>
            </a:r>
          </a:p>
          <a:p>
            <a:pPr marL="182096" marR="4483" indent="-171450">
              <a:spcBef>
                <a:spcPts val="600"/>
              </a:spcBef>
              <a:buFont typeface="Arial" panose="020B0604020202020204" pitchFamily="34" charset="0"/>
              <a:buChar char="•"/>
              <a:tabLst>
                <a:tab pos="314902" algn="l"/>
                <a:tab pos="315462" algn="l"/>
              </a:tabLst>
            </a:pPr>
            <a:r>
              <a:rPr lang="en-US" i="1" spc="-9" dirty="0">
                <a:cs typeface="Gill Sans MT"/>
              </a:rPr>
              <a:t>Why each question was selected</a:t>
            </a:r>
          </a:p>
          <a:p>
            <a:pPr marL="182096" marR="4483" indent="-171450">
              <a:spcBef>
                <a:spcPts val="600"/>
              </a:spcBef>
              <a:buFont typeface="Arial" panose="020B0604020202020204" pitchFamily="34" charset="0"/>
              <a:buChar char="•"/>
              <a:tabLst>
                <a:tab pos="314902" algn="l"/>
                <a:tab pos="315462" algn="l"/>
              </a:tabLst>
            </a:pPr>
            <a:r>
              <a:rPr lang="en-US" i="1" spc="-9" dirty="0">
                <a:cs typeface="Gill Sans MT"/>
              </a:rPr>
              <a:t>What each question will measure?</a:t>
            </a:r>
          </a:p>
          <a:p>
            <a:pPr marL="182096" marR="4483" indent="-171450">
              <a:spcBef>
                <a:spcPts val="600"/>
              </a:spcBef>
              <a:buFont typeface="Arial" panose="020B0604020202020204" pitchFamily="34" charset="0"/>
              <a:buChar char="•"/>
              <a:tabLst>
                <a:tab pos="314902" algn="l"/>
                <a:tab pos="315462" algn="l"/>
              </a:tabLst>
            </a:pPr>
            <a:r>
              <a:rPr lang="en-US" i="1" spc="-9" dirty="0">
                <a:cs typeface="Gill Sans MT"/>
              </a:rPr>
              <a:t>How do you think participants might respond to the question or interpret it?</a:t>
            </a:r>
          </a:p>
          <a:p>
            <a:pPr marL="10646" marR="4483">
              <a:spcBef>
                <a:spcPts val="600"/>
              </a:spcBef>
              <a:tabLst>
                <a:tab pos="314902" algn="l"/>
                <a:tab pos="315462" algn="l"/>
              </a:tabLst>
            </a:pPr>
            <a:r>
              <a:rPr lang="en-US" i="1" spc="-9" dirty="0">
                <a:cs typeface="Gill Sans MT"/>
              </a:rPr>
              <a:t>Be prepared to share your ideas with the larger group. You will have 15 minutes.</a:t>
            </a:r>
          </a:p>
          <a:p>
            <a:pPr marL="10646" marR="4483">
              <a:spcBef>
                <a:spcPts val="600"/>
              </a:spcBef>
              <a:tabLst>
                <a:tab pos="314902" algn="l"/>
                <a:tab pos="315462" algn="l"/>
              </a:tabLst>
            </a:pPr>
            <a:r>
              <a:rPr lang="en-US" i="0" spc="-9" dirty="0">
                <a:cs typeface="+mn-cs"/>
              </a:rPr>
              <a:t>After</a:t>
            </a:r>
            <a:r>
              <a:rPr lang="en-US" i="0" spc="-9" dirty="0">
                <a:cs typeface="Gill Sans MT"/>
              </a:rPr>
              <a:t> 15 minutes, bring the large group back together and ask groups to share their discussion and the responses for each of the questions.  </a:t>
            </a:r>
          </a:p>
          <a:p>
            <a:pPr marL="10646" marR="4483">
              <a:spcBef>
                <a:spcPts val="600"/>
              </a:spcBef>
              <a:tabLst>
                <a:tab pos="314902" algn="l"/>
                <a:tab pos="315462" algn="l"/>
              </a:tabLst>
            </a:pPr>
            <a:r>
              <a:rPr lang="en-US" i="0" spc="-9" dirty="0">
                <a:cs typeface="Gill Sans MT"/>
              </a:rPr>
              <a:t>Ask if there are any questions or other comments about the KII guide.</a:t>
            </a:r>
            <a:endParaRPr lang="en-US" i="0" dirty="0">
              <a:cs typeface="Gill Sans MT"/>
            </a:endParaRP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37</a:t>
            </a:fld>
            <a:endParaRPr lang="en-US"/>
          </a:p>
        </p:txBody>
      </p:sp>
      <p:sp>
        <p:nvSpPr>
          <p:cNvPr id="5" name="Footer Placeholder 5">
            <a:extLst>
              <a:ext uri="{FF2B5EF4-FFF2-40B4-BE49-F238E27FC236}">
                <a16:creationId xmlns:a16="http://schemas.microsoft.com/office/drawing/2014/main" id="{D69FA402-6B3E-400A-A8A3-F7A429D1BA49}"/>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237929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a:t>Say:</a:t>
            </a:r>
            <a:r>
              <a:rPr lang="en-US"/>
              <a:t> </a:t>
            </a:r>
            <a:r>
              <a:rPr lang="en-US" i="1"/>
              <a:t>Now we are going to talk about interviewing skills. How do we build rapport with the interviewee. What is active listening and probing?</a:t>
            </a:r>
          </a:p>
        </p:txBody>
      </p:sp>
      <p:sp>
        <p:nvSpPr>
          <p:cNvPr id="4" name="Slide Number Placeholder 3"/>
          <p:cNvSpPr>
            <a:spLocks noGrp="1"/>
          </p:cNvSpPr>
          <p:nvPr>
            <p:ph type="sldNum" sz="quarter" idx="5"/>
          </p:nvPr>
        </p:nvSpPr>
        <p:spPr/>
        <p:txBody>
          <a:bodyPr/>
          <a:lstStyle/>
          <a:p>
            <a:fld id="{90082B6F-4CF3-4704-9DA1-19CA4898257C}" type="slidenum">
              <a:rPr lang="en-US" smtClean="0"/>
              <a:t>38</a:t>
            </a:fld>
            <a:endParaRPr lang="en-US"/>
          </a:p>
        </p:txBody>
      </p:sp>
      <p:sp>
        <p:nvSpPr>
          <p:cNvPr id="5" name="Footer Placeholder 5">
            <a:extLst>
              <a:ext uri="{FF2B5EF4-FFF2-40B4-BE49-F238E27FC236}">
                <a16:creationId xmlns:a16="http://schemas.microsoft.com/office/drawing/2014/main" id="{AB2DE520-090E-4A1D-A3E4-13D4B3E4DD3D}"/>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79926700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First, what is a key informant interview?  </a:t>
            </a:r>
          </a:p>
          <a:p>
            <a:pPr>
              <a:spcBef>
                <a:spcPts val="600"/>
              </a:spcBef>
            </a:pPr>
            <a:r>
              <a:rPr lang="en-US" dirty="0"/>
              <a:t>Let participants respond.</a:t>
            </a:r>
          </a:p>
          <a:p>
            <a:pPr>
              <a:spcBef>
                <a:spcPts val="600"/>
              </a:spcBef>
            </a:pPr>
            <a:r>
              <a:rPr lang="en-US" b="1" dirty="0"/>
              <a:t>Say: </a:t>
            </a:r>
            <a:r>
              <a:rPr lang="en-US" i="1" dirty="0"/>
              <a:t>A key informant interview is a t</a:t>
            </a:r>
            <a:r>
              <a:rPr lang="en-US" altLang="en-US" i="1" dirty="0"/>
              <a:t>echnique to learn how a person feels and thinks about a topic. In a KII, the participant is the expert!</a:t>
            </a:r>
          </a:p>
          <a:p>
            <a:pPr>
              <a:spcBef>
                <a:spcPts val="600"/>
              </a:spcBef>
            </a:pPr>
            <a:r>
              <a:rPr lang="en-US" altLang="en-US" i="1" dirty="0"/>
              <a:t>KIIs are usually one-on-one. You, as the interviewer, ask open-ended questions; there is no scoring as in the group discussions. What is very important is that you probe responses for detail and depth. It should be a comfortable conversation. Building rapport with the interviewee is critical.</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39</a:t>
            </a:fld>
            <a:endParaRPr lang="en-US"/>
          </a:p>
        </p:txBody>
      </p:sp>
      <p:sp>
        <p:nvSpPr>
          <p:cNvPr id="5" name="Footer Placeholder 5">
            <a:extLst>
              <a:ext uri="{FF2B5EF4-FFF2-40B4-BE49-F238E27FC236}">
                <a16:creationId xmlns:a16="http://schemas.microsoft.com/office/drawing/2014/main" id="{0794E7D2-57A9-48F2-9437-81ED92F66B5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845558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So, what are community-led monitoring systems?</a:t>
            </a:r>
          </a:p>
        </p:txBody>
      </p:sp>
      <p:sp>
        <p:nvSpPr>
          <p:cNvPr id="4" name="Slide Number Placeholder 3"/>
          <p:cNvSpPr>
            <a:spLocks noGrp="1"/>
          </p:cNvSpPr>
          <p:nvPr>
            <p:ph type="sldNum" sz="quarter" idx="5"/>
          </p:nvPr>
        </p:nvSpPr>
        <p:spPr/>
        <p:txBody>
          <a:bodyPr/>
          <a:lstStyle/>
          <a:p>
            <a:fld id="{90082B6F-4CF3-4704-9DA1-19CA4898257C}" type="slidenum">
              <a:rPr lang="en-US" smtClean="0"/>
              <a:t>4</a:t>
            </a:fld>
            <a:endParaRPr lang="en-US"/>
          </a:p>
        </p:txBody>
      </p:sp>
      <p:sp>
        <p:nvSpPr>
          <p:cNvPr id="5" name="Footer Placeholder 5">
            <a:extLst>
              <a:ext uri="{FF2B5EF4-FFF2-40B4-BE49-F238E27FC236}">
                <a16:creationId xmlns:a16="http://schemas.microsoft.com/office/drawing/2014/main" id="{12D5A0BC-939B-40F2-B1A3-100835E9FF46}"/>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3252849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 </a:t>
            </a:r>
            <a:r>
              <a:rPr lang="en-US" i="1" dirty="0"/>
              <a:t>So, let’s look a bit more at some of these interviewing skills, namely rapport building, active listening, and probing</a:t>
            </a:r>
            <a:r>
              <a:rPr lang="en-US" dirty="0"/>
              <a:t>.</a:t>
            </a:r>
          </a:p>
        </p:txBody>
      </p:sp>
      <p:sp>
        <p:nvSpPr>
          <p:cNvPr id="4" name="Slide Number Placeholder 3"/>
          <p:cNvSpPr>
            <a:spLocks noGrp="1"/>
          </p:cNvSpPr>
          <p:nvPr>
            <p:ph type="sldNum" sz="quarter" idx="5"/>
          </p:nvPr>
        </p:nvSpPr>
        <p:spPr/>
        <p:txBody>
          <a:bodyPr/>
          <a:lstStyle/>
          <a:p>
            <a:fld id="{90082B6F-4CF3-4704-9DA1-19CA4898257C}" type="slidenum">
              <a:rPr lang="en-US" smtClean="0"/>
              <a:t>40</a:t>
            </a:fld>
            <a:endParaRPr lang="en-US"/>
          </a:p>
        </p:txBody>
      </p:sp>
      <p:sp>
        <p:nvSpPr>
          <p:cNvPr id="5" name="Footer Placeholder 5">
            <a:extLst>
              <a:ext uri="{FF2B5EF4-FFF2-40B4-BE49-F238E27FC236}">
                <a16:creationId xmlns:a16="http://schemas.microsoft.com/office/drawing/2014/main" id="{D5F7C813-8E70-463E-BB97-ACD17CE7A549}"/>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680494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41</a:t>
            </a:fld>
            <a:endParaRPr lang="en-US"/>
          </a:p>
        </p:txBody>
      </p:sp>
      <p:sp>
        <p:nvSpPr>
          <p:cNvPr id="5" name="Footer Placeholder 5">
            <a:extLst>
              <a:ext uri="{FF2B5EF4-FFF2-40B4-BE49-F238E27FC236}">
                <a16:creationId xmlns:a16="http://schemas.microsoft.com/office/drawing/2014/main" id="{3F4A3F8F-B86C-4938-98C5-0B9452ED505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8613441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a:t>Ask:</a:t>
            </a:r>
            <a:r>
              <a:rPr lang="en-US"/>
              <a:t> </a:t>
            </a:r>
            <a:r>
              <a:rPr lang="en-US" altLang="en-US" i="1"/>
              <a:t>Why is building rapport important? </a:t>
            </a:r>
          </a:p>
          <a:p>
            <a:pPr>
              <a:spcBef>
                <a:spcPts val="600"/>
              </a:spcBef>
            </a:pPr>
            <a:r>
              <a:rPr lang="en-US" altLang="en-US"/>
              <a:t>Let participants respond.</a:t>
            </a:r>
          </a:p>
          <a:p>
            <a:pPr marL="0" marR="0" lvl="0" indent="0" algn="l" defTabSz="914400" rtl="0" eaLnBrk="1" fontAlgn="auto" latinLnBrk="0" hangingPunct="1">
              <a:spcBef>
                <a:spcPts val="600"/>
              </a:spcBef>
              <a:buClrTx/>
              <a:buSzTx/>
              <a:buFontTx/>
              <a:buNone/>
              <a:tabLst/>
              <a:defRPr/>
            </a:pPr>
            <a:r>
              <a:rPr lang="en-US" b="1"/>
              <a:t>Ask:</a:t>
            </a:r>
            <a:r>
              <a:rPr lang="en-US"/>
              <a:t> </a:t>
            </a:r>
            <a:r>
              <a:rPr lang="en-US" altLang="en-US" i="1"/>
              <a:t>What are three ways to build rapport with a participant?</a:t>
            </a:r>
            <a:r>
              <a:rPr lang="en-US" altLang="en-US"/>
              <a:t> </a:t>
            </a:r>
          </a:p>
          <a:p>
            <a:pPr marL="0" marR="0" lvl="0" indent="0" algn="l" defTabSz="914400" rtl="0" eaLnBrk="1" fontAlgn="auto" latinLnBrk="0" hangingPunct="1">
              <a:spcBef>
                <a:spcPts val="600"/>
              </a:spcBef>
              <a:buClrTx/>
              <a:buSzTx/>
              <a:buFontTx/>
              <a:buNone/>
              <a:tabLst/>
              <a:defRPr/>
            </a:pPr>
            <a:r>
              <a:rPr lang="en-US" altLang="en-US"/>
              <a:t>Let participants respond before going to next slide.</a:t>
            </a:r>
          </a:p>
        </p:txBody>
      </p:sp>
      <p:sp>
        <p:nvSpPr>
          <p:cNvPr id="4" name="Slide Number Placeholder 3"/>
          <p:cNvSpPr>
            <a:spLocks noGrp="1"/>
          </p:cNvSpPr>
          <p:nvPr>
            <p:ph type="sldNum" sz="quarter" idx="5"/>
          </p:nvPr>
        </p:nvSpPr>
        <p:spPr/>
        <p:txBody>
          <a:bodyPr/>
          <a:lstStyle/>
          <a:p>
            <a:fld id="{90082B6F-4CF3-4704-9DA1-19CA4898257C}" type="slidenum">
              <a:rPr lang="en-US" smtClean="0"/>
              <a:t>42</a:t>
            </a:fld>
            <a:endParaRPr lang="en-US"/>
          </a:p>
        </p:txBody>
      </p:sp>
      <p:sp>
        <p:nvSpPr>
          <p:cNvPr id="5" name="Footer Placeholder 5">
            <a:extLst>
              <a:ext uri="{FF2B5EF4-FFF2-40B4-BE49-F238E27FC236}">
                <a16:creationId xmlns:a16="http://schemas.microsoft.com/office/drawing/2014/main" id="{11AFB0D5-10AA-449A-A8F1-2939118DD54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9006495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Rapport building is when you quickly create an interviewer/interviewee relationship that is positive, relaxed, and mutually respectful. </a:t>
            </a:r>
          </a:p>
          <a:p>
            <a:pPr>
              <a:spcBef>
                <a:spcPts val="600"/>
              </a:spcBef>
            </a:pPr>
            <a:r>
              <a:rPr lang="en-US" i="1" dirty="0"/>
              <a:t>The interviewee should feel comfortable talking to you so that they will talk freely, openly, and honestly about their opinions and experiences. They should feel that you, as the interviewer, will not judge them, are interested in their story, and that you will keep feedback confidential.</a:t>
            </a:r>
          </a:p>
          <a:p>
            <a:pPr>
              <a:spcBef>
                <a:spcPts val="600"/>
              </a:spcBef>
            </a:pPr>
            <a:r>
              <a:rPr lang="en-US" i="1" dirty="0"/>
              <a:t>Some of the things we can do to build rapport are to be friendly, smile, use a pleasant tone of voice, and exhibit relaxed body language. Humor may also be helpful in encouraging the participant to relax. Remember to be humble and not to patronize. There should be no judgment or scolding and, certainly, no coercion. Lastly, be patient and let the interviewee share their story.</a:t>
            </a:r>
          </a:p>
        </p:txBody>
      </p:sp>
      <p:sp>
        <p:nvSpPr>
          <p:cNvPr id="4" name="Slide Number Placeholder 3"/>
          <p:cNvSpPr>
            <a:spLocks noGrp="1"/>
          </p:cNvSpPr>
          <p:nvPr>
            <p:ph type="sldNum" sz="quarter" idx="5"/>
          </p:nvPr>
        </p:nvSpPr>
        <p:spPr/>
        <p:txBody>
          <a:bodyPr/>
          <a:lstStyle/>
          <a:p>
            <a:fld id="{90082B6F-4CF3-4704-9DA1-19CA4898257C}" type="slidenum">
              <a:rPr lang="en-US" smtClean="0"/>
              <a:t>43</a:t>
            </a:fld>
            <a:endParaRPr lang="en-US"/>
          </a:p>
        </p:txBody>
      </p:sp>
      <p:sp>
        <p:nvSpPr>
          <p:cNvPr id="5" name="Footer Placeholder 5">
            <a:extLst>
              <a:ext uri="{FF2B5EF4-FFF2-40B4-BE49-F238E27FC236}">
                <a16:creationId xmlns:a16="http://schemas.microsoft.com/office/drawing/2014/main" id="{DC68B677-0637-40D5-A870-586E905173C7}"/>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7340940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Ok, let’s look at some of these aspects in more detail: flow of the i</a:t>
            </a:r>
            <a:r>
              <a:rPr lang="en-US" altLang="en-US" i="1" dirty="0"/>
              <a:t>nterview, what you say, the tone of your voice, your body language, and being prepared.</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44</a:t>
            </a:fld>
            <a:endParaRPr lang="en-US"/>
          </a:p>
        </p:txBody>
      </p:sp>
      <p:sp>
        <p:nvSpPr>
          <p:cNvPr id="5" name="Footer Placeholder 5">
            <a:extLst>
              <a:ext uri="{FF2B5EF4-FFF2-40B4-BE49-F238E27FC236}">
                <a16:creationId xmlns:a16="http://schemas.microsoft.com/office/drawing/2014/main" id="{5CE72A54-0204-4CC4-ACE7-72EEB65D5F22}"/>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93218585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Ok, let’s start with interview flow. </a:t>
            </a:r>
            <a:r>
              <a:rPr lang="en-US" altLang="en-US" i="1" dirty="0"/>
              <a:t>Before the interview starts:</a:t>
            </a:r>
          </a:p>
          <a:p>
            <a:pPr marL="171450" indent="-171450">
              <a:spcBef>
                <a:spcPts val="600"/>
              </a:spcBef>
              <a:buFont typeface="Arial" panose="020B0604020202020204" pitchFamily="34" charset="0"/>
              <a:buChar char="•"/>
            </a:pPr>
            <a:r>
              <a:rPr lang="en-US" altLang="en-US" i="1" dirty="0"/>
              <a:t>Take some time to talk before you start asking the questions.</a:t>
            </a:r>
          </a:p>
          <a:p>
            <a:pPr marL="171450" indent="-171450">
              <a:spcBef>
                <a:spcPts val="600"/>
              </a:spcBef>
              <a:buFont typeface="Arial" panose="020B0604020202020204" pitchFamily="34" charset="0"/>
              <a:buChar char="•"/>
            </a:pPr>
            <a:r>
              <a:rPr lang="en-US" altLang="en-US" i="1" dirty="0"/>
              <a:t>Allow the participant to ask questions about CSC and the community-led monitoring process.</a:t>
            </a:r>
          </a:p>
          <a:p>
            <a:pPr>
              <a:spcBef>
                <a:spcPts val="600"/>
              </a:spcBef>
            </a:pPr>
            <a:r>
              <a:rPr lang="en-US" altLang="en-US" i="1" dirty="0"/>
              <a:t>Be aware of the pace of the interview. Do not rush the interview, but also be respectful of participant’s time.</a:t>
            </a:r>
          </a:p>
        </p:txBody>
      </p:sp>
      <p:sp>
        <p:nvSpPr>
          <p:cNvPr id="4" name="Slide Number Placeholder 3"/>
          <p:cNvSpPr>
            <a:spLocks noGrp="1"/>
          </p:cNvSpPr>
          <p:nvPr>
            <p:ph type="sldNum" sz="quarter" idx="5"/>
          </p:nvPr>
        </p:nvSpPr>
        <p:spPr/>
        <p:txBody>
          <a:bodyPr/>
          <a:lstStyle/>
          <a:p>
            <a:fld id="{90082B6F-4CF3-4704-9DA1-19CA4898257C}" type="slidenum">
              <a:rPr lang="en-US" smtClean="0"/>
              <a:t>45</a:t>
            </a:fld>
            <a:endParaRPr lang="en-US"/>
          </a:p>
        </p:txBody>
      </p:sp>
      <p:sp>
        <p:nvSpPr>
          <p:cNvPr id="5" name="Footer Placeholder 5">
            <a:extLst>
              <a:ext uri="{FF2B5EF4-FFF2-40B4-BE49-F238E27FC236}">
                <a16:creationId xmlns:a16="http://schemas.microsoft.com/office/drawing/2014/main" id="{4D04C28F-5D48-4A3B-BA37-DCF4275A533D}"/>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807310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altLang="en-US" b="1" dirty="0"/>
              <a:t>Say:</a:t>
            </a:r>
            <a:r>
              <a:rPr lang="en-US" altLang="en-US" dirty="0"/>
              <a:t> </a:t>
            </a:r>
            <a:r>
              <a:rPr lang="en-US" altLang="en-US" i="1" dirty="0"/>
              <a:t>So here are the key things for rapport building:</a:t>
            </a:r>
          </a:p>
          <a:p>
            <a:pPr marL="171450" indent="-171450">
              <a:spcBef>
                <a:spcPts val="600"/>
              </a:spcBef>
              <a:buFont typeface="Arial" panose="020B0604020202020204" pitchFamily="34" charset="0"/>
              <a:buChar char="•"/>
            </a:pPr>
            <a:r>
              <a:rPr lang="en-US" altLang="en-US" i="1" dirty="0"/>
              <a:t>Be friendly, smile</a:t>
            </a:r>
          </a:p>
          <a:p>
            <a:pPr marL="171450" indent="-171450">
              <a:spcBef>
                <a:spcPts val="600"/>
              </a:spcBef>
              <a:buFont typeface="Arial" panose="020B0604020202020204" pitchFamily="34" charset="0"/>
              <a:buChar char="•"/>
            </a:pPr>
            <a:r>
              <a:rPr lang="en-US" altLang="en-US" i="1" dirty="0"/>
              <a:t>Speak in pleasant tone</a:t>
            </a:r>
          </a:p>
          <a:p>
            <a:pPr marL="171450" indent="-171450">
              <a:spcBef>
                <a:spcPts val="600"/>
              </a:spcBef>
              <a:buFont typeface="Arial" panose="020B0604020202020204" pitchFamily="34" charset="0"/>
              <a:buChar char="•"/>
            </a:pPr>
            <a:r>
              <a:rPr lang="en-US" altLang="en-US" i="1" dirty="0"/>
              <a:t>Be a good listener, encourage participant to continue</a:t>
            </a:r>
          </a:p>
          <a:p>
            <a:pPr marL="171450" indent="-171450">
              <a:spcBef>
                <a:spcPts val="600"/>
              </a:spcBef>
              <a:buFont typeface="Arial" panose="020B0604020202020204" pitchFamily="34" charset="0"/>
              <a:buChar char="•"/>
            </a:pPr>
            <a:r>
              <a:rPr lang="en-US" altLang="en-US" i="1" dirty="0"/>
              <a:t>Be neutral, don’t scold or berate</a:t>
            </a:r>
          </a:p>
          <a:p>
            <a:pPr marL="171450" indent="-171450">
              <a:spcBef>
                <a:spcPts val="600"/>
              </a:spcBef>
              <a:buFont typeface="Arial" panose="020B0604020202020204" pitchFamily="34" charset="0"/>
              <a:buChar char="•"/>
            </a:pPr>
            <a:r>
              <a:rPr lang="en-US" altLang="en-US" i="1" dirty="0"/>
              <a:t>Be patient, relaxed</a:t>
            </a:r>
          </a:p>
          <a:p>
            <a:pPr marL="171450" indent="-171450">
              <a:spcBef>
                <a:spcPts val="600"/>
              </a:spcBef>
              <a:buFont typeface="Arial" panose="020B0604020202020204" pitchFamily="34" charset="0"/>
              <a:buChar char="•"/>
            </a:pPr>
            <a:r>
              <a:rPr lang="en-US" altLang="en-US" i="1" dirty="0"/>
              <a:t>Be comfortable with topic</a:t>
            </a:r>
          </a:p>
          <a:p>
            <a:pPr marL="171450" indent="-171450">
              <a:spcBef>
                <a:spcPts val="600"/>
              </a:spcBef>
              <a:buFont typeface="Arial" panose="020B0604020202020204" pitchFamily="34" charset="0"/>
              <a:buChar char="•"/>
            </a:pPr>
            <a:r>
              <a:rPr lang="en-US" altLang="en-US" i="1" dirty="0"/>
              <a:t>Manage interview flow</a:t>
            </a:r>
          </a:p>
          <a:p>
            <a:pPr marL="171450" indent="-171450">
              <a:spcBef>
                <a:spcPts val="600"/>
              </a:spcBef>
              <a:buFont typeface="Arial" panose="020B0604020202020204" pitchFamily="34" charset="0"/>
              <a:buChar char="•"/>
            </a:pPr>
            <a:r>
              <a:rPr lang="en-US" altLang="en-US" i="1" dirty="0"/>
              <a:t>Monitor what you say</a:t>
            </a:r>
          </a:p>
          <a:p>
            <a:pPr marL="171450" indent="-171450">
              <a:spcBef>
                <a:spcPts val="600"/>
              </a:spcBef>
              <a:buFont typeface="Arial" panose="020B0604020202020204" pitchFamily="34" charset="0"/>
              <a:buChar char="•"/>
            </a:pPr>
            <a:r>
              <a:rPr lang="en-US" altLang="en-US" i="1" dirty="0"/>
              <a:t>Be aware of tone of voice</a:t>
            </a:r>
          </a:p>
          <a:p>
            <a:pPr marL="171450" indent="-171450">
              <a:spcBef>
                <a:spcPts val="600"/>
              </a:spcBef>
              <a:buFont typeface="Arial" panose="020B0604020202020204" pitchFamily="34" charset="0"/>
              <a:buChar char="•"/>
            </a:pPr>
            <a:r>
              <a:rPr lang="en-US" altLang="en-US" i="1" dirty="0"/>
              <a:t>Ensure body language signals that you are relaxed and comfortable, but also professional</a:t>
            </a:r>
          </a:p>
          <a:p>
            <a:pPr marL="171450" indent="-171450">
              <a:spcBef>
                <a:spcPts val="600"/>
              </a:spcBef>
              <a:buFont typeface="Arial" panose="020B0604020202020204" pitchFamily="34" charset="0"/>
              <a:buChar char="•"/>
            </a:pPr>
            <a:r>
              <a:rPr lang="en-US" altLang="en-US" i="1" dirty="0"/>
              <a:t>Be prepared</a:t>
            </a:r>
          </a:p>
        </p:txBody>
      </p:sp>
      <p:sp>
        <p:nvSpPr>
          <p:cNvPr id="4" name="Slide Number Placeholder 3"/>
          <p:cNvSpPr>
            <a:spLocks noGrp="1"/>
          </p:cNvSpPr>
          <p:nvPr>
            <p:ph type="sldNum" sz="quarter" idx="5"/>
          </p:nvPr>
        </p:nvSpPr>
        <p:spPr/>
        <p:txBody>
          <a:bodyPr/>
          <a:lstStyle/>
          <a:p>
            <a:fld id="{90082B6F-4CF3-4704-9DA1-19CA4898257C}" type="slidenum">
              <a:rPr lang="en-US" smtClean="0"/>
              <a:t>46</a:t>
            </a:fld>
            <a:endParaRPr lang="en-US"/>
          </a:p>
        </p:txBody>
      </p:sp>
      <p:sp>
        <p:nvSpPr>
          <p:cNvPr id="5" name="Footer Placeholder 5">
            <a:extLst>
              <a:ext uri="{FF2B5EF4-FFF2-40B4-BE49-F238E27FC236}">
                <a16:creationId xmlns:a16="http://schemas.microsoft.com/office/drawing/2014/main" id="{6696B5C3-0953-476E-988D-758471A01C33}"/>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89712222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What are some culturally appropriate ways to build rapport? </a:t>
            </a:r>
          </a:p>
          <a:p>
            <a:pPr>
              <a:spcBef>
                <a:spcPts val="600"/>
              </a:spcBef>
            </a:pPr>
            <a:r>
              <a:rPr lang="en-US" b="1" i="0" dirty="0"/>
              <a:t>Ask</a:t>
            </a:r>
            <a:r>
              <a:rPr lang="en-US" i="0" dirty="0"/>
              <a:t> each of the four questions below (one at a time) and facilitate a discussion among the group. </a:t>
            </a:r>
            <a:endParaRPr lang="en-US" altLang="en-US" i="1" dirty="0"/>
          </a:p>
          <a:p>
            <a:pPr marL="228600" indent="-228600">
              <a:spcBef>
                <a:spcPts val="600"/>
              </a:spcBef>
              <a:buFont typeface="+mj-lt"/>
              <a:buAutoNum type="arabicPeriod"/>
            </a:pPr>
            <a:r>
              <a:rPr lang="en-US" altLang="en-US" i="1" dirty="0"/>
              <a:t>How do you start the interaction? </a:t>
            </a:r>
            <a:br>
              <a:rPr lang="en-US" altLang="en-US" i="1" dirty="0"/>
            </a:br>
            <a:r>
              <a:rPr lang="en-US" altLang="en-US" i="0" dirty="0"/>
              <a:t>Potential answers: be friendly, make the participant feel comfortable, assure them the conversation is confidential.</a:t>
            </a:r>
          </a:p>
          <a:p>
            <a:pPr marL="228600" indent="-228600">
              <a:spcBef>
                <a:spcPts val="600"/>
              </a:spcBef>
              <a:buFont typeface="+mj-lt"/>
              <a:buAutoNum type="arabicPeriod"/>
            </a:pPr>
            <a:r>
              <a:rPr lang="en-US" altLang="en-US" i="1" dirty="0"/>
              <a:t>What can you say or do to make the participant and yourself feel relaxed? </a:t>
            </a:r>
            <a:r>
              <a:rPr lang="en-US" altLang="en-US" i="0" dirty="0"/>
              <a:t>Potential answers: use humor, use relaxed body language, be friendly, speak in a pleasant tone, be patient.</a:t>
            </a:r>
          </a:p>
          <a:p>
            <a:pPr marL="228600" indent="-228600">
              <a:spcBef>
                <a:spcPts val="600"/>
              </a:spcBef>
              <a:buFont typeface="+mj-lt"/>
              <a:buAutoNum type="arabicPeriod"/>
            </a:pPr>
            <a:r>
              <a:rPr lang="en-US" altLang="en-US" i="1" dirty="0"/>
              <a:t>What would make a participant feel they can trust you? </a:t>
            </a:r>
            <a:br>
              <a:rPr lang="en-US" altLang="en-US" i="1" dirty="0"/>
            </a:br>
            <a:r>
              <a:rPr lang="en-US" altLang="en-US" i="0" dirty="0"/>
              <a:t>Potential answers: be friendly, assure the participant the interview is confidential.</a:t>
            </a:r>
            <a:endParaRPr lang="en-US" altLang="en-US" i="1" dirty="0"/>
          </a:p>
          <a:p>
            <a:pPr marL="228600" indent="-228600">
              <a:spcBef>
                <a:spcPts val="600"/>
              </a:spcBef>
              <a:buFont typeface="+mj-lt"/>
              <a:buAutoNum type="arabicPeriod"/>
            </a:pPr>
            <a:r>
              <a:rPr lang="en-US" altLang="en-US" i="1" dirty="0"/>
              <a:t>What parting words or behaviors will help the participant leave with the feeling they had a positive interview experience? </a:t>
            </a:r>
            <a:br>
              <a:rPr lang="en-US" altLang="en-US" i="1" dirty="0"/>
            </a:br>
            <a:r>
              <a:rPr lang="en-US" altLang="en-US" i="0" dirty="0"/>
              <a:t>Potential answers: Smile and be friendly, thank the participant for doing the interview, reiterate the value of their participation.</a:t>
            </a:r>
          </a:p>
          <a:p>
            <a:pPr marL="0" marR="0" lvl="0" indent="0" algn="l" defTabSz="914400" rtl="0" eaLnBrk="1" fontAlgn="auto" latinLnBrk="0" hangingPunct="1">
              <a:spcBef>
                <a:spcPts val="600"/>
              </a:spcBef>
              <a:buClrTx/>
              <a:buSzTx/>
              <a:buFont typeface="+mj-lt"/>
              <a:buNone/>
              <a:tabLst/>
              <a:defRPr/>
            </a:pPr>
            <a:r>
              <a:rPr lang="en-US" i="0" dirty="0"/>
              <a:t>Spend 15 minutes on this discussion.</a:t>
            </a:r>
          </a:p>
          <a:p>
            <a:pPr marL="228600" indent="-228600">
              <a:buFont typeface="+mj-lt"/>
              <a:buAutoNum type="arabicPeriod"/>
            </a:pPr>
            <a:endParaRPr lang="en-US" altLang="en-US" i="1"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47</a:t>
            </a:fld>
            <a:endParaRPr lang="en-US"/>
          </a:p>
        </p:txBody>
      </p:sp>
      <p:sp>
        <p:nvSpPr>
          <p:cNvPr id="5" name="Footer Placeholder 5">
            <a:extLst>
              <a:ext uri="{FF2B5EF4-FFF2-40B4-BE49-F238E27FC236}">
                <a16:creationId xmlns:a16="http://schemas.microsoft.com/office/drawing/2014/main" id="{7F353235-4D50-47BB-BC4F-4EAF518CADF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2304085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a:t>Ask:</a:t>
            </a:r>
            <a:r>
              <a:rPr lang="en-US"/>
              <a:t> </a:t>
            </a:r>
            <a:r>
              <a:rPr lang="en-US" i="1"/>
              <a:t>What might hinder rapport? </a:t>
            </a:r>
          </a:p>
          <a:p>
            <a:pPr>
              <a:spcBef>
                <a:spcPts val="600"/>
              </a:spcBef>
            </a:pPr>
            <a:r>
              <a:rPr lang="en-US" b="1" i="0"/>
              <a:t>Ask</a:t>
            </a:r>
            <a:r>
              <a:rPr lang="en-US" i="0"/>
              <a:t> each of the three questions below (one at a time) and facilitate a discussion among the group. </a:t>
            </a:r>
            <a:endParaRPr lang="en-US"/>
          </a:p>
          <a:p>
            <a:pPr marL="228600" indent="-228600">
              <a:spcBef>
                <a:spcPts val="600"/>
              </a:spcBef>
              <a:buFont typeface="+mj-lt"/>
              <a:buAutoNum type="arabicPeriod"/>
            </a:pPr>
            <a:r>
              <a:rPr lang="en-US" altLang="en-US" i="1"/>
              <a:t>What kind of things would make a participant feel uncomfortable? Hurt? Angry? </a:t>
            </a:r>
            <a:r>
              <a:rPr lang="en-US" altLang="en-US" i="0"/>
              <a:t>Potential answers: Being inpatient, be judgmental, not listening to the participant, showing disinterest,  coercing or cajoling the participant. </a:t>
            </a:r>
          </a:p>
          <a:p>
            <a:pPr marL="228600" indent="-228600">
              <a:spcBef>
                <a:spcPts val="600"/>
              </a:spcBef>
              <a:buFont typeface="+mj-lt"/>
              <a:buAutoNum type="arabicPeriod"/>
            </a:pPr>
            <a:r>
              <a:rPr lang="en-US" altLang="en-US" i="1"/>
              <a:t>What kinds of clothing would express disrespect for the participant</a:t>
            </a:r>
            <a:r>
              <a:rPr lang="en-US" altLang="en-US" i="0"/>
              <a:t>? </a:t>
            </a:r>
            <a:br>
              <a:rPr lang="en-US" altLang="en-US" i="0"/>
            </a:br>
            <a:r>
              <a:rPr lang="en-US" altLang="en-US" i="0"/>
              <a:t>Potential answers: non-professional clothing</a:t>
            </a:r>
          </a:p>
          <a:p>
            <a:pPr marL="228600" indent="-228600">
              <a:spcBef>
                <a:spcPts val="600"/>
              </a:spcBef>
              <a:buFont typeface="+mj-lt"/>
              <a:buAutoNum type="arabicPeriod"/>
            </a:pPr>
            <a:r>
              <a:rPr lang="en-US" altLang="en-US" i="1"/>
              <a:t>What kinds of culturally specific words or gestures would convey interviewer bias? </a:t>
            </a:r>
            <a:r>
              <a:rPr lang="en-US" altLang="en-US" i="0"/>
              <a:t>Potential answers depend on context.</a:t>
            </a:r>
            <a:endParaRPr lang="en-US" altLang="en-US" i="1"/>
          </a:p>
          <a:p>
            <a:pPr marL="0" marR="0" lvl="0" indent="0" algn="l" defTabSz="914400" rtl="0" eaLnBrk="1" fontAlgn="auto" latinLnBrk="0" hangingPunct="1">
              <a:spcBef>
                <a:spcPts val="600"/>
              </a:spcBef>
              <a:buClrTx/>
              <a:buSzTx/>
              <a:buFont typeface="+mj-lt"/>
              <a:buNone/>
              <a:tabLst/>
              <a:defRPr/>
            </a:pPr>
            <a:r>
              <a:rPr lang="en-US" i="0"/>
              <a:t>Spend 10 minutes on this discussion.</a:t>
            </a:r>
          </a:p>
        </p:txBody>
      </p:sp>
      <p:sp>
        <p:nvSpPr>
          <p:cNvPr id="4" name="Slide Number Placeholder 3"/>
          <p:cNvSpPr>
            <a:spLocks noGrp="1"/>
          </p:cNvSpPr>
          <p:nvPr>
            <p:ph type="sldNum" sz="quarter" idx="5"/>
          </p:nvPr>
        </p:nvSpPr>
        <p:spPr/>
        <p:txBody>
          <a:bodyPr/>
          <a:lstStyle/>
          <a:p>
            <a:fld id="{90082B6F-4CF3-4704-9DA1-19CA4898257C}" type="slidenum">
              <a:rPr lang="en-US" smtClean="0"/>
              <a:t>48</a:t>
            </a:fld>
            <a:endParaRPr lang="en-US"/>
          </a:p>
        </p:txBody>
      </p:sp>
      <p:sp>
        <p:nvSpPr>
          <p:cNvPr id="5" name="Footer Placeholder 5">
            <a:extLst>
              <a:ext uri="{FF2B5EF4-FFF2-40B4-BE49-F238E27FC236}">
                <a16:creationId xmlns:a16="http://schemas.microsoft.com/office/drawing/2014/main" id="{C2F04F23-63CF-4D22-9769-7225443F3D7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1819834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 </a:t>
            </a:r>
            <a:r>
              <a:rPr lang="en-US" i="1" dirty="0"/>
              <a:t>Now we will talk about active listening.</a:t>
            </a:r>
          </a:p>
        </p:txBody>
      </p:sp>
      <p:sp>
        <p:nvSpPr>
          <p:cNvPr id="4" name="Slide Number Placeholder 3"/>
          <p:cNvSpPr>
            <a:spLocks noGrp="1"/>
          </p:cNvSpPr>
          <p:nvPr>
            <p:ph type="sldNum" sz="quarter" idx="5"/>
          </p:nvPr>
        </p:nvSpPr>
        <p:spPr/>
        <p:txBody>
          <a:bodyPr/>
          <a:lstStyle/>
          <a:p>
            <a:fld id="{90082B6F-4CF3-4704-9DA1-19CA4898257C}" type="slidenum">
              <a:rPr lang="en-US" smtClean="0"/>
              <a:t>49</a:t>
            </a:fld>
            <a:endParaRPr lang="en-US"/>
          </a:p>
        </p:txBody>
      </p:sp>
      <p:sp>
        <p:nvSpPr>
          <p:cNvPr id="5" name="Footer Placeholder 5">
            <a:extLst>
              <a:ext uri="{FF2B5EF4-FFF2-40B4-BE49-F238E27FC236}">
                <a16:creationId xmlns:a16="http://schemas.microsoft.com/office/drawing/2014/main" id="{91AE2FBA-1B3E-4B14-A4A9-DF494908634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78148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First, let’s discuss what community-led monitoring is. </a:t>
            </a:r>
          </a:p>
          <a:p>
            <a:pPr marL="180975" marR="208121" indent="-171450">
              <a:spcBef>
                <a:spcPts val="75"/>
              </a:spcBef>
              <a:buFont typeface="Arial"/>
              <a:buChar char="•"/>
              <a:tabLst>
                <a:tab pos="180975" algn="l"/>
              </a:tabLst>
            </a:pPr>
            <a:r>
              <a:rPr lang="en-US" b="1" i="1" spc="-4" dirty="0">
                <a:latin typeface="Calibri"/>
                <a:cs typeface="Calibri"/>
              </a:rPr>
              <a:t>Community</a:t>
            </a:r>
            <a:r>
              <a:rPr lang="en-US" i="1" spc="-4" dirty="0">
                <a:latin typeface="Calibri"/>
                <a:cs typeface="Calibri"/>
              </a:rPr>
              <a:t>-</a:t>
            </a:r>
            <a:r>
              <a:rPr lang="en-US" b="1" i="1" spc="-4" dirty="0">
                <a:latin typeface="Calibri"/>
                <a:cs typeface="Calibri"/>
              </a:rPr>
              <a:t>led </a:t>
            </a:r>
            <a:r>
              <a:rPr lang="en-US" b="1" i="1" spc="-8" dirty="0">
                <a:latin typeface="Calibri"/>
                <a:cs typeface="Calibri"/>
              </a:rPr>
              <a:t>monitoring </a:t>
            </a:r>
            <a:r>
              <a:rPr lang="en-US" i="1" dirty="0">
                <a:latin typeface="Calibri"/>
                <a:cs typeface="Calibri"/>
              </a:rPr>
              <a:t>is a </a:t>
            </a:r>
            <a:r>
              <a:rPr lang="en-US" i="1" spc="-8" dirty="0">
                <a:latin typeface="Calibri"/>
                <a:cs typeface="Calibri"/>
              </a:rPr>
              <a:t>process through </a:t>
            </a:r>
            <a:r>
              <a:rPr lang="en-US" i="1" dirty="0">
                <a:latin typeface="Calibri"/>
                <a:cs typeface="Calibri"/>
              </a:rPr>
              <a:t>which </a:t>
            </a:r>
            <a:r>
              <a:rPr lang="en-US" i="1" spc="-8" dirty="0">
                <a:latin typeface="Calibri"/>
                <a:cs typeface="Calibri"/>
              </a:rPr>
              <a:t>community </a:t>
            </a:r>
            <a:r>
              <a:rPr lang="en-US" i="1" spc="-4" dirty="0">
                <a:latin typeface="Calibri"/>
                <a:cs typeface="Calibri"/>
              </a:rPr>
              <a:t>members </a:t>
            </a:r>
            <a:r>
              <a:rPr lang="en-US" i="1" spc="-8" dirty="0">
                <a:latin typeface="Calibri"/>
                <a:cs typeface="Calibri"/>
              </a:rPr>
              <a:t>collect </a:t>
            </a:r>
            <a:r>
              <a:rPr lang="en-US" i="1" dirty="0">
                <a:latin typeface="Calibri"/>
                <a:cs typeface="Calibri"/>
              </a:rPr>
              <a:t>and </a:t>
            </a:r>
            <a:r>
              <a:rPr lang="en-US" i="1" spc="-8" dirty="0">
                <a:latin typeface="Calibri"/>
                <a:cs typeface="Calibri"/>
              </a:rPr>
              <a:t>analyze </a:t>
            </a:r>
            <a:r>
              <a:rPr lang="en-US" i="1" spc="-11" dirty="0">
                <a:latin typeface="Calibri"/>
                <a:cs typeface="Calibri"/>
              </a:rPr>
              <a:t>data </a:t>
            </a:r>
            <a:r>
              <a:rPr lang="en-US" i="1" spc="-4" dirty="0">
                <a:latin typeface="Calibri"/>
                <a:cs typeface="Calibri"/>
              </a:rPr>
              <a:t>on issues </a:t>
            </a:r>
            <a:r>
              <a:rPr lang="en-US" i="1" spc="-8" dirty="0">
                <a:latin typeface="Calibri"/>
                <a:cs typeface="Calibri"/>
              </a:rPr>
              <a:t>that </a:t>
            </a:r>
            <a:r>
              <a:rPr lang="en-US" i="1" spc="-15" dirty="0">
                <a:latin typeface="Calibri"/>
                <a:cs typeface="Calibri"/>
              </a:rPr>
              <a:t>affect </a:t>
            </a:r>
            <a:r>
              <a:rPr lang="en-US" i="1" dirty="0">
                <a:latin typeface="Calibri"/>
                <a:cs typeface="Calibri"/>
              </a:rPr>
              <a:t>them, and </a:t>
            </a:r>
            <a:r>
              <a:rPr lang="en-US" i="1" spc="-4" dirty="0">
                <a:latin typeface="Calibri"/>
                <a:cs typeface="Calibri"/>
              </a:rPr>
              <a:t>use </a:t>
            </a:r>
            <a:r>
              <a:rPr lang="en-US" i="1" dirty="0">
                <a:latin typeface="Calibri"/>
                <a:cs typeface="Calibri"/>
              </a:rPr>
              <a:t>it </a:t>
            </a:r>
            <a:r>
              <a:rPr lang="en-US" i="1" spc="-11" dirty="0">
                <a:latin typeface="Calibri"/>
                <a:cs typeface="Calibri"/>
              </a:rPr>
              <a:t>to </a:t>
            </a:r>
            <a:r>
              <a:rPr lang="en-US" i="1" spc="-15" dirty="0">
                <a:latin typeface="Calibri"/>
                <a:cs typeface="Calibri"/>
              </a:rPr>
              <a:t>organize, </a:t>
            </a:r>
            <a:r>
              <a:rPr lang="en-US" i="1" spc="-4" dirty="0">
                <a:latin typeface="Calibri"/>
                <a:cs typeface="Calibri"/>
              </a:rPr>
              <a:t>campaign, </a:t>
            </a:r>
            <a:r>
              <a:rPr lang="en-US" i="1" dirty="0">
                <a:latin typeface="Calibri"/>
                <a:cs typeface="Calibri"/>
              </a:rPr>
              <a:t>and </a:t>
            </a:r>
            <a:r>
              <a:rPr lang="en-US" i="1" spc="-11" dirty="0">
                <a:latin typeface="Calibri"/>
                <a:cs typeface="Calibri"/>
              </a:rPr>
              <a:t>advocate </a:t>
            </a:r>
            <a:r>
              <a:rPr lang="en-US" i="1" spc="-15" dirty="0">
                <a:latin typeface="Calibri"/>
                <a:cs typeface="Calibri"/>
              </a:rPr>
              <a:t>for </a:t>
            </a:r>
            <a:r>
              <a:rPr lang="en-US" i="1" dirty="0">
                <a:latin typeface="Calibri"/>
                <a:cs typeface="Calibri"/>
              </a:rPr>
              <a:t>their</a:t>
            </a:r>
            <a:r>
              <a:rPr lang="en-US" i="1" spc="8" dirty="0">
                <a:latin typeface="Calibri"/>
                <a:cs typeface="Calibri"/>
              </a:rPr>
              <a:t> </a:t>
            </a:r>
            <a:r>
              <a:rPr lang="en-US" i="1" spc="-4" dirty="0">
                <a:latin typeface="Calibri"/>
                <a:cs typeface="Calibri"/>
              </a:rPr>
              <a:t>rights.</a:t>
            </a:r>
            <a:endParaRPr lang="en-US" i="1" dirty="0">
              <a:latin typeface="Calibri"/>
              <a:cs typeface="Calibri"/>
            </a:endParaRPr>
          </a:p>
          <a:p>
            <a:pPr marL="180975" marR="71914" indent="-171450">
              <a:spcBef>
                <a:spcPts val="450"/>
              </a:spcBef>
              <a:buFont typeface="Arial"/>
              <a:buChar char="•"/>
              <a:tabLst>
                <a:tab pos="180975" algn="l"/>
              </a:tabLst>
            </a:pPr>
            <a:r>
              <a:rPr lang="en-US" i="1" spc="-4" dirty="0">
                <a:latin typeface="Calibri"/>
                <a:cs typeface="Calibri"/>
              </a:rPr>
              <a:t>Community-led monitoring </a:t>
            </a:r>
            <a:r>
              <a:rPr lang="en-US" i="1" spc="-11" dirty="0">
                <a:latin typeface="Calibri"/>
                <a:cs typeface="Calibri"/>
              </a:rPr>
              <a:t>platforms </a:t>
            </a:r>
            <a:r>
              <a:rPr lang="en-US" i="1" spc="-8" dirty="0">
                <a:latin typeface="Calibri"/>
                <a:cs typeface="Calibri"/>
              </a:rPr>
              <a:t>must </a:t>
            </a:r>
            <a:r>
              <a:rPr lang="en-US" i="1" spc="-4" dirty="0">
                <a:latin typeface="Calibri"/>
                <a:cs typeface="Calibri"/>
              </a:rPr>
              <a:t>be </a:t>
            </a:r>
            <a:r>
              <a:rPr lang="en-US" i="1" spc="-8" dirty="0">
                <a:latin typeface="Calibri"/>
                <a:cs typeface="Calibri"/>
              </a:rPr>
              <a:t>routine, </a:t>
            </a:r>
            <a:r>
              <a:rPr lang="en-US" i="1" spc="-4" dirty="0">
                <a:latin typeface="Calibri"/>
                <a:cs typeface="Calibri"/>
              </a:rPr>
              <a:t>bidirectional, </a:t>
            </a:r>
            <a:r>
              <a:rPr lang="en-US" i="1" spc="-15" dirty="0">
                <a:latin typeface="Calibri"/>
                <a:cs typeface="Calibri"/>
              </a:rPr>
              <a:t>participatory, </a:t>
            </a:r>
            <a:r>
              <a:rPr lang="en-US" i="1" dirty="0">
                <a:latin typeface="Calibri"/>
                <a:cs typeface="Calibri"/>
              </a:rPr>
              <a:t>and </a:t>
            </a:r>
            <a:r>
              <a:rPr lang="en-US" i="1" spc="-4" dirty="0">
                <a:latin typeface="Calibri"/>
                <a:cs typeface="Calibri"/>
              </a:rPr>
              <a:t>community led</a:t>
            </a:r>
            <a:r>
              <a:rPr lang="en-US" i="1" dirty="0">
                <a:latin typeface="Calibri"/>
                <a:cs typeface="Calibri"/>
              </a:rPr>
              <a:t>. </a:t>
            </a:r>
            <a:r>
              <a:rPr lang="en-US" i="1" spc="-8" dirty="0">
                <a:latin typeface="Calibri"/>
                <a:cs typeface="Calibri"/>
              </a:rPr>
              <a:t>These</a:t>
            </a:r>
            <a:r>
              <a:rPr lang="en-US" i="1" spc="-15" dirty="0">
                <a:latin typeface="Calibri"/>
                <a:cs typeface="Calibri"/>
              </a:rPr>
              <a:t> </a:t>
            </a:r>
            <a:r>
              <a:rPr lang="en-US" i="1" spc="-11" dirty="0">
                <a:latin typeface="Calibri"/>
                <a:cs typeface="Calibri"/>
              </a:rPr>
              <a:t>platforms:</a:t>
            </a:r>
            <a:endParaRPr lang="en-US" i="1" dirty="0">
              <a:latin typeface="Calibri"/>
              <a:cs typeface="Calibri"/>
            </a:endParaRPr>
          </a:p>
          <a:p>
            <a:pPr lvl="1" indent="-228600">
              <a:spcBef>
                <a:spcPts val="450"/>
              </a:spcBef>
              <a:buFont typeface="Courier New" panose="02070309020205020404" pitchFamily="49" charset="0"/>
              <a:buChar char="-"/>
              <a:tabLst>
                <a:tab pos="457200" algn="l"/>
              </a:tabLst>
            </a:pPr>
            <a:r>
              <a:rPr lang="en-US" i="1" spc="-4" dirty="0">
                <a:latin typeface="Calibri"/>
                <a:cs typeface="Calibri"/>
              </a:rPr>
              <a:t>Gather </a:t>
            </a:r>
            <a:r>
              <a:rPr lang="en-US" i="1" spc="-8" dirty="0">
                <a:latin typeface="Calibri"/>
                <a:cs typeface="Calibri"/>
              </a:rPr>
              <a:t>information </a:t>
            </a:r>
            <a:r>
              <a:rPr lang="en-US" i="1" spc="-11" dirty="0">
                <a:latin typeface="Calibri"/>
                <a:cs typeface="Calibri"/>
              </a:rPr>
              <a:t>from </a:t>
            </a:r>
            <a:r>
              <a:rPr lang="en-US" i="1" spc="-4" dirty="0">
                <a:latin typeface="Calibri"/>
                <a:cs typeface="Calibri"/>
              </a:rPr>
              <a:t>both </a:t>
            </a:r>
            <a:r>
              <a:rPr lang="en-US" i="1" dirty="0">
                <a:latin typeface="Calibri"/>
                <a:cs typeface="Calibri"/>
              </a:rPr>
              <a:t>service </a:t>
            </a:r>
            <a:r>
              <a:rPr lang="en-US" i="1" spc="-8" dirty="0">
                <a:latin typeface="Calibri"/>
                <a:cs typeface="Calibri"/>
              </a:rPr>
              <a:t>users </a:t>
            </a:r>
            <a:r>
              <a:rPr lang="en-US" i="1" dirty="0">
                <a:latin typeface="Calibri"/>
                <a:cs typeface="Calibri"/>
              </a:rPr>
              <a:t>and service</a:t>
            </a:r>
            <a:r>
              <a:rPr lang="en-US" i="1" spc="-8" dirty="0">
                <a:latin typeface="Calibri"/>
                <a:cs typeface="Calibri"/>
              </a:rPr>
              <a:t> </a:t>
            </a:r>
            <a:r>
              <a:rPr lang="en-US" i="1" spc="-11" dirty="0">
                <a:latin typeface="Calibri"/>
                <a:cs typeface="Calibri"/>
              </a:rPr>
              <a:t>providers</a:t>
            </a:r>
            <a:endParaRPr lang="en-US" i="1" dirty="0">
              <a:latin typeface="Calibri"/>
              <a:cs typeface="Calibri"/>
            </a:endParaRPr>
          </a:p>
          <a:p>
            <a:pPr marR="800576" lvl="1" indent="-228600">
              <a:spcBef>
                <a:spcPts val="454"/>
              </a:spcBef>
              <a:buFont typeface="Courier New" panose="02070309020205020404" pitchFamily="49" charset="0"/>
              <a:buChar char="-"/>
              <a:tabLst>
                <a:tab pos="457200" algn="l"/>
              </a:tabLst>
            </a:pPr>
            <a:r>
              <a:rPr lang="en-US" i="1" spc="-11" dirty="0">
                <a:latin typeface="Calibri"/>
                <a:cs typeface="Calibri"/>
              </a:rPr>
              <a:t>Encourage </a:t>
            </a:r>
            <a:r>
              <a:rPr lang="en-US" i="1" spc="-8" dirty="0">
                <a:latin typeface="Calibri"/>
                <a:cs typeface="Calibri"/>
              </a:rPr>
              <a:t>interaction </a:t>
            </a:r>
            <a:r>
              <a:rPr lang="en-US" i="1" spc="-4" dirty="0">
                <a:latin typeface="Calibri"/>
                <a:cs typeface="Calibri"/>
              </a:rPr>
              <a:t>between </a:t>
            </a:r>
            <a:r>
              <a:rPr lang="en-US" i="1" dirty="0">
                <a:latin typeface="Calibri"/>
                <a:cs typeface="Calibri"/>
              </a:rPr>
              <a:t>service </a:t>
            </a:r>
            <a:r>
              <a:rPr lang="en-US" i="1" spc="-8" dirty="0">
                <a:latin typeface="Calibri"/>
                <a:cs typeface="Calibri"/>
              </a:rPr>
              <a:t>users </a:t>
            </a:r>
            <a:r>
              <a:rPr lang="en-US" i="1" dirty="0">
                <a:latin typeface="Calibri"/>
                <a:cs typeface="Calibri"/>
              </a:rPr>
              <a:t>and service </a:t>
            </a:r>
            <a:r>
              <a:rPr lang="en-US" i="1" spc="-8" dirty="0">
                <a:latin typeface="Calibri"/>
                <a:cs typeface="Calibri"/>
              </a:rPr>
              <a:t>providers, </a:t>
            </a:r>
            <a:r>
              <a:rPr lang="en-US" i="1" dirty="0">
                <a:latin typeface="Calibri"/>
                <a:cs typeface="Calibri"/>
              </a:rPr>
              <a:t>and</a:t>
            </a:r>
          </a:p>
          <a:p>
            <a:pPr marR="201930" lvl="1" indent="-228600">
              <a:spcBef>
                <a:spcPts val="450"/>
              </a:spcBef>
              <a:buFont typeface="Courier New" panose="02070309020205020404" pitchFamily="49" charset="0"/>
              <a:buChar char="-"/>
              <a:tabLst>
                <a:tab pos="457200" algn="l"/>
              </a:tabLst>
            </a:pPr>
            <a:r>
              <a:rPr lang="en-US" i="1" dirty="0">
                <a:latin typeface="Calibri"/>
                <a:cs typeface="Calibri"/>
              </a:rPr>
              <a:t>Build </a:t>
            </a:r>
            <a:r>
              <a:rPr lang="en-US" i="1" spc="-4" dirty="0">
                <a:latin typeface="Calibri"/>
                <a:cs typeface="Calibri"/>
              </a:rPr>
              <a:t>CSO </a:t>
            </a:r>
            <a:r>
              <a:rPr lang="en-US" i="1" spc="-8" dirty="0">
                <a:latin typeface="Calibri"/>
                <a:cs typeface="Calibri"/>
              </a:rPr>
              <a:t>community </a:t>
            </a:r>
            <a:r>
              <a:rPr lang="en-US" i="1" spc="-4" dirty="0">
                <a:latin typeface="Calibri"/>
                <a:cs typeface="Calibri"/>
              </a:rPr>
              <a:t>monitoring capacity </a:t>
            </a:r>
            <a:r>
              <a:rPr lang="en-US" i="1" spc="-8" dirty="0">
                <a:latin typeface="Calibri"/>
                <a:cs typeface="Calibri"/>
              </a:rPr>
              <a:t>through training </a:t>
            </a:r>
            <a:r>
              <a:rPr lang="en-US" i="1" dirty="0">
                <a:latin typeface="Calibri"/>
                <a:cs typeface="Calibri"/>
              </a:rPr>
              <a:t>and </a:t>
            </a:r>
            <a:r>
              <a:rPr lang="en-US" i="1" spc="-8" dirty="0">
                <a:latin typeface="Calibri"/>
                <a:cs typeface="Calibri"/>
              </a:rPr>
              <a:t>mentoring</a:t>
            </a:r>
            <a:endParaRPr lang="en-US" i="1" dirty="0">
              <a:latin typeface="Calibri"/>
              <a:cs typeface="Calibri"/>
            </a:endParaRPr>
          </a:p>
          <a:p>
            <a:pPr marL="180975" marR="471488" indent="-171450">
              <a:spcBef>
                <a:spcPts val="450"/>
              </a:spcBef>
              <a:buFont typeface="Arial"/>
              <a:buChar char="•"/>
              <a:tabLst>
                <a:tab pos="180975" algn="l"/>
              </a:tabLst>
            </a:pPr>
            <a:r>
              <a:rPr lang="en-US" i="1" spc="-4" dirty="0">
                <a:latin typeface="Calibri"/>
                <a:cs typeface="Calibri"/>
              </a:rPr>
              <a:t>Monitoring </a:t>
            </a:r>
            <a:r>
              <a:rPr lang="en-US" i="1" dirty="0">
                <a:latin typeface="Calibri"/>
                <a:cs typeface="Calibri"/>
              </a:rPr>
              <a:t>activities </a:t>
            </a:r>
            <a:r>
              <a:rPr lang="en-US" i="1" spc="-4" dirty="0">
                <a:latin typeface="Calibri"/>
                <a:cs typeface="Calibri"/>
              </a:rPr>
              <a:t>should </a:t>
            </a:r>
            <a:r>
              <a:rPr lang="en-US" i="1" spc="-11" dirty="0">
                <a:latin typeface="Calibri"/>
                <a:cs typeface="Calibri"/>
              </a:rPr>
              <a:t>encourage </a:t>
            </a:r>
            <a:r>
              <a:rPr lang="en-US" i="1" spc="-4" dirty="0">
                <a:latin typeface="Calibri"/>
                <a:cs typeface="Calibri"/>
              </a:rPr>
              <a:t>joint responsibility </a:t>
            </a:r>
            <a:r>
              <a:rPr lang="en-US" i="1" spc="-8" dirty="0">
                <a:latin typeface="Calibri"/>
                <a:cs typeface="Calibri"/>
              </a:rPr>
              <a:t>by communities </a:t>
            </a:r>
            <a:r>
              <a:rPr lang="en-US" i="1" dirty="0">
                <a:latin typeface="Calibri"/>
                <a:cs typeface="Calibri"/>
              </a:rPr>
              <a:t>and </a:t>
            </a:r>
            <a:r>
              <a:rPr lang="en-US" i="1" spc="-4" dirty="0">
                <a:latin typeface="Calibri"/>
                <a:cs typeface="Calibri"/>
              </a:rPr>
              <a:t>facilities </a:t>
            </a:r>
            <a:r>
              <a:rPr lang="en-US" i="1" spc="-11" dirty="0">
                <a:latin typeface="Calibri"/>
                <a:cs typeface="Calibri"/>
              </a:rPr>
              <a:t>regarding </a:t>
            </a:r>
            <a:r>
              <a:rPr lang="en-US" i="1" dirty="0">
                <a:latin typeface="Calibri"/>
                <a:cs typeface="Calibri"/>
              </a:rPr>
              <a:t>issues </a:t>
            </a:r>
            <a:r>
              <a:rPr lang="en-US" i="1" spc="-11" dirty="0">
                <a:latin typeface="Calibri"/>
                <a:cs typeface="Calibri"/>
              </a:rPr>
              <a:t>discovered </a:t>
            </a:r>
            <a:r>
              <a:rPr lang="en-US" i="1" dirty="0">
                <a:latin typeface="Calibri"/>
                <a:cs typeface="Calibri"/>
              </a:rPr>
              <a:t>and </a:t>
            </a:r>
            <a:r>
              <a:rPr lang="en-US" i="1" spc="-8" dirty="0">
                <a:latin typeface="Calibri"/>
                <a:cs typeface="Calibri"/>
              </a:rPr>
              <a:t>corrective </a:t>
            </a:r>
            <a:r>
              <a:rPr lang="en-US" i="1" dirty="0">
                <a:latin typeface="Calibri"/>
                <a:cs typeface="Calibri"/>
              </a:rPr>
              <a:t>actions</a:t>
            </a:r>
            <a:r>
              <a:rPr lang="en-US" i="1" spc="-23" dirty="0">
                <a:latin typeface="Calibri"/>
                <a:cs typeface="Calibri"/>
              </a:rPr>
              <a:t> </a:t>
            </a:r>
            <a:r>
              <a:rPr lang="en-US" i="1" spc="-15" dirty="0">
                <a:latin typeface="Calibri"/>
                <a:cs typeface="Calibri"/>
              </a:rPr>
              <a:t>taken.</a:t>
            </a:r>
            <a:endParaRPr lang="en-US" i="1" dirty="0">
              <a:latin typeface="Calibri"/>
              <a:cs typeface="Calibri"/>
            </a:endParaRPr>
          </a:p>
          <a:p>
            <a:endParaRPr lang="en-US"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5</a:t>
            </a:fld>
            <a:endParaRPr lang="en-US"/>
          </a:p>
        </p:txBody>
      </p:sp>
      <p:sp>
        <p:nvSpPr>
          <p:cNvPr id="5" name="Footer Placeholder 5">
            <a:extLst>
              <a:ext uri="{FF2B5EF4-FFF2-40B4-BE49-F238E27FC236}">
                <a16:creationId xmlns:a16="http://schemas.microsoft.com/office/drawing/2014/main" id="{941FFD93-785F-4029-92A0-9E6E8802FDB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4343368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altLang="en-US" b="1"/>
              <a:t>Say</a:t>
            </a:r>
            <a:r>
              <a:rPr lang="en-US" altLang="en-US" b="0"/>
              <a:t>: </a:t>
            </a:r>
            <a:r>
              <a:rPr lang="en-US" altLang="en-US" b="0" i="1"/>
              <a:t>How do we show we are listening?</a:t>
            </a:r>
          </a:p>
          <a:p>
            <a:pPr>
              <a:spcBef>
                <a:spcPts val="600"/>
              </a:spcBef>
            </a:pPr>
            <a:r>
              <a:rPr lang="en-US" altLang="en-US" b="0" i="1"/>
              <a:t>First, nonverbal cues are important. We should make eye contact and have body language that is comfortable, but professional.</a:t>
            </a:r>
          </a:p>
          <a:p>
            <a:pPr>
              <a:spcBef>
                <a:spcPts val="600"/>
              </a:spcBef>
            </a:pPr>
            <a:r>
              <a:rPr lang="en-US" altLang="en-US" b="0" i="1"/>
              <a:t>Second, we should use verbal cues and probes. Reinforce the speaker’s comments. Clarify the meaning of communication and summarize the conversation. This not only shows we are listening but also confirms what the interviewee has said.</a:t>
            </a:r>
          </a:p>
          <a:p>
            <a:pPr>
              <a:spcBef>
                <a:spcPts val="600"/>
              </a:spcBef>
            </a:pPr>
            <a:r>
              <a:rPr lang="en-US" altLang="en-US" b="0" i="1"/>
              <a:t>Third, transitions are important. M</a:t>
            </a:r>
            <a:r>
              <a:rPr lang="en-US" altLang="en-US" i="1"/>
              <a:t>ove smoothly between topics. Do not move abruptly from one question or topic to the next. Do not move the participant forward before she or he is ready.</a:t>
            </a:r>
          </a:p>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50</a:t>
            </a:fld>
            <a:endParaRPr lang="en-US"/>
          </a:p>
        </p:txBody>
      </p:sp>
      <p:sp>
        <p:nvSpPr>
          <p:cNvPr id="5" name="Footer Placeholder 5">
            <a:extLst>
              <a:ext uri="{FF2B5EF4-FFF2-40B4-BE49-F238E27FC236}">
                <a16:creationId xmlns:a16="http://schemas.microsoft.com/office/drawing/2014/main" id="{68708740-703A-4B2A-8A93-80844AA5C2CA}"/>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7024109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a:t>Review the tips on the slide.</a:t>
            </a:r>
          </a:p>
        </p:txBody>
      </p:sp>
      <p:sp>
        <p:nvSpPr>
          <p:cNvPr id="4" name="Slide Number Placeholder 3"/>
          <p:cNvSpPr>
            <a:spLocks noGrp="1"/>
          </p:cNvSpPr>
          <p:nvPr>
            <p:ph type="sldNum" sz="quarter" idx="5"/>
          </p:nvPr>
        </p:nvSpPr>
        <p:spPr/>
        <p:txBody>
          <a:bodyPr/>
          <a:lstStyle/>
          <a:p>
            <a:fld id="{90082B6F-4CF3-4704-9DA1-19CA4898257C}" type="slidenum">
              <a:rPr lang="en-US" smtClean="0"/>
              <a:t>51</a:t>
            </a:fld>
            <a:endParaRPr lang="en-US"/>
          </a:p>
        </p:txBody>
      </p:sp>
      <p:sp>
        <p:nvSpPr>
          <p:cNvPr id="5" name="Footer Placeholder 5">
            <a:extLst>
              <a:ext uri="{FF2B5EF4-FFF2-40B4-BE49-F238E27FC236}">
                <a16:creationId xmlns:a16="http://schemas.microsoft.com/office/drawing/2014/main" id="{EE819762-1ABF-4C3D-A464-94C51632210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9737511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Now we are going to do an exercise related to effective listening. </a:t>
            </a:r>
          </a:p>
          <a:p>
            <a:pPr>
              <a:spcBef>
                <a:spcPts val="600"/>
              </a:spcBef>
            </a:pPr>
            <a:r>
              <a:rPr lang="en-US" dirty="0"/>
              <a:t>Break into groups of three (you can count off or assign). Try to have different composition of groups from previous exercises.</a:t>
            </a:r>
          </a:p>
          <a:p>
            <a:pPr>
              <a:spcBef>
                <a:spcPts val="600"/>
              </a:spcBef>
            </a:pPr>
            <a:r>
              <a:rPr lang="en-US" b="1" dirty="0"/>
              <a:t>Say</a:t>
            </a:r>
            <a:r>
              <a:rPr lang="en-US" dirty="0"/>
              <a:t>: </a:t>
            </a:r>
            <a:r>
              <a:rPr lang="en-US" i="1" dirty="0"/>
              <a:t>Each group will have a speaker, a listener, and an observer. The speaker should </a:t>
            </a:r>
            <a:r>
              <a:rPr lang="en-US" altLang="en-US" i="1" dirty="0"/>
              <a:t>talk about something that is important to him or her for three to five minutes. The listener should practice active listening skills (eye contact, body language, silences, clarifying questions, etc.). The observer should observe the listener’s verbal and nonverbal skills. After five minutes, switch roles within your group and spend another five minutes with the new speaker talking about something that is Important to him or her.</a:t>
            </a:r>
          </a:p>
          <a:p>
            <a:pPr>
              <a:spcBef>
                <a:spcPts val="600"/>
              </a:spcBef>
            </a:pPr>
            <a:r>
              <a:rPr lang="en-US" i="0" dirty="0"/>
              <a:t>Bring the group back together after 10 minutes.</a:t>
            </a:r>
          </a:p>
        </p:txBody>
      </p:sp>
      <p:sp>
        <p:nvSpPr>
          <p:cNvPr id="4" name="Slide Number Placeholder 3"/>
          <p:cNvSpPr>
            <a:spLocks noGrp="1"/>
          </p:cNvSpPr>
          <p:nvPr>
            <p:ph type="sldNum" sz="quarter" idx="5"/>
          </p:nvPr>
        </p:nvSpPr>
        <p:spPr/>
        <p:txBody>
          <a:bodyPr/>
          <a:lstStyle/>
          <a:p>
            <a:fld id="{90082B6F-4CF3-4704-9DA1-19CA4898257C}" type="slidenum">
              <a:rPr lang="en-US" smtClean="0"/>
              <a:t>52</a:t>
            </a:fld>
            <a:endParaRPr lang="en-US"/>
          </a:p>
        </p:txBody>
      </p:sp>
      <p:sp>
        <p:nvSpPr>
          <p:cNvPr id="5" name="Footer Placeholder 5">
            <a:extLst>
              <a:ext uri="{FF2B5EF4-FFF2-40B4-BE49-F238E27FC236}">
                <a16:creationId xmlns:a16="http://schemas.microsoft.com/office/drawing/2014/main" id="{B88349B3-A5AF-4616-BADC-996CA8911043}"/>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2662606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a:t>In the full group, discuss the exercise. </a:t>
            </a:r>
          </a:p>
          <a:p>
            <a:pPr>
              <a:spcBef>
                <a:spcPts val="600"/>
              </a:spcBef>
            </a:pPr>
            <a:r>
              <a:rPr lang="en-US" b="1" i="0"/>
              <a:t>Ask:</a:t>
            </a:r>
            <a:r>
              <a:rPr lang="en-US" i="0"/>
              <a:t> </a:t>
            </a:r>
            <a:r>
              <a:rPr lang="en-US" i="1"/>
              <a:t>If you were a speaker, did you </a:t>
            </a:r>
            <a:r>
              <a:rPr lang="en-US" altLang="en-US" i="1"/>
              <a:t>feel like you were being heard? Why or why not?</a:t>
            </a:r>
          </a:p>
          <a:p>
            <a:pPr>
              <a:spcBef>
                <a:spcPts val="600"/>
              </a:spcBef>
            </a:pPr>
            <a:r>
              <a:rPr lang="en-US" altLang="en-US" i="0"/>
              <a:t>Give the group a few minutes to respond.</a:t>
            </a:r>
          </a:p>
          <a:p>
            <a:pPr>
              <a:spcBef>
                <a:spcPts val="600"/>
              </a:spcBef>
            </a:pPr>
            <a:r>
              <a:rPr lang="en-US" altLang="en-US" b="1" i="0"/>
              <a:t>Ask: </a:t>
            </a:r>
            <a:r>
              <a:rPr lang="en-US" altLang="en-US" i="1"/>
              <a:t>If you were a listener, was it difficult to stay engaged? If so, what distracted you?</a:t>
            </a:r>
          </a:p>
          <a:p>
            <a:pPr>
              <a:spcBef>
                <a:spcPts val="600"/>
              </a:spcBef>
              <a:defRPr/>
            </a:pPr>
            <a:r>
              <a:rPr lang="en-US" altLang="en-US" i="0"/>
              <a:t>Give the group a few minutes to respond.</a:t>
            </a:r>
          </a:p>
          <a:p>
            <a:pPr>
              <a:spcBef>
                <a:spcPts val="600"/>
              </a:spcBef>
            </a:pPr>
            <a:r>
              <a:rPr lang="en-US" altLang="en-US" b="1" i="0"/>
              <a:t>Ask: </a:t>
            </a:r>
            <a:r>
              <a:rPr lang="en-US" altLang="en-US" i="1"/>
              <a:t>If you were an observer: What were some of the active listening strategies that the listener used? What else could she or he have done?</a:t>
            </a:r>
          </a:p>
          <a:p>
            <a:pPr>
              <a:spcBef>
                <a:spcPts val="600"/>
              </a:spcBef>
              <a:defRPr/>
            </a:pPr>
            <a:r>
              <a:rPr lang="en-US" altLang="en-US" i="0"/>
              <a:t>Give the group a few minutes to respond.</a:t>
            </a:r>
          </a:p>
          <a:p>
            <a:pPr lvl="1"/>
            <a:endParaRPr lang="en-US" altLang="en-US" i="1"/>
          </a:p>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53</a:t>
            </a:fld>
            <a:endParaRPr lang="en-US"/>
          </a:p>
        </p:txBody>
      </p:sp>
      <p:sp>
        <p:nvSpPr>
          <p:cNvPr id="5" name="Footer Placeholder 5">
            <a:extLst>
              <a:ext uri="{FF2B5EF4-FFF2-40B4-BE49-F238E27FC236}">
                <a16:creationId xmlns:a16="http://schemas.microsoft.com/office/drawing/2014/main" id="{DE25E768-AA90-4E47-B831-63F8D5C18C16}"/>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264747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a:t>Say: </a:t>
            </a:r>
            <a:r>
              <a:rPr lang="en-US" i="1"/>
              <a:t>Now we will talk bout probing; this is a very important part of interviewing</a:t>
            </a:r>
            <a:r>
              <a:rPr lang="en-US"/>
              <a:t>.</a:t>
            </a:r>
          </a:p>
        </p:txBody>
      </p:sp>
      <p:sp>
        <p:nvSpPr>
          <p:cNvPr id="4" name="Slide Number Placeholder 3"/>
          <p:cNvSpPr>
            <a:spLocks noGrp="1"/>
          </p:cNvSpPr>
          <p:nvPr>
            <p:ph type="sldNum" sz="quarter" idx="5"/>
          </p:nvPr>
        </p:nvSpPr>
        <p:spPr/>
        <p:txBody>
          <a:bodyPr/>
          <a:lstStyle/>
          <a:p>
            <a:fld id="{90082B6F-4CF3-4704-9DA1-19CA4898257C}" type="slidenum">
              <a:rPr lang="en-US" smtClean="0"/>
              <a:t>54</a:t>
            </a:fld>
            <a:endParaRPr lang="en-US"/>
          </a:p>
        </p:txBody>
      </p:sp>
      <p:sp>
        <p:nvSpPr>
          <p:cNvPr id="5" name="Footer Placeholder 5">
            <a:extLst>
              <a:ext uri="{FF2B5EF4-FFF2-40B4-BE49-F238E27FC236}">
                <a16:creationId xmlns:a16="http://schemas.microsoft.com/office/drawing/2014/main" id="{B2C9C4CA-94FE-4E59-85D7-05005B44BE7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0996265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a:t>Say:</a:t>
            </a:r>
            <a:r>
              <a:rPr lang="en-US"/>
              <a:t> </a:t>
            </a:r>
            <a:r>
              <a:rPr lang="en-US" i="1"/>
              <a:t>What is probing?  </a:t>
            </a:r>
          </a:p>
          <a:p>
            <a:pPr>
              <a:spcBef>
                <a:spcPts val="600"/>
              </a:spcBef>
            </a:pPr>
            <a:r>
              <a:rPr lang="en-US" i="1"/>
              <a:t>Probing is a way to encourage elaboration of answers so that you are able to get the best information possible. Probing is done by asking neutral (not leading) questions and using nonjudgmental phrases. Making neutral, but questioning, sounds or gestures can help encourage elaboration.</a:t>
            </a:r>
          </a:p>
        </p:txBody>
      </p:sp>
      <p:sp>
        <p:nvSpPr>
          <p:cNvPr id="4" name="Slide Number Placeholder 3"/>
          <p:cNvSpPr>
            <a:spLocks noGrp="1"/>
          </p:cNvSpPr>
          <p:nvPr>
            <p:ph type="sldNum" sz="quarter" idx="5"/>
          </p:nvPr>
        </p:nvSpPr>
        <p:spPr/>
        <p:txBody>
          <a:bodyPr/>
          <a:lstStyle/>
          <a:p>
            <a:fld id="{90082B6F-4CF3-4704-9DA1-19CA4898257C}" type="slidenum">
              <a:rPr lang="en-US" smtClean="0"/>
              <a:t>55</a:t>
            </a:fld>
            <a:endParaRPr lang="en-US"/>
          </a:p>
        </p:txBody>
      </p:sp>
      <p:sp>
        <p:nvSpPr>
          <p:cNvPr id="5" name="Footer Placeholder 5">
            <a:extLst>
              <a:ext uri="{FF2B5EF4-FFF2-40B4-BE49-F238E27FC236}">
                <a16:creationId xmlns:a16="http://schemas.microsoft.com/office/drawing/2014/main" id="{4F2138EF-5C6D-44A7-B1E9-75A5B1C06A58}"/>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1337324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altLang="en-US" b="1" dirty="0"/>
              <a:t>Say:</a:t>
            </a:r>
            <a:r>
              <a:rPr lang="en-US" altLang="en-US" dirty="0"/>
              <a:t> </a:t>
            </a:r>
            <a:r>
              <a:rPr lang="en-US" altLang="en-US" i="1" dirty="0"/>
              <a:t>So, when and how do we use probes?</a:t>
            </a:r>
            <a:endParaRPr lang="en-US" altLang="en-US" dirty="0"/>
          </a:p>
          <a:p>
            <a:pPr>
              <a:spcBef>
                <a:spcPts val="600"/>
              </a:spcBef>
            </a:pPr>
            <a:r>
              <a:rPr lang="en-US" altLang="en-US" i="1" dirty="0"/>
              <a:t>First, as we just discussed, probes can help obtain additional information. One probe you can say is: “Can you please explain your answer?” As an interviewer, you should not assume you understand the intent of a brief response. You should encourage the interviewee to clarify any remarks that are not completely clear.</a:t>
            </a:r>
          </a:p>
          <a:p>
            <a:pPr>
              <a:spcBef>
                <a:spcPts val="600"/>
              </a:spcBef>
            </a:pPr>
            <a:r>
              <a:rPr lang="en-US" altLang="en-US" i="1" dirty="0"/>
              <a:t>You can also use probes to reflect an answer back to a participant. As a probe you might say: “You said you were worried. Can you please tell me the reasons you were worried?” You might also reflect an answer back when the interviewee may be waiting for a reaction from you, or if the interviewee appears to have more information on the topic.</a:t>
            </a:r>
          </a:p>
          <a:p>
            <a:pPr>
              <a:spcBef>
                <a:spcPts val="600"/>
              </a:spcBef>
            </a:pPr>
            <a:r>
              <a:rPr lang="en-US" altLang="en-US" i="1" dirty="0"/>
              <a:t>To clarify unclear responses, you could use a probe such as: “I’m sorry, could you repeat what you said? I did not quite hear you.”</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56</a:t>
            </a:fld>
            <a:endParaRPr lang="en-US"/>
          </a:p>
        </p:txBody>
      </p:sp>
      <p:sp>
        <p:nvSpPr>
          <p:cNvPr id="5" name="Footer Placeholder 5">
            <a:extLst>
              <a:ext uri="{FF2B5EF4-FFF2-40B4-BE49-F238E27FC236}">
                <a16:creationId xmlns:a16="http://schemas.microsoft.com/office/drawing/2014/main" id="{39F5EAD7-6E8E-4DCE-8D83-728FDD16FB32}"/>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3080409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altLang="en-US" b="1"/>
              <a:t>Say:</a:t>
            </a:r>
            <a:r>
              <a:rPr lang="en-US" altLang="en-US"/>
              <a:t> </a:t>
            </a:r>
            <a:r>
              <a:rPr lang="en-US" altLang="en-US" i="1"/>
              <a:t>A good thing to think about when considering probing is to ask yourself if the reader of the interview notes will understand what the participant means.</a:t>
            </a:r>
          </a:p>
          <a:p>
            <a:r>
              <a:rPr lang="en-US" altLang="en-US" i="1"/>
              <a:t>Do NOT assume you understand the intent of a brief response. Try to make sure you have complete information.</a:t>
            </a:r>
            <a:endParaRPr lang="en-US" i="1"/>
          </a:p>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57</a:t>
            </a:fld>
            <a:endParaRPr lang="en-US"/>
          </a:p>
        </p:txBody>
      </p:sp>
      <p:sp>
        <p:nvSpPr>
          <p:cNvPr id="5" name="Footer Placeholder 5">
            <a:extLst>
              <a:ext uri="{FF2B5EF4-FFF2-40B4-BE49-F238E27FC236}">
                <a16:creationId xmlns:a16="http://schemas.microsoft.com/office/drawing/2014/main" id="{B6682E60-A89A-4F70-911F-03E16F7ED474}"/>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757214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So, what should you avoid when probing?</a:t>
            </a:r>
          </a:p>
          <a:p>
            <a:pPr marL="171450" indent="-171450">
              <a:spcBef>
                <a:spcPts val="600"/>
              </a:spcBef>
              <a:buFont typeface="Arial" panose="020B0604020202020204" pitchFamily="34" charset="0"/>
              <a:buChar char="•"/>
            </a:pPr>
            <a:r>
              <a:rPr lang="en-US" altLang="en-US" i="1" dirty="0"/>
              <a:t>Don’t ask questions that stigmatize or judge such as ‘why are sex workers so bad at staying on treatment’?</a:t>
            </a:r>
          </a:p>
          <a:p>
            <a:pPr marL="171450" indent="-171450">
              <a:spcBef>
                <a:spcPts val="600"/>
              </a:spcBef>
              <a:buFont typeface="Arial" panose="020B0604020202020204" pitchFamily="34" charset="0"/>
              <a:buChar char="•"/>
            </a:pPr>
            <a:r>
              <a:rPr lang="en-US" altLang="en-US" i="1" dirty="0"/>
              <a:t>Avoid questions that have yes or no answers—you want to be able to get more detailed information than just a yes or no so ask open-ended questions as probes.</a:t>
            </a:r>
          </a:p>
          <a:p>
            <a:pPr marL="171450" indent="-171450">
              <a:spcBef>
                <a:spcPts val="600"/>
              </a:spcBef>
              <a:buFont typeface="Arial" panose="020B0604020202020204" pitchFamily="34" charset="0"/>
              <a:buChar char="•"/>
            </a:pPr>
            <a:r>
              <a:rPr lang="en-US" altLang="en-US" i="1" dirty="0"/>
              <a:t>Avoid asking more than one question at a time so the interviewee is not confused</a:t>
            </a:r>
          </a:p>
          <a:p>
            <a:pPr marL="171450" indent="-171450">
              <a:spcBef>
                <a:spcPts val="600"/>
              </a:spcBef>
              <a:buFont typeface="Arial" panose="020B0604020202020204" pitchFamily="34" charset="0"/>
              <a:buChar char="•"/>
            </a:pPr>
            <a:r>
              <a:rPr lang="en-US" altLang="en-US" i="1" dirty="0"/>
              <a:t>Avoid interrupting</a:t>
            </a:r>
          </a:p>
          <a:p>
            <a:pPr marL="171450" indent="-171450">
              <a:spcBef>
                <a:spcPts val="600"/>
              </a:spcBef>
              <a:buFont typeface="Arial" panose="020B0604020202020204" pitchFamily="34" charset="0"/>
              <a:buChar char="•"/>
            </a:pPr>
            <a:r>
              <a:rPr lang="en-US" altLang="en-US" i="1" dirty="0"/>
              <a:t>Don’t ask leading questions—a leading question is one that leads the person to respond in a certain way or implies a particular answer. An example is: “So you think the HIV testing services are very good?” </a:t>
            </a:r>
          </a:p>
          <a:p>
            <a:pPr marL="0" indent="0">
              <a:spcBef>
                <a:spcPts val="600"/>
              </a:spcBef>
              <a:buFont typeface="Arial" panose="020B0604020202020204" pitchFamily="34" charset="0"/>
              <a:buNone/>
            </a:pPr>
            <a:r>
              <a:rPr lang="en-US" altLang="en-US" i="1" dirty="0"/>
              <a:t>Ok, so that is probing. Does anyone have any questions on interviewing skills—rapport building, active listening, or probing? </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58</a:t>
            </a:fld>
            <a:endParaRPr lang="en-US"/>
          </a:p>
        </p:txBody>
      </p:sp>
      <p:sp>
        <p:nvSpPr>
          <p:cNvPr id="5" name="Footer Placeholder 5">
            <a:extLst>
              <a:ext uri="{FF2B5EF4-FFF2-40B4-BE49-F238E27FC236}">
                <a16:creationId xmlns:a16="http://schemas.microsoft.com/office/drawing/2014/main" id="{04208FD5-E502-4DE9-A59C-6139E0AF5FDF}"/>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8108806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a:t>Say:</a:t>
            </a:r>
            <a:r>
              <a:rPr lang="en-US"/>
              <a:t> </a:t>
            </a:r>
            <a:r>
              <a:rPr lang="en-US" i="1"/>
              <a:t>Now we will talk about KII procedures.</a:t>
            </a:r>
          </a:p>
        </p:txBody>
      </p:sp>
      <p:sp>
        <p:nvSpPr>
          <p:cNvPr id="4" name="Slide Number Placeholder 3"/>
          <p:cNvSpPr>
            <a:spLocks noGrp="1"/>
          </p:cNvSpPr>
          <p:nvPr>
            <p:ph type="sldNum" sz="quarter" idx="5"/>
          </p:nvPr>
        </p:nvSpPr>
        <p:spPr/>
        <p:txBody>
          <a:bodyPr/>
          <a:lstStyle/>
          <a:p>
            <a:fld id="{90082B6F-4CF3-4704-9DA1-19CA4898257C}" type="slidenum">
              <a:rPr lang="en-US" smtClean="0"/>
              <a:t>59</a:t>
            </a:fld>
            <a:endParaRPr lang="en-US"/>
          </a:p>
        </p:txBody>
      </p:sp>
      <p:sp>
        <p:nvSpPr>
          <p:cNvPr id="5" name="Footer Placeholder 5">
            <a:extLst>
              <a:ext uri="{FF2B5EF4-FFF2-40B4-BE49-F238E27FC236}">
                <a16:creationId xmlns:a16="http://schemas.microsoft.com/office/drawing/2014/main" id="{7B2E9289-54BE-405D-8C47-CBBD34684358}"/>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6236779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So, this is a simple definition of community-led monitoring (CLM). It is a mechanism to facilitate key stakeholder oversight and feedback on services and programs. In the context of our project, community members include key populations, people living with HIV (PLHIV), and priority populations such as adolescent girls and young women (AGYW). CLM may include a range of tools, such as community scorecards and client feedback surveys.</a:t>
            </a:r>
          </a:p>
        </p:txBody>
      </p:sp>
      <p:sp>
        <p:nvSpPr>
          <p:cNvPr id="4" name="Slide Number Placeholder 3"/>
          <p:cNvSpPr>
            <a:spLocks noGrp="1"/>
          </p:cNvSpPr>
          <p:nvPr>
            <p:ph type="sldNum" sz="quarter" idx="5"/>
          </p:nvPr>
        </p:nvSpPr>
        <p:spPr/>
        <p:txBody>
          <a:bodyPr/>
          <a:lstStyle/>
          <a:p>
            <a:fld id="{90082B6F-4CF3-4704-9DA1-19CA4898257C}" type="slidenum">
              <a:rPr lang="en-US" smtClean="0"/>
              <a:t>6</a:t>
            </a:fld>
            <a:endParaRPr lang="en-US"/>
          </a:p>
        </p:txBody>
      </p:sp>
      <p:sp>
        <p:nvSpPr>
          <p:cNvPr id="5" name="Footer Placeholder 5">
            <a:extLst>
              <a:ext uri="{FF2B5EF4-FFF2-40B4-BE49-F238E27FC236}">
                <a16:creationId xmlns:a16="http://schemas.microsoft.com/office/drawing/2014/main" id="{B3ABE95F-8433-488B-A400-A217C3A829D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21600500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What should you do even before the interview begins? First, s</a:t>
            </a:r>
            <a:r>
              <a:rPr lang="en-US" altLang="en-US" i="1" dirty="0"/>
              <a:t>chedule interviews for a time when participant is not distracted by competing responsibilities. Make sure to be flexible and accommodate the providers’ schedule. They can be very busy! Interviews with providers should not be conducted when providers have clients waiting. Lastly, make sure to identify a private place for the interview, with minimal chance for interruption or distraction.</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60</a:t>
            </a:fld>
            <a:endParaRPr lang="en-US"/>
          </a:p>
        </p:txBody>
      </p:sp>
      <p:sp>
        <p:nvSpPr>
          <p:cNvPr id="5" name="Footer Placeholder 5">
            <a:extLst>
              <a:ext uri="{FF2B5EF4-FFF2-40B4-BE49-F238E27FC236}">
                <a16:creationId xmlns:a16="http://schemas.microsoft.com/office/drawing/2014/main" id="{2594F105-8A75-4DAC-AD21-D754770014F3}"/>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5480050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 </a:t>
            </a:r>
            <a:r>
              <a:rPr lang="en-US" i="1" dirty="0"/>
              <a:t>Ok, so during the interview what should occur?  </a:t>
            </a:r>
          </a:p>
          <a:p>
            <a:pPr marL="171450" indent="-171450">
              <a:spcBef>
                <a:spcPts val="600"/>
              </a:spcBef>
              <a:buFont typeface="Arial" panose="020B0604020202020204" pitchFamily="34" charset="0"/>
              <a:buChar char="•"/>
            </a:pPr>
            <a:r>
              <a:rPr lang="en-US" altLang="en-US" i="1" dirty="0"/>
              <a:t>Key informants should be interviewed solo, not in pairs or groups.</a:t>
            </a:r>
          </a:p>
          <a:p>
            <a:pPr marL="171450" indent="-171450">
              <a:spcBef>
                <a:spcPts val="600"/>
              </a:spcBef>
              <a:buFont typeface="Arial" panose="020B0604020202020204" pitchFamily="34" charset="0"/>
              <a:buChar char="•"/>
            </a:pPr>
            <a:r>
              <a:rPr lang="en-US" altLang="en-US" i="1" dirty="0"/>
              <a:t>Use probes on guide to the full extent.</a:t>
            </a:r>
          </a:p>
          <a:p>
            <a:pPr marL="171450" indent="-171450">
              <a:spcBef>
                <a:spcPts val="600"/>
              </a:spcBef>
              <a:buFont typeface="Arial" panose="020B0604020202020204" pitchFamily="34" charset="0"/>
              <a:buChar char="•"/>
            </a:pPr>
            <a:r>
              <a:rPr lang="en-US" altLang="en-US" i="1" dirty="0"/>
              <a:t>Feel free to use additional probes not on the guide for clarification or elaboration of relevant responses.</a:t>
            </a:r>
          </a:p>
          <a:p>
            <a:pPr marL="171450" indent="-171450">
              <a:spcBef>
                <a:spcPts val="600"/>
              </a:spcBef>
              <a:buFont typeface="Arial" panose="020B0604020202020204" pitchFamily="34" charset="0"/>
              <a:buChar char="•"/>
            </a:pPr>
            <a:r>
              <a:rPr lang="en-US" altLang="en-US" i="1" dirty="0"/>
              <a:t>If participant spontaneously begins discussing a relevant topic covered in a different part of the guide, feel free to skip to that topic. Get the discussion back on the course of the guide when discussion of that topic has ended.</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61</a:t>
            </a:fld>
            <a:endParaRPr lang="en-US"/>
          </a:p>
        </p:txBody>
      </p:sp>
      <p:sp>
        <p:nvSpPr>
          <p:cNvPr id="5" name="Footer Placeholder 5">
            <a:extLst>
              <a:ext uri="{FF2B5EF4-FFF2-40B4-BE49-F238E27FC236}">
                <a16:creationId xmlns:a16="http://schemas.microsoft.com/office/drawing/2014/main" id="{AC794BCF-04D3-4F8C-8235-48A5E300AD8A}"/>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7612280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Also, during the interview, s</a:t>
            </a:r>
            <a:r>
              <a:rPr lang="en-US" altLang="en-US" i="1" dirty="0"/>
              <a:t>eek to hear the interviewee’s honest perspectives.  Allow the interviewee to talk about his or her own priority concerns even if they are only loosely related to the guide. Create a dialogue in which the interviewee feels that his or her concerns are being heard.  </a:t>
            </a:r>
          </a:p>
          <a:p>
            <a:pPr>
              <a:spcBef>
                <a:spcPts val="600"/>
              </a:spcBef>
            </a:pPr>
            <a:r>
              <a:rPr lang="en-US" altLang="en-US" i="1" dirty="0"/>
              <a:t>If the interviewee deviates for an extended period on a topic of little relevance to the guide, politely steer the interview back to the guide as soon as possible. </a:t>
            </a:r>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62</a:t>
            </a:fld>
            <a:endParaRPr lang="en-US"/>
          </a:p>
        </p:txBody>
      </p:sp>
      <p:sp>
        <p:nvSpPr>
          <p:cNvPr id="5" name="Footer Placeholder 5">
            <a:extLst>
              <a:ext uri="{FF2B5EF4-FFF2-40B4-BE49-F238E27FC236}">
                <a16:creationId xmlns:a16="http://schemas.microsoft.com/office/drawing/2014/main" id="{DB597D0E-4A31-4658-B4FE-D42735C59CC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082949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So, what do we do with the KII data? </a:t>
            </a:r>
          </a:p>
          <a:p>
            <a:pPr>
              <a:spcBef>
                <a:spcPts val="600"/>
              </a:spcBef>
            </a:pPr>
            <a:r>
              <a:rPr lang="en-US" i="1" dirty="0"/>
              <a:t>Immediately after each KII, the interviewer should:</a:t>
            </a:r>
          </a:p>
          <a:p>
            <a:pPr marL="171450" indent="-171450">
              <a:spcBef>
                <a:spcPts val="600"/>
              </a:spcBef>
              <a:buFont typeface="Arial" panose="020B0604020202020204" pitchFamily="34" charset="0"/>
              <a:buChar char="•"/>
              <a:defRPr/>
            </a:pPr>
            <a:r>
              <a:rPr lang="en-US" i="1" dirty="0"/>
              <a:t>Review notes and write expanded notes. It is best to write your expanded notes as soon as possible while the information is still fresh in your mind. Write down any details that you may not have had time to record while you were doing the interview.</a:t>
            </a:r>
          </a:p>
          <a:p>
            <a:pPr marL="171450" indent="-171450">
              <a:spcBef>
                <a:spcPts val="600"/>
              </a:spcBef>
              <a:buFont typeface="Arial" panose="020B0604020202020204" pitchFamily="34" charset="0"/>
              <a:buChar char="•"/>
            </a:pPr>
            <a:r>
              <a:rPr lang="en-US" i="1" dirty="0"/>
              <a:t>Fill in any missing information that was not able to be recorded during the interview</a:t>
            </a:r>
          </a:p>
          <a:p>
            <a:pPr marL="171450" indent="-171450">
              <a:spcBef>
                <a:spcPts val="600"/>
              </a:spcBef>
              <a:buFont typeface="Arial" panose="020B0604020202020204" pitchFamily="34" charset="0"/>
              <a:buChar char="•"/>
            </a:pPr>
            <a:r>
              <a:rPr lang="en-US" i="1" dirty="0"/>
              <a:t>Summarize the key points in the box at the end of the KII guide</a:t>
            </a:r>
          </a:p>
          <a:p>
            <a:pPr>
              <a:spcBef>
                <a:spcPts val="600"/>
              </a:spcBef>
            </a:pPr>
            <a:r>
              <a:rPr lang="en-US" i="1" dirty="0"/>
              <a:t>Key points from the notes from each KII should be summarized and combined with key points from other KIIs for each site or facility. </a:t>
            </a:r>
          </a:p>
          <a:p>
            <a:pPr>
              <a:spcBef>
                <a:spcPts val="600"/>
              </a:spcBef>
            </a:pPr>
            <a:r>
              <a:rPr lang="en-US" i="1" dirty="0"/>
              <a:t>Key points should then be presented at the interface meeting of community members and health care providers.</a:t>
            </a:r>
          </a:p>
          <a:p>
            <a:pPr marL="0" marR="0" lvl="0" indent="0" algn="l" defTabSz="914400" rtl="0" eaLnBrk="1" fontAlgn="auto" latinLnBrk="0" hangingPunct="1">
              <a:spcBef>
                <a:spcPts val="600"/>
              </a:spcBef>
              <a:buClrTx/>
              <a:buSzTx/>
              <a:buFontTx/>
              <a:buNone/>
              <a:tabLst/>
              <a:defRPr/>
            </a:pPr>
            <a:r>
              <a:rPr lang="en-US" b="1" dirty="0"/>
              <a:t>Say: </a:t>
            </a:r>
            <a:r>
              <a:rPr lang="en-US" i="1" dirty="0"/>
              <a:t>Are there any questions on key informant interviews?</a:t>
            </a:r>
            <a:r>
              <a:rPr lang="en-US" dirty="0"/>
              <a:t> </a:t>
            </a:r>
          </a:p>
          <a:p>
            <a:pPr marL="0" marR="0" lvl="0" indent="0" algn="l" defTabSz="914400" rtl="0" eaLnBrk="1" fontAlgn="auto" latinLnBrk="0" hangingPunct="1">
              <a:spcBef>
                <a:spcPts val="600"/>
              </a:spcBef>
              <a:buClrTx/>
              <a:buSzTx/>
              <a:buFontTx/>
              <a:buNone/>
              <a:tabLst/>
              <a:defRPr/>
            </a:pPr>
            <a:r>
              <a:rPr lang="en-US" dirty="0"/>
              <a:t>Allow 5-10 minutes for Q&amp;A.</a:t>
            </a:r>
          </a:p>
          <a:p>
            <a:endParaRPr lang="en-US" i="1"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63</a:t>
            </a:fld>
            <a:endParaRPr lang="en-US"/>
          </a:p>
        </p:txBody>
      </p:sp>
      <p:sp>
        <p:nvSpPr>
          <p:cNvPr id="5" name="Footer Placeholder 5">
            <a:extLst>
              <a:ext uri="{FF2B5EF4-FFF2-40B4-BE49-F238E27FC236}">
                <a16:creationId xmlns:a16="http://schemas.microsoft.com/office/drawing/2014/main" id="{928B81A0-E182-4EC6-92AC-EAD01E144765}"/>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5094608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i="0" dirty="0"/>
              <a:t>Say</a:t>
            </a:r>
            <a:r>
              <a:rPr lang="en-US" i="0" dirty="0"/>
              <a:t>: </a:t>
            </a:r>
            <a:r>
              <a:rPr lang="en-US" i="1" dirty="0"/>
              <a:t>Now, let’s talk about what happens after the group discussions and the key informant interviews are completed.</a:t>
            </a:r>
          </a:p>
        </p:txBody>
      </p:sp>
      <p:sp>
        <p:nvSpPr>
          <p:cNvPr id="4" name="Slide Number Placeholder 3"/>
          <p:cNvSpPr>
            <a:spLocks noGrp="1"/>
          </p:cNvSpPr>
          <p:nvPr>
            <p:ph type="sldNum" sz="quarter" idx="5"/>
          </p:nvPr>
        </p:nvSpPr>
        <p:spPr/>
        <p:txBody>
          <a:bodyPr/>
          <a:lstStyle/>
          <a:p>
            <a:fld id="{90082B6F-4CF3-4704-9DA1-19CA4898257C}" type="slidenum">
              <a:rPr lang="en-US" smtClean="0"/>
              <a:t>64</a:t>
            </a:fld>
            <a:endParaRPr lang="en-US"/>
          </a:p>
        </p:txBody>
      </p:sp>
      <p:sp>
        <p:nvSpPr>
          <p:cNvPr id="5" name="Footer Placeholder 5">
            <a:extLst>
              <a:ext uri="{FF2B5EF4-FFF2-40B4-BE49-F238E27FC236}">
                <a16:creationId xmlns:a16="http://schemas.microsoft.com/office/drawing/2014/main" id="{89452AFA-7937-4013-900E-158C97D7C62D}"/>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408592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Aft>
                <a:spcPts val="600"/>
              </a:spcAft>
            </a:pPr>
            <a:r>
              <a:rPr lang="en-US" b="1" i="0" dirty="0"/>
              <a:t>Say:</a:t>
            </a:r>
            <a:r>
              <a:rPr lang="en-US" i="1" dirty="0"/>
              <a:t> After the FGDs and KIIs are completed, the CSC data is entered and visualized in a dashboard. </a:t>
            </a:r>
          </a:p>
          <a:p>
            <a:pPr>
              <a:spcAft>
                <a:spcPts val="600"/>
              </a:spcAft>
            </a:pPr>
            <a:r>
              <a:rPr lang="en-US" i="1" dirty="0"/>
              <a:t>In preparation for the interface meeting, community representatives should review the visualized data. Summaries of KIIs should also be reviewed. </a:t>
            </a:r>
          </a:p>
          <a:p>
            <a:pPr>
              <a:spcAft>
                <a:spcPts val="600"/>
              </a:spcAft>
            </a:pPr>
            <a:r>
              <a:rPr lang="en-US" i="1" dirty="0"/>
              <a:t>Community members should prepare for the meeting by identifying the key issues they want to raise (based on the CSC, FGD, and KII data) and the points they want to make in presenting the data. </a:t>
            </a:r>
          </a:p>
          <a:p>
            <a:pPr>
              <a:spcAft>
                <a:spcPts val="600"/>
              </a:spcAft>
            </a:pPr>
            <a:r>
              <a:rPr lang="en-US" i="1" dirty="0"/>
              <a:t>During the interface meeting, data in the dashboard should be presented by community representatives, with a focus on gaps and challenges. </a:t>
            </a:r>
          </a:p>
          <a:p>
            <a:pPr>
              <a:spcAft>
                <a:spcPts val="600"/>
              </a:spcAft>
            </a:pPr>
            <a:r>
              <a:rPr lang="en-US" i="1" dirty="0"/>
              <a:t>These gaps and challenges are then discussed jointly by community representatives, providers, and administrators at the interface meeting and an action plan is drafted.</a:t>
            </a:r>
          </a:p>
        </p:txBody>
      </p:sp>
      <p:sp>
        <p:nvSpPr>
          <p:cNvPr id="4" name="Slide Number Placeholder 3"/>
          <p:cNvSpPr>
            <a:spLocks noGrp="1"/>
          </p:cNvSpPr>
          <p:nvPr>
            <p:ph type="sldNum" sz="quarter" idx="5"/>
          </p:nvPr>
        </p:nvSpPr>
        <p:spPr/>
        <p:txBody>
          <a:bodyPr/>
          <a:lstStyle/>
          <a:p>
            <a:fld id="{90082B6F-4CF3-4704-9DA1-19CA4898257C}" type="slidenum">
              <a:rPr lang="en-US" smtClean="0"/>
              <a:t>65</a:t>
            </a:fld>
            <a:endParaRPr lang="en-US"/>
          </a:p>
        </p:txBody>
      </p:sp>
      <p:sp>
        <p:nvSpPr>
          <p:cNvPr id="5" name="Footer Placeholder 5">
            <a:extLst>
              <a:ext uri="{FF2B5EF4-FFF2-40B4-BE49-F238E27FC236}">
                <a16:creationId xmlns:a16="http://schemas.microsoft.com/office/drawing/2014/main" id="{5D95033B-B610-41C8-AEAE-5D0E2D67AFFE}"/>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09516445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b="1" i="0" dirty="0"/>
              <a:t>Say:</a:t>
            </a:r>
            <a:r>
              <a:rPr lang="en-US" i="1" dirty="0"/>
              <a:t> CSC focus group discussion data needs to be uploaded to a central place so it can be analyzed. The data can be collected on paper-based forms or on an online form using electronic devices, such as smartphones or tablets. It is preferrable to use paper to collect data during the focus group, so that you are not looking at a computer and instead are engaging face to face with participants. But if you want data to be entered into the electronic system immediately, you can have a note-taker who can do the electronic data entry.</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i="1" dirty="0"/>
              <a:t>We will send you a link to an online form you can use to enter the data. If you don’t have a stable internet connection, you can enter the data off-line, and upload it later when the connection is better.</a:t>
            </a:r>
          </a:p>
        </p:txBody>
      </p:sp>
      <p:sp>
        <p:nvSpPr>
          <p:cNvPr id="4" name="Slide Number Placeholder 3"/>
          <p:cNvSpPr>
            <a:spLocks noGrp="1"/>
          </p:cNvSpPr>
          <p:nvPr>
            <p:ph type="sldNum" sz="quarter" idx="5"/>
          </p:nvPr>
        </p:nvSpPr>
        <p:spPr/>
        <p:txBody>
          <a:bodyPr/>
          <a:lstStyle/>
          <a:p>
            <a:fld id="{90082B6F-4CF3-4704-9DA1-19CA4898257C}" type="slidenum">
              <a:rPr lang="en-US" smtClean="0"/>
              <a:t>66</a:t>
            </a:fld>
            <a:endParaRPr lang="en-US"/>
          </a:p>
        </p:txBody>
      </p:sp>
      <p:sp>
        <p:nvSpPr>
          <p:cNvPr id="5" name="Footer Placeholder 5">
            <a:extLst>
              <a:ext uri="{FF2B5EF4-FFF2-40B4-BE49-F238E27FC236}">
                <a16:creationId xmlns:a16="http://schemas.microsoft.com/office/drawing/2014/main" id="{4CDB3A77-BFAC-4380-AD57-978DA624331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5776740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Say: </a:t>
            </a:r>
            <a:r>
              <a:rPr lang="en-US" i="1" dirty="0"/>
              <a:t>This is an example of what the data entry form looks like. It can be translated if needed.</a:t>
            </a:r>
            <a:endParaRPr lang="en-US" dirty="0"/>
          </a:p>
          <a:p>
            <a:endParaRPr lang="en-US" dirty="0"/>
          </a:p>
        </p:txBody>
      </p:sp>
      <p:sp>
        <p:nvSpPr>
          <p:cNvPr id="4" name="Slide Number Placeholder 3"/>
          <p:cNvSpPr>
            <a:spLocks noGrp="1"/>
          </p:cNvSpPr>
          <p:nvPr>
            <p:ph type="sldNum" sz="quarter" idx="5"/>
          </p:nvPr>
        </p:nvSpPr>
        <p:spPr/>
        <p:txBody>
          <a:bodyPr/>
          <a:lstStyle/>
          <a:p>
            <a:fld id="{90082B6F-4CF3-4704-9DA1-19CA4898257C}" type="slidenum">
              <a:rPr lang="en-US" smtClean="0"/>
              <a:t>67</a:t>
            </a:fld>
            <a:endParaRPr lang="en-US"/>
          </a:p>
        </p:txBody>
      </p:sp>
      <p:sp>
        <p:nvSpPr>
          <p:cNvPr id="5" name="Footer Placeholder 5">
            <a:extLst>
              <a:ext uri="{FF2B5EF4-FFF2-40B4-BE49-F238E27FC236}">
                <a16:creationId xmlns:a16="http://schemas.microsoft.com/office/drawing/2014/main" id="{8F5F429A-97FA-431A-9399-FFE48915CC7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80696827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This is an example from the dashboard for one facility. The information to show on a dashboard can be sorted by lowest-performing areas, highest-performing areas, or by topic area. This example shows questions with the lowest scores. We can see that this facility has issues with convenience and access to condoms and lubricant, and syphilis tests. There are also some issues with confidentiality and privacy of services. Note that the facilitator of the group discussion for this CSC did a good job recording the reasons for the scores and the suggested improvements that the community suggested during the discussion. This will help with understanding the issues and coming up with solutions.</a:t>
            </a:r>
          </a:p>
        </p:txBody>
      </p:sp>
      <p:sp>
        <p:nvSpPr>
          <p:cNvPr id="4" name="Slide Number Placeholder 3"/>
          <p:cNvSpPr>
            <a:spLocks noGrp="1"/>
          </p:cNvSpPr>
          <p:nvPr>
            <p:ph type="sldNum" sz="quarter" idx="5"/>
          </p:nvPr>
        </p:nvSpPr>
        <p:spPr/>
        <p:txBody>
          <a:bodyPr/>
          <a:lstStyle/>
          <a:p>
            <a:fld id="{90082B6F-4CF3-4704-9DA1-19CA4898257C}" type="slidenum">
              <a:rPr lang="en-US" smtClean="0"/>
              <a:t>68</a:t>
            </a:fld>
            <a:endParaRPr lang="en-US"/>
          </a:p>
        </p:txBody>
      </p:sp>
      <p:sp>
        <p:nvSpPr>
          <p:cNvPr id="5" name="Footer Placeholder 5">
            <a:extLst>
              <a:ext uri="{FF2B5EF4-FFF2-40B4-BE49-F238E27FC236}">
                <a16:creationId xmlns:a16="http://schemas.microsoft.com/office/drawing/2014/main" id="{EA836A3C-64A4-4AC4-A564-934253EF2449}"/>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83780449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Let’s look again at the four main steps for the CSC process. The group discussions and KIIs are part of step one: scoring the scorecard. The second/next step is the interface meeting and developing the action plan. The third step is implementing the action plan and the last step in the cycle (before a new cycle begins) will be regularly reviewing progress.</a:t>
            </a:r>
          </a:p>
        </p:txBody>
      </p:sp>
      <p:sp>
        <p:nvSpPr>
          <p:cNvPr id="4" name="Slide Number Placeholder 3"/>
          <p:cNvSpPr>
            <a:spLocks noGrp="1"/>
          </p:cNvSpPr>
          <p:nvPr>
            <p:ph type="sldNum" sz="quarter" idx="5"/>
          </p:nvPr>
        </p:nvSpPr>
        <p:spPr/>
        <p:txBody>
          <a:bodyPr/>
          <a:lstStyle/>
          <a:p>
            <a:fld id="{90082B6F-4CF3-4704-9DA1-19CA4898257C}" type="slidenum">
              <a:rPr lang="en-US" smtClean="0"/>
              <a:t>69</a:t>
            </a:fld>
            <a:endParaRPr lang="en-US"/>
          </a:p>
        </p:txBody>
      </p:sp>
      <p:sp>
        <p:nvSpPr>
          <p:cNvPr id="5" name="Footer Placeholder 5">
            <a:extLst>
              <a:ext uri="{FF2B5EF4-FFF2-40B4-BE49-F238E27FC236}">
                <a16:creationId xmlns:a16="http://schemas.microsoft.com/office/drawing/2014/main" id="{2880630E-4EF7-46E3-ADD7-372B05D786C0}"/>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542687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So, what is the purpose of CLM systems? First, they ensure the implementation of quality HIV services, and they focus on improving the accountability and responsiveness of services to the beneficiaries. CLM systems also prevent and reconcile any harms that occur in the context of index testing—or any HIV service—  and draw attention to the experiences of violence, stigma, and discrimination faced by beneficiaries.</a:t>
            </a:r>
          </a:p>
        </p:txBody>
      </p:sp>
      <p:sp>
        <p:nvSpPr>
          <p:cNvPr id="4" name="Slide Number Placeholder 3"/>
          <p:cNvSpPr>
            <a:spLocks noGrp="1"/>
          </p:cNvSpPr>
          <p:nvPr>
            <p:ph type="sldNum" sz="quarter" idx="5"/>
          </p:nvPr>
        </p:nvSpPr>
        <p:spPr/>
        <p:txBody>
          <a:bodyPr/>
          <a:lstStyle/>
          <a:p>
            <a:fld id="{90082B6F-4CF3-4704-9DA1-19CA4898257C}" type="slidenum">
              <a:rPr lang="en-US" smtClean="0"/>
              <a:t>7</a:t>
            </a:fld>
            <a:endParaRPr lang="en-US"/>
          </a:p>
        </p:txBody>
      </p:sp>
      <p:sp>
        <p:nvSpPr>
          <p:cNvPr id="5" name="Footer Placeholder 5">
            <a:extLst>
              <a:ext uri="{FF2B5EF4-FFF2-40B4-BE49-F238E27FC236}">
                <a16:creationId xmlns:a16="http://schemas.microsoft.com/office/drawing/2014/main" id="{A2019DEF-7800-4927-9D73-60A74C6AE55B}"/>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0843683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dirty="0"/>
              <a:t>Say:</a:t>
            </a:r>
            <a:r>
              <a:rPr lang="en-US" dirty="0"/>
              <a:t> </a:t>
            </a:r>
            <a:r>
              <a:rPr lang="en-US" i="1" dirty="0"/>
              <a:t>This is an example of a joint action plan developed by community representatives and providers and administrators. This is the output of the interface meeting between the community representatives and the health facility/clinic/DIC staff. Note that the action plan includes the challenges and gaps, the action to be taken to address those issues, the lead person responsible, the timeline for when the action should be completed, the supervisor of the lead person, and the status.  </a:t>
            </a:r>
          </a:p>
          <a:p>
            <a:pPr>
              <a:spcBef>
                <a:spcPts val="600"/>
              </a:spcBef>
            </a:pPr>
            <a:r>
              <a:rPr lang="en-US" i="1" dirty="0"/>
              <a:t>It is best to have just one person as the lead for each challenge so that it is clear who is responsible.</a:t>
            </a:r>
          </a:p>
          <a:p>
            <a:pPr>
              <a:spcBef>
                <a:spcPts val="600"/>
              </a:spcBef>
            </a:pPr>
            <a:r>
              <a:rPr lang="en-US" i="1" dirty="0"/>
              <a:t>The action plans will then be implemented, and the group should decide how often they want to meet to review progress—usually monthly or quarterly. At the follow-up meetings, the status of each activity is reviewed and progress noted. </a:t>
            </a:r>
          </a:p>
        </p:txBody>
      </p:sp>
      <p:sp>
        <p:nvSpPr>
          <p:cNvPr id="4" name="Slide Number Placeholder 3"/>
          <p:cNvSpPr>
            <a:spLocks noGrp="1"/>
          </p:cNvSpPr>
          <p:nvPr>
            <p:ph type="sldNum" sz="quarter" idx="5"/>
          </p:nvPr>
        </p:nvSpPr>
        <p:spPr/>
        <p:txBody>
          <a:bodyPr/>
          <a:lstStyle/>
          <a:p>
            <a:fld id="{90082B6F-4CF3-4704-9DA1-19CA4898257C}" type="slidenum">
              <a:rPr lang="en-US" smtClean="0"/>
              <a:t>70</a:t>
            </a:fld>
            <a:endParaRPr lang="en-US"/>
          </a:p>
        </p:txBody>
      </p:sp>
      <p:sp>
        <p:nvSpPr>
          <p:cNvPr id="5" name="Footer Placeholder 5">
            <a:extLst>
              <a:ext uri="{FF2B5EF4-FFF2-40B4-BE49-F238E27FC236}">
                <a16:creationId xmlns:a16="http://schemas.microsoft.com/office/drawing/2014/main" id="{4B1966FA-C54F-4F53-8625-93506933F731}"/>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3446783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0"/>
              <a:t>Ask </a:t>
            </a:r>
            <a:r>
              <a:rPr lang="en-US"/>
              <a:t>the participants what outstanding questions they have on any topic thus far in the training.</a:t>
            </a:r>
          </a:p>
        </p:txBody>
      </p:sp>
      <p:sp>
        <p:nvSpPr>
          <p:cNvPr id="4" name="Slide Number Placeholder 3"/>
          <p:cNvSpPr>
            <a:spLocks noGrp="1"/>
          </p:cNvSpPr>
          <p:nvPr>
            <p:ph type="sldNum" sz="quarter" idx="5"/>
          </p:nvPr>
        </p:nvSpPr>
        <p:spPr/>
        <p:txBody>
          <a:bodyPr/>
          <a:lstStyle/>
          <a:p>
            <a:fld id="{90082B6F-4CF3-4704-9DA1-19CA4898257C}" type="slidenum">
              <a:rPr lang="en-US" smtClean="0"/>
              <a:t>71</a:t>
            </a:fld>
            <a:endParaRPr lang="en-US"/>
          </a:p>
        </p:txBody>
      </p:sp>
      <p:sp>
        <p:nvSpPr>
          <p:cNvPr id="5" name="Footer Placeholder 5">
            <a:extLst>
              <a:ext uri="{FF2B5EF4-FFF2-40B4-BE49-F238E27FC236}">
                <a16:creationId xmlns:a16="http://schemas.microsoft.com/office/drawing/2014/main" id="{5268F967-D1F5-44E3-92D5-8F10B49B3C67}"/>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40285465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buClrTx/>
              <a:buSzTx/>
              <a:buFontTx/>
              <a:buNone/>
              <a:tabLst/>
              <a:defRPr/>
            </a:pPr>
            <a:r>
              <a:rPr lang="en-US" b="1"/>
              <a:t>Say:</a:t>
            </a:r>
            <a:r>
              <a:rPr lang="en-US"/>
              <a:t> </a:t>
            </a:r>
            <a:r>
              <a:rPr lang="en-US" i="1"/>
              <a:t>So, what are the next steps for you as discussion facilitators and key informant interviewers to prepare for the group sessions? </a:t>
            </a:r>
          </a:p>
          <a:p>
            <a:pPr marL="0" marR="0" lvl="0" indent="0" algn="l" defTabSz="914400" rtl="0" eaLnBrk="1" fontAlgn="auto" latinLnBrk="0" hangingPunct="1">
              <a:lnSpc>
                <a:spcPct val="100000"/>
              </a:lnSpc>
              <a:spcBef>
                <a:spcPts val="600"/>
              </a:spcBef>
              <a:buClrTx/>
              <a:buSzTx/>
              <a:buFontTx/>
              <a:buNone/>
              <a:tabLst/>
              <a:defRPr/>
            </a:pPr>
            <a:r>
              <a:rPr lang="en-US" i="1"/>
              <a:t>You should spend some time familiarizing yourselves further with the CSC – the objectives, questions, and informed consent process. </a:t>
            </a:r>
          </a:p>
          <a:p>
            <a:pPr marL="0" marR="0" lvl="0" indent="0" algn="l" defTabSz="914400" rtl="0" eaLnBrk="1" fontAlgn="auto" latinLnBrk="0" hangingPunct="1">
              <a:lnSpc>
                <a:spcPct val="100000"/>
              </a:lnSpc>
              <a:spcBef>
                <a:spcPts val="600"/>
              </a:spcBef>
              <a:buClrTx/>
              <a:buSzTx/>
              <a:buFontTx/>
              <a:buNone/>
              <a:tabLst/>
              <a:defRPr/>
            </a:pPr>
            <a:r>
              <a:rPr lang="en-US" i="1"/>
              <a:t>Spend some time practicing the facilitation of the CSC discussion groups and conducting KIIs. </a:t>
            </a:r>
          </a:p>
          <a:p>
            <a:pPr marL="0" marR="0" lvl="0" indent="0" algn="l" defTabSz="914400" rtl="0" eaLnBrk="1" fontAlgn="auto" latinLnBrk="0" hangingPunct="1">
              <a:lnSpc>
                <a:spcPct val="100000"/>
              </a:lnSpc>
              <a:spcBef>
                <a:spcPts val="600"/>
              </a:spcBef>
              <a:buClrTx/>
              <a:buSzTx/>
              <a:buFontTx/>
              <a:buNone/>
              <a:tabLst/>
              <a:defRPr/>
            </a:pPr>
            <a:r>
              <a:rPr lang="en-US" altLang="en-US" i="1"/>
              <a:t>Anticipate questions participants may have in advance and be prepared to answer them.</a:t>
            </a:r>
          </a:p>
        </p:txBody>
      </p:sp>
      <p:sp>
        <p:nvSpPr>
          <p:cNvPr id="4" name="Slide Number Placeholder 3"/>
          <p:cNvSpPr>
            <a:spLocks noGrp="1"/>
          </p:cNvSpPr>
          <p:nvPr>
            <p:ph type="sldNum" sz="quarter" idx="5"/>
          </p:nvPr>
        </p:nvSpPr>
        <p:spPr/>
        <p:txBody>
          <a:bodyPr/>
          <a:lstStyle/>
          <a:p>
            <a:fld id="{90082B6F-4CF3-4704-9DA1-19CA4898257C}" type="slidenum">
              <a:rPr lang="en-US" smtClean="0"/>
              <a:t>72</a:t>
            </a:fld>
            <a:endParaRPr lang="en-US"/>
          </a:p>
        </p:txBody>
      </p:sp>
      <p:sp>
        <p:nvSpPr>
          <p:cNvPr id="5" name="Footer Placeholder 5">
            <a:extLst>
              <a:ext uri="{FF2B5EF4-FFF2-40B4-BE49-F238E27FC236}">
                <a16:creationId xmlns:a16="http://schemas.microsoft.com/office/drawing/2014/main" id="{64E98B52-1608-4A70-BDFC-AD11B3D43D85}"/>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13129376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a:spcBef>
                <a:spcPts val="600"/>
              </a:spcBef>
            </a:pPr>
            <a:r>
              <a:rPr lang="en-US" b="1"/>
              <a:t>Say:</a:t>
            </a:r>
            <a:r>
              <a:rPr lang="en-US"/>
              <a:t> </a:t>
            </a:r>
            <a:r>
              <a:rPr lang="en-US" i="1"/>
              <a:t>Ok, what else do we need to do as a team to roll out the CSC/KIIs? </a:t>
            </a:r>
          </a:p>
          <a:p>
            <a:pPr>
              <a:spcBef>
                <a:spcPts val="600"/>
              </a:spcBef>
            </a:pPr>
            <a:r>
              <a:rPr lang="en-US"/>
              <a:t>Let the group answer and record their answers on a flip chart or directly in the slide (5-10 minutes).</a:t>
            </a:r>
          </a:p>
        </p:txBody>
      </p:sp>
      <p:sp>
        <p:nvSpPr>
          <p:cNvPr id="4" name="Slide Number Placeholder 3"/>
          <p:cNvSpPr>
            <a:spLocks noGrp="1"/>
          </p:cNvSpPr>
          <p:nvPr>
            <p:ph type="sldNum" sz="quarter" idx="5"/>
          </p:nvPr>
        </p:nvSpPr>
        <p:spPr/>
        <p:txBody>
          <a:bodyPr/>
          <a:lstStyle/>
          <a:p>
            <a:fld id="{90082B6F-4CF3-4704-9DA1-19CA4898257C}" type="slidenum">
              <a:rPr lang="en-US" smtClean="0"/>
              <a:t>73</a:t>
            </a:fld>
            <a:endParaRPr lang="en-US"/>
          </a:p>
        </p:txBody>
      </p:sp>
      <p:sp>
        <p:nvSpPr>
          <p:cNvPr id="5" name="Footer Placeholder 5">
            <a:extLst>
              <a:ext uri="{FF2B5EF4-FFF2-40B4-BE49-F238E27FC236}">
                <a16:creationId xmlns:a16="http://schemas.microsoft.com/office/drawing/2014/main" id="{9D1B2A83-51A8-4C0B-84CA-06DDBC658D2C}"/>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7179899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0082B6F-4CF3-4704-9DA1-19CA4898257C}" type="slidenum">
              <a:rPr lang="en-US" smtClean="0"/>
              <a:t>74</a:t>
            </a:fld>
            <a:endParaRPr lang="en-US"/>
          </a:p>
        </p:txBody>
      </p:sp>
      <p:sp>
        <p:nvSpPr>
          <p:cNvPr id="5" name="Footer Placeholder 5">
            <a:extLst>
              <a:ext uri="{FF2B5EF4-FFF2-40B4-BE49-F238E27FC236}">
                <a16:creationId xmlns:a16="http://schemas.microsoft.com/office/drawing/2014/main" id="{551E0F25-9E81-4587-8457-1C2EAC920698}"/>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2546592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r>
              <a:rPr lang="en-US" b="1" dirty="0"/>
              <a:t>Say</a:t>
            </a:r>
            <a:r>
              <a:rPr lang="en-US" dirty="0"/>
              <a:t>: </a:t>
            </a:r>
            <a:r>
              <a:rPr lang="en-US" i="1" dirty="0"/>
              <a:t>Now, we will talk more in depth about community scorecards (CSCs). Remember, CSCs complement the routine individual client feedback collected through LINK</a:t>
            </a:r>
            <a:r>
              <a:rPr lang="en-US" dirty="0"/>
              <a:t>.</a:t>
            </a:r>
          </a:p>
        </p:txBody>
      </p:sp>
      <p:sp>
        <p:nvSpPr>
          <p:cNvPr id="4" name="Slide Number Placeholder 3"/>
          <p:cNvSpPr>
            <a:spLocks noGrp="1"/>
          </p:cNvSpPr>
          <p:nvPr>
            <p:ph type="sldNum" sz="quarter" idx="5"/>
          </p:nvPr>
        </p:nvSpPr>
        <p:spPr/>
        <p:txBody>
          <a:bodyPr/>
          <a:lstStyle/>
          <a:p>
            <a:fld id="{90082B6F-4CF3-4704-9DA1-19CA4898257C}" type="slidenum">
              <a:rPr lang="en-US" smtClean="0"/>
              <a:t>8</a:t>
            </a:fld>
            <a:endParaRPr lang="en-US"/>
          </a:p>
        </p:txBody>
      </p:sp>
      <p:sp>
        <p:nvSpPr>
          <p:cNvPr id="5" name="Footer Placeholder 5">
            <a:extLst>
              <a:ext uri="{FF2B5EF4-FFF2-40B4-BE49-F238E27FC236}">
                <a16:creationId xmlns:a16="http://schemas.microsoft.com/office/drawing/2014/main" id="{2B5CCF70-4EE9-40AC-BEFB-148D66A5D4FA}"/>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653429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30238"/>
            <a:ext cx="4114800" cy="3086100"/>
          </a:xfrm>
        </p:spPr>
      </p:sp>
      <p:sp>
        <p:nvSpPr>
          <p:cNvPr id="3" name="Notes Placeholder 2"/>
          <p:cNvSpPr>
            <a:spLocks noGrp="1"/>
          </p:cNvSpPr>
          <p:nvPr>
            <p:ph type="body" idx="1"/>
          </p:nvPr>
        </p:nvSpPr>
        <p:spPr/>
        <p:txBody>
          <a:bodyPr/>
          <a:lstStyle/>
          <a:p>
            <a:pPr marL="9525" marR="3810">
              <a:lnSpc>
                <a:spcPct val="90000"/>
              </a:lnSpc>
              <a:spcBef>
                <a:spcPts val="289"/>
              </a:spcBef>
              <a:tabLst>
                <a:tab pos="180975" algn="l"/>
              </a:tabLst>
            </a:pPr>
            <a:r>
              <a:rPr lang="en-US" b="1" dirty="0"/>
              <a:t>Say: </a:t>
            </a:r>
            <a:r>
              <a:rPr lang="en-US" i="1" dirty="0"/>
              <a:t>So, what is a CSC? Here’s an example. </a:t>
            </a:r>
            <a:r>
              <a:rPr lang="en-US" i="1" dirty="0">
                <a:solidFill>
                  <a:srgbClr val="FFFFFF"/>
                </a:solidFill>
                <a:latin typeface="Calibri"/>
                <a:cs typeface="Calibri"/>
              </a:rPr>
              <a:t>A </a:t>
            </a:r>
            <a:r>
              <a:rPr lang="en-US" i="1" spc="-8" dirty="0">
                <a:solidFill>
                  <a:srgbClr val="FFFFFF"/>
                </a:solidFill>
                <a:latin typeface="Calibri"/>
                <a:cs typeface="Calibri"/>
              </a:rPr>
              <a:t>community </a:t>
            </a:r>
            <a:r>
              <a:rPr lang="en-US" spc="-11" dirty="0">
                <a:solidFill>
                  <a:srgbClr val="FFFFFF"/>
                </a:solidFill>
                <a:latin typeface="Calibri"/>
                <a:cs typeface="Calibri"/>
              </a:rPr>
              <a:t>scorecard </a:t>
            </a:r>
            <a:r>
              <a:rPr lang="en-US" dirty="0">
                <a:solidFill>
                  <a:srgbClr val="FFFFFF"/>
                </a:solidFill>
                <a:latin typeface="Calibri"/>
                <a:cs typeface="Calibri"/>
              </a:rPr>
              <a:t>is</a:t>
            </a:r>
            <a:r>
              <a:rPr lang="en-US" spc="-56" dirty="0">
                <a:solidFill>
                  <a:srgbClr val="FFFFFF"/>
                </a:solidFill>
                <a:latin typeface="Calibri"/>
                <a:cs typeface="Calibri"/>
              </a:rPr>
              <a:t> </a:t>
            </a:r>
            <a:r>
              <a:rPr lang="en-US" dirty="0">
                <a:solidFill>
                  <a:srgbClr val="FFFFFF"/>
                </a:solidFill>
                <a:latin typeface="Calibri"/>
                <a:cs typeface="Calibri"/>
              </a:rPr>
              <a:t>a </a:t>
            </a:r>
            <a:r>
              <a:rPr lang="en-US" spc="-26" dirty="0">
                <a:solidFill>
                  <a:srgbClr val="FFFFFF"/>
                </a:solidFill>
                <a:latin typeface="Calibri"/>
                <a:cs typeface="Calibri"/>
              </a:rPr>
              <a:t>two-way, </a:t>
            </a:r>
            <a:r>
              <a:rPr lang="en-US" spc="-15" dirty="0">
                <a:solidFill>
                  <a:srgbClr val="FFFFFF"/>
                </a:solidFill>
                <a:latin typeface="Calibri"/>
                <a:cs typeface="Calibri"/>
              </a:rPr>
              <a:t>participatory, q</a:t>
            </a:r>
            <a:r>
              <a:rPr lang="en-US" dirty="0">
                <a:solidFill>
                  <a:srgbClr val="FFFFFF"/>
                </a:solidFill>
                <a:latin typeface="Calibri"/>
                <a:cs typeface="Calibri"/>
              </a:rPr>
              <a:t>uality </a:t>
            </a:r>
            <a:r>
              <a:rPr lang="en-US" spc="-8" dirty="0">
                <a:solidFill>
                  <a:srgbClr val="FFFFFF"/>
                </a:solidFill>
                <a:latin typeface="Calibri"/>
                <a:cs typeface="Calibri"/>
              </a:rPr>
              <a:t>improvement </a:t>
            </a:r>
            <a:r>
              <a:rPr lang="en-US" spc="-4" dirty="0">
                <a:solidFill>
                  <a:srgbClr val="FFFFFF"/>
                </a:solidFill>
                <a:latin typeface="Calibri"/>
                <a:cs typeface="Calibri"/>
              </a:rPr>
              <a:t>(QI) </a:t>
            </a:r>
            <a:r>
              <a:rPr lang="en-US" spc="-11" dirty="0">
                <a:solidFill>
                  <a:srgbClr val="FFFFFF"/>
                </a:solidFill>
                <a:latin typeface="Calibri"/>
                <a:cs typeface="Calibri"/>
              </a:rPr>
              <a:t>tool </a:t>
            </a:r>
            <a:r>
              <a:rPr lang="en-US" spc="-8" dirty="0">
                <a:solidFill>
                  <a:srgbClr val="FFFFFF"/>
                </a:solidFill>
                <a:latin typeface="Calibri"/>
                <a:cs typeface="Calibri"/>
              </a:rPr>
              <a:t>routinely </a:t>
            </a:r>
            <a:r>
              <a:rPr lang="en-US" spc="-4" dirty="0">
                <a:solidFill>
                  <a:srgbClr val="FFFFFF"/>
                </a:solidFill>
                <a:latin typeface="Calibri"/>
                <a:cs typeface="Calibri"/>
              </a:rPr>
              <a:t>used </a:t>
            </a:r>
            <a:r>
              <a:rPr lang="en-US" spc="-19" dirty="0">
                <a:solidFill>
                  <a:srgbClr val="FFFFFF"/>
                </a:solidFill>
                <a:latin typeface="Calibri"/>
                <a:cs typeface="Calibri"/>
              </a:rPr>
              <a:t>for </a:t>
            </a:r>
            <a:r>
              <a:rPr lang="en-US" spc="-4" dirty="0">
                <a:solidFill>
                  <a:srgbClr val="FFFFFF"/>
                </a:solidFill>
                <a:latin typeface="Calibri"/>
                <a:cs typeface="Calibri"/>
              </a:rPr>
              <a:t>assessment, planning, monitoring, </a:t>
            </a:r>
            <a:r>
              <a:rPr lang="en-US" dirty="0">
                <a:solidFill>
                  <a:srgbClr val="FFFFFF"/>
                </a:solidFill>
                <a:latin typeface="Calibri"/>
                <a:cs typeface="Calibri"/>
              </a:rPr>
              <a:t>and </a:t>
            </a:r>
            <a:r>
              <a:rPr lang="en-US" spc="-8" dirty="0">
                <a:solidFill>
                  <a:srgbClr val="FFFFFF"/>
                </a:solidFill>
                <a:latin typeface="Calibri"/>
                <a:cs typeface="Calibri"/>
              </a:rPr>
              <a:t>evaluating </a:t>
            </a:r>
            <a:r>
              <a:rPr lang="en-US" spc="-4" dirty="0">
                <a:solidFill>
                  <a:srgbClr val="FFFFFF"/>
                </a:solidFill>
                <a:latin typeface="Calibri"/>
                <a:cs typeface="Calibri"/>
              </a:rPr>
              <a:t>health </a:t>
            </a:r>
            <a:r>
              <a:rPr lang="en-US" dirty="0">
                <a:solidFill>
                  <a:srgbClr val="FFFFFF"/>
                </a:solidFill>
                <a:latin typeface="Calibri"/>
                <a:cs typeface="Calibri"/>
              </a:rPr>
              <a:t>services.</a:t>
            </a:r>
            <a:endParaRPr lang="en-US" dirty="0">
              <a:latin typeface="Calibri"/>
              <a:cs typeface="Calibri"/>
            </a:endParaRPr>
          </a:p>
        </p:txBody>
      </p:sp>
      <p:sp>
        <p:nvSpPr>
          <p:cNvPr id="4" name="Slide Number Placeholder 3"/>
          <p:cNvSpPr>
            <a:spLocks noGrp="1"/>
          </p:cNvSpPr>
          <p:nvPr>
            <p:ph type="sldNum" sz="quarter" idx="5"/>
          </p:nvPr>
        </p:nvSpPr>
        <p:spPr/>
        <p:txBody>
          <a:bodyPr/>
          <a:lstStyle/>
          <a:p>
            <a:fld id="{90082B6F-4CF3-4704-9DA1-19CA4898257C}" type="slidenum">
              <a:rPr lang="en-US" smtClean="0"/>
              <a:t>9</a:t>
            </a:fld>
            <a:endParaRPr lang="en-US"/>
          </a:p>
        </p:txBody>
      </p:sp>
      <p:sp>
        <p:nvSpPr>
          <p:cNvPr id="5" name="Footer Placeholder 5">
            <a:extLst>
              <a:ext uri="{FF2B5EF4-FFF2-40B4-BE49-F238E27FC236}">
                <a16:creationId xmlns:a16="http://schemas.microsoft.com/office/drawing/2014/main" id="{6180C025-64AE-481B-A15A-8CB742376C46}"/>
              </a:ext>
            </a:extLst>
          </p:cNvPr>
          <p:cNvSpPr>
            <a:spLocks noGrp="1"/>
          </p:cNvSpPr>
          <p:nvPr>
            <p:ph type="ftr" sz="quarter" idx="4"/>
          </p:nvPr>
        </p:nvSpPr>
        <p:spPr>
          <a:xfrm>
            <a:off x="0" y="8600149"/>
            <a:ext cx="6028660" cy="458787"/>
          </a:xfrm>
          <a:prstGeom prst="rect">
            <a:avLst/>
          </a:prstGeom>
        </p:spPr>
        <p:txBody>
          <a:bodyPr vert="horz" lIns="182880" tIns="45720" rIns="91440" bIns="45720" rtlCol="0" anchor="b"/>
          <a:lstStyle>
            <a:lvl1pPr algn="l">
              <a:defRPr sz="1100"/>
            </a:lvl1pPr>
          </a:lstStyle>
          <a:p>
            <a:r>
              <a:rPr lang="en-US" dirty="0"/>
              <a:t>Community Scorecard Group Facilitator and Key Informant Interviewer Training </a:t>
            </a:r>
          </a:p>
        </p:txBody>
      </p:sp>
    </p:spTree>
    <p:extLst>
      <p:ext uri="{BB962C8B-B14F-4D97-AF65-F5344CB8AC3E}">
        <p14:creationId xmlns:p14="http://schemas.microsoft.com/office/powerpoint/2010/main" val="30527313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Title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C29D0F8-D172-6446-8609-1A4CDE5E0FB8}"/>
              </a:ext>
            </a:extLst>
          </p:cNvPr>
          <p:cNvSpPr/>
          <p:nvPr/>
        </p:nvSpPr>
        <p:spPr>
          <a:xfrm>
            <a:off x="0" y="-1566"/>
            <a:ext cx="9144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795756" y="1563435"/>
            <a:ext cx="6137060" cy="1655763"/>
          </a:xfrm>
          <a:prstGeom prst="rect">
            <a:avLst/>
          </a:prstGeom>
        </p:spPr>
        <p:txBody>
          <a:bodyPr anchor="b"/>
          <a:lstStyle>
            <a:lvl1pPr algn="l">
              <a:defRPr sz="3600" b="1" i="0">
                <a:solidFill>
                  <a:srgbClr val="DEEBF7"/>
                </a:solidFill>
                <a:latin typeface="Arial" panose="020B0604020202020204" pitchFamily="34" charset="0"/>
                <a:cs typeface="Arial" panose="020B0604020202020204" pitchFamily="34" charset="0"/>
              </a:defRPr>
            </a:lvl1pPr>
          </a:lstStyle>
          <a:p>
            <a:r>
              <a:rPr lang="en-US"/>
              <a:t>Title of the document goes here—the font is Arial 36pt, Bold, Blue-Gray</a:t>
            </a:r>
          </a:p>
        </p:txBody>
      </p:sp>
      <p:sp>
        <p:nvSpPr>
          <p:cNvPr id="3" name="Subtitle 2"/>
          <p:cNvSpPr>
            <a:spLocks noGrp="1"/>
          </p:cNvSpPr>
          <p:nvPr>
            <p:ph type="subTitle" idx="1" hasCustomPrompt="1"/>
          </p:nvPr>
        </p:nvSpPr>
        <p:spPr>
          <a:xfrm>
            <a:off x="795756" y="3342715"/>
            <a:ext cx="6137060" cy="672765"/>
          </a:xfrm>
          <a:prstGeom prst="rect">
            <a:avLst/>
          </a:prstGeom>
        </p:spPr>
        <p:txBody>
          <a:bodyPr/>
          <a:lstStyle>
            <a:lvl1pPr marL="0" indent="0" algn="l">
              <a:buNone/>
              <a:defRPr sz="2000" b="0" i="0" spc="300">
                <a:solidFill>
                  <a:srgbClr val="577F9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 LINE 1, ARIAL REGULAR, 20PT, EXPANDED </a:t>
            </a:r>
          </a:p>
        </p:txBody>
      </p:sp>
      <p:pic>
        <p:nvPicPr>
          <p:cNvPr id="11" name="Picture 10">
            <a:extLst>
              <a:ext uri="{FF2B5EF4-FFF2-40B4-BE49-F238E27FC236}">
                <a16:creationId xmlns:a16="http://schemas.microsoft.com/office/drawing/2014/main" id="{544BBD1C-9BB4-9045-8C41-84A86B97AE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2447" y="5983357"/>
            <a:ext cx="2118433" cy="651825"/>
          </a:xfrm>
          <a:prstGeom prst="rect">
            <a:avLst/>
          </a:prstGeom>
        </p:spPr>
      </p:pic>
      <p:pic>
        <p:nvPicPr>
          <p:cNvPr id="12" name="Picture 11" descr="A close up of a sign&#10;&#10;Description generated with very high confidence">
            <a:extLst>
              <a:ext uri="{FF2B5EF4-FFF2-40B4-BE49-F238E27FC236}">
                <a16:creationId xmlns:a16="http://schemas.microsoft.com/office/drawing/2014/main" id="{19BD43EE-0AA4-B74A-88D5-6DFFC2B3A6E2}"/>
              </a:ext>
            </a:extLst>
          </p:cNvPr>
          <p:cNvPicPr>
            <a:picLocks noChangeAspect="1"/>
          </p:cNvPicPr>
          <p:nvPr/>
        </p:nvPicPr>
        <p:blipFill>
          <a:blip r:embed="rId3"/>
          <a:stretch>
            <a:fillRect/>
          </a:stretch>
        </p:blipFill>
        <p:spPr>
          <a:xfrm>
            <a:off x="681143" y="5796503"/>
            <a:ext cx="1430383" cy="841402"/>
          </a:xfrm>
          <a:prstGeom prst="rect">
            <a:avLst/>
          </a:prstGeom>
        </p:spPr>
      </p:pic>
      <p:sp>
        <p:nvSpPr>
          <p:cNvPr id="13" name="Rectangle 12">
            <a:extLst>
              <a:ext uri="{FF2B5EF4-FFF2-40B4-BE49-F238E27FC236}">
                <a16:creationId xmlns:a16="http://schemas.microsoft.com/office/drawing/2014/main" id="{6EEC186D-09B3-7C40-86B2-9CCD3AAC19C7}"/>
              </a:ext>
            </a:extLst>
          </p:cNvPr>
          <p:cNvSpPr/>
          <p:nvPr/>
        </p:nvSpPr>
        <p:spPr>
          <a:xfrm>
            <a:off x="795755" y="42579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E0A29BA2-C15F-2740-863C-ED8E4347CAB3}"/>
              </a:ext>
            </a:extLst>
          </p:cNvPr>
          <p:cNvPicPr/>
          <p:nvPr/>
        </p:nvPicPr>
        <p:blipFill rotWithShape="1">
          <a:blip r:embed="rId4">
            <a:alphaModFix/>
            <a:extLst>
              <a:ext uri="{28A0092B-C50C-407E-A947-70E740481C1C}">
                <a14:useLocalDpi xmlns:a14="http://schemas.microsoft.com/office/drawing/2010/main" val="0"/>
              </a:ext>
            </a:extLst>
          </a:blip>
          <a:srcRect t="36352" r="38913"/>
          <a:stretch/>
        </p:blipFill>
        <p:spPr bwMode="auto">
          <a:xfrm>
            <a:off x="6551271" y="0"/>
            <a:ext cx="2592729" cy="2691747"/>
          </a:xfrm>
          <a:prstGeom prst="rect">
            <a:avLst/>
          </a:prstGeom>
          <a:noFill/>
          <a:ln>
            <a:noFill/>
          </a:ln>
        </p:spPr>
      </p:pic>
      <p:sp>
        <p:nvSpPr>
          <p:cNvPr id="36" name="Text Placeholder 35">
            <a:extLst>
              <a:ext uri="{FF2B5EF4-FFF2-40B4-BE49-F238E27FC236}">
                <a16:creationId xmlns:a16="http://schemas.microsoft.com/office/drawing/2014/main" id="{34F3FDC0-5EA7-5049-B509-531EE6327776}"/>
              </a:ext>
            </a:extLst>
          </p:cNvPr>
          <p:cNvSpPr>
            <a:spLocks noGrp="1"/>
          </p:cNvSpPr>
          <p:nvPr>
            <p:ph type="body" sz="quarter" idx="10" hasCustomPrompt="1"/>
          </p:nvPr>
        </p:nvSpPr>
        <p:spPr>
          <a:xfrm>
            <a:off x="795338" y="4470011"/>
            <a:ext cx="3776662" cy="303978"/>
          </a:xfrm>
          <a:prstGeom prst="rect">
            <a:avLst/>
          </a:prstGeom>
        </p:spPr>
        <p:txBody>
          <a:bodyPr/>
          <a:lstStyle>
            <a:lvl1pPr marL="0" indent="0">
              <a:lnSpc>
                <a:spcPct val="100000"/>
              </a:lnSpc>
              <a:spcBef>
                <a:spcPts val="600"/>
              </a:spcBef>
              <a:buNone/>
              <a:defRPr sz="1600" b="1" i="0">
                <a:solidFill>
                  <a:srgbClr val="DEEBF7"/>
                </a:solidFill>
                <a:latin typeface="Arial" panose="020B0604020202020204" pitchFamily="34" charset="0"/>
                <a:cs typeface="Arial" panose="020B0604020202020204" pitchFamily="34" charset="0"/>
              </a:defRPr>
            </a:lvl1pPr>
          </a:lstStyle>
          <a:p>
            <a:pPr lvl="0"/>
            <a:r>
              <a:rPr lang="en-US"/>
              <a:t>Author name</a:t>
            </a:r>
          </a:p>
        </p:txBody>
      </p:sp>
      <p:sp>
        <p:nvSpPr>
          <p:cNvPr id="39" name="Text Placeholder 38">
            <a:extLst>
              <a:ext uri="{FF2B5EF4-FFF2-40B4-BE49-F238E27FC236}">
                <a16:creationId xmlns:a16="http://schemas.microsoft.com/office/drawing/2014/main" id="{0243FC27-0225-9F41-8ADB-FA544A17B773}"/>
              </a:ext>
            </a:extLst>
          </p:cNvPr>
          <p:cNvSpPr>
            <a:spLocks noGrp="1"/>
          </p:cNvSpPr>
          <p:nvPr>
            <p:ph type="body" sz="quarter" idx="11" hasCustomPrompt="1"/>
          </p:nvPr>
        </p:nvSpPr>
        <p:spPr>
          <a:xfrm>
            <a:off x="795338" y="4796635"/>
            <a:ext cx="3776662" cy="303978"/>
          </a:xfrm>
          <a:prstGeom prst="rect">
            <a:avLst/>
          </a:prstGeom>
        </p:spPr>
        <p:txBody>
          <a:bodyPr/>
          <a:lstStyle>
            <a:lvl1pPr marL="0" indent="0">
              <a:buNone/>
              <a:defRPr sz="1600" b="0" i="1">
                <a:solidFill>
                  <a:srgbClr val="DEEBF7"/>
                </a:solidFill>
                <a:latin typeface="Arial" panose="020B0604020202020204" pitchFamily="34" charset="0"/>
                <a:cs typeface="Arial" panose="020B0604020202020204" pitchFamily="34" charset="0"/>
              </a:defRPr>
            </a:lvl1pPr>
          </a:lstStyle>
          <a:p>
            <a:pPr lvl="0"/>
            <a:r>
              <a:rPr lang="en-US"/>
              <a:t>Author title</a:t>
            </a:r>
          </a:p>
        </p:txBody>
      </p:sp>
      <p:pic>
        <p:nvPicPr>
          <p:cNvPr id="15" name="Picture 14">
            <a:extLst>
              <a:ext uri="{FF2B5EF4-FFF2-40B4-BE49-F238E27FC236}">
                <a16:creationId xmlns:a16="http://schemas.microsoft.com/office/drawing/2014/main" id="{8AAD2982-2AD3-48B9-A985-A0C9A6AECE9B}"/>
              </a:ext>
            </a:extLst>
          </p:cNvPr>
          <p:cNvPicPr>
            <a:picLocks noChangeAspect="1"/>
          </p:cNvPicPr>
          <p:nvPr/>
        </p:nvPicPr>
        <p:blipFill>
          <a:blip r:embed="rId5"/>
          <a:stretch>
            <a:fillRect/>
          </a:stretch>
        </p:blipFill>
        <p:spPr>
          <a:xfrm>
            <a:off x="7409901" y="5915940"/>
            <a:ext cx="1107242" cy="740002"/>
          </a:xfrm>
          <a:prstGeom prst="rect">
            <a:avLst/>
          </a:prstGeom>
        </p:spPr>
      </p:pic>
      <p:sp>
        <p:nvSpPr>
          <p:cNvPr id="16" name="Rectangle 15">
            <a:extLst>
              <a:ext uri="{FF2B5EF4-FFF2-40B4-BE49-F238E27FC236}">
                <a16:creationId xmlns:a16="http://schemas.microsoft.com/office/drawing/2014/main" id="{1CF9BFC0-0B8C-4A81-B47B-910656617C4B}"/>
              </a:ext>
            </a:extLst>
          </p:cNvPr>
          <p:cNvSpPr/>
          <p:nvPr userDrawn="1"/>
        </p:nvSpPr>
        <p:spPr>
          <a:xfrm>
            <a:off x="0" y="-1566"/>
            <a:ext cx="9144000" cy="5775767"/>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0A86079-B0E0-48AA-B3AE-2B622CBDBD0B}"/>
              </a:ext>
            </a:extLst>
          </p:cNvPr>
          <p:cNvSpPr/>
          <p:nvPr userDrawn="1"/>
        </p:nvSpPr>
        <p:spPr>
          <a:xfrm>
            <a:off x="795755" y="4257917"/>
            <a:ext cx="3243805" cy="7535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0FD25876-7017-476E-84AD-660D0C453F1D}"/>
              </a:ext>
            </a:extLst>
          </p:cNvPr>
          <p:cNvPicPr/>
          <p:nvPr userDrawn="1"/>
        </p:nvPicPr>
        <p:blipFill rotWithShape="1">
          <a:blip r:embed="rId4" cstate="print">
            <a:alphaModFix/>
            <a:extLst>
              <a:ext uri="{28A0092B-C50C-407E-A947-70E740481C1C}">
                <a14:useLocalDpi xmlns:a14="http://schemas.microsoft.com/office/drawing/2010/main"/>
              </a:ext>
            </a:extLst>
          </a:blip>
          <a:srcRect t="36352" r="38913"/>
          <a:stretch/>
        </p:blipFill>
        <p:spPr bwMode="auto">
          <a:xfrm>
            <a:off x="6551271" y="0"/>
            <a:ext cx="2592729" cy="2691747"/>
          </a:xfrm>
          <a:prstGeom prst="rect">
            <a:avLst/>
          </a:prstGeom>
          <a:noFill/>
          <a:ln>
            <a:noFill/>
          </a:ln>
        </p:spPr>
      </p:pic>
    </p:spTree>
    <p:extLst>
      <p:ext uri="{BB962C8B-B14F-4D97-AF65-F5344CB8AC3E}">
        <p14:creationId xmlns:p14="http://schemas.microsoft.com/office/powerpoint/2010/main" val="3022484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0_SpecialContent">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701D2C60-AE90-4942-A1A3-815C2797870D}"/>
              </a:ext>
            </a:extLst>
          </p:cNvPr>
          <p:cNvSpPr>
            <a:spLocks noGrp="1"/>
          </p:cNvSpPr>
          <p:nvPr>
            <p:ph type="pic" sz="quarter" idx="10"/>
          </p:nvPr>
        </p:nvSpPr>
        <p:spPr>
          <a:xfrm>
            <a:off x="0" y="-1"/>
            <a:ext cx="9144000" cy="685997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p>
        </p:txBody>
      </p:sp>
      <p:sp>
        <p:nvSpPr>
          <p:cNvPr id="16" name="Rectangle 15">
            <a:extLst>
              <a:ext uri="{FF2B5EF4-FFF2-40B4-BE49-F238E27FC236}">
                <a16:creationId xmlns:a16="http://schemas.microsoft.com/office/drawing/2014/main" id="{B1B0873C-1198-584F-950D-0CE08ED743E1}"/>
              </a:ext>
            </a:extLst>
          </p:cNvPr>
          <p:cNvSpPr/>
          <p:nvPr/>
        </p:nvSpPr>
        <p:spPr>
          <a:xfrm>
            <a:off x="573576" y="0"/>
            <a:ext cx="3766929"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967788E9-F096-2441-A820-2BB0AC447F5D}"/>
              </a:ext>
            </a:extLst>
          </p:cNvPr>
          <p:cNvSpPr/>
          <p:nvPr/>
        </p:nvSpPr>
        <p:spPr>
          <a:xfrm>
            <a:off x="573577" y="0"/>
            <a:ext cx="3757353"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7630" y="365126"/>
            <a:ext cx="3460832" cy="823913"/>
          </a:xfrm>
          <a:prstGeom prst="rect">
            <a:avLst/>
          </a:prstGeom>
        </p:spPr>
        <p:txBody>
          <a:bodyPr>
            <a:normAutofit/>
          </a:bodyPr>
          <a:lstStyle>
            <a:lvl1pPr>
              <a:defRPr sz="2800" b="1" i="0">
                <a:solidFill>
                  <a:srgbClr val="E73439"/>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Text Placeholder 2"/>
          <p:cNvSpPr>
            <a:spLocks noGrp="1"/>
          </p:cNvSpPr>
          <p:nvPr>
            <p:ph type="body" idx="1"/>
          </p:nvPr>
        </p:nvSpPr>
        <p:spPr>
          <a:xfrm>
            <a:off x="717630" y="1288899"/>
            <a:ext cx="3460832" cy="655648"/>
          </a:xfrm>
          <a:prstGeom prst="rect">
            <a:avLst/>
          </a:prstGeom>
        </p:spPr>
        <p:txBody>
          <a:bodyPr anchor="t" anchorCtr="0">
            <a:normAutofit/>
          </a:bodyPr>
          <a:lstStyle>
            <a:lvl1pPr marL="0" indent="0">
              <a:buNone/>
              <a:defRPr sz="2000" b="1" i="0">
                <a:solidFill>
                  <a:schemeClr val="tx1">
                    <a:lumMod val="85000"/>
                    <a:lumOff val="15000"/>
                  </a:schemeClr>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Rectangle 13">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2"/>
          <p:cNvSpPr>
            <a:spLocks noGrp="1"/>
          </p:cNvSpPr>
          <p:nvPr>
            <p:ph idx="11"/>
          </p:nvPr>
        </p:nvSpPr>
        <p:spPr>
          <a:xfrm>
            <a:off x="717630" y="2044406"/>
            <a:ext cx="3460832" cy="3535127"/>
          </a:xfrm>
          <a:prstGeom prst="rect">
            <a:avLst/>
          </a:prstGeom>
        </p:spPr>
        <p:txBody>
          <a:bodyPr>
            <a:normAutofit/>
          </a:bodyPr>
          <a:lstStyle>
            <a:lvl1pPr marL="228600" indent="-227013">
              <a:spcBef>
                <a:spcPts val="1200"/>
              </a:spcBef>
              <a:buClr>
                <a:srgbClr val="E73439"/>
              </a:buClr>
              <a:defRPr sz="2000" b="0" i="0">
                <a:solidFill>
                  <a:schemeClr val="tx1">
                    <a:lumMod val="85000"/>
                    <a:lumOff val="15000"/>
                  </a:schemeClr>
                </a:solidFill>
                <a:latin typeface="Arial" panose="020B0604020202020204" pitchFamily="34" charset="0"/>
                <a:cs typeface="Arial" panose="020B0604020202020204" pitchFamily="34" charset="0"/>
              </a:defRPr>
            </a:lvl1pPr>
            <a:lvl2pPr marL="576263" indent="-288925">
              <a:buClr>
                <a:srgbClr val="E73439"/>
              </a:buClr>
              <a:buFont typeface="Arial" panose="020B0604020202020204" pitchFamily="34" charset="0"/>
              <a:buChar char="–"/>
              <a:defRPr sz="1800" b="0" i="0">
                <a:solidFill>
                  <a:schemeClr val="tx1">
                    <a:lumMod val="85000"/>
                    <a:lumOff val="15000"/>
                  </a:schemeClr>
                </a:solidFill>
                <a:latin typeface="Arial" panose="020B0604020202020204" pitchFamily="34" charset="0"/>
                <a:cs typeface="Arial" panose="020B0604020202020204" pitchFamily="34" charset="0"/>
              </a:defRPr>
            </a:lvl2pPr>
            <a:lvl3pPr marL="744538" indent="-168275">
              <a:buClr>
                <a:srgbClr val="E73439"/>
              </a:buClr>
              <a:buFont typeface="Calibri" panose="020F0502020204030204" pitchFamily="34" charset="0"/>
              <a:buChar char="‐"/>
              <a:defRPr sz="1600"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9" name="Rectangle 8">
            <a:extLst>
              <a:ext uri="{FF2B5EF4-FFF2-40B4-BE49-F238E27FC236}">
                <a16:creationId xmlns:a16="http://schemas.microsoft.com/office/drawing/2014/main" id="{C768B78F-8828-4187-BCCE-826700EB65E2}"/>
              </a:ext>
            </a:extLst>
          </p:cNvPr>
          <p:cNvSpPr/>
          <p:nvPr userDrawn="1"/>
        </p:nvSpPr>
        <p:spPr>
          <a:xfrm>
            <a:off x="573576" y="0"/>
            <a:ext cx="3766929" cy="57063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4D70DA0A-79F5-4E53-836A-623ACE09A5C4}"/>
              </a:ext>
            </a:extLst>
          </p:cNvPr>
          <p:cNvSpPr/>
          <p:nvPr userDrawn="1"/>
        </p:nvSpPr>
        <p:spPr>
          <a:xfrm>
            <a:off x="573577" y="0"/>
            <a:ext cx="3757353" cy="574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A052AE7-28CF-4880-ABE0-EC9357112BEF}"/>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8511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92FF-1A41-487F-A51D-3E73D4BF9CF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17C114C4-A873-4EDA-95CF-5AAFB60615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D38394-D6E8-4652-A974-77D76BAB5370}"/>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D23344CA-379A-4FCB-BA2D-0C6BB761BA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3F7A6-B6BE-4167-9A20-A0D0162AA0F0}"/>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79FD7-39B5-4ACB-92E2-32733D627C7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2F7A80B-1055-4290-AB55-1C8D2664CDAF}"/>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0EFF2B-8E4A-4784-AE67-303006602A5D}"/>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21E922CA-FF2C-41A4-8C72-50B8722AAB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8AC27A-8EF7-441D-B693-D966FDE3D242}"/>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0B545-4466-4648-85E8-5A4308BDF059}"/>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34F0AC1-3F90-453F-A7AE-E97A38DF29E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043D4A-556D-4148-AABC-2AE2C0CE446B}"/>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681C8638-610E-4890-8F89-858CB4BC35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FC156-B26D-4128-9D51-EE4F8ED1599F}"/>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A8CC6-BCF8-4AFF-9D92-6AF2B0610E30}"/>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A9E59C3A-10C7-4547-A8B2-148BD8737F51}"/>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E28082-EB14-40F0-87E6-88F00AA5FEB5}"/>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8ACEF050-B2BD-4628-9865-AF92C84A3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86B0BB-342C-4588-81DE-B08DD0D96D83}"/>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6A355-BEA5-4446-9C8D-3755E523989B}"/>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873523F9-B7B7-4DB3-8B65-563EC38A7460}"/>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6D6181-162E-477D-800C-AED27B85456B}"/>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83D1606C-A8E4-42FD-9A3D-E0A62A9A5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2C9A47-8261-4D3F-9C05-A918CEAD8359}"/>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3B44F-F5E4-4CAA-9AEB-8B46D128155D}"/>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F40D8BA3-7B08-41F6-B2EE-92C9C9D8559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19F0C-B01B-4D1C-BD3F-4AE63EE677DC}"/>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40467F54-E330-4CCA-8436-07B4432FA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595A8B-AA7A-40E0-A5F5-EE9BDC6CABF7}"/>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15B73-5482-4AAD-8E07-17152794ACF8}"/>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5A983F79-E655-4356-9B0D-7CB5EE78FB05}"/>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EA06F1-92DD-42CE-A27E-5E4952EB6C6A}"/>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D70D957F-BE1E-43C6-A2F3-A3AE7BC77B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F48F8E-626D-4D61-87CE-95CC27124959}"/>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D3298-A159-4ACE-BA2C-EDD909FBBE8A}"/>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D3F259A6-A5EC-45CE-95F6-A9D4E44F300C}"/>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7A477A-B53F-4820-8B57-BC7743379D5D}"/>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BB307A75-ACAB-4364-A001-21A6F3BAC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A1C013-D788-40D0-978B-59D922D12AA3}"/>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D83AD-28CA-427A-8CFB-248231A663F3}"/>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08778862-EC56-40DB-924C-A533207F1A27}"/>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4C004A-06FA-43C4-BE7C-5CA0BB466EA5}"/>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B853D823-482E-4B3E-9978-DAAFD1CEB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04C66A-6B8D-4F5C-816E-5C98386A6414}"/>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ectionDivi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CE0326-9836-C04B-89F1-346F72C6B52B}"/>
              </a:ext>
            </a:extLst>
          </p:cNvPr>
          <p:cNvPicPr>
            <a:picLocks noChangeAspect="1"/>
          </p:cNvPicPr>
          <p:nvPr/>
        </p:nvPicPr>
        <p:blipFill rotWithShape="1">
          <a:blip r:embed="rId2"/>
          <a:srcRect l="22575" t="13952" r="26517" b="10379"/>
          <a:stretch/>
        </p:blipFill>
        <p:spPr>
          <a:xfrm>
            <a:off x="1582" y="1"/>
            <a:ext cx="2988734" cy="3979333"/>
          </a:xfrm>
          <a:prstGeom prst="rect">
            <a:avLst/>
          </a:prstGeom>
        </p:spPr>
      </p:pic>
      <p:sp>
        <p:nvSpPr>
          <p:cNvPr id="17" name="Picture Placeholder 16">
            <a:extLst>
              <a:ext uri="{FF2B5EF4-FFF2-40B4-BE49-F238E27FC236}">
                <a16:creationId xmlns:a16="http://schemas.microsoft.com/office/drawing/2014/main" id="{44BF14A4-0541-3545-99AD-5E5B557C852B}"/>
              </a:ext>
            </a:extLst>
          </p:cNvPr>
          <p:cNvSpPr>
            <a:spLocks noGrp="1"/>
          </p:cNvSpPr>
          <p:nvPr>
            <p:ph type="pic" sz="quarter" idx="11"/>
          </p:nvPr>
        </p:nvSpPr>
        <p:spPr>
          <a:xfrm>
            <a:off x="2986088" y="-2"/>
            <a:ext cx="6157912" cy="3979335"/>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Click icon to add picture</a:t>
            </a:r>
          </a:p>
        </p:txBody>
      </p:sp>
      <p:sp>
        <p:nvSpPr>
          <p:cNvPr id="11" name="Rectangle 10">
            <a:extLst>
              <a:ext uri="{FF2B5EF4-FFF2-40B4-BE49-F238E27FC236}">
                <a16:creationId xmlns:a16="http://schemas.microsoft.com/office/drawing/2014/main" id="{858E55C2-C8B7-B146-81B3-FE1F3E7DEC87}"/>
              </a:ext>
            </a:extLst>
          </p:cNvPr>
          <p:cNvSpPr/>
          <p:nvPr/>
        </p:nvSpPr>
        <p:spPr>
          <a:xfrm>
            <a:off x="0" y="3979334"/>
            <a:ext cx="9144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FC328256-5B7D-AF40-9EE8-52DEDA34DEC3}"/>
              </a:ext>
            </a:extLst>
          </p:cNvPr>
          <p:cNvSpPr>
            <a:spLocks noGrp="1"/>
          </p:cNvSpPr>
          <p:nvPr>
            <p:ph type="subTitle" idx="10" hasCustomPrompt="1"/>
          </p:nvPr>
        </p:nvSpPr>
        <p:spPr>
          <a:xfrm>
            <a:off x="1252330" y="4650758"/>
            <a:ext cx="6639339" cy="1627947"/>
          </a:xfrm>
          <a:prstGeom prst="rect">
            <a:avLst/>
          </a:prstGeom>
        </p:spPr>
        <p:txBody>
          <a:bodyPr/>
          <a:lstStyle>
            <a:lvl1pPr marL="0" indent="0" algn="l">
              <a:buNone/>
              <a:defRPr sz="3200" b="0" i="0" spc="3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TITLE HERE, ARIAL REGULAR, 32PT, </a:t>
            </a:r>
            <a:br>
              <a:rPr lang="en-US"/>
            </a:br>
            <a:r>
              <a:rPr lang="en-US"/>
              <a:t>ALL CAPS EXPANDED </a:t>
            </a:r>
          </a:p>
        </p:txBody>
      </p:sp>
      <p:sp>
        <p:nvSpPr>
          <p:cNvPr id="19" name="Rectangle 18">
            <a:extLst>
              <a:ext uri="{FF2B5EF4-FFF2-40B4-BE49-F238E27FC236}">
                <a16:creationId xmlns:a16="http://schemas.microsoft.com/office/drawing/2014/main" id="{12E0D32C-B620-7A4D-BC36-49900D1DFC99}"/>
              </a:ext>
            </a:extLst>
          </p:cNvPr>
          <p:cNvSpPr/>
          <p:nvPr/>
        </p:nvSpPr>
        <p:spPr>
          <a:xfrm>
            <a:off x="1328194" y="4443168"/>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E0CA58-4717-4B26-89DF-88B3D6DC37F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2575" t="13952" r="26517" b="10379"/>
          <a:stretch/>
        </p:blipFill>
        <p:spPr>
          <a:xfrm>
            <a:off x="1582" y="1"/>
            <a:ext cx="2988734" cy="3979333"/>
          </a:xfrm>
          <a:prstGeom prst="rect">
            <a:avLst/>
          </a:prstGeom>
        </p:spPr>
      </p:pic>
      <p:sp>
        <p:nvSpPr>
          <p:cNvPr id="8" name="Rectangle 7">
            <a:extLst>
              <a:ext uri="{FF2B5EF4-FFF2-40B4-BE49-F238E27FC236}">
                <a16:creationId xmlns:a16="http://schemas.microsoft.com/office/drawing/2014/main" id="{208503F7-D151-4118-A8AE-86B44A81A090}"/>
              </a:ext>
            </a:extLst>
          </p:cNvPr>
          <p:cNvSpPr/>
          <p:nvPr userDrawn="1"/>
        </p:nvSpPr>
        <p:spPr>
          <a:xfrm>
            <a:off x="0" y="3979334"/>
            <a:ext cx="9144000" cy="2878665"/>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43B4DA-B4B3-4036-A4E4-85FB324A012A}"/>
              </a:ext>
            </a:extLst>
          </p:cNvPr>
          <p:cNvSpPr/>
          <p:nvPr userDrawn="1"/>
        </p:nvSpPr>
        <p:spPr>
          <a:xfrm>
            <a:off x="1328194" y="4443168"/>
            <a:ext cx="3243805" cy="75358"/>
          </a:xfrm>
          <a:prstGeom prst="rect">
            <a:avLst/>
          </a:prstGeom>
          <a:solidFill>
            <a:srgbClr val="1125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800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327E9-DDFA-4357-9A88-194D1D7F371C}"/>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E7EBF5C8-B3BB-44CF-896A-7E1E850B5554}"/>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FB8D5-9822-43F3-A53E-855045E1B602}"/>
              </a:ext>
            </a:extLst>
          </p:cNvPr>
          <p:cNvSpPr>
            <a:spLocks noGrp="1"/>
          </p:cNvSpPr>
          <p:nvPr>
            <p:ph type="dt" sz="half" idx="10"/>
          </p:nvPr>
        </p:nvSpPr>
        <p:spPr/>
        <p:txBody>
          <a:bodyPr/>
          <a:lstStyle/>
          <a:p>
            <a:fld id="{C764DE79-268F-4C1A-8933-263129D2AF90}" type="datetimeFigureOut">
              <a:rPr lang="en-US" smtClean="0"/>
              <a:t>7/23/2021</a:t>
            </a:fld>
            <a:endParaRPr lang="en-US"/>
          </a:p>
        </p:txBody>
      </p:sp>
      <p:sp>
        <p:nvSpPr>
          <p:cNvPr id="5" name="Footer Placeholder 4">
            <a:extLst>
              <a:ext uri="{FF2B5EF4-FFF2-40B4-BE49-F238E27FC236}">
                <a16:creationId xmlns:a16="http://schemas.microsoft.com/office/drawing/2014/main" id="{109D9A84-E723-4E68-958F-3F4E7A6BE5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8756B8-FD57-4B77-836D-8E54517B3E37}"/>
              </a:ext>
            </a:extLst>
          </p:cNvPr>
          <p:cNvSpPr>
            <a:spLocks noGrp="1"/>
          </p:cNvSpPr>
          <p:nvPr>
            <p:ph type="sldNum" sz="quarter" idx="12"/>
          </p:nvPr>
        </p:nvSpPr>
        <p:spPr/>
        <p:txBody>
          <a:bodyPr/>
          <a:lstStyle/>
          <a:p>
            <a:fld id="{48F63A3B-78C7-47BE-AE5E-E10140E0464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Content_wGraphic">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40000"/>
          </a:blip>
          <a:srcRect r="50248" b="50000"/>
          <a:stretch/>
        </p:blipFill>
        <p:spPr>
          <a:xfrm rot="16200000">
            <a:off x="6059765" y="189226"/>
            <a:ext cx="3273461" cy="2895009"/>
          </a:xfrm>
          <a:prstGeom prst="rect">
            <a:avLst/>
          </a:prstGeom>
        </p:spPr>
      </p:pic>
      <p:sp>
        <p:nvSpPr>
          <p:cNvPr id="2"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8" name="Rectangle 7">
            <a:extLst>
              <a:ext uri="{FF2B5EF4-FFF2-40B4-BE49-F238E27FC236}">
                <a16:creationId xmlns:a16="http://schemas.microsoft.com/office/drawing/2014/main" id="{A53C4EBA-7EA5-48E5-AF27-247B2A686901}"/>
              </a:ext>
            </a:extLst>
          </p:cNvPr>
          <p:cNvSpPr/>
          <p:nvPr userDrawn="1"/>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90ED63D-FE18-4EDA-8D0B-86A55115FAAF}"/>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F2186F0-E89D-4096-A1BF-4DA5828163C0}"/>
              </a:ext>
            </a:extLst>
          </p:cNvPr>
          <p:cNvPicPr>
            <a:picLocks noChangeAspect="1"/>
          </p:cNvPicPr>
          <p:nvPr userDrawn="1"/>
        </p:nvPicPr>
        <p:blipFill rotWithShape="1">
          <a:blip r:embed="rId3" cstate="print">
            <a:alphaModFix amt="40000"/>
            <a:extLst>
              <a:ext uri="{28A0092B-C50C-407E-A947-70E740481C1C}">
                <a14:useLocalDpi xmlns:a14="http://schemas.microsoft.com/office/drawing/2010/main"/>
              </a:ext>
            </a:extLst>
          </a:blip>
          <a:srcRect/>
          <a:stretch/>
        </p:blipFill>
        <p:spPr>
          <a:xfrm rot="16200000">
            <a:off x="6059765" y="189226"/>
            <a:ext cx="3273461" cy="2895009"/>
          </a:xfrm>
          <a:prstGeom prst="rect">
            <a:avLst/>
          </a:prstGeom>
        </p:spPr>
      </p:pic>
    </p:spTree>
    <p:extLst>
      <p:ext uri="{BB962C8B-B14F-4D97-AF65-F5344CB8AC3E}">
        <p14:creationId xmlns:p14="http://schemas.microsoft.com/office/powerpoint/2010/main" val="1652435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Content_Plai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Content Placeholder 2"/>
          <p:cNvSpPr>
            <a:spLocks noGrp="1"/>
          </p:cNvSpPr>
          <p:nvPr>
            <p:ph idx="1"/>
          </p:nvPr>
        </p:nvSpPr>
        <p:spPr>
          <a:xfrm>
            <a:off x="628650" y="1636730"/>
            <a:ext cx="7886700" cy="4932746"/>
          </a:xfrm>
          <a:prstGeom prst="rect">
            <a:avLst/>
          </a:prstGeom>
        </p:spPr>
        <p:txBody>
          <a:bodyPr>
            <a:noAutofit/>
          </a:bodyPr>
          <a:lstStyle>
            <a:lvl1pPr marL="346075" indent="-346075">
              <a:lnSpc>
                <a:spcPct val="95000"/>
              </a:lnSpc>
              <a:spcBef>
                <a:spcPts val="18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lnSpc>
                <a:spcPct val="95000"/>
              </a:lnSpc>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lnSpc>
                <a:spcPct val="95000"/>
              </a:lnSpc>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6" name="Rectangle 5">
            <a:extLst>
              <a:ext uri="{FF2B5EF4-FFF2-40B4-BE49-F238E27FC236}">
                <a16:creationId xmlns:a16="http://schemas.microsoft.com/office/drawing/2014/main" id="{94F15405-D8D1-47F8-A357-F0AC367D14FD}"/>
              </a:ext>
            </a:extLst>
          </p:cNvPr>
          <p:cNvSpPr/>
          <p:nvPr userDrawn="1"/>
        </p:nvSpPr>
        <p:spPr>
          <a:xfrm>
            <a:off x="0" y="0"/>
            <a:ext cx="9144000"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0E6DF0-5482-430C-AF9A-5CF857397F52}"/>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5101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HighlightContent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1961C13-5CE3-E940-A4D1-4C80766A25CC}"/>
              </a:ext>
            </a:extLst>
          </p:cNvPr>
          <p:cNvSpPr/>
          <p:nvPr/>
        </p:nvSpPr>
        <p:spPr>
          <a:xfrm>
            <a:off x="0" y="0"/>
            <a:ext cx="9144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842933" y="774443"/>
            <a:ext cx="3848306" cy="5719490"/>
          </a:xfrm>
          <a:prstGeom prst="rect">
            <a:avLst/>
          </a:prstGeom>
        </p:spPr>
        <p:txBody>
          <a:bodyPr>
            <a:normAutofit/>
          </a:bodyPr>
          <a:lstStyle>
            <a:lvl1pPr marL="228600" indent="-223838">
              <a:spcBef>
                <a:spcPts val="1200"/>
              </a:spcBef>
              <a:buFont typeface="Arial" panose="020B0604020202020204" pitchFamily="34" charset="0"/>
              <a:buChar char="•"/>
              <a:defRPr sz="2000" b="0" i="0">
                <a:solidFill>
                  <a:srgbClr val="DEEBF7"/>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4" name="Picture 23">
            <a:extLst>
              <a:ext uri="{FF2B5EF4-FFF2-40B4-BE49-F238E27FC236}">
                <a16:creationId xmlns:a16="http://schemas.microsoft.com/office/drawing/2014/main" id="{C8D2E9CD-85A1-8249-B610-F55A92BA9DF8}"/>
              </a:ext>
            </a:extLst>
          </p:cNvPr>
          <p:cNvPicPr>
            <a:picLocks noChangeAspect="1"/>
          </p:cNvPicPr>
          <p:nvPr/>
        </p:nvPicPr>
        <p:blipFill rotWithShape="1">
          <a:blip r:embed="rId2">
            <a:alphaModFix amt="14000"/>
          </a:blip>
          <a:srcRect r="50248" b="50000"/>
          <a:stretch/>
        </p:blipFill>
        <p:spPr>
          <a:xfrm rot="10800000">
            <a:off x="0" y="-20736"/>
            <a:ext cx="3273461" cy="2895009"/>
          </a:xfrm>
          <a:prstGeom prst="rect">
            <a:avLst/>
          </a:prstGeom>
        </p:spPr>
      </p:pic>
      <p:sp>
        <p:nvSpPr>
          <p:cNvPr id="2" name="Title 1"/>
          <p:cNvSpPr>
            <a:spLocks noGrp="1"/>
          </p:cNvSpPr>
          <p:nvPr>
            <p:ph type="title" hasCustomPrompt="1"/>
          </p:nvPr>
        </p:nvSpPr>
        <p:spPr>
          <a:xfrm>
            <a:off x="356881" y="3094810"/>
            <a:ext cx="3459653" cy="1273432"/>
          </a:xfrm>
          <a:prstGeom prst="rect">
            <a:avLst/>
          </a:prstGeom>
        </p:spPr>
        <p:txBody>
          <a:bodyPr anchor="t" anchorCtr="0"/>
          <a:lstStyle>
            <a:lvl1pPr>
              <a:defRPr sz="2800" b="1" i="0">
                <a:solidFill>
                  <a:srgbClr val="DEEBF7"/>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Rectangle 12">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B9D42EA-3E34-4DC6-B785-2F25738F436A}"/>
              </a:ext>
            </a:extLst>
          </p:cNvPr>
          <p:cNvSpPr/>
          <p:nvPr userDrawn="1"/>
        </p:nvSpPr>
        <p:spPr>
          <a:xfrm>
            <a:off x="0" y="0"/>
            <a:ext cx="9144000" cy="6858000"/>
          </a:xfrm>
          <a:prstGeom prst="rect">
            <a:avLst/>
          </a:prstGeom>
          <a:solidFill>
            <a:srgbClr val="577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BCBB62E-053C-4DBE-804B-2181D497085D}"/>
              </a:ext>
            </a:extLst>
          </p:cNvPr>
          <p:cNvPicPr>
            <a:picLocks noChangeAspect="1"/>
          </p:cNvPicPr>
          <p:nvPr userDrawn="1"/>
        </p:nvPicPr>
        <p:blipFill rotWithShape="1">
          <a:blip r:embed="rId3" cstate="print">
            <a:alphaModFix amt="14000"/>
            <a:extLst>
              <a:ext uri="{28A0092B-C50C-407E-A947-70E740481C1C}">
                <a14:useLocalDpi xmlns:a14="http://schemas.microsoft.com/office/drawing/2010/main"/>
              </a:ext>
            </a:extLst>
          </a:blip>
          <a:srcRect/>
          <a:stretch/>
        </p:blipFill>
        <p:spPr>
          <a:xfrm rot="10800000">
            <a:off x="0" y="-20736"/>
            <a:ext cx="3273461" cy="2895009"/>
          </a:xfrm>
          <a:prstGeom prst="rect">
            <a:avLst/>
          </a:prstGeom>
        </p:spPr>
      </p:pic>
      <p:sp>
        <p:nvSpPr>
          <p:cNvPr id="10" name="Rectangle 9">
            <a:extLst>
              <a:ext uri="{FF2B5EF4-FFF2-40B4-BE49-F238E27FC236}">
                <a16:creationId xmlns:a16="http://schemas.microsoft.com/office/drawing/2014/main" id="{616B5224-A9D1-4235-905A-EEE32C6D986B}"/>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2503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CustomLayou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p:cNvSpPr>
            <a:spLocks noGrp="1"/>
          </p:cNvSpPr>
          <p:nvPr>
            <p:ph type="title"/>
          </p:nvPr>
        </p:nvSpPr>
        <p:spPr>
          <a:xfrm>
            <a:off x="628650" y="588493"/>
            <a:ext cx="7886700" cy="800039"/>
          </a:xfrm>
          <a:prstGeom prst="rect">
            <a:avLst/>
          </a:prstGeom>
        </p:spPr>
        <p:txBody>
          <a:bodyPr anchor="b"/>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4" name="Rectangle 3">
            <a:extLst>
              <a:ext uri="{FF2B5EF4-FFF2-40B4-BE49-F238E27FC236}">
                <a16:creationId xmlns:a16="http://schemas.microsoft.com/office/drawing/2014/main" id="{A4DD598E-B39E-4A06-ACF4-BE4F25530572}"/>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4775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7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3044142" y="-1"/>
            <a:ext cx="6099858"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633054" y="597273"/>
            <a:ext cx="4823027" cy="974783"/>
          </a:xfrm>
          <a:prstGeom prst="rect">
            <a:avLst/>
          </a:prstGeom>
        </p:spPr>
        <p:txBody>
          <a:bodyPr/>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0" y="-1"/>
            <a:ext cx="3044825" cy="6858001"/>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2" name="Content Placeholder 2"/>
          <p:cNvSpPr>
            <a:spLocks noGrp="1"/>
          </p:cNvSpPr>
          <p:nvPr>
            <p:ph idx="1"/>
          </p:nvPr>
        </p:nvSpPr>
        <p:spPr>
          <a:xfrm>
            <a:off x="3633053" y="1871133"/>
            <a:ext cx="4823027" cy="4622799"/>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E61704D-03D7-423A-8795-859B118F60DC}"/>
              </a:ext>
            </a:extLst>
          </p:cNvPr>
          <p:cNvSpPr/>
          <p:nvPr userDrawn="1"/>
        </p:nvSpPr>
        <p:spPr>
          <a:xfrm>
            <a:off x="3044142" y="-1"/>
            <a:ext cx="6099858" cy="685998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F278F25-C870-4888-B7C3-CDAE25C49F32}"/>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69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8_Special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40789D1-6B5D-BC4E-9BBE-7E32165D1974}"/>
              </a:ext>
            </a:extLst>
          </p:cNvPr>
          <p:cNvSpPr/>
          <p:nvPr/>
        </p:nvSpPr>
        <p:spPr>
          <a:xfrm>
            <a:off x="5104" y="0"/>
            <a:ext cx="6099858"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53285" y="597273"/>
            <a:ext cx="4823027" cy="974783"/>
          </a:xfrm>
          <a:prstGeom prst="rect">
            <a:avLst/>
          </a:prstGeom>
        </p:spPr>
        <p:txBody>
          <a:bodyPr anchor="b" anchorCtr="0"/>
          <a:lstStyle>
            <a:lvl1pPr>
              <a:defRPr sz="3600" b="1" i="0">
                <a:solidFill>
                  <a:srgbClr val="577F9F"/>
                </a:solidFill>
                <a:latin typeface="Arial" panose="020B0604020202020204" pitchFamily="34" charset="0"/>
                <a:cs typeface="Arial" panose="020B0604020202020204" pitchFamily="34" charset="0"/>
              </a:defRPr>
            </a:lvl1pPr>
          </a:lstStyle>
          <a:p>
            <a:r>
              <a:rPr lang="en-US"/>
              <a:t>Click to edit Master title style</a:t>
            </a:r>
          </a:p>
        </p:txBody>
      </p:sp>
      <p:sp>
        <p:nvSpPr>
          <p:cNvPr id="13" name="Picture Placeholder 12">
            <a:extLst>
              <a:ext uri="{FF2B5EF4-FFF2-40B4-BE49-F238E27FC236}">
                <a16:creationId xmlns:a16="http://schemas.microsoft.com/office/drawing/2014/main" id="{6C5B1DD5-42FC-3C48-B80C-8E80F8F5C71E}"/>
              </a:ext>
            </a:extLst>
          </p:cNvPr>
          <p:cNvSpPr>
            <a:spLocks noGrp="1"/>
          </p:cNvSpPr>
          <p:nvPr>
            <p:ph type="pic" sz="quarter" idx="10" hasCustomPrompt="1"/>
          </p:nvPr>
        </p:nvSpPr>
        <p:spPr>
          <a:xfrm>
            <a:off x="6094071" y="-1"/>
            <a:ext cx="3044825" cy="6857999"/>
          </a:xfrm>
          <a:prstGeom prst="rect">
            <a:avLst/>
          </a:prstGeom>
          <a:solidFill>
            <a:srgbClr val="11254D"/>
          </a:solidFill>
        </p:spPr>
        <p:txBody>
          <a:bodyPr anchor="ctr" anchorCtr="0"/>
          <a:lstStyle>
            <a:lvl1pPr marL="0" indent="0" algn="ctr">
              <a:buNone/>
              <a:defRPr sz="1200" b="1" i="0">
                <a:solidFill>
                  <a:srgbClr val="577F9F"/>
                </a:solidFill>
                <a:latin typeface="Arial" panose="020B0604020202020204" pitchFamily="34" charset="0"/>
                <a:cs typeface="Arial" panose="020B0604020202020204" pitchFamily="34" charset="0"/>
              </a:defRPr>
            </a:lvl1pPr>
          </a:lstStyle>
          <a:p>
            <a:r>
              <a:rPr lang="en-US"/>
              <a:t>Photo placeholder</a:t>
            </a:r>
          </a:p>
        </p:txBody>
      </p:sp>
      <p:sp>
        <p:nvSpPr>
          <p:cNvPr id="14" name="Content Placeholder 2"/>
          <p:cNvSpPr>
            <a:spLocks noGrp="1"/>
          </p:cNvSpPr>
          <p:nvPr>
            <p:ph idx="11"/>
          </p:nvPr>
        </p:nvSpPr>
        <p:spPr>
          <a:xfrm>
            <a:off x="653285" y="1786467"/>
            <a:ext cx="4823027" cy="4707465"/>
          </a:xfrm>
          <a:prstGeom prst="rect">
            <a:avLst/>
          </a:prstGeom>
        </p:spPr>
        <p:txBody>
          <a:bodyPr>
            <a:normAutofit/>
          </a:bodyPr>
          <a:lstStyle>
            <a:lvl1pPr marL="346075" indent="-346075">
              <a:spcBef>
                <a:spcPts val="1200"/>
              </a:spcBef>
              <a:buClr>
                <a:srgbClr val="E73439"/>
              </a:buClr>
              <a:defRPr b="0" i="0">
                <a:solidFill>
                  <a:schemeClr val="tx1">
                    <a:lumMod val="85000"/>
                    <a:lumOff val="15000"/>
                  </a:schemeClr>
                </a:solidFill>
                <a:latin typeface="Arial" panose="020B0604020202020204" pitchFamily="34" charset="0"/>
                <a:cs typeface="Arial" panose="020B0604020202020204" pitchFamily="34" charset="0"/>
              </a:defRPr>
            </a:lvl1pPr>
            <a:lvl2pPr marL="685800" indent="-339725">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2pPr>
            <a:lvl3pPr marL="914400" indent="-228600">
              <a:buClr>
                <a:srgbClr val="E73439"/>
              </a:buClr>
              <a:buFont typeface="Calibri" panose="020F050202020403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3pPr>
            <a:lvl4pPr marL="16002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4pPr>
            <a:lvl5pPr marL="2057400" indent="-228600">
              <a:buClr>
                <a:srgbClr val="E73439"/>
              </a:buClr>
              <a:buFont typeface="Arial" panose="020B0604020202020204" pitchFamily="34" charset="0"/>
              <a:buChar char="–"/>
              <a:defRPr b="0" i="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
        <p:nvSpPr>
          <p:cNvPr id="15" name="Rectangle 14">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89993C0-0516-460D-8133-755EC4E52816}"/>
              </a:ext>
            </a:extLst>
          </p:cNvPr>
          <p:cNvSpPr/>
          <p:nvPr userDrawn="1"/>
        </p:nvSpPr>
        <p:spPr>
          <a:xfrm>
            <a:off x="5104" y="0"/>
            <a:ext cx="6099858" cy="6858000"/>
          </a:xfrm>
          <a:prstGeom prst="rect">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CF72ACD-51ED-4C2B-BD63-51224390C5AF}"/>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764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9_SpecialConten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21F04DB-D97B-774F-8BE5-98481FB18328}"/>
              </a:ext>
            </a:extLst>
          </p:cNvPr>
          <p:cNvSpPr>
            <a:spLocks noGrp="1"/>
          </p:cNvSpPr>
          <p:nvPr>
            <p:ph type="pic" sz="quarter" idx="10"/>
          </p:nvPr>
        </p:nvSpPr>
        <p:spPr>
          <a:xfrm>
            <a:off x="0" y="0"/>
            <a:ext cx="9144000" cy="4182533"/>
          </a:xfrm>
          <a:prstGeom prst="rect">
            <a:avLst/>
          </a:prstGeom>
          <a:solidFill>
            <a:srgbClr val="11254D"/>
          </a:solidFill>
        </p:spPr>
        <p:txBody>
          <a:bodyPr anchor="ctr" anchorCtr="0"/>
          <a:lstStyle>
            <a:lvl1pPr marL="0" indent="0" algn="ctr">
              <a:buNone/>
              <a:defRPr sz="1200">
                <a:solidFill>
                  <a:srgbClr val="577F9F"/>
                </a:solidFill>
              </a:defRPr>
            </a:lvl1pPr>
          </a:lstStyle>
          <a:p>
            <a:r>
              <a:rPr lang="en-US"/>
              <a:t>Click icon to add picture</a:t>
            </a:r>
          </a:p>
        </p:txBody>
      </p:sp>
      <p:sp>
        <p:nvSpPr>
          <p:cNvPr id="12" name="Text Placeholder 11">
            <a:extLst>
              <a:ext uri="{FF2B5EF4-FFF2-40B4-BE49-F238E27FC236}">
                <a16:creationId xmlns:a16="http://schemas.microsoft.com/office/drawing/2014/main" id="{6E972D29-1E70-BF4B-A9FE-DFD3EB838D1A}"/>
              </a:ext>
            </a:extLst>
          </p:cNvPr>
          <p:cNvSpPr>
            <a:spLocks noGrp="1"/>
          </p:cNvSpPr>
          <p:nvPr>
            <p:ph type="body" sz="quarter" idx="11" hasCustomPrompt="1"/>
          </p:nvPr>
        </p:nvSpPr>
        <p:spPr>
          <a:xfrm>
            <a:off x="556115" y="4521200"/>
            <a:ext cx="3034983" cy="2006600"/>
          </a:xfrm>
          <a:prstGeom prst="rect">
            <a:avLst/>
          </a:prstGeom>
        </p:spPr>
        <p:txBody>
          <a:bodyPr/>
          <a:lstStyle>
            <a:lvl1pPr marL="0" indent="0">
              <a:buNone/>
              <a:defRPr sz="2400" b="1" i="0" baseline="0">
                <a:solidFill>
                  <a:srgbClr val="E73439"/>
                </a:solidFill>
                <a:latin typeface="Arial" panose="020B0604020202020204" pitchFamily="34" charset="0"/>
                <a:cs typeface="Arial" panose="020B0604020202020204" pitchFamily="34" charset="0"/>
              </a:defRPr>
            </a:lvl1pPr>
            <a:lvl2pPr marL="457200" indent="0">
              <a:buNone/>
              <a:defRPr/>
            </a:lvl2pPr>
          </a:lstStyle>
          <a:p>
            <a:pPr lvl="0"/>
            <a:r>
              <a:rPr lang="en-US"/>
              <a:t>SIDE TITLE GOES HERE. ARIAL BOLD, 24PT, ALL CAPREDS</a:t>
            </a:r>
          </a:p>
        </p:txBody>
      </p:sp>
      <p:sp>
        <p:nvSpPr>
          <p:cNvPr id="14" name="Content Placeholder 13">
            <a:extLst>
              <a:ext uri="{FF2B5EF4-FFF2-40B4-BE49-F238E27FC236}">
                <a16:creationId xmlns:a16="http://schemas.microsoft.com/office/drawing/2014/main" id="{B3970259-9024-0745-AD1C-AAC38D47B49E}"/>
              </a:ext>
            </a:extLst>
          </p:cNvPr>
          <p:cNvSpPr>
            <a:spLocks noGrp="1"/>
          </p:cNvSpPr>
          <p:nvPr>
            <p:ph sz="quarter" idx="12"/>
          </p:nvPr>
        </p:nvSpPr>
        <p:spPr>
          <a:xfrm>
            <a:off x="4239492" y="4521200"/>
            <a:ext cx="4348394" cy="2006600"/>
          </a:xfrm>
          <a:prstGeom prst="rect">
            <a:avLst/>
          </a:prstGeom>
        </p:spPr>
        <p:txBody>
          <a:bodyPr>
            <a:normAutofit/>
          </a:bodyPr>
          <a:lstStyle>
            <a:lvl1pPr>
              <a:buClr>
                <a:srgbClr val="E73439"/>
              </a:buClr>
              <a:defRPr sz="1800">
                <a:solidFill>
                  <a:schemeClr val="tx1">
                    <a:lumMod val="85000"/>
                    <a:lumOff val="15000"/>
                  </a:schemeClr>
                </a:solidFill>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Rectangle 10">
            <a:extLst>
              <a:ext uri="{FF2B5EF4-FFF2-40B4-BE49-F238E27FC236}">
                <a16:creationId xmlns:a16="http://schemas.microsoft.com/office/drawing/2014/main" id="{2590D058-C445-7F40-AB7D-F52DA6EDF756}"/>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7B18E9D-EBA1-4D4C-A3A7-9BD8AA4F47A8}"/>
              </a:ext>
            </a:extLst>
          </p:cNvPr>
          <p:cNvSpPr/>
          <p:nvPr userDrawn="1"/>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5363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7/23/2021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1738464508"/>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00" r:id="rId11"/>
    <p:sldLayoutId id="2147483809" r:id="rId12"/>
    <p:sldLayoutId id="2147483810" r:id="rId13"/>
    <p:sldLayoutId id="2147483816" r:id="rId14"/>
    <p:sldLayoutId id="2147483811" r:id="rId15"/>
    <p:sldLayoutId id="2147483807" r:id="rId16"/>
    <p:sldLayoutId id="2147483812" r:id="rId17"/>
    <p:sldLayoutId id="2147483813" r:id="rId18"/>
    <p:sldLayoutId id="2147483814" r:id="rId19"/>
    <p:sldLayoutId id="2147483815" r:id="rId20"/>
  </p:sldLayoutIdLst>
  <p:txStyles>
    <p:title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6.xml"/><Relationship Id="rId1" Type="http://schemas.openxmlformats.org/officeDocument/2006/relationships/slideLayout" Target="../slideLayouts/slideLayout4.xml"/><Relationship Id="rId6" Type="http://schemas.openxmlformats.org/officeDocument/2006/relationships/hyperlink" Target="https://pixabay.com/vectors/cloud-cloud-computing-3331240/"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6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99430-D71E-4841-A449-5F6FEAE6D4A4}"/>
              </a:ext>
            </a:extLst>
          </p:cNvPr>
          <p:cNvSpPr>
            <a:spLocks noGrp="1"/>
          </p:cNvSpPr>
          <p:nvPr>
            <p:ph type="ctrTitle"/>
          </p:nvPr>
        </p:nvSpPr>
        <p:spPr>
          <a:xfrm>
            <a:off x="764709" y="1877568"/>
            <a:ext cx="5701623" cy="2161033"/>
          </a:xfrm>
        </p:spPr>
        <p:txBody>
          <a:bodyPr>
            <a:normAutofit/>
          </a:bodyPr>
          <a:lstStyle/>
          <a:p>
            <a:r>
              <a:rPr lang="en-US" dirty="0"/>
              <a:t>Community Scorecard Group Facilitator and Key Informant Interviewer Training </a:t>
            </a:r>
          </a:p>
        </p:txBody>
      </p:sp>
      <p:sp>
        <p:nvSpPr>
          <p:cNvPr id="4" name="TextBox 3">
            <a:extLst>
              <a:ext uri="{FF2B5EF4-FFF2-40B4-BE49-F238E27FC236}">
                <a16:creationId xmlns:a16="http://schemas.microsoft.com/office/drawing/2014/main" id="{02E41F0F-65AC-4B00-AC67-BD2899D9E1FD}"/>
              </a:ext>
            </a:extLst>
          </p:cNvPr>
          <p:cNvSpPr txBox="1"/>
          <p:nvPr/>
        </p:nvSpPr>
        <p:spPr>
          <a:xfrm>
            <a:off x="764709" y="4754880"/>
            <a:ext cx="3596640" cy="369332"/>
          </a:xfrm>
          <a:prstGeom prst="rect">
            <a:avLst/>
          </a:prstGeom>
          <a:noFill/>
        </p:spPr>
        <p:txBody>
          <a:bodyPr wrap="square" rtlCol="0">
            <a:spAutoFit/>
          </a:bodyPr>
          <a:lstStyle/>
          <a:p>
            <a:r>
              <a:rPr lang="en-US" dirty="0">
                <a:solidFill>
                  <a:schemeClr val="accent5">
                    <a:lumMod val="20000"/>
                    <a:lumOff val="80000"/>
                  </a:schemeClr>
                </a:solidFill>
              </a:rPr>
              <a:t>July 2021</a:t>
            </a:r>
          </a:p>
        </p:txBody>
      </p:sp>
    </p:spTree>
    <p:extLst>
      <p:ext uri="{BB962C8B-B14F-4D97-AF65-F5344CB8AC3E}">
        <p14:creationId xmlns:p14="http://schemas.microsoft.com/office/powerpoint/2010/main" val="1962345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548B6-E1ED-421D-9199-37061A16E879}"/>
              </a:ext>
            </a:extLst>
          </p:cNvPr>
          <p:cNvSpPr>
            <a:spLocks noGrp="1"/>
          </p:cNvSpPr>
          <p:nvPr>
            <p:ph type="title"/>
          </p:nvPr>
        </p:nvSpPr>
        <p:spPr>
          <a:xfrm>
            <a:off x="3633788" y="596900"/>
            <a:ext cx="4822825" cy="1508626"/>
          </a:xfrm>
        </p:spPr>
        <p:txBody>
          <a:bodyPr>
            <a:noAutofit/>
          </a:bodyPr>
          <a:lstStyle/>
          <a:p>
            <a:r>
              <a:rPr lang="en-US"/>
              <a:t>How does a community scorecard improve services?</a:t>
            </a:r>
          </a:p>
        </p:txBody>
      </p:sp>
      <p:pic>
        <p:nvPicPr>
          <p:cNvPr id="9" name="Picture Placeholder 8" descr="A picture containing chair, table&#10;&#10;Description automatically generated">
            <a:extLst>
              <a:ext uri="{FF2B5EF4-FFF2-40B4-BE49-F238E27FC236}">
                <a16:creationId xmlns:a16="http://schemas.microsoft.com/office/drawing/2014/main" id="{ECB6BE6F-3FC3-4743-9FF8-0E0739BEE88B}"/>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40146" r="40146"/>
          <a:stretch/>
        </p:blipFill>
        <p:spPr>
          <a:xfrm>
            <a:off x="0" y="-1"/>
            <a:ext cx="3044825" cy="6858001"/>
          </a:xfrm>
        </p:spPr>
      </p:pic>
      <p:sp>
        <p:nvSpPr>
          <p:cNvPr id="6" name="Content Placeholder 5">
            <a:extLst>
              <a:ext uri="{FF2B5EF4-FFF2-40B4-BE49-F238E27FC236}">
                <a16:creationId xmlns:a16="http://schemas.microsoft.com/office/drawing/2014/main" id="{4E0C0500-DD95-4F0B-A253-76414A155619}"/>
              </a:ext>
            </a:extLst>
          </p:cNvPr>
          <p:cNvSpPr>
            <a:spLocks noGrp="1"/>
          </p:cNvSpPr>
          <p:nvPr>
            <p:ph idx="1"/>
          </p:nvPr>
        </p:nvSpPr>
        <p:spPr>
          <a:xfrm>
            <a:off x="3633053" y="2561612"/>
            <a:ext cx="4823027" cy="3555109"/>
          </a:xfrm>
        </p:spPr>
        <p:txBody>
          <a:bodyPr/>
          <a:lstStyle/>
          <a:p>
            <a:pPr marL="285750" indent="-285750">
              <a:buFont typeface="Arial" panose="020B0604020202020204" pitchFamily="34" charset="0"/>
              <a:buChar char="•"/>
            </a:pPr>
            <a:r>
              <a:rPr lang="en-US" sz="2800">
                <a:solidFill>
                  <a:schemeClr val="tx1">
                    <a:lumMod val="85000"/>
                    <a:lumOff val="15000"/>
                  </a:schemeClr>
                </a:solidFill>
                <a:latin typeface="Arial" panose="020B0604020202020204" pitchFamily="34" charset="0"/>
                <a:cs typeface="Arial" panose="020B0604020202020204" pitchFamily="34" charset="0"/>
              </a:rPr>
              <a:t>Communities provide feedback directly to facilities</a:t>
            </a:r>
          </a:p>
          <a:p>
            <a:pPr marL="285750" indent="-285750">
              <a:buFont typeface="Arial" panose="020B0604020202020204" pitchFamily="34" charset="0"/>
              <a:buChar char="•"/>
            </a:pPr>
            <a:r>
              <a:rPr lang="en-US" sz="2800">
                <a:solidFill>
                  <a:schemeClr val="tx1">
                    <a:lumMod val="85000"/>
                    <a:lumOff val="15000"/>
                  </a:schemeClr>
                </a:solidFill>
                <a:latin typeface="Arial" panose="020B0604020202020204" pitchFamily="34" charset="0"/>
                <a:cs typeface="Arial" panose="020B0604020202020204" pitchFamily="34" charset="0"/>
              </a:rPr>
              <a:t>Facilities have a direct link to communities</a:t>
            </a:r>
          </a:p>
          <a:p>
            <a:pPr marL="285750" indent="-285750">
              <a:buFont typeface="Arial" panose="020B0604020202020204" pitchFamily="34" charset="0"/>
              <a:buChar char="•"/>
            </a:pPr>
            <a:r>
              <a:rPr lang="en-US" sz="2800">
                <a:solidFill>
                  <a:schemeClr val="tx1">
                    <a:lumMod val="85000"/>
                    <a:lumOff val="15000"/>
                  </a:schemeClr>
                </a:solidFill>
                <a:latin typeface="Arial" panose="020B0604020202020204" pitchFamily="34" charset="0"/>
                <a:cs typeface="Arial" panose="020B0604020202020204" pitchFamily="34" charset="0"/>
              </a:rPr>
              <a:t>They partner to implement improvement actions</a:t>
            </a:r>
            <a:endParaRPr lang="en-US"/>
          </a:p>
        </p:txBody>
      </p:sp>
      <p:sp>
        <p:nvSpPr>
          <p:cNvPr id="5" name="Rectangle 4">
            <a:extLst>
              <a:ext uri="{FF2B5EF4-FFF2-40B4-BE49-F238E27FC236}">
                <a16:creationId xmlns:a16="http://schemas.microsoft.com/office/drawing/2014/main" id="{39D62707-BF65-4AEE-A9F6-1BF573D3076C}"/>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079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582F-6623-480F-A21D-706EBF4098DA}"/>
              </a:ext>
            </a:extLst>
          </p:cNvPr>
          <p:cNvSpPr>
            <a:spLocks noGrp="1"/>
          </p:cNvSpPr>
          <p:nvPr>
            <p:ph type="title"/>
          </p:nvPr>
        </p:nvSpPr>
        <p:spPr>
          <a:xfrm>
            <a:off x="628650" y="407343"/>
            <a:ext cx="6457950" cy="981190"/>
          </a:xfrm>
        </p:spPr>
        <p:txBody>
          <a:bodyPr>
            <a:normAutofit fontScale="90000"/>
          </a:bodyPr>
          <a:lstStyle/>
          <a:p>
            <a:r>
              <a:rPr lang="en-US"/>
              <a:t>How does a community scorecard work?</a:t>
            </a:r>
          </a:p>
        </p:txBody>
      </p:sp>
      <p:sp>
        <p:nvSpPr>
          <p:cNvPr id="5" name="object 5">
            <a:extLst>
              <a:ext uri="{FF2B5EF4-FFF2-40B4-BE49-F238E27FC236}">
                <a16:creationId xmlns:a16="http://schemas.microsoft.com/office/drawing/2014/main" id="{09038846-CF4C-4863-8C45-A5821D929CCA}"/>
              </a:ext>
            </a:extLst>
          </p:cNvPr>
          <p:cNvSpPr txBox="1"/>
          <p:nvPr/>
        </p:nvSpPr>
        <p:spPr>
          <a:xfrm>
            <a:off x="1393269" y="1674304"/>
            <a:ext cx="6357461" cy="655468"/>
          </a:xfrm>
          <a:prstGeom prst="rect">
            <a:avLst/>
          </a:prstGeom>
        </p:spPr>
        <p:txBody>
          <a:bodyPr vert="horz" wrap="square" lIns="0" tIns="9049" rIns="0" bIns="0" rtlCol="0">
            <a:spAutoFit/>
          </a:bodyPr>
          <a:lstStyle/>
          <a:p>
            <a:pPr marL="1413034" marR="3810" indent="-1403985">
              <a:spcBef>
                <a:spcPts val="71"/>
              </a:spcBef>
            </a:pPr>
            <a:r>
              <a:rPr sz="2100" spc="-4">
                <a:solidFill>
                  <a:schemeClr val="tx2"/>
                </a:solidFill>
                <a:latin typeface="Calibri"/>
                <a:cs typeface="Calibri"/>
              </a:rPr>
              <a:t>A </a:t>
            </a:r>
            <a:r>
              <a:rPr sz="2100" spc="-8">
                <a:solidFill>
                  <a:schemeClr val="tx2"/>
                </a:solidFill>
                <a:latin typeface="Calibri"/>
                <a:cs typeface="Calibri"/>
              </a:rPr>
              <a:t>community </a:t>
            </a:r>
            <a:r>
              <a:rPr sz="2100" spc="-11">
                <a:solidFill>
                  <a:schemeClr val="tx2"/>
                </a:solidFill>
                <a:latin typeface="Calibri"/>
                <a:cs typeface="Calibri"/>
              </a:rPr>
              <a:t>scorecard </a:t>
            </a:r>
            <a:r>
              <a:rPr sz="2100" spc="-4">
                <a:solidFill>
                  <a:schemeClr val="tx2"/>
                </a:solidFill>
                <a:latin typeface="Calibri"/>
                <a:cs typeface="Calibri"/>
              </a:rPr>
              <a:t>is a </a:t>
            </a:r>
            <a:r>
              <a:rPr sz="2100" spc="-15">
                <a:solidFill>
                  <a:schemeClr val="tx2"/>
                </a:solidFill>
                <a:latin typeface="Calibri"/>
                <a:cs typeface="Calibri"/>
              </a:rPr>
              <a:t>four-phase </a:t>
            </a:r>
            <a:r>
              <a:rPr sz="2100" spc="-8">
                <a:solidFill>
                  <a:schemeClr val="tx2"/>
                </a:solidFill>
                <a:latin typeface="Calibri"/>
                <a:cs typeface="Calibri"/>
              </a:rPr>
              <a:t>process </a:t>
            </a:r>
            <a:r>
              <a:rPr sz="2100" spc="-11">
                <a:solidFill>
                  <a:schemeClr val="tx2"/>
                </a:solidFill>
                <a:latin typeface="Calibri"/>
                <a:cs typeface="Calibri"/>
              </a:rPr>
              <a:t>focused </a:t>
            </a:r>
            <a:r>
              <a:rPr sz="2100" spc="-8">
                <a:solidFill>
                  <a:schemeClr val="tx2"/>
                </a:solidFill>
                <a:latin typeface="Calibri"/>
                <a:cs typeface="Calibri"/>
              </a:rPr>
              <a:t>on  </a:t>
            </a:r>
            <a:r>
              <a:rPr sz="2100" spc="-11">
                <a:solidFill>
                  <a:schemeClr val="tx2"/>
                </a:solidFill>
                <a:latin typeface="Calibri"/>
                <a:cs typeface="Calibri"/>
              </a:rPr>
              <a:t>continuous </a:t>
            </a:r>
            <a:r>
              <a:rPr sz="2100" spc="-8">
                <a:solidFill>
                  <a:schemeClr val="tx2"/>
                </a:solidFill>
                <a:latin typeface="Calibri"/>
                <a:cs typeface="Calibri"/>
              </a:rPr>
              <a:t>quality</a:t>
            </a:r>
            <a:r>
              <a:rPr sz="2100" spc="45">
                <a:solidFill>
                  <a:schemeClr val="tx2"/>
                </a:solidFill>
                <a:latin typeface="Calibri"/>
                <a:cs typeface="Calibri"/>
              </a:rPr>
              <a:t> </a:t>
            </a:r>
            <a:r>
              <a:rPr sz="2100" spc="-15">
                <a:solidFill>
                  <a:schemeClr val="tx2"/>
                </a:solidFill>
                <a:latin typeface="Calibri"/>
                <a:cs typeface="Calibri"/>
              </a:rPr>
              <a:t>improvement</a:t>
            </a:r>
            <a:endParaRPr sz="2100">
              <a:solidFill>
                <a:schemeClr val="tx2"/>
              </a:solidFill>
              <a:latin typeface="Calibri"/>
              <a:cs typeface="Calibri"/>
            </a:endParaRPr>
          </a:p>
        </p:txBody>
      </p:sp>
      <p:grpSp>
        <p:nvGrpSpPr>
          <p:cNvPr id="4" name="Group 3">
            <a:extLst>
              <a:ext uri="{FF2B5EF4-FFF2-40B4-BE49-F238E27FC236}">
                <a16:creationId xmlns:a16="http://schemas.microsoft.com/office/drawing/2014/main" id="{407AEB5D-591E-431F-880C-516564CA037B}"/>
              </a:ext>
            </a:extLst>
          </p:cNvPr>
          <p:cNvGrpSpPr/>
          <p:nvPr/>
        </p:nvGrpSpPr>
        <p:grpSpPr>
          <a:xfrm>
            <a:off x="2618167" y="2599874"/>
            <a:ext cx="3907664" cy="3850784"/>
            <a:chOff x="2820138" y="2874869"/>
            <a:chExt cx="3171497" cy="3125333"/>
          </a:xfrm>
        </p:grpSpPr>
        <p:sp>
          <p:nvSpPr>
            <p:cNvPr id="6" name="object 2">
              <a:extLst>
                <a:ext uri="{FF2B5EF4-FFF2-40B4-BE49-F238E27FC236}">
                  <a16:creationId xmlns:a16="http://schemas.microsoft.com/office/drawing/2014/main" id="{A5B185FB-666D-4CEC-85A6-47E5B237BAE2}"/>
                </a:ext>
              </a:extLst>
            </p:cNvPr>
            <p:cNvSpPr/>
            <p:nvPr/>
          </p:nvSpPr>
          <p:spPr>
            <a:xfrm>
              <a:off x="4883373" y="3221804"/>
              <a:ext cx="1108262" cy="2130238"/>
            </a:xfrm>
            <a:custGeom>
              <a:avLst/>
              <a:gdLst/>
              <a:ahLst/>
              <a:cxnLst/>
              <a:rect l="l" t="t" r="r" b="b"/>
              <a:pathLst>
                <a:path w="1256029" h="2414270">
                  <a:moveTo>
                    <a:pt x="1255775" y="1423415"/>
                  </a:moveTo>
                  <a:lnTo>
                    <a:pt x="1255775" y="1338071"/>
                  </a:lnTo>
                  <a:lnTo>
                    <a:pt x="1252727" y="1255775"/>
                  </a:lnTo>
                  <a:lnTo>
                    <a:pt x="1243583" y="1176527"/>
                  </a:lnTo>
                  <a:lnTo>
                    <a:pt x="1231391" y="1094231"/>
                  </a:lnTo>
                  <a:lnTo>
                    <a:pt x="1216151" y="1014983"/>
                  </a:lnTo>
                  <a:lnTo>
                    <a:pt x="1197863" y="932687"/>
                  </a:lnTo>
                  <a:lnTo>
                    <a:pt x="1173479" y="853439"/>
                  </a:lnTo>
                  <a:lnTo>
                    <a:pt x="1149095" y="777239"/>
                  </a:lnTo>
                  <a:lnTo>
                    <a:pt x="1118615" y="701039"/>
                  </a:lnTo>
                  <a:lnTo>
                    <a:pt x="1085087" y="624839"/>
                  </a:lnTo>
                  <a:lnTo>
                    <a:pt x="1045463" y="548639"/>
                  </a:lnTo>
                  <a:lnTo>
                    <a:pt x="1005839" y="478535"/>
                  </a:lnTo>
                  <a:lnTo>
                    <a:pt x="960119" y="405383"/>
                  </a:lnTo>
                  <a:lnTo>
                    <a:pt x="914399" y="338327"/>
                  </a:lnTo>
                  <a:lnTo>
                    <a:pt x="862583" y="271271"/>
                  </a:lnTo>
                  <a:lnTo>
                    <a:pt x="807719" y="207263"/>
                  </a:lnTo>
                  <a:lnTo>
                    <a:pt x="749807" y="143255"/>
                  </a:lnTo>
                  <a:lnTo>
                    <a:pt x="621791" y="27431"/>
                  </a:lnTo>
                  <a:lnTo>
                    <a:pt x="588263" y="0"/>
                  </a:lnTo>
                  <a:lnTo>
                    <a:pt x="521207" y="560831"/>
                  </a:lnTo>
                  <a:lnTo>
                    <a:pt x="0" y="816863"/>
                  </a:lnTo>
                  <a:lnTo>
                    <a:pt x="73151" y="893063"/>
                  </a:lnTo>
                  <a:lnTo>
                    <a:pt x="115823" y="947927"/>
                  </a:lnTo>
                  <a:lnTo>
                    <a:pt x="152399" y="1008887"/>
                  </a:lnTo>
                  <a:lnTo>
                    <a:pt x="182879" y="1069847"/>
                  </a:lnTo>
                  <a:lnTo>
                    <a:pt x="210311" y="1133855"/>
                  </a:lnTo>
                  <a:lnTo>
                    <a:pt x="228599" y="1197863"/>
                  </a:lnTo>
                  <a:lnTo>
                    <a:pt x="243839" y="1264919"/>
                  </a:lnTo>
                  <a:lnTo>
                    <a:pt x="249935" y="1331975"/>
                  </a:lnTo>
                  <a:lnTo>
                    <a:pt x="252983" y="1402079"/>
                  </a:lnTo>
                  <a:lnTo>
                    <a:pt x="246887" y="1469135"/>
                  </a:lnTo>
                  <a:lnTo>
                    <a:pt x="237743" y="1539252"/>
                  </a:lnTo>
                  <a:lnTo>
                    <a:pt x="222503" y="1606308"/>
                  </a:lnTo>
                  <a:lnTo>
                    <a:pt x="201167" y="1673364"/>
                  </a:lnTo>
                  <a:lnTo>
                    <a:pt x="170687" y="1737372"/>
                  </a:lnTo>
                  <a:lnTo>
                    <a:pt x="137159" y="1801380"/>
                  </a:lnTo>
                  <a:lnTo>
                    <a:pt x="115823" y="1831860"/>
                  </a:lnTo>
                  <a:lnTo>
                    <a:pt x="368807" y="2346972"/>
                  </a:lnTo>
                  <a:lnTo>
                    <a:pt x="932687" y="2414028"/>
                  </a:lnTo>
                  <a:lnTo>
                    <a:pt x="960119" y="2377452"/>
                  </a:lnTo>
                  <a:lnTo>
                    <a:pt x="1005839" y="2301252"/>
                  </a:lnTo>
                  <a:lnTo>
                    <a:pt x="1048511" y="2228100"/>
                  </a:lnTo>
                  <a:lnTo>
                    <a:pt x="1088135" y="2148852"/>
                  </a:lnTo>
                  <a:lnTo>
                    <a:pt x="1121663" y="2072652"/>
                  </a:lnTo>
                  <a:lnTo>
                    <a:pt x="1152143" y="1993404"/>
                  </a:lnTo>
                  <a:lnTo>
                    <a:pt x="1179575" y="1914156"/>
                  </a:lnTo>
                  <a:lnTo>
                    <a:pt x="1200911" y="1831860"/>
                  </a:lnTo>
                  <a:lnTo>
                    <a:pt x="1219199" y="1749564"/>
                  </a:lnTo>
                  <a:lnTo>
                    <a:pt x="1234439" y="1667268"/>
                  </a:lnTo>
                  <a:lnTo>
                    <a:pt x="1246631" y="1588020"/>
                  </a:lnTo>
                  <a:lnTo>
                    <a:pt x="1252727" y="1505724"/>
                  </a:lnTo>
                  <a:lnTo>
                    <a:pt x="1255775" y="1423415"/>
                  </a:lnTo>
                  <a:close/>
                </a:path>
              </a:pathLst>
            </a:custGeom>
            <a:solidFill>
              <a:srgbClr val="FFC000"/>
            </a:solidFill>
          </p:spPr>
          <p:txBody>
            <a:bodyPr wrap="square" lIns="0" tIns="0" rIns="0" bIns="0" rtlCol="0"/>
            <a:lstStyle/>
            <a:p>
              <a:endParaRPr sz="1600" b="1">
                <a:solidFill>
                  <a:schemeClr val="tx2"/>
                </a:solidFill>
              </a:endParaRPr>
            </a:p>
          </p:txBody>
        </p:sp>
        <p:sp>
          <p:nvSpPr>
            <p:cNvPr id="7" name="object 3">
              <a:extLst>
                <a:ext uri="{FF2B5EF4-FFF2-40B4-BE49-F238E27FC236}">
                  <a16:creationId xmlns:a16="http://schemas.microsoft.com/office/drawing/2014/main" id="{2FF92EFC-D0AE-4488-9FC7-EA72CE3FC402}"/>
                </a:ext>
              </a:extLst>
            </p:cNvPr>
            <p:cNvSpPr/>
            <p:nvPr/>
          </p:nvSpPr>
          <p:spPr>
            <a:xfrm>
              <a:off x="3191733" y="2874869"/>
              <a:ext cx="2130238" cy="1108262"/>
            </a:xfrm>
            <a:custGeom>
              <a:avLst/>
              <a:gdLst/>
              <a:ahLst/>
              <a:cxnLst/>
              <a:rect l="l" t="t" r="r" b="b"/>
              <a:pathLst>
                <a:path w="2414270" h="1256030">
                  <a:moveTo>
                    <a:pt x="2414015" y="323087"/>
                  </a:moveTo>
                  <a:lnTo>
                    <a:pt x="2304287" y="249935"/>
                  </a:lnTo>
                  <a:lnTo>
                    <a:pt x="2228087" y="207263"/>
                  </a:lnTo>
                  <a:lnTo>
                    <a:pt x="2151887" y="167639"/>
                  </a:lnTo>
                  <a:lnTo>
                    <a:pt x="2072639" y="134111"/>
                  </a:lnTo>
                  <a:lnTo>
                    <a:pt x="1993391" y="103631"/>
                  </a:lnTo>
                  <a:lnTo>
                    <a:pt x="1914143" y="76199"/>
                  </a:lnTo>
                  <a:lnTo>
                    <a:pt x="1831847" y="54863"/>
                  </a:lnTo>
                  <a:lnTo>
                    <a:pt x="1752599" y="36575"/>
                  </a:lnTo>
                  <a:lnTo>
                    <a:pt x="1670303" y="21335"/>
                  </a:lnTo>
                  <a:lnTo>
                    <a:pt x="1588007" y="9143"/>
                  </a:lnTo>
                  <a:lnTo>
                    <a:pt x="1505711" y="3047"/>
                  </a:lnTo>
                  <a:lnTo>
                    <a:pt x="1423415" y="0"/>
                  </a:lnTo>
                  <a:lnTo>
                    <a:pt x="1341119" y="0"/>
                  </a:lnTo>
                  <a:lnTo>
                    <a:pt x="1258823" y="3047"/>
                  </a:lnTo>
                  <a:lnTo>
                    <a:pt x="1176527" y="12191"/>
                  </a:lnTo>
                  <a:lnTo>
                    <a:pt x="1094231" y="24383"/>
                  </a:lnTo>
                  <a:lnTo>
                    <a:pt x="1014983" y="39623"/>
                  </a:lnTo>
                  <a:lnTo>
                    <a:pt x="932687" y="57911"/>
                  </a:lnTo>
                  <a:lnTo>
                    <a:pt x="853439" y="82295"/>
                  </a:lnTo>
                  <a:lnTo>
                    <a:pt x="777239" y="106679"/>
                  </a:lnTo>
                  <a:lnTo>
                    <a:pt x="701039" y="137159"/>
                  </a:lnTo>
                  <a:lnTo>
                    <a:pt x="624839" y="170687"/>
                  </a:lnTo>
                  <a:lnTo>
                    <a:pt x="551687" y="207263"/>
                  </a:lnTo>
                  <a:lnTo>
                    <a:pt x="478535" y="249935"/>
                  </a:lnTo>
                  <a:lnTo>
                    <a:pt x="408431" y="292607"/>
                  </a:lnTo>
                  <a:lnTo>
                    <a:pt x="338327" y="341375"/>
                  </a:lnTo>
                  <a:lnTo>
                    <a:pt x="271271" y="393191"/>
                  </a:lnTo>
                  <a:lnTo>
                    <a:pt x="207263" y="448055"/>
                  </a:lnTo>
                  <a:lnTo>
                    <a:pt x="143255" y="505967"/>
                  </a:lnTo>
                  <a:lnTo>
                    <a:pt x="85343" y="566927"/>
                  </a:lnTo>
                  <a:lnTo>
                    <a:pt x="27431" y="633983"/>
                  </a:lnTo>
                  <a:lnTo>
                    <a:pt x="0" y="667511"/>
                  </a:lnTo>
                  <a:lnTo>
                    <a:pt x="560831" y="731519"/>
                  </a:lnTo>
                  <a:lnTo>
                    <a:pt x="816863" y="1255775"/>
                  </a:lnTo>
                  <a:lnTo>
                    <a:pt x="893063" y="1182623"/>
                  </a:lnTo>
                  <a:lnTo>
                    <a:pt x="950975" y="1139951"/>
                  </a:lnTo>
                  <a:lnTo>
                    <a:pt x="1008887" y="1103375"/>
                  </a:lnTo>
                  <a:lnTo>
                    <a:pt x="1069847" y="1072895"/>
                  </a:lnTo>
                  <a:lnTo>
                    <a:pt x="1133855" y="1045463"/>
                  </a:lnTo>
                  <a:lnTo>
                    <a:pt x="1200911" y="1027175"/>
                  </a:lnTo>
                  <a:lnTo>
                    <a:pt x="1264919" y="1011935"/>
                  </a:lnTo>
                  <a:lnTo>
                    <a:pt x="1335023" y="1005839"/>
                  </a:lnTo>
                  <a:lnTo>
                    <a:pt x="1402079" y="1002791"/>
                  </a:lnTo>
                  <a:lnTo>
                    <a:pt x="1472183" y="1005839"/>
                  </a:lnTo>
                  <a:lnTo>
                    <a:pt x="1539239" y="1014983"/>
                  </a:lnTo>
                  <a:lnTo>
                    <a:pt x="1606295" y="1033271"/>
                  </a:lnTo>
                  <a:lnTo>
                    <a:pt x="1673351" y="1054607"/>
                  </a:lnTo>
                  <a:lnTo>
                    <a:pt x="1737359" y="1085087"/>
                  </a:lnTo>
                  <a:lnTo>
                    <a:pt x="1801367" y="1118615"/>
                  </a:lnTo>
                  <a:lnTo>
                    <a:pt x="1831847" y="1139951"/>
                  </a:lnTo>
                  <a:lnTo>
                    <a:pt x="2346959" y="886967"/>
                  </a:lnTo>
                  <a:lnTo>
                    <a:pt x="2414015" y="323087"/>
                  </a:lnTo>
                  <a:close/>
                </a:path>
              </a:pathLst>
            </a:custGeom>
            <a:solidFill>
              <a:srgbClr val="F1F1F1"/>
            </a:solidFill>
          </p:spPr>
          <p:txBody>
            <a:bodyPr wrap="square" lIns="0" tIns="0" rIns="0" bIns="0" rtlCol="0"/>
            <a:lstStyle/>
            <a:p>
              <a:endParaRPr sz="1600" b="1">
                <a:solidFill>
                  <a:schemeClr val="tx2"/>
                </a:solidFill>
              </a:endParaRPr>
            </a:p>
          </p:txBody>
        </p:sp>
        <p:sp>
          <p:nvSpPr>
            <p:cNvPr id="8" name="object 6">
              <a:extLst>
                <a:ext uri="{FF2B5EF4-FFF2-40B4-BE49-F238E27FC236}">
                  <a16:creationId xmlns:a16="http://schemas.microsoft.com/office/drawing/2014/main" id="{479D54D1-8EA9-4517-B8A4-81E3C12F565E}"/>
                </a:ext>
              </a:extLst>
            </p:cNvPr>
            <p:cNvSpPr txBox="1"/>
            <p:nvPr/>
          </p:nvSpPr>
          <p:spPr>
            <a:xfrm>
              <a:off x="4035674" y="2914763"/>
              <a:ext cx="756957" cy="607771"/>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1</a:t>
              </a:r>
              <a:endParaRPr sz="1600" b="1">
                <a:solidFill>
                  <a:schemeClr val="tx2"/>
                </a:solidFill>
                <a:latin typeface="Calibri"/>
                <a:cs typeface="Calibri"/>
              </a:endParaRPr>
            </a:p>
            <a:p>
              <a:pPr marL="10646" marR="4483" indent="-3362" algn="ctr">
                <a:spcBef>
                  <a:spcPts val="13"/>
                </a:spcBef>
              </a:pPr>
              <a:r>
                <a:rPr sz="1600" b="1" spc="4">
                  <a:solidFill>
                    <a:schemeClr val="tx2"/>
                  </a:solidFill>
                  <a:latin typeface="Calibri"/>
                  <a:cs typeface="Calibri"/>
                </a:rPr>
                <a:t>Score </a:t>
              </a:r>
              <a:r>
                <a:rPr sz="1600" b="1" spc="13">
                  <a:solidFill>
                    <a:schemeClr val="tx2"/>
                  </a:solidFill>
                  <a:latin typeface="Calibri"/>
                  <a:cs typeface="Calibri"/>
                </a:rPr>
                <a:t>the  </a:t>
              </a:r>
              <a:r>
                <a:rPr sz="1600" b="1" spc="22">
                  <a:solidFill>
                    <a:schemeClr val="tx2"/>
                  </a:solidFill>
                  <a:latin typeface="Calibri"/>
                  <a:cs typeface="Calibri"/>
                </a:rPr>
                <a:t>S</a:t>
              </a:r>
              <a:r>
                <a:rPr sz="1600" b="1" spc="-9">
                  <a:solidFill>
                    <a:schemeClr val="tx2"/>
                  </a:solidFill>
                  <a:latin typeface="Calibri"/>
                  <a:cs typeface="Calibri"/>
                </a:rPr>
                <a:t>c</a:t>
              </a:r>
              <a:r>
                <a:rPr sz="1600" b="1" spc="18">
                  <a:solidFill>
                    <a:schemeClr val="tx2"/>
                  </a:solidFill>
                  <a:latin typeface="Calibri"/>
                  <a:cs typeface="Calibri"/>
                </a:rPr>
                <a:t>o</a:t>
              </a:r>
              <a:r>
                <a:rPr sz="1600" b="1" spc="-9">
                  <a:solidFill>
                    <a:schemeClr val="tx2"/>
                  </a:solidFill>
                  <a:latin typeface="Calibri"/>
                  <a:cs typeface="Calibri"/>
                </a:rPr>
                <a:t>r</a:t>
              </a:r>
              <a:r>
                <a:rPr sz="1600" b="1" spc="13">
                  <a:solidFill>
                    <a:schemeClr val="tx2"/>
                  </a:solidFill>
                  <a:latin typeface="Calibri"/>
                  <a:cs typeface="Calibri"/>
                </a:rPr>
                <a:t>e</a:t>
              </a:r>
              <a:r>
                <a:rPr sz="1600" b="1" spc="-9">
                  <a:solidFill>
                    <a:schemeClr val="tx2"/>
                  </a:solidFill>
                  <a:latin typeface="Calibri"/>
                  <a:cs typeface="Calibri"/>
                </a:rPr>
                <a:t>c</a:t>
              </a:r>
              <a:r>
                <a:rPr sz="1600" b="1" spc="18">
                  <a:solidFill>
                    <a:schemeClr val="tx2"/>
                  </a:solidFill>
                  <a:latin typeface="Calibri"/>
                  <a:cs typeface="Calibri"/>
                </a:rPr>
                <a:t>a</a:t>
              </a:r>
              <a:r>
                <a:rPr sz="1600" b="1" spc="-13">
                  <a:solidFill>
                    <a:schemeClr val="tx2"/>
                  </a:solidFill>
                  <a:latin typeface="Calibri"/>
                  <a:cs typeface="Calibri"/>
                </a:rPr>
                <a:t>r</a:t>
              </a:r>
              <a:r>
                <a:rPr sz="1600" b="1" spc="18">
                  <a:solidFill>
                    <a:schemeClr val="tx2"/>
                  </a:solidFill>
                  <a:latin typeface="Calibri"/>
                  <a:cs typeface="Calibri"/>
                </a:rPr>
                <a:t>d</a:t>
              </a:r>
              <a:endParaRPr sz="1600" b="1">
                <a:solidFill>
                  <a:schemeClr val="tx2"/>
                </a:solidFill>
                <a:latin typeface="Calibri"/>
                <a:cs typeface="Calibri"/>
              </a:endParaRPr>
            </a:p>
          </p:txBody>
        </p:sp>
        <p:sp>
          <p:nvSpPr>
            <p:cNvPr id="9" name="object 7">
              <a:extLst>
                <a:ext uri="{FF2B5EF4-FFF2-40B4-BE49-F238E27FC236}">
                  <a16:creationId xmlns:a16="http://schemas.microsoft.com/office/drawing/2014/main" id="{37EEC5BF-44D3-455A-BA07-D7D3E97F518A}"/>
                </a:ext>
              </a:extLst>
            </p:cNvPr>
            <p:cNvSpPr/>
            <p:nvPr/>
          </p:nvSpPr>
          <p:spPr>
            <a:xfrm>
              <a:off x="3517153" y="4891940"/>
              <a:ext cx="2130238" cy="1108262"/>
            </a:xfrm>
            <a:custGeom>
              <a:avLst/>
              <a:gdLst/>
              <a:ahLst/>
              <a:cxnLst/>
              <a:rect l="l" t="t" r="r" b="b"/>
              <a:pathLst>
                <a:path w="2414270" h="1256029">
                  <a:moveTo>
                    <a:pt x="2414015" y="588263"/>
                  </a:moveTo>
                  <a:lnTo>
                    <a:pt x="1853183" y="521207"/>
                  </a:lnTo>
                  <a:lnTo>
                    <a:pt x="1597151" y="0"/>
                  </a:lnTo>
                  <a:lnTo>
                    <a:pt x="1572767" y="24383"/>
                  </a:lnTo>
                  <a:lnTo>
                    <a:pt x="1520951" y="73151"/>
                  </a:lnTo>
                  <a:lnTo>
                    <a:pt x="1463039" y="112775"/>
                  </a:lnTo>
                  <a:lnTo>
                    <a:pt x="1405127" y="149351"/>
                  </a:lnTo>
                  <a:lnTo>
                    <a:pt x="1344167" y="182879"/>
                  </a:lnTo>
                  <a:lnTo>
                    <a:pt x="1280159" y="207263"/>
                  </a:lnTo>
                  <a:lnTo>
                    <a:pt x="1213103" y="225551"/>
                  </a:lnTo>
                  <a:lnTo>
                    <a:pt x="1146047" y="240791"/>
                  </a:lnTo>
                  <a:lnTo>
                    <a:pt x="1078991" y="249935"/>
                  </a:lnTo>
                  <a:lnTo>
                    <a:pt x="1011935" y="249935"/>
                  </a:lnTo>
                  <a:lnTo>
                    <a:pt x="941831" y="246887"/>
                  </a:lnTo>
                  <a:lnTo>
                    <a:pt x="874775" y="237743"/>
                  </a:lnTo>
                  <a:lnTo>
                    <a:pt x="804671" y="219455"/>
                  </a:lnTo>
                  <a:lnTo>
                    <a:pt x="740663" y="198119"/>
                  </a:lnTo>
                  <a:lnTo>
                    <a:pt x="673607" y="170687"/>
                  </a:lnTo>
                  <a:lnTo>
                    <a:pt x="612647" y="134111"/>
                  </a:lnTo>
                  <a:lnTo>
                    <a:pt x="582167" y="112775"/>
                  </a:lnTo>
                  <a:lnTo>
                    <a:pt x="64007" y="365759"/>
                  </a:lnTo>
                  <a:lnTo>
                    <a:pt x="0" y="932687"/>
                  </a:lnTo>
                  <a:lnTo>
                    <a:pt x="36575" y="957071"/>
                  </a:lnTo>
                  <a:lnTo>
                    <a:pt x="109727" y="1002791"/>
                  </a:lnTo>
                  <a:lnTo>
                    <a:pt x="185927" y="1045463"/>
                  </a:lnTo>
                  <a:lnTo>
                    <a:pt x="262127" y="1085087"/>
                  </a:lnTo>
                  <a:lnTo>
                    <a:pt x="341375" y="1118615"/>
                  </a:lnTo>
                  <a:lnTo>
                    <a:pt x="420623" y="1149095"/>
                  </a:lnTo>
                  <a:lnTo>
                    <a:pt x="499871" y="1176527"/>
                  </a:lnTo>
                  <a:lnTo>
                    <a:pt x="579119" y="1200911"/>
                  </a:lnTo>
                  <a:lnTo>
                    <a:pt x="661415" y="1219199"/>
                  </a:lnTo>
                  <a:lnTo>
                    <a:pt x="743711" y="1234439"/>
                  </a:lnTo>
                  <a:lnTo>
                    <a:pt x="908303" y="1252727"/>
                  </a:lnTo>
                  <a:lnTo>
                    <a:pt x="990599" y="1255775"/>
                  </a:lnTo>
                  <a:lnTo>
                    <a:pt x="1072895" y="1255775"/>
                  </a:lnTo>
                  <a:lnTo>
                    <a:pt x="1155191" y="1249679"/>
                  </a:lnTo>
                  <a:lnTo>
                    <a:pt x="1319783" y="1231391"/>
                  </a:lnTo>
                  <a:lnTo>
                    <a:pt x="1399031" y="1216151"/>
                  </a:lnTo>
                  <a:lnTo>
                    <a:pt x="1481327" y="1194815"/>
                  </a:lnTo>
                  <a:lnTo>
                    <a:pt x="1560575" y="1173479"/>
                  </a:lnTo>
                  <a:lnTo>
                    <a:pt x="1636775" y="1146047"/>
                  </a:lnTo>
                  <a:lnTo>
                    <a:pt x="1716023" y="1115567"/>
                  </a:lnTo>
                  <a:lnTo>
                    <a:pt x="1789175" y="1082039"/>
                  </a:lnTo>
                  <a:lnTo>
                    <a:pt x="1865375" y="1045463"/>
                  </a:lnTo>
                  <a:lnTo>
                    <a:pt x="1935479" y="1005839"/>
                  </a:lnTo>
                  <a:lnTo>
                    <a:pt x="2008631" y="960119"/>
                  </a:lnTo>
                  <a:lnTo>
                    <a:pt x="2075687" y="911351"/>
                  </a:lnTo>
                  <a:lnTo>
                    <a:pt x="2142743" y="859535"/>
                  </a:lnTo>
                  <a:lnTo>
                    <a:pt x="2206751" y="804671"/>
                  </a:lnTo>
                  <a:lnTo>
                    <a:pt x="2270759" y="746759"/>
                  </a:lnTo>
                  <a:lnTo>
                    <a:pt x="2328671" y="685799"/>
                  </a:lnTo>
                  <a:lnTo>
                    <a:pt x="2386583" y="621791"/>
                  </a:lnTo>
                  <a:lnTo>
                    <a:pt x="2414015" y="588263"/>
                  </a:lnTo>
                  <a:close/>
                </a:path>
              </a:pathLst>
            </a:custGeom>
            <a:solidFill>
              <a:srgbClr val="00AFEF"/>
            </a:solidFill>
          </p:spPr>
          <p:txBody>
            <a:bodyPr wrap="square" lIns="0" tIns="0" rIns="0" bIns="0" rtlCol="0"/>
            <a:lstStyle/>
            <a:p>
              <a:endParaRPr sz="1600" b="1"/>
            </a:p>
          </p:txBody>
        </p:sp>
        <p:sp>
          <p:nvSpPr>
            <p:cNvPr id="10" name="object 8">
              <a:extLst>
                <a:ext uri="{FF2B5EF4-FFF2-40B4-BE49-F238E27FC236}">
                  <a16:creationId xmlns:a16="http://schemas.microsoft.com/office/drawing/2014/main" id="{4E16AD05-E945-4198-8BDA-32B5D2367D84}"/>
                </a:ext>
              </a:extLst>
            </p:cNvPr>
            <p:cNvSpPr/>
            <p:nvPr/>
          </p:nvSpPr>
          <p:spPr>
            <a:xfrm>
              <a:off x="2844800" y="3544533"/>
              <a:ext cx="1108262" cy="2130238"/>
            </a:xfrm>
            <a:custGeom>
              <a:avLst/>
              <a:gdLst/>
              <a:ahLst/>
              <a:cxnLst/>
              <a:rect l="l" t="t" r="r" b="b"/>
              <a:pathLst>
                <a:path w="1256029" h="2414270">
                  <a:moveTo>
                    <a:pt x="1255775" y="1597164"/>
                  </a:moveTo>
                  <a:lnTo>
                    <a:pt x="1182623" y="1520964"/>
                  </a:lnTo>
                  <a:lnTo>
                    <a:pt x="1139951" y="1463052"/>
                  </a:lnTo>
                  <a:lnTo>
                    <a:pt x="1103375" y="1405140"/>
                  </a:lnTo>
                  <a:lnTo>
                    <a:pt x="1072895" y="1344180"/>
                  </a:lnTo>
                  <a:lnTo>
                    <a:pt x="1048511" y="1280172"/>
                  </a:lnTo>
                  <a:lnTo>
                    <a:pt x="1027175" y="1216164"/>
                  </a:lnTo>
                  <a:lnTo>
                    <a:pt x="1014983" y="1149108"/>
                  </a:lnTo>
                  <a:lnTo>
                    <a:pt x="1005839" y="1078991"/>
                  </a:lnTo>
                  <a:lnTo>
                    <a:pt x="1005839" y="1011935"/>
                  </a:lnTo>
                  <a:lnTo>
                    <a:pt x="1008887" y="941831"/>
                  </a:lnTo>
                  <a:lnTo>
                    <a:pt x="1018031" y="874775"/>
                  </a:lnTo>
                  <a:lnTo>
                    <a:pt x="1036319" y="807719"/>
                  </a:lnTo>
                  <a:lnTo>
                    <a:pt x="1057655" y="740663"/>
                  </a:lnTo>
                  <a:lnTo>
                    <a:pt x="1085087" y="676655"/>
                  </a:lnTo>
                  <a:lnTo>
                    <a:pt x="1121663" y="612647"/>
                  </a:lnTo>
                  <a:lnTo>
                    <a:pt x="1142999" y="582167"/>
                  </a:lnTo>
                  <a:lnTo>
                    <a:pt x="890015" y="67055"/>
                  </a:lnTo>
                  <a:lnTo>
                    <a:pt x="323087" y="0"/>
                  </a:lnTo>
                  <a:lnTo>
                    <a:pt x="298703" y="36575"/>
                  </a:lnTo>
                  <a:lnTo>
                    <a:pt x="252983" y="109727"/>
                  </a:lnTo>
                  <a:lnTo>
                    <a:pt x="210311" y="185927"/>
                  </a:lnTo>
                  <a:lnTo>
                    <a:pt x="170687" y="262127"/>
                  </a:lnTo>
                  <a:lnTo>
                    <a:pt x="137159" y="341375"/>
                  </a:lnTo>
                  <a:lnTo>
                    <a:pt x="106679" y="420623"/>
                  </a:lnTo>
                  <a:lnTo>
                    <a:pt x="79247" y="499871"/>
                  </a:lnTo>
                  <a:lnTo>
                    <a:pt x="36575" y="664463"/>
                  </a:lnTo>
                  <a:lnTo>
                    <a:pt x="24383" y="743711"/>
                  </a:lnTo>
                  <a:lnTo>
                    <a:pt x="12191" y="826007"/>
                  </a:lnTo>
                  <a:lnTo>
                    <a:pt x="3047" y="908303"/>
                  </a:lnTo>
                  <a:lnTo>
                    <a:pt x="0" y="990599"/>
                  </a:lnTo>
                  <a:lnTo>
                    <a:pt x="3047" y="1075943"/>
                  </a:lnTo>
                  <a:lnTo>
                    <a:pt x="6095" y="1155204"/>
                  </a:lnTo>
                  <a:lnTo>
                    <a:pt x="12191" y="1237500"/>
                  </a:lnTo>
                  <a:lnTo>
                    <a:pt x="27431" y="1319796"/>
                  </a:lnTo>
                  <a:lnTo>
                    <a:pt x="42671" y="1399044"/>
                  </a:lnTo>
                  <a:lnTo>
                    <a:pt x="60959" y="1481340"/>
                  </a:lnTo>
                  <a:lnTo>
                    <a:pt x="82295" y="1560588"/>
                  </a:lnTo>
                  <a:lnTo>
                    <a:pt x="109727" y="1636788"/>
                  </a:lnTo>
                  <a:lnTo>
                    <a:pt x="140207" y="1716036"/>
                  </a:lnTo>
                  <a:lnTo>
                    <a:pt x="173735" y="1789188"/>
                  </a:lnTo>
                  <a:lnTo>
                    <a:pt x="210311" y="1862340"/>
                  </a:lnTo>
                  <a:lnTo>
                    <a:pt x="249935" y="1935492"/>
                  </a:lnTo>
                  <a:lnTo>
                    <a:pt x="295655" y="2008644"/>
                  </a:lnTo>
                  <a:lnTo>
                    <a:pt x="393191" y="2142756"/>
                  </a:lnTo>
                  <a:lnTo>
                    <a:pt x="509015" y="2270772"/>
                  </a:lnTo>
                  <a:lnTo>
                    <a:pt x="569975" y="2328684"/>
                  </a:lnTo>
                  <a:lnTo>
                    <a:pt x="633983" y="2386596"/>
                  </a:lnTo>
                  <a:lnTo>
                    <a:pt x="667511" y="2414028"/>
                  </a:lnTo>
                  <a:lnTo>
                    <a:pt x="734567" y="1853196"/>
                  </a:lnTo>
                  <a:lnTo>
                    <a:pt x="1255775" y="1597164"/>
                  </a:lnTo>
                  <a:close/>
                </a:path>
              </a:pathLst>
            </a:custGeom>
            <a:solidFill>
              <a:srgbClr val="D9D9D9"/>
            </a:solidFill>
          </p:spPr>
          <p:txBody>
            <a:bodyPr wrap="square" lIns="0" tIns="0" rIns="0" bIns="0" rtlCol="0"/>
            <a:lstStyle/>
            <a:p>
              <a:endParaRPr sz="1600" b="1"/>
            </a:p>
          </p:txBody>
        </p:sp>
        <p:sp>
          <p:nvSpPr>
            <p:cNvPr id="11" name="object 9">
              <a:extLst>
                <a:ext uri="{FF2B5EF4-FFF2-40B4-BE49-F238E27FC236}">
                  <a16:creationId xmlns:a16="http://schemas.microsoft.com/office/drawing/2014/main" id="{9A8E10BA-4985-40DC-8658-B2B1A0534BDE}"/>
                </a:ext>
              </a:extLst>
            </p:cNvPr>
            <p:cNvSpPr txBox="1"/>
            <p:nvPr/>
          </p:nvSpPr>
          <p:spPr>
            <a:xfrm>
              <a:off x="5184207" y="3767579"/>
              <a:ext cx="732865" cy="1207278"/>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2</a:t>
              </a:r>
              <a:endParaRPr sz="1600" b="1">
                <a:solidFill>
                  <a:schemeClr val="tx2"/>
                </a:solidFill>
                <a:latin typeface="Calibri"/>
                <a:cs typeface="Calibri"/>
              </a:endParaRPr>
            </a:p>
            <a:p>
              <a:pPr marL="11206" marR="4483" indent="-1681" algn="ctr">
                <a:spcBef>
                  <a:spcPts val="13"/>
                </a:spcBef>
              </a:pPr>
              <a:r>
                <a:rPr sz="1600" b="1" spc="4">
                  <a:solidFill>
                    <a:schemeClr val="tx2"/>
                  </a:solidFill>
                  <a:latin typeface="Calibri"/>
                  <a:cs typeface="Calibri"/>
                </a:rPr>
                <a:t>Interface  </a:t>
              </a:r>
              <a:r>
                <a:rPr sz="1600" b="1" spc="18">
                  <a:solidFill>
                    <a:schemeClr val="tx2"/>
                  </a:solidFill>
                  <a:latin typeface="Calibri"/>
                  <a:cs typeface="Calibri"/>
                </a:rPr>
                <a:t>and  </a:t>
              </a:r>
              <a:r>
                <a:rPr sz="1600" b="1" spc="13">
                  <a:solidFill>
                    <a:schemeClr val="tx2"/>
                  </a:solidFill>
                  <a:latin typeface="Calibri"/>
                  <a:cs typeface="Calibri"/>
                </a:rPr>
                <a:t>Develop  </a:t>
              </a:r>
              <a:r>
                <a:rPr sz="1600" b="1" spc="18">
                  <a:solidFill>
                    <a:schemeClr val="tx2"/>
                  </a:solidFill>
                  <a:latin typeface="Calibri"/>
                  <a:cs typeface="Calibri"/>
                </a:rPr>
                <a:t>an</a:t>
              </a:r>
              <a:r>
                <a:rPr sz="1600" b="1" spc="-62">
                  <a:solidFill>
                    <a:schemeClr val="tx2"/>
                  </a:solidFill>
                  <a:latin typeface="Calibri"/>
                  <a:cs typeface="Calibri"/>
                </a:rPr>
                <a:t> </a:t>
              </a:r>
              <a:r>
                <a:rPr sz="1600" b="1" spc="13">
                  <a:solidFill>
                    <a:schemeClr val="tx2"/>
                  </a:solidFill>
                  <a:latin typeface="Calibri"/>
                  <a:cs typeface="Calibri"/>
                </a:rPr>
                <a:t>Action  </a:t>
              </a:r>
              <a:r>
                <a:rPr sz="1600" b="1" spc="18">
                  <a:solidFill>
                    <a:schemeClr val="tx2"/>
                  </a:solidFill>
                  <a:latin typeface="Calibri"/>
                  <a:cs typeface="Calibri"/>
                </a:rPr>
                <a:t>Plan</a:t>
              </a:r>
              <a:endParaRPr sz="1600" b="1">
                <a:solidFill>
                  <a:schemeClr val="tx2"/>
                </a:solidFill>
                <a:latin typeface="Calibri"/>
                <a:cs typeface="Calibri"/>
              </a:endParaRPr>
            </a:p>
          </p:txBody>
        </p:sp>
        <p:sp>
          <p:nvSpPr>
            <p:cNvPr id="12" name="object 10">
              <a:extLst>
                <a:ext uri="{FF2B5EF4-FFF2-40B4-BE49-F238E27FC236}">
                  <a16:creationId xmlns:a16="http://schemas.microsoft.com/office/drawing/2014/main" id="{4DE4DCC0-8BE4-4933-A243-B0FB965F36E8}"/>
                </a:ext>
              </a:extLst>
            </p:cNvPr>
            <p:cNvSpPr txBox="1"/>
            <p:nvPr/>
          </p:nvSpPr>
          <p:spPr>
            <a:xfrm>
              <a:off x="4037330" y="5211654"/>
              <a:ext cx="846044" cy="607771"/>
            </a:xfrm>
            <a:prstGeom prst="rect">
              <a:avLst/>
            </a:prstGeom>
          </p:spPr>
          <p:txBody>
            <a:bodyPr vert="horz" wrap="square" lIns="0" tIns="10085" rIns="0" bIns="0" rtlCol="0">
              <a:spAutoFit/>
            </a:bodyPr>
            <a:lstStyle/>
            <a:p>
              <a:pPr algn="ctr">
                <a:spcBef>
                  <a:spcPts val="79"/>
                </a:spcBef>
              </a:pPr>
              <a:r>
                <a:rPr sz="1600" b="1" spc="-4">
                  <a:solidFill>
                    <a:srgbClr val="FFFFFF"/>
                  </a:solidFill>
                  <a:latin typeface="Calibri"/>
                  <a:cs typeface="Calibri"/>
                </a:rPr>
                <a:t>3</a:t>
              </a:r>
              <a:endParaRPr sz="1600" b="1">
                <a:latin typeface="Calibri"/>
                <a:cs typeface="Calibri"/>
              </a:endParaRPr>
            </a:p>
            <a:p>
              <a:pPr marL="11206" marR="4483" algn="ctr">
                <a:spcBef>
                  <a:spcPts val="13"/>
                </a:spcBef>
              </a:pPr>
              <a:r>
                <a:rPr sz="1600" b="1" spc="22">
                  <a:solidFill>
                    <a:srgbClr val="FFFFFF"/>
                  </a:solidFill>
                  <a:latin typeface="Calibri"/>
                  <a:cs typeface="Calibri"/>
                </a:rPr>
                <a:t>I</a:t>
              </a:r>
              <a:r>
                <a:rPr sz="1600" b="1" spc="31">
                  <a:solidFill>
                    <a:srgbClr val="FFFFFF"/>
                  </a:solidFill>
                  <a:latin typeface="Calibri"/>
                  <a:cs typeface="Calibri"/>
                </a:rPr>
                <a:t>m</a:t>
              </a:r>
              <a:r>
                <a:rPr sz="1600" b="1" spc="18">
                  <a:solidFill>
                    <a:srgbClr val="FFFFFF"/>
                  </a:solidFill>
                  <a:latin typeface="Calibri"/>
                  <a:cs typeface="Calibri"/>
                </a:rPr>
                <a:t>p</a:t>
              </a:r>
              <a:r>
                <a:rPr sz="1600" b="1" spc="9">
                  <a:solidFill>
                    <a:srgbClr val="FFFFFF"/>
                  </a:solidFill>
                  <a:latin typeface="Calibri"/>
                  <a:cs typeface="Calibri"/>
                </a:rPr>
                <a:t>l</a:t>
              </a:r>
              <a:r>
                <a:rPr sz="1600" b="1" spc="13">
                  <a:solidFill>
                    <a:srgbClr val="FFFFFF"/>
                  </a:solidFill>
                  <a:latin typeface="Calibri"/>
                  <a:cs typeface="Calibri"/>
                </a:rPr>
                <a:t>e</a:t>
              </a:r>
              <a:r>
                <a:rPr sz="1600" b="1" spc="31">
                  <a:solidFill>
                    <a:srgbClr val="FFFFFF"/>
                  </a:solidFill>
                  <a:latin typeface="Calibri"/>
                  <a:cs typeface="Calibri"/>
                </a:rPr>
                <a:t>m</a:t>
              </a:r>
              <a:r>
                <a:rPr sz="1600" b="1" spc="13">
                  <a:solidFill>
                    <a:srgbClr val="FFFFFF"/>
                  </a:solidFill>
                  <a:latin typeface="Calibri"/>
                  <a:cs typeface="Calibri"/>
                </a:rPr>
                <a:t>e</a:t>
              </a:r>
              <a:r>
                <a:rPr sz="1600" b="1" spc="-4">
                  <a:solidFill>
                    <a:srgbClr val="FFFFFF"/>
                  </a:solidFill>
                  <a:latin typeface="Calibri"/>
                  <a:cs typeface="Calibri"/>
                </a:rPr>
                <a:t>n</a:t>
              </a:r>
              <a:r>
                <a:rPr sz="1600" b="1" spc="13">
                  <a:solidFill>
                    <a:srgbClr val="FFFFFF"/>
                  </a:solidFill>
                  <a:latin typeface="Calibri"/>
                  <a:cs typeface="Calibri"/>
                </a:rPr>
                <a:t>t  Actions</a:t>
              </a:r>
              <a:endParaRPr sz="1600" b="1">
                <a:latin typeface="Calibri"/>
                <a:cs typeface="Calibri"/>
              </a:endParaRPr>
            </a:p>
          </p:txBody>
        </p:sp>
        <p:sp>
          <p:nvSpPr>
            <p:cNvPr id="13" name="object 11">
              <a:extLst>
                <a:ext uri="{FF2B5EF4-FFF2-40B4-BE49-F238E27FC236}">
                  <a16:creationId xmlns:a16="http://schemas.microsoft.com/office/drawing/2014/main" id="{7D2C88D0-0FB3-4619-9862-A162230FB176}"/>
                </a:ext>
              </a:extLst>
            </p:cNvPr>
            <p:cNvSpPr txBox="1"/>
            <p:nvPr/>
          </p:nvSpPr>
          <p:spPr>
            <a:xfrm>
              <a:off x="2820138" y="3969014"/>
              <a:ext cx="912159" cy="605222"/>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4</a:t>
              </a:r>
              <a:endParaRPr sz="1600" b="1">
                <a:solidFill>
                  <a:schemeClr val="tx2"/>
                </a:solidFill>
                <a:latin typeface="Calibri"/>
                <a:cs typeface="Calibri"/>
              </a:endParaRPr>
            </a:p>
            <a:p>
              <a:pPr marL="10646" marR="4483" algn="ctr">
                <a:lnSpc>
                  <a:spcPct val="100600"/>
                </a:lnSpc>
                <a:spcBef>
                  <a:spcPts val="4"/>
                </a:spcBef>
              </a:pPr>
              <a:r>
                <a:rPr lang="en-US" sz="1600" b="1" spc="31">
                  <a:solidFill>
                    <a:schemeClr val="tx2"/>
                  </a:solidFill>
                  <a:latin typeface="Calibri"/>
                  <a:cs typeface="Calibri"/>
                </a:rPr>
                <a:t>Review Progress</a:t>
              </a:r>
              <a:endParaRPr sz="1600" b="1">
                <a:solidFill>
                  <a:schemeClr val="tx2"/>
                </a:solidFill>
                <a:latin typeface="Calibri"/>
                <a:cs typeface="Calibri"/>
              </a:endParaRPr>
            </a:p>
          </p:txBody>
        </p:sp>
      </p:grpSp>
    </p:spTree>
    <p:extLst>
      <p:ext uri="{BB962C8B-B14F-4D97-AF65-F5344CB8AC3E}">
        <p14:creationId xmlns:p14="http://schemas.microsoft.com/office/powerpoint/2010/main" val="2622687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7C8A8B34-C41A-427B-8963-C1D7A5FFD99B}"/>
              </a:ext>
            </a:extLst>
          </p:cNvPr>
          <p:cNvGraphicFramePr>
            <a:graphicFrameLocks noGrp="1"/>
          </p:cNvGraphicFramePr>
          <p:nvPr>
            <p:extLst>
              <p:ext uri="{D42A27DB-BD31-4B8C-83A1-F6EECF244321}">
                <p14:modId xmlns:p14="http://schemas.microsoft.com/office/powerpoint/2010/main" val="3247596230"/>
              </p:ext>
            </p:extLst>
          </p:nvPr>
        </p:nvGraphicFramePr>
        <p:xfrm>
          <a:off x="628650" y="1678000"/>
          <a:ext cx="7688182" cy="3657600"/>
        </p:xfrm>
        <a:graphic>
          <a:graphicData uri="http://schemas.openxmlformats.org/drawingml/2006/table">
            <a:tbl>
              <a:tblPr firstRow="1" bandRow="1">
                <a:tableStyleId>{0505E3EF-67EA-436B-97B2-0124C06EBD24}</a:tableStyleId>
              </a:tblPr>
              <a:tblGrid>
                <a:gridCol w="1953575">
                  <a:extLst>
                    <a:ext uri="{9D8B030D-6E8A-4147-A177-3AD203B41FA5}">
                      <a16:colId xmlns:a16="http://schemas.microsoft.com/office/drawing/2014/main" val="404190308"/>
                    </a:ext>
                  </a:extLst>
                </a:gridCol>
                <a:gridCol w="5734607">
                  <a:extLst>
                    <a:ext uri="{9D8B030D-6E8A-4147-A177-3AD203B41FA5}">
                      <a16:colId xmlns:a16="http://schemas.microsoft.com/office/drawing/2014/main" val="1514234956"/>
                    </a:ext>
                  </a:extLst>
                </a:gridCol>
              </a:tblGrid>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0">
                          <a:cs typeface="Calibri" panose="020F0502020204030204" pitchFamily="34" charset="0"/>
                        </a:rPr>
                        <a:t>Area of focus</a:t>
                      </a:r>
                      <a:r>
                        <a:rPr lang="en-US" sz="1800" b="1" spc="0">
                          <a:cs typeface="Gill Sans MT"/>
                        </a:rPr>
                        <a:t>:</a:t>
                      </a: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1" spc="-13">
                          <a:cs typeface="Calibri" panose="020F0502020204030204" pitchFamily="34" charset="0"/>
                        </a:rPr>
                        <a:t>[List area </a:t>
                      </a:r>
                      <a:r>
                        <a:rPr lang="en-US" sz="1800" b="0" i="1" spc="-4">
                          <a:cs typeface="Calibri" panose="020F0502020204030204" pitchFamily="34" charset="0"/>
                        </a:rPr>
                        <a:t>in health </a:t>
                      </a:r>
                      <a:r>
                        <a:rPr lang="en-US" sz="1800" b="0" i="1">
                          <a:cs typeface="Calibri" panose="020F0502020204030204" pitchFamily="34" charset="0"/>
                        </a:rPr>
                        <a:t>system</a:t>
                      </a:r>
                      <a:r>
                        <a:rPr lang="en-US" sz="1800" b="0" i="1" spc="26">
                          <a:cs typeface="Calibri" panose="020F0502020204030204" pitchFamily="34" charset="0"/>
                        </a:rPr>
                        <a:t>,</a:t>
                      </a:r>
                      <a:r>
                        <a:rPr lang="en-US" sz="1800" b="0" i="1">
                          <a:cs typeface="Calibri" panose="020F0502020204030204" pitchFamily="34" charset="0"/>
                        </a:rPr>
                        <a:t> i.e., HIV services]</a:t>
                      </a:r>
                      <a:endParaRPr lang="en-US" sz="1800" b="0">
                        <a:cs typeface="Calibri" panose="020F0502020204030204" pitchFamily="34" charset="0"/>
                      </a:endParaRPr>
                    </a:p>
                  </a:txBody>
                  <a:tcPr marT="91440" marB="91440" anchor="ctr"/>
                </a:tc>
                <a:extLst>
                  <a:ext uri="{0D108BD9-81ED-4DB2-BD59-A6C34878D82A}">
                    <a16:rowId xmlns:a16="http://schemas.microsoft.com/office/drawing/2014/main" val="574930138"/>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0">
                          <a:cs typeface="Gill Sans MT"/>
                        </a:rPr>
                        <a:t>Health</a:t>
                      </a:r>
                      <a:r>
                        <a:rPr lang="en-US" sz="1100" b="1" kern="1200" spc="0">
                          <a:solidFill>
                            <a:schemeClr val="dk1"/>
                          </a:solidFill>
                          <a:latin typeface="+mn-lt"/>
                          <a:ea typeface="+mn-ea"/>
                          <a:cs typeface="Gill Sans MT"/>
                        </a:rPr>
                        <a:t> </a:t>
                      </a:r>
                      <a:r>
                        <a:rPr lang="en-US" sz="1800" b="1" spc="0">
                          <a:cs typeface="Gill Sans MT"/>
                        </a:rPr>
                        <a:t>goal:</a:t>
                      </a:r>
                    </a:p>
                  </a:txBody>
                  <a:tcPr marT="91440" marB="91440" anchor="ctr"/>
                </a:tc>
                <a:tc>
                  <a:txBody>
                    <a:bodyPr/>
                    <a:lstStyle/>
                    <a:p>
                      <a:r>
                        <a:rPr lang="en-US" sz="1800" i="1" spc="4">
                          <a:cs typeface="Calibri" panose="020F0502020204030204" pitchFamily="34" charset="0"/>
                        </a:rPr>
                        <a:t>[Insert </a:t>
                      </a:r>
                      <a:r>
                        <a:rPr lang="en-US" sz="1800" i="1" spc="-9">
                          <a:cs typeface="Calibri" panose="020F0502020204030204" pitchFamily="34" charset="0"/>
                        </a:rPr>
                        <a:t>goal</a:t>
                      </a:r>
                      <a:r>
                        <a:rPr lang="en-US" sz="1800" i="1">
                          <a:cs typeface="Calibri" panose="020F0502020204030204" pitchFamily="34" charset="0"/>
                        </a:rPr>
                        <a:t> </a:t>
                      </a:r>
                      <a:r>
                        <a:rPr lang="en-US" sz="1800" i="1" spc="-4">
                          <a:cs typeface="Calibri" panose="020F0502020204030204" pitchFamily="34" charset="0"/>
                        </a:rPr>
                        <a:t>to be achieved</a:t>
                      </a:r>
                      <a:r>
                        <a:rPr lang="en-US" sz="1800" i="1" spc="-9">
                          <a:cs typeface="Calibri" panose="020F0502020204030204" pitchFamily="34" charset="0"/>
                        </a:rPr>
                        <a:t>]</a:t>
                      </a:r>
                      <a:endParaRPr lang="en-US"/>
                    </a:p>
                  </a:txBody>
                  <a:tcPr marT="91440" marB="91440" anchor="ctr"/>
                </a:tc>
                <a:extLst>
                  <a:ext uri="{0D108BD9-81ED-4DB2-BD59-A6C34878D82A}">
                    <a16:rowId xmlns:a16="http://schemas.microsoft.com/office/drawing/2014/main" val="2912318684"/>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0">
                          <a:cs typeface="Gill Sans MT"/>
                        </a:rPr>
                        <a:t>Participating health facilities</a:t>
                      </a:r>
                      <a:r>
                        <a:rPr lang="en-US" sz="1100" b="1" kern="1200" spc="0">
                          <a:solidFill>
                            <a:schemeClr val="dk1"/>
                          </a:solidFill>
                          <a:latin typeface="+mn-lt"/>
                          <a:ea typeface="+mn-ea"/>
                          <a:cs typeface="Gill Sans MT"/>
                        </a:rPr>
                        <a:t>:</a:t>
                      </a:r>
                    </a:p>
                  </a:txBody>
                  <a:tcPr marT="91440" marB="91440" anchor="ctr"/>
                </a:tc>
                <a:tc>
                  <a:txBody>
                    <a:bodyPr/>
                    <a:lstStyle/>
                    <a:p>
                      <a:r>
                        <a:rPr lang="en-US" sz="1800" i="1" spc="-9">
                          <a:cs typeface="Calibri" panose="020F0502020204030204" pitchFamily="34" charset="0"/>
                        </a:rPr>
                        <a:t>[</a:t>
                      </a:r>
                      <a:r>
                        <a:rPr lang="en-US" sz="1800" i="1" spc="-4">
                          <a:cs typeface="Calibri" panose="020F0502020204030204" pitchFamily="34" charset="0"/>
                        </a:rPr>
                        <a:t>List facilities]</a:t>
                      </a:r>
                      <a:endParaRPr lang="en-US"/>
                    </a:p>
                  </a:txBody>
                  <a:tcPr marT="91440" marB="91440" anchor="ctr"/>
                </a:tc>
                <a:extLst>
                  <a:ext uri="{0D108BD9-81ED-4DB2-BD59-A6C34878D82A}">
                    <a16:rowId xmlns:a16="http://schemas.microsoft.com/office/drawing/2014/main" val="2630583173"/>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0">
                          <a:cs typeface="Gill Sans MT"/>
                        </a:rPr>
                        <a:t>Community populations:</a:t>
                      </a: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kern="1200" spc="-4">
                          <a:solidFill>
                            <a:schemeClr val="dk1"/>
                          </a:solidFill>
                          <a:latin typeface="+mn-lt"/>
                          <a:ea typeface="+mn-ea"/>
                          <a:cs typeface="Gill Sans MT"/>
                        </a:rPr>
                        <a:t>[</a:t>
                      </a:r>
                      <a:r>
                        <a:rPr lang="en-US" sz="1800" i="1" spc="-4">
                          <a:cs typeface="Gill Sans MT"/>
                        </a:rPr>
                        <a:t>List </a:t>
                      </a:r>
                      <a:r>
                        <a:rPr lang="en-US" sz="1800" i="1" spc="-9">
                          <a:cs typeface="Gill Sans MT"/>
                        </a:rPr>
                        <a:t>focus</a:t>
                      </a:r>
                      <a:r>
                        <a:rPr lang="en-US" sz="1800" i="1" spc="-4">
                          <a:cs typeface="Gill Sans MT"/>
                        </a:rPr>
                        <a:t>, i.e., key populations, AGYW, PLHIV, etc.]</a:t>
                      </a:r>
                      <a:endParaRPr lang="en-US" sz="1800">
                        <a:cs typeface="Gill Sans MT"/>
                      </a:endParaRPr>
                    </a:p>
                  </a:txBody>
                  <a:tcPr marT="91440" marB="91440" anchor="ctr"/>
                </a:tc>
                <a:extLst>
                  <a:ext uri="{0D108BD9-81ED-4DB2-BD59-A6C34878D82A}">
                    <a16:rowId xmlns:a16="http://schemas.microsoft.com/office/drawing/2014/main" val="3402624442"/>
                  </a:ext>
                </a:extLst>
              </a:tr>
              <a:tr h="7315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spc="0">
                          <a:cs typeface="Gill Sans MT"/>
                        </a:rPr>
                        <a:t>Administrators:</a:t>
                      </a:r>
                    </a:p>
                  </a:txBody>
                  <a:tcPr marT="91440" marB="9144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spc="-4">
                          <a:cs typeface="Gill Sans MT"/>
                        </a:rPr>
                        <a:t>[List </a:t>
                      </a:r>
                      <a:r>
                        <a:rPr lang="en-US" sz="1800" i="1" spc="-9">
                          <a:cs typeface="Gill Sans MT"/>
                        </a:rPr>
                        <a:t>organizations/individuals </a:t>
                      </a:r>
                      <a:r>
                        <a:rPr lang="en-US" sz="1800" i="1" spc="-4">
                          <a:cs typeface="Gill Sans MT"/>
                        </a:rPr>
                        <a:t>responsible</a:t>
                      </a:r>
                      <a:r>
                        <a:rPr lang="en-US" sz="1800" i="1" spc="-9">
                          <a:cs typeface="Gill Sans MT"/>
                        </a:rPr>
                        <a:t>]</a:t>
                      </a:r>
                      <a:endParaRPr lang="en-US"/>
                    </a:p>
                  </a:txBody>
                  <a:tcPr marT="91440" marB="91440" anchor="ctr"/>
                </a:tc>
                <a:extLst>
                  <a:ext uri="{0D108BD9-81ED-4DB2-BD59-A6C34878D82A}">
                    <a16:rowId xmlns:a16="http://schemas.microsoft.com/office/drawing/2014/main" val="4084106988"/>
                  </a:ext>
                </a:extLst>
              </a:tr>
            </a:tbl>
          </a:graphicData>
        </a:graphic>
      </p:graphicFrame>
      <p:sp>
        <p:nvSpPr>
          <p:cNvPr id="3" name="Title 2">
            <a:extLst>
              <a:ext uri="{FF2B5EF4-FFF2-40B4-BE49-F238E27FC236}">
                <a16:creationId xmlns:a16="http://schemas.microsoft.com/office/drawing/2014/main" id="{6CA3B17E-B298-4DA5-A815-E17A44B8BB3A}"/>
              </a:ext>
            </a:extLst>
          </p:cNvPr>
          <p:cNvSpPr>
            <a:spLocks noGrp="1"/>
          </p:cNvSpPr>
          <p:nvPr>
            <p:ph type="title"/>
          </p:nvPr>
        </p:nvSpPr>
        <p:spPr>
          <a:xfrm>
            <a:off x="628650" y="588493"/>
            <a:ext cx="7886700" cy="800039"/>
          </a:xfrm>
        </p:spPr>
        <p:txBody>
          <a:bodyPr>
            <a:normAutofit fontScale="90000"/>
          </a:bodyPr>
          <a:lstStyle/>
          <a:p>
            <a:r>
              <a:rPr lang="en-US"/>
              <a:t>What is the scope of the scorecard?</a:t>
            </a:r>
          </a:p>
        </p:txBody>
      </p:sp>
    </p:spTree>
    <p:extLst>
      <p:ext uri="{BB962C8B-B14F-4D97-AF65-F5344CB8AC3E}">
        <p14:creationId xmlns:p14="http://schemas.microsoft.com/office/powerpoint/2010/main" val="4077369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table, woman&#10;&#10;Description automatically generated">
            <a:extLst>
              <a:ext uri="{FF2B5EF4-FFF2-40B4-BE49-F238E27FC236}">
                <a16:creationId xmlns:a16="http://schemas.microsoft.com/office/drawing/2014/main" id="{0DF74E5E-AD27-4612-8393-150195FB068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61" r="61"/>
          <a:stretch>
            <a:fillRect/>
          </a:stretch>
        </p:blipFill>
        <p:spPr/>
      </p:pic>
      <p:sp>
        <p:nvSpPr>
          <p:cNvPr id="2" name="Subtitle 1">
            <a:extLst>
              <a:ext uri="{FF2B5EF4-FFF2-40B4-BE49-F238E27FC236}">
                <a16:creationId xmlns:a16="http://schemas.microsoft.com/office/drawing/2014/main" id="{CECB56BF-DD74-4B26-BDE7-F4B5CC4CBD2B}"/>
              </a:ext>
            </a:extLst>
          </p:cNvPr>
          <p:cNvSpPr>
            <a:spLocks noGrp="1"/>
          </p:cNvSpPr>
          <p:nvPr>
            <p:ph type="subTitle" idx="10"/>
          </p:nvPr>
        </p:nvSpPr>
        <p:spPr/>
        <p:txBody>
          <a:bodyPr>
            <a:normAutofit/>
          </a:bodyPr>
          <a:lstStyle/>
          <a:p>
            <a:r>
              <a:rPr lang="en-US"/>
              <a:t>The Scorecard</a:t>
            </a:r>
          </a:p>
        </p:txBody>
      </p:sp>
    </p:spTree>
    <p:extLst>
      <p:ext uri="{BB962C8B-B14F-4D97-AF65-F5344CB8AC3E}">
        <p14:creationId xmlns:p14="http://schemas.microsoft.com/office/powerpoint/2010/main" val="1530165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50" y="288925"/>
            <a:ext cx="8515350" cy="1100138"/>
          </a:xfrm>
        </p:spPr>
        <p:txBody>
          <a:bodyPr>
            <a:normAutofit fontScale="90000"/>
          </a:bodyPr>
          <a:lstStyle/>
          <a:p>
            <a:r>
              <a:rPr lang="en-US">
                <a:solidFill>
                  <a:schemeClr val="accent4"/>
                </a:solidFill>
              </a:rPr>
              <a:t>Small Group Activity: Scorecard questions</a:t>
            </a:r>
            <a:br>
              <a:rPr lang="en-US">
                <a:solidFill>
                  <a:schemeClr val="accent4"/>
                </a:solidFill>
              </a:rPr>
            </a:br>
            <a:r>
              <a:rPr lang="en-US" b="0">
                <a:solidFill>
                  <a:schemeClr val="accent4"/>
                </a:solidFill>
              </a:rPr>
              <a:t>15 minutes (Part A)</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50" y="1636713"/>
            <a:ext cx="7408445" cy="4932362"/>
          </a:xfrm>
        </p:spPr>
        <p:txBody>
          <a:bodyPr/>
          <a:lstStyle/>
          <a:p>
            <a:pPr marL="6350" indent="0">
              <a:buNone/>
            </a:pPr>
            <a:r>
              <a:rPr lang="en-US"/>
              <a:t>As individuals or in small groups of two to three, review the scorecard and discuss:</a:t>
            </a:r>
          </a:p>
          <a:p>
            <a:r>
              <a:rPr lang="en-US"/>
              <a:t>Why each question was selected</a:t>
            </a:r>
          </a:p>
          <a:p>
            <a:r>
              <a:rPr lang="en-US"/>
              <a:t>What the question will measure</a:t>
            </a:r>
          </a:p>
          <a:p>
            <a:r>
              <a:rPr lang="en-US"/>
              <a:t>How you think participants might respond to the question or interpret it</a:t>
            </a:r>
          </a:p>
          <a:p>
            <a:pPr marL="0" indent="0">
              <a:spcBef>
                <a:spcPts val="3000"/>
              </a:spcBef>
              <a:buNone/>
            </a:pPr>
            <a:r>
              <a:rPr lang="en-US"/>
              <a:t>Be prepared to share your ideas with the larger group.</a:t>
            </a:r>
          </a:p>
        </p:txBody>
      </p:sp>
    </p:spTree>
    <p:extLst>
      <p:ext uri="{BB962C8B-B14F-4D97-AF65-F5344CB8AC3E}">
        <p14:creationId xmlns:p14="http://schemas.microsoft.com/office/powerpoint/2010/main" val="41412088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50" y="288925"/>
            <a:ext cx="7886700" cy="1100138"/>
          </a:xfrm>
        </p:spPr>
        <p:txBody>
          <a:bodyPr>
            <a:normAutofit/>
          </a:bodyPr>
          <a:lstStyle/>
          <a:p>
            <a:r>
              <a:rPr lang="en-US">
                <a:solidFill>
                  <a:schemeClr val="accent4"/>
                </a:solidFill>
              </a:rPr>
              <a:t>Small Group Activity: Scoring </a:t>
            </a:r>
            <a:br>
              <a:rPr lang="en-US">
                <a:solidFill>
                  <a:schemeClr val="accent4"/>
                </a:solidFill>
              </a:rPr>
            </a:br>
            <a:r>
              <a:rPr lang="en-US" b="0">
                <a:solidFill>
                  <a:schemeClr val="accent4"/>
                </a:solidFill>
              </a:rPr>
              <a:t>15 minutes (Part B)</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50" y="1636713"/>
            <a:ext cx="7288129" cy="4932362"/>
          </a:xfrm>
        </p:spPr>
        <p:txBody>
          <a:bodyPr/>
          <a:lstStyle/>
          <a:p>
            <a:pPr marL="0" indent="0">
              <a:buNone/>
            </a:pPr>
            <a:r>
              <a:rPr lang="en-US"/>
              <a:t>As individuals or in small groups of two to three, review the scoring and then:</a:t>
            </a:r>
          </a:p>
          <a:p>
            <a:r>
              <a:rPr lang="en-US"/>
              <a:t>Discuss the scorecard rating scale</a:t>
            </a:r>
          </a:p>
          <a:p>
            <a:r>
              <a:rPr lang="en-US"/>
              <a:t>Practice rating several indicators</a:t>
            </a:r>
          </a:p>
          <a:p>
            <a:pPr marL="6350" indent="0">
              <a:spcBef>
                <a:spcPts val="3000"/>
              </a:spcBef>
              <a:buNone/>
            </a:pPr>
            <a:r>
              <a:rPr lang="en-US"/>
              <a:t>Be prepared to share your ideas with the larger group.</a:t>
            </a:r>
          </a:p>
        </p:txBody>
      </p:sp>
    </p:spTree>
    <p:extLst>
      <p:ext uri="{BB962C8B-B14F-4D97-AF65-F5344CB8AC3E}">
        <p14:creationId xmlns:p14="http://schemas.microsoft.com/office/powerpoint/2010/main" val="3928330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037096-0235-4D48-9C1D-91BFFEAD8381}"/>
              </a:ext>
            </a:extLst>
          </p:cNvPr>
          <p:cNvSpPr>
            <a:spLocks noGrp="1"/>
          </p:cNvSpPr>
          <p:nvPr>
            <p:ph type="pic" sz="quarter" idx="11"/>
          </p:nvPr>
        </p:nvSpPr>
        <p:spPr/>
      </p:sp>
      <p:sp>
        <p:nvSpPr>
          <p:cNvPr id="2" name="Subtitle 1">
            <a:extLst>
              <a:ext uri="{FF2B5EF4-FFF2-40B4-BE49-F238E27FC236}">
                <a16:creationId xmlns:a16="http://schemas.microsoft.com/office/drawing/2014/main" id="{CECB56BF-DD74-4B26-BDE7-F4B5CC4CBD2B}"/>
              </a:ext>
            </a:extLst>
          </p:cNvPr>
          <p:cNvSpPr>
            <a:spLocks noGrp="1"/>
          </p:cNvSpPr>
          <p:nvPr>
            <p:ph type="subTitle" idx="10"/>
          </p:nvPr>
        </p:nvSpPr>
        <p:spPr/>
        <p:txBody>
          <a:bodyPr>
            <a:normAutofit/>
          </a:bodyPr>
          <a:lstStyle/>
          <a:p>
            <a:r>
              <a:rPr lang="en-US"/>
              <a:t>Role of Facilitators</a:t>
            </a:r>
          </a:p>
        </p:txBody>
      </p:sp>
      <p:pic>
        <p:nvPicPr>
          <p:cNvPr id="6" name="Picture Placeholder 4" descr="A picture containing person, man, standing, cellphone&#10;&#10;Description automatically generated">
            <a:extLst>
              <a:ext uri="{FF2B5EF4-FFF2-40B4-BE49-F238E27FC236}">
                <a16:creationId xmlns:a16="http://schemas.microsoft.com/office/drawing/2014/main" id="{5F6EFEC1-5A63-4543-AC1A-B20C26CD1B8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2986088" y="0"/>
            <a:ext cx="6157912" cy="3979335"/>
          </a:xfrm>
          <a:prstGeom prst="rect">
            <a:avLst/>
          </a:prstGeom>
          <a:solidFill>
            <a:srgbClr val="11254D"/>
          </a:solidFill>
        </p:spPr>
      </p:pic>
    </p:spTree>
    <p:extLst>
      <p:ext uri="{BB962C8B-B14F-4D97-AF65-F5344CB8AC3E}">
        <p14:creationId xmlns:p14="http://schemas.microsoft.com/office/powerpoint/2010/main" val="1509757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425E-749E-45E8-B077-FD074612B260}"/>
              </a:ext>
            </a:extLst>
          </p:cNvPr>
          <p:cNvSpPr>
            <a:spLocks noGrp="1"/>
          </p:cNvSpPr>
          <p:nvPr>
            <p:ph type="title"/>
          </p:nvPr>
        </p:nvSpPr>
        <p:spPr>
          <a:xfrm>
            <a:off x="628650" y="588493"/>
            <a:ext cx="7886700" cy="800039"/>
          </a:xfrm>
        </p:spPr>
        <p:txBody>
          <a:bodyPr/>
          <a:lstStyle/>
          <a:p>
            <a:r>
              <a:rPr lang="en-US"/>
              <a:t>Composition of groups</a:t>
            </a:r>
          </a:p>
        </p:txBody>
      </p:sp>
      <p:sp>
        <p:nvSpPr>
          <p:cNvPr id="3" name="Content Placeholder 2">
            <a:extLst>
              <a:ext uri="{FF2B5EF4-FFF2-40B4-BE49-F238E27FC236}">
                <a16:creationId xmlns:a16="http://schemas.microsoft.com/office/drawing/2014/main" id="{FE91071D-B3E7-4EF4-92A8-7893E128E0A7}"/>
              </a:ext>
            </a:extLst>
          </p:cNvPr>
          <p:cNvSpPr>
            <a:spLocks noGrp="1"/>
          </p:cNvSpPr>
          <p:nvPr>
            <p:ph idx="1"/>
          </p:nvPr>
        </p:nvSpPr>
        <p:spPr>
          <a:xfrm>
            <a:off x="628650" y="1636730"/>
            <a:ext cx="7886700" cy="4932746"/>
          </a:xfrm>
        </p:spPr>
        <p:txBody>
          <a:bodyPr/>
          <a:lstStyle/>
          <a:p>
            <a:r>
              <a:rPr lang="en-US" altLang="en-US"/>
              <a:t>Relatively homogenous group of participants</a:t>
            </a:r>
          </a:p>
          <a:p>
            <a:pPr>
              <a:spcBef>
                <a:spcPts val="2400"/>
              </a:spcBef>
            </a:pPr>
            <a:r>
              <a:rPr lang="en-US" altLang="en-US"/>
              <a:t>Six to 18 individuals</a:t>
            </a:r>
          </a:p>
          <a:p>
            <a:pPr>
              <a:spcBef>
                <a:spcPts val="2400"/>
              </a:spcBef>
            </a:pPr>
            <a:r>
              <a:rPr lang="en-US" altLang="en-US"/>
              <a:t>One facilitator</a:t>
            </a:r>
          </a:p>
          <a:p>
            <a:pPr>
              <a:spcBef>
                <a:spcPts val="2400"/>
              </a:spcBef>
            </a:pPr>
            <a:r>
              <a:rPr lang="en-US" altLang="en-US"/>
              <a:t>Lasts about 1.5 hours</a:t>
            </a:r>
          </a:p>
        </p:txBody>
      </p:sp>
    </p:spTree>
    <p:extLst>
      <p:ext uri="{BB962C8B-B14F-4D97-AF65-F5344CB8AC3E}">
        <p14:creationId xmlns:p14="http://schemas.microsoft.com/office/powerpoint/2010/main" val="29816746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50" y="588493"/>
            <a:ext cx="7886700" cy="800039"/>
          </a:xfrm>
        </p:spPr>
        <p:txBody>
          <a:bodyPr/>
          <a:lstStyle/>
          <a:p>
            <a:r>
              <a:rPr lang="en-US"/>
              <a:t>Facilitator responsibilities</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49" y="1636713"/>
            <a:ext cx="8286751" cy="4932362"/>
          </a:xfrm>
        </p:spPr>
        <p:txBody>
          <a:bodyPr/>
          <a:lstStyle/>
          <a:p>
            <a:r>
              <a:rPr lang="en-US" sz="2200"/>
              <a:t>Be very familiar with the scorecard</a:t>
            </a:r>
          </a:p>
          <a:p>
            <a:pPr>
              <a:spcBef>
                <a:spcPts val="1200"/>
              </a:spcBef>
            </a:pPr>
            <a:r>
              <a:rPr lang="en-US" sz="2200"/>
              <a:t>Facilitate CSC focus group discussions</a:t>
            </a:r>
          </a:p>
          <a:p>
            <a:pPr lvl="1">
              <a:spcBef>
                <a:spcPts val="1200"/>
              </a:spcBef>
            </a:pPr>
            <a:r>
              <a:rPr lang="en-US" sz="1800"/>
              <a:t>Welcome everyone to the group discussion</a:t>
            </a:r>
          </a:p>
          <a:p>
            <a:pPr lvl="1">
              <a:spcBef>
                <a:spcPts val="1200"/>
              </a:spcBef>
            </a:pPr>
            <a:r>
              <a:rPr lang="en-US" sz="1800"/>
              <a:t>Review the purpose of the group discussion and explain that you </a:t>
            </a:r>
            <a:br>
              <a:rPr lang="en-US" sz="1800"/>
            </a:br>
            <a:r>
              <a:rPr lang="en-US" sz="1800"/>
              <a:t>will be asking a series of questions</a:t>
            </a:r>
          </a:p>
          <a:p>
            <a:pPr lvl="1">
              <a:spcBef>
                <a:spcPts val="1200"/>
              </a:spcBef>
            </a:pPr>
            <a:r>
              <a:rPr lang="en-US" sz="1800"/>
              <a:t>Review the scoring table and tell the group they will have to </a:t>
            </a:r>
            <a:br>
              <a:rPr lang="en-US" sz="1800"/>
            </a:br>
            <a:r>
              <a:rPr lang="en-US" sz="1800"/>
              <a:t>come up with one score for each question AS A GROUP</a:t>
            </a:r>
          </a:p>
          <a:p>
            <a:pPr lvl="1">
              <a:spcBef>
                <a:spcPts val="1200"/>
              </a:spcBef>
            </a:pPr>
            <a:r>
              <a:rPr lang="en-US" sz="1800"/>
              <a:t>Pose each question and obtain consensus on the scores for each question and write the score in the scorecard</a:t>
            </a:r>
          </a:p>
          <a:p>
            <a:pPr lvl="1">
              <a:spcBef>
                <a:spcPts val="1200"/>
              </a:spcBef>
            </a:pPr>
            <a:r>
              <a:rPr lang="en-US" sz="1800"/>
              <a:t>Note reasons for each score in the scorecard </a:t>
            </a:r>
          </a:p>
          <a:p>
            <a:pPr lvl="1">
              <a:spcBef>
                <a:spcPts val="1200"/>
              </a:spcBef>
            </a:pPr>
            <a:r>
              <a:rPr lang="en-US" sz="1800"/>
              <a:t>Note any proposed solutions related to the score in the scorecard</a:t>
            </a:r>
          </a:p>
          <a:p>
            <a:pPr lvl="1">
              <a:spcBef>
                <a:spcPts val="1200"/>
              </a:spcBef>
            </a:pPr>
            <a:r>
              <a:rPr lang="en-US" sz="1800"/>
              <a:t>Keep the discussion from focusing on blaming and finger-pointing</a:t>
            </a:r>
          </a:p>
          <a:p>
            <a:pPr lvl="1">
              <a:spcBef>
                <a:spcPts val="1200"/>
              </a:spcBef>
            </a:pPr>
            <a:r>
              <a:rPr lang="en-US" sz="1800"/>
              <a:t>Stay focused on being a facilitator, and do not get involved in the scoring</a:t>
            </a:r>
          </a:p>
          <a:p>
            <a:pPr lvl="1"/>
            <a:endParaRPr lang="en-US" sz="2000"/>
          </a:p>
          <a:p>
            <a:pPr lvl="1"/>
            <a:endParaRPr lang="en-US" sz="2000"/>
          </a:p>
          <a:p>
            <a:pPr lvl="1"/>
            <a:endParaRPr lang="en-US" sz="2000"/>
          </a:p>
          <a:p>
            <a:endParaRPr lang="en-US" sz="2400"/>
          </a:p>
          <a:p>
            <a:endParaRPr lang="en-US" sz="2400"/>
          </a:p>
        </p:txBody>
      </p:sp>
    </p:spTree>
    <p:extLst>
      <p:ext uri="{BB962C8B-B14F-4D97-AF65-F5344CB8AC3E}">
        <p14:creationId xmlns:p14="http://schemas.microsoft.com/office/powerpoint/2010/main" val="3118793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AD270A7-BB33-49B3-BDD7-15A2F6ECF556}"/>
              </a:ext>
            </a:extLst>
          </p:cNvPr>
          <p:cNvSpPr>
            <a:spLocks noGrp="1"/>
          </p:cNvSpPr>
          <p:nvPr>
            <p:ph type="pic" sz="quarter" idx="11"/>
          </p:nvPr>
        </p:nvSpPr>
        <p:spPr/>
      </p:sp>
      <p:sp>
        <p:nvSpPr>
          <p:cNvPr id="2" name="Subtitle 1">
            <a:extLst>
              <a:ext uri="{FF2B5EF4-FFF2-40B4-BE49-F238E27FC236}">
                <a16:creationId xmlns:a16="http://schemas.microsoft.com/office/drawing/2014/main" id="{CECB56BF-DD74-4B26-BDE7-F4B5CC4CBD2B}"/>
              </a:ext>
            </a:extLst>
          </p:cNvPr>
          <p:cNvSpPr>
            <a:spLocks noGrp="1"/>
          </p:cNvSpPr>
          <p:nvPr>
            <p:ph type="subTitle" idx="10"/>
          </p:nvPr>
        </p:nvSpPr>
        <p:spPr/>
        <p:txBody>
          <a:bodyPr>
            <a:normAutofit/>
          </a:bodyPr>
          <a:lstStyle/>
          <a:p>
            <a:r>
              <a:rPr lang="en-US"/>
              <a:t>Group Facilitation Skills and Practicing Facilitation of the Scorecard</a:t>
            </a:r>
          </a:p>
        </p:txBody>
      </p:sp>
    </p:spTree>
    <p:extLst>
      <p:ext uri="{BB962C8B-B14F-4D97-AF65-F5344CB8AC3E}">
        <p14:creationId xmlns:p14="http://schemas.microsoft.com/office/powerpoint/2010/main" val="12690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536F3-3434-46EF-83F7-04358A01EAD4}"/>
              </a:ext>
            </a:extLst>
          </p:cNvPr>
          <p:cNvSpPr>
            <a:spLocks noGrp="1"/>
          </p:cNvSpPr>
          <p:nvPr>
            <p:ph type="title"/>
          </p:nvPr>
        </p:nvSpPr>
        <p:spPr>
          <a:xfrm>
            <a:off x="628650" y="385293"/>
            <a:ext cx="7886700" cy="800039"/>
          </a:xfrm>
        </p:spPr>
        <p:txBody>
          <a:bodyPr/>
          <a:lstStyle/>
          <a:p>
            <a:r>
              <a:rPr lang="en-US"/>
              <a:t>Agenda</a:t>
            </a:r>
          </a:p>
        </p:txBody>
      </p:sp>
      <p:sp>
        <p:nvSpPr>
          <p:cNvPr id="4" name="Content Placeholder 3">
            <a:extLst>
              <a:ext uri="{FF2B5EF4-FFF2-40B4-BE49-F238E27FC236}">
                <a16:creationId xmlns:a16="http://schemas.microsoft.com/office/drawing/2014/main" id="{90658BCF-B606-474D-A829-B6519020F855}"/>
              </a:ext>
            </a:extLst>
          </p:cNvPr>
          <p:cNvSpPr>
            <a:spLocks noGrp="1"/>
          </p:cNvSpPr>
          <p:nvPr>
            <p:ph idx="1"/>
          </p:nvPr>
        </p:nvSpPr>
        <p:spPr>
          <a:xfrm>
            <a:off x="628650" y="1411111"/>
            <a:ext cx="7886700" cy="5328355"/>
          </a:xfrm>
        </p:spPr>
        <p:txBody>
          <a:bodyPr>
            <a:normAutofit fontScale="40000" lnSpcReduction="20000"/>
          </a:bodyPr>
          <a:lstStyle/>
          <a:p>
            <a:pPr marL="0" indent="0" fontAlgn="t">
              <a:lnSpc>
                <a:spcPct val="115000"/>
              </a:lnSpc>
              <a:buNone/>
            </a:pPr>
            <a:r>
              <a:rPr lang="en-US" sz="4000" b="1">
                <a:solidFill>
                  <a:schemeClr val="accent1"/>
                </a:solidFill>
              </a:rPr>
              <a:t>MORNING</a:t>
            </a:r>
          </a:p>
          <a:p>
            <a:pPr fontAlgn="t">
              <a:lnSpc>
                <a:spcPct val="115000"/>
              </a:lnSpc>
              <a:spcBef>
                <a:spcPts val="600"/>
              </a:spcBef>
            </a:pPr>
            <a:r>
              <a:rPr lang="en-US" sz="4500"/>
              <a:t>Welcome and introductions - 20 min</a:t>
            </a:r>
          </a:p>
          <a:p>
            <a:pPr fontAlgn="t">
              <a:lnSpc>
                <a:spcPct val="115000"/>
              </a:lnSpc>
              <a:spcBef>
                <a:spcPts val="600"/>
              </a:spcBef>
            </a:pPr>
            <a:r>
              <a:rPr lang="en-US" sz="4500"/>
              <a:t>Community-led monitoring systems - 15 min</a:t>
            </a:r>
          </a:p>
          <a:p>
            <a:pPr fontAlgn="t">
              <a:lnSpc>
                <a:spcPct val="115000"/>
              </a:lnSpc>
              <a:spcBef>
                <a:spcPts val="600"/>
              </a:spcBef>
            </a:pPr>
            <a:r>
              <a:rPr lang="en-US" sz="4500"/>
              <a:t>Community scorecards overview - 15 min</a:t>
            </a:r>
          </a:p>
          <a:p>
            <a:pPr fontAlgn="t">
              <a:lnSpc>
                <a:spcPct val="115000"/>
              </a:lnSpc>
              <a:spcBef>
                <a:spcPts val="600"/>
              </a:spcBef>
            </a:pPr>
            <a:r>
              <a:rPr lang="en-US" sz="4500"/>
              <a:t>Community scorecards - 30 min</a:t>
            </a:r>
          </a:p>
          <a:p>
            <a:pPr fontAlgn="t">
              <a:lnSpc>
                <a:spcPct val="115000"/>
              </a:lnSpc>
              <a:spcBef>
                <a:spcPts val="600"/>
              </a:spcBef>
            </a:pPr>
            <a:r>
              <a:rPr lang="en-US" sz="4500"/>
              <a:t>Role of community scorecard facilitators - 45 min</a:t>
            </a:r>
          </a:p>
          <a:p>
            <a:pPr fontAlgn="t">
              <a:lnSpc>
                <a:spcPct val="115000"/>
              </a:lnSpc>
              <a:spcBef>
                <a:spcPts val="600"/>
              </a:spcBef>
            </a:pPr>
            <a:r>
              <a:rPr lang="en-US" sz="4500"/>
              <a:t>Practicing scorecard</a:t>
            </a:r>
            <a:r>
              <a:rPr lang="en-US" sz="4500" i="1"/>
              <a:t> f</a:t>
            </a:r>
            <a:r>
              <a:rPr lang="en-US" sz="4500"/>
              <a:t>acilitation - 45 min</a:t>
            </a:r>
          </a:p>
          <a:p>
            <a:pPr marL="6350" indent="0" fontAlgn="t">
              <a:lnSpc>
                <a:spcPct val="115000"/>
              </a:lnSpc>
              <a:buNone/>
            </a:pPr>
            <a:r>
              <a:rPr lang="en-US" sz="4000" b="1">
                <a:solidFill>
                  <a:schemeClr val="accent1"/>
                </a:solidFill>
              </a:rPr>
              <a:t>Lunch break</a:t>
            </a:r>
          </a:p>
          <a:p>
            <a:pPr marL="0" indent="0" fontAlgn="t">
              <a:lnSpc>
                <a:spcPct val="115000"/>
              </a:lnSpc>
              <a:buNone/>
            </a:pPr>
            <a:r>
              <a:rPr lang="en-US" sz="4000" b="1">
                <a:solidFill>
                  <a:schemeClr val="accent1"/>
                </a:solidFill>
              </a:rPr>
              <a:t>AFTERNOON</a:t>
            </a:r>
          </a:p>
          <a:p>
            <a:pPr fontAlgn="t">
              <a:lnSpc>
                <a:spcPct val="115000"/>
              </a:lnSpc>
              <a:spcBef>
                <a:spcPts val="600"/>
              </a:spcBef>
            </a:pPr>
            <a:r>
              <a:rPr lang="en-US" sz="4500"/>
              <a:t>Key informant interviews (KIIs) - 90 min</a:t>
            </a:r>
          </a:p>
          <a:p>
            <a:pPr marL="576263" lvl="1" indent="-222250" fontAlgn="t">
              <a:lnSpc>
                <a:spcPct val="115000"/>
              </a:lnSpc>
            </a:pPr>
            <a:r>
              <a:rPr lang="en-US" sz="4000"/>
              <a:t>Overview</a:t>
            </a:r>
          </a:p>
          <a:p>
            <a:pPr marL="576263" lvl="1" indent="-222250" fontAlgn="t">
              <a:lnSpc>
                <a:spcPct val="115000"/>
              </a:lnSpc>
            </a:pPr>
            <a:r>
              <a:rPr lang="en-US" sz="4000"/>
              <a:t>Interviewing skills </a:t>
            </a:r>
          </a:p>
          <a:p>
            <a:pPr marL="576263" lvl="1" indent="-222250" fontAlgn="t">
              <a:lnSpc>
                <a:spcPct val="115000"/>
              </a:lnSpc>
            </a:pPr>
            <a:r>
              <a:rPr lang="en-US" sz="4000"/>
              <a:t>Role of interviewers and procedure </a:t>
            </a:r>
          </a:p>
          <a:p>
            <a:pPr fontAlgn="t">
              <a:lnSpc>
                <a:spcPct val="115000"/>
              </a:lnSpc>
              <a:spcBef>
                <a:spcPts val="600"/>
              </a:spcBef>
            </a:pPr>
            <a:r>
              <a:rPr lang="en-US" sz="4500"/>
              <a:t>After group discussions and KIIs - 25 min</a:t>
            </a:r>
          </a:p>
          <a:p>
            <a:pPr fontAlgn="t">
              <a:lnSpc>
                <a:spcPct val="115000"/>
              </a:lnSpc>
              <a:spcBef>
                <a:spcPts val="600"/>
              </a:spcBef>
            </a:pPr>
            <a:r>
              <a:rPr lang="en-US" sz="4500"/>
              <a:t>Wrap-up and next steps - 25 min</a:t>
            </a:r>
          </a:p>
        </p:txBody>
      </p:sp>
    </p:spTree>
    <p:extLst>
      <p:ext uri="{BB962C8B-B14F-4D97-AF65-F5344CB8AC3E}">
        <p14:creationId xmlns:p14="http://schemas.microsoft.com/office/powerpoint/2010/main" val="348326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4688-9203-44A5-9DA9-5C89AF0449E5}"/>
              </a:ext>
            </a:extLst>
          </p:cNvPr>
          <p:cNvSpPr>
            <a:spLocks noGrp="1"/>
          </p:cNvSpPr>
          <p:nvPr>
            <p:ph type="title"/>
          </p:nvPr>
        </p:nvSpPr>
        <p:spPr>
          <a:xfrm>
            <a:off x="628650" y="354503"/>
            <a:ext cx="7886700" cy="800039"/>
          </a:xfrm>
        </p:spPr>
        <p:txBody>
          <a:bodyPr/>
          <a:lstStyle/>
          <a:p>
            <a:r>
              <a:rPr lang="en-US"/>
              <a:t>Getting started/introduction</a:t>
            </a:r>
          </a:p>
        </p:txBody>
      </p:sp>
      <p:sp>
        <p:nvSpPr>
          <p:cNvPr id="3" name="Content Placeholder 2">
            <a:extLst>
              <a:ext uri="{FF2B5EF4-FFF2-40B4-BE49-F238E27FC236}">
                <a16:creationId xmlns:a16="http://schemas.microsoft.com/office/drawing/2014/main" id="{D851149D-091D-45BB-A869-8D9E31DC130A}"/>
              </a:ext>
            </a:extLst>
          </p:cNvPr>
          <p:cNvSpPr>
            <a:spLocks noGrp="1"/>
          </p:cNvSpPr>
          <p:nvPr>
            <p:ph idx="1"/>
          </p:nvPr>
        </p:nvSpPr>
        <p:spPr>
          <a:xfrm>
            <a:off x="628650" y="1219241"/>
            <a:ext cx="7264066" cy="5481810"/>
          </a:xfrm>
        </p:spPr>
        <p:txBody>
          <a:bodyPr/>
          <a:lstStyle/>
          <a:p>
            <a:pPr>
              <a:spcBef>
                <a:spcPts val="1200"/>
              </a:spcBef>
            </a:pPr>
            <a:r>
              <a:rPr lang="en-US" altLang="en-US" sz="1800">
                <a:latin typeface="+mn-lt"/>
              </a:rPr>
              <a:t>Greet participants</a:t>
            </a:r>
          </a:p>
          <a:p>
            <a:pPr>
              <a:spcBef>
                <a:spcPts val="1200"/>
              </a:spcBef>
            </a:pPr>
            <a:r>
              <a:rPr lang="en-US" sz="1800">
                <a:latin typeface="+mn-lt"/>
                <a:cs typeface="Gill Sans MT"/>
              </a:rPr>
              <a:t>Ensure everyone is seated comfortably in a circle or other arrangement to facilitate good group discussion</a:t>
            </a:r>
          </a:p>
          <a:p>
            <a:pPr>
              <a:spcBef>
                <a:spcPts val="1200"/>
              </a:spcBef>
            </a:pPr>
            <a:r>
              <a:rPr lang="en-US" altLang="en-US" sz="1800">
                <a:latin typeface="+mn-lt"/>
              </a:rPr>
              <a:t>Introduce yourself and explain facilitator’s role</a:t>
            </a:r>
          </a:p>
          <a:p>
            <a:pPr>
              <a:spcBef>
                <a:spcPts val="1200"/>
              </a:spcBef>
            </a:pPr>
            <a:r>
              <a:rPr lang="en-US" altLang="en-US" sz="1800">
                <a:latin typeface="+mn-lt"/>
              </a:rPr>
              <a:t>Let others introduce themselves; very briefly—first name only</a:t>
            </a:r>
          </a:p>
          <a:p>
            <a:pPr>
              <a:spcBef>
                <a:spcPts val="1200"/>
              </a:spcBef>
            </a:pPr>
            <a:r>
              <a:rPr lang="en-US" altLang="en-US" sz="1800">
                <a:latin typeface="+mn-lt"/>
              </a:rPr>
              <a:t>Review purpose of discussion</a:t>
            </a:r>
          </a:p>
          <a:p>
            <a:pPr>
              <a:spcBef>
                <a:spcPts val="1200"/>
              </a:spcBef>
            </a:pPr>
            <a:r>
              <a:rPr lang="en-US" altLang="en-US" sz="1800">
                <a:latin typeface="+mn-lt"/>
              </a:rPr>
              <a:t>Remind participants there are no right or wrong answers</a:t>
            </a:r>
          </a:p>
          <a:p>
            <a:pPr>
              <a:spcBef>
                <a:spcPts val="1200"/>
              </a:spcBef>
            </a:pPr>
            <a:r>
              <a:rPr lang="en-US" altLang="en-US" sz="1800">
                <a:latin typeface="+mn-lt"/>
              </a:rPr>
              <a:t>Remind group how long the discussion will last (about 1.5 hours)</a:t>
            </a:r>
          </a:p>
          <a:p>
            <a:pPr>
              <a:spcBef>
                <a:spcPts val="1200"/>
              </a:spcBef>
            </a:pPr>
            <a:r>
              <a:rPr lang="en-US" altLang="en-US" sz="1800">
                <a:latin typeface="+mn-lt"/>
              </a:rPr>
              <a:t>Review the scoring chart and let participants know they will be asked a series of questions about HIV services and will need to obtain consensus on the score for each question</a:t>
            </a:r>
          </a:p>
          <a:p>
            <a:pPr>
              <a:spcBef>
                <a:spcPts val="1200"/>
              </a:spcBef>
            </a:pPr>
            <a:r>
              <a:rPr lang="en-US" altLang="en-US" sz="1800">
                <a:latin typeface="+mn-lt"/>
              </a:rPr>
              <a:t>Ask if they have any questions before beginning</a:t>
            </a:r>
          </a:p>
          <a:p>
            <a:pPr>
              <a:spcBef>
                <a:spcPts val="1200"/>
              </a:spcBef>
            </a:pPr>
            <a:r>
              <a:rPr lang="en-US" altLang="en-US" sz="1800">
                <a:latin typeface="+mn-lt"/>
              </a:rPr>
              <a:t>Remind them about confidentiality: what is said in the group stays in the group</a:t>
            </a:r>
          </a:p>
          <a:p>
            <a:pPr>
              <a:spcBef>
                <a:spcPts val="1200"/>
              </a:spcBef>
            </a:pPr>
            <a:r>
              <a:rPr lang="en-US" altLang="en-US" sz="1800">
                <a:latin typeface="+mn-lt"/>
              </a:rPr>
              <a:t>Ground rules</a:t>
            </a:r>
          </a:p>
          <a:p>
            <a:endParaRPr lang="en-US" sz="1400"/>
          </a:p>
        </p:txBody>
      </p:sp>
    </p:spTree>
    <p:extLst>
      <p:ext uri="{BB962C8B-B14F-4D97-AF65-F5344CB8AC3E}">
        <p14:creationId xmlns:p14="http://schemas.microsoft.com/office/powerpoint/2010/main" val="10802952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537C4-18EA-4CC6-B869-B7074434AC6B}"/>
              </a:ext>
            </a:extLst>
          </p:cNvPr>
          <p:cNvSpPr>
            <a:spLocks noGrp="1"/>
          </p:cNvSpPr>
          <p:nvPr>
            <p:ph type="title"/>
          </p:nvPr>
        </p:nvSpPr>
        <p:spPr>
          <a:xfrm>
            <a:off x="628650" y="588493"/>
            <a:ext cx="7886700" cy="800039"/>
          </a:xfrm>
        </p:spPr>
        <p:txBody>
          <a:bodyPr/>
          <a:lstStyle/>
          <a:p>
            <a:r>
              <a:rPr lang="en-US"/>
              <a:t>Ground rules</a:t>
            </a:r>
          </a:p>
        </p:txBody>
      </p:sp>
      <p:sp>
        <p:nvSpPr>
          <p:cNvPr id="3" name="Content Placeholder 2">
            <a:extLst>
              <a:ext uri="{FF2B5EF4-FFF2-40B4-BE49-F238E27FC236}">
                <a16:creationId xmlns:a16="http://schemas.microsoft.com/office/drawing/2014/main" id="{E1C4CA8A-E13D-430F-B64B-6D4B261DF8F7}"/>
              </a:ext>
            </a:extLst>
          </p:cNvPr>
          <p:cNvSpPr>
            <a:spLocks noGrp="1"/>
          </p:cNvSpPr>
          <p:nvPr>
            <p:ph idx="1"/>
          </p:nvPr>
        </p:nvSpPr>
        <p:spPr>
          <a:xfrm>
            <a:off x="628650" y="1636730"/>
            <a:ext cx="7886700" cy="4932746"/>
          </a:xfrm>
        </p:spPr>
        <p:txBody>
          <a:bodyPr/>
          <a:lstStyle/>
          <a:p>
            <a:r>
              <a:rPr lang="en-US" altLang="en-US"/>
              <a:t>Speak one at a time</a:t>
            </a:r>
          </a:p>
          <a:p>
            <a:r>
              <a:rPr lang="en-US" altLang="en-US"/>
              <a:t>Do not interrupt others who are speaking</a:t>
            </a:r>
          </a:p>
          <a:p>
            <a:r>
              <a:rPr lang="en-US" altLang="en-US"/>
              <a:t>Participate! And participate equally</a:t>
            </a:r>
          </a:p>
          <a:p>
            <a:r>
              <a:rPr lang="en-US" altLang="en-US"/>
              <a:t>Speak clearly and slowly</a:t>
            </a:r>
          </a:p>
          <a:p>
            <a:r>
              <a:rPr lang="en-US" altLang="en-US"/>
              <a:t>Turn off cell phones</a:t>
            </a:r>
          </a:p>
          <a:p>
            <a:r>
              <a:rPr lang="en-US" altLang="en-US"/>
              <a:t>No side conversations</a:t>
            </a:r>
          </a:p>
          <a:p>
            <a:r>
              <a:rPr lang="en-US" altLang="en-US"/>
              <a:t>Respect each other, other’s different opinions, and listen to each other</a:t>
            </a:r>
          </a:p>
          <a:p>
            <a:endParaRPr lang="en-US"/>
          </a:p>
        </p:txBody>
      </p:sp>
    </p:spTree>
    <p:extLst>
      <p:ext uri="{BB962C8B-B14F-4D97-AF65-F5344CB8AC3E}">
        <p14:creationId xmlns:p14="http://schemas.microsoft.com/office/powerpoint/2010/main" val="4438450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F9689-0DB8-48E0-9158-0FE9AEA852D3}"/>
              </a:ext>
            </a:extLst>
          </p:cNvPr>
          <p:cNvSpPr>
            <a:spLocks noGrp="1"/>
          </p:cNvSpPr>
          <p:nvPr>
            <p:ph type="title"/>
          </p:nvPr>
        </p:nvSpPr>
        <p:spPr>
          <a:xfrm>
            <a:off x="628650" y="588493"/>
            <a:ext cx="6631132" cy="800039"/>
          </a:xfrm>
        </p:spPr>
        <p:txBody>
          <a:bodyPr>
            <a:normAutofit fontScale="90000"/>
          </a:bodyPr>
          <a:lstStyle/>
          <a:p>
            <a:r>
              <a:rPr lang="en-US" altLang="en-US"/>
              <a:t>Ethics and confidentiality in group discussions</a:t>
            </a:r>
            <a:endParaRPr lang="en-US"/>
          </a:p>
        </p:txBody>
      </p:sp>
      <p:sp>
        <p:nvSpPr>
          <p:cNvPr id="4" name="Rectangle 4">
            <a:extLst>
              <a:ext uri="{FF2B5EF4-FFF2-40B4-BE49-F238E27FC236}">
                <a16:creationId xmlns:a16="http://schemas.microsoft.com/office/drawing/2014/main" id="{E75880E5-CB29-4FF0-BB39-904C66AB40BD}"/>
              </a:ext>
            </a:extLst>
          </p:cNvPr>
          <p:cNvSpPr>
            <a:spLocks noGrp="1"/>
          </p:cNvSpPr>
          <p:nvPr>
            <p:ph idx="1"/>
          </p:nvPr>
        </p:nvSpPr>
        <p:spPr>
          <a:xfrm>
            <a:off x="628650" y="1636730"/>
            <a:ext cx="7886700" cy="4932746"/>
          </a:xfrm>
        </p:spPr>
        <p:txBody>
          <a:bodyPr/>
          <a:lstStyle/>
          <a:p>
            <a:r>
              <a:rPr lang="en-GB" altLang="en-US"/>
              <a:t>Although you, as the facilitator, should assure participants everything they say will be treated as confidential by project staff, you are unable to promise that other members of the group will do the same. </a:t>
            </a:r>
          </a:p>
          <a:p>
            <a:pPr lvl="1"/>
            <a:r>
              <a:rPr lang="en-GB" altLang="en-US"/>
              <a:t>Emphasize at the beginning and end of each session that participants should respect each other’s privacy and anonymity, and not share details of the interview with non participants.</a:t>
            </a:r>
          </a:p>
          <a:p>
            <a:r>
              <a:rPr lang="en-GB" altLang="en-US"/>
              <a:t>Avoid using participants’ full names during the group session. </a:t>
            </a:r>
          </a:p>
          <a:p>
            <a:pPr lvl="1"/>
            <a:endParaRPr lang="en-GB" altLang="en-US"/>
          </a:p>
        </p:txBody>
      </p:sp>
    </p:spTree>
    <p:extLst>
      <p:ext uri="{BB962C8B-B14F-4D97-AF65-F5344CB8AC3E}">
        <p14:creationId xmlns:p14="http://schemas.microsoft.com/office/powerpoint/2010/main" val="2859257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62AA844-1D96-44EE-AEF6-5B62562F891B}"/>
              </a:ext>
            </a:extLst>
          </p:cNvPr>
          <p:cNvSpPr>
            <a:spLocks noGrp="1"/>
          </p:cNvSpPr>
          <p:nvPr>
            <p:ph type="title"/>
          </p:nvPr>
        </p:nvSpPr>
        <p:spPr>
          <a:xfrm>
            <a:off x="994555" y="3281077"/>
            <a:ext cx="4559578" cy="1273432"/>
          </a:xfrm>
        </p:spPr>
        <p:txBody>
          <a:bodyPr/>
          <a:lstStyle/>
          <a:p>
            <a:r>
              <a:rPr lang="en-US"/>
              <a:t>Managing the discussion</a:t>
            </a:r>
            <a:br>
              <a:rPr lang="en-US"/>
            </a:br>
            <a:endParaRPr lang="en-US"/>
          </a:p>
        </p:txBody>
      </p:sp>
    </p:spTree>
    <p:extLst>
      <p:ext uri="{BB962C8B-B14F-4D97-AF65-F5344CB8AC3E}">
        <p14:creationId xmlns:p14="http://schemas.microsoft.com/office/powerpoint/2010/main" val="3766317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2D140-FF64-4BBF-B932-0AA4AB43743F}"/>
              </a:ext>
            </a:extLst>
          </p:cNvPr>
          <p:cNvSpPr>
            <a:spLocks noGrp="1"/>
          </p:cNvSpPr>
          <p:nvPr>
            <p:ph type="title"/>
          </p:nvPr>
        </p:nvSpPr>
        <p:spPr>
          <a:xfrm>
            <a:off x="628650" y="588493"/>
            <a:ext cx="7886700" cy="800039"/>
          </a:xfrm>
        </p:spPr>
        <p:txBody>
          <a:bodyPr>
            <a:normAutofit/>
          </a:bodyPr>
          <a:lstStyle/>
          <a:p>
            <a:r>
              <a:rPr lang="en-US"/>
              <a:t>Facilitator’s role</a:t>
            </a:r>
          </a:p>
        </p:txBody>
      </p:sp>
      <p:sp>
        <p:nvSpPr>
          <p:cNvPr id="3" name="Content Placeholder 2">
            <a:extLst>
              <a:ext uri="{FF2B5EF4-FFF2-40B4-BE49-F238E27FC236}">
                <a16:creationId xmlns:a16="http://schemas.microsoft.com/office/drawing/2014/main" id="{07CDC5D2-7537-4915-ACE1-A6032849DC4A}"/>
              </a:ext>
            </a:extLst>
          </p:cNvPr>
          <p:cNvSpPr>
            <a:spLocks noGrp="1"/>
          </p:cNvSpPr>
          <p:nvPr>
            <p:ph idx="1"/>
          </p:nvPr>
        </p:nvSpPr>
        <p:spPr>
          <a:xfrm>
            <a:off x="628650" y="1516396"/>
            <a:ext cx="7886700" cy="5087603"/>
          </a:xfrm>
        </p:spPr>
        <p:txBody>
          <a:bodyPr lIns="0"/>
          <a:lstStyle/>
          <a:p>
            <a:r>
              <a:rPr lang="en-US" sz="2400"/>
              <a:t>Ensure the discussion runs smoothly</a:t>
            </a:r>
          </a:p>
          <a:p>
            <a:r>
              <a:rPr lang="en-US" sz="2400"/>
              <a:t>Encourage participation from everyone</a:t>
            </a:r>
          </a:p>
          <a:p>
            <a:r>
              <a:rPr lang="en-US" sz="2400"/>
              <a:t>Do not allow one person to dominate the conversation</a:t>
            </a:r>
          </a:p>
          <a:p>
            <a:r>
              <a:rPr lang="en-US" altLang="en-US" sz="2400"/>
              <a:t>Introduce new questions/topics</a:t>
            </a:r>
          </a:p>
          <a:p>
            <a:r>
              <a:rPr lang="en-US" altLang="en-US" sz="2400"/>
              <a:t>Follow up on interesting points</a:t>
            </a:r>
          </a:p>
          <a:p>
            <a:r>
              <a:rPr lang="en-US" altLang="en-US" sz="2400"/>
              <a:t>Get good data by asking for specifics</a:t>
            </a:r>
          </a:p>
          <a:p>
            <a:r>
              <a:rPr lang="en-US" altLang="en-US" sz="2400"/>
              <a:t>Listen and react to the group and to individuals</a:t>
            </a:r>
          </a:p>
          <a:p>
            <a:r>
              <a:rPr lang="en-US" altLang="en-US" sz="2400"/>
              <a:t>Make people feel comfortable enough to open up</a:t>
            </a:r>
          </a:p>
          <a:p>
            <a:r>
              <a:rPr lang="en-US" altLang="en-US" sz="2400"/>
              <a:t>Manage time</a:t>
            </a:r>
          </a:p>
          <a:p>
            <a:endParaRPr lang="en-US"/>
          </a:p>
        </p:txBody>
      </p:sp>
    </p:spTree>
    <p:extLst>
      <p:ext uri="{BB962C8B-B14F-4D97-AF65-F5344CB8AC3E}">
        <p14:creationId xmlns:p14="http://schemas.microsoft.com/office/powerpoint/2010/main" val="34338642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F7174-BEEC-4880-BE9E-1081B81D4175}"/>
              </a:ext>
            </a:extLst>
          </p:cNvPr>
          <p:cNvSpPr>
            <a:spLocks noGrp="1"/>
          </p:cNvSpPr>
          <p:nvPr>
            <p:ph type="title"/>
          </p:nvPr>
        </p:nvSpPr>
        <p:spPr>
          <a:xfrm>
            <a:off x="628650" y="444114"/>
            <a:ext cx="7886700" cy="800039"/>
          </a:xfrm>
        </p:spPr>
        <p:txBody>
          <a:bodyPr/>
          <a:lstStyle/>
          <a:p>
            <a:r>
              <a:rPr lang="en-US"/>
              <a:t>Common challenges</a:t>
            </a:r>
          </a:p>
        </p:txBody>
      </p:sp>
      <p:sp>
        <p:nvSpPr>
          <p:cNvPr id="3" name="Content Placeholder 2">
            <a:extLst>
              <a:ext uri="{FF2B5EF4-FFF2-40B4-BE49-F238E27FC236}">
                <a16:creationId xmlns:a16="http://schemas.microsoft.com/office/drawing/2014/main" id="{4AAE0DF9-7706-425D-B9E5-3E8664CD1A90}"/>
              </a:ext>
            </a:extLst>
          </p:cNvPr>
          <p:cNvSpPr>
            <a:spLocks noGrp="1"/>
          </p:cNvSpPr>
          <p:nvPr>
            <p:ph idx="1"/>
          </p:nvPr>
        </p:nvSpPr>
        <p:spPr>
          <a:xfrm>
            <a:off x="628650" y="1481140"/>
            <a:ext cx="6506076" cy="4932746"/>
          </a:xfrm>
        </p:spPr>
        <p:txBody>
          <a:bodyPr/>
          <a:lstStyle/>
          <a:p>
            <a:r>
              <a:rPr lang="en-US" altLang="en-US"/>
              <a:t>1</a:t>
            </a:r>
          </a:p>
          <a:p>
            <a:pPr marL="803275" lvl="1" indent="-457200">
              <a:buFont typeface="+mj-lt"/>
              <a:buAutoNum type="alphaLcParenR"/>
            </a:pPr>
            <a:r>
              <a:rPr lang="en-US" altLang="en-US" sz="2200"/>
              <a:t>Silence and/or the silent participant</a:t>
            </a:r>
          </a:p>
          <a:p>
            <a:pPr marL="803275" lvl="1" indent="-457200">
              <a:buFont typeface="+mj-lt"/>
              <a:buAutoNum type="alphaLcParenR"/>
            </a:pPr>
            <a:r>
              <a:rPr lang="en-US" altLang="en-US" sz="2200"/>
              <a:t>Everyone talking at once and/or a dominating participant</a:t>
            </a:r>
          </a:p>
          <a:p>
            <a:r>
              <a:rPr lang="en-US" altLang="en-US"/>
              <a:t>2</a:t>
            </a:r>
          </a:p>
          <a:p>
            <a:pPr marL="803275" lvl="1" indent="-457200">
              <a:buFont typeface="+mj-lt"/>
              <a:buAutoNum type="alphaLcParenR"/>
            </a:pPr>
            <a:r>
              <a:rPr lang="en-US" altLang="en-US" sz="2200"/>
              <a:t>Discussion focused but moving too slowly </a:t>
            </a:r>
          </a:p>
          <a:p>
            <a:pPr marL="803275" lvl="1" indent="-457200">
              <a:buFont typeface="+mj-lt"/>
              <a:buAutoNum type="alphaLcParenR"/>
            </a:pPr>
            <a:r>
              <a:rPr lang="en-US" altLang="en-US" sz="2200"/>
              <a:t>Discussion unfocused and participants are getting off topic</a:t>
            </a:r>
          </a:p>
          <a:p>
            <a:pPr marL="803275" lvl="1" indent="-457200">
              <a:buFont typeface="+mj-lt"/>
              <a:buAutoNum type="alphaLcParenR"/>
            </a:pPr>
            <a:r>
              <a:rPr lang="en-US" altLang="en-US" sz="2200"/>
              <a:t>Group unable to reach consensus</a:t>
            </a:r>
          </a:p>
          <a:p>
            <a:r>
              <a:rPr lang="en-US" altLang="en-US"/>
              <a:t>3</a:t>
            </a:r>
          </a:p>
          <a:p>
            <a:pPr marL="803275" lvl="1" indent="-457200">
              <a:buFont typeface="+mj-lt"/>
              <a:buAutoNum type="alphaLcParenR"/>
            </a:pPr>
            <a:r>
              <a:rPr lang="en-US" altLang="en-US" sz="2200"/>
              <a:t>Inappropriate participant</a:t>
            </a:r>
          </a:p>
          <a:p>
            <a:pPr marL="803275" lvl="1" indent="-457200">
              <a:buFont typeface="+mj-lt"/>
              <a:buAutoNum type="alphaLcParenR"/>
            </a:pPr>
            <a:r>
              <a:rPr lang="en-US" altLang="en-US" sz="2200"/>
              <a:t>Emotional/sensitive participant</a:t>
            </a:r>
          </a:p>
          <a:p>
            <a:endParaRPr lang="en-US"/>
          </a:p>
        </p:txBody>
      </p:sp>
    </p:spTree>
    <p:extLst>
      <p:ext uri="{BB962C8B-B14F-4D97-AF65-F5344CB8AC3E}">
        <p14:creationId xmlns:p14="http://schemas.microsoft.com/office/powerpoint/2010/main" val="31667848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CE691-CEF3-4A47-8576-9E1C914F9A7D}"/>
              </a:ext>
            </a:extLst>
          </p:cNvPr>
          <p:cNvSpPr>
            <a:spLocks noGrp="1"/>
          </p:cNvSpPr>
          <p:nvPr>
            <p:ph type="title"/>
          </p:nvPr>
        </p:nvSpPr>
        <p:spPr>
          <a:xfrm>
            <a:off x="628650" y="588493"/>
            <a:ext cx="7886700" cy="800039"/>
          </a:xfrm>
        </p:spPr>
        <p:txBody>
          <a:bodyPr/>
          <a:lstStyle/>
          <a:p>
            <a:r>
              <a:rPr lang="en-US"/>
              <a:t>1a: Silent participation</a:t>
            </a:r>
          </a:p>
        </p:txBody>
      </p:sp>
      <p:sp>
        <p:nvSpPr>
          <p:cNvPr id="3" name="Content Placeholder 2">
            <a:extLst>
              <a:ext uri="{FF2B5EF4-FFF2-40B4-BE49-F238E27FC236}">
                <a16:creationId xmlns:a16="http://schemas.microsoft.com/office/drawing/2014/main" id="{51FFE10F-A299-4F71-BD6D-8FD05F76831C}"/>
              </a:ext>
            </a:extLst>
          </p:cNvPr>
          <p:cNvSpPr>
            <a:spLocks noGrp="1"/>
          </p:cNvSpPr>
          <p:nvPr>
            <p:ph idx="1"/>
          </p:nvPr>
        </p:nvSpPr>
        <p:spPr>
          <a:xfrm>
            <a:off x="628651" y="1636712"/>
            <a:ext cx="7132864" cy="5113003"/>
          </a:xfrm>
        </p:spPr>
        <p:txBody>
          <a:bodyPr/>
          <a:lstStyle/>
          <a:p>
            <a:r>
              <a:rPr lang="en-US" altLang="en-US" sz="2400" dirty="0"/>
              <a:t>Silence</a:t>
            </a:r>
          </a:p>
          <a:p>
            <a:pPr lvl="1"/>
            <a:r>
              <a:rPr lang="en-US" altLang="en-US" sz="2000" dirty="0"/>
              <a:t>Wait 11 seconds after asking question</a:t>
            </a:r>
          </a:p>
          <a:p>
            <a:pPr lvl="1"/>
            <a:r>
              <a:rPr lang="en-US" altLang="en-US" sz="2000" dirty="0"/>
              <a:t>Try to repeat the question and make sure they understand the question</a:t>
            </a:r>
          </a:p>
          <a:p>
            <a:pPr lvl="1"/>
            <a:r>
              <a:rPr lang="en-US" altLang="en-US" sz="2000" dirty="0"/>
              <a:t>Try to find out why they are silent</a:t>
            </a:r>
          </a:p>
          <a:p>
            <a:pPr lvl="1"/>
            <a:r>
              <a:rPr lang="en-US" altLang="en-US" sz="2000" dirty="0"/>
              <a:t>Make an appropriate joke to lighten the mood</a:t>
            </a:r>
          </a:p>
          <a:p>
            <a:r>
              <a:rPr lang="en-US" altLang="en-US" sz="2400" dirty="0"/>
              <a:t>Silent participant</a:t>
            </a:r>
          </a:p>
          <a:p>
            <a:pPr lvl="1"/>
            <a:r>
              <a:rPr lang="en-US" altLang="en-US" sz="2000" dirty="0"/>
              <a:t>Maybe ask the person directly to participate</a:t>
            </a:r>
          </a:p>
          <a:p>
            <a:pPr lvl="1"/>
            <a:r>
              <a:rPr lang="en-US" altLang="en-US" sz="2000" dirty="0"/>
              <a:t>Asking a quieter side of the room: “What do you think?”</a:t>
            </a:r>
          </a:p>
          <a:p>
            <a:pPr lvl="1"/>
            <a:r>
              <a:rPr lang="en-US" altLang="en-US" sz="2000" dirty="0"/>
              <a:t>Remind quiet participant that there are no right or wrong answers</a:t>
            </a:r>
          </a:p>
          <a:p>
            <a:pPr lvl="1"/>
            <a:r>
              <a:rPr lang="en-US" altLang="en-US" sz="2000" dirty="0"/>
              <a:t>“I’d really like to hear what you think about this…”</a:t>
            </a:r>
          </a:p>
        </p:txBody>
      </p:sp>
    </p:spTree>
    <p:extLst>
      <p:ext uri="{BB962C8B-B14F-4D97-AF65-F5344CB8AC3E}">
        <p14:creationId xmlns:p14="http://schemas.microsoft.com/office/powerpoint/2010/main" val="32516204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5C3C-4280-4FC2-AB90-9E12C02BB9B9}"/>
              </a:ext>
            </a:extLst>
          </p:cNvPr>
          <p:cNvSpPr>
            <a:spLocks noGrp="1"/>
          </p:cNvSpPr>
          <p:nvPr>
            <p:ph type="title"/>
          </p:nvPr>
        </p:nvSpPr>
        <p:spPr>
          <a:xfrm>
            <a:off x="628650" y="588493"/>
            <a:ext cx="7886700" cy="800039"/>
          </a:xfrm>
        </p:spPr>
        <p:txBody>
          <a:bodyPr/>
          <a:lstStyle/>
          <a:p>
            <a:r>
              <a:rPr lang="en-US" altLang="en-US"/>
              <a:t>1b: Too much participation</a:t>
            </a:r>
            <a:endParaRPr lang="en-US"/>
          </a:p>
        </p:txBody>
      </p:sp>
      <p:sp>
        <p:nvSpPr>
          <p:cNvPr id="3" name="Content Placeholder 2">
            <a:extLst>
              <a:ext uri="{FF2B5EF4-FFF2-40B4-BE49-F238E27FC236}">
                <a16:creationId xmlns:a16="http://schemas.microsoft.com/office/drawing/2014/main" id="{1772D6FA-3466-4044-A7CA-66B9AA7689FC}"/>
              </a:ext>
            </a:extLst>
          </p:cNvPr>
          <p:cNvSpPr>
            <a:spLocks noGrp="1"/>
          </p:cNvSpPr>
          <p:nvPr>
            <p:ph idx="1"/>
          </p:nvPr>
        </p:nvSpPr>
        <p:spPr>
          <a:xfrm>
            <a:off x="628650" y="1516397"/>
            <a:ext cx="7504697" cy="4932362"/>
          </a:xfrm>
        </p:spPr>
        <p:txBody>
          <a:bodyPr/>
          <a:lstStyle/>
          <a:p>
            <a:r>
              <a:rPr lang="en-US" altLang="en-US" sz="2400"/>
              <a:t>Everyone is talking at once</a:t>
            </a:r>
          </a:p>
          <a:p>
            <a:pPr lvl="1"/>
            <a:r>
              <a:rPr lang="en-US" altLang="en-US" sz="2000"/>
              <a:t>“I can’t hear what you all are saying when you talk at once!  Please, one at a time.”</a:t>
            </a:r>
          </a:p>
          <a:p>
            <a:pPr lvl="1"/>
            <a:r>
              <a:rPr lang="en-US" altLang="en-US" sz="2000"/>
              <a:t>“I really want to hear what you all have to say. You all have great ideas…I’d like to hear them one at a time.”</a:t>
            </a:r>
          </a:p>
          <a:p>
            <a:pPr lvl="1"/>
            <a:r>
              <a:rPr lang="en-US" altLang="en-US" sz="2000"/>
              <a:t>Call on a particular person: “What were you saying </a:t>
            </a:r>
            <a:br>
              <a:rPr lang="en-US" altLang="en-US" sz="2000"/>
            </a:br>
            <a:r>
              <a:rPr lang="en-US" altLang="en-US" sz="2000"/>
              <a:t>about ____?”</a:t>
            </a:r>
          </a:p>
          <a:p>
            <a:pPr lvl="1"/>
            <a:r>
              <a:rPr lang="en-US" altLang="en-US" sz="2000"/>
              <a:t>Remind participants of the group norms</a:t>
            </a:r>
          </a:p>
          <a:p>
            <a:r>
              <a:rPr lang="en-US" altLang="en-US" sz="2400"/>
              <a:t>Dominate participant</a:t>
            </a:r>
          </a:p>
          <a:p>
            <a:pPr lvl="1"/>
            <a:r>
              <a:rPr lang="en-US" altLang="en-US" sz="2000"/>
              <a:t>In a polite way: “I’d really like to hear the views of the others…”</a:t>
            </a:r>
          </a:p>
          <a:p>
            <a:pPr lvl="1"/>
            <a:r>
              <a:rPr lang="en-US" altLang="en-US" sz="2000"/>
              <a:t>Try to pull out quieter members</a:t>
            </a:r>
          </a:p>
          <a:p>
            <a:pPr lvl="1"/>
            <a:r>
              <a:rPr lang="en-US" altLang="en-US" sz="2000"/>
              <a:t>Remind people to participate equally</a:t>
            </a:r>
          </a:p>
        </p:txBody>
      </p:sp>
    </p:spTree>
    <p:extLst>
      <p:ext uri="{BB962C8B-B14F-4D97-AF65-F5344CB8AC3E}">
        <p14:creationId xmlns:p14="http://schemas.microsoft.com/office/powerpoint/2010/main" val="3487949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7CE41-8FE2-4382-A044-79329DAAFB85}"/>
              </a:ext>
            </a:extLst>
          </p:cNvPr>
          <p:cNvSpPr>
            <a:spLocks noGrp="1"/>
          </p:cNvSpPr>
          <p:nvPr>
            <p:ph type="title"/>
          </p:nvPr>
        </p:nvSpPr>
        <p:spPr>
          <a:xfrm>
            <a:off x="628650" y="588493"/>
            <a:ext cx="7886700" cy="800039"/>
          </a:xfrm>
        </p:spPr>
        <p:txBody>
          <a:bodyPr/>
          <a:lstStyle/>
          <a:p>
            <a:r>
              <a:rPr lang="en-US"/>
              <a:t>2a/b: Managing group flow</a:t>
            </a:r>
          </a:p>
        </p:txBody>
      </p:sp>
      <p:sp>
        <p:nvSpPr>
          <p:cNvPr id="3" name="Content Placeholder 2">
            <a:extLst>
              <a:ext uri="{FF2B5EF4-FFF2-40B4-BE49-F238E27FC236}">
                <a16:creationId xmlns:a16="http://schemas.microsoft.com/office/drawing/2014/main" id="{5E7A78FF-BB0D-48D1-8E60-55EB7F78205E}"/>
              </a:ext>
            </a:extLst>
          </p:cNvPr>
          <p:cNvSpPr>
            <a:spLocks noGrp="1"/>
          </p:cNvSpPr>
          <p:nvPr>
            <p:ph idx="1"/>
          </p:nvPr>
        </p:nvSpPr>
        <p:spPr>
          <a:xfrm>
            <a:off x="628650" y="1636713"/>
            <a:ext cx="8046118" cy="4932362"/>
          </a:xfrm>
        </p:spPr>
        <p:txBody>
          <a:bodyPr/>
          <a:lstStyle/>
          <a:p>
            <a:r>
              <a:rPr lang="en-US" altLang="en-US" sz="2600" dirty="0"/>
              <a:t>Discussion is focused but moving too slowly</a:t>
            </a:r>
          </a:p>
          <a:p>
            <a:pPr lvl="1"/>
            <a:r>
              <a:rPr lang="en-US" altLang="en-US" sz="2200" dirty="0"/>
              <a:t>“We are a bit behind time, so we need to move on to </a:t>
            </a:r>
            <a:br>
              <a:rPr lang="en-US" altLang="en-US" sz="2200" dirty="0"/>
            </a:br>
            <a:r>
              <a:rPr lang="en-US" altLang="en-US" sz="2200" dirty="0"/>
              <a:t>the next topic.” </a:t>
            </a:r>
          </a:p>
          <a:p>
            <a:pPr lvl="1"/>
            <a:r>
              <a:rPr lang="en-US" altLang="en-US" sz="2200" dirty="0"/>
              <a:t>“This is all very interesting, but we do need to move on…”</a:t>
            </a:r>
          </a:p>
          <a:p>
            <a:pPr lvl="1"/>
            <a:r>
              <a:rPr lang="en-US" altLang="en-US" sz="2200" dirty="0"/>
              <a:t>Use something like a joke to help move group along</a:t>
            </a:r>
          </a:p>
          <a:p>
            <a:r>
              <a:rPr lang="en-US" altLang="en-US" sz="2600" dirty="0"/>
              <a:t>Discussion is off topic</a:t>
            </a:r>
          </a:p>
          <a:p>
            <a:pPr lvl="1"/>
            <a:r>
              <a:rPr lang="en-US" altLang="en-US" sz="2200" dirty="0"/>
              <a:t>Remind them they can continue the conversation after </a:t>
            </a:r>
            <a:br>
              <a:rPr lang="en-US" altLang="en-US" sz="2200" dirty="0"/>
            </a:br>
            <a:r>
              <a:rPr lang="en-US" altLang="en-US" sz="2200" dirty="0"/>
              <a:t>the group discussion</a:t>
            </a:r>
          </a:p>
          <a:p>
            <a:pPr lvl="1"/>
            <a:r>
              <a:rPr lang="en-US" altLang="en-US" sz="2200" dirty="0"/>
              <a:t>Repeat the question, or reword the question</a:t>
            </a:r>
          </a:p>
          <a:p>
            <a:pPr lvl="1"/>
            <a:r>
              <a:rPr lang="en-US" altLang="en-US" sz="2200" dirty="0"/>
              <a:t>Affirm the value of what is being discussed while bringing them back to the topic of conversation</a:t>
            </a:r>
          </a:p>
          <a:p>
            <a:endParaRPr lang="en-US" dirty="0"/>
          </a:p>
        </p:txBody>
      </p:sp>
    </p:spTree>
    <p:extLst>
      <p:ext uri="{BB962C8B-B14F-4D97-AF65-F5344CB8AC3E}">
        <p14:creationId xmlns:p14="http://schemas.microsoft.com/office/powerpoint/2010/main" val="28682038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68837-E346-431B-8E90-3DDE312B69A9}"/>
              </a:ext>
            </a:extLst>
          </p:cNvPr>
          <p:cNvSpPr>
            <a:spLocks noGrp="1"/>
          </p:cNvSpPr>
          <p:nvPr>
            <p:ph type="title"/>
          </p:nvPr>
        </p:nvSpPr>
        <p:spPr>
          <a:xfrm>
            <a:off x="628650" y="588493"/>
            <a:ext cx="7886700" cy="800039"/>
          </a:xfrm>
        </p:spPr>
        <p:txBody>
          <a:bodyPr/>
          <a:lstStyle/>
          <a:p>
            <a:r>
              <a:rPr lang="en-US"/>
              <a:t>2c: Unable to reach consensus</a:t>
            </a:r>
          </a:p>
        </p:txBody>
      </p:sp>
      <p:sp>
        <p:nvSpPr>
          <p:cNvPr id="3" name="Content Placeholder 2">
            <a:extLst>
              <a:ext uri="{FF2B5EF4-FFF2-40B4-BE49-F238E27FC236}">
                <a16:creationId xmlns:a16="http://schemas.microsoft.com/office/drawing/2014/main" id="{AF813575-1254-46A8-BB1F-6BFD5C1AA37C}"/>
              </a:ext>
            </a:extLst>
          </p:cNvPr>
          <p:cNvSpPr>
            <a:spLocks noGrp="1"/>
          </p:cNvSpPr>
          <p:nvPr>
            <p:ph idx="1"/>
          </p:nvPr>
        </p:nvSpPr>
        <p:spPr>
          <a:xfrm>
            <a:off x="628649" y="1636713"/>
            <a:ext cx="7985961" cy="4932362"/>
          </a:xfrm>
        </p:spPr>
        <p:txBody>
          <a:bodyPr/>
          <a:lstStyle/>
          <a:p>
            <a:r>
              <a:rPr lang="en-US" sz="2600" dirty="0"/>
              <a:t>If the group is unable to reach consensus through discussion, you may use “voting with fingers.” </a:t>
            </a:r>
          </a:p>
          <a:p>
            <a:r>
              <a:rPr lang="en-US" sz="2600" dirty="0"/>
              <a:t>Ask everyone to vote by putting up 1</a:t>
            </a:r>
            <a:r>
              <a:rPr lang="en-US" sz="2600" spc="300" dirty="0"/>
              <a:t>–4</a:t>
            </a:r>
            <a:r>
              <a:rPr lang="en-US" sz="2600" dirty="0"/>
              <a:t> fingers and then calculate the average score. </a:t>
            </a:r>
          </a:p>
          <a:p>
            <a:r>
              <a:rPr lang="en-US" sz="2600" dirty="0"/>
              <a:t>If people vote this way, the comments could also be used to reflect the extremes, i.e., those who put up one finger and those who put up four fingers both give their reasons, along with someone who was in the middle.</a:t>
            </a:r>
          </a:p>
        </p:txBody>
      </p:sp>
    </p:spTree>
    <p:extLst>
      <p:ext uri="{BB962C8B-B14F-4D97-AF65-F5344CB8AC3E}">
        <p14:creationId xmlns:p14="http://schemas.microsoft.com/office/powerpoint/2010/main" val="3107169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B340F-5487-4F7F-A835-69B6CB3951C8}"/>
              </a:ext>
            </a:extLst>
          </p:cNvPr>
          <p:cNvSpPr>
            <a:spLocks noGrp="1"/>
          </p:cNvSpPr>
          <p:nvPr>
            <p:ph type="title"/>
          </p:nvPr>
        </p:nvSpPr>
        <p:spPr>
          <a:xfrm>
            <a:off x="3411997" y="188473"/>
            <a:ext cx="4880328" cy="800039"/>
          </a:xfrm>
        </p:spPr>
        <p:txBody>
          <a:bodyPr/>
          <a:lstStyle/>
          <a:p>
            <a:r>
              <a:rPr lang="en-US"/>
              <a:t>Objectives</a:t>
            </a:r>
          </a:p>
        </p:txBody>
      </p:sp>
      <p:sp>
        <p:nvSpPr>
          <p:cNvPr id="3" name="Content Placeholder 2">
            <a:extLst>
              <a:ext uri="{FF2B5EF4-FFF2-40B4-BE49-F238E27FC236}">
                <a16:creationId xmlns:a16="http://schemas.microsoft.com/office/drawing/2014/main" id="{FDE1E3BA-1933-4B2B-9D20-E125D3378D62}"/>
              </a:ext>
            </a:extLst>
          </p:cNvPr>
          <p:cNvSpPr>
            <a:spLocks noGrp="1"/>
          </p:cNvSpPr>
          <p:nvPr>
            <p:ph idx="1"/>
          </p:nvPr>
        </p:nvSpPr>
        <p:spPr>
          <a:xfrm>
            <a:off x="3411997" y="1022219"/>
            <a:ext cx="5235704" cy="5735419"/>
          </a:xfrm>
        </p:spPr>
        <p:txBody>
          <a:bodyPr/>
          <a:lstStyle/>
          <a:p>
            <a:pPr>
              <a:spcBef>
                <a:spcPts val="1200"/>
              </a:spcBef>
            </a:pPr>
            <a:r>
              <a:rPr lang="en-US" sz="2400"/>
              <a:t>Define community monitoring and note its core components</a:t>
            </a:r>
          </a:p>
          <a:p>
            <a:pPr>
              <a:spcBef>
                <a:spcPts val="1200"/>
              </a:spcBef>
            </a:pPr>
            <a:r>
              <a:rPr lang="en-US" sz="2400"/>
              <a:t>Describe the content and purpose of community scorecards and how they fit into community monitoring</a:t>
            </a:r>
          </a:p>
          <a:p>
            <a:pPr>
              <a:spcBef>
                <a:spcPts val="1200"/>
              </a:spcBef>
            </a:pPr>
            <a:r>
              <a:rPr lang="en-US" sz="2400"/>
              <a:t>Develop skills and strategies for successfully facilitating CSC focus groups</a:t>
            </a:r>
          </a:p>
          <a:p>
            <a:pPr>
              <a:spcBef>
                <a:spcPts val="1200"/>
              </a:spcBef>
            </a:pPr>
            <a:r>
              <a:rPr lang="en-US" sz="2400"/>
              <a:t>Develop skills and strategies for successfully conducting key informant interviews</a:t>
            </a:r>
          </a:p>
          <a:p>
            <a:pPr>
              <a:spcBef>
                <a:spcPts val="1200"/>
              </a:spcBef>
            </a:pPr>
            <a:r>
              <a:rPr lang="en-US" sz="2400"/>
              <a:t>Understand how CSC data is used and managed after focus groups and key informant interviews</a:t>
            </a:r>
          </a:p>
        </p:txBody>
      </p:sp>
      <p:pic>
        <p:nvPicPr>
          <p:cNvPr id="4" name="Picture Placeholder 5" descr="A picture containing person, man, standing, cellphone&#10;&#10;Description automatically generated">
            <a:extLst>
              <a:ext uri="{FF2B5EF4-FFF2-40B4-BE49-F238E27FC236}">
                <a16:creationId xmlns:a16="http://schemas.microsoft.com/office/drawing/2014/main" id="{51B52695-5900-49B5-B7E5-217F5E7A835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l="90" r="90"/>
          <a:stretch>
            <a:fillRect/>
          </a:stretch>
        </p:blipFill>
        <p:spPr>
          <a:xfrm>
            <a:off x="0" y="0"/>
            <a:ext cx="3044825" cy="6858000"/>
          </a:xfrm>
          <a:prstGeom prst="rect">
            <a:avLst/>
          </a:prstGeom>
        </p:spPr>
      </p:pic>
      <p:sp>
        <p:nvSpPr>
          <p:cNvPr id="5" name="Rectangle 4">
            <a:extLst>
              <a:ext uri="{FF2B5EF4-FFF2-40B4-BE49-F238E27FC236}">
                <a16:creationId xmlns:a16="http://schemas.microsoft.com/office/drawing/2014/main" id="{5D2F470A-C5AC-405D-9988-8FF784C6D86E}"/>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32120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41A78-B152-40DD-8607-F7E6D45347F9}"/>
              </a:ext>
            </a:extLst>
          </p:cNvPr>
          <p:cNvSpPr>
            <a:spLocks noGrp="1"/>
          </p:cNvSpPr>
          <p:nvPr>
            <p:ph type="title"/>
          </p:nvPr>
        </p:nvSpPr>
        <p:spPr>
          <a:xfrm>
            <a:off x="628650" y="588493"/>
            <a:ext cx="7886700" cy="800039"/>
          </a:xfrm>
        </p:spPr>
        <p:txBody>
          <a:bodyPr/>
          <a:lstStyle/>
          <a:p>
            <a:r>
              <a:rPr lang="en-US"/>
              <a:t>3a/b: Challenging participants</a:t>
            </a:r>
          </a:p>
        </p:txBody>
      </p:sp>
      <p:sp>
        <p:nvSpPr>
          <p:cNvPr id="3" name="Content Placeholder 2">
            <a:extLst>
              <a:ext uri="{FF2B5EF4-FFF2-40B4-BE49-F238E27FC236}">
                <a16:creationId xmlns:a16="http://schemas.microsoft.com/office/drawing/2014/main" id="{EB72781B-31FD-444F-BA25-8A63C4B842CB}"/>
              </a:ext>
            </a:extLst>
          </p:cNvPr>
          <p:cNvSpPr>
            <a:spLocks noGrp="1"/>
          </p:cNvSpPr>
          <p:nvPr>
            <p:ph idx="1"/>
          </p:nvPr>
        </p:nvSpPr>
        <p:spPr>
          <a:xfrm>
            <a:off x="628650" y="1636730"/>
            <a:ext cx="7886700" cy="4932746"/>
          </a:xfrm>
        </p:spPr>
        <p:txBody>
          <a:bodyPr/>
          <a:lstStyle/>
          <a:p>
            <a:r>
              <a:rPr lang="en-US" altLang="en-US"/>
              <a:t>Inappropriate and challenging participants</a:t>
            </a:r>
          </a:p>
          <a:p>
            <a:pPr lvl="1"/>
            <a:r>
              <a:rPr lang="en-US" altLang="en-US"/>
              <a:t>Always use “please” and remain professional</a:t>
            </a:r>
          </a:p>
          <a:p>
            <a:pPr lvl="1"/>
            <a:r>
              <a:rPr lang="en-US" altLang="en-US"/>
              <a:t>Remind people that everyone has their own opinion, and that we want to hear everyone’s opinion today</a:t>
            </a:r>
          </a:p>
          <a:p>
            <a:pPr>
              <a:spcBef>
                <a:spcPts val="2400"/>
              </a:spcBef>
            </a:pPr>
            <a:r>
              <a:rPr lang="en-US" altLang="en-US"/>
              <a:t>Emotional/sensitive/upset participants</a:t>
            </a:r>
          </a:p>
          <a:p>
            <a:pPr lvl="1"/>
            <a:r>
              <a:rPr lang="en-US" altLang="en-US"/>
              <a:t>Remind that individual he or she can leave the room if they need to</a:t>
            </a:r>
          </a:p>
          <a:p>
            <a:pPr lvl="1"/>
            <a:r>
              <a:rPr lang="en-US" altLang="en-US"/>
              <a:t>Use comforting words</a:t>
            </a:r>
          </a:p>
        </p:txBody>
      </p:sp>
    </p:spTree>
    <p:extLst>
      <p:ext uri="{BB962C8B-B14F-4D97-AF65-F5344CB8AC3E}">
        <p14:creationId xmlns:p14="http://schemas.microsoft.com/office/powerpoint/2010/main" val="482826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CD5F1-5B27-4EAD-9574-0D67D591F9B9}"/>
              </a:ext>
            </a:extLst>
          </p:cNvPr>
          <p:cNvSpPr>
            <a:spLocks noGrp="1"/>
          </p:cNvSpPr>
          <p:nvPr>
            <p:ph type="title"/>
          </p:nvPr>
        </p:nvSpPr>
        <p:spPr>
          <a:xfrm>
            <a:off x="628650" y="383957"/>
            <a:ext cx="7886700" cy="800039"/>
          </a:xfrm>
        </p:spPr>
        <p:txBody>
          <a:bodyPr/>
          <a:lstStyle/>
          <a:p>
            <a:r>
              <a:rPr lang="en-US"/>
              <a:t>Closing the discussion</a:t>
            </a:r>
          </a:p>
        </p:txBody>
      </p:sp>
      <p:sp>
        <p:nvSpPr>
          <p:cNvPr id="3" name="Content Placeholder 2">
            <a:extLst>
              <a:ext uri="{FF2B5EF4-FFF2-40B4-BE49-F238E27FC236}">
                <a16:creationId xmlns:a16="http://schemas.microsoft.com/office/drawing/2014/main" id="{8E51DADD-5A3C-4B58-83DD-C7C66061E408}"/>
              </a:ext>
            </a:extLst>
          </p:cNvPr>
          <p:cNvSpPr>
            <a:spLocks noGrp="1"/>
          </p:cNvSpPr>
          <p:nvPr>
            <p:ph idx="1"/>
          </p:nvPr>
        </p:nvSpPr>
        <p:spPr>
          <a:xfrm>
            <a:off x="628649" y="1388532"/>
            <a:ext cx="8370207" cy="4932746"/>
          </a:xfrm>
        </p:spPr>
        <p:txBody>
          <a:bodyPr/>
          <a:lstStyle/>
          <a:p>
            <a:r>
              <a:rPr lang="en-US" altLang="en-US" sz="2100" dirty="0"/>
              <a:t>“We are almost out of time, are there any further comments?”</a:t>
            </a:r>
          </a:p>
          <a:p>
            <a:pPr>
              <a:spcBef>
                <a:spcPts val="1200"/>
              </a:spcBef>
            </a:pPr>
            <a:r>
              <a:rPr lang="en-US" altLang="en-US" sz="2100" dirty="0"/>
              <a:t>Thank everyone for their participation.</a:t>
            </a:r>
          </a:p>
          <a:p>
            <a:pPr>
              <a:spcBef>
                <a:spcPts val="1200"/>
              </a:spcBef>
            </a:pPr>
            <a:r>
              <a:rPr lang="en-US" altLang="en-US" sz="2100" dirty="0"/>
              <a:t>Explain the next steps in the scorecard process</a:t>
            </a:r>
          </a:p>
          <a:p>
            <a:pPr lvl="1"/>
            <a:r>
              <a:rPr lang="en-US" altLang="en-US" sz="1800" dirty="0"/>
              <a:t>Interface meeting with health providers/local health authorities</a:t>
            </a:r>
          </a:p>
          <a:p>
            <a:pPr lvl="1"/>
            <a:r>
              <a:rPr lang="en-US" altLang="en-US" sz="1800" dirty="0"/>
              <a:t>Development and implementation of actions plans</a:t>
            </a:r>
          </a:p>
          <a:p>
            <a:pPr>
              <a:spcBef>
                <a:spcPts val="1200"/>
              </a:spcBef>
            </a:pPr>
            <a:r>
              <a:rPr lang="en-US" altLang="en-US" sz="2100" dirty="0"/>
              <a:t>Ask group to select community participants to represent them </a:t>
            </a:r>
            <a:br>
              <a:rPr lang="en-US" altLang="en-US" sz="2100" dirty="0"/>
            </a:br>
            <a:r>
              <a:rPr lang="en-US" altLang="en-US" sz="2100" dirty="0"/>
              <a:t>in the interface meeting with health care providers/local health authorities.</a:t>
            </a:r>
          </a:p>
          <a:p>
            <a:pPr>
              <a:spcBef>
                <a:spcPts val="1200"/>
              </a:spcBef>
            </a:pPr>
            <a:r>
              <a:rPr lang="en-US" altLang="en-US" sz="2100" dirty="0"/>
              <a:t>Note the name and contact information for the selected community members.</a:t>
            </a:r>
          </a:p>
          <a:p>
            <a:pPr>
              <a:spcBef>
                <a:spcPts val="1200"/>
              </a:spcBef>
            </a:pPr>
            <a:r>
              <a:rPr lang="en-US" altLang="en-US" sz="2100" dirty="0"/>
              <a:t>Thank participants again and close the discussion.</a:t>
            </a:r>
          </a:p>
          <a:p>
            <a:pPr>
              <a:spcBef>
                <a:spcPts val="1200"/>
              </a:spcBef>
            </a:pPr>
            <a:r>
              <a:rPr lang="en-US" altLang="en-US" sz="2100" dirty="0"/>
              <a:t>Provide [transport or other allowance] to each participant, if applicable.</a:t>
            </a:r>
          </a:p>
          <a:p>
            <a:pPr lvl="1"/>
            <a:endParaRPr lang="en-US" dirty="0"/>
          </a:p>
          <a:p>
            <a:pPr lvl="1"/>
            <a:endParaRPr lang="en-US" dirty="0"/>
          </a:p>
          <a:p>
            <a:pPr lvl="1"/>
            <a:endParaRPr lang="en-US" dirty="0"/>
          </a:p>
          <a:p>
            <a:endParaRPr lang="en-US" dirty="0"/>
          </a:p>
        </p:txBody>
      </p:sp>
    </p:spTree>
    <p:extLst>
      <p:ext uri="{BB962C8B-B14F-4D97-AF65-F5344CB8AC3E}">
        <p14:creationId xmlns:p14="http://schemas.microsoft.com/office/powerpoint/2010/main" val="42846432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50" y="481264"/>
            <a:ext cx="7886700" cy="1058778"/>
          </a:xfrm>
        </p:spPr>
        <p:txBody>
          <a:bodyPr>
            <a:normAutofit fontScale="90000"/>
          </a:bodyPr>
          <a:lstStyle/>
          <a:p>
            <a:r>
              <a:rPr lang="en-US">
                <a:solidFill>
                  <a:schemeClr val="accent4"/>
                </a:solidFill>
              </a:rPr>
              <a:t>Small Group Activity: Facilitation </a:t>
            </a:r>
            <a:br>
              <a:rPr lang="en-US">
                <a:solidFill>
                  <a:schemeClr val="accent4"/>
                </a:solidFill>
              </a:rPr>
            </a:br>
            <a:r>
              <a:rPr lang="en-US" b="0">
                <a:solidFill>
                  <a:schemeClr val="accent4"/>
                </a:solidFill>
              </a:rPr>
              <a:t>35 minutes</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50" y="1772197"/>
            <a:ext cx="7557407" cy="4476203"/>
          </a:xfrm>
        </p:spPr>
        <p:txBody>
          <a:bodyPr/>
          <a:lstStyle/>
          <a:p>
            <a:r>
              <a:rPr lang="en-US" sz="2600" dirty="0"/>
              <a:t>Divide into small groups of three to four.</a:t>
            </a:r>
          </a:p>
          <a:p>
            <a:r>
              <a:rPr lang="en-US" sz="2600" dirty="0"/>
              <a:t>Each person in the group takes </a:t>
            </a:r>
            <a:r>
              <a:rPr lang="en-US" sz="2600" spc="300" dirty="0"/>
              <a:t>5–</a:t>
            </a:r>
            <a:r>
              <a:rPr lang="en-US" sz="2600" dirty="0"/>
              <a:t>10 minutes to practice facilitating the rest of the group in scoring the scorecard.</a:t>
            </a:r>
          </a:p>
        </p:txBody>
      </p:sp>
    </p:spTree>
    <p:extLst>
      <p:ext uri="{BB962C8B-B14F-4D97-AF65-F5344CB8AC3E}">
        <p14:creationId xmlns:p14="http://schemas.microsoft.com/office/powerpoint/2010/main" val="36291300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49" y="775035"/>
            <a:ext cx="8202529" cy="800100"/>
          </a:xfrm>
        </p:spPr>
        <p:txBody>
          <a:bodyPr>
            <a:normAutofit fontScale="90000"/>
          </a:bodyPr>
          <a:lstStyle/>
          <a:p>
            <a:r>
              <a:rPr lang="en-US">
                <a:solidFill>
                  <a:schemeClr val="accent4"/>
                </a:solidFill>
              </a:rPr>
              <a:t>Small Group Activity: Facilitation debrief </a:t>
            </a:r>
            <a:r>
              <a:rPr lang="en-US" b="0">
                <a:solidFill>
                  <a:schemeClr val="accent4"/>
                </a:solidFill>
              </a:rPr>
              <a:t>10 minutes</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50" y="1790701"/>
            <a:ext cx="7617883" cy="4445667"/>
          </a:xfrm>
        </p:spPr>
        <p:txBody>
          <a:bodyPr/>
          <a:lstStyle/>
          <a:p>
            <a:r>
              <a:rPr lang="en-US"/>
              <a:t>How did you find the practice facilitation?</a:t>
            </a:r>
          </a:p>
          <a:p>
            <a:r>
              <a:rPr lang="en-US"/>
              <a:t>What was easy about the facilitation?</a:t>
            </a:r>
          </a:p>
          <a:p>
            <a:r>
              <a:rPr lang="en-US"/>
              <a:t>What was challenging about the facilitation?</a:t>
            </a:r>
          </a:p>
          <a:p>
            <a:r>
              <a:rPr lang="en-US"/>
              <a:t>What would you do differently to improve your facilitation?</a:t>
            </a:r>
          </a:p>
        </p:txBody>
      </p:sp>
    </p:spTree>
    <p:extLst>
      <p:ext uri="{BB962C8B-B14F-4D97-AF65-F5344CB8AC3E}">
        <p14:creationId xmlns:p14="http://schemas.microsoft.com/office/powerpoint/2010/main" val="38826742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9933DF-B227-4B26-B86C-45BA85225192}"/>
              </a:ext>
            </a:extLst>
          </p:cNvPr>
          <p:cNvSpPr>
            <a:spLocks noGrp="1"/>
          </p:cNvSpPr>
          <p:nvPr>
            <p:ph type="pic" sz="quarter" idx="11"/>
          </p:nvPr>
        </p:nvSpPr>
        <p:spPr/>
      </p:sp>
      <p:sp>
        <p:nvSpPr>
          <p:cNvPr id="3" name="Subtitle 2">
            <a:extLst>
              <a:ext uri="{FF2B5EF4-FFF2-40B4-BE49-F238E27FC236}">
                <a16:creationId xmlns:a16="http://schemas.microsoft.com/office/drawing/2014/main" id="{EDA0A224-A6EF-42E1-92F7-F92637EE2889}"/>
              </a:ext>
            </a:extLst>
          </p:cNvPr>
          <p:cNvSpPr>
            <a:spLocks noGrp="1"/>
          </p:cNvSpPr>
          <p:nvPr>
            <p:ph type="subTitle" idx="10"/>
          </p:nvPr>
        </p:nvSpPr>
        <p:spPr/>
        <p:txBody>
          <a:bodyPr/>
          <a:lstStyle/>
          <a:p>
            <a:r>
              <a:rPr lang="en-US"/>
              <a:t>Key Informant Interviews</a:t>
            </a:r>
          </a:p>
        </p:txBody>
      </p:sp>
    </p:spTree>
    <p:extLst>
      <p:ext uri="{BB962C8B-B14F-4D97-AF65-F5344CB8AC3E}">
        <p14:creationId xmlns:p14="http://schemas.microsoft.com/office/powerpoint/2010/main" val="23088305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3425E-749E-45E8-B077-FD074612B260}"/>
              </a:ext>
            </a:extLst>
          </p:cNvPr>
          <p:cNvSpPr>
            <a:spLocks noGrp="1"/>
          </p:cNvSpPr>
          <p:nvPr>
            <p:ph type="title"/>
          </p:nvPr>
        </p:nvSpPr>
        <p:spPr>
          <a:xfrm>
            <a:off x="628650" y="588493"/>
            <a:ext cx="7886700" cy="800039"/>
          </a:xfrm>
        </p:spPr>
        <p:txBody>
          <a:bodyPr/>
          <a:lstStyle/>
          <a:p>
            <a:r>
              <a:rPr lang="en-US"/>
              <a:t>Composition of interviews</a:t>
            </a:r>
          </a:p>
        </p:txBody>
      </p:sp>
      <p:sp>
        <p:nvSpPr>
          <p:cNvPr id="3" name="Content Placeholder 2">
            <a:extLst>
              <a:ext uri="{FF2B5EF4-FFF2-40B4-BE49-F238E27FC236}">
                <a16:creationId xmlns:a16="http://schemas.microsoft.com/office/drawing/2014/main" id="{FE91071D-B3E7-4EF4-92A8-7893E128E0A7}"/>
              </a:ext>
            </a:extLst>
          </p:cNvPr>
          <p:cNvSpPr>
            <a:spLocks noGrp="1"/>
          </p:cNvSpPr>
          <p:nvPr>
            <p:ph idx="1"/>
          </p:nvPr>
        </p:nvSpPr>
        <p:spPr>
          <a:xfrm>
            <a:off x="628650" y="1636713"/>
            <a:ext cx="7456571" cy="4932362"/>
          </a:xfrm>
        </p:spPr>
        <p:txBody>
          <a:bodyPr/>
          <a:lstStyle/>
          <a:p>
            <a:r>
              <a:rPr lang="en-US" altLang="en-US"/>
              <a:t>Usually interview one person at a time </a:t>
            </a:r>
          </a:p>
          <a:p>
            <a:r>
              <a:rPr lang="en-US" altLang="en-US"/>
              <a:t>Health care providers, clinic managers, local health administrators</a:t>
            </a:r>
          </a:p>
          <a:p>
            <a:r>
              <a:rPr lang="en-US" altLang="en-US"/>
              <a:t>One interviewer, who also takes notes</a:t>
            </a:r>
          </a:p>
          <a:p>
            <a:r>
              <a:rPr lang="en-US" altLang="en-US"/>
              <a:t>Lasts about 45 minutes</a:t>
            </a:r>
          </a:p>
          <a:p>
            <a:endParaRPr lang="en-US"/>
          </a:p>
        </p:txBody>
      </p:sp>
    </p:spTree>
    <p:extLst>
      <p:ext uri="{BB962C8B-B14F-4D97-AF65-F5344CB8AC3E}">
        <p14:creationId xmlns:p14="http://schemas.microsoft.com/office/powerpoint/2010/main" val="36979647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06B9-217D-4779-8FE7-C3A55D8A5B29}"/>
              </a:ext>
            </a:extLst>
          </p:cNvPr>
          <p:cNvSpPr>
            <a:spLocks noGrp="1"/>
          </p:cNvSpPr>
          <p:nvPr>
            <p:ph type="title"/>
          </p:nvPr>
        </p:nvSpPr>
        <p:spPr>
          <a:xfrm>
            <a:off x="628650" y="588493"/>
            <a:ext cx="7886700" cy="800039"/>
          </a:xfrm>
        </p:spPr>
        <p:txBody>
          <a:bodyPr/>
          <a:lstStyle/>
          <a:p>
            <a:r>
              <a:rPr lang="en-US"/>
              <a:t>Interviewer responsibilities</a:t>
            </a:r>
          </a:p>
        </p:txBody>
      </p:sp>
      <p:sp>
        <p:nvSpPr>
          <p:cNvPr id="3" name="Content Placeholder 2">
            <a:extLst>
              <a:ext uri="{FF2B5EF4-FFF2-40B4-BE49-F238E27FC236}">
                <a16:creationId xmlns:a16="http://schemas.microsoft.com/office/drawing/2014/main" id="{8591CFD3-23F2-4D79-B569-187BF3DADC74}"/>
              </a:ext>
            </a:extLst>
          </p:cNvPr>
          <p:cNvSpPr>
            <a:spLocks noGrp="1"/>
          </p:cNvSpPr>
          <p:nvPr>
            <p:ph idx="1"/>
          </p:nvPr>
        </p:nvSpPr>
        <p:spPr>
          <a:xfrm>
            <a:off x="628650" y="1636730"/>
            <a:ext cx="7886700" cy="4932746"/>
          </a:xfrm>
        </p:spPr>
        <p:txBody>
          <a:bodyPr/>
          <a:lstStyle/>
          <a:p>
            <a:pPr marL="514350" indent="-514350">
              <a:buFont typeface="+mj-lt"/>
              <a:buAutoNum type="arabicPeriod"/>
            </a:pPr>
            <a:r>
              <a:rPr lang="en-US"/>
              <a:t>Be very familiar with the interview guide/questions</a:t>
            </a:r>
          </a:p>
          <a:p>
            <a:pPr marL="514350" indent="-514350">
              <a:buFont typeface="+mj-lt"/>
              <a:buAutoNum type="arabicPeriod"/>
            </a:pPr>
            <a:r>
              <a:rPr lang="en-US"/>
              <a:t>During the interview</a:t>
            </a:r>
          </a:p>
          <a:p>
            <a:pPr lvl="1"/>
            <a:r>
              <a:rPr lang="en-US"/>
              <a:t>Welcome individual to the interview </a:t>
            </a:r>
          </a:p>
          <a:p>
            <a:pPr lvl="1"/>
            <a:r>
              <a:rPr lang="en-US"/>
              <a:t>Review the purpose of the interview</a:t>
            </a:r>
          </a:p>
          <a:p>
            <a:pPr lvl="1"/>
            <a:r>
              <a:rPr lang="en-US"/>
              <a:t>Ensure good information is collected</a:t>
            </a:r>
          </a:p>
          <a:p>
            <a:pPr lvl="1"/>
            <a:r>
              <a:rPr lang="en-US"/>
              <a:t>Take good notes</a:t>
            </a:r>
          </a:p>
          <a:p>
            <a:pPr lvl="1"/>
            <a:r>
              <a:rPr lang="en-US"/>
              <a:t>Ensure confidentiality</a:t>
            </a:r>
          </a:p>
          <a:p>
            <a:pPr lvl="1"/>
            <a:endParaRPr lang="en-US"/>
          </a:p>
          <a:p>
            <a:pPr lvl="1"/>
            <a:endParaRPr lang="en-US"/>
          </a:p>
          <a:p>
            <a:pPr lvl="1"/>
            <a:endParaRPr lang="en-US"/>
          </a:p>
          <a:p>
            <a:endParaRPr lang="en-US"/>
          </a:p>
          <a:p>
            <a:endParaRPr lang="en-US"/>
          </a:p>
        </p:txBody>
      </p:sp>
    </p:spTree>
    <p:extLst>
      <p:ext uri="{BB962C8B-B14F-4D97-AF65-F5344CB8AC3E}">
        <p14:creationId xmlns:p14="http://schemas.microsoft.com/office/powerpoint/2010/main" val="518838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447CD-D731-4D17-98F9-514B8CE209F9}"/>
              </a:ext>
            </a:extLst>
          </p:cNvPr>
          <p:cNvSpPr>
            <a:spLocks noGrp="1"/>
          </p:cNvSpPr>
          <p:nvPr>
            <p:ph type="title"/>
          </p:nvPr>
        </p:nvSpPr>
        <p:spPr>
          <a:xfrm>
            <a:off x="628650" y="588493"/>
            <a:ext cx="8341484" cy="800039"/>
          </a:xfrm>
        </p:spPr>
        <p:txBody>
          <a:bodyPr>
            <a:normAutofit fontScale="90000"/>
          </a:bodyPr>
          <a:lstStyle/>
          <a:p>
            <a:r>
              <a:rPr lang="en-US">
                <a:solidFill>
                  <a:schemeClr val="accent4"/>
                </a:solidFill>
              </a:rPr>
              <a:t>Small Group Activity: KII guide questions</a:t>
            </a:r>
            <a:br>
              <a:rPr lang="en-US">
                <a:solidFill>
                  <a:schemeClr val="accent4"/>
                </a:solidFill>
              </a:rPr>
            </a:br>
            <a:r>
              <a:rPr lang="en-US" b="0">
                <a:solidFill>
                  <a:schemeClr val="accent4"/>
                </a:solidFill>
              </a:rPr>
              <a:t>15 minutes</a:t>
            </a:r>
          </a:p>
        </p:txBody>
      </p:sp>
      <p:sp>
        <p:nvSpPr>
          <p:cNvPr id="4" name="Content Placeholder 3">
            <a:extLst>
              <a:ext uri="{FF2B5EF4-FFF2-40B4-BE49-F238E27FC236}">
                <a16:creationId xmlns:a16="http://schemas.microsoft.com/office/drawing/2014/main" id="{E92F655B-D18C-4315-9E01-CEBB9D751E73}"/>
              </a:ext>
            </a:extLst>
          </p:cNvPr>
          <p:cNvSpPr>
            <a:spLocks noGrp="1"/>
          </p:cNvSpPr>
          <p:nvPr>
            <p:ph idx="1"/>
          </p:nvPr>
        </p:nvSpPr>
        <p:spPr>
          <a:xfrm>
            <a:off x="628650" y="1413029"/>
            <a:ext cx="3004887" cy="5325109"/>
          </a:xfrm>
        </p:spPr>
        <p:txBody>
          <a:bodyPr/>
          <a:lstStyle/>
          <a:p>
            <a:pPr marL="0" indent="0">
              <a:buNone/>
            </a:pPr>
            <a:r>
              <a:rPr lang="en-US" sz="2200"/>
              <a:t>Review the KII guide and discuss:</a:t>
            </a:r>
          </a:p>
          <a:p>
            <a:pPr>
              <a:spcBef>
                <a:spcPts val="1200"/>
              </a:spcBef>
            </a:pPr>
            <a:r>
              <a:rPr lang="en-US" sz="2200"/>
              <a:t>Why each question was selected</a:t>
            </a:r>
          </a:p>
          <a:p>
            <a:pPr>
              <a:spcBef>
                <a:spcPts val="1200"/>
              </a:spcBef>
            </a:pPr>
            <a:r>
              <a:rPr lang="en-US" sz="2200"/>
              <a:t>What each question will measure</a:t>
            </a:r>
          </a:p>
          <a:p>
            <a:pPr>
              <a:spcBef>
                <a:spcPts val="1200"/>
              </a:spcBef>
            </a:pPr>
            <a:r>
              <a:rPr lang="en-US" sz="2200"/>
              <a:t>How do you think participants might respond to the question or interpret it</a:t>
            </a:r>
          </a:p>
          <a:p>
            <a:pPr marL="0" indent="0">
              <a:buNone/>
            </a:pPr>
            <a:r>
              <a:rPr lang="en-US" sz="2200"/>
              <a:t>Be prepared to share your ideas with the larger group</a:t>
            </a:r>
          </a:p>
          <a:p>
            <a:endParaRPr lang="en-US" sz="2400"/>
          </a:p>
        </p:txBody>
      </p:sp>
      <p:graphicFrame>
        <p:nvGraphicFramePr>
          <p:cNvPr id="11" name="Table 10">
            <a:extLst>
              <a:ext uri="{FF2B5EF4-FFF2-40B4-BE49-F238E27FC236}">
                <a16:creationId xmlns:a16="http://schemas.microsoft.com/office/drawing/2014/main" id="{E25F548B-8692-4B7F-AEE2-4C1ABC526ED3}"/>
              </a:ext>
            </a:extLst>
          </p:cNvPr>
          <p:cNvGraphicFramePr>
            <a:graphicFrameLocks noGrp="1"/>
          </p:cNvGraphicFramePr>
          <p:nvPr>
            <p:extLst>
              <p:ext uri="{D42A27DB-BD31-4B8C-83A1-F6EECF244321}">
                <p14:modId xmlns:p14="http://schemas.microsoft.com/office/powerpoint/2010/main" val="3479125364"/>
              </p:ext>
            </p:extLst>
          </p:nvPr>
        </p:nvGraphicFramePr>
        <p:xfrm>
          <a:off x="3898233" y="1216848"/>
          <a:ext cx="4523874" cy="5325109"/>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427709">
                  <a:extLst>
                    <a:ext uri="{9D8B030D-6E8A-4147-A177-3AD203B41FA5}">
                      <a16:colId xmlns:a16="http://schemas.microsoft.com/office/drawing/2014/main" val="352771686"/>
                    </a:ext>
                  </a:extLst>
                </a:gridCol>
                <a:gridCol w="3096165">
                  <a:extLst>
                    <a:ext uri="{9D8B030D-6E8A-4147-A177-3AD203B41FA5}">
                      <a16:colId xmlns:a16="http://schemas.microsoft.com/office/drawing/2014/main" val="1390530245"/>
                    </a:ext>
                  </a:extLst>
                </a:gridCol>
              </a:tblGrid>
              <a:tr h="219188">
                <a:tc gridSpan="2">
                  <a:txBody>
                    <a:bodyPr/>
                    <a:lstStyle/>
                    <a:p>
                      <a:pPr marL="0" marR="0" lvl="0" indent="0" algn="l" defTabSz="914400" rtl="0" eaLnBrk="0" fontAlgn="base" latinLnBrk="0" hangingPunct="0">
                        <a:lnSpc>
                          <a:spcPct val="100000"/>
                        </a:lnSpc>
                        <a:spcBef>
                          <a:spcPts val="1200"/>
                        </a:spcBef>
                        <a:spcAft>
                          <a:spcPct val="0"/>
                        </a:spcAft>
                        <a:buClrTx/>
                        <a:buSzTx/>
                        <a:buFontTx/>
                        <a:buNone/>
                        <a:tabLst/>
                      </a:pPr>
                      <a:r>
                        <a:rPr kumimoji="0" lang="en-US" altLang="en-US" sz="1000" b="1" i="1" u="none" strike="noStrike" cap="none" normalizeH="0" baseline="0">
                          <a:ln>
                            <a:noFill/>
                          </a:ln>
                          <a:solidFill>
                            <a:schemeClr val="accent1"/>
                          </a:solidFill>
                          <a:effectLst/>
                          <a:latin typeface="Calibri-BoldItalic"/>
                        </a:rPr>
                        <a:t>Community-led </a:t>
                      </a:r>
                      <a:r>
                        <a:rPr lang="en-US" altLang="en-US" sz="1000" b="1" i="1">
                          <a:solidFill>
                            <a:schemeClr val="accent1"/>
                          </a:solidFill>
                          <a:latin typeface="Calibri-BoldItalic"/>
                        </a:rPr>
                        <a:t>M</a:t>
                      </a:r>
                      <a:r>
                        <a:rPr kumimoji="0" lang="en-US" altLang="en-US" sz="1000" b="1" i="1" u="none" strike="noStrike" cap="none" normalizeH="0" baseline="0">
                          <a:ln>
                            <a:noFill/>
                          </a:ln>
                          <a:solidFill>
                            <a:schemeClr val="accent1"/>
                          </a:solidFill>
                          <a:effectLst/>
                          <a:latin typeface="Calibri-BoldItalic"/>
                        </a:rPr>
                        <a:t>onitoring Interview Guide for Key Informants:</a:t>
                      </a:r>
                      <a:br>
                        <a:rPr kumimoji="0" lang="en-US" altLang="en-US" sz="1000" b="1" i="1" u="none" strike="noStrike" cap="none" normalizeH="0" baseline="0">
                          <a:ln>
                            <a:noFill/>
                          </a:ln>
                          <a:solidFill>
                            <a:schemeClr val="accent1"/>
                          </a:solidFill>
                          <a:effectLst/>
                          <a:latin typeface="Calibri-BoldItalic"/>
                        </a:rPr>
                      </a:br>
                      <a:r>
                        <a:rPr kumimoji="0" lang="en-US" altLang="en-US" sz="1000" b="1" i="1" u="none" strike="noStrike" cap="none" normalizeH="0" baseline="0">
                          <a:ln>
                            <a:noFill/>
                          </a:ln>
                          <a:solidFill>
                            <a:schemeClr val="accent1"/>
                          </a:solidFill>
                          <a:effectLst/>
                          <a:latin typeface="Calibri-BoldItalic"/>
                        </a:rPr>
                        <a:t>health care workers, health facility/site managers, local health administrators</a:t>
                      </a:r>
                      <a:br>
                        <a:rPr kumimoji="0" lang="en-US" altLang="en-US" sz="800" b="1" i="1" u="none" strike="noStrike" cap="none" normalizeH="0" baseline="0">
                          <a:ln>
                            <a:noFill/>
                          </a:ln>
                          <a:solidFill>
                            <a:srgbClr val="000000"/>
                          </a:solidFill>
                          <a:effectLst/>
                          <a:latin typeface="Calibri-BoldItalic"/>
                        </a:rPr>
                      </a:br>
                      <a:r>
                        <a:rPr kumimoji="0" lang="en-US" altLang="en-US" sz="800" b="1" i="1" u="none" strike="noStrike" cap="none" normalizeH="0" baseline="0">
                          <a:ln>
                            <a:noFill/>
                          </a:ln>
                          <a:solidFill>
                            <a:srgbClr val="000000"/>
                          </a:solidFill>
                          <a:effectLst/>
                          <a:latin typeface="Calibri-BoldItalic"/>
                        </a:rPr>
                        <a:t>======================================================================================</a:t>
                      </a:r>
                      <a:br>
                        <a:rPr kumimoji="0" lang="en-US" altLang="en-US" sz="800" b="1" i="1" u="none" strike="noStrike" cap="none" normalizeH="0" baseline="0">
                          <a:ln>
                            <a:noFill/>
                          </a:ln>
                          <a:solidFill>
                            <a:srgbClr val="000000"/>
                          </a:solidFill>
                          <a:effectLst/>
                          <a:latin typeface="Calibri-BoldItalic"/>
                        </a:rPr>
                      </a:br>
                      <a:r>
                        <a:rPr kumimoji="0" lang="en-US" altLang="en-US" sz="800" b="1" i="1" u="none" strike="noStrike" cap="none" normalizeH="0" baseline="0">
                          <a:ln>
                            <a:noFill/>
                          </a:ln>
                          <a:solidFill>
                            <a:srgbClr val="000000"/>
                          </a:solidFill>
                          <a:effectLst/>
                          <a:latin typeface="Calibri-BoldItalic"/>
                        </a:rPr>
                        <a:t>Before starting the interview, read or share the following information with the interviewee:</a:t>
                      </a:r>
                    </a:p>
                    <a:p>
                      <a:pPr marL="0" marR="0" lvl="0" indent="0" algn="l" defTabSz="914400" rtl="0" eaLnBrk="0" fontAlgn="base" latinLnBrk="0" hangingPunct="0">
                        <a:lnSpc>
                          <a:spcPct val="100000"/>
                        </a:lnSpc>
                        <a:spcBef>
                          <a:spcPts val="600"/>
                        </a:spcBef>
                        <a:spcAft>
                          <a:spcPct val="0"/>
                        </a:spcAft>
                        <a:buClrTx/>
                        <a:buSzTx/>
                        <a:buFontTx/>
                        <a:buNone/>
                        <a:tabLst/>
                      </a:pPr>
                      <a:r>
                        <a:rPr kumimoji="0" lang="en-US" altLang="en-US" sz="800" b="0" i="1" u="none" strike="noStrike" cap="none" normalizeH="0" baseline="0">
                          <a:ln>
                            <a:noFill/>
                          </a:ln>
                          <a:solidFill>
                            <a:srgbClr val="000000"/>
                          </a:solidFill>
                          <a:effectLst/>
                          <a:latin typeface="Calibri-Italic"/>
                        </a:rPr>
                        <a:t>Thank you very much for agreeing to this interview. We are gathering information from service users,</a:t>
                      </a:r>
                      <a:br>
                        <a:rPr kumimoji="0" lang="en-US" altLang="en-US" sz="800" b="0" i="1" u="none" strike="noStrike" cap="none" normalizeH="0" baseline="0">
                          <a:ln>
                            <a:noFill/>
                          </a:ln>
                          <a:solidFill>
                            <a:srgbClr val="000000"/>
                          </a:solidFill>
                          <a:effectLst/>
                          <a:latin typeface="Calibri-Italic"/>
                        </a:rPr>
                      </a:br>
                      <a:r>
                        <a:rPr kumimoji="0" lang="en-US" altLang="en-US" sz="800" b="0" i="1" u="none" strike="noStrike" cap="none" normalizeH="0" baseline="0">
                          <a:ln>
                            <a:noFill/>
                          </a:ln>
                          <a:solidFill>
                            <a:srgbClr val="000000"/>
                          </a:solidFill>
                          <a:effectLst/>
                          <a:latin typeface="Calibri-Italic"/>
                        </a:rPr>
                        <a:t>service providers and health administrators in order to improve HIV services. The purpose of this</a:t>
                      </a:r>
                      <a:br>
                        <a:rPr kumimoji="0" lang="en-US" altLang="en-US" sz="800" b="0" i="1" u="none" strike="noStrike" cap="none" normalizeH="0" baseline="0">
                          <a:ln>
                            <a:noFill/>
                          </a:ln>
                          <a:solidFill>
                            <a:srgbClr val="000000"/>
                          </a:solidFill>
                          <a:effectLst/>
                          <a:latin typeface="Calibri-Italic"/>
                        </a:rPr>
                      </a:br>
                      <a:r>
                        <a:rPr kumimoji="0" lang="en-US" altLang="en-US" sz="800" b="0" i="1" u="none" strike="noStrike" cap="none" normalizeH="0" baseline="0">
                          <a:ln>
                            <a:noFill/>
                          </a:ln>
                          <a:solidFill>
                            <a:srgbClr val="000000"/>
                          </a:solidFill>
                          <a:effectLst/>
                          <a:latin typeface="Calibri-Italic"/>
                        </a:rPr>
                        <a:t>interview is to better understand HIV and HIV related service provision, particularly from the health</a:t>
                      </a:r>
                      <a:br>
                        <a:rPr kumimoji="0" lang="en-US" altLang="en-US" sz="800" b="0" i="1" u="none" strike="noStrike" cap="none" normalizeH="0" baseline="0">
                          <a:ln>
                            <a:noFill/>
                          </a:ln>
                          <a:solidFill>
                            <a:srgbClr val="000000"/>
                          </a:solidFill>
                          <a:effectLst/>
                          <a:latin typeface="Calibri-Italic"/>
                        </a:rPr>
                      </a:br>
                      <a:r>
                        <a:rPr kumimoji="0" lang="en-US" altLang="en-US" sz="800" b="0" i="1" u="none" strike="noStrike" cap="none" normalizeH="0" baseline="0">
                          <a:ln>
                            <a:noFill/>
                          </a:ln>
                          <a:solidFill>
                            <a:srgbClr val="000000"/>
                          </a:solidFill>
                          <a:effectLst/>
                          <a:latin typeface="Calibri-Italic"/>
                        </a:rPr>
                        <a:t>provider and health administrator level. This is your opportunity to call attention to what is working well, so that it can be replicated and expanded. It is also your opportunity to note where improvements are needed so that these can be addressed in future trainings and program activities. </a:t>
                      </a:r>
                    </a:p>
                    <a:p>
                      <a:pPr marL="0" marR="0" lvl="0" indent="0" algn="l" defTabSz="914400" rtl="0" eaLnBrk="0" fontAlgn="base" latinLnBrk="0" hangingPunct="0">
                        <a:lnSpc>
                          <a:spcPct val="100000"/>
                        </a:lnSpc>
                        <a:spcBef>
                          <a:spcPts val="600"/>
                        </a:spcBef>
                        <a:spcAft>
                          <a:spcPct val="0"/>
                        </a:spcAft>
                        <a:buClrTx/>
                        <a:buSzTx/>
                        <a:buFontTx/>
                        <a:buNone/>
                        <a:tabLst/>
                      </a:pPr>
                      <a:r>
                        <a:rPr kumimoji="0" lang="en-US" altLang="en-US" sz="800" b="0" i="1" u="none" strike="noStrike" cap="none" normalizeH="0" baseline="0">
                          <a:ln>
                            <a:noFill/>
                          </a:ln>
                          <a:solidFill>
                            <a:srgbClr val="000000"/>
                          </a:solidFill>
                          <a:effectLst/>
                          <a:latin typeface="Calibri-Italic"/>
                        </a:rPr>
                        <a:t>Your answers will be used to inform a discussion with HIV service users and health facility staff and local health administrators. While some of the content of your answers may be shared, we will not share your name in relation to any of the information provided in this interview. You may skip any questions that you do not want to answer.</a:t>
                      </a:r>
                    </a:p>
                    <a:p>
                      <a:pPr marL="0" marR="0" lvl="0" indent="0" algn="l" defTabSz="914400" rtl="0" eaLnBrk="0" fontAlgn="base" latinLnBrk="0" hangingPunct="0">
                        <a:lnSpc>
                          <a:spcPct val="100000"/>
                        </a:lnSpc>
                        <a:spcBef>
                          <a:spcPts val="600"/>
                        </a:spcBef>
                        <a:spcAft>
                          <a:spcPct val="0"/>
                        </a:spcAft>
                        <a:buClrTx/>
                        <a:buSzTx/>
                        <a:buFontTx/>
                        <a:buNone/>
                        <a:tabLst/>
                      </a:pPr>
                      <a:r>
                        <a:rPr kumimoji="0" lang="en-US" altLang="en-US" sz="800" b="0" i="1" u="none" strike="noStrike" cap="none" normalizeH="0" baseline="0">
                          <a:ln>
                            <a:noFill/>
                          </a:ln>
                          <a:solidFill>
                            <a:srgbClr val="000000"/>
                          </a:solidFill>
                          <a:effectLst/>
                          <a:latin typeface="Calibri-Italic"/>
                        </a:rPr>
                        <a:t>The interview will take about 45 minutes. Do you have any questions before we begin?</a:t>
                      </a:r>
                      <a:br>
                        <a:rPr kumimoji="0" lang="en-US" altLang="en-US" sz="800" b="0" i="1" u="none" strike="noStrike" cap="none" normalizeH="0" baseline="0">
                          <a:ln>
                            <a:noFill/>
                          </a:ln>
                          <a:solidFill>
                            <a:srgbClr val="000000"/>
                          </a:solidFill>
                          <a:effectLst/>
                          <a:latin typeface="Calibri-Italic"/>
                        </a:rPr>
                      </a:br>
                      <a:r>
                        <a:rPr kumimoji="0" lang="en-US" altLang="en-US" sz="800" b="0" i="0" u="none" strike="noStrike" cap="none" normalizeH="0" baseline="0">
                          <a:ln>
                            <a:noFill/>
                          </a:ln>
                          <a:solidFill>
                            <a:srgbClr val="000000"/>
                          </a:solidFill>
                          <a:effectLst/>
                          <a:latin typeface="Calibri" panose="020F0502020204030204" pitchFamily="34" charset="0"/>
                          <a:cs typeface="Calibri" panose="020F0502020204030204" pitchFamily="34" charset="0"/>
                        </a:rPr>
                        <a:t>------------------------------------------------------------------------------------------------------------------------------------------</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w="6350" cap="flat" cmpd="sng" algn="ctr">
                      <a:solidFill>
                        <a:schemeClr val="tx2"/>
                      </a:solidFill>
                      <a:prstDash val="solid"/>
                      <a:round/>
                      <a:headEnd type="none" w="med" len="med"/>
                      <a:tailEnd type="none" w="med" len="med"/>
                    </a:lnR>
                    <a:lnT w="6350" cap="flat" cmpd="sng" algn="ctr">
                      <a:solidFill>
                        <a:schemeClr val="tx2"/>
                      </a:solidFill>
                      <a:prstDash val="solid"/>
                      <a:round/>
                      <a:headEnd type="none" w="med" len="med"/>
                      <a:tailEnd type="none" w="med" len="med"/>
                    </a:lnT>
                    <a:lnB>
                      <a:noFill/>
                    </a:lnB>
                    <a:solidFill>
                      <a:schemeClr val="bg1"/>
                    </a:solidFill>
                  </a:tcPr>
                </a:tc>
                <a:tc hMerge="1">
                  <a:txBody>
                    <a:bodyPr/>
                    <a:lstStyle/>
                    <a:p>
                      <a:pPr marL="0" marR="0">
                        <a:lnSpc>
                          <a:spcPts val="1500"/>
                        </a:lnSpc>
                        <a:spcBef>
                          <a:spcPts val="600"/>
                        </a:spcBef>
                        <a:spcAft>
                          <a:spcPts val="0"/>
                        </a:spcAft>
                      </a:pP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3276742268"/>
                  </a:ext>
                </a:extLst>
              </a:tr>
              <a:tr h="219188">
                <a:tc>
                  <a:txBody>
                    <a:bodyPr/>
                    <a:lstStyle/>
                    <a:p>
                      <a:pPr marL="0" marR="0" algn="r">
                        <a:lnSpc>
                          <a:spcPts val="1300"/>
                        </a:lnSpc>
                        <a:spcBef>
                          <a:spcPts val="60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Date: </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a:noFill/>
                    </a:lnR>
                    <a:lnT w="12700" cap="flat" cmpd="sng" algn="ctr">
                      <a:noFill/>
                      <a:prstDash val="solid"/>
                      <a:round/>
                      <a:headEnd type="none" w="med" len="med"/>
                      <a:tailEnd type="none" w="med" len="med"/>
                    </a:lnT>
                    <a:lnB>
                      <a:noFill/>
                    </a:lnB>
                    <a:solidFill>
                      <a:schemeClr val="bg1"/>
                    </a:solidFill>
                  </a:tcPr>
                </a:tc>
                <a:tc>
                  <a:txBody>
                    <a:bodyPr/>
                    <a:lstStyle/>
                    <a:p>
                      <a:pPr marL="0" marR="0">
                        <a:lnSpc>
                          <a:spcPts val="1500"/>
                        </a:lnSpc>
                        <a:spcBef>
                          <a:spcPts val="60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 </a:t>
                      </a:r>
                      <a:r>
                        <a:rPr lang="en-US" sz="800">
                          <a:solidFill>
                            <a:srgbClr val="262626"/>
                          </a:solidFill>
                          <a:effectLst/>
                          <a:latin typeface="Arial Narrow" panose="020B0606020202030204" pitchFamily="34" charset="0"/>
                          <a:ea typeface="SimHei" panose="02010609060101010101" pitchFamily="49" charset="-122"/>
                          <a:cs typeface="Arial" panose="020B0604020202020204" pitchFamily="34" charset="0"/>
                        </a:rPr>
                        <a:t>MM/DD/YYYY</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a:noFill/>
                    </a:lnL>
                    <a:lnR w="6350" cap="flat" cmpd="sng" algn="ctr">
                      <a:solidFill>
                        <a:schemeClr val="tx2"/>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77217654"/>
                  </a:ext>
                </a:extLst>
              </a:tr>
              <a:tr h="2023254">
                <a:tc>
                  <a:txBody>
                    <a:bodyPr/>
                    <a:lstStyle/>
                    <a:p>
                      <a:pPr marL="0" marR="0" algn="r">
                        <a:lnSpc>
                          <a:spcPts val="1000"/>
                        </a:lnSpc>
                        <a:spcBef>
                          <a:spcPts val="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Name of Site or Health facility where interviewee works: </a:t>
                      </a:r>
                      <a:b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br>
                      <a:r>
                        <a:rPr lang="en-US" sz="700" i="1">
                          <a:solidFill>
                            <a:srgbClr val="262626"/>
                          </a:solidFill>
                          <a:effectLst/>
                          <a:latin typeface="Arial Narrow" panose="020B0606020202030204" pitchFamily="34" charset="0"/>
                          <a:ea typeface="SimHei" panose="02010609060101010101" pitchFamily="49" charset="-122"/>
                          <a:cs typeface="Arial" panose="020B0604020202020204" pitchFamily="34" charset="0"/>
                        </a:rPr>
                        <a:t>(or is attached to, in case of health administrator)</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p>
                      <a:pPr marL="0" marR="0" algn="r">
                        <a:lnSpc>
                          <a:spcPts val="1000"/>
                        </a:lnSpc>
                        <a:spcBef>
                          <a:spcPts val="120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Type of Site: </a:t>
                      </a:r>
                      <a:b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br>
                      <a:r>
                        <a:rPr lang="en-US" sz="700" i="1">
                          <a:solidFill>
                            <a:srgbClr val="262626"/>
                          </a:solidFill>
                          <a:effectLst/>
                          <a:latin typeface="Arial Narrow" panose="020B0606020202030204" pitchFamily="34" charset="0"/>
                          <a:ea typeface="SimHei" panose="02010609060101010101" pitchFamily="49" charset="-122"/>
                          <a:cs typeface="Arial" panose="020B0604020202020204" pitchFamily="34" charset="0"/>
                        </a:rPr>
                        <a:t>(KP drop-in center, project-run community clinic, government clinic, private health facility, mobile services).</a:t>
                      </a:r>
                      <a:endParaRPr lang="en-US" sz="7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p>
                      <a:pPr marL="0" marR="0" algn="r">
                        <a:lnSpc>
                          <a:spcPts val="1000"/>
                        </a:lnSpc>
                        <a:spcBef>
                          <a:spcPts val="120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Services offered at the site/facility. </a:t>
                      </a:r>
                      <a:b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br>
                      <a:r>
                        <a:rPr lang="en-US" sz="800" i="1">
                          <a:solidFill>
                            <a:srgbClr val="262626"/>
                          </a:solidFill>
                          <a:effectLst/>
                          <a:latin typeface="Arial Narrow" panose="020B0606020202030204" pitchFamily="34" charset="0"/>
                          <a:ea typeface="SimHei" panose="02010609060101010101" pitchFamily="49" charset="-122"/>
                          <a:cs typeface="Arial" panose="020B0604020202020204" pitchFamily="34" charset="0"/>
                        </a:rPr>
                        <a:t>Circle all that apply.</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p>
                      <a:pPr marL="0" marR="0" algn="r">
                        <a:lnSpc>
                          <a:spcPts val="1000"/>
                        </a:lnSpc>
                        <a:spcBef>
                          <a:spcPts val="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 </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a:noFill/>
                    </a:lnR>
                    <a:lnT>
                      <a:noFill/>
                    </a:lnT>
                    <a:lnB>
                      <a:noFill/>
                    </a:lnB>
                    <a:solidFill>
                      <a:schemeClr val="bg1"/>
                    </a:solidFill>
                  </a:tcPr>
                </a:tc>
                <a:tc>
                  <a:txBody>
                    <a:bodyPr/>
                    <a:lstStyle/>
                    <a:p>
                      <a:pPr marL="0" marR="0">
                        <a:lnSpc>
                          <a:spcPts val="18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__________________________________________</a:t>
                      </a:r>
                    </a:p>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 </a:t>
                      </a:r>
                    </a:p>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 </a:t>
                      </a:r>
                    </a:p>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__________________________________________</a:t>
                      </a:r>
                    </a:p>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  </a:t>
                      </a:r>
                    </a:p>
                    <a:p>
                      <a:pPr marL="0" marR="0">
                        <a:lnSpc>
                          <a:spcPts val="1500"/>
                        </a:lnSpc>
                        <a:spcBef>
                          <a:spcPts val="0"/>
                        </a:spcBef>
                        <a:spcAft>
                          <a:spcPts val="0"/>
                        </a:spcAft>
                      </a:pPr>
                      <a:endPar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p>
                      <a:pPr marL="0" marR="0">
                        <a:lnSpc>
                          <a:spcPts val="1600"/>
                        </a:lnSpc>
                        <a:spcBef>
                          <a:spcPts val="300"/>
                        </a:spcBef>
                        <a:spcAft>
                          <a:spcPts val="0"/>
                        </a:spcAft>
                      </a:pPr>
                      <a:r>
                        <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rPr>
                        <a:t>HIV treatment services,  HIV testing,  STI services,  PrEP, condoms/lubricant, family planning,  TB screening/treatment, community mobilization/recreation,  violence response services,  </a:t>
                      </a:r>
                      <a:br>
                        <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rPr>
                      </a:br>
                      <a:r>
                        <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rPr>
                        <a:t>PEP  Other (specify): ______________________________</a:t>
                      </a:r>
                    </a:p>
                  </a:txBody>
                  <a:tcPr marL="60558" marR="60558" marT="32522" marB="32522">
                    <a:lnL>
                      <a:noFill/>
                    </a:lnL>
                    <a:lnR w="6350" cap="flat" cmpd="sng" algn="ctr">
                      <a:solidFill>
                        <a:schemeClr val="tx2"/>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637588619"/>
                  </a:ext>
                </a:extLst>
              </a:tr>
              <a:tr h="219300">
                <a:tc>
                  <a:txBody>
                    <a:bodyPr/>
                    <a:lstStyle/>
                    <a:p>
                      <a:pPr marL="0" marR="0" algn="r">
                        <a:lnSpc>
                          <a:spcPts val="1300"/>
                        </a:lnSpc>
                        <a:spcBef>
                          <a:spcPts val="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Name of Community:</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a:noFill/>
                    </a:lnR>
                    <a:lnT>
                      <a:noFill/>
                    </a:lnT>
                    <a:lnB>
                      <a:noFill/>
                    </a:lnB>
                    <a:solidFill>
                      <a:schemeClr val="bg1"/>
                    </a:solidFill>
                  </a:tcPr>
                </a:tc>
                <a:tc>
                  <a:txBody>
                    <a:bodyPr/>
                    <a:lstStyle/>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__________________________________________</a:t>
                      </a:r>
                    </a:p>
                  </a:txBody>
                  <a:tcPr marL="60558" marR="60558" marT="32522" marB="32522">
                    <a:lnL>
                      <a:noFill/>
                    </a:lnL>
                    <a:lnR w="6350" cap="flat" cmpd="sng" algn="ctr">
                      <a:solidFill>
                        <a:schemeClr val="tx2"/>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3806855056"/>
                  </a:ext>
                </a:extLst>
              </a:tr>
              <a:tr h="219300">
                <a:tc>
                  <a:txBody>
                    <a:bodyPr/>
                    <a:lstStyle/>
                    <a:p>
                      <a:pPr marL="0" marR="0" algn="r">
                        <a:lnSpc>
                          <a:spcPts val="1300"/>
                        </a:lnSpc>
                        <a:spcBef>
                          <a:spcPts val="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District:</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a:noFill/>
                    </a:lnR>
                    <a:lnT>
                      <a:noFill/>
                    </a:lnT>
                    <a:lnB>
                      <a:noFill/>
                    </a:lnB>
                    <a:solidFill>
                      <a:schemeClr val="bg1"/>
                    </a:solidFill>
                  </a:tcPr>
                </a:tc>
                <a:tc>
                  <a:txBody>
                    <a:bodyPr/>
                    <a:lstStyle/>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__________________________________________</a:t>
                      </a:r>
                    </a:p>
                  </a:txBody>
                  <a:tcPr marL="60558" marR="60558" marT="32522" marB="32522">
                    <a:lnL>
                      <a:noFill/>
                    </a:lnL>
                    <a:lnR w="6350" cap="flat" cmpd="sng" algn="ctr">
                      <a:solidFill>
                        <a:schemeClr val="tx2"/>
                      </a:solidFill>
                      <a:prstDash val="solid"/>
                      <a:round/>
                      <a:headEnd type="none" w="med" len="med"/>
                      <a:tailEnd type="none" w="med" len="med"/>
                    </a:lnR>
                    <a:lnT>
                      <a:noFill/>
                    </a:lnT>
                    <a:lnB>
                      <a:noFill/>
                    </a:lnB>
                    <a:solidFill>
                      <a:schemeClr val="bg1"/>
                    </a:solidFill>
                  </a:tcPr>
                </a:tc>
                <a:extLst>
                  <a:ext uri="{0D108BD9-81ED-4DB2-BD59-A6C34878D82A}">
                    <a16:rowId xmlns:a16="http://schemas.microsoft.com/office/drawing/2014/main" val="1359311746"/>
                  </a:ext>
                </a:extLst>
              </a:tr>
              <a:tr h="239991">
                <a:tc>
                  <a:txBody>
                    <a:bodyPr/>
                    <a:lstStyle/>
                    <a:p>
                      <a:pPr marL="0" marR="0" algn="r">
                        <a:lnSpc>
                          <a:spcPts val="1300"/>
                        </a:lnSpc>
                        <a:spcBef>
                          <a:spcPts val="0"/>
                        </a:spcBef>
                        <a:spcAft>
                          <a:spcPts val="0"/>
                        </a:spcAft>
                      </a:pPr>
                      <a:r>
                        <a:rPr lang="en-US" sz="800" b="1">
                          <a:solidFill>
                            <a:srgbClr val="262626"/>
                          </a:solidFill>
                          <a:effectLst/>
                          <a:latin typeface="Arial Narrow" panose="020B0606020202030204" pitchFamily="34" charset="0"/>
                          <a:ea typeface="SimHei" panose="02010609060101010101" pitchFamily="49" charset="-122"/>
                          <a:cs typeface="Arial" panose="020B0604020202020204" pitchFamily="34" charset="0"/>
                        </a:rPr>
                        <a:t>Name of Interviewer: </a:t>
                      </a:r>
                      <a:endParaRPr lang="en-US" sz="800">
                        <a:solidFill>
                          <a:srgbClr val="262626"/>
                        </a:solidFill>
                        <a:effectLst/>
                        <a:latin typeface="Arial" panose="020B0604020202020204" pitchFamily="34" charset="0"/>
                        <a:ea typeface="SimHei" panose="02010609060101010101" pitchFamily="49" charset="-122"/>
                        <a:cs typeface="Arial" panose="020B0604020202020204" pitchFamily="34" charset="0"/>
                      </a:endParaRPr>
                    </a:p>
                  </a:txBody>
                  <a:tcPr marL="60558" marR="60558" marT="32522" marB="32522">
                    <a:lnL w="6350" cap="flat" cmpd="sng" algn="ctr">
                      <a:solidFill>
                        <a:schemeClr val="tx2"/>
                      </a:solidFill>
                      <a:prstDash val="solid"/>
                      <a:round/>
                      <a:headEnd type="none" w="med" len="med"/>
                      <a:tailEnd type="none" w="med" len="med"/>
                    </a:lnL>
                    <a:lnR>
                      <a:noFill/>
                    </a:lnR>
                    <a:lnT>
                      <a:noFill/>
                    </a:lnT>
                    <a:lnB w="6350" cap="flat" cmpd="sng" algn="ctr">
                      <a:solidFill>
                        <a:schemeClr val="tx2"/>
                      </a:solidFill>
                      <a:prstDash val="solid"/>
                      <a:round/>
                      <a:headEnd type="none" w="med" len="med"/>
                      <a:tailEnd type="none" w="med" len="med"/>
                    </a:lnB>
                    <a:solidFill>
                      <a:schemeClr val="bg1"/>
                    </a:solidFill>
                  </a:tcPr>
                </a:tc>
                <a:tc>
                  <a:txBody>
                    <a:bodyPr/>
                    <a:lstStyle/>
                    <a:p>
                      <a:pPr marL="0" marR="0">
                        <a:lnSpc>
                          <a:spcPts val="1500"/>
                        </a:lnSpc>
                        <a:spcBef>
                          <a:spcPts val="0"/>
                        </a:spcBef>
                        <a:spcAft>
                          <a:spcPts val="0"/>
                        </a:spcAft>
                      </a:pPr>
                      <a:r>
                        <a:rPr lang="en-US" sz="1000">
                          <a:solidFill>
                            <a:srgbClr val="262626"/>
                          </a:solidFill>
                          <a:effectLst/>
                          <a:latin typeface="Arial" panose="020B0604020202020204" pitchFamily="34" charset="0"/>
                          <a:ea typeface="SimHei" panose="02010609060101010101" pitchFamily="49" charset="-122"/>
                          <a:cs typeface="Arial" panose="020B0604020202020204" pitchFamily="34" charset="0"/>
                        </a:rPr>
                        <a:t>__________________________________________</a:t>
                      </a:r>
                    </a:p>
                  </a:txBody>
                  <a:tcPr marL="60558" marR="60558" marT="32522" marB="32522">
                    <a:lnL>
                      <a:noFill/>
                    </a:lnL>
                    <a:lnR w="6350" cap="flat" cmpd="sng" algn="ctr">
                      <a:solidFill>
                        <a:schemeClr val="tx2"/>
                      </a:solidFill>
                      <a:prstDash val="solid"/>
                      <a:round/>
                      <a:headEnd type="none" w="med" len="med"/>
                      <a:tailEnd type="none" w="med" len="med"/>
                    </a:lnR>
                    <a:lnT>
                      <a:noFill/>
                    </a:lnT>
                    <a:lnB w="6350" cap="flat" cmpd="sng" algn="ctr">
                      <a:solidFill>
                        <a:schemeClr val="tx2"/>
                      </a:solidFill>
                      <a:prstDash val="solid"/>
                      <a:round/>
                      <a:headEnd type="none" w="med" len="med"/>
                      <a:tailEnd type="none" w="med" len="med"/>
                    </a:lnB>
                    <a:solidFill>
                      <a:schemeClr val="bg1"/>
                    </a:solidFill>
                  </a:tcPr>
                </a:tc>
                <a:extLst>
                  <a:ext uri="{0D108BD9-81ED-4DB2-BD59-A6C34878D82A}">
                    <a16:rowId xmlns:a16="http://schemas.microsoft.com/office/drawing/2014/main" val="2083012873"/>
                  </a:ext>
                </a:extLst>
              </a:tr>
            </a:tbl>
          </a:graphicData>
        </a:graphic>
      </p:graphicFrame>
    </p:spTree>
    <p:extLst>
      <p:ext uri="{BB962C8B-B14F-4D97-AF65-F5344CB8AC3E}">
        <p14:creationId xmlns:p14="http://schemas.microsoft.com/office/powerpoint/2010/main" val="40395500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88037096-0235-4D48-9C1D-91BFFEAD8381}"/>
              </a:ext>
            </a:extLst>
          </p:cNvPr>
          <p:cNvSpPr>
            <a:spLocks noGrp="1"/>
          </p:cNvSpPr>
          <p:nvPr>
            <p:ph type="pic" sz="quarter" idx="11"/>
          </p:nvPr>
        </p:nvSpPr>
        <p:spPr/>
      </p:sp>
      <p:sp>
        <p:nvSpPr>
          <p:cNvPr id="2" name="Subtitle 1">
            <a:extLst>
              <a:ext uri="{FF2B5EF4-FFF2-40B4-BE49-F238E27FC236}">
                <a16:creationId xmlns:a16="http://schemas.microsoft.com/office/drawing/2014/main" id="{CECB56BF-DD74-4B26-BDE7-F4B5CC4CBD2B}"/>
              </a:ext>
            </a:extLst>
          </p:cNvPr>
          <p:cNvSpPr>
            <a:spLocks noGrp="1"/>
          </p:cNvSpPr>
          <p:nvPr>
            <p:ph type="subTitle" idx="10"/>
          </p:nvPr>
        </p:nvSpPr>
        <p:spPr/>
        <p:txBody>
          <a:bodyPr>
            <a:normAutofit/>
          </a:bodyPr>
          <a:lstStyle/>
          <a:p>
            <a:r>
              <a:rPr lang="en-US" dirty="0"/>
              <a:t>Interviewing Skills:</a:t>
            </a:r>
            <a:br>
              <a:rPr lang="en-US" dirty="0"/>
            </a:br>
            <a:r>
              <a:rPr lang="en-US" dirty="0"/>
              <a:t>Rapport Building, </a:t>
            </a:r>
            <a:br>
              <a:rPr lang="en-US" dirty="0"/>
            </a:br>
            <a:r>
              <a:rPr lang="en-US" dirty="0"/>
              <a:t>Active Listening, Probing</a:t>
            </a:r>
          </a:p>
        </p:txBody>
      </p:sp>
      <p:pic>
        <p:nvPicPr>
          <p:cNvPr id="6" name="Picture Placeholder 4" descr="A picture containing person, man, standing, cellphone&#10;&#10;Description automatically generated">
            <a:extLst>
              <a:ext uri="{FF2B5EF4-FFF2-40B4-BE49-F238E27FC236}">
                <a16:creationId xmlns:a16="http://schemas.microsoft.com/office/drawing/2014/main" id="{5F6EFEC1-5A63-4543-AC1A-B20C26CD1B8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2986088" y="0"/>
            <a:ext cx="6157912" cy="3979335"/>
          </a:xfrm>
          <a:prstGeom prst="rect">
            <a:avLst/>
          </a:prstGeom>
          <a:solidFill>
            <a:srgbClr val="11254D"/>
          </a:solidFill>
        </p:spPr>
      </p:pic>
    </p:spTree>
    <p:extLst>
      <p:ext uri="{BB962C8B-B14F-4D97-AF65-F5344CB8AC3E}">
        <p14:creationId xmlns:p14="http://schemas.microsoft.com/office/powerpoint/2010/main" val="20926698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C3E3-6108-41EE-8EF5-35CDEAE2397B}"/>
              </a:ext>
            </a:extLst>
          </p:cNvPr>
          <p:cNvSpPr>
            <a:spLocks noGrp="1"/>
          </p:cNvSpPr>
          <p:nvPr>
            <p:ph type="title"/>
          </p:nvPr>
        </p:nvSpPr>
        <p:spPr>
          <a:xfrm>
            <a:off x="628650" y="588493"/>
            <a:ext cx="7886700" cy="800039"/>
          </a:xfrm>
        </p:spPr>
        <p:txBody>
          <a:bodyPr/>
          <a:lstStyle/>
          <a:p>
            <a:r>
              <a:rPr lang="en-US"/>
              <a:t>What is a key informant interview?</a:t>
            </a:r>
          </a:p>
        </p:txBody>
      </p:sp>
      <p:sp>
        <p:nvSpPr>
          <p:cNvPr id="3" name="Content Placeholder 2">
            <a:extLst>
              <a:ext uri="{FF2B5EF4-FFF2-40B4-BE49-F238E27FC236}">
                <a16:creationId xmlns:a16="http://schemas.microsoft.com/office/drawing/2014/main" id="{BAE332D5-846A-48B7-B4E5-D11050272EBD}"/>
              </a:ext>
            </a:extLst>
          </p:cNvPr>
          <p:cNvSpPr>
            <a:spLocks noGrp="1"/>
          </p:cNvSpPr>
          <p:nvPr>
            <p:ph idx="1"/>
          </p:nvPr>
        </p:nvSpPr>
        <p:spPr>
          <a:xfrm>
            <a:off x="628650" y="1636730"/>
            <a:ext cx="7886700" cy="4932746"/>
          </a:xfrm>
        </p:spPr>
        <p:txBody>
          <a:bodyPr/>
          <a:lstStyle/>
          <a:p>
            <a:r>
              <a:rPr lang="en-US" altLang="en-US"/>
              <a:t>Technique used to learn how a person feels and thinks about a topic</a:t>
            </a:r>
          </a:p>
          <a:p>
            <a:r>
              <a:rPr lang="en-US" altLang="en-US"/>
              <a:t>Participant is the expert!</a:t>
            </a:r>
          </a:p>
          <a:p>
            <a:r>
              <a:rPr lang="en-US" altLang="en-US"/>
              <a:t>Usually conducted one-on-one</a:t>
            </a:r>
          </a:p>
          <a:p>
            <a:r>
              <a:rPr lang="en-US" altLang="en-US"/>
              <a:t>Use open-ended questions</a:t>
            </a:r>
          </a:p>
          <a:p>
            <a:r>
              <a:rPr lang="en-US" altLang="en-US"/>
              <a:t>Probe responses for more detail and depth</a:t>
            </a:r>
          </a:p>
          <a:p>
            <a:r>
              <a:rPr lang="en-US" altLang="en-US"/>
              <a:t>Conversational approach</a:t>
            </a:r>
          </a:p>
          <a:p>
            <a:r>
              <a:rPr lang="en-US" altLang="en-US"/>
              <a:t>Building rapport is critical</a:t>
            </a:r>
          </a:p>
          <a:p>
            <a:endParaRPr lang="en-US"/>
          </a:p>
        </p:txBody>
      </p:sp>
    </p:spTree>
    <p:extLst>
      <p:ext uri="{BB962C8B-B14F-4D97-AF65-F5344CB8AC3E}">
        <p14:creationId xmlns:p14="http://schemas.microsoft.com/office/powerpoint/2010/main" val="3884723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6" descr="A person wearing a hat&#10;&#10;Description automatically generated">
            <a:extLst>
              <a:ext uri="{FF2B5EF4-FFF2-40B4-BE49-F238E27FC236}">
                <a16:creationId xmlns:a16="http://schemas.microsoft.com/office/drawing/2014/main" id="{85547A71-F072-4FBB-833A-3A2E0C3ED28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t="43" b="43"/>
          <a:stretch>
            <a:fillRect/>
          </a:stretch>
        </p:blipFill>
        <p:spPr/>
      </p:pic>
      <p:sp>
        <p:nvSpPr>
          <p:cNvPr id="3" name="Subtitle 2">
            <a:extLst>
              <a:ext uri="{FF2B5EF4-FFF2-40B4-BE49-F238E27FC236}">
                <a16:creationId xmlns:a16="http://schemas.microsoft.com/office/drawing/2014/main" id="{9093136D-6527-422C-A54F-8FA926C4977E}"/>
              </a:ext>
            </a:extLst>
          </p:cNvPr>
          <p:cNvSpPr>
            <a:spLocks noGrp="1"/>
          </p:cNvSpPr>
          <p:nvPr>
            <p:ph type="subTitle" idx="10"/>
          </p:nvPr>
        </p:nvSpPr>
        <p:spPr/>
        <p:txBody>
          <a:bodyPr/>
          <a:lstStyle/>
          <a:p>
            <a:r>
              <a:rPr lang="en-US"/>
              <a:t>What are community-led monitoring systems?</a:t>
            </a:r>
          </a:p>
        </p:txBody>
      </p:sp>
    </p:spTree>
    <p:extLst>
      <p:ext uri="{BB962C8B-B14F-4D97-AF65-F5344CB8AC3E}">
        <p14:creationId xmlns:p14="http://schemas.microsoft.com/office/powerpoint/2010/main" val="2682409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2663B-5ACE-44A9-8A7C-3F8915801299}"/>
              </a:ext>
            </a:extLst>
          </p:cNvPr>
          <p:cNvSpPr>
            <a:spLocks noGrp="1"/>
          </p:cNvSpPr>
          <p:nvPr>
            <p:ph type="title"/>
          </p:nvPr>
        </p:nvSpPr>
        <p:spPr>
          <a:xfrm>
            <a:off x="628650" y="588493"/>
            <a:ext cx="7886700" cy="800039"/>
          </a:xfrm>
        </p:spPr>
        <p:txBody>
          <a:bodyPr/>
          <a:lstStyle/>
          <a:p>
            <a:r>
              <a:rPr lang="en-US"/>
              <a:t>Interviewing skills</a:t>
            </a:r>
          </a:p>
        </p:txBody>
      </p:sp>
      <p:sp>
        <p:nvSpPr>
          <p:cNvPr id="3" name="Content Placeholder 2">
            <a:extLst>
              <a:ext uri="{FF2B5EF4-FFF2-40B4-BE49-F238E27FC236}">
                <a16:creationId xmlns:a16="http://schemas.microsoft.com/office/drawing/2014/main" id="{B9A70005-E987-4806-9F8E-0F1FF649BF21}"/>
              </a:ext>
            </a:extLst>
          </p:cNvPr>
          <p:cNvSpPr>
            <a:spLocks noGrp="1"/>
          </p:cNvSpPr>
          <p:nvPr>
            <p:ph idx="1"/>
          </p:nvPr>
        </p:nvSpPr>
        <p:spPr>
          <a:xfrm>
            <a:off x="628650" y="1636730"/>
            <a:ext cx="7886700" cy="4932746"/>
          </a:xfrm>
        </p:spPr>
        <p:txBody>
          <a:bodyPr/>
          <a:lstStyle/>
          <a:p>
            <a:r>
              <a:rPr lang="en-US" altLang="en-US"/>
              <a:t>Rapport building</a:t>
            </a:r>
          </a:p>
          <a:p>
            <a:pPr>
              <a:spcBef>
                <a:spcPts val="3000"/>
              </a:spcBef>
            </a:pPr>
            <a:r>
              <a:rPr lang="en-US" altLang="en-US"/>
              <a:t>Active listening</a:t>
            </a:r>
          </a:p>
          <a:p>
            <a:pPr>
              <a:spcBef>
                <a:spcPts val="3000"/>
              </a:spcBef>
            </a:pPr>
            <a:r>
              <a:rPr lang="en-US" altLang="en-US"/>
              <a:t>Probing</a:t>
            </a:r>
          </a:p>
        </p:txBody>
      </p:sp>
    </p:spTree>
    <p:extLst>
      <p:ext uri="{BB962C8B-B14F-4D97-AF65-F5344CB8AC3E}">
        <p14:creationId xmlns:p14="http://schemas.microsoft.com/office/powerpoint/2010/main" val="26181401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61B4-7117-40FD-9F46-6EE42BF37C63}"/>
              </a:ext>
            </a:extLst>
          </p:cNvPr>
          <p:cNvSpPr>
            <a:spLocks noGrp="1"/>
          </p:cNvSpPr>
          <p:nvPr>
            <p:ph type="title"/>
          </p:nvPr>
        </p:nvSpPr>
        <p:spPr>
          <a:xfrm>
            <a:off x="862208" y="3311378"/>
            <a:ext cx="3459653" cy="1273432"/>
          </a:xfrm>
        </p:spPr>
        <p:txBody>
          <a:bodyPr/>
          <a:lstStyle/>
          <a:p>
            <a:r>
              <a:rPr lang="en-US"/>
              <a:t>Rapport building</a:t>
            </a:r>
          </a:p>
        </p:txBody>
      </p:sp>
    </p:spTree>
    <p:extLst>
      <p:ext uri="{BB962C8B-B14F-4D97-AF65-F5344CB8AC3E}">
        <p14:creationId xmlns:p14="http://schemas.microsoft.com/office/powerpoint/2010/main" val="702263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5FAD-63CF-477A-B029-81F4D982E747}"/>
              </a:ext>
            </a:extLst>
          </p:cNvPr>
          <p:cNvSpPr>
            <a:spLocks noGrp="1"/>
          </p:cNvSpPr>
          <p:nvPr>
            <p:ph type="title"/>
          </p:nvPr>
        </p:nvSpPr>
        <p:spPr>
          <a:xfrm>
            <a:off x="628650" y="588493"/>
            <a:ext cx="7886700" cy="800039"/>
          </a:xfrm>
        </p:spPr>
        <p:txBody>
          <a:bodyPr/>
          <a:lstStyle/>
          <a:p>
            <a:r>
              <a:rPr lang="en-US"/>
              <a:t>Rapport building</a:t>
            </a:r>
          </a:p>
        </p:txBody>
      </p:sp>
      <p:sp>
        <p:nvSpPr>
          <p:cNvPr id="3" name="Content Placeholder 2">
            <a:extLst>
              <a:ext uri="{FF2B5EF4-FFF2-40B4-BE49-F238E27FC236}">
                <a16:creationId xmlns:a16="http://schemas.microsoft.com/office/drawing/2014/main" id="{875C9FE1-263A-456E-B70C-2A7375E9509B}"/>
              </a:ext>
            </a:extLst>
          </p:cNvPr>
          <p:cNvSpPr>
            <a:spLocks noGrp="1"/>
          </p:cNvSpPr>
          <p:nvPr>
            <p:ph idx="1"/>
          </p:nvPr>
        </p:nvSpPr>
        <p:spPr>
          <a:xfrm>
            <a:off x="628650" y="1636713"/>
            <a:ext cx="6963276" cy="4932362"/>
          </a:xfrm>
        </p:spPr>
        <p:txBody>
          <a:bodyPr/>
          <a:lstStyle/>
          <a:p>
            <a:r>
              <a:rPr lang="en-US" altLang="en-US"/>
              <a:t>Why is building rapport important?</a:t>
            </a:r>
          </a:p>
          <a:p>
            <a:pPr>
              <a:spcBef>
                <a:spcPts val="2400"/>
              </a:spcBef>
            </a:pPr>
            <a:r>
              <a:rPr lang="en-US" altLang="en-US"/>
              <a:t>What are three ways to build rapport with a participant?</a:t>
            </a:r>
          </a:p>
        </p:txBody>
      </p:sp>
    </p:spTree>
    <p:extLst>
      <p:ext uri="{BB962C8B-B14F-4D97-AF65-F5344CB8AC3E}">
        <p14:creationId xmlns:p14="http://schemas.microsoft.com/office/powerpoint/2010/main" val="169396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5FAD-63CF-477A-B029-81F4D982E747}"/>
              </a:ext>
            </a:extLst>
          </p:cNvPr>
          <p:cNvSpPr>
            <a:spLocks noGrp="1"/>
          </p:cNvSpPr>
          <p:nvPr>
            <p:ph type="title"/>
          </p:nvPr>
        </p:nvSpPr>
        <p:spPr>
          <a:xfrm>
            <a:off x="628650" y="527893"/>
            <a:ext cx="7886700" cy="800039"/>
          </a:xfrm>
        </p:spPr>
        <p:txBody>
          <a:bodyPr/>
          <a:lstStyle/>
          <a:p>
            <a:r>
              <a:rPr lang="en-US"/>
              <a:t>Rapport building</a:t>
            </a:r>
          </a:p>
        </p:txBody>
      </p:sp>
      <p:sp>
        <p:nvSpPr>
          <p:cNvPr id="3" name="Content Placeholder 2">
            <a:extLst>
              <a:ext uri="{FF2B5EF4-FFF2-40B4-BE49-F238E27FC236}">
                <a16:creationId xmlns:a16="http://schemas.microsoft.com/office/drawing/2014/main" id="{4BAB5D3E-2B65-4F35-A80F-E9165A988292}"/>
              </a:ext>
            </a:extLst>
          </p:cNvPr>
          <p:cNvSpPr>
            <a:spLocks noGrp="1"/>
          </p:cNvSpPr>
          <p:nvPr>
            <p:ph idx="1"/>
          </p:nvPr>
        </p:nvSpPr>
        <p:spPr/>
        <p:txBody>
          <a:bodyPr/>
          <a:lstStyle/>
          <a:p>
            <a:endParaRPr lang="en-US"/>
          </a:p>
        </p:txBody>
      </p:sp>
      <p:graphicFrame>
        <p:nvGraphicFramePr>
          <p:cNvPr id="5" name="Table 5">
            <a:extLst>
              <a:ext uri="{FF2B5EF4-FFF2-40B4-BE49-F238E27FC236}">
                <a16:creationId xmlns:a16="http://schemas.microsoft.com/office/drawing/2014/main" id="{A63A499D-8C68-4F66-B585-50887E43E2FE}"/>
              </a:ext>
            </a:extLst>
          </p:cNvPr>
          <p:cNvGraphicFramePr>
            <a:graphicFrameLocks noGrp="1"/>
          </p:cNvGraphicFramePr>
          <p:nvPr>
            <p:extLst>
              <p:ext uri="{D42A27DB-BD31-4B8C-83A1-F6EECF244321}">
                <p14:modId xmlns:p14="http://schemas.microsoft.com/office/powerpoint/2010/main" val="1216331842"/>
              </p:ext>
            </p:extLst>
          </p:nvPr>
        </p:nvGraphicFramePr>
        <p:xfrm>
          <a:off x="628650" y="1430865"/>
          <a:ext cx="7976789" cy="5060244"/>
        </p:xfrm>
        <a:graphic>
          <a:graphicData uri="http://schemas.openxmlformats.org/drawingml/2006/table">
            <a:tbl>
              <a:tblPr firstRow="1" bandRow="1">
                <a:tableStyleId>{5C22544A-7EE6-4342-B048-85BDC9FD1C3A}</a:tableStyleId>
              </a:tblPr>
              <a:tblGrid>
                <a:gridCol w="1696304">
                  <a:extLst>
                    <a:ext uri="{9D8B030D-6E8A-4147-A177-3AD203B41FA5}">
                      <a16:colId xmlns:a16="http://schemas.microsoft.com/office/drawing/2014/main" val="3675511807"/>
                    </a:ext>
                  </a:extLst>
                </a:gridCol>
                <a:gridCol w="2779295">
                  <a:extLst>
                    <a:ext uri="{9D8B030D-6E8A-4147-A177-3AD203B41FA5}">
                      <a16:colId xmlns:a16="http://schemas.microsoft.com/office/drawing/2014/main" val="1144342531"/>
                    </a:ext>
                  </a:extLst>
                </a:gridCol>
                <a:gridCol w="3501190">
                  <a:extLst>
                    <a:ext uri="{9D8B030D-6E8A-4147-A177-3AD203B41FA5}">
                      <a16:colId xmlns:a16="http://schemas.microsoft.com/office/drawing/2014/main" val="35473222"/>
                    </a:ext>
                  </a:extLst>
                </a:gridCol>
              </a:tblGrid>
              <a:tr h="386804">
                <a:tc>
                  <a:txBody>
                    <a:bodyPr/>
                    <a:lstStyle/>
                    <a:p>
                      <a:r>
                        <a:rPr lang="en-US"/>
                        <a:t>Includes</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r>
                        <a:rPr lang="en-US"/>
                        <a:t>Rationale</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r>
                        <a:rPr lang="en-US"/>
                        <a:t>Tips</a:t>
                      </a:r>
                    </a:p>
                  </a:txBody>
                  <a:tcP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770464471"/>
                  </a:ext>
                </a:extLst>
              </a:tr>
              <a:tr h="4673440">
                <a:tc>
                  <a:txBody>
                    <a:bodyPr/>
                    <a:lstStyle/>
                    <a:p>
                      <a:r>
                        <a:rPr lang="en-US" i="0"/>
                        <a:t>The ability to quickly create an interviewer/ interviewee relationship that is positive, relaxed, and mutually respectful. </a:t>
                      </a:r>
                    </a:p>
                  </a:txBody>
                  <a:tcPr>
                    <a:lnL w="6350" cap="flat" cmpd="sng" algn="ctr">
                      <a:solidFill>
                        <a:schemeClr val="bg2"/>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r>
                        <a:rPr lang="en-US" i="0"/>
                        <a:t>The interviewee will talk freely, openly, and honestly about their opinions and experiences only if they: </a:t>
                      </a:r>
                    </a:p>
                    <a:p>
                      <a:pPr marL="285750" indent="-285750">
                        <a:spcBef>
                          <a:spcPts val="600"/>
                        </a:spcBef>
                        <a:buFont typeface="Arial" panose="020B0604020202020204" pitchFamily="34" charset="0"/>
                        <a:buChar char="•"/>
                      </a:pPr>
                      <a:r>
                        <a:rPr lang="en-US" i="0"/>
                        <a:t>Feel comfortable in the interviewer’s presence</a:t>
                      </a:r>
                    </a:p>
                    <a:p>
                      <a:pPr marL="285750" indent="-285750">
                        <a:spcBef>
                          <a:spcPts val="600"/>
                        </a:spcBef>
                        <a:buFont typeface="Arial" panose="020B0604020202020204" pitchFamily="34" charset="0"/>
                        <a:buChar char="•"/>
                      </a:pPr>
                      <a:r>
                        <a:rPr lang="en-US" i="0"/>
                        <a:t>Feel secure about confidentiality</a:t>
                      </a:r>
                    </a:p>
                    <a:p>
                      <a:pPr marL="285750" indent="-285750">
                        <a:spcBef>
                          <a:spcPts val="600"/>
                        </a:spcBef>
                        <a:buFont typeface="Arial" panose="020B0604020202020204" pitchFamily="34" charset="0"/>
                        <a:buChar char="•"/>
                      </a:pPr>
                      <a:r>
                        <a:rPr lang="en-US" i="0"/>
                        <a:t>Believe the interview is interested in their story</a:t>
                      </a:r>
                    </a:p>
                    <a:p>
                      <a:pPr marL="285750" indent="-285750">
                        <a:spcBef>
                          <a:spcPts val="600"/>
                        </a:spcBef>
                        <a:buFont typeface="Arial" panose="020B0604020202020204" pitchFamily="34" charset="0"/>
                        <a:buChar char="•"/>
                      </a:pPr>
                      <a:r>
                        <a:rPr lang="en-US" i="0"/>
                        <a:t>Do not feel judged</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lumMod val="50000"/>
                        </a:schemeClr>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tc>
                  <a:txBody>
                    <a:bodyPr/>
                    <a:lstStyle/>
                    <a:p>
                      <a:r>
                        <a:rPr lang="en-US" i="0"/>
                        <a:t>Learn culturally specific styles and techniques for building rapport. Suggestions include:</a:t>
                      </a:r>
                    </a:p>
                    <a:p>
                      <a:pPr marL="285750" indent="-285750">
                        <a:spcBef>
                          <a:spcPts val="600"/>
                        </a:spcBef>
                        <a:buFont typeface="Arial" panose="020B0604020202020204" pitchFamily="34" charset="0"/>
                        <a:buChar char="•"/>
                      </a:pPr>
                      <a:r>
                        <a:rPr lang="en-US" i="0"/>
                        <a:t>be friendly</a:t>
                      </a:r>
                    </a:p>
                    <a:p>
                      <a:pPr marL="285750" indent="-285750">
                        <a:spcBef>
                          <a:spcPts val="600"/>
                        </a:spcBef>
                        <a:buFont typeface="Arial" panose="020B0604020202020204" pitchFamily="34" charset="0"/>
                        <a:buChar char="•"/>
                      </a:pPr>
                      <a:r>
                        <a:rPr lang="en-US" i="0"/>
                        <a:t>smile</a:t>
                      </a:r>
                    </a:p>
                    <a:p>
                      <a:pPr marL="285750" indent="-285750">
                        <a:spcBef>
                          <a:spcPts val="600"/>
                        </a:spcBef>
                        <a:buFont typeface="Arial" panose="020B0604020202020204" pitchFamily="34" charset="0"/>
                        <a:buChar char="•"/>
                      </a:pPr>
                      <a:r>
                        <a:rPr lang="en-US" i="0"/>
                        <a:t>use a pleasant tone of voice</a:t>
                      </a:r>
                    </a:p>
                    <a:p>
                      <a:pPr marL="285750" indent="-285750">
                        <a:spcBef>
                          <a:spcPts val="600"/>
                        </a:spcBef>
                        <a:buFont typeface="Arial" panose="020B0604020202020204" pitchFamily="34" charset="0"/>
                        <a:buChar char="•"/>
                      </a:pPr>
                      <a:r>
                        <a:rPr lang="en-US" i="0"/>
                        <a:t>use relaxed body language</a:t>
                      </a:r>
                    </a:p>
                    <a:p>
                      <a:pPr marL="285750" indent="-285750">
                        <a:spcBef>
                          <a:spcPts val="600"/>
                        </a:spcBef>
                        <a:buFont typeface="Arial" panose="020B0604020202020204" pitchFamily="34" charset="0"/>
                        <a:buChar char="•"/>
                      </a:pPr>
                      <a:r>
                        <a:rPr lang="en-US" i="0"/>
                        <a:t>incorporate humor</a:t>
                      </a:r>
                    </a:p>
                    <a:p>
                      <a:pPr marL="285750" indent="-285750">
                        <a:spcBef>
                          <a:spcPts val="600"/>
                        </a:spcBef>
                        <a:buFont typeface="Arial" panose="020B0604020202020204" pitchFamily="34" charset="0"/>
                        <a:buChar char="•"/>
                      </a:pPr>
                      <a:r>
                        <a:rPr lang="en-US" i="0"/>
                        <a:t>be humble</a:t>
                      </a:r>
                    </a:p>
                    <a:p>
                      <a:pPr marL="285750" indent="-285750">
                        <a:spcBef>
                          <a:spcPts val="600"/>
                        </a:spcBef>
                        <a:buFont typeface="Arial" panose="020B0604020202020204" pitchFamily="34" charset="0"/>
                        <a:buChar char="•"/>
                      </a:pPr>
                      <a:r>
                        <a:rPr lang="en-US" i="0"/>
                        <a:t>do not patronize</a:t>
                      </a:r>
                    </a:p>
                    <a:p>
                      <a:pPr marL="285750" indent="-285750">
                        <a:spcBef>
                          <a:spcPts val="600"/>
                        </a:spcBef>
                        <a:buFont typeface="Arial" panose="020B0604020202020204" pitchFamily="34" charset="0"/>
                        <a:buChar char="•"/>
                      </a:pPr>
                      <a:r>
                        <a:rPr lang="en-US" i="0"/>
                        <a:t>do not scold, coerce or cajole</a:t>
                      </a:r>
                    </a:p>
                    <a:p>
                      <a:pPr marL="285750" indent="-285750">
                        <a:spcBef>
                          <a:spcPts val="600"/>
                        </a:spcBef>
                        <a:buFont typeface="Arial" panose="020B0604020202020204" pitchFamily="34" charset="0"/>
                        <a:buChar char="•"/>
                      </a:pPr>
                      <a:r>
                        <a:rPr lang="en-US" i="0"/>
                        <a:t>be patient</a:t>
                      </a:r>
                    </a:p>
                  </a:txBody>
                  <a:tcPr>
                    <a:lnL w="6350" cap="flat" cmpd="sng" algn="ctr">
                      <a:solidFill>
                        <a:schemeClr val="bg2">
                          <a:lumMod val="50000"/>
                        </a:schemeClr>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tcPr>
                </a:tc>
                <a:extLst>
                  <a:ext uri="{0D108BD9-81ED-4DB2-BD59-A6C34878D82A}">
                    <a16:rowId xmlns:a16="http://schemas.microsoft.com/office/drawing/2014/main" val="2942963427"/>
                  </a:ext>
                </a:extLst>
              </a:tr>
            </a:tbl>
          </a:graphicData>
        </a:graphic>
      </p:graphicFrame>
    </p:spTree>
    <p:extLst>
      <p:ext uri="{BB962C8B-B14F-4D97-AF65-F5344CB8AC3E}">
        <p14:creationId xmlns:p14="http://schemas.microsoft.com/office/powerpoint/2010/main" val="18664673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9B5D-1D78-46A2-B7B6-99E6EDBCBCCD}"/>
              </a:ext>
            </a:extLst>
          </p:cNvPr>
          <p:cNvSpPr>
            <a:spLocks noGrp="1"/>
          </p:cNvSpPr>
          <p:nvPr>
            <p:ph type="title"/>
          </p:nvPr>
        </p:nvSpPr>
        <p:spPr>
          <a:xfrm>
            <a:off x="628650" y="588493"/>
            <a:ext cx="7886700" cy="800039"/>
          </a:xfrm>
        </p:spPr>
        <p:txBody>
          <a:bodyPr/>
          <a:lstStyle/>
          <a:p>
            <a:r>
              <a:rPr lang="en-US"/>
              <a:t>Rapport building</a:t>
            </a:r>
          </a:p>
        </p:txBody>
      </p:sp>
      <p:sp>
        <p:nvSpPr>
          <p:cNvPr id="3" name="Content Placeholder 2">
            <a:extLst>
              <a:ext uri="{FF2B5EF4-FFF2-40B4-BE49-F238E27FC236}">
                <a16:creationId xmlns:a16="http://schemas.microsoft.com/office/drawing/2014/main" id="{579BEF11-4522-46FD-B9CD-226398B45018}"/>
              </a:ext>
            </a:extLst>
          </p:cNvPr>
          <p:cNvSpPr>
            <a:spLocks noGrp="1"/>
          </p:cNvSpPr>
          <p:nvPr>
            <p:ph idx="1"/>
          </p:nvPr>
        </p:nvSpPr>
        <p:spPr>
          <a:xfrm>
            <a:off x="628650" y="1636730"/>
            <a:ext cx="7886700" cy="4932746"/>
          </a:xfrm>
        </p:spPr>
        <p:txBody>
          <a:bodyPr/>
          <a:lstStyle/>
          <a:p>
            <a:r>
              <a:rPr lang="en-US" altLang="en-US"/>
              <a:t>Interview flow</a:t>
            </a:r>
          </a:p>
          <a:p>
            <a:r>
              <a:rPr lang="en-US" altLang="en-US"/>
              <a:t>What you say</a:t>
            </a:r>
          </a:p>
          <a:p>
            <a:r>
              <a:rPr lang="en-US" altLang="en-US"/>
              <a:t>Tone of voice</a:t>
            </a:r>
          </a:p>
          <a:p>
            <a:r>
              <a:rPr lang="en-US" altLang="en-US"/>
              <a:t>Body language</a:t>
            </a:r>
          </a:p>
          <a:p>
            <a:r>
              <a:rPr lang="en-US" altLang="en-US"/>
              <a:t>Being prepared</a:t>
            </a:r>
          </a:p>
          <a:p>
            <a:endParaRPr lang="en-US"/>
          </a:p>
        </p:txBody>
      </p:sp>
    </p:spTree>
    <p:extLst>
      <p:ext uri="{BB962C8B-B14F-4D97-AF65-F5344CB8AC3E}">
        <p14:creationId xmlns:p14="http://schemas.microsoft.com/office/powerpoint/2010/main" val="21888941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11C0-6709-4601-935D-03614089B05B}"/>
              </a:ext>
            </a:extLst>
          </p:cNvPr>
          <p:cNvSpPr>
            <a:spLocks noGrp="1"/>
          </p:cNvSpPr>
          <p:nvPr>
            <p:ph type="title"/>
          </p:nvPr>
        </p:nvSpPr>
        <p:spPr>
          <a:xfrm>
            <a:off x="628650" y="588493"/>
            <a:ext cx="7886700" cy="800039"/>
          </a:xfrm>
        </p:spPr>
        <p:txBody>
          <a:bodyPr/>
          <a:lstStyle/>
          <a:p>
            <a:r>
              <a:rPr lang="en-US"/>
              <a:t>Rapport building: Interview flow</a:t>
            </a:r>
          </a:p>
        </p:txBody>
      </p:sp>
      <p:sp>
        <p:nvSpPr>
          <p:cNvPr id="3" name="Content Placeholder 2">
            <a:extLst>
              <a:ext uri="{FF2B5EF4-FFF2-40B4-BE49-F238E27FC236}">
                <a16:creationId xmlns:a16="http://schemas.microsoft.com/office/drawing/2014/main" id="{BE045344-8731-494A-ACF4-6CF01B282D34}"/>
              </a:ext>
            </a:extLst>
          </p:cNvPr>
          <p:cNvSpPr>
            <a:spLocks noGrp="1"/>
          </p:cNvSpPr>
          <p:nvPr>
            <p:ph idx="1"/>
          </p:nvPr>
        </p:nvSpPr>
        <p:spPr>
          <a:xfrm>
            <a:off x="628650" y="1636713"/>
            <a:ext cx="7886700" cy="4632324"/>
          </a:xfrm>
        </p:spPr>
        <p:txBody>
          <a:bodyPr/>
          <a:lstStyle/>
          <a:p>
            <a:r>
              <a:rPr lang="en-US" altLang="en-US"/>
              <a:t>Before the interview starts</a:t>
            </a:r>
          </a:p>
          <a:p>
            <a:pPr lvl="1"/>
            <a:r>
              <a:rPr lang="en-US" altLang="en-US"/>
              <a:t>Take some time to talk before you start asking questions</a:t>
            </a:r>
          </a:p>
          <a:p>
            <a:pPr lvl="1"/>
            <a:r>
              <a:rPr lang="en-US" altLang="en-US"/>
              <a:t>Tell interviewee how long the interview will take</a:t>
            </a:r>
          </a:p>
          <a:p>
            <a:pPr lvl="1"/>
            <a:r>
              <a:rPr lang="en-US" altLang="en-US"/>
              <a:t>Allow participant to ask questions about CSC and the community-led monitoring process</a:t>
            </a:r>
          </a:p>
          <a:p>
            <a:pPr>
              <a:spcBef>
                <a:spcPts val="3000"/>
              </a:spcBef>
            </a:pPr>
            <a:r>
              <a:rPr lang="en-US" altLang="en-US"/>
              <a:t>Pace of interview</a:t>
            </a:r>
          </a:p>
          <a:p>
            <a:pPr lvl="1"/>
            <a:r>
              <a:rPr lang="en-US" altLang="en-US"/>
              <a:t>Don’t rush </a:t>
            </a:r>
          </a:p>
          <a:p>
            <a:pPr lvl="1"/>
            <a:r>
              <a:rPr lang="en-US" altLang="en-US"/>
              <a:t>Be respectful of participant’s time</a:t>
            </a:r>
          </a:p>
        </p:txBody>
      </p:sp>
    </p:spTree>
    <p:extLst>
      <p:ext uri="{BB962C8B-B14F-4D97-AF65-F5344CB8AC3E}">
        <p14:creationId xmlns:p14="http://schemas.microsoft.com/office/powerpoint/2010/main" val="35167769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C9B5D-1D78-46A2-B7B6-99E6EDBCBCCD}"/>
              </a:ext>
            </a:extLst>
          </p:cNvPr>
          <p:cNvSpPr>
            <a:spLocks noGrp="1"/>
          </p:cNvSpPr>
          <p:nvPr>
            <p:ph type="title"/>
          </p:nvPr>
        </p:nvSpPr>
        <p:spPr>
          <a:xfrm>
            <a:off x="628650" y="270694"/>
            <a:ext cx="7886700" cy="800039"/>
          </a:xfrm>
        </p:spPr>
        <p:txBody>
          <a:bodyPr/>
          <a:lstStyle/>
          <a:p>
            <a:r>
              <a:rPr lang="en-US"/>
              <a:t>Rapport building: Key points</a:t>
            </a:r>
          </a:p>
        </p:txBody>
      </p:sp>
      <p:sp>
        <p:nvSpPr>
          <p:cNvPr id="3" name="Content Placeholder 2">
            <a:extLst>
              <a:ext uri="{FF2B5EF4-FFF2-40B4-BE49-F238E27FC236}">
                <a16:creationId xmlns:a16="http://schemas.microsoft.com/office/drawing/2014/main" id="{579BEF11-4522-46FD-B9CD-226398B45018}"/>
              </a:ext>
            </a:extLst>
          </p:cNvPr>
          <p:cNvSpPr>
            <a:spLocks noGrp="1"/>
          </p:cNvSpPr>
          <p:nvPr>
            <p:ph idx="1"/>
          </p:nvPr>
        </p:nvSpPr>
        <p:spPr>
          <a:xfrm>
            <a:off x="628650" y="1143258"/>
            <a:ext cx="7886700" cy="5414288"/>
          </a:xfrm>
        </p:spPr>
        <p:txBody>
          <a:bodyPr/>
          <a:lstStyle/>
          <a:p>
            <a:pPr>
              <a:spcBef>
                <a:spcPts val="1200"/>
              </a:spcBef>
            </a:pPr>
            <a:r>
              <a:rPr lang="en-US" altLang="en-US" sz="2400"/>
              <a:t>Be friendly, smile</a:t>
            </a:r>
          </a:p>
          <a:p>
            <a:pPr>
              <a:spcBef>
                <a:spcPts val="1200"/>
              </a:spcBef>
            </a:pPr>
            <a:r>
              <a:rPr lang="en-US" altLang="en-US" sz="2400"/>
              <a:t>Speak in pleasant tone</a:t>
            </a:r>
          </a:p>
          <a:p>
            <a:pPr>
              <a:spcBef>
                <a:spcPts val="1200"/>
              </a:spcBef>
            </a:pPr>
            <a:r>
              <a:rPr lang="en-US" altLang="en-US" sz="2400"/>
              <a:t>Be a good listener, encourage participant to continue</a:t>
            </a:r>
          </a:p>
          <a:p>
            <a:pPr>
              <a:spcBef>
                <a:spcPts val="1200"/>
              </a:spcBef>
            </a:pPr>
            <a:r>
              <a:rPr lang="en-US" altLang="en-US" sz="2400"/>
              <a:t>Be neutral, don’t scold or berate</a:t>
            </a:r>
          </a:p>
          <a:p>
            <a:pPr>
              <a:spcBef>
                <a:spcPts val="1200"/>
              </a:spcBef>
            </a:pPr>
            <a:r>
              <a:rPr lang="en-US" altLang="en-US" sz="2400"/>
              <a:t>Be patient, relaxed</a:t>
            </a:r>
          </a:p>
          <a:p>
            <a:pPr>
              <a:spcBef>
                <a:spcPts val="1200"/>
              </a:spcBef>
            </a:pPr>
            <a:r>
              <a:rPr lang="en-US" altLang="en-US" sz="2400"/>
              <a:t>Be comfortable with topic</a:t>
            </a:r>
          </a:p>
          <a:p>
            <a:pPr>
              <a:spcBef>
                <a:spcPts val="1200"/>
              </a:spcBef>
            </a:pPr>
            <a:r>
              <a:rPr lang="en-US" altLang="en-US" sz="2400"/>
              <a:t>Manage interview flow</a:t>
            </a:r>
          </a:p>
          <a:p>
            <a:pPr>
              <a:spcBef>
                <a:spcPts val="1200"/>
              </a:spcBef>
            </a:pPr>
            <a:r>
              <a:rPr lang="en-US" altLang="en-US" sz="2400"/>
              <a:t>Monitor what you say</a:t>
            </a:r>
          </a:p>
          <a:p>
            <a:pPr>
              <a:spcBef>
                <a:spcPts val="1200"/>
              </a:spcBef>
            </a:pPr>
            <a:r>
              <a:rPr lang="en-US" altLang="en-US" sz="2400"/>
              <a:t>Be aware of tone of voice</a:t>
            </a:r>
          </a:p>
          <a:p>
            <a:pPr>
              <a:spcBef>
                <a:spcPts val="1200"/>
              </a:spcBef>
            </a:pPr>
            <a:r>
              <a:rPr lang="en-US" altLang="en-US" sz="2400"/>
              <a:t>Ensure body language is relaxed and encouraging</a:t>
            </a:r>
          </a:p>
          <a:p>
            <a:pPr>
              <a:spcBef>
                <a:spcPts val="1200"/>
              </a:spcBef>
            </a:pPr>
            <a:r>
              <a:rPr lang="en-US" altLang="en-US" sz="2400"/>
              <a:t>Be prepared</a:t>
            </a:r>
          </a:p>
          <a:p>
            <a:endParaRPr lang="en-US"/>
          </a:p>
        </p:txBody>
      </p:sp>
    </p:spTree>
    <p:extLst>
      <p:ext uri="{BB962C8B-B14F-4D97-AF65-F5344CB8AC3E}">
        <p14:creationId xmlns:p14="http://schemas.microsoft.com/office/powerpoint/2010/main" val="40116071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CEA9-7B02-48EC-97E7-9A6C1894DE21}"/>
              </a:ext>
            </a:extLst>
          </p:cNvPr>
          <p:cNvSpPr>
            <a:spLocks noGrp="1"/>
          </p:cNvSpPr>
          <p:nvPr>
            <p:ph type="title"/>
          </p:nvPr>
        </p:nvSpPr>
        <p:spPr>
          <a:xfrm>
            <a:off x="628650" y="288758"/>
            <a:ext cx="7886700" cy="1500355"/>
          </a:xfrm>
        </p:spPr>
        <p:txBody>
          <a:bodyPr>
            <a:normAutofit fontScale="90000"/>
          </a:bodyPr>
          <a:lstStyle/>
          <a:p>
            <a:r>
              <a:rPr lang="en-US" altLang="en-US">
                <a:solidFill>
                  <a:schemeClr val="accent4"/>
                </a:solidFill>
              </a:rPr>
              <a:t>Discussion: What are culturally appropriate ways to build rapport?</a:t>
            </a:r>
            <a:br>
              <a:rPr lang="en-US" altLang="en-US">
                <a:solidFill>
                  <a:schemeClr val="accent4"/>
                </a:solidFill>
              </a:rPr>
            </a:br>
            <a:r>
              <a:rPr lang="en-US" altLang="en-US" b="0">
                <a:solidFill>
                  <a:schemeClr val="accent4"/>
                </a:solidFill>
              </a:rPr>
              <a:t>15 minutes</a:t>
            </a:r>
            <a:endParaRPr lang="en-US" b="0">
              <a:solidFill>
                <a:schemeClr val="accent4"/>
              </a:solidFill>
            </a:endParaRPr>
          </a:p>
        </p:txBody>
      </p:sp>
      <p:sp>
        <p:nvSpPr>
          <p:cNvPr id="3" name="Content Placeholder 2">
            <a:extLst>
              <a:ext uri="{FF2B5EF4-FFF2-40B4-BE49-F238E27FC236}">
                <a16:creationId xmlns:a16="http://schemas.microsoft.com/office/drawing/2014/main" id="{2EF2BE10-19C1-4501-8157-7C12B4927CAF}"/>
              </a:ext>
            </a:extLst>
          </p:cNvPr>
          <p:cNvSpPr>
            <a:spLocks noGrp="1"/>
          </p:cNvSpPr>
          <p:nvPr>
            <p:ph idx="1"/>
          </p:nvPr>
        </p:nvSpPr>
        <p:spPr>
          <a:xfrm>
            <a:off x="628650" y="2036763"/>
            <a:ext cx="7886700" cy="4532479"/>
          </a:xfrm>
        </p:spPr>
        <p:txBody>
          <a:bodyPr/>
          <a:lstStyle/>
          <a:p>
            <a:r>
              <a:rPr lang="en-US" altLang="en-US"/>
              <a:t>How do you start the interaction?</a:t>
            </a:r>
          </a:p>
          <a:p>
            <a:r>
              <a:rPr lang="en-US" altLang="en-US"/>
              <a:t>What can you say or do to make the participant and yourself feel relaxed?</a:t>
            </a:r>
          </a:p>
          <a:p>
            <a:r>
              <a:rPr lang="en-US" altLang="en-US"/>
              <a:t>What would make a participant feel they can trust you?</a:t>
            </a:r>
          </a:p>
          <a:p>
            <a:r>
              <a:rPr lang="en-US" altLang="en-US"/>
              <a:t>What parting words or behaviors will help the participant leave with the feeling they had a positive interview experience?</a:t>
            </a:r>
            <a:endParaRPr lang="en-US"/>
          </a:p>
        </p:txBody>
      </p:sp>
    </p:spTree>
    <p:extLst>
      <p:ext uri="{BB962C8B-B14F-4D97-AF65-F5344CB8AC3E}">
        <p14:creationId xmlns:p14="http://schemas.microsoft.com/office/powerpoint/2010/main" val="8686034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E0C18-ABED-45F6-9E23-6FB856C6CAB7}"/>
              </a:ext>
            </a:extLst>
          </p:cNvPr>
          <p:cNvSpPr>
            <a:spLocks noGrp="1"/>
          </p:cNvSpPr>
          <p:nvPr>
            <p:ph type="title"/>
          </p:nvPr>
        </p:nvSpPr>
        <p:spPr>
          <a:xfrm>
            <a:off x="628649" y="288925"/>
            <a:ext cx="8154403" cy="1100138"/>
          </a:xfrm>
        </p:spPr>
        <p:txBody>
          <a:bodyPr>
            <a:noAutofit/>
          </a:bodyPr>
          <a:lstStyle/>
          <a:p>
            <a:r>
              <a:rPr lang="en-US" sz="3200">
                <a:solidFill>
                  <a:schemeClr val="accent4"/>
                </a:solidFill>
              </a:rPr>
              <a:t>Discussion: What might hinder rapport? </a:t>
            </a:r>
            <a:br>
              <a:rPr lang="en-US" sz="3200">
                <a:solidFill>
                  <a:schemeClr val="accent4"/>
                </a:solidFill>
              </a:rPr>
            </a:br>
            <a:r>
              <a:rPr lang="en-US" sz="3200" b="0">
                <a:solidFill>
                  <a:schemeClr val="accent4"/>
                </a:solidFill>
              </a:rPr>
              <a:t>10 minutes</a:t>
            </a:r>
          </a:p>
        </p:txBody>
      </p:sp>
      <p:sp>
        <p:nvSpPr>
          <p:cNvPr id="3" name="Content Placeholder 2">
            <a:extLst>
              <a:ext uri="{FF2B5EF4-FFF2-40B4-BE49-F238E27FC236}">
                <a16:creationId xmlns:a16="http://schemas.microsoft.com/office/drawing/2014/main" id="{3E14119E-7908-4561-9CCA-7E365E626732}"/>
              </a:ext>
            </a:extLst>
          </p:cNvPr>
          <p:cNvSpPr>
            <a:spLocks noGrp="1"/>
          </p:cNvSpPr>
          <p:nvPr>
            <p:ph idx="1"/>
          </p:nvPr>
        </p:nvSpPr>
        <p:spPr>
          <a:xfrm>
            <a:off x="628650" y="1636730"/>
            <a:ext cx="7886700" cy="4932746"/>
          </a:xfrm>
        </p:spPr>
        <p:txBody>
          <a:bodyPr/>
          <a:lstStyle/>
          <a:p>
            <a:r>
              <a:rPr lang="en-US" altLang="en-US"/>
              <a:t>What kind of things would make a participant feel uncomfortable? Hurt? Angry?</a:t>
            </a:r>
          </a:p>
          <a:p>
            <a:r>
              <a:rPr lang="en-US" altLang="en-US"/>
              <a:t>What kinds of clothing would express disrespect for the participant?</a:t>
            </a:r>
          </a:p>
          <a:p>
            <a:r>
              <a:rPr lang="en-US" altLang="en-US"/>
              <a:t>What kinds of culturally specific words or gestures would convey interviewer bias?</a:t>
            </a:r>
          </a:p>
        </p:txBody>
      </p:sp>
    </p:spTree>
    <p:extLst>
      <p:ext uri="{BB962C8B-B14F-4D97-AF65-F5344CB8AC3E}">
        <p14:creationId xmlns:p14="http://schemas.microsoft.com/office/powerpoint/2010/main" val="2988817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561B4-7117-40FD-9F46-6EE42BF37C63}"/>
              </a:ext>
            </a:extLst>
          </p:cNvPr>
          <p:cNvSpPr>
            <a:spLocks noGrp="1"/>
          </p:cNvSpPr>
          <p:nvPr>
            <p:ph type="title"/>
          </p:nvPr>
        </p:nvSpPr>
        <p:spPr>
          <a:xfrm>
            <a:off x="970491" y="3094810"/>
            <a:ext cx="3459653" cy="1273432"/>
          </a:xfrm>
        </p:spPr>
        <p:txBody>
          <a:bodyPr/>
          <a:lstStyle/>
          <a:p>
            <a:r>
              <a:rPr lang="en-US"/>
              <a:t>Active Listening</a:t>
            </a:r>
          </a:p>
        </p:txBody>
      </p:sp>
    </p:spTree>
    <p:extLst>
      <p:ext uri="{BB962C8B-B14F-4D97-AF65-F5344CB8AC3E}">
        <p14:creationId xmlns:p14="http://schemas.microsoft.com/office/powerpoint/2010/main" val="32884140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562D-E784-4192-B364-189A3BB7BE85}"/>
              </a:ext>
            </a:extLst>
          </p:cNvPr>
          <p:cNvSpPr>
            <a:spLocks noGrp="1"/>
          </p:cNvSpPr>
          <p:nvPr>
            <p:ph type="title"/>
          </p:nvPr>
        </p:nvSpPr>
        <p:spPr>
          <a:xfrm>
            <a:off x="3633788" y="393700"/>
            <a:ext cx="4822825" cy="974725"/>
          </a:xfrm>
        </p:spPr>
        <p:txBody>
          <a:bodyPr>
            <a:normAutofit fontScale="90000"/>
          </a:bodyPr>
          <a:lstStyle/>
          <a:p>
            <a:r>
              <a:rPr lang="en-US"/>
              <a:t>What is community-led monitoring?</a:t>
            </a:r>
          </a:p>
        </p:txBody>
      </p:sp>
      <p:pic>
        <p:nvPicPr>
          <p:cNvPr id="14" name="Picture Placeholder 8" descr="A person standing in front of a tree&#10;&#10;Description automatically generated">
            <a:extLst>
              <a:ext uri="{FF2B5EF4-FFF2-40B4-BE49-F238E27FC236}">
                <a16:creationId xmlns:a16="http://schemas.microsoft.com/office/drawing/2014/main" id="{63D7786B-0A7F-47F1-9813-D24E2B8425BF}"/>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9" r="29"/>
          <a:stretch/>
        </p:blipFill>
        <p:spPr>
          <a:solidFill>
            <a:srgbClr val="11254D"/>
          </a:solidFill>
        </p:spPr>
      </p:pic>
      <p:sp>
        <p:nvSpPr>
          <p:cNvPr id="5" name="Content Placeholder 4">
            <a:extLst>
              <a:ext uri="{FF2B5EF4-FFF2-40B4-BE49-F238E27FC236}">
                <a16:creationId xmlns:a16="http://schemas.microsoft.com/office/drawing/2014/main" id="{5CA7F8E9-E224-432A-94B1-4F337E2A4860}"/>
              </a:ext>
            </a:extLst>
          </p:cNvPr>
          <p:cNvSpPr>
            <a:spLocks noGrp="1"/>
          </p:cNvSpPr>
          <p:nvPr>
            <p:ph idx="1"/>
          </p:nvPr>
        </p:nvSpPr>
        <p:spPr>
          <a:xfrm>
            <a:off x="3633788" y="1490134"/>
            <a:ext cx="4822825" cy="5164666"/>
          </a:xfrm>
        </p:spPr>
        <p:txBody>
          <a:bodyPr>
            <a:normAutofit fontScale="77500" lnSpcReduction="20000"/>
          </a:bodyPr>
          <a:lstStyle/>
          <a:p>
            <a:pPr>
              <a:lnSpc>
                <a:spcPct val="115000"/>
              </a:lnSpc>
            </a:pPr>
            <a:r>
              <a:rPr lang="en-US"/>
              <a:t>A process of collecting, analyzing, and using data to organize and advocate for a community’s rights</a:t>
            </a:r>
          </a:p>
          <a:p>
            <a:pPr>
              <a:lnSpc>
                <a:spcPct val="115000"/>
              </a:lnSpc>
            </a:pPr>
            <a:r>
              <a:rPr lang="en-US"/>
              <a:t>Platforms are routine, bidirectional, participatory; they:</a:t>
            </a:r>
          </a:p>
          <a:p>
            <a:pPr lvl="1">
              <a:lnSpc>
                <a:spcPct val="115000"/>
              </a:lnSpc>
            </a:pPr>
            <a:r>
              <a:rPr lang="en-US"/>
              <a:t>Gather information from service users and providers</a:t>
            </a:r>
          </a:p>
          <a:p>
            <a:pPr lvl="1">
              <a:lnSpc>
                <a:spcPct val="115000"/>
              </a:lnSpc>
            </a:pPr>
            <a:r>
              <a:rPr lang="en-US"/>
              <a:t>Encourage interaction between service users and providers</a:t>
            </a:r>
          </a:p>
          <a:p>
            <a:pPr lvl="1">
              <a:lnSpc>
                <a:spcPct val="115000"/>
              </a:lnSpc>
            </a:pPr>
            <a:r>
              <a:rPr lang="en-US"/>
              <a:t>Build scorecard monitoring capacity through training and mentoring</a:t>
            </a:r>
          </a:p>
          <a:p>
            <a:pPr>
              <a:lnSpc>
                <a:spcPct val="115000"/>
              </a:lnSpc>
            </a:pPr>
            <a:r>
              <a:rPr lang="en-US"/>
              <a:t>Encourage joint responsibility by  communities and facilities regarding issues and corrective  action</a:t>
            </a:r>
          </a:p>
        </p:txBody>
      </p:sp>
      <p:sp>
        <p:nvSpPr>
          <p:cNvPr id="7" name="Rectangle 6">
            <a:extLst>
              <a:ext uri="{FF2B5EF4-FFF2-40B4-BE49-F238E27FC236}">
                <a16:creationId xmlns:a16="http://schemas.microsoft.com/office/drawing/2014/main" id="{20FF2324-E21A-4833-8871-E8C6D2CFF451}"/>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40450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F1062-6229-4C66-A960-CB35BB562E59}"/>
              </a:ext>
            </a:extLst>
          </p:cNvPr>
          <p:cNvSpPr>
            <a:spLocks noGrp="1"/>
          </p:cNvSpPr>
          <p:nvPr>
            <p:ph type="title"/>
          </p:nvPr>
        </p:nvSpPr>
        <p:spPr>
          <a:xfrm>
            <a:off x="628650" y="588493"/>
            <a:ext cx="7886700" cy="800039"/>
          </a:xfrm>
        </p:spPr>
        <p:txBody>
          <a:bodyPr/>
          <a:lstStyle/>
          <a:p>
            <a:r>
              <a:rPr lang="en-US"/>
              <a:t>How to show we are listening</a:t>
            </a:r>
          </a:p>
        </p:txBody>
      </p:sp>
      <p:sp>
        <p:nvSpPr>
          <p:cNvPr id="3" name="Content Placeholder 2">
            <a:extLst>
              <a:ext uri="{FF2B5EF4-FFF2-40B4-BE49-F238E27FC236}">
                <a16:creationId xmlns:a16="http://schemas.microsoft.com/office/drawing/2014/main" id="{B6F16755-0DFC-4CDA-A9C6-57E0FD0A2FB7}"/>
              </a:ext>
            </a:extLst>
          </p:cNvPr>
          <p:cNvSpPr>
            <a:spLocks noGrp="1"/>
          </p:cNvSpPr>
          <p:nvPr>
            <p:ph idx="1"/>
          </p:nvPr>
        </p:nvSpPr>
        <p:spPr>
          <a:xfrm>
            <a:off x="628650" y="1636713"/>
            <a:ext cx="7059529" cy="4932362"/>
          </a:xfrm>
        </p:spPr>
        <p:txBody>
          <a:bodyPr/>
          <a:lstStyle/>
          <a:p>
            <a:r>
              <a:rPr lang="en-US" altLang="en-US" b="1"/>
              <a:t>Nonverbal cues</a:t>
            </a:r>
          </a:p>
          <a:p>
            <a:pPr lvl="1"/>
            <a:r>
              <a:rPr lang="en-US" altLang="en-US"/>
              <a:t>Eye contact</a:t>
            </a:r>
          </a:p>
          <a:p>
            <a:pPr lvl="1"/>
            <a:r>
              <a:rPr lang="en-US" altLang="en-US"/>
              <a:t>Body language</a:t>
            </a:r>
          </a:p>
          <a:p>
            <a:r>
              <a:rPr lang="en-US" altLang="en-US" b="1"/>
              <a:t>Verbal cues – Probes</a:t>
            </a:r>
          </a:p>
          <a:p>
            <a:pPr lvl="1"/>
            <a:r>
              <a:rPr lang="en-US" altLang="en-US"/>
              <a:t>Reinforce the speaker’s comment</a:t>
            </a:r>
          </a:p>
          <a:p>
            <a:pPr lvl="1"/>
            <a:r>
              <a:rPr lang="en-US" altLang="en-US"/>
              <a:t>Clarify the meaning of communication</a:t>
            </a:r>
          </a:p>
          <a:p>
            <a:pPr lvl="1"/>
            <a:r>
              <a:rPr lang="en-US" altLang="en-US"/>
              <a:t>Summarize</a:t>
            </a:r>
          </a:p>
          <a:p>
            <a:r>
              <a:rPr lang="en-US" altLang="en-US" b="1"/>
              <a:t>Transitions</a:t>
            </a:r>
          </a:p>
          <a:p>
            <a:pPr lvl="1"/>
            <a:r>
              <a:rPr lang="en-US" altLang="en-US"/>
              <a:t>Move smoothly between topics</a:t>
            </a:r>
          </a:p>
          <a:p>
            <a:pPr lvl="1"/>
            <a:r>
              <a:rPr lang="en-US" altLang="en-US"/>
              <a:t>Do not move the participant forward before she or he is ready</a:t>
            </a:r>
          </a:p>
          <a:p>
            <a:endParaRPr lang="en-US"/>
          </a:p>
        </p:txBody>
      </p:sp>
    </p:spTree>
    <p:extLst>
      <p:ext uri="{BB962C8B-B14F-4D97-AF65-F5344CB8AC3E}">
        <p14:creationId xmlns:p14="http://schemas.microsoft.com/office/powerpoint/2010/main" val="571129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07F3B-378F-4E64-897E-498109728D84}"/>
              </a:ext>
            </a:extLst>
          </p:cNvPr>
          <p:cNvSpPr>
            <a:spLocks noGrp="1"/>
          </p:cNvSpPr>
          <p:nvPr>
            <p:ph type="title"/>
          </p:nvPr>
        </p:nvSpPr>
        <p:spPr>
          <a:xfrm>
            <a:off x="628650" y="444752"/>
            <a:ext cx="7886700" cy="800100"/>
          </a:xfrm>
        </p:spPr>
        <p:txBody>
          <a:bodyPr/>
          <a:lstStyle/>
          <a:p>
            <a:r>
              <a:rPr lang="en-US"/>
              <a:t>Effective listening tips</a:t>
            </a:r>
          </a:p>
        </p:txBody>
      </p:sp>
      <p:sp>
        <p:nvSpPr>
          <p:cNvPr id="3" name="Content Placeholder 2">
            <a:extLst>
              <a:ext uri="{FF2B5EF4-FFF2-40B4-BE49-F238E27FC236}">
                <a16:creationId xmlns:a16="http://schemas.microsoft.com/office/drawing/2014/main" id="{387439A3-0404-4BF8-9D18-556FACBAF367}"/>
              </a:ext>
            </a:extLst>
          </p:cNvPr>
          <p:cNvSpPr>
            <a:spLocks noGrp="1"/>
          </p:cNvSpPr>
          <p:nvPr>
            <p:ph idx="1"/>
          </p:nvPr>
        </p:nvSpPr>
        <p:spPr>
          <a:xfrm>
            <a:off x="628650" y="1405510"/>
            <a:ext cx="7886700" cy="5353635"/>
          </a:xfrm>
        </p:spPr>
        <p:txBody>
          <a:bodyPr/>
          <a:lstStyle/>
          <a:p>
            <a:r>
              <a:rPr lang="en-US" altLang="en-US" sz="2400"/>
              <a:t>Face the participant</a:t>
            </a:r>
          </a:p>
          <a:p>
            <a:pPr>
              <a:spcBef>
                <a:spcPts val="1200"/>
              </a:spcBef>
            </a:pPr>
            <a:r>
              <a:rPr lang="en-US" altLang="en-US" sz="2400"/>
              <a:t>Maintain eye contact</a:t>
            </a:r>
          </a:p>
          <a:p>
            <a:pPr>
              <a:spcBef>
                <a:spcPts val="1200"/>
              </a:spcBef>
            </a:pPr>
            <a:r>
              <a:rPr lang="en-US" altLang="en-US" sz="2400"/>
              <a:t>Be attentive but relaxed</a:t>
            </a:r>
          </a:p>
          <a:p>
            <a:pPr>
              <a:spcBef>
                <a:spcPts val="1200"/>
              </a:spcBef>
            </a:pPr>
            <a:r>
              <a:rPr lang="en-US" altLang="en-US" sz="2400"/>
              <a:t>Don’t interrupt and impose your solutions</a:t>
            </a:r>
          </a:p>
          <a:p>
            <a:pPr>
              <a:spcBef>
                <a:spcPts val="1200"/>
              </a:spcBef>
            </a:pPr>
            <a:r>
              <a:rPr lang="en-US" altLang="en-US" sz="2400"/>
              <a:t>Wait for the speaker to pause before asking clarifying questions</a:t>
            </a:r>
          </a:p>
          <a:p>
            <a:pPr>
              <a:spcBef>
                <a:spcPts val="1200"/>
              </a:spcBef>
            </a:pPr>
            <a:r>
              <a:rPr lang="en-US" altLang="en-US" sz="2400"/>
              <a:t>Ask questions to ensure understanding </a:t>
            </a:r>
          </a:p>
          <a:p>
            <a:pPr>
              <a:spcBef>
                <a:spcPts val="1200"/>
              </a:spcBef>
            </a:pPr>
            <a:r>
              <a:rPr lang="en-US" altLang="en-US" sz="2400"/>
              <a:t>Pay attention to nonverbal cues</a:t>
            </a:r>
          </a:p>
          <a:p>
            <a:pPr lvl="1"/>
            <a:r>
              <a:rPr lang="en-US" altLang="en-US" sz="2000"/>
              <a:t>Feelings</a:t>
            </a:r>
          </a:p>
          <a:p>
            <a:pPr lvl="1"/>
            <a:r>
              <a:rPr lang="en-US" altLang="en-US" sz="2000"/>
              <a:t>Facial expressions</a:t>
            </a:r>
          </a:p>
          <a:p>
            <a:pPr lvl="1"/>
            <a:r>
              <a:rPr lang="en-US" altLang="en-US" sz="2000"/>
              <a:t>Gestures</a:t>
            </a:r>
          </a:p>
          <a:p>
            <a:pPr lvl="1"/>
            <a:r>
              <a:rPr lang="en-US" altLang="en-US" sz="2000"/>
              <a:t>Posture</a:t>
            </a:r>
          </a:p>
          <a:p>
            <a:endParaRPr lang="en-US" sz="2400"/>
          </a:p>
        </p:txBody>
      </p:sp>
    </p:spTree>
    <p:extLst>
      <p:ext uri="{BB962C8B-B14F-4D97-AF65-F5344CB8AC3E}">
        <p14:creationId xmlns:p14="http://schemas.microsoft.com/office/powerpoint/2010/main" val="9492763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CF89-A8F0-40DD-8AFB-2FFF4EB32747}"/>
              </a:ext>
            </a:extLst>
          </p:cNvPr>
          <p:cNvSpPr>
            <a:spLocks noGrp="1"/>
          </p:cNvSpPr>
          <p:nvPr>
            <p:ph type="title"/>
          </p:nvPr>
        </p:nvSpPr>
        <p:spPr>
          <a:xfrm>
            <a:off x="628650" y="406399"/>
            <a:ext cx="7886700" cy="982663"/>
          </a:xfrm>
        </p:spPr>
        <p:txBody>
          <a:bodyPr>
            <a:normAutofit fontScale="90000"/>
          </a:bodyPr>
          <a:lstStyle/>
          <a:p>
            <a:r>
              <a:rPr lang="en-US">
                <a:solidFill>
                  <a:schemeClr val="accent4"/>
                </a:solidFill>
              </a:rPr>
              <a:t>Effective Listening Exercise</a:t>
            </a:r>
            <a:br>
              <a:rPr lang="en-US">
                <a:solidFill>
                  <a:schemeClr val="accent4"/>
                </a:solidFill>
              </a:rPr>
            </a:br>
            <a:r>
              <a:rPr lang="en-US" b="0">
                <a:solidFill>
                  <a:schemeClr val="accent4"/>
                </a:solidFill>
              </a:rPr>
              <a:t>10 minutes</a:t>
            </a:r>
          </a:p>
        </p:txBody>
      </p:sp>
      <p:sp>
        <p:nvSpPr>
          <p:cNvPr id="3" name="Content Placeholder 2">
            <a:extLst>
              <a:ext uri="{FF2B5EF4-FFF2-40B4-BE49-F238E27FC236}">
                <a16:creationId xmlns:a16="http://schemas.microsoft.com/office/drawing/2014/main" id="{01048D3A-B452-4A9B-B4D2-DBEE0F729782}"/>
              </a:ext>
            </a:extLst>
          </p:cNvPr>
          <p:cNvSpPr>
            <a:spLocks noGrp="1"/>
          </p:cNvSpPr>
          <p:nvPr>
            <p:ph idx="1"/>
          </p:nvPr>
        </p:nvSpPr>
        <p:spPr>
          <a:xfrm>
            <a:off x="628650" y="1636713"/>
            <a:ext cx="7444539" cy="4932362"/>
          </a:xfrm>
        </p:spPr>
        <p:txBody>
          <a:bodyPr/>
          <a:lstStyle/>
          <a:p>
            <a:pPr marL="0" indent="0">
              <a:buNone/>
            </a:pPr>
            <a:r>
              <a:rPr lang="en-US" altLang="en-US"/>
              <a:t>Break into groups of three.</a:t>
            </a:r>
          </a:p>
          <a:p>
            <a:r>
              <a:rPr lang="en-US" altLang="en-US" b="1"/>
              <a:t>Speaker: </a:t>
            </a:r>
            <a:r>
              <a:rPr lang="en-US" altLang="en-US"/>
              <a:t>Talk about something that is important to you for three to four minutes</a:t>
            </a:r>
          </a:p>
          <a:p>
            <a:r>
              <a:rPr lang="en-US" altLang="en-US" b="1"/>
              <a:t>Listener: </a:t>
            </a:r>
            <a:r>
              <a:rPr lang="en-US" altLang="en-US"/>
              <a:t>Practice active listening skills (eye contact, body language, silences, clarifying questions, etc.)</a:t>
            </a:r>
          </a:p>
          <a:p>
            <a:r>
              <a:rPr lang="en-US" altLang="en-US" b="1"/>
              <a:t>Observer: </a:t>
            </a:r>
            <a:r>
              <a:rPr lang="en-US" altLang="en-US"/>
              <a:t>Observe the listener’s verbal and no-verbal skills </a:t>
            </a:r>
          </a:p>
        </p:txBody>
      </p:sp>
    </p:spTree>
    <p:extLst>
      <p:ext uri="{BB962C8B-B14F-4D97-AF65-F5344CB8AC3E}">
        <p14:creationId xmlns:p14="http://schemas.microsoft.com/office/powerpoint/2010/main" val="35577128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BCF89-A8F0-40DD-8AFB-2FFF4EB32747}"/>
              </a:ext>
            </a:extLst>
          </p:cNvPr>
          <p:cNvSpPr>
            <a:spLocks noGrp="1"/>
          </p:cNvSpPr>
          <p:nvPr>
            <p:ph type="title"/>
          </p:nvPr>
        </p:nvSpPr>
        <p:spPr>
          <a:xfrm>
            <a:off x="628650" y="409075"/>
            <a:ext cx="8143210" cy="979458"/>
          </a:xfrm>
        </p:spPr>
        <p:txBody>
          <a:bodyPr>
            <a:normAutofit fontScale="90000"/>
          </a:bodyPr>
          <a:lstStyle/>
          <a:p>
            <a:r>
              <a:rPr lang="en-US">
                <a:solidFill>
                  <a:srgbClr val="CC4145"/>
                </a:solidFill>
              </a:rPr>
              <a:t>Effective Listening Exercise Debrief </a:t>
            </a:r>
            <a:br>
              <a:rPr lang="en-US">
                <a:solidFill>
                  <a:srgbClr val="CC4145"/>
                </a:solidFill>
              </a:rPr>
            </a:br>
            <a:r>
              <a:rPr lang="en-US" b="0">
                <a:solidFill>
                  <a:srgbClr val="CC4145"/>
                </a:solidFill>
              </a:rPr>
              <a:t>10 minutes </a:t>
            </a:r>
          </a:p>
        </p:txBody>
      </p:sp>
      <p:sp>
        <p:nvSpPr>
          <p:cNvPr id="3" name="Content Placeholder 2">
            <a:extLst>
              <a:ext uri="{FF2B5EF4-FFF2-40B4-BE49-F238E27FC236}">
                <a16:creationId xmlns:a16="http://schemas.microsoft.com/office/drawing/2014/main" id="{01048D3A-B452-4A9B-B4D2-DBEE0F729782}"/>
              </a:ext>
            </a:extLst>
          </p:cNvPr>
          <p:cNvSpPr>
            <a:spLocks noGrp="1"/>
          </p:cNvSpPr>
          <p:nvPr>
            <p:ph idx="1"/>
          </p:nvPr>
        </p:nvSpPr>
        <p:spPr/>
        <p:txBody>
          <a:bodyPr/>
          <a:lstStyle/>
          <a:p>
            <a:pPr marL="0" indent="0">
              <a:buNone/>
            </a:pPr>
            <a:r>
              <a:rPr lang="en-US" altLang="en-US"/>
              <a:t>Questions</a:t>
            </a:r>
          </a:p>
          <a:p>
            <a:r>
              <a:rPr lang="en-US" altLang="en-US" b="1"/>
              <a:t>Speaker: </a:t>
            </a:r>
            <a:r>
              <a:rPr lang="en-US" altLang="en-US"/>
              <a:t>Did you feel like you were being heard? Why or why not?</a:t>
            </a:r>
          </a:p>
          <a:p>
            <a:r>
              <a:rPr lang="en-US" altLang="en-US" b="1"/>
              <a:t>Listener: </a:t>
            </a:r>
            <a:r>
              <a:rPr lang="en-US" altLang="en-US"/>
              <a:t>Was it difficult to stay engaged? If so, what distracted you?</a:t>
            </a:r>
          </a:p>
          <a:p>
            <a:r>
              <a:rPr lang="en-US" altLang="en-US" b="1"/>
              <a:t>Observer:</a:t>
            </a:r>
            <a:r>
              <a:rPr lang="en-US" altLang="en-US"/>
              <a:t> What were some of the active listening strategies that the listener used? What else could she or he have done?</a:t>
            </a:r>
          </a:p>
        </p:txBody>
      </p:sp>
    </p:spTree>
    <p:extLst>
      <p:ext uri="{BB962C8B-B14F-4D97-AF65-F5344CB8AC3E}">
        <p14:creationId xmlns:p14="http://schemas.microsoft.com/office/powerpoint/2010/main" val="1134115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900B3-EAF8-4073-BC66-EED836B3CC38}"/>
              </a:ext>
            </a:extLst>
          </p:cNvPr>
          <p:cNvSpPr>
            <a:spLocks noGrp="1"/>
          </p:cNvSpPr>
          <p:nvPr>
            <p:ph type="title"/>
          </p:nvPr>
        </p:nvSpPr>
        <p:spPr>
          <a:xfrm>
            <a:off x="1199092" y="3094810"/>
            <a:ext cx="3459653" cy="1273432"/>
          </a:xfrm>
        </p:spPr>
        <p:txBody>
          <a:bodyPr/>
          <a:lstStyle/>
          <a:p>
            <a:r>
              <a:rPr lang="en-US"/>
              <a:t>Probing</a:t>
            </a:r>
          </a:p>
        </p:txBody>
      </p:sp>
    </p:spTree>
    <p:extLst>
      <p:ext uri="{BB962C8B-B14F-4D97-AF65-F5344CB8AC3E}">
        <p14:creationId xmlns:p14="http://schemas.microsoft.com/office/powerpoint/2010/main" val="1101996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C2410-7011-4EE2-BDC0-6696F4BBC792}"/>
              </a:ext>
            </a:extLst>
          </p:cNvPr>
          <p:cNvSpPr>
            <a:spLocks noGrp="1"/>
          </p:cNvSpPr>
          <p:nvPr>
            <p:ph type="title"/>
          </p:nvPr>
        </p:nvSpPr>
        <p:spPr>
          <a:xfrm>
            <a:off x="628650" y="588493"/>
            <a:ext cx="7886700" cy="800039"/>
          </a:xfrm>
        </p:spPr>
        <p:txBody>
          <a:bodyPr/>
          <a:lstStyle/>
          <a:p>
            <a:r>
              <a:rPr lang="en-US"/>
              <a:t>What is probing?</a:t>
            </a:r>
          </a:p>
        </p:txBody>
      </p:sp>
      <p:sp>
        <p:nvSpPr>
          <p:cNvPr id="3" name="Content Placeholder 2">
            <a:extLst>
              <a:ext uri="{FF2B5EF4-FFF2-40B4-BE49-F238E27FC236}">
                <a16:creationId xmlns:a16="http://schemas.microsoft.com/office/drawing/2014/main" id="{F891C77C-9EF7-478C-9387-4B76F8BFF365}"/>
              </a:ext>
            </a:extLst>
          </p:cNvPr>
          <p:cNvSpPr>
            <a:spLocks noGrp="1"/>
          </p:cNvSpPr>
          <p:nvPr>
            <p:ph idx="1"/>
          </p:nvPr>
        </p:nvSpPr>
        <p:spPr>
          <a:xfrm>
            <a:off x="628650" y="1636730"/>
            <a:ext cx="7886700" cy="4932746"/>
          </a:xfrm>
        </p:spPr>
        <p:txBody>
          <a:bodyPr/>
          <a:lstStyle/>
          <a:p>
            <a:r>
              <a:rPr lang="en-US"/>
              <a:t>Asking neutral questions</a:t>
            </a:r>
          </a:p>
          <a:p>
            <a:r>
              <a:rPr lang="en-US"/>
              <a:t>Using nonjudgmental phrases</a:t>
            </a:r>
          </a:p>
          <a:p>
            <a:r>
              <a:rPr lang="en-US"/>
              <a:t>Making neutral but questioning sounds or gestures</a:t>
            </a:r>
          </a:p>
          <a:p>
            <a:pPr lvl="1"/>
            <a:endParaRPr lang="en-US"/>
          </a:p>
          <a:p>
            <a:pPr marL="0" indent="0">
              <a:buNone/>
            </a:pPr>
            <a:r>
              <a:rPr lang="en-US"/>
              <a:t>** </a:t>
            </a:r>
            <a:r>
              <a:rPr lang="en-US" i="1"/>
              <a:t>Used to encourage elaboration of answers, provide further explanation, clarify answers </a:t>
            </a:r>
            <a:r>
              <a:rPr lang="en-US"/>
              <a:t>**</a:t>
            </a:r>
          </a:p>
          <a:p>
            <a:endParaRPr lang="en-US"/>
          </a:p>
        </p:txBody>
      </p:sp>
    </p:spTree>
    <p:extLst>
      <p:ext uri="{BB962C8B-B14F-4D97-AF65-F5344CB8AC3E}">
        <p14:creationId xmlns:p14="http://schemas.microsoft.com/office/powerpoint/2010/main" val="83418552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DCA02-A83E-409E-94C9-0878BB3FBFB5}"/>
              </a:ext>
            </a:extLst>
          </p:cNvPr>
          <p:cNvSpPr>
            <a:spLocks noGrp="1"/>
          </p:cNvSpPr>
          <p:nvPr>
            <p:ph type="title"/>
          </p:nvPr>
        </p:nvSpPr>
        <p:spPr>
          <a:xfrm>
            <a:off x="628650" y="588493"/>
            <a:ext cx="7886700" cy="800039"/>
          </a:xfrm>
        </p:spPr>
        <p:txBody>
          <a:bodyPr/>
          <a:lstStyle/>
          <a:p>
            <a:r>
              <a:rPr lang="en-US"/>
              <a:t>When are probes used?</a:t>
            </a:r>
          </a:p>
        </p:txBody>
      </p:sp>
      <p:sp>
        <p:nvSpPr>
          <p:cNvPr id="3" name="Content Placeholder 2">
            <a:extLst>
              <a:ext uri="{FF2B5EF4-FFF2-40B4-BE49-F238E27FC236}">
                <a16:creationId xmlns:a16="http://schemas.microsoft.com/office/drawing/2014/main" id="{A801ED05-843B-4EC4-A3B1-3B88BC98CC95}"/>
              </a:ext>
            </a:extLst>
          </p:cNvPr>
          <p:cNvSpPr>
            <a:spLocks noGrp="1"/>
          </p:cNvSpPr>
          <p:nvPr>
            <p:ph idx="1"/>
          </p:nvPr>
        </p:nvSpPr>
        <p:spPr>
          <a:xfrm>
            <a:off x="628650" y="1636730"/>
            <a:ext cx="7886700" cy="4932746"/>
          </a:xfrm>
        </p:spPr>
        <p:txBody>
          <a:bodyPr/>
          <a:lstStyle/>
          <a:p>
            <a:r>
              <a:rPr lang="en-US" altLang="en-US" sz="2400"/>
              <a:t>To gain additional information</a:t>
            </a:r>
          </a:p>
          <a:p>
            <a:pPr lvl="1"/>
            <a:r>
              <a:rPr lang="en-US" altLang="en-US" sz="2000"/>
              <a:t>PROBE: “Can you please explain your answer?”</a:t>
            </a:r>
          </a:p>
          <a:p>
            <a:pPr lvl="1"/>
            <a:r>
              <a:rPr lang="en-US" altLang="en-US" sz="2000"/>
              <a:t>Do NOT assume you understand the intent of a brief response</a:t>
            </a:r>
          </a:p>
          <a:p>
            <a:r>
              <a:rPr lang="en-US" altLang="en-US" sz="2400"/>
              <a:t>To reflect an answer back to interviewee</a:t>
            </a:r>
          </a:p>
          <a:p>
            <a:pPr lvl="1"/>
            <a:r>
              <a:rPr lang="en-US" altLang="en-US" sz="2000"/>
              <a:t>PROBE: “You said you were worried. Can you please tell me the reasons you were worried?”</a:t>
            </a:r>
          </a:p>
          <a:p>
            <a:pPr lvl="1"/>
            <a:r>
              <a:rPr lang="en-US" altLang="en-US" sz="2000"/>
              <a:t>The interviewee may be waiting for a reaction from you</a:t>
            </a:r>
          </a:p>
          <a:p>
            <a:pPr lvl="1"/>
            <a:r>
              <a:rPr lang="en-US" altLang="en-US" sz="2000"/>
              <a:t>The interviewee appears to have more information on </a:t>
            </a:r>
            <a:br>
              <a:rPr lang="en-US" altLang="en-US" sz="2000"/>
            </a:br>
            <a:r>
              <a:rPr lang="en-US" altLang="en-US" sz="2000"/>
              <a:t>the topic</a:t>
            </a:r>
          </a:p>
          <a:p>
            <a:r>
              <a:rPr lang="en-US" altLang="en-US" sz="2400"/>
              <a:t>To clarify unclear responses</a:t>
            </a:r>
          </a:p>
          <a:p>
            <a:pPr lvl="1"/>
            <a:r>
              <a:rPr lang="en-US" altLang="en-US" sz="2000"/>
              <a:t>PROBE: “I’m sorry, could you repeat what you said? I did not quite hear you.”</a:t>
            </a:r>
          </a:p>
        </p:txBody>
      </p:sp>
    </p:spTree>
    <p:extLst>
      <p:ext uri="{BB962C8B-B14F-4D97-AF65-F5344CB8AC3E}">
        <p14:creationId xmlns:p14="http://schemas.microsoft.com/office/powerpoint/2010/main" val="1271820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0D3F9-AA56-4CAB-85A3-F2271661BF9B}"/>
              </a:ext>
            </a:extLst>
          </p:cNvPr>
          <p:cNvSpPr>
            <a:spLocks noGrp="1"/>
          </p:cNvSpPr>
          <p:nvPr>
            <p:ph type="title"/>
          </p:nvPr>
        </p:nvSpPr>
        <p:spPr/>
        <p:txBody>
          <a:bodyPr/>
          <a:lstStyle/>
          <a:p>
            <a:r>
              <a:rPr lang="en-US"/>
              <a:t>Think of the notes!</a:t>
            </a:r>
          </a:p>
        </p:txBody>
      </p:sp>
      <p:sp>
        <p:nvSpPr>
          <p:cNvPr id="3" name="Content Placeholder 2">
            <a:extLst>
              <a:ext uri="{FF2B5EF4-FFF2-40B4-BE49-F238E27FC236}">
                <a16:creationId xmlns:a16="http://schemas.microsoft.com/office/drawing/2014/main" id="{D5A1B008-89A7-463C-A2F3-BBBD482DF176}"/>
              </a:ext>
            </a:extLst>
          </p:cNvPr>
          <p:cNvSpPr>
            <a:spLocks noGrp="1"/>
          </p:cNvSpPr>
          <p:nvPr>
            <p:ph idx="1"/>
          </p:nvPr>
        </p:nvSpPr>
        <p:spPr>
          <a:xfrm>
            <a:off x="628650" y="1636730"/>
            <a:ext cx="7228417" cy="4932746"/>
          </a:xfrm>
        </p:spPr>
        <p:txBody>
          <a:bodyPr/>
          <a:lstStyle/>
          <a:p>
            <a:r>
              <a:rPr lang="en-US" altLang="en-US"/>
              <a:t>Do NOT assume  you understand the intent of a brief response</a:t>
            </a:r>
          </a:p>
          <a:p>
            <a:r>
              <a:rPr lang="en-US" altLang="en-US"/>
              <a:t>Ask yourself if the reader of the notes will understand what the participant means</a:t>
            </a:r>
            <a:endParaRPr lang="en-US"/>
          </a:p>
        </p:txBody>
      </p:sp>
    </p:spTree>
    <p:extLst>
      <p:ext uri="{BB962C8B-B14F-4D97-AF65-F5344CB8AC3E}">
        <p14:creationId xmlns:p14="http://schemas.microsoft.com/office/powerpoint/2010/main" val="10154423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3DBD0-9020-468D-952F-4EDCFC80F008}"/>
              </a:ext>
            </a:extLst>
          </p:cNvPr>
          <p:cNvSpPr>
            <a:spLocks noGrp="1"/>
          </p:cNvSpPr>
          <p:nvPr>
            <p:ph type="title"/>
          </p:nvPr>
        </p:nvSpPr>
        <p:spPr/>
        <p:txBody>
          <a:bodyPr/>
          <a:lstStyle/>
          <a:p>
            <a:r>
              <a:rPr lang="en-US"/>
              <a:t>What are probes to avoid?</a:t>
            </a:r>
          </a:p>
        </p:txBody>
      </p:sp>
      <p:sp>
        <p:nvSpPr>
          <p:cNvPr id="3" name="Content Placeholder 2">
            <a:extLst>
              <a:ext uri="{FF2B5EF4-FFF2-40B4-BE49-F238E27FC236}">
                <a16:creationId xmlns:a16="http://schemas.microsoft.com/office/drawing/2014/main" id="{8103E3EE-8E94-4195-9B8E-59B6ED36DF96}"/>
              </a:ext>
            </a:extLst>
          </p:cNvPr>
          <p:cNvSpPr>
            <a:spLocks noGrp="1"/>
          </p:cNvSpPr>
          <p:nvPr>
            <p:ph idx="1"/>
          </p:nvPr>
        </p:nvSpPr>
        <p:spPr/>
        <p:txBody>
          <a:bodyPr/>
          <a:lstStyle/>
          <a:p>
            <a:r>
              <a:rPr lang="en-US" altLang="en-US"/>
              <a:t>Don’t ask questions that stigmatize or judge</a:t>
            </a:r>
          </a:p>
          <a:p>
            <a:r>
              <a:rPr lang="en-US" altLang="en-US"/>
              <a:t>Avoid questions that have yes or no answers</a:t>
            </a:r>
          </a:p>
          <a:p>
            <a:r>
              <a:rPr lang="en-US" altLang="en-US"/>
              <a:t>Avoid asking more than one question at a time</a:t>
            </a:r>
          </a:p>
          <a:p>
            <a:r>
              <a:rPr lang="en-US" altLang="en-US"/>
              <a:t>Avoid interrupting</a:t>
            </a:r>
          </a:p>
          <a:p>
            <a:r>
              <a:rPr lang="en-US" altLang="en-US"/>
              <a:t>Don’t ask leading questions</a:t>
            </a:r>
          </a:p>
          <a:p>
            <a:endParaRPr lang="en-US"/>
          </a:p>
        </p:txBody>
      </p:sp>
    </p:spTree>
    <p:extLst>
      <p:ext uri="{BB962C8B-B14F-4D97-AF65-F5344CB8AC3E}">
        <p14:creationId xmlns:p14="http://schemas.microsoft.com/office/powerpoint/2010/main" val="33390321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9933DF-B227-4B26-B86C-45BA85225192}"/>
              </a:ext>
            </a:extLst>
          </p:cNvPr>
          <p:cNvSpPr>
            <a:spLocks noGrp="1"/>
          </p:cNvSpPr>
          <p:nvPr>
            <p:ph type="pic" sz="quarter" idx="11"/>
          </p:nvPr>
        </p:nvSpPr>
        <p:spPr/>
      </p:sp>
      <p:sp>
        <p:nvSpPr>
          <p:cNvPr id="3" name="Subtitle 2">
            <a:extLst>
              <a:ext uri="{FF2B5EF4-FFF2-40B4-BE49-F238E27FC236}">
                <a16:creationId xmlns:a16="http://schemas.microsoft.com/office/drawing/2014/main" id="{EDA0A224-A6EF-42E1-92F7-F92637EE2889}"/>
              </a:ext>
            </a:extLst>
          </p:cNvPr>
          <p:cNvSpPr>
            <a:spLocks noGrp="1"/>
          </p:cNvSpPr>
          <p:nvPr>
            <p:ph type="subTitle" idx="10"/>
          </p:nvPr>
        </p:nvSpPr>
        <p:spPr/>
        <p:txBody>
          <a:bodyPr/>
          <a:lstStyle/>
          <a:p>
            <a:r>
              <a:rPr lang="en-US"/>
              <a:t>Key Informant Interview Procedures</a:t>
            </a:r>
          </a:p>
        </p:txBody>
      </p:sp>
    </p:spTree>
    <p:extLst>
      <p:ext uri="{BB962C8B-B14F-4D97-AF65-F5344CB8AC3E}">
        <p14:creationId xmlns:p14="http://schemas.microsoft.com/office/powerpoint/2010/main" val="1992819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EB8936-54FA-4A73-8D9B-E791A26408A5}"/>
              </a:ext>
            </a:extLst>
          </p:cNvPr>
          <p:cNvSpPr>
            <a:spLocks noGrp="1"/>
          </p:cNvSpPr>
          <p:nvPr>
            <p:ph type="title"/>
          </p:nvPr>
        </p:nvSpPr>
        <p:spPr>
          <a:xfrm>
            <a:off x="3633788" y="461433"/>
            <a:ext cx="4822825" cy="974725"/>
          </a:xfrm>
        </p:spPr>
        <p:txBody>
          <a:bodyPr>
            <a:normAutofit fontScale="90000"/>
          </a:bodyPr>
          <a:lstStyle/>
          <a:p>
            <a:r>
              <a:rPr lang="en-US"/>
              <a:t>Community-led monitoring systems</a:t>
            </a:r>
          </a:p>
        </p:txBody>
      </p:sp>
      <p:pic>
        <p:nvPicPr>
          <p:cNvPr id="7" name="Picture Placeholder 6" descr="A person wearing a hat&#10;&#10;Description automatically generated">
            <a:extLst>
              <a:ext uri="{FF2B5EF4-FFF2-40B4-BE49-F238E27FC236}">
                <a16:creationId xmlns:a16="http://schemas.microsoft.com/office/drawing/2014/main" id="{6CB92D78-AE0F-4484-969B-9CDBD49CD126}"/>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5" r="15"/>
          <a:stretch/>
        </p:blipFill>
        <p:spPr/>
      </p:pic>
      <p:sp>
        <p:nvSpPr>
          <p:cNvPr id="5" name="Content Placeholder 4">
            <a:extLst>
              <a:ext uri="{FF2B5EF4-FFF2-40B4-BE49-F238E27FC236}">
                <a16:creationId xmlns:a16="http://schemas.microsoft.com/office/drawing/2014/main" id="{1FF817B8-4D78-4CAA-B383-645DA79D48E0}"/>
              </a:ext>
            </a:extLst>
          </p:cNvPr>
          <p:cNvSpPr>
            <a:spLocks noGrp="1"/>
          </p:cNvSpPr>
          <p:nvPr>
            <p:ph idx="1"/>
          </p:nvPr>
        </p:nvSpPr>
        <p:spPr>
          <a:xfrm>
            <a:off x="3633788" y="1736195"/>
            <a:ext cx="4822825" cy="4924249"/>
          </a:xfrm>
        </p:spPr>
        <p:txBody>
          <a:bodyPr>
            <a:normAutofit fontScale="85000" lnSpcReduction="20000"/>
          </a:bodyPr>
          <a:lstStyle/>
          <a:p>
            <a:pPr>
              <a:lnSpc>
                <a:spcPct val="105000"/>
              </a:lnSpc>
            </a:pPr>
            <a:r>
              <a:rPr lang="en-US" dirty="0"/>
              <a:t>Mechanisms to facilitate key stakeholder oversight and feedback on services and programs</a:t>
            </a:r>
          </a:p>
          <a:p>
            <a:pPr>
              <a:lnSpc>
                <a:spcPct val="105000"/>
              </a:lnSpc>
            </a:pPr>
            <a:r>
              <a:rPr lang="en-US" dirty="0"/>
              <a:t>Stakeholders primarily are community members and networks of KPs, PLHIV, AGYW, and other affected populations</a:t>
            </a:r>
          </a:p>
          <a:p>
            <a:pPr>
              <a:lnSpc>
                <a:spcPct val="105000"/>
              </a:lnSpc>
            </a:pPr>
            <a:r>
              <a:rPr lang="en-US" dirty="0"/>
              <a:t>May have a range of methods and tools</a:t>
            </a:r>
          </a:p>
          <a:p>
            <a:pPr marL="682625" lvl="1" indent="-334963">
              <a:lnSpc>
                <a:spcPct val="105000"/>
              </a:lnSpc>
              <a:buFont typeface="+mj-lt"/>
              <a:buAutoNum type="arabicPeriod"/>
            </a:pPr>
            <a:r>
              <a:rPr lang="en-US" dirty="0"/>
              <a:t>Community scorecards </a:t>
            </a:r>
          </a:p>
          <a:p>
            <a:pPr marL="682625" lvl="1" indent="-334963">
              <a:lnSpc>
                <a:spcPct val="105000"/>
              </a:lnSpc>
              <a:buFont typeface="+mj-lt"/>
              <a:buAutoNum type="arabicPeriod"/>
            </a:pPr>
            <a:r>
              <a:rPr lang="en-US" dirty="0"/>
              <a:t>Client feedback surveys</a:t>
            </a:r>
          </a:p>
        </p:txBody>
      </p:sp>
      <p:sp>
        <p:nvSpPr>
          <p:cNvPr id="6" name="Rectangle 5">
            <a:extLst>
              <a:ext uri="{FF2B5EF4-FFF2-40B4-BE49-F238E27FC236}">
                <a16:creationId xmlns:a16="http://schemas.microsoft.com/office/drawing/2014/main" id="{B232F730-68FC-4E89-9C3B-E90A1D4F693F}"/>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45429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B273E-9604-4807-88BF-A32220290FC0}"/>
              </a:ext>
            </a:extLst>
          </p:cNvPr>
          <p:cNvSpPr>
            <a:spLocks noGrp="1"/>
          </p:cNvSpPr>
          <p:nvPr>
            <p:ph type="title"/>
          </p:nvPr>
        </p:nvSpPr>
        <p:spPr>
          <a:xfrm>
            <a:off x="628650" y="588493"/>
            <a:ext cx="7886700" cy="800039"/>
          </a:xfrm>
        </p:spPr>
        <p:txBody>
          <a:bodyPr/>
          <a:lstStyle/>
          <a:p>
            <a:r>
              <a:rPr lang="en-US"/>
              <a:t>Before the interview begins</a:t>
            </a:r>
          </a:p>
        </p:txBody>
      </p:sp>
      <p:sp>
        <p:nvSpPr>
          <p:cNvPr id="3" name="Content Placeholder 2">
            <a:extLst>
              <a:ext uri="{FF2B5EF4-FFF2-40B4-BE49-F238E27FC236}">
                <a16:creationId xmlns:a16="http://schemas.microsoft.com/office/drawing/2014/main" id="{C0CD3824-98DF-4B55-A984-FE28A0733E09}"/>
              </a:ext>
            </a:extLst>
          </p:cNvPr>
          <p:cNvSpPr>
            <a:spLocks noGrp="1"/>
          </p:cNvSpPr>
          <p:nvPr>
            <p:ph idx="1"/>
          </p:nvPr>
        </p:nvSpPr>
        <p:spPr>
          <a:xfrm>
            <a:off x="628650" y="1636730"/>
            <a:ext cx="7886700" cy="4932746"/>
          </a:xfrm>
        </p:spPr>
        <p:txBody>
          <a:bodyPr/>
          <a:lstStyle/>
          <a:p>
            <a:r>
              <a:rPr lang="en-US" altLang="en-US"/>
              <a:t>Schedule interviews for a time when participant is not distracted by competing responsibilities</a:t>
            </a:r>
          </a:p>
          <a:p>
            <a:r>
              <a:rPr lang="en-US" altLang="en-US"/>
              <a:t>Be flexible and accommodate the providers’ schedule</a:t>
            </a:r>
          </a:p>
          <a:p>
            <a:r>
              <a:rPr lang="en-US" altLang="en-US"/>
              <a:t>Interviews with providers should not be conducted when providers have clients waiting</a:t>
            </a:r>
          </a:p>
          <a:p>
            <a:r>
              <a:rPr lang="en-US" altLang="en-US"/>
              <a:t>Identify a private place for the interview, with minimal chance for interruption or distraction</a:t>
            </a:r>
          </a:p>
          <a:p>
            <a:endParaRPr lang="en-US"/>
          </a:p>
        </p:txBody>
      </p:sp>
    </p:spTree>
    <p:extLst>
      <p:ext uri="{BB962C8B-B14F-4D97-AF65-F5344CB8AC3E}">
        <p14:creationId xmlns:p14="http://schemas.microsoft.com/office/powerpoint/2010/main" val="180701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09430-9FC4-47B2-B8AF-95B2651118B4}"/>
              </a:ext>
            </a:extLst>
          </p:cNvPr>
          <p:cNvSpPr>
            <a:spLocks noGrp="1"/>
          </p:cNvSpPr>
          <p:nvPr>
            <p:ph type="title"/>
          </p:nvPr>
        </p:nvSpPr>
        <p:spPr>
          <a:xfrm>
            <a:off x="628650" y="441895"/>
            <a:ext cx="7886700" cy="800039"/>
          </a:xfrm>
        </p:spPr>
        <p:txBody>
          <a:bodyPr/>
          <a:lstStyle/>
          <a:p>
            <a:r>
              <a:rPr lang="en-US"/>
              <a:t>During the interview</a:t>
            </a:r>
          </a:p>
        </p:txBody>
      </p:sp>
      <p:sp>
        <p:nvSpPr>
          <p:cNvPr id="3" name="Content Placeholder 2">
            <a:extLst>
              <a:ext uri="{FF2B5EF4-FFF2-40B4-BE49-F238E27FC236}">
                <a16:creationId xmlns:a16="http://schemas.microsoft.com/office/drawing/2014/main" id="{2D52EB93-1927-4A58-B906-006F3BC15E69}"/>
              </a:ext>
            </a:extLst>
          </p:cNvPr>
          <p:cNvSpPr>
            <a:spLocks noGrp="1"/>
          </p:cNvSpPr>
          <p:nvPr>
            <p:ph idx="1"/>
          </p:nvPr>
        </p:nvSpPr>
        <p:spPr>
          <a:xfrm>
            <a:off x="628650" y="1388532"/>
            <a:ext cx="7886700" cy="5322870"/>
          </a:xfrm>
        </p:spPr>
        <p:txBody>
          <a:bodyPr/>
          <a:lstStyle/>
          <a:p>
            <a:r>
              <a:rPr lang="en-US" altLang="en-US"/>
              <a:t>Key informants should be interviewed solo, not in pairs or groups.</a:t>
            </a:r>
          </a:p>
          <a:p>
            <a:r>
              <a:rPr lang="en-US" altLang="en-US"/>
              <a:t>Use probes on guide to the full extent.</a:t>
            </a:r>
          </a:p>
          <a:p>
            <a:r>
              <a:rPr lang="en-US" altLang="en-US"/>
              <a:t>Use additional probes not on the guide for clarification or elaboration of relevant responses.</a:t>
            </a:r>
          </a:p>
          <a:p>
            <a:r>
              <a:rPr lang="en-US" altLang="en-US"/>
              <a:t>If participant spontaneously begins discussing a relevant topic covered in a different part of the guide, feel free to skip to that topic. Get the discussion back on the course of the guide when discussion of that topic has ended.</a:t>
            </a:r>
          </a:p>
          <a:p>
            <a:endParaRPr lang="en-US"/>
          </a:p>
        </p:txBody>
      </p:sp>
    </p:spTree>
    <p:extLst>
      <p:ext uri="{BB962C8B-B14F-4D97-AF65-F5344CB8AC3E}">
        <p14:creationId xmlns:p14="http://schemas.microsoft.com/office/powerpoint/2010/main" val="23685911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B717B-98C8-497A-ADD5-0F85D41ACD97}"/>
              </a:ext>
            </a:extLst>
          </p:cNvPr>
          <p:cNvSpPr>
            <a:spLocks noGrp="1"/>
          </p:cNvSpPr>
          <p:nvPr>
            <p:ph type="title"/>
          </p:nvPr>
        </p:nvSpPr>
        <p:spPr/>
        <p:txBody>
          <a:bodyPr/>
          <a:lstStyle/>
          <a:p>
            <a:r>
              <a:rPr lang="en-US"/>
              <a:t>During the interview (cont.)</a:t>
            </a:r>
          </a:p>
        </p:txBody>
      </p:sp>
      <p:sp>
        <p:nvSpPr>
          <p:cNvPr id="3" name="Content Placeholder 2">
            <a:extLst>
              <a:ext uri="{FF2B5EF4-FFF2-40B4-BE49-F238E27FC236}">
                <a16:creationId xmlns:a16="http://schemas.microsoft.com/office/drawing/2014/main" id="{D7083EF6-DEAA-4034-8542-3347DD0DE114}"/>
              </a:ext>
            </a:extLst>
          </p:cNvPr>
          <p:cNvSpPr>
            <a:spLocks noGrp="1"/>
          </p:cNvSpPr>
          <p:nvPr>
            <p:ph idx="1"/>
          </p:nvPr>
        </p:nvSpPr>
        <p:spPr/>
        <p:txBody>
          <a:bodyPr/>
          <a:lstStyle/>
          <a:p>
            <a:r>
              <a:rPr lang="en-US" altLang="en-US"/>
              <a:t>Seek to hear interviewee’s honest perspectives. Allow the interviewee to talk about his or her priority concerns even if only loosely related to the guide. Create a dialogue in which the interviewee feels his or her concerns are being heard.  </a:t>
            </a:r>
          </a:p>
          <a:p>
            <a:r>
              <a:rPr lang="en-US" altLang="en-US"/>
              <a:t>If the interviewee deviates for an extended period on a topic of little relevance to the guide, politely steer the interview back to the guide as soon as possible. </a:t>
            </a:r>
          </a:p>
          <a:p>
            <a:endParaRPr lang="en-US"/>
          </a:p>
        </p:txBody>
      </p:sp>
    </p:spTree>
    <p:extLst>
      <p:ext uri="{BB962C8B-B14F-4D97-AF65-F5344CB8AC3E}">
        <p14:creationId xmlns:p14="http://schemas.microsoft.com/office/powerpoint/2010/main" val="9000122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793A8-F3A3-4DE6-97EE-FEDA78D74CF3}"/>
              </a:ext>
            </a:extLst>
          </p:cNvPr>
          <p:cNvSpPr>
            <a:spLocks noGrp="1"/>
          </p:cNvSpPr>
          <p:nvPr>
            <p:ph type="title"/>
          </p:nvPr>
        </p:nvSpPr>
        <p:spPr/>
        <p:txBody>
          <a:bodyPr/>
          <a:lstStyle/>
          <a:p>
            <a:r>
              <a:rPr lang="en-US"/>
              <a:t>Summarizing KII data</a:t>
            </a:r>
          </a:p>
        </p:txBody>
      </p:sp>
      <p:sp>
        <p:nvSpPr>
          <p:cNvPr id="3" name="Content Placeholder 2">
            <a:extLst>
              <a:ext uri="{FF2B5EF4-FFF2-40B4-BE49-F238E27FC236}">
                <a16:creationId xmlns:a16="http://schemas.microsoft.com/office/drawing/2014/main" id="{F4894E22-9B5B-46B5-9016-C86D339B2163}"/>
              </a:ext>
            </a:extLst>
          </p:cNvPr>
          <p:cNvSpPr>
            <a:spLocks noGrp="1"/>
          </p:cNvSpPr>
          <p:nvPr>
            <p:ph idx="1"/>
          </p:nvPr>
        </p:nvSpPr>
        <p:spPr>
          <a:xfrm>
            <a:off x="628651" y="1636730"/>
            <a:ext cx="7508586" cy="4932746"/>
          </a:xfrm>
        </p:spPr>
        <p:txBody>
          <a:bodyPr/>
          <a:lstStyle/>
          <a:p>
            <a:r>
              <a:rPr lang="en-US" sz="2400"/>
              <a:t>Immediately after each KII, the interviewer should:</a:t>
            </a:r>
          </a:p>
          <a:p>
            <a:pPr lvl="1"/>
            <a:r>
              <a:rPr lang="en-US"/>
              <a:t>Review notes </a:t>
            </a:r>
          </a:p>
          <a:p>
            <a:pPr lvl="1"/>
            <a:r>
              <a:rPr lang="en-US"/>
              <a:t>Fill in any missing information that was not able to be recorded during the interview</a:t>
            </a:r>
          </a:p>
          <a:p>
            <a:pPr lvl="1"/>
            <a:r>
              <a:rPr lang="en-US"/>
              <a:t>Summarize the key points in the box at the end of the KII guide</a:t>
            </a:r>
          </a:p>
          <a:p>
            <a:r>
              <a:rPr lang="en-US" sz="2400"/>
              <a:t>Key points from notes from each KII should be summarized and combined with key points from other KIIs for each site or facility</a:t>
            </a:r>
          </a:p>
          <a:p>
            <a:r>
              <a:rPr lang="en-US" sz="2400"/>
              <a:t>Key points should be presented at the interface meeting of community members and health care providers</a:t>
            </a:r>
          </a:p>
        </p:txBody>
      </p:sp>
    </p:spTree>
    <p:extLst>
      <p:ext uri="{BB962C8B-B14F-4D97-AF65-F5344CB8AC3E}">
        <p14:creationId xmlns:p14="http://schemas.microsoft.com/office/powerpoint/2010/main" val="1761503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C79933DF-B227-4B26-B86C-45BA85225192}"/>
              </a:ext>
            </a:extLst>
          </p:cNvPr>
          <p:cNvSpPr>
            <a:spLocks noGrp="1"/>
          </p:cNvSpPr>
          <p:nvPr>
            <p:ph type="pic" sz="quarter" idx="11"/>
          </p:nvPr>
        </p:nvSpPr>
        <p:spPr/>
      </p:sp>
      <p:sp>
        <p:nvSpPr>
          <p:cNvPr id="3" name="Subtitle 2">
            <a:extLst>
              <a:ext uri="{FF2B5EF4-FFF2-40B4-BE49-F238E27FC236}">
                <a16:creationId xmlns:a16="http://schemas.microsoft.com/office/drawing/2014/main" id="{EDA0A224-A6EF-42E1-92F7-F92637EE2889}"/>
              </a:ext>
            </a:extLst>
          </p:cNvPr>
          <p:cNvSpPr>
            <a:spLocks noGrp="1"/>
          </p:cNvSpPr>
          <p:nvPr>
            <p:ph type="subTitle" idx="10"/>
          </p:nvPr>
        </p:nvSpPr>
        <p:spPr/>
        <p:txBody>
          <a:bodyPr/>
          <a:lstStyle/>
          <a:p>
            <a:r>
              <a:rPr lang="en-US"/>
              <a:t>After Group Discussions and Key Informant Interviews</a:t>
            </a:r>
          </a:p>
        </p:txBody>
      </p:sp>
    </p:spTree>
    <p:extLst>
      <p:ext uri="{BB962C8B-B14F-4D97-AF65-F5344CB8AC3E}">
        <p14:creationId xmlns:p14="http://schemas.microsoft.com/office/powerpoint/2010/main" val="2592962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0EF26-AA18-4875-9DB5-BE4CBCD9C497}"/>
              </a:ext>
            </a:extLst>
          </p:cNvPr>
          <p:cNvSpPr>
            <a:spLocks noGrp="1"/>
          </p:cNvSpPr>
          <p:nvPr>
            <p:ph type="title"/>
          </p:nvPr>
        </p:nvSpPr>
        <p:spPr/>
        <p:txBody>
          <a:bodyPr>
            <a:normAutofit fontScale="90000"/>
          </a:bodyPr>
          <a:lstStyle/>
          <a:p>
            <a:r>
              <a:rPr lang="en-US"/>
              <a:t>What happens after the group discussions and KIIs are completed?</a:t>
            </a:r>
          </a:p>
        </p:txBody>
      </p:sp>
      <p:graphicFrame>
        <p:nvGraphicFramePr>
          <p:cNvPr id="4" name="Content Placeholder 3">
            <a:extLst>
              <a:ext uri="{FF2B5EF4-FFF2-40B4-BE49-F238E27FC236}">
                <a16:creationId xmlns:a16="http://schemas.microsoft.com/office/drawing/2014/main" id="{EEAC39DA-3B2A-4290-833D-54F58B31924E}"/>
              </a:ext>
            </a:extLst>
          </p:cNvPr>
          <p:cNvGraphicFramePr>
            <a:graphicFrameLocks noGrp="1"/>
          </p:cNvGraphicFramePr>
          <p:nvPr>
            <p:ph idx="1"/>
            <p:extLst>
              <p:ext uri="{D42A27DB-BD31-4B8C-83A1-F6EECF244321}">
                <p14:modId xmlns:p14="http://schemas.microsoft.com/office/powerpoint/2010/main" val="102747765"/>
              </p:ext>
            </p:extLst>
          </p:nvPr>
        </p:nvGraphicFramePr>
        <p:xfrm>
          <a:off x="628650" y="1636713"/>
          <a:ext cx="7886700" cy="49323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08931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06444-A365-471F-8669-172BB566922D}"/>
              </a:ext>
            </a:extLst>
          </p:cNvPr>
          <p:cNvSpPr>
            <a:spLocks noGrp="1"/>
          </p:cNvSpPr>
          <p:nvPr>
            <p:ph type="title"/>
          </p:nvPr>
        </p:nvSpPr>
        <p:spPr>
          <a:xfrm>
            <a:off x="406598" y="405057"/>
            <a:ext cx="7886700" cy="971521"/>
          </a:xfrm>
        </p:spPr>
        <p:txBody>
          <a:bodyPr>
            <a:normAutofit fontScale="90000"/>
          </a:bodyPr>
          <a:lstStyle/>
          <a:p>
            <a:r>
              <a:rPr lang="en-US"/>
              <a:t>CSC data collection and visualization with Open Data Kit and Power BI</a:t>
            </a:r>
          </a:p>
        </p:txBody>
      </p:sp>
      <p:pic>
        <p:nvPicPr>
          <p:cNvPr id="5" name="Picture 4" descr="A screenshot of a computer&#10;&#10;Description generated with very high confidence">
            <a:extLst>
              <a:ext uri="{FF2B5EF4-FFF2-40B4-BE49-F238E27FC236}">
                <a16:creationId xmlns:a16="http://schemas.microsoft.com/office/drawing/2014/main" id="{99401711-2CD0-4CB9-A346-FB7CAAF4C6EE}"/>
              </a:ext>
            </a:extLst>
          </p:cNvPr>
          <p:cNvPicPr>
            <a:picLocks noChangeAspect="1"/>
          </p:cNvPicPr>
          <p:nvPr/>
        </p:nvPicPr>
        <p:blipFill>
          <a:blip r:embed="rId3"/>
          <a:stretch>
            <a:fillRect/>
          </a:stretch>
        </p:blipFill>
        <p:spPr>
          <a:xfrm>
            <a:off x="56002" y="2340562"/>
            <a:ext cx="3721298" cy="2186910"/>
          </a:xfrm>
          <a:prstGeom prst="rect">
            <a:avLst/>
          </a:prstGeom>
        </p:spPr>
      </p:pic>
      <p:sp>
        <p:nvSpPr>
          <p:cNvPr id="6" name="TextBox 5">
            <a:extLst>
              <a:ext uri="{FF2B5EF4-FFF2-40B4-BE49-F238E27FC236}">
                <a16:creationId xmlns:a16="http://schemas.microsoft.com/office/drawing/2014/main" id="{C3DE41D8-2F99-4BDF-B52D-3C015FB357B0}"/>
              </a:ext>
            </a:extLst>
          </p:cNvPr>
          <p:cNvSpPr txBox="1"/>
          <p:nvPr/>
        </p:nvSpPr>
        <p:spPr>
          <a:xfrm>
            <a:off x="3887390" y="2865659"/>
            <a:ext cx="2769620" cy="6848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t>When a connection is available, send data </a:t>
            </a:r>
            <a:endParaRPr lang="en-US"/>
          </a:p>
        </p:txBody>
      </p:sp>
      <p:sp>
        <p:nvSpPr>
          <p:cNvPr id="8" name="TextBox 7">
            <a:extLst>
              <a:ext uri="{FF2B5EF4-FFF2-40B4-BE49-F238E27FC236}">
                <a16:creationId xmlns:a16="http://schemas.microsoft.com/office/drawing/2014/main" id="{EFBB27EF-302F-499B-9A5F-3A9EFC59A903}"/>
              </a:ext>
            </a:extLst>
          </p:cNvPr>
          <p:cNvSpPr txBox="1"/>
          <p:nvPr/>
        </p:nvSpPr>
        <p:spPr>
          <a:xfrm>
            <a:off x="344136" y="1655759"/>
            <a:ext cx="3433164" cy="684803"/>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cs typeface="Calibri"/>
              </a:rPr>
              <a:t>Enter data into online system (either online or off-line)</a:t>
            </a:r>
          </a:p>
        </p:txBody>
      </p:sp>
      <p:pic>
        <p:nvPicPr>
          <p:cNvPr id="9" name="Picture 10" descr="A screenshot of a cell phone&#10;&#10;Description generated with very high confidence">
            <a:extLst>
              <a:ext uri="{FF2B5EF4-FFF2-40B4-BE49-F238E27FC236}">
                <a16:creationId xmlns:a16="http://schemas.microsoft.com/office/drawing/2014/main" id="{A56A42D4-F5DF-4F83-8A27-44A9FEC4599E}"/>
              </a:ext>
            </a:extLst>
          </p:cNvPr>
          <p:cNvPicPr>
            <a:picLocks noChangeAspect="1"/>
          </p:cNvPicPr>
          <p:nvPr/>
        </p:nvPicPr>
        <p:blipFill>
          <a:blip r:embed="rId4"/>
          <a:stretch>
            <a:fillRect/>
          </a:stretch>
        </p:blipFill>
        <p:spPr>
          <a:xfrm>
            <a:off x="6083516" y="4946121"/>
            <a:ext cx="2799984" cy="1575283"/>
          </a:xfrm>
          <a:prstGeom prst="rect">
            <a:avLst/>
          </a:prstGeom>
        </p:spPr>
      </p:pic>
      <p:sp>
        <p:nvSpPr>
          <p:cNvPr id="10" name="TextBox 9">
            <a:extLst>
              <a:ext uri="{FF2B5EF4-FFF2-40B4-BE49-F238E27FC236}">
                <a16:creationId xmlns:a16="http://schemas.microsoft.com/office/drawing/2014/main" id="{140690DD-59B4-40B6-A7C8-82B05BD2CCED}"/>
              </a:ext>
            </a:extLst>
          </p:cNvPr>
          <p:cNvSpPr txBox="1"/>
          <p:nvPr/>
        </p:nvSpPr>
        <p:spPr>
          <a:xfrm>
            <a:off x="6183328" y="4527472"/>
            <a:ext cx="2700172" cy="377026"/>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2000">
                <a:cs typeface="Calibri"/>
              </a:rPr>
              <a:t>Data will be visualized</a:t>
            </a:r>
          </a:p>
        </p:txBody>
      </p:sp>
      <p:grpSp>
        <p:nvGrpSpPr>
          <p:cNvPr id="18" name="Group 17">
            <a:extLst>
              <a:ext uri="{FF2B5EF4-FFF2-40B4-BE49-F238E27FC236}">
                <a16:creationId xmlns:a16="http://schemas.microsoft.com/office/drawing/2014/main" id="{AA8F0B66-AD15-4335-9234-5DFF507B0A12}"/>
              </a:ext>
            </a:extLst>
          </p:cNvPr>
          <p:cNvGrpSpPr/>
          <p:nvPr/>
        </p:nvGrpSpPr>
        <p:grpSpPr>
          <a:xfrm>
            <a:off x="4238683" y="3655488"/>
            <a:ext cx="1748249" cy="1093455"/>
            <a:chOff x="4128593" y="3614754"/>
            <a:chExt cx="1748249" cy="1093455"/>
          </a:xfrm>
        </p:grpSpPr>
        <p:pic>
          <p:nvPicPr>
            <p:cNvPr id="16" name="Picture 15" descr="A picture containing silhouette, vector graphics&#10;&#10;Description automatically generated">
              <a:extLst>
                <a:ext uri="{FF2B5EF4-FFF2-40B4-BE49-F238E27FC236}">
                  <a16:creationId xmlns:a16="http://schemas.microsoft.com/office/drawing/2014/main" id="{0DB8A9D3-9043-4865-AEBE-923D6F5A56E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4128593" y="3614754"/>
              <a:ext cx="1748249" cy="1093455"/>
            </a:xfrm>
            <a:prstGeom prst="rect">
              <a:avLst/>
            </a:prstGeom>
          </p:spPr>
        </p:pic>
        <p:sp>
          <p:nvSpPr>
            <p:cNvPr id="17" name="TextBox 16">
              <a:extLst>
                <a:ext uri="{FF2B5EF4-FFF2-40B4-BE49-F238E27FC236}">
                  <a16:creationId xmlns:a16="http://schemas.microsoft.com/office/drawing/2014/main" id="{0BC3FAF3-8E77-4187-B1BE-DD1B47366A8A}"/>
                </a:ext>
              </a:extLst>
            </p:cNvPr>
            <p:cNvSpPr txBox="1"/>
            <p:nvPr/>
          </p:nvSpPr>
          <p:spPr>
            <a:xfrm>
              <a:off x="4194536" y="3892298"/>
              <a:ext cx="1616362" cy="618631"/>
            </a:xfrm>
            <a:prstGeom prst="rect">
              <a:avLst/>
            </a:prstGeom>
            <a:noFill/>
          </p:spPr>
          <p:txBody>
            <a:bodyPr wrap="square" rtlCol="0">
              <a:spAutoFit/>
            </a:bodyPr>
            <a:lstStyle/>
            <a:p>
              <a:pPr algn="ctr">
                <a:lnSpc>
                  <a:spcPct val="95000"/>
                </a:lnSpc>
              </a:pPr>
              <a:r>
                <a:rPr lang="en-US" b="1">
                  <a:solidFill>
                    <a:schemeClr val="bg1">
                      <a:lumMod val="95000"/>
                    </a:schemeClr>
                  </a:solidFill>
                </a:rPr>
                <a:t>ODK</a:t>
              </a:r>
            </a:p>
            <a:p>
              <a:pPr algn="ctr">
                <a:lnSpc>
                  <a:spcPct val="95000"/>
                </a:lnSpc>
              </a:pPr>
              <a:r>
                <a:rPr lang="en-US" b="1">
                  <a:solidFill>
                    <a:schemeClr val="bg1">
                      <a:lumMod val="95000"/>
                    </a:schemeClr>
                  </a:solidFill>
                </a:rPr>
                <a:t>Cloud Server</a:t>
              </a:r>
            </a:p>
          </p:txBody>
        </p:sp>
      </p:grpSp>
      <p:sp>
        <p:nvSpPr>
          <p:cNvPr id="20" name="Arrow: Bent 19">
            <a:extLst>
              <a:ext uri="{FF2B5EF4-FFF2-40B4-BE49-F238E27FC236}">
                <a16:creationId xmlns:a16="http://schemas.microsoft.com/office/drawing/2014/main" id="{3CBE049A-B3A7-4C65-AE9F-17A28B1FE35A}"/>
              </a:ext>
            </a:extLst>
          </p:cNvPr>
          <p:cNvSpPr/>
          <p:nvPr/>
        </p:nvSpPr>
        <p:spPr>
          <a:xfrm rot="5400000">
            <a:off x="3725213" y="1868993"/>
            <a:ext cx="971521" cy="774815"/>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Bent 20">
            <a:extLst>
              <a:ext uri="{FF2B5EF4-FFF2-40B4-BE49-F238E27FC236}">
                <a16:creationId xmlns:a16="http://schemas.microsoft.com/office/drawing/2014/main" id="{BF5C4463-E47F-4DAA-B300-9071CC05B082}"/>
              </a:ext>
            </a:extLst>
          </p:cNvPr>
          <p:cNvSpPr/>
          <p:nvPr/>
        </p:nvSpPr>
        <p:spPr>
          <a:xfrm rot="5400000">
            <a:off x="6303782" y="3375123"/>
            <a:ext cx="971521" cy="774815"/>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88167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2EBB1-D299-4ACB-89E1-A4CFCDA10A60}"/>
              </a:ext>
            </a:extLst>
          </p:cNvPr>
          <p:cNvSpPr>
            <a:spLocks noGrp="1"/>
          </p:cNvSpPr>
          <p:nvPr>
            <p:ph type="title"/>
          </p:nvPr>
        </p:nvSpPr>
        <p:spPr>
          <a:xfrm>
            <a:off x="628650" y="588493"/>
            <a:ext cx="7886700" cy="800039"/>
          </a:xfrm>
        </p:spPr>
        <p:txBody>
          <a:bodyPr/>
          <a:lstStyle/>
          <a:p>
            <a:r>
              <a:rPr lang="en-US"/>
              <a:t>Example data entry forms</a:t>
            </a:r>
          </a:p>
        </p:txBody>
      </p:sp>
      <p:pic>
        <p:nvPicPr>
          <p:cNvPr id="7" name="Content Placeholder 6">
            <a:extLst>
              <a:ext uri="{FF2B5EF4-FFF2-40B4-BE49-F238E27FC236}">
                <a16:creationId xmlns:a16="http://schemas.microsoft.com/office/drawing/2014/main" id="{FF507E0D-E0DD-4D40-B832-9976498BFFE6}"/>
              </a:ext>
            </a:extLst>
          </p:cNvPr>
          <p:cNvPicPr>
            <a:picLocks noGrp="1" noChangeAspect="1"/>
          </p:cNvPicPr>
          <p:nvPr>
            <p:ph idx="1"/>
          </p:nvPr>
        </p:nvPicPr>
        <p:blipFill>
          <a:blip r:embed="rId3"/>
          <a:stretch>
            <a:fillRect/>
          </a:stretch>
        </p:blipFill>
        <p:spPr>
          <a:xfrm>
            <a:off x="1346284" y="1525876"/>
            <a:ext cx="6451431" cy="493236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947252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4BE1-670C-4A38-9D9F-189F0B005FA6}"/>
              </a:ext>
            </a:extLst>
          </p:cNvPr>
          <p:cNvSpPr>
            <a:spLocks noGrp="1"/>
          </p:cNvSpPr>
          <p:nvPr>
            <p:ph type="title"/>
          </p:nvPr>
        </p:nvSpPr>
        <p:spPr/>
        <p:txBody>
          <a:bodyPr/>
          <a:lstStyle/>
          <a:p>
            <a:r>
              <a:rPr lang="en-US"/>
              <a:t>Example dashboard</a:t>
            </a:r>
          </a:p>
        </p:txBody>
      </p:sp>
      <p:pic>
        <p:nvPicPr>
          <p:cNvPr id="7" name="Picture 6" descr="Timeline&#10;&#10;Description automatically generated">
            <a:extLst>
              <a:ext uri="{FF2B5EF4-FFF2-40B4-BE49-F238E27FC236}">
                <a16:creationId xmlns:a16="http://schemas.microsoft.com/office/drawing/2014/main" id="{D7B86FE7-52D8-4100-90E9-B34EC50AAD41}"/>
              </a:ext>
            </a:extLst>
          </p:cNvPr>
          <p:cNvPicPr>
            <a:picLocks noChangeAspect="1"/>
          </p:cNvPicPr>
          <p:nvPr/>
        </p:nvPicPr>
        <p:blipFill>
          <a:blip r:embed="rId3"/>
          <a:stretch>
            <a:fillRect/>
          </a:stretch>
        </p:blipFill>
        <p:spPr>
          <a:xfrm>
            <a:off x="628649" y="1974314"/>
            <a:ext cx="7973813" cy="3356510"/>
          </a:xfrm>
          <a:prstGeom prst="rect">
            <a:avLst/>
          </a:prstGeom>
        </p:spPr>
      </p:pic>
    </p:spTree>
    <p:extLst>
      <p:ext uri="{BB962C8B-B14F-4D97-AF65-F5344CB8AC3E}">
        <p14:creationId xmlns:p14="http://schemas.microsoft.com/office/powerpoint/2010/main" val="55164772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7D558-A399-4163-B5A9-E6660C9F8228}"/>
              </a:ext>
            </a:extLst>
          </p:cNvPr>
          <p:cNvSpPr>
            <a:spLocks noGrp="1"/>
          </p:cNvSpPr>
          <p:nvPr>
            <p:ph type="title"/>
          </p:nvPr>
        </p:nvSpPr>
        <p:spPr/>
        <p:txBody>
          <a:bodyPr>
            <a:normAutofit fontScale="90000"/>
          </a:bodyPr>
          <a:lstStyle/>
          <a:p>
            <a:r>
              <a:rPr lang="en-US"/>
              <a:t>Interface meeting, developing and implementing action plans</a:t>
            </a:r>
          </a:p>
        </p:txBody>
      </p:sp>
      <p:grpSp>
        <p:nvGrpSpPr>
          <p:cNvPr id="17" name="Group 16">
            <a:extLst>
              <a:ext uri="{FF2B5EF4-FFF2-40B4-BE49-F238E27FC236}">
                <a16:creationId xmlns:a16="http://schemas.microsoft.com/office/drawing/2014/main" id="{7D7A99FB-E5E2-4058-A9E1-C437A1C58BB1}"/>
              </a:ext>
            </a:extLst>
          </p:cNvPr>
          <p:cNvGrpSpPr/>
          <p:nvPr/>
        </p:nvGrpSpPr>
        <p:grpSpPr>
          <a:xfrm>
            <a:off x="2241582" y="1810351"/>
            <a:ext cx="4660836" cy="4592993"/>
            <a:chOff x="2820138" y="2874869"/>
            <a:chExt cx="3171497" cy="3125333"/>
          </a:xfrm>
        </p:grpSpPr>
        <p:sp>
          <p:nvSpPr>
            <p:cNvPr id="18" name="object 2">
              <a:extLst>
                <a:ext uri="{FF2B5EF4-FFF2-40B4-BE49-F238E27FC236}">
                  <a16:creationId xmlns:a16="http://schemas.microsoft.com/office/drawing/2014/main" id="{303AE4CE-3063-42E1-A871-1CD14E26376F}"/>
                </a:ext>
              </a:extLst>
            </p:cNvPr>
            <p:cNvSpPr/>
            <p:nvPr/>
          </p:nvSpPr>
          <p:spPr>
            <a:xfrm>
              <a:off x="4883373" y="3221804"/>
              <a:ext cx="1108262" cy="2130238"/>
            </a:xfrm>
            <a:custGeom>
              <a:avLst/>
              <a:gdLst/>
              <a:ahLst/>
              <a:cxnLst/>
              <a:rect l="l" t="t" r="r" b="b"/>
              <a:pathLst>
                <a:path w="1256029" h="2414270">
                  <a:moveTo>
                    <a:pt x="1255775" y="1423415"/>
                  </a:moveTo>
                  <a:lnTo>
                    <a:pt x="1255775" y="1338071"/>
                  </a:lnTo>
                  <a:lnTo>
                    <a:pt x="1252727" y="1255775"/>
                  </a:lnTo>
                  <a:lnTo>
                    <a:pt x="1243583" y="1176527"/>
                  </a:lnTo>
                  <a:lnTo>
                    <a:pt x="1231391" y="1094231"/>
                  </a:lnTo>
                  <a:lnTo>
                    <a:pt x="1216151" y="1014983"/>
                  </a:lnTo>
                  <a:lnTo>
                    <a:pt x="1197863" y="932687"/>
                  </a:lnTo>
                  <a:lnTo>
                    <a:pt x="1173479" y="853439"/>
                  </a:lnTo>
                  <a:lnTo>
                    <a:pt x="1149095" y="777239"/>
                  </a:lnTo>
                  <a:lnTo>
                    <a:pt x="1118615" y="701039"/>
                  </a:lnTo>
                  <a:lnTo>
                    <a:pt x="1085087" y="624839"/>
                  </a:lnTo>
                  <a:lnTo>
                    <a:pt x="1045463" y="548639"/>
                  </a:lnTo>
                  <a:lnTo>
                    <a:pt x="1005839" y="478535"/>
                  </a:lnTo>
                  <a:lnTo>
                    <a:pt x="960119" y="405383"/>
                  </a:lnTo>
                  <a:lnTo>
                    <a:pt x="914399" y="338327"/>
                  </a:lnTo>
                  <a:lnTo>
                    <a:pt x="862583" y="271271"/>
                  </a:lnTo>
                  <a:lnTo>
                    <a:pt x="807719" y="207263"/>
                  </a:lnTo>
                  <a:lnTo>
                    <a:pt x="749807" y="143255"/>
                  </a:lnTo>
                  <a:lnTo>
                    <a:pt x="621791" y="27431"/>
                  </a:lnTo>
                  <a:lnTo>
                    <a:pt x="588263" y="0"/>
                  </a:lnTo>
                  <a:lnTo>
                    <a:pt x="521207" y="560831"/>
                  </a:lnTo>
                  <a:lnTo>
                    <a:pt x="0" y="816863"/>
                  </a:lnTo>
                  <a:lnTo>
                    <a:pt x="73151" y="893063"/>
                  </a:lnTo>
                  <a:lnTo>
                    <a:pt x="115823" y="947927"/>
                  </a:lnTo>
                  <a:lnTo>
                    <a:pt x="152399" y="1008887"/>
                  </a:lnTo>
                  <a:lnTo>
                    <a:pt x="182879" y="1069847"/>
                  </a:lnTo>
                  <a:lnTo>
                    <a:pt x="210311" y="1133855"/>
                  </a:lnTo>
                  <a:lnTo>
                    <a:pt x="228599" y="1197863"/>
                  </a:lnTo>
                  <a:lnTo>
                    <a:pt x="243839" y="1264919"/>
                  </a:lnTo>
                  <a:lnTo>
                    <a:pt x="249935" y="1331975"/>
                  </a:lnTo>
                  <a:lnTo>
                    <a:pt x="252983" y="1402079"/>
                  </a:lnTo>
                  <a:lnTo>
                    <a:pt x="246887" y="1469135"/>
                  </a:lnTo>
                  <a:lnTo>
                    <a:pt x="237743" y="1539252"/>
                  </a:lnTo>
                  <a:lnTo>
                    <a:pt x="222503" y="1606308"/>
                  </a:lnTo>
                  <a:lnTo>
                    <a:pt x="201167" y="1673364"/>
                  </a:lnTo>
                  <a:lnTo>
                    <a:pt x="170687" y="1737372"/>
                  </a:lnTo>
                  <a:lnTo>
                    <a:pt x="137159" y="1801380"/>
                  </a:lnTo>
                  <a:lnTo>
                    <a:pt x="115823" y="1831860"/>
                  </a:lnTo>
                  <a:lnTo>
                    <a:pt x="368807" y="2346972"/>
                  </a:lnTo>
                  <a:lnTo>
                    <a:pt x="932687" y="2414028"/>
                  </a:lnTo>
                  <a:lnTo>
                    <a:pt x="960119" y="2377452"/>
                  </a:lnTo>
                  <a:lnTo>
                    <a:pt x="1005839" y="2301252"/>
                  </a:lnTo>
                  <a:lnTo>
                    <a:pt x="1048511" y="2228100"/>
                  </a:lnTo>
                  <a:lnTo>
                    <a:pt x="1088135" y="2148852"/>
                  </a:lnTo>
                  <a:lnTo>
                    <a:pt x="1121663" y="2072652"/>
                  </a:lnTo>
                  <a:lnTo>
                    <a:pt x="1152143" y="1993404"/>
                  </a:lnTo>
                  <a:lnTo>
                    <a:pt x="1179575" y="1914156"/>
                  </a:lnTo>
                  <a:lnTo>
                    <a:pt x="1200911" y="1831860"/>
                  </a:lnTo>
                  <a:lnTo>
                    <a:pt x="1219199" y="1749564"/>
                  </a:lnTo>
                  <a:lnTo>
                    <a:pt x="1234439" y="1667268"/>
                  </a:lnTo>
                  <a:lnTo>
                    <a:pt x="1246631" y="1588020"/>
                  </a:lnTo>
                  <a:lnTo>
                    <a:pt x="1252727" y="1505724"/>
                  </a:lnTo>
                  <a:lnTo>
                    <a:pt x="1255775" y="1423415"/>
                  </a:lnTo>
                  <a:close/>
                </a:path>
              </a:pathLst>
            </a:custGeom>
            <a:solidFill>
              <a:srgbClr val="FFC000"/>
            </a:solidFill>
          </p:spPr>
          <p:txBody>
            <a:bodyPr wrap="square" lIns="0" tIns="0" rIns="0" bIns="0" rtlCol="0"/>
            <a:lstStyle/>
            <a:p>
              <a:endParaRPr sz="1600" b="1">
                <a:solidFill>
                  <a:schemeClr val="tx2"/>
                </a:solidFill>
              </a:endParaRPr>
            </a:p>
          </p:txBody>
        </p:sp>
        <p:sp>
          <p:nvSpPr>
            <p:cNvPr id="19" name="object 3">
              <a:extLst>
                <a:ext uri="{FF2B5EF4-FFF2-40B4-BE49-F238E27FC236}">
                  <a16:creationId xmlns:a16="http://schemas.microsoft.com/office/drawing/2014/main" id="{C2575786-5BD2-43B4-96E7-0A184D3B9921}"/>
                </a:ext>
              </a:extLst>
            </p:cNvPr>
            <p:cNvSpPr/>
            <p:nvPr/>
          </p:nvSpPr>
          <p:spPr>
            <a:xfrm>
              <a:off x="3191733" y="2874869"/>
              <a:ext cx="2130238" cy="1108262"/>
            </a:xfrm>
            <a:custGeom>
              <a:avLst/>
              <a:gdLst/>
              <a:ahLst/>
              <a:cxnLst/>
              <a:rect l="l" t="t" r="r" b="b"/>
              <a:pathLst>
                <a:path w="2414270" h="1256030">
                  <a:moveTo>
                    <a:pt x="2414015" y="323087"/>
                  </a:moveTo>
                  <a:lnTo>
                    <a:pt x="2304287" y="249935"/>
                  </a:lnTo>
                  <a:lnTo>
                    <a:pt x="2228087" y="207263"/>
                  </a:lnTo>
                  <a:lnTo>
                    <a:pt x="2151887" y="167639"/>
                  </a:lnTo>
                  <a:lnTo>
                    <a:pt x="2072639" y="134111"/>
                  </a:lnTo>
                  <a:lnTo>
                    <a:pt x="1993391" y="103631"/>
                  </a:lnTo>
                  <a:lnTo>
                    <a:pt x="1914143" y="76199"/>
                  </a:lnTo>
                  <a:lnTo>
                    <a:pt x="1831847" y="54863"/>
                  </a:lnTo>
                  <a:lnTo>
                    <a:pt x="1752599" y="36575"/>
                  </a:lnTo>
                  <a:lnTo>
                    <a:pt x="1670303" y="21335"/>
                  </a:lnTo>
                  <a:lnTo>
                    <a:pt x="1588007" y="9143"/>
                  </a:lnTo>
                  <a:lnTo>
                    <a:pt x="1505711" y="3047"/>
                  </a:lnTo>
                  <a:lnTo>
                    <a:pt x="1423415" y="0"/>
                  </a:lnTo>
                  <a:lnTo>
                    <a:pt x="1341119" y="0"/>
                  </a:lnTo>
                  <a:lnTo>
                    <a:pt x="1258823" y="3047"/>
                  </a:lnTo>
                  <a:lnTo>
                    <a:pt x="1176527" y="12191"/>
                  </a:lnTo>
                  <a:lnTo>
                    <a:pt x="1094231" y="24383"/>
                  </a:lnTo>
                  <a:lnTo>
                    <a:pt x="1014983" y="39623"/>
                  </a:lnTo>
                  <a:lnTo>
                    <a:pt x="932687" y="57911"/>
                  </a:lnTo>
                  <a:lnTo>
                    <a:pt x="853439" y="82295"/>
                  </a:lnTo>
                  <a:lnTo>
                    <a:pt x="777239" y="106679"/>
                  </a:lnTo>
                  <a:lnTo>
                    <a:pt x="701039" y="137159"/>
                  </a:lnTo>
                  <a:lnTo>
                    <a:pt x="624839" y="170687"/>
                  </a:lnTo>
                  <a:lnTo>
                    <a:pt x="551687" y="207263"/>
                  </a:lnTo>
                  <a:lnTo>
                    <a:pt x="478535" y="249935"/>
                  </a:lnTo>
                  <a:lnTo>
                    <a:pt x="408431" y="292607"/>
                  </a:lnTo>
                  <a:lnTo>
                    <a:pt x="338327" y="341375"/>
                  </a:lnTo>
                  <a:lnTo>
                    <a:pt x="271271" y="393191"/>
                  </a:lnTo>
                  <a:lnTo>
                    <a:pt x="207263" y="448055"/>
                  </a:lnTo>
                  <a:lnTo>
                    <a:pt x="143255" y="505967"/>
                  </a:lnTo>
                  <a:lnTo>
                    <a:pt x="85343" y="566927"/>
                  </a:lnTo>
                  <a:lnTo>
                    <a:pt x="27431" y="633983"/>
                  </a:lnTo>
                  <a:lnTo>
                    <a:pt x="0" y="667511"/>
                  </a:lnTo>
                  <a:lnTo>
                    <a:pt x="560831" y="731519"/>
                  </a:lnTo>
                  <a:lnTo>
                    <a:pt x="816863" y="1255775"/>
                  </a:lnTo>
                  <a:lnTo>
                    <a:pt x="893063" y="1182623"/>
                  </a:lnTo>
                  <a:lnTo>
                    <a:pt x="950975" y="1139951"/>
                  </a:lnTo>
                  <a:lnTo>
                    <a:pt x="1008887" y="1103375"/>
                  </a:lnTo>
                  <a:lnTo>
                    <a:pt x="1069847" y="1072895"/>
                  </a:lnTo>
                  <a:lnTo>
                    <a:pt x="1133855" y="1045463"/>
                  </a:lnTo>
                  <a:lnTo>
                    <a:pt x="1200911" y="1027175"/>
                  </a:lnTo>
                  <a:lnTo>
                    <a:pt x="1264919" y="1011935"/>
                  </a:lnTo>
                  <a:lnTo>
                    <a:pt x="1335023" y="1005839"/>
                  </a:lnTo>
                  <a:lnTo>
                    <a:pt x="1402079" y="1002791"/>
                  </a:lnTo>
                  <a:lnTo>
                    <a:pt x="1472183" y="1005839"/>
                  </a:lnTo>
                  <a:lnTo>
                    <a:pt x="1539239" y="1014983"/>
                  </a:lnTo>
                  <a:lnTo>
                    <a:pt x="1606295" y="1033271"/>
                  </a:lnTo>
                  <a:lnTo>
                    <a:pt x="1673351" y="1054607"/>
                  </a:lnTo>
                  <a:lnTo>
                    <a:pt x="1737359" y="1085087"/>
                  </a:lnTo>
                  <a:lnTo>
                    <a:pt x="1801367" y="1118615"/>
                  </a:lnTo>
                  <a:lnTo>
                    <a:pt x="1831847" y="1139951"/>
                  </a:lnTo>
                  <a:lnTo>
                    <a:pt x="2346959" y="886967"/>
                  </a:lnTo>
                  <a:lnTo>
                    <a:pt x="2414015" y="323087"/>
                  </a:lnTo>
                  <a:close/>
                </a:path>
              </a:pathLst>
            </a:custGeom>
            <a:solidFill>
              <a:srgbClr val="F1F1F1"/>
            </a:solidFill>
          </p:spPr>
          <p:txBody>
            <a:bodyPr wrap="square" lIns="0" tIns="0" rIns="0" bIns="0" rtlCol="0"/>
            <a:lstStyle/>
            <a:p>
              <a:endParaRPr sz="1600" b="1">
                <a:solidFill>
                  <a:schemeClr val="tx2"/>
                </a:solidFill>
              </a:endParaRPr>
            </a:p>
          </p:txBody>
        </p:sp>
        <p:sp>
          <p:nvSpPr>
            <p:cNvPr id="20" name="object 6">
              <a:extLst>
                <a:ext uri="{FF2B5EF4-FFF2-40B4-BE49-F238E27FC236}">
                  <a16:creationId xmlns:a16="http://schemas.microsoft.com/office/drawing/2014/main" id="{C5926721-A8E1-4181-A7AE-DB4EC5FFF33F}"/>
                </a:ext>
              </a:extLst>
            </p:cNvPr>
            <p:cNvSpPr txBox="1"/>
            <p:nvPr/>
          </p:nvSpPr>
          <p:spPr>
            <a:xfrm>
              <a:off x="4035674" y="2914763"/>
              <a:ext cx="756957" cy="607771"/>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1</a:t>
              </a:r>
              <a:endParaRPr sz="1600" b="1">
                <a:solidFill>
                  <a:schemeClr val="tx2"/>
                </a:solidFill>
                <a:latin typeface="Calibri"/>
                <a:cs typeface="Calibri"/>
              </a:endParaRPr>
            </a:p>
            <a:p>
              <a:pPr marL="10646" marR="4483" indent="-3362" algn="ctr">
                <a:spcBef>
                  <a:spcPts val="13"/>
                </a:spcBef>
              </a:pPr>
              <a:r>
                <a:rPr sz="1600" b="1" spc="4">
                  <a:solidFill>
                    <a:schemeClr val="tx2"/>
                  </a:solidFill>
                  <a:latin typeface="Calibri"/>
                  <a:cs typeface="Calibri"/>
                </a:rPr>
                <a:t>Score </a:t>
              </a:r>
              <a:r>
                <a:rPr sz="1600" b="1" spc="13">
                  <a:solidFill>
                    <a:schemeClr val="tx2"/>
                  </a:solidFill>
                  <a:latin typeface="Calibri"/>
                  <a:cs typeface="Calibri"/>
                </a:rPr>
                <a:t>the  </a:t>
              </a:r>
              <a:r>
                <a:rPr sz="1600" b="1" spc="22">
                  <a:solidFill>
                    <a:schemeClr val="tx2"/>
                  </a:solidFill>
                  <a:latin typeface="Calibri"/>
                  <a:cs typeface="Calibri"/>
                </a:rPr>
                <a:t>S</a:t>
              </a:r>
              <a:r>
                <a:rPr sz="1600" b="1" spc="-9">
                  <a:solidFill>
                    <a:schemeClr val="tx2"/>
                  </a:solidFill>
                  <a:latin typeface="Calibri"/>
                  <a:cs typeface="Calibri"/>
                </a:rPr>
                <a:t>c</a:t>
              </a:r>
              <a:r>
                <a:rPr sz="1600" b="1" spc="18">
                  <a:solidFill>
                    <a:schemeClr val="tx2"/>
                  </a:solidFill>
                  <a:latin typeface="Calibri"/>
                  <a:cs typeface="Calibri"/>
                </a:rPr>
                <a:t>o</a:t>
              </a:r>
              <a:r>
                <a:rPr sz="1600" b="1" spc="-9">
                  <a:solidFill>
                    <a:schemeClr val="tx2"/>
                  </a:solidFill>
                  <a:latin typeface="Calibri"/>
                  <a:cs typeface="Calibri"/>
                </a:rPr>
                <a:t>r</a:t>
              </a:r>
              <a:r>
                <a:rPr sz="1600" b="1" spc="13">
                  <a:solidFill>
                    <a:schemeClr val="tx2"/>
                  </a:solidFill>
                  <a:latin typeface="Calibri"/>
                  <a:cs typeface="Calibri"/>
                </a:rPr>
                <a:t>e</a:t>
              </a:r>
              <a:r>
                <a:rPr sz="1600" b="1" spc="-9">
                  <a:solidFill>
                    <a:schemeClr val="tx2"/>
                  </a:solidFill>
                  <a:latin typeface="Calibri"/>
                  <a:cs typeface="Calibri"/>
                </a:rPr>
                <a:t>c</a:t>
              </a:r>
              <a:r>
                <a:rPr sz="1600" b="1" spc="18">
                  <a:solidFill>
                    <a:schemeClr val="tx2"/>
                  </a:solidFill>
                  <a:latin typeface="Calibri"/>
                  <a:cs typeface="Calibri"/>
                </a:rPr>
                <a:t>a</a:t>
              </a:r>
              <a:r>
                <a:rPr sz="1600" b="1" spc="-13">
                  <a:solidFill>
                    <a:schemeClr val="tx2"/>
                  </a:solidFill>
                  <a:latin typeface="Calibri"/>
                  <a:cs typeface="Calibri"/>
                </a:rPr>
                <a:t>r</a:t>
              </a:r>
              <a:r>
                <a:rPr sz="1600" b="1" spc="18">
                  <a:solidFill>
                    <a:schemeClr val="tx2"/>
                  </a:solidFill>
                  <a:latin typeface="Calibri"/>
                  <a:cs typeface="Calibri"/>
                </a:rPr>
                <a:t>d</a:t>
              </a:r>
              <a:endParaRPr sz="1600" b="1">
                <a:solidFill>
                  <a:schemeClr val="tx2"/>
                </a:solidFill>
                <a:latin typeface="Calibri"/>
                <a:cs typeface="Calibri"/>
              </a:endParaRPr>
            </a:p>
          </p:txBody>
        </p:sp>
        <p:sp>
          <p:nvSpPr>
            <p:cNvPr id="21" name="object 7">
              <a:extLst>
                <a:ext uri="{FF2B5EF4-FFF2-40B4-BE49-F238E27FC236}">
                  <a16:creationId xmlns:a16="http://schemas.microsoft.com/office/drawing/2014/main" id="{2F16F7D2-5051-49EB-B244-FD11FDFD515D}"/>
                </a:ext>
              </a:extLst>
            </p:cNvPr>
            <p:cNvSpPr/>
            <p:nvPr/>
          </p:nvSpPr>
          <p:spPr>
            <a:xfrm>
              <a:off x="3517153" y="4891940"/>
              <a:ext cx="2130238" cy="1108262"/>
            </a:xfrm>
            <a:custGeom>
              <a:avLst/>
              <a:gdLst/>
              <a:ahLst/>
              <a:cxnLst/>
              <a:rect l="l" t="t" r="r" b="b"/>
              <a:pathLst>
                <a:path w="2414270" h="1256029">
                  <a:moveTo>
                    <a:pt x="2414015" y="588263"/>
                  </a:moveTo>
                  <a:lnTo>
                    <a:pt x="1853183" y="521207"/>
                  </a:lnTo>
                  <a:lnTo>
                    <a:pt x="1597151" y="0"/>
                  </a:lnTo>
                  <a:lnTo>
                    <a:pt x="1572767" y="24383"/>
                  </a:lnTo>
                  <a:lnTo>
                    <a:pt x="1520951" y="73151"/>
                  </a:lnTo>
                  <a:lnTo>
                    <a:pt x="1463039" y="112775"/>
                  </a:lnTo>
                  <a:lnTo>
                    <a:pt x="1405127" y="149351"/>
                  </a:lnTo>
                  <a:lnTo>
                    <a:pt x="1344167" y="182879"/>
                  </a:lnTo>
                  <a:lnTo>
                    <a:pt x="1280159" y="207263"/>
                  </a:lnTo>
                  <a:lnTo>
                    <a:pt x="1213103" y="225551"/>
                  </a:lnTo>
                  <a:lnTo>
                    <a:pt x="1146047" y="240791"/>
                  </a:lnTo>
                  <a:lnTo>
                    <a:pt x="1078991" y="249935"/>
                  </a:lnTo>
                  <a:lnTo>
                    <a:pt x="1011935" y="249935"/>
                  </a:lnTo>
                  <a:lnTo>
                    <a:pt x="941831" y="246887"/>
                  </a:lnTo>
                  <a:lnTo>
                    <a:pt x="874775" y="237743"/>
                  </a:lnTo>
                  <a:lnTo>
                    <a:pt x="804671" y="219455"/>
                  </a:lnTo>
                  <a:lnTo>
                    <a:pt x="740663" y="198119"/>
                  </a:lnTo>
                  <a:lnTo>
                    <a:pt x="673607" y="170687"/>
                  </a:lnTo>
                  <a:lnTo>
                    <a:pt x="612647" y="134111"/>
                  </a:lnTo>
                  <a:lnTo>
                    <a:pt x="582167" y="112775"/>
                  </a:lnTo>
                  <a:lnTo>
                    <a:pt x="64007" y="365759"/>
                  </a:lnTo>
                  <a:lnTo>
                    <a:pt x="0" y="932687"/>
                  </a:lnTo>
                  <a:lnTo>
                    <a:pt x="36575" y="957071"/>
                  </a:lnTo>
                  <a:lnTo>
                    <a:pt x="109727" y="1002791"/>
                  </a:lnTo>
                  <a:lnTo>
                    <a:pt x="185927" y="1045463"/>
                  </a:lnTo>
                  <a:lnTo>
                    <a:pt x="262127" y="1085087"/>
                  </a:lnTo>
                  <a:lnTo>
                    <a:pt x="341375" y="1118615"/>
                  </a:lnTo>
                  <a:lnTo>
                    <a:pt x="420623" y="1149095"/>
                  </a:lnTo>
                  <a:lnTo>
                    <a:pt x="499871" y="1176527"/>
                  </a:lnTo>
                  <a:lnTo>
                    <a:pt x="579119" y="1200911"/>
                  </a:lnTo>
                  <a:lnTo>
                    <a:pt x="661415" y="1219199"/>
                  </a:lnTo>
                  <a:lnTo>
                    <a:pt x="743711" y="1234439"/>
                  </a:lnTo>
                  <a:lnTo>
                    <a:pt x="908303" y="1252727"/>
                  </a:lnTo>
                  <a:lnTo>
                    <a:pt x="990599" y="1255775"/>
                  </a:lnTo>
                  <a:lnTo>
                    <a:pt x="1072895" y="1255775"/>
                  </a:lnTo>
                  <a:lnTo>
                    <a:pt x="1155191" y="1249679"/>
                  </a:lnTo>
                  <a:lnTo>
                    <a:pt x="1319783" y="1231391"/>
                  </a:lnTo>
                  <a:lnTo>
                    <a:pt x="1399031" y="1216151"/>
                  </a:lnTo>
                  <a:lnTo>
                    <a:pt x="1481327" y="1194815"/>
                  </a:lnTo>
                  <a:lnTo>
                    <a:pt x="1560575" y="1173479"/>
                  </a:lnTo>
                  <a:lnTo>
                    <a:pt x="1636775" y="1146047"/>
                  </a:lnTo>
                  <a:lnTo>
                    <a:pt x="1716023" y="1115567"/>
                  </a:lnTo>
                  <a:lnTo>
                    <a:pt x="1789175" y="1082039"/>
                  </a:lnTo>
                  <a:lnTo>
                    <a:pt x="1865375" y="1045463"/>
                  </a:lnTo>
                  <a:lnTo>
                    <a:pt x="1935479" y="1005839"/>
                  </a:lnTo>
                  <a:lnTo>
                    <a:pt x="2008631" y="960119"/>
                  </a:lnTo>
                  <a:lnTo>
                    <a:pt x="2075687" y="911351"/>
                  </a:lnTo>
                  <a:lnTo>
                    <a:pt x="2142743" y="859535"/>
                  </a:lnTo>
                  <a:lnTo>
                    <a:pt x="2206751" y="804671"/>
                  </a:lnTo>
                  <a:lnTo>
                    <a:pt x="2270759" y="746759"/>
                  </a:lnTo>
                  <a:lnTo>
                    <a:pt x="2328671" y="685799"/>
                  </a:lnTo>
                  <a:lnTo>
                    <a:pt x="2386583" y="621791"/>
                  </a:lnTo>
                  <a:lnTo>
                    <a:pt x="2414015" y="588263"/>
                  </a:lnTo>
                  <a:close/>
                </a:path>
              </a:pathLst>
            </a:custGeom>
            <a:solidFill>
              <a:srgbClr val="00AFEF"/>
            </a:solidFill>
          </p:spPr>
          <p:txBody>
            <a:bodyPr wrap="square" lIns="0" tIns="0" rIns="0" bIns="0" rtlCol="0"/>
            <a:lstStyle/>
            <a:p>
              <a:endParaRPr sz="1600" b="1"/>
            </a:p>
          </p:txBody>
        </p:sp>
        <p:sp>
          <p:nvSpPr>
            <p:cNvPr id="22" name="object 8">
              <a:extLst>
                <a:ext uri="{FF2B5EF4-FFF2-40B4-BE49-F238E27FC236}">
                  <a16:creationId xmlns:a16="http://schemas.microsoft.com/office/drawing/2014/main" id="{64F75F29-00D3-4BA0-99B8-9D09F283E471}"/>
                </a:ext>
              </a:extLst>
            </p:cNvPr>
            <p:cNvSpPr/>
            <p:nvPr/>
          </p:nvSpPr>
          <p:spPr>
            <a:xfrm>
              <a:off x="2844800" y="3544533"/>
              <a:ext cx="1108262" cy="2130238"/>
            </a:xfrm>
            <a:custGeom>
              <a:avLst/>
              <a:gdLst/>
              <a:ahLst/>
              <a:cxnLst/>
              <a:rect l="l" t="t" r="r" b="b"/>
              <a:pathLst>
                <a:path w="1256029" h="2414270">
                  <a:moveTo>
                    <a:pt x="1255775" y="1597164"/>
                  </a:moveTo>
                  <a:lnTo>
                    <a:pt x="1182623" y="1520964"/>
                  </a:lnTo>
                  <a:lnTo>
                    <a:pt x="1139951" y="1463052"/>
                  </a:lnTo>
                  <a:lnTo>
                    <a:pt x="1103375" y="1405140"/>
                  </a:lnTo>
                  <a:lnTo>
                    <a:pt x="1072895" y="1344180"/>
                  </a:lnTo>
                  <a:lnTo>
                    <a:pt x="1048511" y="1280172"/>
                  </a:lnTo>
                  <a:lnTo>
                    <a:pt x="1027175" y="1216164"/>
                  </a:lnTo>
                  <a:lnTo>
                    <a:pt x="1014983" y="1149108"/>
                  </a:lnTo>
                  <a:lnTo>
                    <a:pt x="1005839" y="1078991"/>
                  </a:lnTo>
                  <a:lnTo>
                    <a:pt x="1005839" y="1011935"/>
                  </a:lnTo>
                  <a:lnTo>
                    <a:pt x="1008887" y="941831"/>
                  </a:lnTo>
                  <a:lnTo>
                    <a:pt x="1018031" y="874775"/>
                  </a:lnTo>
                  <a:lnTo>
                    <a:pt x="1036319" y="807719"/>
                  </a:lnTo>
                  <a:lnTo>
                    <a:pt x="1057655" y="740663"/>
                  </a:lnTo>
                  <a:lnTo>
                    <a:pt x="1085087" y="676655"/>
                  </a:lnTo>
                  <a:lnTo>
                    <a:pt x="1121663" y="612647"/>
                  </a:lnTo>
                  <a:lnTo>
                    <a:pt x="1142999" y="582167"/>
                  </a:lnTo>
                  <a:lnTo>
                    <a:pt x="890015" y="67055"/>
                  </a:lnTo>
                  <a:lnTo>
                    <a:pt x="323087" y="0"/>
                  </a:lnTo>
                  <a:lnTo>
                    <a:pt x="298703" y="36575"/>
                  </a:lnTo>
                  <a:lnTo>
                    <a:pt x="252983" y="109727"/>
                  </a:lnTo>
                  <a:lnTo>
                    <a:pt x="210311" y="185927"/>
                  </a:lnTo>
                  <a:lnTo>
                    <a:pt x="170687" y="262127"/>
                  </a:lnTo>
                  <a:lnTo>
                    <a:pt x="137159" y="341375"/>
                  </a:lnTo>
                  <a:lnTo>
                    <a:pt x="106679" y="420623"/>
                  </a:lnTo>
                  <a:lnTo>
                    <a:pt x="79247" y="499871"/>
                  </a:lnTo>
                  <a:lnTo>
                    <a:pt x="36575" y="664463"/>
                  </a:lnTo>
                  <a:lnTo>
                    <a:pt x="24383" y="743711"/>
                  </a:lnTo>
                  <a:lnTo>
                    <a:pt x="12191" y="826007"/>
                  </a:lnTo>
                  <a:lnTo>
                    <a:pt x="3047" y="908303"/>
                  </a:lnTo>
                  <a:lnTo>
                    <a:pt x="0" y="990599"/>
                  </a:lnTo>
                  <a:lnTo>
                    <a:pt x="3047" y="1075943"/>
                  </a:lnTo>
                  <a:lnTo>
                    <a:pt x="6095" y="1155204"/>
                  </a:lnTo>
                  <a:lnTo>
                    <a:pt x="12191" y="1237500"/>
                  </a:lnTo>
                  <a:lnTo>
                    <a:pt x="27431" y="1319796"/>
                  </a:lnTo>
                  <a:lnTo>
                    <a:pt x="42671" y="1399044"/>
                  </a:lnTo>
                  <a:lnTo>
                    <a:pt x="60959" y="1481340"/>
                  </a:lnTo>
                  <a:lnTo>
                    <a:pt x="82295" y="1560588"/>
                  </a:lnTo>
                  <a:lnTo>
                    <a:pt x="109727" y="1636788"/>
                  </a:lnTo>
                  <a:lnTo>
                    <a:pt x="140207" y="1716036"/>
                  </a:lnTo>
                  <a:lnTo>
                    <a:pt x="173735" y="1789188"/>
                  </a:lnTo>
                  <a:lnTo>
                    <a:pt x="210311" y="1862340"/>
                  </a:lnTo>
                  <a:lnTo>
                    <a:pt x="249935" y="1935492"/>
                  </a:lnTo>
                  <a:lnTo>
                    <a:pt x="295655" y="2008644"/>
                  </a:lnTo>
                  <a:lnTo>
                    <a:pt x="393191" y="2142756"/>
                  </a:lnTo>
                  <a:lnTo>
                    <a:pt x="509015" y="2270772"/>
                  </a:lnTo>
                  <a:lnTo>
                    <a:pt x="569975" y="2328684"/>
                  </a:lnTo>
                  <a:lnTo>
                    <a:pt x="633983" y="2386596"/>
                  </a:lnTo>
                  <a:lnTo>
                    <a:pt x="667511" y="2414028"/>
                  </a:lnTo>
                  <a:lnTo>
                    <a:pt x="734567" y="1853196"/>
                  </a:lnTo>
                  <a:lnTo>
                    <a:pt x="1255775" y="1597164"/>
                  </a:lnTo>
                  <a:close/>
                </a:path>
              </a:pathLst>
            </a:custGeom>
            <a:solidFill>
              <a:srgbClr val="D9D9D9"/>
            </a:solidFill>
          </p:spPr>
          <p:txBody>
            <a:bodyPr wrap="square" lIns="0" tIns="0" rIns="0" bIns="0" rtlCol="0"/>
            <a:lstStyle/>
            <a:p>
              <a:endParaRPr sz="1600" b="1"/>
            </a:p>
          </p:txBody>
        </p:sp>
        <p:sp>
          <p:nvSpPr>
            <p:cNvPr id="23" name="object 9">
              <a:extLst>
                <a:ext uri="{FF2B5EF4-FFF2-40B4-BE49-F238E27FC236}">
                  <a16:creationId xmlns:a16="http://schemas.microsoft.com/office/drawing/2014/main" id="{CC2D9EF0-E776-43B0-9BC5-FA7533A43963}"/>
                </a:ext>
              </a:extLst>
            </p:cNvPr>
            <p:cNvSpPr txBox="1"/>
            <p:nvPr/>
          </p:nvSpPr>
          <p:spPr>
            <a:xfrm>
              <a:off x="5184207" y="3767579"/>
              <a:ext cx="732865" cy="1207278"/>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2</a:t>
              </a:r>
              <a:endParaRPr sz="1600" b="1">
                <a:solidFill>
                  <a:schemeClr val="tx2"/>
                </a:solidFill>
                <a:latin typeface="Calibri"/>
                <a:cs typeface="Calibri"/>
              </a:endParaRPr>
            </a:p>
            <a:p>
              <a:pPr marL="11206" marR="4483" indent="-1681" algn="ctr">
                <a:spcBef>
                  <a:spcPts val="13"/>
                </a:spcBef>
              </a:pPr>
              <a:r>
                <a:rPr sz="1600" b="1" spc="4">
                  <a:solidFill>
                    <a:schemeClr val="tx2"/>
                  </a:solidFill>
                  <a:latin typeface="Calibri"/>
                  <a:cs typeface="Calibri"/>
                </a:rPr>
                <a:t>Interface  </a:t>
              </a:r>
              <a:r>
                <a:rPr sz="1600" b="1" spc="18">
                  <a:solidFill>
                    <a:schemeClr val="tx2"/>
                  </a:solidFill>
                  <a:latin typeface="Calibri"/>
                  <a:cs typeface="Calibri"/>
                </a:rPr>
                <a:t>and  </a:t>
              </a:r>
              <a:r>
                <a:rPr sz="1600" b="1" spc="13">
                  <a:solidFill>
                    <a:schemeClr val="tx2"/>
                  </a:solidFill>
                  <a:latin typeface="Calibri"/>
                  <a:cs typeface="Calibri"/>
                </a:rPr>
                <a:t>Develop  </a:t>
              </a:r>
              <a:r>
                <a:rPr sz="1600" b="1" spc="18">
                  <a:solidFill>
                    <a:schemeClr val="tx2"/>
                  </a:solidFill>
                  <a:latin typeface="Calibri"/>
                  <a:cs typeface="Calibri"/>
                </a:rPr>
                <a:t>an</a:t>
              </a:r>
              <a:r>
                <a:rPr sz="1600" b="1" spc="-62">
                  <a:solidFill>
                    <a:schemeClr val="tx2"/>
                  </a:solidFill>
                  <a:latin typeface="Calibri"/>
                  <a:cs typeface="Calibri"/>
                </a:rPr>
                <a:t> </a:t>
              </a:r>
              <a:r>
                <a:rPr sz="1600" b="1" spc="13">
                  <a:solidFill>
                    <a:schemeClr val="tx2"/>
                  </a:solidFill>
                  <a:latin typeface="Calibri"/>
                  <a:cs typeface="Calibri"/>
                </a:rPr>
                <a:t>Action  </a:t>
              </a:r>
              <a:r>
                <a:rPr sz="1600" b="1" spc="18">
                  <a:solidFill>
                    <a:schemeClr val="tx2"/>
                  </a:solidFill>
                  <a:latin typeface="Calibri"/>
                  <a:cs typeface="Calibri"/>
                </a:rPr>
                <a:t>Plan</a:t>
              </a:r>
              <a:endParaRPr sz="1600" b="1">
                <a:solidFill>
                  <a:schemeClr val="tx2"/>
                </a:solidFill>
                <a:latin typeface="Calibri"/>
                <a:cs typeface="Calibri"/>
              </a:endParaRPr>
            </a:p>
          </p:txBody>
        </p:sp>
        <p:sp>
          <p:nvSpPr>
            <p:cNvPr id="24" name="object 10">
              <a:extLst>
                <a:ext uri="{FF2B5EF4-FFF2-40B4-BE49-F238E27FC236}">
                  <a16:creationId xmlns:a16="http://schemas.microsoft.com/office/drawing/2014/main" id="{9BD6B402-A8FF-40EE-9352-8A4FE80DEBD5}"/>
                </a:ext>
              </a:extLst>
            </p:cNvPr>
            <p:cNvSpPr txBox="1"/>
            <p:nvPr/>
          </p:nvSpPr>
          <p:spPr>
            <a:xfrm>
              <a:off x="4037330" y="5211654"/>
              <a:ext cx="846044" cy="607771"/>
            </a:xfrm>
            <a:prstGeom prst="rect">
              <a:avLst/>
            </a:prstGeom>
          </p:spPr>
          <p:txBody>
            <a:bodyPr vert="horz" wrap="square" lIns="0" tIns="10085" rIns="0" bIns="0" rtlCol="0">
              <a:spAutoFit/>
            </a:bodyPr>
            <a:lstStyle/>
            <a:p>
              <a:pPr algn="ctr">
                <a:spcBef>
                  <a:spcPts val="79"/>
                </a:spcBef>
              </a:pPr>
              <a:r>
                <a:rPr sz="1600" b="1" spc="-4">
                  <a:solidFill>
                    <a:srgbClr val="FFFFFF"/>
                  </a:solidFill>
                  <a:latin typeface="Calibri"/>
                  <a:cs typeface="Calibri"/>
                </a:rPr>
                <a:t>3</a:t>
              </a:r>
              <a:endParaRPr sz="1600" b="1">
                <a:latin typeface="Calibri"/>
                <a:cs typeface="Calibri"/>
              </a:endParaRPr>
            </a:p>
            <a:p>
              <a:pPr marL="11206" marR="4483" algn="ctr">
                <a:spcBef>
                  <a:spcPts val="13"/>
                </a:spcBef>
              </a:pPr>
              <a:r>
                <a:rPr sz="1600" b="1" spc="22">
                  <a:solidFill>
                    <a:srgbClr val="FFFFFF"/>
                  </a:solidFill>
                  <a:latin typeface="Calibri"/>
                  <a:cs typeface="Calibri"/>
                </a:rPr>
                <a:t>I</a:t>
              </a:r>
              <a:r>
                <a:rPr sz="1600" b="1" spc="31">
                  <a:solidFill>
                    <a:srgbClr val="FFFFFF"/>
                  </a:solidFill>
                  <a:latin typeface="Calibri"/>
                  <a:cs typeface="Calibri"/>
                </a:rPr>
                <a:t>m</a:t>
              </a:r>
              <a:r>
                <a:rPr sz="1600" b="1" spc="18">
                  <a:solidFill>
                    <a:srgbClr val="FFFFFF"/>
                  </a:solidFill>
                  <a:latin typeface="Calibri"/>
                  <a:cs typeface="Calibri"/>
                </a:rPr>
                <a:t>p</a:t>
              </a:r>
              <a:r>
                <a:rPr sz="1600" b="1" spc="9">
                  <a:solidFill>
                    <a:srgbClr val="FFFFFF"/>
                  </a:solidFill>
                  <a:latin typeface="Calibri"/>
                  <a:cs typeface="Calibri"/>
                </a:rPr>
                <a:t>l</a:t>
              </a:r>
              <a:r>
                <a:rPr sz="1600" b="1" spc="13">
                  <a:solidFill>
                    <a:srgbClr val="FFFFFF"/>
                  </a:solidFill>
                  <a:latin typeface="Calibri"/>
                  <a:cs typeface="Calibri"/>
                </a:rPr>
                <a:t>e</a:t>
              </a:r>
              <a:r>
                <a:rPr sz="1600" b="1" spc="31">
                  <a:solidFill>
                    <a:srgbClr val="FFFFFF"/>
                  </a:solidFill>
                  <a:latin typeface="Calibri"/>
                  <a:cs typeface="Calibri"/>
                </a:rPr>
                <a:t>m</a:t>
              </a:r>
              <a:r>
                <a:rPr sz="1600" b="1" spc="13">
                  <a:solidFill>
                    <a:srgbClr val="FFFFFF"/>
                  </a:solidFill>
                  <a:latin typeface="Calibri"/>
                  <a:cs typeface="Calibri"/>
                </a:rPr>
                <a:t>e</a:t>
              </a:r>
              <a:r>
                <a:rPr sz="1600" b="1" spc="-4">
                  <a:solidFill>
                    <a:srgbClr val="FFFFFF"/>
                  </a:solidFill>
                  <a:latin typeface="Calibri"/>
                  <a:cs typeface="Calibri"/>
                </a:rPr>
                <a:t>n</a:t>
              </a:r>
              <a:r>
                <a:rPr sz="1600" b="1" spc="13">
                  <a:solidFill>
                    <a:srgbClr val="FFFFFF"/>
                  </a:solidFill>
                  <a:latin typeface="Calibri"/>
                  <a:cs typeface="Calibri"/>
                </a:rPr>
                <a:t>t  Actions</a:t>
              </a:r>
              <a:endParaRPr sz="1600" b="1">
                <a:latin typeface="Calibri"/>
                <a:cs typeface="Calibri"/>
              </a:endParaRPr>
            </a:p>
          </p:txBody>
        </p:sp>
        <p:sp>
          <p:nvSpPr>
            <p:cNvPr id="25" name="object 11">
              <a:extLst>
                <a:ext uri="{FF2B5EF4-FFF2-40B4-BE49-F238E27FC236}">
                  <a16:creationId xmlns:a16="http://schemas.microsoft.com/office/drawing/2014/main" id="{CCA91333-5DD8-4D5B-A2DB-9359C9A21198}"/>
                </a:ext>
              </a:extLst>
            </p:cNvPr>
            <p:cNvSpPr txBox="1"/>
            <p:nvPr/>
          </p:nvSpPr>
          <p:spPr>
            <a:xfrm>
              <a:off x="2820138" y="3969014"/>
              <a:ext cx="912159" cy="605222"/>
            </a:xfrm>
            <a:prstGeom prst="rect">
              <a:avLst/>
            </a:prstGeom>
          </p:spPr>
          <p:txBody>
            <a:bodyPr vert="horz" wrap="square" lIns="0" tIns="10085" rIns="0" bIns="0" rtlCol="0">
              <a:spAutoFit/>
            </a:bodyPr>
            <a:lstStyle/>
            <a:p>
              <a:pPr algn="ctr">
                <a:spcBef>
                  <a:spcPts val="79"/>
                </a:spcBef>
              </a:pPr>
              <a:r>
                <a:rPr sz="1600" b="1" spc="-4">
                  <a:solidFill>
                    <a:schemeClr val="tx2"/>
                  </a:solidFill>
                  <a:latin typeface="Calibri"/>
                  <a:cs typeface="Calibri"/>
                </a:rPr>
                <a:t>4</a:t>
              </a:r>
              <a:endParaRPr sz="1600" b="1">
                <a:solidFill>
                  <a:schemeClr val="tx2"/>
                </a:solidFill>
                <a:latin typeface="Calibri"/>
                <a:cs typeface="Calibri"/>
              </a:endParaRPr>
            </a:p>
            <a:p>
              <a:pPr marL="10646" marR="4483" algn="ctr">
                <a:lnSpc>
                  <a:spcPct val="100600"/>
                </a:lnSpc>
                <a:spcBef>
                  <a:spcPts val="4"/>
                </a:spcBef>
              </a:pPr>
              <a:r>
                <a:rPr lang="en-US" sz="1600" b="1" spc="31">
                  <a:solidFill>
                    <a:schemeClr val="tx2"/>
                  </a:solidFill>
                  <a:latin typeface="Calibri"/>
                  <a:cs typeface="Calibri"/>
                </a:rPr>
                <a:t>Review Progress</a:t>
              </a:r>
              <a:endParaRPr sz="1600" b="1">
                <a:solidFill>
                  <a:schemeClr val="tx2"/>
                </a:solidFill>
                <a:latin typeface="Calibri"/>
                <a:cs typeface="Calibri"/>
              </a:endParaRPr>
            </a:p>
          </p:txBody>
        </p:sp>
      </p:grpSp>
    </p:spTree>
    <p:extLst>
      <p:ext uri="{BB962C8B-B14F-4D97-AF65-F5344CB8AC3E}">
        <p14:creationId xmlns:p14="http://schemas.microsoft.com/office/powerpoint/2010/main" val="2981355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C0BE-8D18-440B-A340-B9B7ACEEFE3D}"/>
              </a:ext>
            </a:extLst>
          </p:cNvPr>
          <p:cNvSpPr>
            <a:spLocks noGrp="1"/>
          </p:cNvSpPr>
          <p:nvPr>
            <p:ph type="title"/>
          </p:nvPr>
        </p:nvSpPr>
        <p:spPr>
          <a:xfrm>
            <a:off x="458435" y="596900"/>
            <a:ext cx="4822825" cy="974725"/>
          </a:xfrm>
        </p:spPr>
        <p:txBody>
          <a:bodyPr>
            <a:normAutofit fontScale="90000"/>
          </a:bodyPr>
          <a:lstStyle/>
          <a:p>
            <a:r>
              <a:rPr lang="en-US"/>
              <a:t>What is the purpose of community-led monitoring systems?</a:t>
            </a:r>
          </a:p>
        </p:txBody>
      </p:sp>
      <p:pic>
        <p:nvPicPr>
          <p:cNvPr id="5" name="Picture Placeholder 10" descr="A group of people posing for the camera&#10;&#10;Description automatically generated">
            <a:extLst>
              <a:ext uri="{FF2B5EF4-FFF2-40B4-BE49-F238E27FC236}">
                <a16:creationId xmlns:a16="http://schemas.microsoft.com/office/drawing/2014/main" id="{E708A32C-1038-4582-9DB9-06F54E6F394E}"/>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5" t="1166" r="15"/>
          <a:stretch/>
        </p:blipFill>
        <p:spPr>
          <a:xfrm>
            <a:off x="6058129" y="0"/>
            <a:ext cx="3080767" cy="6857998"/>
          </a:xfrm>
        </p:spPr>
      </p:pic>
      <p:sp>
        <p:nvSpPr>
          <p:cNvPr id="4" name="Content Placeholder 3">
            <a:extLst>
              <a:ext uri="{FF2B5EF4-FFF2-40B4-BE49-F238E27FC236}">
                <a16:creationId xmlns:a16="http://schemas.microsoft.com/office/drawing/2014/main" id="{72BEC2A8-DF03-4F6A-AE81-7A02281C976E}"/>
              </a:ext>
            </a:extLst>
          </p:cNvPr>
          <p:cNvSpPr>
            <a:spLocks noGrp="1"/>
          </p:cNvSpPr>
          <p:nvPr>
            <p:ph idx="11"/>
          </p:nvPr>
        </p:nvSpPr>
        <p:spPr>
          <a:xfrm>
            <a:off x="458435" y="1706916"/>
            <a:ext cx="5182306" cy="5072062"/>
          </a:xfrm>
        </p:spPr>
        <p:txBody>
          <a:bodyPr>
            <a:normAutofit/>
          </a:bodyPr>
          <a:lstStyle/>
          <a:p>
            <a:pPr>
              <a:lnSpc>
                <a:spcPct val="95000"/>
              </a:lnSpc>
            </a:pPr>
            <a:r>
              <a:rPr lang="en-US" dirty="0"/>
              <a:t>To implement comprehensive and quality HIV services</a:t>
            </a:r>
          </a:p>
          <a:p>
            <a:pPr>
              <a:lnSpc>
                <a:spcPct val="95000"/>
              </a:lnSpc>
            </a:pPr>
            <a:r>
              <a:rPr lang="en-US" dirty="0"/>
              <a:t>To improve accountability and responsiveness</a:t>
            </a:r>
          </a:p>
          <a:p>
            <a:pPr>
              <a:lnSpc>
                <a:spcPct val="95000"/>
              </a:lnSpc>
            </a:pPr>
            <a:r>
              <a:rPr lang="en-US" dirty="0"/>
              <a:t>To prevent and reconcile harms in the context of index testing and other HIV services</a:t>
            </a:r>
          </a:p>
          <a:p>
            <a:pPr>
              <a:lnSpc>
                <a:spcPct val="95000"/>
              </a:lnSpc>
            </a:pPr>
            <a:r>
              <a:rPr lang="en-US" dirty="0"/>
              <a:t>To reveal client experiences of violence, stigma, and discrimination</a:t>
            </a:r>
          </a:p>
        </p:txBody>
      </p:sp>
      <p:sp>
        <p:nvSpPr>
          <p:cNvPr id="6" name="Rectangle 5">
            <a:extLst>
              <a:ext uri="{FF2B5EF4-FFF2-40B4-BE49-F238E27FC236}">
                <a16:creationId xmlns:a16="http://schemas.microsoft.com/office/drawing/2014/main" id="{CB73EEBB-90E0-40F8-9396-289626CA7CF9}"/>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95347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A3F6F-9786-47BD-9116-12C3637EBD54}"/>
              </a:ext>
            </a:extLst>
          </p:cNvPr>
          <p:cNvSpPr>
            <a:spLocks noGrp="1"/>
          </p:cNvSpPr>
          <p:nvPr>
            <p:ph type="title"/>
          </p:nvPr>
        </p:nvSpPr>
        <p:spPr>
          <a:xfrm>
            <a:off x="628650" y="477656"/>
            <a:ext cx="7886700" cy="800039"/>
          </a:xfrm>
        </p:spPr>
        <p:txBody>
          <a:bodyPr/>
          <a:lstStyle/>
          <a:p>
            <a:r>
              <a:rPr lang="en-US"/>
              <a:t>Example action plan</a:t>
            </a:r>
          </a:p>
        </p:txBody>
      </p:sp>
      <p:sp>
        <p:nvSpPr>
          <p:cNvPr id="8" name="Content Placeholder 7">
            <a:extLst>
              <a:ext uri="{FF2B5EF4-FFF2-40B4-BE49-F238E27FC236}">
                <a16:creationId xmlns:a16="http://schemas.microsoft.com/office/drawing/2014/main" id="{AE09E9F5-78E4-4E2E-A6B0-0AC3BF9B0AA6}"/>
              </a:ext>
            </a:extLst>
          </p:cNvPr>
          <p:cNvSpPr>
            <a:spLocks noGrp="1"/>
          </p:cNvSpPr>
          <p:nvPr>
            <p:ph idx="1"/>
          </p:nvPr>
        </p:nvSpPr>
        <p:spPr>
          <a:xfrm>
            <a:off x="628650" y="1378111"/>
            <a:ext cx="7886700" cy="4932746"/>
          </a:xfrm>
        </p:spPr>
        <p:txBody>
          <a:bodyPr/>
          <a:lstStyle/>
          <a:p>
            <a:r>
              <a:rPr lang="en-US" sz="2000" spc="-4">
                <a:cs typeface="Calibri"/>
              </a:rPr>
              <a:t>Depending on</a:t>
            </a:r>
            <a:r>
              <a:rPr lang="en-US" sz="2000">
                <a:cs typeface="Calibri"/>
              </a:rPr>
              <a:t> </a:t>
            </a:r>
            <a:r>
              <a:rPr lang="en-US" sz="2000" spc="-4">
                <a:cs typeface="Calibri"/>
              </a:rPr>
              <a:t>issues identified, </a:t>
            </a:r>
            <a:r>
              <a:rPr lang="en-US" sz="2000" spc="-11">
                <a:cs typeface="Calibri"/>
              </a:rPr>
              <a:t>different stakeholders </a:t>
            </a:r>
            <a:r>
              <a:rPr lang="en-US" sz="2000" spc="-8">
                <a:cs typeface="Calibri"/>
              </a:rPr>
              <a:t>are </a:t>
            </a:r>
            <a:r>
              <a:rPr lang="en-US" sz="2000">
                <a:cs typeface="Calibri"/>
              </a:rPr>
              <a:t>assigned </a:t>
            </a:r>
            <a:r>
              <a:rPr lang="en-US" sz="2000" spc="-11">
                <a:cs typeface="Calibri"/>
              </a:rPr>
              <a:t>actions to follow </a:t>
            </a:r>
            <a:r>
              <a:rPr lang="en-US" sz="2000" spc="-4">
                <a:cs typeface="Calibri"/>
              </a:rPr>
              <a:t>up on during </a:t>
            </a:r>
            <a:r>
              <a:rPr lang="en-US" sz="2000">
                <a:cs typeface="Calibri"/>
              </a:rPr>
              <a:t>the </a:t>
            </a:r>
            <a:r>
              <a:rPr lang="en-US" sz="2000" spc="-11">
                <a:cs typeface="Calibri"/>
              </a:rPr>
              <a:t>review</a:t>
            </a:r>
            <a:r>
              <a:rPr lang="en-US" sz="2000" spc="-26">
                <a:cs typeface="Calibri"/>
              </a:rPr>
              <a:t> </a:t>
            </a:r>
            <a:r>
              <a:rPr lang="en-US" sz="2000" spc="-8">
                <a:cs typeface="Calibri"/>
              </a:rPr>
              <a:t>process</a:t>
            </a:r>
            <a:endParaRPr lang="en-US" sz="2000">
              <a:cs typeface="Calibri"/>
            </a:endParaRPr>
          </a:p>
          <a:p>
            <a:endParaRPr lang="en-US"/>
          </a:p>
        </p:txBody>
      </p:sp>
      <p:graphicFrame>
        <p:nvGraphicFramePr>
          <p:cNvPr id="6" name="Table 5">
            <a:extLst>
              <a:ext uri="{FF2B5EF4-FFF2-40B4-BE49-F238E27FC236}">
                <a16:creationId xmlns:a16="http://schemas.microsoft.com/office/drawing/2014/main" id="{E4E0AA55-ADB2-4FBD-8AD2-35F09A5479C3}"/>
              </a:ext>
            </a:extLst>
          </p:cNvPr>
          <p:cNvGraphicFramePr>
            <a:graphicFrameLocks noGrp="1"/>
          </p:cNvGraphicFramePr>
          <p:nvPr>
            <p:extLst>
              <p:ext uri="{D42A27DB-BD31-4B8C-83A1-F6EECF244321}">
                <p14:modId xmlns:p14="http://schemas.microsoft.com/office/powerpoint/2010/main" val="1001263683"/>
              </p:ext>
            </p:extLst>
          </p:nvPr>
        </p:nvGraphicFramePr>
        <p:xfrm>
          <a:off x="1067659" y="2110187"/>
          <a:ext cx="7457505" cy="4043582"/>
        </p:xfrm>
        <a:graphic>
          <a:graphicData uri="http://schemas.openxmlformats.org/drawingml/2006/table">
            <a:tbl>
              <a:tblPr/>
              <a:tblGrid>
                <a:gridCol w="1306086">
                  <a:extLst>
                    <a:ext uri="{9D8B030D-6E8A-4147-A177-3AD203B41FA5}">
                      <a16:colId xmlns:a16="http://schemas.microsoft.com/office/drawing/2014/main" val="1024196716"/>
                    </a:ext>
                  </a:extLst>
                </a:gridCol>
                <a:gridCol w="1560946">
                  <a:extLst>
                    <a:ext uri="{9D8B030D-6E8A-4147-A177-3AD203B41FA5}">
                      <a16:colId xmlns:a16="http://schemas.microsoft.com/office/drawing/2014/main" val="4099072758"/>
                    </a:ext>
                  </a:extLst>
                </a:gridCol>
                <a:gridCol w="1006764">
                  <a:extLst>
                    <a:ext uri="{9D8B030D-6E8A-4147-A177-3AD203B41FA5}">
                      <a16:colId xmlns:a16="http://schemas.microsoft.com/office/drawing/2014/main" val="3455361169"/>
                    </a:ext>
                  </a:extLst>
                </a:gridCol>
                <a:gridCol w="1237672">
                  <a:extLst>
                    <a:ext uri="{9D8B030D-6E8A-4147-A177-3AD203B41FA5}">
                      <a16:colId xmlns:a16="http://schemas.microsoft.com/office/drawing/2014/main" val="1362805581"/>
                    </a:ext>
                  </a:extLst>
                </a:gridCol>
                <a:gridCol w="988291">
                  <a:extLst>
                    <a:ext uri="{9D8B030D-6E8A-4147-A177-3AD203B41FA5}">
                      <a16:colId xmlns:a16="http://schemas.microsoft.com/office/drawing/2014/main" val="48243001"/>
                    </a:ext>
                  </a:extLst>
                </a:gridCol>
                <a:gridCol w="1357746">
                  <a:extLst>
                    <a:ext uri="{9D8B030D-6E8A-4147-A177-3AD203B41FA5}">
                      <a16:colId xmlns:a16="http://schemas.microsoft.com/office/drawing/2014/main" val="3485172076"/>
                    </a:ext>
                  </a:extLst>
                </a:gridCol>
              </a:tblGrid>
              <a:tr h="392654">
                <a:tc>
                  <a:txBody>
                    <a:bodyPr/>
                    <a:lstStyle/>
                    <a:p>
                      <a:pPr algn="ctr" fontAlgn="b"/>
                      <a:r>
                        <a:rPr lang="en-US" sz="1200" b="1" i="0" u="none" strike="noStrike">
                          <a:solidFill>
                            <a:srgbClr val="FFFFFF"/>
                          </a:solidFill>
                          <a:effectLst/>
                          <a:latin typeface="Calibri" panose="020F0502020204030204" pitchFamily="34" charset="0"/>
                        </a:rPr>
                        <a:t>Challenge/Gap</a:t>
                      </a:r>
                    </a:p>
                  </a:txBody>
                  <a:tcPr marL="36576" marR="36576" marT="54864" marB="54864" anchor="ctr">
                    <a:lnL w="12700" cap="flat" cmpd="sng" algn="ctr">
                      <a:no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FFFFFF"/>
                          </a:solidFill>
                          <a:effectLst/>
                          <a:latin typeface="Calibri" panose="020F0502020204030204" pitchFamily="34" charset="0"/>
                        </a:rPr>
                        <a:t>Actions to address </a:t>
                      </a:r>
                      <a:br>
                        <a:rPr lang="en-US" sz="1200" b="1" i="0" u="none" strike="noStrike">
                          <a:solidFill>
                            <a:srgbClr val="FFFFFF"/>
                          </a:solidFill>
                          <a:effectLst/>
                          <a:latin typeface="Calibri" panose="020F0502020204030204" pitchFamily="34" charset="0"/>
                        </a:rPr>
                      </a:br>
                      <a:r>
                        <a:rPr lang="en-US" sz="1200" b="1" i="0" u="none" strike="noStrike">
                          <a:solidFill>
                            <a:srgbClr val="FFFFFF"/>
                          </a:solidFill>
                          <a:effectLst/>
                          <a:latin typeface="Calibri" panose="020F0502020204030204" pitchFamily="34" charset="0"/>
                        </a:rPr>
                        <a:t>the issue</a:t>
                      </a:r>
                    </a:p>
                  </a:txBody>
                  <a:tcPr marL="36576" marR="36576"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FFFFFF"/>
                          </a:solidFill>
                          <a:effectLst/>
                          <a:latin typeface="Calibri" panose="020F0502020204030204" pitchFamily="34" charset="0"/>
                        </a:rPr>
                        <a:t>Lead Person Responsible</a:t>
                      </a:r>
                    </a:p>
                  </a:txBody>
                  <a:tcPr marL="36576" marR="36576"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FFFFFF"/>
                          </a:solidFill>
                          <a:effectLst/>
                          <a:latin typeface="Calibri" panose="020F0502020204030204" pitchFamily="34" charset="0"/>
                        </a:rPr>
                        <a:t>Timeline for completion</a:t>
                      </a:r>
                    </a:p>
                  </a:txBody>
                  <a:tcPr marL="36576" marR="36576"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FFFFFF"/>
                          </a:solidFill>
                          <a:effectLst/>
                          <a:latin typeface="Calibri" panose="020F0502020204030204" pitchFamily="34" charset="0"/>
                        </a:rPr>
                        <a:t>Supervisor</a:t>
                      </a:r>
                    </a:p>
                  </a:txBody>
                  <a:tcPr marL="36576" marR="36576" marT="54864" marB="54864" anchor="ctr">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fontAlgn="b"/>
                      <a:r>
                        <a:rPr lang="en-US" sz="1200" b="1" i="0" u="none" strike="noStrike">
                          <a:solidFill>
                            <a:srgbClr val="FFFFFF"/>
                          </a:solidFill>
                          <a:effectLst/>
                          <a:latin typeface="Calibri" panose="020F0502020204030204" pitchFamily="34" charset="0"/>
                        </a:rPr>
                        <a:t>Status</a:t>
                      </a:r>
                    </a:p>
                  </a:txBody>
                  <a:tcPr marL="36576" marR="36576" marT="54864" marB="54864" anchor="ctr">
                    <a:lnL w="635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075682750"/>
                  </a:ext>
                </a:extLst>
              </a:tr>
              <a:tr h="650132">
                <a:tc>
                  <a:txBody>
                    <a:bodyPr/>
                    <a:lstStyle/>
                    <a:p>
                      <a:pPr algn="l" fontAlgn="b"/>
                      <a:r>
                        <a:rPr lang="en-US" sz="1050" b="1" i="0" u="none" strike="noStrike">
                          <a:solidFill>
                            <a:srgbClr val="000000"/>
                          </a:solidFill>
                          <a:effectLst/>
                          <a:latin typeface="Calibri" panose="020F0502020204030204" pitchFamily="34" charset="0"/>
                        </a:rPr>
                        <a:t>Shortage of STI drugs</a:t>
                      </a:r>
                    </a:p>
                  </a:txBody>
                  <a:tcPr marL="36576" marR="36576" marT="54864" marB="54864" anchor="ctr">
                    <a:lnL w="12700" cap="flat" cmpd="sng" algn="ctr">
                      <a:no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Health facility/site manager and nurse in charge to review STI drugs stock taking and ordering</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Nurse in Charge</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August 30, 2020</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Health Facility/ Site Manager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36576" marR="36576" marT="54864" marB="54864" anchor="ctr">
                    <a:lnL w="6350"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912435391"/>
                  </a:ext>
                </a:extLst>
              </a:tr>
              <a:tr h="643695">
                <a:tc>
                  <a:txBody>
                    <a:bodyPr/>
                    <a:lstStyle/>
                    <a:p>
                      <a:pPr algn="l" fontAlgn="b"/>
                      <a:r>
                        <a:rPr lang="en-US" sz="1050" b="1" i="0" u="none" strike="noStrike">
                          <a:solidFill>
                            <a:srgbClr val="000000"/>
                          </a:solidFill>
                          <a:effectLst/>
                          <a:latin typeface="Calibri" panose="020F0502020204030204" pitchFamily="34" charset="0"/>
                        </a:rPr>
                        <a:t>Some health workers are stigmatizing to PLHIV and key populations</a:t>
                      </a:r>
                    </a:p>
                  </a:txBody>
                  <a:tcPr marL="36576" marR="36576" marT="54864" marB="54864" anchor="ctr">
                    <a:lnL w="12700" cap="flat" cmpd="sng" algn="ctr">
                      <a:no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Provide key population/PLHIV sensitivity training to facility staff</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Nurse in Charge</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September 15, 2020</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Health Facility/ Site Manager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36576" marR="36576" marT="54864" marB="54864" anchor="ctr">
                    <a:lnL w="6350"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194795296"/>
                  </a:ext>
                </a:extLst>
              </a:tr>
              <a:tr h="1158650">
                <a:tc>
                  <a:txBody>
                    <a:bodyPr/>
                    <a:lstStyle/>
                    <a:p>
                      <a:pPr algn="l" fontAlgn="b"/>
                      <a:r>
                        <a:rPr lang="en-US" sz="1050" b="1" i="0" u="none" strike="noStrike">
                          <a:solidFill>
                            <a:srgbClr val="000000"/>
                          </a:solidFill>
                          <a:effectLst/>
                          <a:latin typeface="Calibri" panose="020F0502020204030204" pitchFamily="34" charset="0"/>
                        </a:rPr>
                        <a:t>User fees still being requested for services despite elimination of user fees at national level</a:t>
                      </a:r>
                    </a:p>
                  </a:txBody>
                  <a:tcPr marL="36576" marR="36576" marT="54864" marB="54864" anchor="ctr">
                    <a:lnL w="12700" cap="flat" cmpd="sng" algn="ctr">
                      <a:no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spcBef>
                          <a:spcPts val="600"/>
                        </a:spcBef>
                      </a:pPr>
                      <a:r>
                        <a:rPr lang="en-US" sz="1050" b="0" i="0" u="none" strike="noStrike">
                          <a:solidFill>
                            <a:srgbClr val="000000"/>
                          </a:solidFill>
                          <a:effectLst/>
                          <a:latin typeface="Calibri" panose="020F0502020204030204" pitchFamily="34" charset="0"/>
                        </a:rPr>
                        <a:t>Provide refresher on national policies regarding user fees to health facility/site staff.</a:t>
                      </a:r>
                    </a:p>
                    <a:p>
                      <a:pPr algn="l" fontAlgn="b">
                        <a:spcBef>
                          <a:spcPts val="600"/>
                        </a:spcBef>
                      </a:pPr>
                      <a:r>
                        <a:rPr lang="en-US" sz="1050" b="0" i="0" u="none" strike="noStrike">
                          <a:solidFill>
                            <a:srgbClr val="000000"/>
                          </a:solidFill>
                          <a:effectLst/>
                          <a:latin typeface="Calibri" panose="020F0502020204030204" pitchFamily="34" charset="0"/>
                        </a:rPr>
                        <a:t>Establish procedures for those violating the policy.</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Health Facility/ Site Manager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July 30, 2020</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District Medical Officer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36576" marR="36576" marT="54864" marB="54864" anchor="ctr">
                    <a:lnL w="6350"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6350" cap="flat" cmpd="sng" algn="ctr">
                      <a:solidFill>
                        <a:schemeClr val="accent6">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3106301422"/>
                  </a:ext>
                </a:extLst>
              </a:tr>
              <a:tr h="907610">
                <a:tc>
                  <a:txBody>
                    <a:bodyPr/>
                    <a:lstStyle/>
                    <a:p>
                      <a:pPr algn="l" fontAlgn="b"/>
                      <a:r>
                        <a:rPr lang="en-US" sz="1050" b="1" i="0" u="none" strike="noStrike">
                          <a:solidFill>
                            <a:srgbClr val="000000"/>
                          </a:solidFill>
                          <a:effectLst/>
                          <a:latin typeface="Calibri" panose="020F0502020204030204" pitchFamily="34" charset="0"/>
                        </a:rPr>
                        <a:t>Lack of enough private spaces for HIV counselling and testing</a:t>
                      </a:r>
                    </a:p>
                  </a:txBody>
                  <a:tcPr marL="36576" marR="36576" marT="54864" marB="54864" anchor="ctr">
                    <a:lnL w="12700" cap="flat" cmpd="sng" algn="ctr">
                      <a:no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Review options for creating private spaces and advocate support from any costs associated with proposed changes.</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Health Facility/ Site Manager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October 15, 2020</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1050" b="0" i="0" u="none" strike="noStrike">
                          <a:solidFill>
                            <a:srgbClr val="000000"/>
                          </a:solidFill>
                          <a:effectLst/>
                          <a:latin typeface="Calibri" panose="020F0502020204030204" pitchFamily="34" charset="0"/>
                        </a:rPr>
                        <a:t>District Medical Officer</a:t>
                      </a:r>
                    </a:p>
                  </a:txBody>
                  <a:tcPr marL="36576" marR="36576" marT="54864" marB="54864" anchor="ctr">
                    <a:lnL w="6350" cap="flat" cmpd="sng" algn="ctr">
                      <a:solidFill>
                        <a:schemeClr val="accent6">
                          <a:lumMod val="75000"/>
                        </a:schemeClr>
                      </a:solidFill>
                      <a:prstDash val="solid"/>
                      <a:round/>
                      <a:headEnd type="none" w="med" len="med"/>
                      <a:tailEnd type="none" w="med" len="med"/>
                    </a:lnL>
                    <a:lnR w="6350" cap="flat" cmpd="sng" algn="ctr">
                      <a:solidFill>
                        <a:schemeClr val="accent6">
                          <a:lumMod val="75000"/>
                        </a:schemeClr>
                      </a:solid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a:txBody>
                    <a:bodyPr/>
                    <a:lstStyle/>
                    <a:p>
                      <a:pPr algn="l" fontAlgn="b"/>
                      <a:r>
                        <a:rPr lang="en-US" sz="900" b="0" i="0" u="none" strike="noStrike">
                          <a:solidFill>
                            <a:srgbClr val="000000"/>
                          </a:solidFill>
                          <a:effectLst/>
                          <a:latin typeface="Calibri" panose="020F0502020204030204" pitchFamily="34" charset="0"/>
                        </a:rPr>
                        <a:t> </a:t>
                      </a:r>
                    </a:p>
                  </a:txBody>
                  <a:tcPr marL="36576" marR="36576" marT="54864" marB="54864" anchor="ctr">
                    <a:lnL w="6350" cap="flat" cmpd="sng" algn="ctr">
                      <a:solidFill>
                        <a:schemeClr val="accent6">
                          <a:lumMod val="75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6">
                          <a:lumMod val="75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2741506332"/>
                  </a:ext>
                </a:extLst>
              </a:tr>
            </a:tbl>
          </a:graphicData>
        </a:graphic>
      </p:graphicFrame>
    </p:spTree>
    <p:extLst>
      <p:ext uri="{BB962C8B-B14F-4D97-AF65-F5344CB8AC3E}">
        <p14:creationId xmlns:p14="http://schemas.microsoft.com/office/powerpoint/2010/main" val="36965092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A6C38-D4B1-438E-B9B9-ACAEFBA85823}"/>
              </a:ext>
            </a:extLst>
          </p:cNvPr>
          <p:cNvSpPr>
            <a:spLocks noGrp="1"/>
          </p:cNvSpPr>
          <p:nvPr>
            <p:ph type="title"/>
          </p:nvPr>
        </p:nvSpPr>
        <p:spPr>
          <a:xfrm>
            <a:off x="653285" y="597273"/>
            <a:ext cx="4823027" cy="974783"/>
          </a:xfrm>
        </p:spPr>
        <p:txBody>
          <a:bodyPr>
            <a:normAutofit/>
          </a:bodyPr>
          <a:lstStyle/>
          <a:p>
            <a:r>
              <a:rPr lang="en-US"/>
              <a:t>Wrap-up</a:t>
            </a:r>
          </a:p>
        </p:txBody>
      </p:sp>
      <p:pic>
        <p:nvPicPr>
          <p:cNvPr id="9" name="Picture Placeholder 8" descr="A person posing for the camera&#10;&#10;Description automatically generated">
            <a:extLst>
              <a:ext uri="{FF2B5EF4-FFF2-40B4-BE49-F238E27FC236}">
                <a16:creationId xmlns:a16="http://schemas.microsoft.com/office/drawing/2014/main" id="{FD0ADE8C-84BB-4FEE-AB8E-D6E27864AC08}"/>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25" r="125"/>
          <a:stretch/>
        </p:blipFill>
        <p:spPr>
          <a:xfrm>
            <a:off x="6094071" y="-1"/>
            <a:ext cx="3044825" cy="6857999"/>
          </a:xfrm>
        </p:spPr>
      </p:pic>
      <p:sp>
        <p:nvSpPr>
          <p:cNvPr id="5" name="Content Placeholder 4">
            <a:extLst>
              <a:ext uri="{FF2B5EF4-FFF2-40B4-BE49-F238E27FC236}">
                <a16:creationId xmlns:a16="http://schemas.microsoft.com/office/drawing/2014/main" id="{6B6C5868-8EBC-458B-BD46-17F059826F2B}"/>
              </a:ext>
            </a:extLst>
          </p:cNvPr>
          <p:cNvSpPr>
            <a:spLocks noGrp="1"/>
          </p:cNvSpPr>
          <p:nvPr>
            <p:ph idx="11"/>
          </p:nvPr>
        </p:nvSpPr>
        <p:spPr>
          <a:xfrm>
            <a:off x="653285" y="1786467"/>
            <a:ext cx="4823027" cy="4707465"/>
          </a:xfrm>
        </p:spPr>
        <p:txBody>
          <a:bodyPr/>
          <a:lstStyle/>
          <a:p>
            <a:r>
              <a:rPr lang="en-US"/>
              <a:t>What outstanding questions do you have?</a:t>
            </a:r>
          </a:p>
          <a:p>
            <a:endParaRPr lang="en-US"/>
          </a:p>
          <a:p>
            <a:endParaRPr lang="en-US"/>
          </a:p>
        </p:txBody>
      </p:sp>
      <p:sp>
        <p:nvSpPr>
          <p:cNvPr id="8" name="Rectangle 7">
            <a:extLst>
              <a:ext uri="{FF2B5EF4-FFF2-40B4-BE49-F238E27FC236}">
                <a16:creationId xmlns:a16="http://schemas.microsoft.com/office/drawing/2014/main" id="{08416956-6170-46A8-ABD2-031B3EB0EF79}"/>
              </a:ext>
            </a:extLst>
          </p:cNvPr>
          <p:cNvSpPr/>
          <p:nvPr/>
        </p:nvSpPr>
        <p:spPr>
          <a:xfrm>
            <a:off x="0" y="6790531"/>
            <a:ext cx="9144000" cy="69448"/>
          </a:xfrm>
          <a:prstGeom prst="rect">
            <a:avLst/>
          </a:prstGeom>
          <a:solidFill>
            <a:srgbClr val="E7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5090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B7F5E-48B8-44A1-A291-FEBB74D23C6B}"/>
              </a:ext>
            </a:extLst>
          </p:cNvPr>
          <p:cNvSpPr>
            <a:spLocks noGrp="1"/>
          </p:cNvSpPr>
          <p:nvPr>
            <p:ph type="title"/>
          </p:nvPr>
        </p:nvSpPr>
        <p:spPr>
          <a:xfrm>
            <a:off x="628650" y="588493"/>
            <a:ext cx="7886700" cy="800039"/>
          </a:xfrm>
        </p:spPr>
        <p:txBody>
          <a:bodyPr/>
          <a:lstStyle/>
          <a:p>
            <a:r>
              <a:rPr lang="en-US"/>
              <a:t>Next steps guideline</a:t>
            </a:r>
          </a:p>
        </p:txBody>
      </p:sp>
      <p:sp>
        <p:nvSpPr>
          <p:cNvPr id="3" name="Content Placeholder 2">
            <a:extLst>
              <a:ext uri="{FF2B5EF4-FFF2-40B4-BE49-F238E27FC236}">
                <a16:creationId xmlns:a16="http://schemas.microsoft.com/office/drawing/2014/main" id="{943B5D2E-94F3-431A-AF84-72199809B958}"/>
              </a:ext>
            </a:extLst>
          </p:cNvPr>
          <p:cNvSpPr>
            <a:spLocks noGrp="1"/>
          </p:cNvSpPr>
          <p:nvPr>
            <p:ph idx="1"/>
          </p:nvPr>
        </p:nvSpPr>
        <p:spPr>
          <a:xfrm>
            <a:off x="628650" y="1636713"/>
            <a:ext cx="7314623" cy="4932362"/>
          </a:xfrm>
        </p:spPr>
        <p:txBody>
          <a:bodyPr/>
          <a:lstStyle/>
          <a:p>
            <a:pPr marL="0" indent="0">
              <a:buNone/>
            </a:pPr>
            <a:r>
              <a:rPr lang="en-US" altLang="en-US"/>
              <a:t>Preparing for group discussions and </a:t>
            </a:r>
            <a:br>
              <a:rPr lang="en-US" altLang="en-US"/>
            </a:br>
            <a:r>
              <a:rPr lang="en-US" altLang="en-US"/>
              <a:t>key informant interviews</a:t>
            </a:r>
          </a:p>
          <a:p>
            <a:r>
              <a:rPr lang="en-US" altLang="en-US"/>
              <a:t>Become knowledgeable </a:t>
            </a:r>
          </a:p>
          <a:p>
            <a:pPr lvl="1"/>
            <a:r>
              <a:rPr lang="en-US" altLang="en-US"/>
              <a:t>Community scorecards</a:t>
            </a:r>
          </a:p>
          <a:p>
            <a:pPr lvl="1"/>
            <a:r>
              <a:rPr lang="en-US" altLang="en-US"/>
              <a:t>Objectives</a:t>
            </a:r>
          </a:p>
          <a:p>
            <a:pPr lvl="1"/>
            <a:r>
              <a:rPr lang="en-US" altLang="en-US"/>
              <a:t>Informed consent process</a:t>
            </a:r>
          </a:p>
          <a:p>
            <a:r>
              <a:rPr lang="en-US" altLang="en-US"/>
              <a:t>Practice the CSC discussion questions and KII interview guide</a:t>
            </a:r>
          </a:p>
          <a:p>
            <a:r>
              <a:rPr lang="en-US" altLang="en-US"/>
              <a:t>Anticipate questions participants may have in advance and be able to answer them</a:t>
            </a:r>
          </a:p>
          <a:p>
            <a:endParaRPr lang="en-US"/>
          </a:p>
        </p:txBody>
      </p:sp>
    </p:spTree>
    <p:extLst>
      <p:ext uri="{BB962C8B-B14F-4D97-AF65-F5344CB8AC3E}">
        <p14:creationId xmlns:p14="http://schemas.microsoft.com/office/powerpoint/2010/main" val="7681902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F9271C-9685-410C-88E8-23590C3B684A}"/>
              </a:ext>
            </a:extLst>
          </p:cNvPr>
          <p:cNvSpPr>
            <a:spLocks noGrp="1"/>
          </p:cNvSpPr>
          <p:nvPr>
            <p:ph type="title"/>
          </p:nvPr>
        </p:nvSpPr>
        <p:spPr>
          <a:xfrm>
            <a:off x="628650" y="588493"/>
            <a:ext cx="7886700" cy="800039"/>
          </a:xfrm>
        </p:spPr>
        <p:txBody>
          <a:bodyPr/>
          <a:lstStyle/>
          <a:p>
            <a:r>
              <a:rPr lang="en-US"/>
              <a:t>Next steps for our group</a:t>
            </a:r>
          </a:p>
        </p:txBody>
      </p:sp>
      <p:sp>
        <p:nvSpPr>
          <p:cNvPr id="4" name="object 11">
            <a:extLst>
              <a:ext uri="{FF2B5EF4-FFF2-40B4-BE49-F238E27FC236}">
                <a16:creationId xmlns:a16="http://schemas.microsoft.com/office/drawing/2014/main" id="{F14D2093-5AF5-45BE-A947-AAF63DF8CC8D}"/>
              </a:ext>
            </a:extLst>
          </p:cNvPr>
          <p:cNvSpPr txBox="1">
            <a:spLocks noGrp="1"/>
          </p:cNvSpPr>
          <p:nvPr>
            <p:ph idx="1"/>
          </p:nvPr>
        </p:nvSpPr>
        <p:spPr>
          <a:xfrm>
            <a:off x="628650" y="1636713"/>
            <a:ext cx="8016586" cy="3181934"/>
          </a:xfrm>
          <a:noFill/>
        </p:spPr>
        <p:txBody>
          <a:bodyPr vert="horz" wrap="square" lIns="0" tIns="33057" rIns="0" bIns="0" rtlCol="0">
            <a:spAutoFit/>
          </a:bodyPr>
          <a:lstStyle/>
          <a:p>
            <a:r>
              <a:rPr lang="en-US">
                <a:highlight>
                  <a:srgbClr val="FFFF00"/>
                </a:highlight>
              </a:rPr>
              <a:t>[List here next steps related to the scorecard/KII roll­out that are relevant to your group and deployment process]</a:t>
            </a:r>
          </a:p>
          <a:p>
            <a:endParaRPr lang="en-US"/>
          </a:p>
          <a:p>
            <a:endParaRPr lang="en-US"/>
          </a:p>
          <a:p>
            <a:endParaRPr lang="en-US"/>
          </a:p>
        </p:txBody>
      </p:sp>
    </p:spTree>
    <p:extLst>
      <p:ext uri="{BB962C8B-B14F-4D97-AF65-F5344CB8AC3E}">
        <p14:creationId xmlns:p14="http://schemas.microsoft.com/office/powerpoint/2010/main" val="172705906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42173" y="2965707"/>
            <a:ext cx="3459653" cy="1273432"/>
          </a:xfrm>
        </p:spPr>
        <p:txBody>
          <a:bodyPr>
            <a:normAutofit/>
          </a:bodyPr>
          <a:lstStyle/>
          <a:p>
            <a:pPr algn="ctr"/>
            <a:r>
              <a:rPr lang="en-US" sz="3600"/>
              <a:t>Thank you!</a:t>
            </a:r>
          </a:p>
        </p:txBody>
      </p:sp>
    </p:spTree>
    <p:extLst>
      <p:ext uri="{BB962C8B-B14F-4D97-AF65-F5344CB8AC3E}">
        <p14:creationId xmlns:p14="http://schemas.microsoft.com/office/powerpoint/2010/main" val="3178318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86EA569-225B-4646-A358-2E8E72FC4BE8}"/>
              </a:ext>
            </a:extLst>
          </p:cNvPr>
          <p:cNvSpPr>
            <a:spLocks noGrp="1"/>
          </p:cNvSpPr>
          <p:nvPr>
            <p:ph type="pic" sz="quarter" idx="11"/>
          </p:nvPr>
        </p:nvSpPr>
        <p:spPr/>
      </p:sp>
      <p:sp>
        <p:nvSpPr>
          <p:cNvPr id="2" name="Subtitle 1">
            <a:extLst>
              <a:ext uri="{FF2B5EF4-FFF2-40B4-BE49-F238E27FC236}">
                <a16:creationId xmlns:a16="http://schemas.microsoft.com/office/drawing/2014/main" id="{CECB56BF-DD74-4B26-BDE7-F4B5CC4CBD2B}"/>
              </a:ext>
            </a:extLst>
          </p:cNvPr>
          <p:cNvSpPr>
            <a:spLocks noGrp="1"/>
          </p:cNvSpPr>
          <p:nvPr>
            <p:ph type="subTitle" idx="10"/>
          </p:nvPr>
        </p:nvSpPr>
        <p:spPr/>
        <p:txBody>
          <a:bodyPr>
            <a:normAutofit/>
          </a:bodyPr>
          <a:lstStyle/>
          <a:p>
            <a:r>
              <a:rPr lang="en-US"/>
              <a:t>Community Scorecards Overview</a:t>
            </a:r>
            <a:br>
              <a:rPr lang="en-US"/>
            </a:br>
            <a:endParaRPr lang="en-US"/>
          </a:p>
        </p:txBody>
      </p:sp>
      <p:pic>
        <p:nvPicPr>
          <p:cNvPr id="6" name="Picture Placeholder 6" descr="A person sitting on the ground&#10;&#10;Description automatically generated">
            <a:extLst>
              <a:ext uri="{FF2B5EF4-FFF2-40B4-BE49-F238E27FC236}">
                <a16:creationId xmlns:a16="http://schemas.microsoft.com/office/drawing/2014/main" id="{A76FF6D5-4673-43DE-A9D0-D6237C6A1768}"/>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2986088" y="0"/>
            <a:ext cx="6157912" cy="3979335"/>
          </a:xfrm>
          <a:prstGeom prst="rect">
            <a:avLst/>
          </a:prstGeom>
          <a:solidFill>
            <a:srgbClr val="11254D"/>
          </a:solidFill>
        </p:spPr>
      </p:pic>
    </p:spTree>
    <p:extLst>
      <p:ext uri="{BB962C8B-B14F-4D97-AF65-F5344CB8AC3E}">
        <p14:creationId xmlns:p14="http://schemas.microsoft.com/office/powerpoint/2010/main" val="30814112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0E6032D-429C-4555-857E-C599AB019BBB}"/>
              </a:ext>
            </a:extLst>
          </p:cNvPr>
          <p:cNvSpPr>
            <a:spLocks noGrp="1"/>
          </p:cNvSpPr>
          <p:nvPr>
            <p:ph type="title"/>
          </p:nvPr>
        </p:nvSpPr>
        <p:spPr>
          <a:xfrm>
            <a:off x="519541" y="243427"/>
            <a:ext cx="7886700" cy="800100"/>
          </a:xfrm>
        </p:spPr>
        <p:txBody>
          <a:bodyPr/>
          <a:lstStyle/>
          <a:p>
            <a:r>
              <a:rPr lang="en-US"/>
              <a:t>A Community Scorecard (CSC)</a:t>
            </a:r>
          </a:p>
        </p:txBody>
      </p:sp>
      <p:sp>
        <p:nvSpPr>
          <p:cNvPr id="13" name="object 5">
            <a:extLst>
              <a:ext uri="{FF2B5EF4-FFF2-40B4-BE49-F238E27FC236}">
                <a16:creationId xmlns:a16="http://schemas.microsoft.com/office/drawing/2014/main" id="{24C470BF-7960-4301-BBAE-40D0967BC2FC}"/>
              </a:ext>
            </a:extLst>
          </p:cNvPr>
          <p:cNvSpPr txBox="1">
            <a:spLocks noGrp="1"/>
          </p:cNvSpPr>
          <p:nvPr>
            <p:ph idx="1"/>
          </p:nvPr>
        </p:nvSpPr>
        <p:spPr>
          <a:xfrm>
            <a:off x="6148137" y="1043527"/>
            <a:ext cx="2658979" cy="2610041"/>
          </a:xfrm>
        </p:spPr>
        <p:txBody>
          <a:bodyPr vert="horz" wrap="square" lIns="0" tIns="36671" rIns="0" bIns="0" rtlCol="0">
            <a:spAutoFit/>
          </a:bodyPr>
          <a:lstStyle/>
          <a:p>
            <a:pPr marL="0" indent="0">
              <a:buNone/>
            </a:pPr>
            <a:r>
              <a:rPr lang="en-US" sz="2200"/>
              <a:t>Is a two-way, participatory, quality improvement (QI) tool routinely used for assessment, planning, monitoring, and evaluating health services</a:t>
            </a:r>
          </a:p>
        </p:txBody>
      </p:sp>
      <p:sp>
        <p:nvSpPr>
          <p:cNvPr id="8" name="object 6">
            <a:extLst>
              <a:ext uri="{FF2B5EF4-FFF2-40B4-BE49-F238E27FC236}">
                <a16:creationId xmlns:a16="http://schemas.microsoft.com/office/drawing/2014/main" id="{F294ACD7-82C6-4B14-931E-6EB3E77F2ECD}"/>
              </a:ext>
            </a:extLst>
          </p:cNvPr>
          <p:cNvSpPr/>
          <p:nvPr/>
        </p:nvSpPr>
        <p:spPr>
          <a:xfrm>
            <a:off x="519541" y="1096343"/>
            <a:ext cx="5279680" cy="2862889"/>
          </a:xfrm>
          <a:prstGeom prst="rect">
            <a:avLst/>
          </a:prstGeom>
          <a:blipFill>
            <a:blip r:embed="rId3"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sz="1350"/>
          </a:p>
        </p:txBody>
      </p:sp>
      <p:sp>
        <p:nvSpPr>
          <p:cNvPr id="9" name="object 8">
            <a:extLst>
              <a:ext uri="{FF2B5EF4-FFF2-40B4-BE49-F238E27FC236}">
                <a16:creationId xmlns:a16="http://schemas.microsoft.com/office/drawing/2014/main" id="{BAC98A0D-3D0B-4320-8312-40849BF3DF42}"/>
              </a:ext>
            </a:extLst>
          </p:cNvPr>
          <p:cNvSpPr/>
          <p:nvPr/>
        </p:nvSpPr>
        <p:spPr>
          <a:xfrm>
            <a:off x="2466474" y="3758359"/>
            <a:ext cx="5754263" cy="2922961"/>
          </a:xfrm>
          <a:prstGeom prst="rect">
            <a:avLst/>
          </a:prstGeom>
          <a:blipFill>
            <a:blip r:embed="rId4" cstate="print"/>
            <a:stretch>
              <a:fillRect l="-552" t="-900" r="-915" b="-1"/>
            </a:stretch>
          </a:blipFill>
          <a:effectLst>
            <a:outerShdw blurRad="50800" dist="38100" dir="2700000" algn="tl" rotWithShape="0">
              <a:prstClr val="black">
                <a:alpha val="40000"/>
              </a:prstClr>
            </a:outerShdw>
          </a:effectLst>
        </p:spPr>
        <p:txBody>
          <a:bodyPr wrap="square" lIns="0" tIns="0" rIns="0" bIns="0" rtlCol="0"/>
          <a:lstStyle/>
          <a:p>
            <a:endParaRPr sz="1350"/>
          </a:p>
        </p:txBody>
      </p:sp>
    </p:spTree>
    <p:extLst>
      <p:ext uri="{BB962C8B-B14F-4D97-AF65-F5344CB8AC3E}">
        <p14:creationId xmlns:p14="http://schemas.microsoft.com/office/powerpoint/2010/main" val="2240820380"/>
      </p:ext>
    </p:extLst>
  </p:cSld>
  <p:clrMapOvr>
    <a:masterClrMapping/>
  </p:clrMapOvr>
</p:sld>
</file>

<file path=ppt/theme/theme1.xml><?xml version="1.0" encoding="utf-8"?>
<a:theme xmlns:a="http://schemas.openxmlformats.org/drawingml/2006/main" name="Theme1EpiC">
  <a:themeElements>
    <a:clrScheme name="EpiC chart color options">
      <a:dk1>
        <a:srgbClr val="000000"/>
      </a:dk1>
      <a:lt1>
        <a:srgbClr val="FFFFFF"/>
      </a:lt1>
      <a:dk2>
        <a:srgbClr val="44546A"/>
      </a:dk2>
      <a:lt2>
        <a:srgbClr val="E7E6E6"/>
      </a:lt2>
      <a:accent1>
        <a:srgbClr val="577F9F"/>
      </a:accent1>
      <a:accent2>
        <a:srgbClr val="10244D"/>
      </a:accent2>
      <a:accent3>
        <a:srgbClr val="DDEAF6"/>
      </a:accent3>
      <a:accent4>
        <a:srgbClr val="E63339"/>
      </a:accent4>
      <a:accent5>
        <a:srgbClr val="BCBBC0"/>
      </a:accent5>
      <a:accent6>
        <a:srgbClr val="919194"/>
      </a:accent6>
      <a:hlink>
        <a:srgbClr val="E63339"/>
      </a:hlink>
      <a:folHlink>
        <a:srgbClr val="577F9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EpiC" id="{D8B133F9-8889-4DEA-9FDD-BA9A4625C8B1}" vid="{4A40793F-5A3D-4280-A8EA-37036BA5A56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374DDD3E1D3494BA8E7816795AFD234" ma:contentTypeVersion="12" ma:contentTypeDescription="Create a new document." ma:contentTypeScope="" ma:versionID="0dec9a03d3a080086423e33319fc6d09">
  <xsd:schema xmlns:xsd="http://www.w3.org/2001/XMLSchema" xmlns:xs="http://www.w3.org/2001/XMLSchema" xmlns:p="http://schemas.microsoft.com/office/2006/metadata/properties" xmlns:ns2="7736e4d0-5c75-47fc-a137-dad79dc2c56b" xmlns:ns3="5b1d25ed-0091-42a5-a55e-1bbbaa06aeec" targetNamespace="http://schemas.microsoft.com/office/2006/metadata/properties" ma:root="true" ma:fieldsID="74ef3abcccce5aeb8421857362fb1c7c" ns2:_="" ns3:_="">
    <xsd:import namespace="7736e4d0-5c75-47fc-a137-dad79dc2c56b"/>
    <xsd:import namespace="5b1d25ed-0091-42a5-a55e-1bbbaa06aee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36e4d0-5c75-47fc-a137-dad79dc2c5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1d25ed-0091-42a5-a55e-1bbbaa06aee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B467E95-8654-495E-9E01-490EF971FD9B}">
  <ds:schemaRefs>
    <ds:schemaRef ds:uri="5b1d25ed-0091-42a5-a55e-1bbbaa06aeec"/>
    <ds:schemaRef ds:uri="7736e4d0-5c75-47fc-a137-dad79dc2c56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E6607EE-91AC-480F-BFC2-1F2B21576E53}">
  <ds:schemaRefs>
    <ds:schemaRef ds:uri="http://schemas.microsoft.com/sharepoint/v3/contenttype/forms"/>
  </ds:schemaRefs>
</ds:datastoreItem>
</file>

<file path=customXml/itemProps3.xml><?xml version="1.0" encoding="utf-8"?>
<ds:datastoreItem xmlns:ds="http://schemas.openxmlformats.org/officeDocument/2006/customXml" ds:itemID="{07FD9D03-2119-4CD1-862C-281C99CA4C77}">
  <ds:schemaRefs>
    <ds:schemaRef ds:uri="850f1754-e3dd-4eec-8003-3b9176809a28"/>
    <ds:schemaRef ds:uri="a873ff08-4e00-4b20-be27-6a6630b41a1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Theme1EpiC</Template>
  <TotalTime>3203</TotalTime>
  <Words>11241</Words>
  <Application>Microsoft Office PowerPoint</Application>
  <PresentationFormat>Letter Paper (8.5x11 in)</PresentationFormat>
  <Paragraphs>914</Paragraphs>
  <Slides>74</Slides>
  <Notes>74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74</vt:i4>
      </vt:variant>
    </vt:vector>
  </HeadingPairs>
  <TitlesOfParts>
    <vt:vector size="82" baseType="lpstr">
      <vt:lpstr>Arial</vt:lpstr>
      <vt:lpstr>Arial Narrow</vt:lpstr>
      <vt:lpstr>Calibri</vt:lpstr>
      <vt:lpstr>Calibri-BoldItalic</vt:lpstr>
      <vt:lpstr>Calibri-Italic</vt:lpstr>
      <vt:lpstr>Courier New</vt:lpstr>
      <vt:lpstr>Gill Sans MT</vt:lpstr>
      <vt:lpstr>Theme1EpiC</vt:lpstr>
      <vt:lpstr>Community Scorecard Group Facilitator and Key Informant Interviewer Training </vt:lpstr>
      <vt:lpstr>Agenda</vt:lpstr>
      <vt:lpstr>Objectives</vt:lpstr>
      <vt:lpstr>PowerPoint Presentation</vt:lpstr>
      <vt:lpstr>What is community-led monitoring?</vt:lpstr>
      <vt:lpstr>Community-led monitoring systems</vt:lpstr>
      <vt:lpstr>What is the purpose of community-led monitoring systems?</vt:lpstr>
      <vt:lpstr>PowerPoint Presentation</vt:lpstr>
      <vt:lpstr>A Community Scorecard (CSC)</vt:lpstr>
      <vt:lpstr>How does a community scorecard improve services?</vt:lpstr>
      <vt:lpstr>How does a community scorecard work?</vt:lpstr>
      <vt:lpstr>What is the scope of the scorecard?</vt:lpstr>
      <vt:lpstr>PowerPoint Presentation</vt:lpstr>
      <vt:lpstr>Small Group Activity: Scorecard questions 15 minutes (Part A)</vt:lpstr>
      <vt:lpstr>Small Group Activity: Scoring  15 minutes (Part B)</vt:lpstr>
      <vt:lpstr>PowerPoint Presentation</vt:lpstr>
      <vt:lpstr>Composition of groups</vt:lpstr>
      <vt:lpstr>Facilitator responsibilities</vt:lpstr>
      <vt:lpstr>PowerPoint Presentation</vt:lpstr>
      <vt:lpstr>Getting started/introduction</vt:lpstr>
      <vt:lpstr>Ground rules</vt:lpstr>
      <vt:lpstr>Ethics and confidentiality in group discussions</vt:lpstr>
      <vt:lpstr>Managing the discussion </vt:lpstr>
      <vt:lpstr>Facilitator’s role</vt:lpstr>
      <vt:lpstr>Common challenges</vt:lpstr>
      <vt:lpstr>1a: Silent participation</vt:lpstr>
      <vt:lpstr>1b: Too much participation</vt:lpstr>
      <vt:lpstr>2a/b: Managing group flow</vt:lpstr>
      <vt:lpstr>2c: Unable to reach consensus</vt:lpstr>
      <vt:lpstr>3a/b: Challenging participants</vt:lpstr>
      <vt:lpstr>Closing the discussion</vt:lpstr>
      <vt:lpstr>Small Group Activity: Facilitation  35 minutes</vt:lpstr>
      <vt:lpstr>Small Group Activity: Facilitation debrief 10 minutes</vt:lpstr>
      <vt:lpstr>PowerPoint Presentation</vt:lpstr>
      <vt:lpstr>Composition of interviews</vt:lpstr>
      <vt:lpstr>Interviewer responsibilities</vt:lpstr>
      <vt:lpstr>Small Group Activity: KII guide questions 15 minutes</vt:lpstr>
      <vt:lpstr>PowerPoint Presentation</vt:lpstr>
      <vt:lpstr>What is a key informant interview?</vt:lpstr>
      <vt:lpstr>Interviewing skills</vt:lpstr>
      <vt:lpstr>Rapport building</vt:lpstr>
      <vt:lpstr>Rapport building</vt:lpstr>
      <vt:lpstr>Rapport building</vt:lpstr>
      <vt:lpstr>Rapport building</vt:lpstr>
      <vt:lpstr>Rapport building: Interview flow</vt:lpstr>
      <vt:lpstr>Rapport building: Key points</vt:lpstr>
      <vt:lpstr>Discussion: What are culturally appropriate ways to build rapport? 15 minutes</vt:lpstr>
      <vt:lpstr>Discussion: What might hinder rapport?  10 minutes</vt:lpstr>
      <vt:lpstr>Active Listening</vt:lpstr>
      <vt:lpstr>How to show we are listening</vt:lpstr>
      <vt:lpstr>Effective listening tips</vt:lpstr>
      <vt:lpstr>Effective Listening Exercise 10 minutes</vt:lpstr>
      <vt:lpstr>Effective Listening Exercise Debrief  10 minutes </vt:lpstr>
      <vt:lpstr>Probing</vt:lpstr>
      <vt:lpstr>What is probing?</vt:lpstr>
      <vt:lpstr>When are probes used?</vt:lpstr>
      <vt:lpstr>Think of the notes!</vt:lpstr>
      <vt:lpstr>What are probes to avoid?</vt:lpstr>
      <vt:lpstr>PowerPoint Presentation</vt:lpstr>
      <vt:lpstr>Before the interview begins</vt:lpstr>
      <vt:lpstr>During the interview</vt:lpstr>
      <vt:lpstr>During the interview (cont.)</vt:lpstr>
      <vt:lpstr>Summarizing KII data</vt:lpstr>
      <vt:lpstr>PowerPoint Presentation</vt:lpstr>
      <vt:lpstr>What happens after the group discussions and KIIs are completed?</vt:lpstr>
      <vt:lpstr>CSC data collection and visualization with Open Data Kit and Power BI</vt:lpstr>
      <vt:lpstr>Example data entry forms</vt:lpstr>
      <vt:lpstr>Example dashboard</vt:lpstr>
      <vt:lpstr>Interface meeting, developing and implementing action plans</vt:lpstr>
      <vt:lpstr>Example action plan</vt:lpstr>
      <vt:lpstr>Wrap-up</vt:lpstr>
      <vt:lpstr>Next steps guideline</vt:lpstr>
      <vt:lpstr>Next steps for our group</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community-led monitoring systems work for key populations</dc:title>
  <dc:creator>Meghan DiCarlo</dc:creator>
  <cp:lastModifiedBy>Lucy Harber</cp:lastModifiedBy>
  <cp:revision>12</cp:revision>
  <dcterms:created xsi:type="dcterms:W3CDTF">2020-02-11T14:58:25Z</dcterms:created>
  <dcterms:modified xsi:type="dcterms:W3CDTF">2021-07-23T20:24:27Z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0x0101007374DDD3E1D3494BA8E7816795AFD234</vt:lpwstr>
  </property>
</Properties>
</file>