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xlsx" ContentType="application/vnd.openxmlformats-officedocument.spreadsheetml.sheet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7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14" r:id="rId4"/>
    <p:sldMasterId id="2147483726" r:id="rId5"/>
  </p:sldMasterIdLst>
  <p:notesMasterIdLst>
    <p:notesMasterId r:id="rId43"/>
  </p:notesMasterIdLst>
  <p:sldIdLst>
    <p:sldId id="429" r:id="rId6"/>
    <p:sldId id="363" r:id="rId7"/>
    <p:sldId id="348" r:id="rId8"/>
    <p:sldId id="368" r:id="rId9"/>
    <p:sldId id="329" r:id="rId10"/>
    <p:sldId id="369" r:id="rId11"/>
    <p:sldId id="370" r:id="rId12"/>
    <p:sldId id="371" r:id="rId13"/>
    <p:sldId id="372" r:id="rId14"/>
    <p:sldId id="406" r:id="rId15"/>
    <p:sldId id="376" r:id="rId16"/>
    <p:sldId id="377" r:id="rId17"/>
    <p:sldId id="378" r:id="rId18"/>
    <p:sldId id="379" r:id="rId19"/>
    <p:sldId id="380" r:id="rId20"/>
    <p:sldId id="381" r:id="rId21"/>
    <p:sldId id="456" r:id="rId22"/>
    <p:sldId id="457" r:id="rId23"/>
    <p:sldId id="458" r:id="rId24"/>
    <p:sldId id="459" r:id="rId25"/>
    <p:sldId id="407" r:id="rId26"/>
    <p:sldId id="411" r:id="rId27"/>
    <p:sldId id="387" r:id="rId28"/>
    <p:sldId id="388" r:id="rId29"/>
    <p:sldId id="389" r:id="rId30"/>
    <p:sldId id="413" r:id="rId31"/>
    <p:sldId id="493" r:id="rId32"/>
    <p:sldId id="492" r:id="rId33"/>
    <p:sldId id="461" r:id="rId34"/>
    <p:sldId id="414" r:id="rId35"/>
    <p:sldId id="582" r:id="rId36"/>
    <p:sldId id="583" r:id="rId37"/>
    <p:sldId id="496" r:id="rId38"/>
    <p:sldId id="398" r:id="rId39"/>
    <p:sldId id="474" r:id="rId40"/>
    <p:sldId id="400" r:id="rId41"/>
    <p:sldId id="580" r:id="rId4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1109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22219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33328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44437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55547" algn="l" defTabSz="2222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66656" algn="l" defTabSz="2222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77765" algn="l" defTabSz="2222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88874" algn="l" defTabSz="222219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1" autoAdjust="0"/>
    <p:restoredTop sz="96787" autoAdjust="0"/>
  </p:normalViewPr>
  <p:slideViewPr>
    <p:cSldViewPr>
      <p:cViewPr>
        <p:scale>
          <a:sx n="85" d="100"/>
          <a:sy n="85" d="100"/>
        </p:scale>
        <p:origin x="-13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3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47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50" Type="http://schemas.openxmlformats.org/officeDocument/2006/relationships/customXml" Target="../customXml/item2.xml"/><Relationship Id="rId7" Type="http://schemas.openxmlformats.org/officeDocument/2006/relationships/slide" Target="slides/slide2.xml"/><Relationship Id="rId29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11" Type="http://schemas.openxmlformats.org/officeDocument/2006/relationships/slide" Target="slides/slide6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36" Type="http://schemas.openxmlformats.org/officeDocument/2006/relationships/slide" Target="slides/slide31.xml"/><Relationship Id="rId15" Type="http://schemas.openxmlformats.org/officeDocument/2006/relationships/slide" Target="slides/slide10.xml"/><Relationship Id="rId49" Type="http://schemas.openxmlformats.org/officeDocument/2006/relationships/customXml" Target="../customXml/item1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4" Type="http://schemas.openxmlformats.org/officeDocument/2006/relationships/printerSettings" Target="printerSettings/printerSettings1.bin"/><Relationship Id="rId48" Type="http://schemas.openxmlformats.org/officeDocument/2006/relationships/tableStyles" Target="tableStyle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30" Type="http://schemas.openxmlformats.org/officeDocument/2006/relationships/slide" Target="slides/slide25.xml"/><Relationship Id="rId9" Type="http://schemas.openxmlformats.org/officeDocument/2006/relationships/slide" Target="slides/slide4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46" Type="http://schemas.openxmlformats.org/officeDocument/2006/relationships/viewProps" Target="viewProp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ipertj:Dropbox:RHS%20trends%202006_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curag\Local%20Settings\Temporary%20Internet%20Files\Content.Outlook\Y0O0332C\Repeat%20Abortions%202006-200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curag\Desktop\Repeat%20Abortions%202006-2010_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435991871985"/>
          <c:y val="0.0392473118279571"/>
          <c:w val="0.805434975869948"/>
          <c:h val="0.8210604521209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Cumulative Enrollment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Aug 07</c:v>
                </c:pt>
                <c:pt idx="1">
                  <c:v>Dec 07</c:v>
                </c:pt>
                <c:pt idx="2">
                  <c:v>Dec 08</c:v>
                </c:pt>
                <c:pt idx="3">
                  <c:v>Dec 09</c:v>
                </c:pt>
                <c:pt idx="4">
                  <c:v>Dec 10</c:v>
                </c:pt>
                <c:pt idx="5">
                  <c:v>Sep 11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438.0</c:v>
                </c:pt>
                <c:pt idx="2">
                  <c:v>2616.0</c:v>
                </c:pt>
                <c:pt idx="3">
                  <c:v>5093.0</c:v>
                </c:pt>
                <c:pt idx="4">
                  <c:v>7452.0</c:v>
                </c:pt>
                <c:pt idx="5">
                  <c:v>9250.0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394120"/>
        <c:axId val="2135397256"/>
      </c:lineChart>
      <c:catAx>
        <c:axId val="2135394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1320000"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2135397256"/>
        <c:crosses val="autoZero"/>
        <c:auto val="0"/>
        <c:lblAlgn val="ctr"/>
        <c:lblOffset val="100"/>
        <c:noMultiLvlLbl val="0"/>
      </c:catAx>
      <c:valAx>
        <c:axId val="2135397256"/>
        <c:scaling>
          <c:orientation val="minMax"/>
          <c:max val="10000.0"/>
          <c:min val="0.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2135394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IUD</c:v>
                </c:pt>
              </c:strCache>
            </c:strRef>
          </c:tx>
          <c:spPr>
            <a:solidFill>
              <a:srgbClr val="FF6DF9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14-17 years</c:v>
                </c:pt>
                <c:pt idx="1">
                  <c:v>18-20 years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Implant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14-17 years</c:v>
                </c:pt>
                <c:pt idx="1">
                  <c:v>18-20 years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247672"/>
        <c:axId val="2132250840"/>
      </c:barChart>
      <c:catAx>
        <c:axId val="2132247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1"/>
                </a:solidFill>
              </a:defRPr>
            </a:pPr>
            <a:endParaRPr lang="en-US"/>
          </a:p>
        </c:txPr>
        <c:crossAx val="2132250840"/>
        <c:crosses val="autoZero"/>
        <c:auto val="1"/>
        <c:lblAlgn val="ctr"/>
        <c:lblOffset val="100"/>
        <c:noMultiLvlLbl val="0"/>
      </c:catAx>
      <c:valAx>
        <c:axId val="21322508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/>
                </a:solidFill>
              </a:defRPr>
            </a:pPr>
            <a:endParaRPr lang="en-US"/>
          </a:p>
        </c:txPr>
        <c:crossAx val="2132247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7758214250996"/>
          <c:y val="0.801361482361976"/>
          <c:w val="0.304483571498007"/>
          <c:h val="0.181366115536503"/>
        </c:manualLayout>
      </c:layout>
      <c:overlay val="0"/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RHS-STL</c:v>
                </c:pt>
              </c:strCache>
            </c:strRef>
          </c:tx>
          <c:invertIfNegative val="0"/>
          <c:cat>
            <c:numRef>
              <c:f>Sheet1!$C$7:$C$11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cat>
          <c:val>
            <c:numRef>
              <c:f>Sheet1!$D$7:$D$11</c:f>
              <c:numCache>
                <c:formatCode>General</c:formatCode>
                <c:ptCount val="5"/>
                <c:pt idx="0">
                  <c:v>3921.0</c:v>
                </c:pt>
                <c:pt idx="1">
                  <c:v>3807.0</c:v>
                </c:pt>
                <c:pt idx="2">
                  <c:v>3957.0</c:v>
                </c:pt>
                <c:pt idx="3">
                  <c:v>3602.0</c:v>
                </c:pt>
                <c:pt idx="4">
                  <c:v>3140.0</c:v>
                </c:pt>
              </c:numCache>
            </c:numRef>
          </c:val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RHS-other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Sheet1!$C$7:$C$11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cat>
          <c:val>
            <c:numRef>
              <c:f>Sheet1!$E$7:$E$11</c:f>
              <c:numCache>
                <c:formatCode>General</c:formatCode>
                <c:ptCount val="5"/>
                <c:pt idx="0">
                  <c:v>2359.0</c:v>
                </c:pt>
                <c:pt idx="1">
                  <c:v>2494.0</c:v>
                </c:pt>
                <c:pt idx="2">
                  <c:v>2275.0</c:v>
                </c:pt>
                <c:pt idx="3">
                  <c:v>2176.0</c:v>
                </c:pt>
                <c:pt idx="4">
                  <c:v>2369.0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271128"/>
        <c:axId val="2132274232"/>
      </c:barChart>
      <c:catAx>
        <c:axId val="2132271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2132274232"/>
        <c:crosses val="autoZero"/>
        <c:auto val="1"/>
        <c:lblAlgn val="ctr"/>
        <c:lblOffset val="100"/>
        <c:noMultiLvlLbl val="0"/>
      </c:catAx>
      <c:valAx>
        <c:axId val="2132274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21322711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St. Louis City/County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Sheet1!$H$2:$H$5</c:f>
                <c:numCache>
                  <c:formatCode>General</c:formatCode>
                  <c:ptCount val="4"/>
                  <c:pt idx="0">
                    <c:v>0.0154545454545454</c:v>
                  </c:pt>
                  <c:pt idx="1">
                    <c:v>0.0184322534878222</c:v>
                  </c:pt>
                  <c:pt idx="2">
                    <c:v>0.0187962962962963</c:v>
                  </c:pt>
                  <c:pt idx="3">
                    <c:v>0.0180976863753213</c:v>
                  </c:pt>
                </c:numCache>
              </c:numRef>
            </c:plus>
            <c:minus>
              <c:numRef>
                <c:f>Sheet1!$G$2:$G$5</c:f>
                <c:numCache>
                  <c:formatCode>General</c:formatCode>
                  <c:ptCount val="4"/>
                  <c:pt idx="0">
                    <c:v>0.0145454545454546</c:v>
                  </c:pt>
                  <c:pt idx="1">
                    <c:v>0.0115677465121778</c:v>
                  </c:pt>
                  <c:pt idx="2">
                    <c:v>0.0112037037037037</c:v>
                  </c:pt>
                  <c:pt idx="3">
                    <c:v>0.0119023136246787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numRef>
              <c:f>Sheet1!$A$2:$A$5</c:f>
              <c:numCache>
                <c:formatCode>General</c:formatCode>
                <c:ptCount val="4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>
                  <c:v>0.475454545454547</c:v>
                </c:pt>
                <c:pt idx="1">
                  <c:v>0.468432253487822</c:v>
                </c:pt>
                <c:pt idx="2">
                  <c:v>0.458796296296296</c:v>
                </c:pt>
                <c:pt idx="3">
                  <c:v>0.458097686375321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Kansas City</c:v>
                </c:pt>
              </c:strCache>
            </c:strRef>
          </c:tx>
          <c:spPr>
            <a:ln w="57150">
              <a:solidFill>
                <a:srgbClr val="FF6DF9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Sheet1!$H$8:$H$11</c:f>
                <c:numCache>
                  <c:formatCode>General</c:formatCode>
                  <c:ptCount val="4"/>
                  <c:pt idx="0">
                    <c:v>0.0225693160813311</c:v>
                  </c:pt>
                  <c:pt idx="1">
                    <c:v>0.0173459935155165</c:v>
                  </c:pt>
                  <c:pt idx="2">
                    <c:v>0.0223032069970846</c:v>
                  </c:pt>
                  <c:pt idx="3">
                    <c:v>0.0208232826428947</c:v>
                  </c:pt>
                </c:numCache>
              </c:numRef>
            </c:plus>
            <c:minus>
              <c:numRef>
                <c:f>Sheet1!$G$8:$G$11</c:f>
                <c:numCache>
                  <c:formatCode>General</c:formatCode>
                  <c:ptCount val="4"/>
                  <c:pt idx="0">
                    <c:v>0.0174306839186692</c:v>
                  </c:pt>
                  <c:pt idx="1">
                    <c:v>0.0226540064844838</c:v>
                  </c:pt>
                  <c:pt idx="2">
                    <c:v>0.0176967930029155</c:v>
                  </c:pt>
                  <c:pt idx="3">
                    <c:v>0.0191767173571054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val>
            <c:numRef>
              <c:f>Sheet1!$D$8:$D$11</c:f>
              <c:numCache>
                <c:formatCode>0.00%</c:formatCode>
                <c:ptCount val="4"/>
                <c:pt idx="0">
                  <c:v>0.462569316081331</c:v>
                </c:pt>
                <c:pt idx="1">
                  <c:v>0.467345993515516</c:v>
                </c:pt>
                <c:pt idx="2">
                  <c:v>0.472303206997086</c:v>
                </c:pt>
                <c:pt idx="3">
                  <c:v>0.490823282642898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Non-Metro Missouri</c:v>
                </c:pt>
              </c:strCache>
            </c:strRef>
          </c:tx>
          <c:spPr>
            <a:ln w="57150">
              <a:solidFill>
                <a:srgbClr val="00FFFF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Sheet1!$H$14:$H$17</c:f>
                <c:numCache>
                  <c:formatCode>General</c:formatCode>
                  <c:ptCount val="4"/>
                  <c:pt idx="0">
                    <c:v>0.00864300626304807</c:v>
                  </c:pt>
                  <c:pt idx="1">
                    <c:v>0.00891381345926809</c:v>
                  </c:pt>
                  <c:pt idx="2">
                    <c:v>0.00840155945419102</c:v>
                  </c:pt>
                  <c:pt idx="3">
                    <c:v>0.0109366281387007</c:v>
                  </c:pt>
                </c:numCache>
              </c:numRef>
            </c:plus>
            <c:minus>
              <c:numRef>
                <c:f>Sheet1!$G$14:$G$17</c:f>
                <c:numCache>
                  <c:formatCode>General</c:formatCode>
                  <c:ptCount val="4"/>
                  <c:pt idx="0">
                    <c:v>0.011356993736952</c:v>
                  </c:pt>
                  <c:pt idx="1">
                    <c:v>0.0110861865407321</c:v>
                  </c:pt>
                  <c:pt idx="2">
                    <c:v>0.0115984405458089</c:v>
                  </c:pt>
                  <c:pt idx="3">
                    <c:v>0.00906337186129927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val>
            <c:numRef>
              <c:f>Sheet1!$D$14:$D$17</c:f>
              <c:numCache>
                <c:formatCode>0.00%</c:formatCode>
                <c:ptCount val="4"/>
                <c:pt idx="0">
                  <c:v>0.348643006263049</c:v>
                </c:pt>
                <c:pt idx="1">
                  <c:v>0.358913813459271</c:v>
                </c:pt>
                <c:pt idx="2">
                  <c:v>0.338401559454191</c:v>
                </c:pt>
                <c:pt idx="3">
                  <c:v>0.350936628138701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777528"/>
        <c:axId val="2135780696"/>
      </c:lineChart>
      <c:catAx>
        <c:axId val="2135777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2135780696"/>
        <c:crosses val="autoZero"/>
        <c:auto val="1"/>
        <c:lblAlgn val="ctr"/>
        <c:lblOffset val="100"/>
        <c:noMultiLvlLbl val="0"/>
      </c:catAx>
      <c:valAx>
        <c:axId val="2135780696"/>
        <c:scaling>
          <c:orientation val="minMax"/>
          <c:min val="0.2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en-US"/>
          </a:p>
        </c:txPr>
        <c:crossAx val="21357775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B0F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St. Louis City/County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Sheet1!$H$2:$H$6</c:f>
                <c:numCache>
                  <c:formatCode>General</c:formatCode>
                  <c:ptCount val="5"/>
                  <c:pt idx="0">
                    <c:v>0.0154545454545454</c:v>
                  </c:pt>
                  <c:pt idx="1">
                    <c:v>0.0184322534878222</c:v>
                  </c:pt>
                  <c:pt idx="2">
                    <c:v>0.0187962962962963</c:v>
                  </c:pt>
                  <c:pt idx="3">
                    <c:v>0.0180976863753213</c:v>
                  </c:pt>
                  <c:pt idx="4">
                    <c:v>0.011722972972973</c:v>
                  </c:pt>
                </c:numCache>
              </c:numRef>
            </c:plus>
            <c:minus>
              <c:numRef>
                <c:f>Sheet1!$G$2:$G$6</c:f>
                <c:numCache>
                  <c:formatCode>General</c:formatCode>
                  <c:ptCount val="5"/>
                  <c:pt idx="0">
                    <c:v>0.0145454545454545</c:v>
                  </c:pt>
                  <c:pt idx="1">
                    <c:v>0.0115677465121778</c:v>
                  </c:pt>
                  <c:pt idx="2">
                    <c:v>0.0112037037037037</c:v>
                  </c:pt>
                  <c:pt idx="3">
                    <c:v>0.0119023136246786</c:v>
                  </c:pt>
                  <c:pt idx="4">
                    <c:v>0.0182770270270271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numRef>
              <c:f>Sheet1!$A$2:$A$6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cat>
          <c:val>
            <c:numRef>
              <c:f>Sheet1!$D$2:$D$6</c:f>
              <c:numCache>
                <c:formatCode>0.00%</c:formatCode>
                <c:ptCount val="5"/>
                <c:pt idx="0">
                  <c:v>0.475454545454546</c:v>
                </c:pt>
                <c:pt idx="1">
                  <c:v>0.468432253487822</c:v>
                </c:pt>
                <c:pt idx="2">
                  <c:v>0.458796296296296</c:v>
                </c:pt>
                <c:pt idx="3">
                  <c:v>0.458097686375321</c:v>
                </c:pt>
                <c:pt idx="4">
                  <c:v>0.441722972972974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Kansas City</c:v>
                </c:pt>
              </c:strCache>
            </c:strRef>
          </c:tx>
          <c:spPr>
            <a:ln w="57150">
              <a:solidFill>
                <a:srgbClr val="FF71F3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Sheet1!$H$9:$H$13</c:f>
                <c:numCache>
                  <c:formatCode>General</c:formatCode>
                  <c:ptCount val="5"/>
                  <c:pt idx="0">
                    <c:v>0.0225693160813309</c:v>
                  </c:pt>
                  <c:pt idx="1">
                    <c:v>0.0173459935155164</c:v>
                  </c:pt>
                  <c:pt idx="2">
                    <c:v>0.0223032069970846</c:v>
                  </c:pt>
                  <c:pt idx="3">
                    <c:v>0.0208232826428946</c:v>
                  </c:pt>
                  <c:pt idx="4">
                    <c:v>0.0255588063194851</c:v>
                  </c:pt>
                </c:numCache>
              </c:numRef>
            </c:plus>
            <c:minus>
              <c:numRef>
                <c:f>Sheet1!$G$9:$G$13</c:f>
                <c:numCache>
                  <c:formatCode>General</c:formatCode>
                  <c:ptCount val="5"/>
                  <c:pt idx="0">
                    <c:v>0.0174306839186691</c:v>
                  </c:pt>
                  <c:pt idx="1">
                    <c:v>0.0226540064844836</c:v>
                  </c:pt>
                  <c:pt idx="2">
                    <c:v>0.0176967930029154</c:v>
                  </c:pt>
                  <c:pt idx="3">
                    <c:v>0.0191767173571054</c:v>
                  </c:pt>
                  <c:pt idx="4">
                    <c:v>0.024441193680515</c:v>
                  </c:pt>
                </c:numCache>
              </c:numRef>
            </c:minus>
            <c:spPr>
              <a:ln>
                <a:solidFill>
                  <a:schemeClr val="accent1"/>
                </a:solidFill>
              </a:ln>
            </c:spPr>
          </c:errBars>
          <c:cat>
            <c:numRef>
              <c:f>Sheet1!$A$2:$A$6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cat>
          <c:val>
            <c:numRef>
              <c:f>Sheet1!$D$9:$D$13</c:f>
              <c:numCache>
                <c:formatCode>0.00%</c:formatCode>
                <c:ptCount val="5"/>
                <c:pt idx="0">
                  <c:v>0.462569316081331</c:v>
                </c:pt>
                <c:pt idx="1">
                  <c:v>0.467345993515516</c:v>
                </c:pt>
                <c:pt idx="2">
                  <c:v>0.472303206997085</c:v>
                </c:pt>
                <c:pt idx="3">
                  <c:v>0.490823282642896</c:v>
                </c:pt>
                <c:pt idx="4">
                  <c:v>0.505558806319487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Sheet1!$A$15</c:f>
              <c:strCache>
                <c:ptCount val="1"/>
                <c:pt idx="0">
                  <c:v>Non-Metro Missouri</c:v>
                </c:pt>
              </c:strCache>
            </c:strRef>
          </c:tx>
          <c:spPr>
            <a:ln w="57150">
              <a:solidFill>
                <a:srgbClr val="00FFFF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Sheet1!$H$16:$H$20</c:f>
                <c:numCache>
                  <c:formatCode>General</c:formatCode>
                  <c:ptCount val="5"/>
                  <c:pt idx="0">
                    <c:v>0.008643006263048</c:v>
                  </c:pt>
                  <c:pt idx="1">
                    <c:v>0.00891381345926803</c:v>
                  </c:pt>
                  <c:pt idx="2">
                    <c:v>0.00840155945419102</c:v>
                  </c:pt>
                  <c:pt idx="3">
                    <c:v>0.0109366281387007</c:v>
                  </c:pt>
                  <c:pt idx="4">
                    <c:v>0.018026460859978</c:v>
                  </c:pt>
                </c:numCache>
              </c:numRef>
            </c:plus>
            <c:minus>
              <c:numRef>
                <c:f>Sheet1!$G$16:$G$20</c:f>
                <c:numCache>
                  <c:formatCode>General</c:formatCode>
                  <c:ptCount val="5"/>
                  <c:pt idx="0">
                    <c:v>0.011356993736952</c:v>
                  </c:pt>
                  <c:pt idx="1">
                    <c:v>0.011086186540732</c:v>
                  </c:pt>
                  <c:pt idx="2">
                    <c:v>0.0115984405458089</c:v>
                  </c:pt>
                  <c:pt idx="3">
                    <c:v>0.00906337186129927</c:v>
                  </c:pt>
                  <c:pt idx="4">
                    <c:v>0.0119735391400221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numRef>
              <c:f>Sheet1!$A$2:$A$6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cat>
          <c:val>
            <c:numRef>
              <c:f>Sheet1!$D$16:$D$20</c:f>
              <c:numCache>
                <c:formatCode>0.00%</c:formatCode>
                <c:ptCount val="5"/>
                <c:pt idx="0">
                  <c:v>0.348643006263048</c:v>
                </c:pt>
                <c:pt idx="1">
                  <c:v>0.358913813459269</c:v>
                </c:pt>
                <c:pt idx="2">
                  <c:v>0.338401559454191</c:v>
                </c:pt>
                <c:pt idx="3">
                  <c:v>0.350936628138701</c:v>
                </c:pt>
                <c:pt idx="4">
                  <c:v>0.368026460859979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316296"/>
        <c:axId val="2132319448"/>
      </c:lineChart>
      <c:catAx>
        <c:axId val="213231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2132319448"/>
        <c:crosses val="autoZero"/>
        <c:auto val="1"/>
        <c:lblAlgn val="ctr"/>
        <c:lblOffset val="100"/>
        <c:noMultiLvlLbl val="0"/>
      </c:catAx>
      <c:valAx>
        <c:axId val="2132319448"/>
        <c:scaling>
          <c:orientation val="minMax"/>
          <c:min val="0.2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21323162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3852698591476"/>
          <c:y val="0.0499171013816888"/>
          <c:w val="0.70487839937817"/>
          <c:h val="0.72568657408411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132353016"/>
        <c:axId val="2132356152"/>
      </c:barChart>
      <c:catAx>
        <c:axId val="2132353016"/>
        <c:scaling>
          <c:orientation val="minMax"/>
        </c:scaling>
        <c:delete val="1"/>
        <c:axPos val="b"/>
        <c:majorTickMark val="none"/>
        <c:minorTickMark val="none"/>
        <c:tickLblPos val="nextTo"/>
        <c:crossAx val="2132356152"/>
        <c:crosses val="autoZero"/>
        <c:auto val="1"/>
        <c:lblAlgn val="ctr"/>
        <c:lblOffset val="100"/>
        <c:noMultiLvlLbl val="0"/>
      </c:catAx>
      <c:valAx>
        <c:axId val="2132356152"/>
        <c:scaling>
          <c:orientation val="minMax"/>
          <c:max val="300.0"/>
          <c:min val="0.0"/>
        </c:scaling>
        <c:delete val="0"/>
        <c:axPos val="l"/>
        <c:majorGridlines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pPr>
            <a:endParaRPr lang="en-US"/>
          </a:p>
        </c:txPr>
        <c:crossAx val="2132353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797004033032"/>
          <c:y val="0.0503861604773659"/>
          <c:w val="0.757301389155624"/>
          <c:h val="0.765212071093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Pregnancy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3794E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3794E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US WHITE</c:v>
                </c:pt>
                <c:pt idx="1">
                  <c:v>CHOICE WHITE</c:v>
                </c:pt>
                <c:pt idx="2">
                  <c:v>US BLACK</c:v>
                </c:pt>
                <c:pt idx="3">
                  <c:v>CHOICE BLACK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137.0</c:v>
                </c:pt>
                <c:pt idx="1">
                  <c:v>26.9</c:v>
                </c:pt>
                <c:pt idx="2">
                  <c:v>253.0</c:v>
                </c:pt>
                <c:pt idx="3">
                  <c:v>31.8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134629736"/>
        <c:axId val="2134632712"/>
      </c:barChart>
      <c:catAx>
        <c:axId val="21346297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134632712"/>
        <c:crosses val="autoZero"/>
        <c:auto val="1"/>
        <c:lblAlgn val="ctr"/>
        <c:lblOffset val="100"/>
        <c:noMultiLvlLbl val="0"/>
      </c:catAx>
      <c:valAx>
        <c:axId val="2134632712"/>
        <c:scaling>
          <c:orientation val="minMax"/>
          <c:max val="300.0"/>
          <c:min val="0.0"/>
        </c:scaling>
        <c:delete val="0"/>
        <c:axPos val="l"/>
        <c:majorGridlines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Arial Narrow" pitchFamily="34" charset="0"/>
              </a:defRPr>
            </a:pPr>
            <a:endParaRPr lang="en-US"/>
          </a:p>
        </c:txPr>
        <c:crossAx val="2134629736"/>
        <c:crosses val="autoZero"/>
        <c:crossBetween val="between"/>
      </c:valAx>
      <c:spPr>
        <a:ln>
          <a:solidFill>
            <a:schemeClr val="tx1">
              <a:lumMod val="60000"/>
              <a:lumOff val="4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551" cy="465455"/>
          </a:xfrm>
          <a:prstGeom prst="rect">
            <a:avLst/>
          </a:prstGeom>
        </p:spPr>
        <p:txBody>
          <a:bodyPr vert="horz" lIns="22997" tIns="11499" rIns="22997" bIns="11499" rtlCol="0"/>
          <a:lstStyle>
            <a:lvl1pPr algn="l">
              <a:defRPr sz="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93" y="0"/>
            <a:ext cx="3043551" cy="465455"/>
          </a:xfrm>
          <a:prstGeom prst="rect">
            <a:avLst/>
          </a:prstGeom>
        </p:spPr>
        <p:txBody>
          <a:bodyPr vert="horz" lIns="22997" tIns="11499" rIns="22997" bIns="11499" rtlCol="0"/>
          <a:lstStyle>
            <a:lvl1pPr algn="r">
              <a:defRPr sz="300"/>
            </a:lvl1pPr>
          </a:lstStyle>
          <a:p>
            <a:fld id="{281AA080-6094-4E59-9ECB-B92F77DB689D}" type="datetimeFigureOut">
              <a:rPr lang="en-US" smtClean="0"/>
              <a:pPr/>
              <a:t>5/22/15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2997" tIns="11499" rIns="22997" bIns="1149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518" y="4421823"/>
            <a:ext cx="5618065" cy="4189095"/>
          </a:xfrm>
          <a:prstGeom prst="rect">
            <a:avLst/>
          </a:prstGeom>
        </p:spPr>
        <p:txBody>
          <a:bodyPr vert="horz" lIns="22997" tIns="11499" rIns="22997" bIns="114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944"/>
            <a:ext cx="3043551" cy="465455"/>
          </a:xfrm>
          <a:prstGeom prst="rect">
            <a:avLst/>
          </a:prstGeom>
        </p:spPr>
        <p:txBody>
          <a:bodyPr vert="horz" lIns="22997" tIns="11499" rIns="22997" bIns="11499" rtlCol="0" anchor="b"/>
          <a:lstStyle>
            <a:lvl1pPr algn="l">
              <a:defRPr sz="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93" y="8841944"/>
            <a:ext cx="3043551" cy="465455"/>
          </a:xfrm>
          <a:prstGeom prst="rect">
            <a:avLst/>
          </a:prstGeom>
        </p:spPr>
        <p:txBody>
          <a:bodyPr vert="horz" lIns="22997" tIns="11499" rIns="22997" bIns="11499" rtlCol="0" anchor="b"/>
          <a:lstStyle>
            <a:lvl1pPr algn="r">
              <a:defRPr sz="300"/>
            </a:lvl1pPr>
          </a:lstStyle>
          <a:p>
            <a:fld id="{24AFCA23-0295-40BC-9204-A4BE7B0E2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E81AD-E25E-4C09-BD4D-D6F471248AE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74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E81AD-E25E-4C09-BD4D-D6F471248AE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9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Can make comment about new teen birth rate of 34.3  which means a reduction of 52%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064" indent="-2861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15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600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486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3EFA94-058C-664D-ABCD-0F295E8BDE1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90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Can make comment about new teen birth rate of 34.3  which means a reduction of 52%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064" indent="-2861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15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600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486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DB26A7-82D1-774F-BE6C-5E9B32B3D844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9B7DD-8A5D-4C45-8203-198D50FDFB8E}" type="slidenum">
              <a:rPr lang="en-US" altLang="es-MX" smtClean="0"/>
              <a:pPr/>
              <a:t>31</a:t>
            </a:fld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136568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8B762-7C80-4272-BE69-C7F4117E899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3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DB2F1-96F3-4F11-B9E4-6298B92C49D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7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8A32F-37EB-4D44-B3B0-1067EDFDA80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1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51163-B993-47FD-A01E-3A783F55A68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60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D0D6B-F48D-4879-A988-63F5269A17B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0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064" indent="-2861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15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600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486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6D2F96-852F-5C4F-B201-77C6679FDF7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D0D6B-F48D-4879-A988-63F5269A17B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75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4064" indent="-286179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4715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2600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60486" indent="-22894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1D1109-B389-194C-B861-E4BE62F4CD00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5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32" y="2130227"/>
            <a:ext cx="7772136" cy="1470422"/>
          </a:xfrm>
        </p:spPr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34" y="3886399"/>
            <a:ext cx="6400932" cy="1752203"/>
          </a:xfrm>
        </p:spPr>
        <p:txBody>
          <a:bodyPr/>
          <a:lstStyle>
            <a:lvl1pPr marL="0" indent="0" algn="ctr">
              <a:buNone/>
              <a:defRPr/>
            </a:lvl1pPr>
            <a:lvl2pPr marL="111109" indent="0" algn="ctr">
              <a:buNone/>
              <a:defRPr/>
            </a:lvl2pPr>
            <a:lvl3pPr marL="222219" indent="0" algn="ctr">
              <a:buNone/>
              <a:defRPr/>
            </a:lvl3pPr>
            <a:lvl4pPr marL="333328" indent="0" algn="ctr">
              <a:buNone/>
              <a:defRPr/>
            </a:lvl4pPr>
            <a:lvl5pPr marL="444437" indent="0" algn="ctr">
              <a:buNone/>
              <a:defRPr/>
            </a:lvl5pPr>
            <a:lvl6pPr marL="555547" indent="0" algn="ctr">
              <a:buNone/>
              <a:defRPr/>
            </a:lvl6pPr>
            <a:lvl7pPr marL="666656" indent="0" algn="ctr">
              <a:buNone/>
              <a:defRPr/>
            </a:lvl7pPr>
            <a:lvl8pPr marL="777765" indent="0" algn="ctr">
              <a:buNone/>
              <a:defRPr/>
            </a:lvl8pPr>
            <a:lvl9pPr marL="888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D6AD-D047-4EEF-B133-09D40A7273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36DCD-8E4A-4E51-BB6E-EA9F366E17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66" y="274836"/>
            <a:ext cx="2057466" cy="5851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068" y="274836"/>
            <a:ext cx="6140649" cy="5851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8A35-C8CF-420D-B2C2-F33D447B7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32" y="2130227"/>
            <a:ext cx="7772136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34" y="3886399"/>
            <a:ext cx="6400932" cy="1752203"/>
          </a:xfrm>
        </p:spPr>
        <p:txBody>
          <a:bodyPr/>
          <a:lstStyle>
            <a:lvl1pPr marL="0" indent="0" algn="ctr">
              <a:buNone/>
              <a:defRPr/>
            </a:lvl1pPr>
            <a:lvl2pPr marL="111109" indent="0" algn="ctr">
              <a:buNone/>
              <a:defRPr/>
            </a:lvl2pPr>
            <a:lvl3pPr marL="222219" indent="0" algn="ctr">
              <a:buNone/>
              <a:defRPr/>
            </a:lvl3pPr>
            <a:lvl4pPr marL="333328" indent="0" algn="ctr">
              <a:buNone/>
              <a:defRPr/>
            </a:lvl4pPr>
            <a:lvl5pPr marL="444437" indent="0" algn="ctr">
              <a:buNone/>
              <a:defRPr/>
            </a:lvl5pPr>
            <a:lvl6pPr marL="555547" indent="0" algn="ctr">
              <a:buNone/>
              <a:defRPr/>
            </a:lvl6pPr>
            <a:lvl7pPr marL="666656" indent="0" algn="ctr">
              <a:buNone/>
              <a:defRPr/>
            </a:lvl7pPr>
            <a:lvl8pPr marL="777765" indent="0" algn="ctr">
              <a:buNone/>
              <a:defRPr/>
            </a:lvl8pPr>
            <a:lvl9pPr marL="888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6465-7432-4023-909A-938B5F35F9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801"/>
            <a:ext cx="7772466" cy="1362274"/>
          </a:xfrm>
        </p:spPr>
        <p:txBody>
          <a:bodyPr anchor="t"/>
          <a:lstStyle>
            <a:lvl1pPr algn="l">
              <a:defRPr sz="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613"/>
            <a:ext cx="7772466" cy="1500188"/>
          </a:xfrm>
        </p:spPr>
        <p:txBody>
          <a:bodyPr anchor="b"/>
          <a:lstStyle>
            <a:lvl1pPr marL="0" indent="0">
              <a:buNone/>
              <a:defRPr sz="500"/>
            </a:lvl1pPr>
            <a:lvl2pPr marL="111109" indent="0">
              <a:buNone/>
              <a:defRPr sz="400"/>
            </a:lvl2pPr>
            <a:lvl3pPr marL="222219" indent="0">
              <a:buNone/>
              <a:defRPr sz="400"/>
            </a:lvl3pPr>
            <a:lvl4pPr marL="333328" indent="0">
              <a:buNone/>
              <a:defRPr sz="300"/>
            </a:lvl4pPr>
            <a:lvl5pPr marL="444437" indent="0">
              <a:buNone/>
              <a:defRPr sz="300"/>
            </a:lvl5pPr>
            <a:lvl6pPr marL="555547" indent="0">
              <a:buNone/>
              <a:defRPr sz="300"/>
            </a:lvl6pPr>
            <a:lvl7pPr marL="666656" indent="0">
              <a:buNone/>
              <a:defRPr sz="300"/>
            </a:lvl7pPr>
            <a:lvl8pPr marL="777765" indent="0">
              <a:buNone/>
              <a:defRPr sz="300"/>
            </a:lvl8pPr>
            <a:lvl9pPr marL="888874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E263-20D7-45EE-A107-9786A48180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68" y="1600398"/>
            <a:ext cx="4099057" cy="4525864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600398"/>
            <a:ext cx="4099057" cy="4525864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0314-FEF9-4D11-8804-043E0B60BF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68" y="1534915"/>
            <a:ext cx="4040188" cy="63996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1109" indent="0">
              <a:buNone/>
              <a:defRPr sz="500" b="1"/>
            </a:lvl2pPr>
            <a:lvl3pPr marL="222219" indent="0">
              <a:buNone/>
              <a:defRPr sz="400" b="1"/>
            </a:lvl3pPr>
            <a:lvl4pPr marL="333328" indent="0">
              <a:buNone/>
              <a:defRPr sz="400" b="1"/>
            </a:lvl4pPr>
            <a:lvl5pPr marL="444437" indent="0">
              <a:buNone/>
              <a:defRPr sz="400" b="1"/>
            </a:lvl5pPr>
            <a:lvl6pPr marL="555547" indent="0">
              <a:buNone/>
              <a:defRPr sz="400" b="1"/>
            </a:lvl6pPr>
            <a:lvl7pPr marL="666656" indent="0">
              <a:buNone/>
              <a:defRPr sz="400" b="1"/>
            </a:lvl7pPr>
            <a:lvl8pPr marL="777765" indent="0">
              <a:buNone/>
              <a:defRPr sz="400" b="1"/>
            </a:lvl8pPr>
            <a:lvl9pPr marL="888874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68" y="2174875"/>
            <a:ext cx="4040188" cy="3951387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1" y="1534915"/>
            <a:ext cx="4041841" cy="63996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1109" indent="0">
              <a:buNone/>
              <a:defRPr sz="500" b="1"/>
            </a:lvl2pPr>
            <a:lvl3pPr marL="222219" indent="0">
              <a:buNone/>
              <a:defRPr sz="400" b="1"/>
            </a:lvl3pPr>
            <a:lvl4pPr marL="333328" indent="0">
              <a:buNone/>
              <a:defRPr sz="400" b="1"/>
            </a:lvl4pPr>
            <a:lvl5pPr marL="444437" indent="0">
              <a:buNone/>
              <a:defRPr sz="400" b="1"/>
            </a:lvl5pPr>
            <a:lvl6pPr marL="555547" indent="0">
              <a:buNone/>
              <a:defRPr sz="400" b="1"/>
            </a:lvl6pPr>
            <a:lvl7pPr marL="666656" indent="0">
              <a:buNone/>
              <a:defRPr sz="400" b="1"/>
            </a:lvl7pPr>
            <a:lvl8pPr marL="777765" indent="0">
              <a:buNone/>
              <a:defRPr sz="400" b="1"/>
            </a:lvl8pPr>
            <a:lvl9pPr marL="888874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1" y="2174875"/>
            <a:ext cx="4041841" cy="3951387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9ABA-DE5F-4BBF-AC12-CEF3AD5459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0C2A-82E4-4708-8188-A2A900C155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4849-368A-4B8E-8B2E-8A4F299350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8" y="272852"/>
            <a:ext cx="3008313" cy="1162348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2" y="272852"/>
            <a:ext cx="5111750" cy="5853410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68" y="1435199"/>
            <a:ext cx="3008313" cy="4691063"/>
          </a:xfrm>
        </p:spPr>
        <p:txBody>
          <a:bodyPr/>
          <a:lstStyle>
            <a:lvl1pPr marL="0" indent="0">
              <a:buNone/>
              <a:defRPr sz="300"/>
            </a:lvl1pPr>
            <a:lvl2pPr marL="111109" indent="0">
              <a:buNone/>
              <a:defRPr sz="300"/>
            </a:lvl2pPr>
            <a:lvl3pPr marL="222219" indent="0">
              <a:buNone/>
              <a:defRPr sz="200"/>
            </a:lvl3pPr>
            <a:lvl4pPr marL="333328" indent="0">
              <a:buNone/>
              <a:defRPr sz="200"/>
            </a:lvl4pPr>
            <a:lvl5pPr marL="444437" indent="0">
              <a:buNone/>
              <a:defRPr sz="200"/>
            </a:lvl5pPr>
            <a:lvl6pPr marL="555547" indent="0">
              <a:buNone/>
              <a:defRPr sz="200"/>
            </a:lvl6pPr>
            <a:lvl7pPr marL="666656" indent="0">
              <a:buNone/>
              <a:defRPr sz="200"/>
            </a:lvl7pPr>
            <a:lvl8pPr marL="777765" indent="0">
              <a:buNone/>
              <a:defRPr sz="200"/>
            </a:lvl8pPr>
            <a:lvl9pPr marL="888874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973F-24CF-4E50-83B9-5629526496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6465-7432-4023-909A-938B5F35F9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22" y="4800700"/>
            <a:ext cx="5486466" cy="566539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22" y="612676"/>
            <a:ext cx="5486466" cy="4115098"/>
          </a:xfrm>
        </p:spPr>
        <p:txBody>
          <a:bodyPr/>
          <a:lstStyle>
            <a:lvl1pPr marL="0" indent="0">
              <a:buNone/>
              <a:defRPr sz="800"/>
            </a:lvl1pPr>
            <a:lvl2pPr marL="111109" indent="0">
              <a:buNone/>
              <a:defRPr sz="700"/>
            </a:lvl2pPr>
            <a:lvl3pPr marL="222219" indent="0">
              <a:buNone/>
              <a:defRPr sz="600"/>
            </a:lvl3pPr>
            <a:lvl4pPr marL="333328" indent="0">
              <a:buNone/>
              <a:defRPr sz="500"/>
            </a:lvl4pPr>
            <a:lvl5pPr marL="444437" indent="0">
              <a:buNone/>
              <a:defRPr sz="500"/>
            </a:lvl5pPr>
            <a:lvl6pPr marL="555547" indent="0">
              <a:buNone/>
              <a:defRPr sz="500"/>
            </a:lvl6pPr>
            <a:lvl7pPr marL="666656" indent="0">
              <a:buNone/>
              <a:defRPr sz="500"/>
            </a:lvl7pPr>
            <a:lvl8pPr marL="777765" indent="0">
              <a:buNone/>
              <a:defRPr sz="500"/>
            </a:lvl8pPr>
            <a:lvl9pPr marL="888874" indent="0">
              <a:buNone/>
              <a:defRPr sz="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2" y="5367239"/>
            <a:ext cx="5486466" cy="805160"/>
          </a:xfrm>
        </p:spPr>
        <p:txBody>
          <a:bodyPr/>
          <a:lstStyle>
            <a:lvl1pPr marL="0" indent="0">
              <a:buNone/>
              <a:defRPr sz="300"/>
            </a:lvl1pPr>
            <a:lvl2pPr marL="111109" indent="0">
              <a:buNone/>
              <a:defRPr sz="300"/>
            </a:lvl2pPr>
            <a:lvl3pPr marL="222219" indent="0">
              <a:buNone/>
              <a:defRPr sz="200"/>
            </a:lvl3pPr>
            <a:lvl4pPr marL="333328" indent="0">
              <a:buNone/>
              <a:defRPr sz="200"/>
            </a:lvl4pPr>
            <a:lvl5pPr marL="444437" indent="0">
              <a:buNone/>
              <a:defRPr sz="200"/>
            </a:lvl5pPr>
            <a:lvl6pPr marL="555547" indent="0">
              <a:buNone/>
              <a:defRPr sz="200"/>
            </a:lvl6pPr>
            <a:lvl7pPr marL="666656" indent="0">
              <a:buNone/>
              <a:defRPr sz="200"/>
            </a:lvl7pPr>
            <a:lvl8pPr marL="777765" indent="0">
              <a:buNone/>
              <a:defRPr sz="200"/>
            </a:lvl8pPr>
            <a:lvl9pPr marL="888874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DE05-3394-453F-B69D-3C292E79DA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36DCD-8E4A-4E51-BB6E-EA9F366E17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66" y="274836"/>
            <a:ext cx="2057466" cy="5851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068" y="274836"/>
            <a:ext cx="6140649" cy="5851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8A35-C8CF-420D-B2C2-F33D447B7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32" y="2130227"/>
            <a:ext cx="7772136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34" y="3886399"/>
            <a:ext cx="6400932" cy="1752203"/>
          </a:xfrm>
        </p:spPr>
        <p:txBody>
          <a:bodyPr/>
          <a:lstStyle>
            <a:lvl1pPr marL="0" indent="0" algn="ctr">
              <a:buNone/>
              <a:defRPr/>
            </a:lvl1pPr>
            <a:lvl2pPr marL="111109" indent="0" algn="ctr">
              <a:buNone/>
              <a:defRPr/>
            </a:lvl2pPr>
            <a:lvl3pPr marL="222219" indent="0" algn="ctr">
              <a:buNone/>
              <a:defRPr/>
            </a:lvl3pPr>
            <a:lvl4pPr marL="333328" indent="0" algn="ctr">
              <a:buNone/>
              <a:defRPr/>
            </a:lvl4pPr>
            <a:lvl5pPr marL="444437" indent="0" algn="ctr">
              <a:buNone/>
              <a:defRPr/>
            </a:lvl5pPr>
            <a:lvl6pPr marL="555547" indent="0" algn="ctr">
              <a:buNone/>
              <a:defRPr/>
            </a:lvl6pPr>
            <a:lvl7pPr marL="666656" indent="0" algn="ctr">
              <a:buNone/>
              <a:defRPr/>
            </a:lvl7pPr>
            <a:lvl8pPr marL="777765" indent="0" algn="ctr">
              <a:buNone/>
              <a:defRPr/>
            </a:lvl8pPr>
            <a:lvl9pPr marL="888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6465-7432-4023-909A-938B5F35F9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801"/>
            <a:ext cx="7772466" cy="1362274"/>
          </a:xfrm>
        </p:spPr>
        <p:txBody>
          <a:bodyPr anchor="t"/>
          <a:lstStyle>
            <a:lvl1pPr algn="l">
              <a:defRPr sz="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613"/>
            <a:ext cx="7772466" cy="1500188"/>
          </a:xfrm>
        </p:spPr>
        <p:txBody>
          <a:bodyPr anchor="b"/>
          <a:lstStyle>
            <a:lvl1pPr marL="0" indent="0">
              <a:buNone/>
              <a:defRPr sz="500"/>
            </a:lvl1pPr>
            <a:lvl2pPr marL="111109" indent="0">
              <a:buNone/>
              <a:defRPr sz="400"/>
            </a:lvl2pPr>
            <a:lvl3pPr marL="222219" indent="0">
              <a:buNone/>
              <a:defRPr sz="400"/>
            </a:lvl3pPr>
            <a:lvl4pPr marL="333328" indent="0">
              <a:buNone/>
              <a:defRPr sz="300"/>
            </a:lvl4pPr>
            <a:lvl5pPr marL="444437" indent="0">
              <a:buNone/>
              <a:defRPr sz="300"/>
            </a:lvl5pPr>
            <a:lvl6pPr marL="555547" indent="0">
              <a:buNone/>
              <a:defRPr sz="300"/>
            </a:lvl6pPr>
            <a:lvl7pPr marL="666656" indent="0">
              <a:buNone/>
              <a:defRPr sz="300"/>
            </a:lvl7pPr>
            <a:lvl8pPr marL="777765" indent="0">
              <a:buNone/>
              <a:defRPr sz="300"/>
            </a:lvl8pPr>
            <a:lvl9pPr marL="888874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E263-20D7-45EE-A107-9786A48180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68" y="1600398"/>
            <a:ext cx="4099057" cy="4525864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600398"/>
            <a:ext cx="4099057" cy="4525864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0314-FEF9-4D11-8804-043E0B60BF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68" y="1534915"/>
            <a:ext cx="4040188" cy="63996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1109" indent="0">
              <a:buNone/>
              <a:defRPr sz="500" b="1"/>
            </a:lvl2pPr>
            <a:lvl3pPr marL="222219" indent="0">
              <a:buNone/>
              <a:defRPr sz="400" b="1"/>
            </a:lvl3pPr>
            <a:lvl4pPr marL="333328" indent="0">
              <a:buNone/>
              <a:defRPr sz="400" b="1"/>
            </a:lvl4pPr>
            <a:lvl5pPr marL="444437" indent="0">
              <a:buNone/>
              <a:defRPr sz="400" b="1"/>
            </a:lvl5pPr>
            <a:lvl6pPr marL="555547" indent="0">
              <a:buNone/>
              <a:defRPr sz="400" b="1"/>
            </a:lvl6pPr>
            <a:lvl7pPr marL="666656" indent="0">
              <a:buNone/>
              <a:defRPr sz="400" b="1"/>
            </a:lvl7pPr>
            <a:lvl8pPr marL="777765" indent="0">
              <a:buNone/>
              <a:defRPr sz="400" b="1"/>
            </a:lvl8pPr>
            <a:lvl9pPr marL="888874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68" y="2174875"/>
            <a:ext cx="4040188" cy="3951387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1" y="1534915"/>
            <a:ext cx="4041841" cy="63996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1109" indent="0">
              <a:buNone/>
              <a:defRPr sz="500" b="1"/>
            </a:lvl2pPr>
            <a:lvl3pPr marL="222219" indent="0">
              <a:buNone/>
              <a:defRPr sz="400" b="1"/>
            </a:lvl3pPr>
            <a:lvl4pPr marL="333328" indent="0">
              <a:buNone/>
              <a:defRPr sz="400" b="1"/>
            </a:lvl4pPr>
            <a:lvl5pPr marL="444437" indent="0">
              <a:buNone/>
              <a:defRPr sz="400" b="1"/>
            </a:lvl5pPr>
            <a:lvl6pPr marL="555547" indent="0">
              <a:buNone/>
              <a:defRPr sz="400" b="1"/>
            </a:lvl6pPr>
            <a:lvl7pPr marL="666656" indent="0">
              <a:buNone/>
              <a:defRPr sz="400" b="1"/>
            </a:lvl7pPr>
            <a:lvl8pPr marL="777765" indent="0">
              <a:buNone/>
              <a:defRPr sz="400" b="1"/>
            </a:lvl8pPr>
            <a:lvl9pPr marL="888874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1" y="2174875"/>
            <a:ext cx="4041841" cy="3951387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9ABA-DE5F-4BBF-AC12-CEF3AD5459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0C2A-82E4-4708-8188-A2A900C155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4849-368A-4B8E-8B2E-8A4F299350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801"/>
            <a:ext cx="7772466" cy="1362274"/>
          </a:xfrm>
        </p:spPr>
        <p:txBody>
          <a:bodyPr anchor="t"/>
          <a:lstStyle>
            <a:lvl1pPr algn="l">
              <a:defRPr sz="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613"/>
            <a:ext cx="7772466" cy="1500188"/>
          </a:xfrm>
        </p:spPr>
        <p:txBody>
          <a:bodyPr anchor="b"/>
          <a:lstStyle>
            <a:lvl1pPr marL="0" indent="0">
              <a:buNone/>
              <a:defRPr sz="500"/>
            </a:lvl1pPr>
            <a:lvl2pPr marL="111109" indent="0">
              <a:buNone/>
              <a:defRPr sz="400"/>
            </a:lvl2pPr>
            <a:lvl3pPr marL="222219" indent="0">
              <a:buNone/>
              <a:defRPr sz="400"/>
            </a:lvl3pPr>
            <a:lvl4pPr marL="333328" indent="0">
              <a:buNone/>
              <a:defRPr sz="300"/>
            </a:lvl4pPr>
            <a:lvl5pPr marL="444437" indent="0">
              <a:buNone/>
              <a:defRPr sz="300"/>
            </a:lvl5pPr>
            <a:lvl6pPr marL="555547" indent="0">
              <a:buNone/>
              <a:defRPr sz="300"/>
            </a:lvl6pPr>
            <a:lvl7pPr marL="666656" indent="0">
              <a:buNone/>
              <a:defRPr sz="300"/>
            </a:lvl7pPr>
            <a:lvl8pPr marL="777765" indent="0">
              <a:buNone/>
              <a:defRPr sz="300"/>
            </a:lvl8pPr>
            <a:lvl9pPr marL="888874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E263-20D7-45EE-A107-9786A48180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8" y="272852"/>
            <a:ext cx="3008313" cy="1162348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2" y="272852"/>
            <a:ext cx="5111750" cy="5853410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68" y="1435199"/>
            <a:ext cx="3008313" cy="4691063"/>
          </a:xfrm>
        </p:spPr>
        <p:txBody>
          <a:bodyPr/>
          <a:lstStyle>
            <a:lvl1pPr marL="0" indent="0">
              <a:buNone/>
              <a:defRPr sz="300"/>
            </a:lvl1pPr>
            <a:lvl2pPr marL="111109" indent="0">
              <a:buNone/>
              <a:defRPr sz="300"/>
            </a:lvl2pPr>
            <a:lvl3pPr marL="222219" indent="0">
              <a:buNone/>
              <a:defRPr sz="200"/>
            </a:lvl3pPr>
            <a:lvl4pPr marL="333328" indent="0">
              <a:buNone/>
              <a:defRPr sz="200"/>
            </a:lvl4pPr>
            <a:lvl5pPr marL="444437" indent="0">
              <a:buNone/>
              <a:defRPr sz="200"/>
            </a:lvl5pPr>
            <a:lvl6pPr marL="555547" indent="0">
              <a:buNone/>
              <a:defRPr sz="200"/>
            </a:lvl6pPr>
            <a:lvl7pPr marL="666656" indent="0">
              <a:buNone/>
              <a:defRPr sz="200"/>
            </a:lvl7pPr>
            <a:lvl8pPr marL="777765" indent="0">
              <a:buNone/>
              <a:defRPr sz="200"/>
            </a:lvl8pPr>
            <a:lvl9pPr marL="888874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973F-24CF-4E50-83B9-5629526496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22" y="4800700"/>
            <a:ext cx="5486466" cy="566539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22" y="612676"/>
            <a:ext cx="5486466" cy="4115098"/>
          </a:xfrm>
        </p:spPr>
        <p:txBody>
          <a:bodyPr/>
          <a:lstStyle>
            <a:lvl1pPr marL="0" indent="0">
              <a:buNone/>
              <a:defRPr sz="800"/>
            </a:lvl1pPr>
            <a:lvl2pPr marL="111109" indent="0">
              <a:buNone/>
              <a:defRPr sz="700"/>
            </a:lvl2pPr>
            <a:lvl3pPr marL="222219" indent="0">
              <a:buNone/>
              <a:defRPr sz="600"/>
            </a:lvl3pPr>
            <a:lvl4pPr marL="333328" indent="0">
              <a:buNone/>
              <a:defRPr sz="500"/>
            </a:lvl4pPr>
            <a:lvl5pPr marL="444437" indent="0">
              <a:buNone/>
              <a:defRPr sz="500"/>
            </a:lvl5pPr>
            <a:lvl6pPr marL="555547" indent="0">
              <a:buNone/>
              <a:defRPr sz="500"/>
            </a:lvl6pPr>
            <a:lvl7pPr marL="666656" indent="0">
              <a:buNone/>
              <a:defRPr sz="500"/>
            </a:lvl7pPr>
            <a:lvl8pPr marL="777765" indent="0">
              <a:buNone/>
              <a:defRPr sz="500"/>
            </a:lvl8pPr>
            <a:lvl9pPr marL="888874" indent="0">
              <a:buNone/>
              <a:defRPr sz="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2" y="5367239"/>
            <a:ext cx="5486466" cy="805160"/>
          </a:xfrm>
        </p:spPr>
        <p:txBody>
          <a:bodyPr/>
          <a:lstStyle>
            <a:lvl1pPr marL="0" indent="0">
              <a:buNone/>
              <a:defRPr sz="300"/>
            </a:lvl1pPr>
            <a:lvl2pPr marL="111109" indent="0">
              <a:buNone/>
              <a:defRPr sz="300"/>
            </a:lvl2pPr>
            <a:lvl3pPr marL="222219" indent="0">
              <a:buNone/>
              <a:defRPr sz="200"/>
            </a:lvl3pPr>
            <a:lvl4pPr marL="333328" indent="0">
              <a:buNone/>
              <a:defRPr sz="200"/>
            </a:lvl4pPr>
            <a:lvl5pPr marL="444437" indent="0">
              <a:buNone/>
              <a:defRPr sz="200"/>
            </a:lvl5pPr>
            <a:lvl6pPr marL="555547" indent="0">
              <a:buNone/>
              <a:defRPr sz="200"/>
            </a:lvl6pPr>
            <a:lvl7pPr marL="666656" indent="0">
              <a:buNone/>
              <a:defRPr sz="200"/>
            </a:lvl7pPr>
            <a:lvl8pPr marL="777765" indent="0">
              <a:buNone/>
              <a:defRPr sz="200"/>
            </a:lvl8pPr>
            <a:lvl9pPr marL="888874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DE05-3394-453F-B69D-3C292E79DA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36DCD-8E4A-4E51-BB6E-EA9F366E17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66" y="274836"/>
            <a:ext cx="2057466" cy="5851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068" y="274836"/>
            <a:ext cx="6140649" cy="5851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8A35-C8CF-420D-B2C2-F33D447B7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35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nal-Choice-Logo_for-PPT-&amp;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03213"/>
            <a:ext cx="10858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218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8816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inal-Choice-Logo_for-PPT-&amp;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03213"/>
            <a:ext cx="10858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58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Final-Choice-Logo_for-PPT-&amp;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03213"/>
            <a:ext cx="10858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71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inal-Choice-Logo_for-PPT-&amp;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03213"/>
            <a:ext cx="10858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113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68" y="1600398"/>
            <a:ext cx="4099057" cy="4525864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600398"/>
            <a:ext cx="4099057" cy="4525864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0314-FEF9-4D11-8804-043E0B60BF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nal-Choice-Logo_for-PPT-&amp;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03213"/>
            <a:ext cx="10858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1706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1EFA66-26A8-D74A-927B-5AE400A0B4F3}" type="slidenum">
              <a: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sz="2400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845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F71D63-C6C4-FE41-92B1-283C72037EBA}" type="slidenum">
              <a: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sz="2400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511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B2266B-2CA7-4B46-A46A-4E9419FD4E17}" type="slidenum">
              <a: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sz="2400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019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2D38B7-96D0-B849-857C-EA4111069374}" type="slidenum">
              <a: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sz="2400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983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32" y="2130227"/>
            <a:ext cx="7772136" cy="1470422"/>
          </a:xfrm>
        </p:spPr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34" y="3886399"/>
            <a:ext cx="6400932" cy="1752203"/>
          </a:xfrm>
        </p:spPr>
        <p:txBody>
          <a:bodyPr/>
          <a:lstStyle>
            <a:lvl1pPr marL="0" indent="0" algn="ctr">
              <a:buNone/>
              <a:defRPr/>
            </a:lvl1pPr>
            <a:lvl2pPr marL="111109" indent="0" algn="ctr">
              <a:buNone/>
              <a:defRPr/>
            </a:lvl2pPr>
            <a:lvl3pPr marL="222219" indent="0" algn="ctr">
              <a:buNone/>
              <a:defRPr/>
            </a:lvl3pPr>
            <a:lvl4pPr marL="333328" indent="0" algn="ctr">
              <a:buNone/>
              <a:defRPr/>
            </a:lvl4pPr>
            <a:lvl5pPr marL="444437" indent="0" algn="ctr">
              <a:buNone/>
              <a:defRPr/>
            </a:lvl5pPr>
            <a:lvl6pPr marL="555547" indent="0" algn="ctr">
              <a:buNone/>
              <a:defRPr/>
            </a:lvl6pPr>
            <a:lvl7pPr marL="666656" indent="0" algn="ctr">
              <a:buNone/>
              <a:defRPr/>
            </a:lvl7pPr>
            <a:lvl8pPr marL="777765" indent="0" algn="ctr">
              <a:buNone/>
              <a:defRPr/>
            </a:lvl8pPr>
            <a:lvl9pPr marL="888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D6AD-D047-4EEF-B133-09D40A727348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54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6465-7432-4023-909A-938B5F35F9A2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56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801"/>
            <a:ext cx="7772466" cy="1362274"/>
          </a:xfrm>
        </p:spPr>
        <p:txBody>
          <a:bodyPr anchor="t"/>
          <a:lstStyle>
            <a:lvl1pPr algn="l">
              <a:defRPr sz="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613"/>
            <a:ext cx="7772466" cy="1500188"/>
          </a:xfrm>
        </p:spPr>
        <p:txBody>
          <a:bodyPr anchor="b"/>
          <a:lstStyle>
            <a:lvl1pPr marL="0" indent="0">
              <a:buNone/>
              <a:defRPr sz="500"/>
            </a:lvl1pPr>
            <a:lvl2pPr marL="111109" indent="0">
              <a:buNone/>
              <a:defRPr sz="400"/>
            </a:lvl2pPr>
            <a:lvl3pPr marL="222219" indent="0">
              <a:buNone/>
              <a:defRPr sz="400"/>
            </a:lvl3pPr>
            <a:lvl4pPr marL="333328" indent="0">
              <a:buNone/>
              <a:defRPr sz="300"/>
            </a:lvl4pPr>
            <a:lvl5pPr marL="444437" indent="0">
              <a:buNone/>
              <a:defRPr sz="300"/>
            </a:lvl5pPr>
            <a:lvl6pPr marL="555547" indent="0">
              <a:buNone/>
              <a:defRPr sz="300"/>
            </a:lvl6pPr>
            <a:lvl7pPr marL="666656" indent="0">
              <a:buNone/>
              <a:defRPr sz="300"/>
            </a:lvl7pPr>
            <a:lvl8pPr marL="777765" indent="0">
              <a:buNone/>
              <a:defRPr sz="300"/>
            </a:lvl8pPr>
            <a:lvl9pPr marL="888874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E263-20D7-45EE-A107-9786A48180A7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9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68" y="1600398"/>
            <a:ext cx="4099057" cy="4525864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600398"/>
            <a:ext cx="4099057" cy="4525864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0314-FEF9-4D11-8804-043E0B60BF8B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36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68" y="1534915"/>
            <a:ext cx="4040188" cy="63996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1109" indent="0">
              <a:buNone/>
              <a:defRPr sz="500" b="1"/>
            </a:lvl2pPr>
            <a:lvl3pPr marL="222219" indent="0">
              <a:buNone/>
              <a:defRPr sz="400" b="1"/>
            </a:lvl3pPr>
            <a:lvl4pPr marL="333328" indent="0">
              <a:buNone/>
              <a:defRPr sz="400" b="1"/>
            </a:lvl4pPr>
            <a:lvl5pPr marL="444437" indent="0">
              <a:buNone/>
              <a:defRPr sz="400" b="1"/>
            </a:lvl5pPr>
            <a:lvl6pPr marL="555547" indent="0">
              <a:buNone/>
              <a:defRPr sz="400" b="1"/>
            </a:lvl6pPr>
            <a:lvl7pPr marL="666656" indent="0">
              <a:buNone/>
              <a:defRPr sz="400" b="1"/>
            </a:lvl7pPr>
            <a:lvl8pPr marL="777765" indent="0">
              <a:buNone/>
              <a:defRPr sz="400" b="1"/>
            </a:lvl8pPr>
            <a:lvl9pPr marL="888874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68" y="2174875"/>
            <a:ext cx="4040188" cy="3951387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1" y="1534915"/>
            <a:ext cx="4041841" cy="63996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1109" indent="0">
              <a:buNone/>
              <a:defRPr sz="500" b="1"/>
            </a:lvl2pPr>
            <a:lvl3pPr marL="222219" indent="0">
              <a:buNone/>
              <a:defRPr sz="400" b="1"/>
            </a:lvl3pPr>
            <a:lvl4pPr marL="333328" indent="0">
              <a:buNone/>
              <a:defRPr sz="400" b="1"/>
            </a:lvl4pPr>
            <a:lvl5pPr marL="444437" indent="0">
              <a:buNone/>
              <a:defRPr sz="400" b="1"/>
            </a:lvl5pPr>
            <a:lvl6pPr marL="555547" indent="0">
              <a:buNone/>
              <a:defRPr sz="400" b="1"/>
            </a:lvl6pPr>
            <a:lvl7pPr marL="666656" indent="0">
              <a:buNone/>
              <a:defRPr sz="400" b="1"/>
            </a:lvl7pPr>
            <a:lvl8pPr marL="777765" indent="0">
              <a:buNone/>
              <a:defRPr sz="400" b="1"/>
            </a:lvl8pPr>
            <a:lvl9pPr marL="888874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1" y="2174875"/>
            <a:ext cx="4041841" cy="3951387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9ABA-DE5F-4BBF-AC12-CEF3AD545918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068" y="1534915"/>
            <a:ext cx="4040188" cy="63996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1109" indent="0">
              <a:buNone/>
              <a:defRPr sz="500" b="1"/>
            </a:lvl2pPr>
            <a:lvl3pPr marL="222219" indent="0">
              <a:buNone/>
              <a:defRPr sz="400" b="1"/>
            </a:lvl3pPr>
            <a:lvl4pPr marL="333328" indent="0">
              <a:buNone/>
              <a:defRPr sz="400" b="1"/>
            </a:lvl4pPr>
            <a:lvl5pPr marL="444437" indent="0">
              <a:buNone/>
              <a:defRPr sz="400" b="1"/>
            </a:lvl5pPr>
            <a:lvl6pPr marL="555547" indent="0">
              <a:buNone/>
              <a:defRPr sz="400" b="1"/>
            </a:lvl6pPr>
            <a:lvl7pPr marL="666656" indent="0">
              <a:buNone/>
              <a:defRPr sz="400" b="1"/>
            </a:lvl7pPr>
            <a:lvl8pPr marL="777765" indent="0">
              <a:buNone/>
              <a:defRPr sz="400" b="1"/>
            </a:lvl8pPr>
            <a:lvl9pPr marL="888874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68" y="2174875"/>
            <a:ext cx="4040188" cy="3951387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1" y="1534915"/>
            <a:ext cx="4041841" cy="63996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1109" indent="0">
              <a:buNone/>
              <a:defRPr sz="500" b="1"/>
            </a:lvl2pPr>
            <a:lvl3pPr marL="222219" indent="0">
              <a:buNone/>
              <a:defRPr sz="400" b="1"/>
            </a:lvl3pPr>
            <a:lvl4pPr marL="333328" indent="0">
              <a:buNone/>
              <a:defRPr sz="400" b="1"/>
            </a:lvl4pPr>
            <a:lvl5pPr marL="444437" indent="0">
              <a:buNone/>
              <a:defRPr sz="400" b="1"/>
            </a:lvl5pPr>
            <a:lvl6pPr marL="555547" indent="0">
              <a:buNone/>
              <a:defRPr sz="400" b="1"/>
            </a:lvl6pPr>
            <a:lvl7pPr marL="666656" indent="0">
              <a:buNone/>
              <a:defRPr sz="400" b="1"/>
            </a:lvl7pPr>
            <a:lvl8pPr marL="777765" indent="0">
              <a:buNone/>
              <a:defRPr sz="400" b="1"/>
            </a:lvl8pPr>
            <a:lvl9pPr marL="888874" indent="0">
              <a:buNone/>
              <a:defRPr sz="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1" y="2174875"/>
            <a:ext cx="4041841" cy="3951387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4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89ABA-DE5F-4BBF-AC12-CEF3AD5459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0C2A-82E4-4708-8188-A2A900C1553D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4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4849-368A-4B8E-8B2E-8A4F29935037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84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8" y="272852"/>
            <a:ext cx="3008313" cy="1162348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2" y="272852"/>
            <a:ext cx="5111750" cy="5853410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68" y="1435199"/>
            <a:ext cx="3008313" cy="4691063"/>
          </a:xfrm>
        </p:spPr>
        <p:txBody>
          <a:bodyPr/>
          <a:lstStyle>
            <a:lvl1pPr marL="0" indent="0">
              <a:buNone/>
              <a:defRPr sz="300"/>
            </a:lvl1pPr>
            <a:lvl2pPr marL="111109" indent="0">
              <a:buNone/>
              <a:defRPr sz="300"/>
            </a:lvl2pPr>
            <a:lvl3pPr marL="222219" indent="0">
              <a:buNone/>
              <a:defRPr sz="200"/>
            </a:lvl3pPr>
            <a:lvl4pPr marL="333328" indent="0">
              <a:buNone/>
              <a:defRPr sz="200"/>
            </a:lvl4pPr>
            <a:lvl5pPr marL="444437" indent="0">
              <a:buNone/>
              <a:defRPr sz="200"/>
            </a:lvl5pPr>
            <a:lvl6pPr marL="555547" indent="0">
              <a:buNone/>
              <a:defRPr sz="200"/>
            </a:lvl6pPr>
            <a:lvl7pPr marL="666656" indent="0">
              <a:buNone/>
              <a:defRPr sz="200"/>
            </a:lvl7pPr>
            <a:lvl8pPr marL="777765" indent="0">
              <a:buNone/>
              <a:defRPr sz="200"/>
            </a:lvl8pPr>
            <a:lvl9pPr marL="888874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973F-24CF-4E50-83B9-562952649626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03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22" y="4800700"/>
            <a:ext cx="5486466" cy="566539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22" y="612676"/>
            <a:ext cx="5486466" cy="4115098"/>
          </a:xfrm>
        </p:spPr>
        <p:txBody>
          <a:bodyPr/>
          <a:lstStyle>
            <a:lvl1pPr marL="0" indent="0">
              <a:buNone/>
              <a:defRPr sz="800"/>
            </a:lvl1pPr>
            <a:lvl2pPr marL="111109" indent="0">
              <a:buNone/>
              <a:defRPr sz="700"/>
            </a:lvl2pPr>
            <a:lvl3pPr marL="222219" indent="0">
              <a:buNone/>
              <a:defRPr sz="600"/>
            </a:lvl3pPr>
            <a:lvl4pPr marL="333328" indent="0">
              <a:buNone/>
              <a:defRPr sz="500"/>
            </a:lvl4pPr>
            <a:lvl5pPr marL="444437" indent="0">
              <a:buNone/>
              <a:defRPr sz="500"/>
            </a:lvl5pPr>
            <a:lvl6pPr marL="555547" indent="0">
              <a:buNone/>
              <a:defRPr sz="500"/>
            </a:lvl6pPr>
            <a:lvl7pPr marL="666656" indent="0">
              <a:buNone/>
              <a:defRPr sz="500"/>
            </a:lvl7pPr>
            <a:lvl8pPr marL="777765" indent="0">
              <a:buNone/>
              <a:defRPr sz="500"/>
            </a:lvl8pPr>
            <a:lvl9pPr marL="888874" indent="0">
              <a:buNone/>
              <a:defRPr sz="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2" y="5367239"/>
            <a:ext cx="5486466" cy="805160"/>
          </a:xfrm>
        </p:spPr>
        <p:txBody>
          <a:bodyPr/>
          <a:lstStyle>
            <a:lvl1pPr marL="0" indent="0">
              <a:buNone/>
              <a:defRPr sz="300"/>
            </a:lvl1pPr>
            <a:lvl2pPr marL="111109" indent="0">
              <a:buNone/>
              <a:defRPr sz="300"/>
            </a:lvl2pPr>
            <a:lvl3pPr marL="222219" indent="0">
              <a:buNone/>
              <a:defRPr sz="200"/>
            </a:lvl3pPr>
            <a:lvl4pPr marL="333328" indent="0">
              <a:buNone/>
              <a:defRPr sz="200"/>
            </a:lvl4pPr>
            <a:lvl5pPr marL="444437" indent="0">
              <a:buNone/>
              <a:defRPr sz="200"/>
            </a:lvl5pPr>
            <a:lvl6pPr marL="555547" indent="0">
              <a:buNone/>
              <a:defRPr sz="200"/>
            </a:lvl6pPr>
            <a:lvl7pPr marL="666656" indent="0">
              <a:buNone/>
              <a:defRPr sz="200"/>
            </a:lvl7pPr>
            <a:lvl8pPr marL="777765" indent="0">
              <a:buNone/>
              <a:defRPr sz="200"/>
            </a:lvl8pPr>
            <a:lvl9pPr marL="888874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DE05-3394-453F-B69D-3C292E79DA93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81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36DCD-8E4A-4E51-BB6E-EA9F366E17C0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8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66" y="274836"/>
            <a:ext cx="2057466" cy="58514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068" y="274836"/>
            <a:ext cx="6140649" cy="58514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8A35-C8CF-420D-B2C2-F33D447B7476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3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0975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B901D6-6E1A-4C24-892B-6EFDE063F3FB}" type="slidenum">
              <a:rPr lang="en-US">
                <a:solidFill>
                  <a:srgbClr val="133A14"/>
                </a:solidFill>
              </a:rPr>
              <a:pPr/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49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0975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3A462C-60A4-4B14-AF64-07A31946BAA8}" type="slidenum">
              <a:rPr lang="en-US">
                <a:solidFill>
                  <a:srgbClr val="133A14"/>
                </a:solidFill>
              </a:rPr>
              <a:pPr/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275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30975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BFB3F3-5F31-4DAD-BE3D-5BDF122BBBB3}" type="slidenum">
              <a:rPr lang="en-US">
                <a:solidFill>
                  <a:srgbClr val="133A14"/>
                </a:solidFill>
              </a:rPr>
              <a:pPr/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72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228600"/>
            <a:ext cx="85820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676400"/>
            <a:ext cx="420528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30750" y="1676400"/>
            <a:ext cx="4205288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0341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0C2A-82E4-4708-8188-A2A900C155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228600"/>
            <a:ext cx="85820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3063" y="1676400"/>
            <a:ext cx="8562975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4505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30975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7808F48-CD60-44DD-A8AB-0333A407C92B}" type="slidenum">
              <a:rPr lang="en-US">
                <a:solidFill>
                  <a:srgbClr val="133A14"/>
                </a:solidFill>
              </a:rPr>
              <a:pPr/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71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4849-368A-4B8E-8B2E-8A4F299350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8" y="272852"/>
            <a:ext cx="3008313" cy="1162348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2" y="272852"/>
            <a:ext cx="5111750" cy="5853410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68" y="1435199"/>
            <a:ext cx="3008313" cy="4691063"/>
          </a:xfrm>
        </p:spPr>
        <p:txBody>
          <a:bodyPr/>
          <a:lstStyle>
            <a:lvl1pPr marL="0" indent="0">
              <a:buNone/>
              <a:defRPr sz="300"/>
            </a:lvl1pPr>
            <a:lvl2pPr marL="111109" indent="0">
              <a:buNone/>
              <a:defRPr sz="300"/>
            </a:lvl2pPr>
            <a:lvl3pPr marL="222219" indent="0">
              <a:buNone/>
              <a:defRPr sz="200"/>
            </a:lvl3pPr>
            <a:lvl4pPr marL="333328" indent="0">
              <a:buNone/>
              <a:defRPr sz="200"/>
            </a:lvl4pPr>
            <a:lvl5pPr marL="444437" indent="0">
              <a:buNone/>
              <a:defRPr sz="200"/>
            </a:lvl5pPr>
            <a:lvl6pPr marL="555547" indent="0">
              <a:buNone/>
              <a:defRPr sz="200"/>
            </a:lvl6pPr>
            <a:lvl7pPr marL="666656" indent="0">
              <a:buNone/>
              <a:defRPr sz="200"/>
            </a:lvl7pPr>
            <a:lvl8pPr marL="777765" indent="0">
              <a:buNone/>
              <a:defRPr sz="200"/>
            </a:lvl8pPr>
            <a:lvl9pPr marL="888874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B973F-24CF-4E50-83B9-5629526496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22" y="4800700"/>
            <a:ext cx="5486466" cy="566539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22" y="612676"/>
            <a:ext cx="5486466" cy="4115098"/>
          </a:xfrm>
        </p:spPr>
        <p:txBody>
          <a:bodyPr/>
          <a:lstStyle>
            <a:lvl1pPr marL="0" indent="0">
              <a:buNone/>
              <a:defRPr sz="800"/>
            </a:lvl1pPr>
            <a:lvl2pPr marL="111109" indent="0">
              <a:buNone/>
              <a:defRPr sz="700"/>
            </a:lvl2pPr>
            <a:lvl3pPr marL="222219" indent="0">
              <a:buNone/>
              <a:defRPr sz="600"/>
            </a:lvl3pPr>
            <a:lvl4pPr marL="333328" indent="0">
              <a:buNone/>
              <a:defRPr sz="500"/>
            </a:lvl4pPr>
            <a:lvl5pPr marL="444437" indent="0">
              <a:buNone/>
              <a:defRPr sz="500"/>
            </a:lvl5pPr>
            <a:lvl6pPr marL="555547" indent="0">
              <a:buNone/>
              <a:defRPr sz="500"/>
            </a:lvl6pPr>
            <a:lvl7pPr marL="666656" indent="0">
              <a:buNone/>
              <a:defRPr sz="500"/>
            </a:lvl7pPr>
            <a:lvl8pPr marL="777765" indent="0">
              <a:buNone/>
              <a:defRPr sz="500"/>
            </a:lvl8pPr>
            <a:lvl9pPr marL="888874" indent="0">
              <a:buNone/>
              <a:defRPr sz="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2" y="5367239"/>
            <a:ext cx="5486466" cy="805160"/>
          </a:xfrm>
        </p:spPr>
        <p:txBody>
          <a:bodyPr/>
          <a:lstStyle>
            <a:lvl1pPr marL="0" indent="0">
              <a:buNone/>
              <a:defRPr sz="300"/>
            </a:lvl1pPr>
            <a:lvl2pPr marL="111109" indent="0">
              <a:buNone/>
              <a:defRPr sz="300"/>
            </a:lvl2pPr>
            <a:lvl3pPr marL="222219" indent="0">
              <a:buNone/>
              <a:defRPr sz="200"/>
            </a:lvl3pPr>
            <a:lvl4pPr marL="333328" indent="0">
              <a:buNone/>
              <a:defRPr sz="200"/>
            </a:lvl4pPr>
            <a:lvl5pPr marL="444437" indent="0">
              <a:buNone/>
              <a:defRPr sz="200"/>
            </a:lvl5pPr>
            <a:lvl6pPr marL="555547" indent="0">
              <a:buNone/>
              <a:defRPr sz="200"/>
            </a:lvl6pPr>
            <a:lvl7pPr marL="666656" indent="0">
              <a:buNone/>
              <a:defRPr sz="200"/>
            </a:lvl7pPr>
            <a:lvl8pPr marL="777765" indent="0">
              <a:buNone/>
              <a:defRPr sz="200"/>
            </a:lvl8pPr>
            <a:lvl9pPr marL="888874" indent="0">
              <a:buNone/>
              <a:defRPr sz="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DE05-3394-453F-B69D-3C292E79DA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1.xml"/><Relationship Id="rId18" Type="http://schemas.openxmlformats.org/officeDocument/2006/relationships/theme" Target="../theme/theme5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91B09"/>
            </a:gs>
            <a:gs pos="100000">
              <a:srgbClr val="133A1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68" y="274836"/>
            <a:ext cx="82298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68" y="1600398"/>
            <a:ext cx="8229865" cy="45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68" y="6245324"/>
            <a:ext cx="2133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68" y="6245324"/>
            <a:ext cx="2895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68" y="6245324"/>
            <a:ext cx="2133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E71AA85-38E9-42FD-AA90-1BB2D090D1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  <a:headEnd/>
            <a:tailEnd/>
          </a:ln>
        </p:spPr>
        <p:txBody>
          <a:bodyPr wrap="none" lIns="28072" tIns="14036" rIns="28072" bIns="14036" anchor="ctr"/>
          <a:lstStyle/>
          <a:p>
            <a:endParaRPr lang="en-US" dirty="0"/>
          </a:p>
        </p:txBody>
      </p:sp>
      <p:sp>
        <p:nvSpPr>
          <p:cNvPr id="11" name="Line 170"/>
          <p:cNvSpPr>
            <a:spLocks noChangeShapeType="1"/>
          </p:cNvSpPr>
          <p:nvPr/>
        </p:nvSpPr>
        <p:spPr bwMode="auto">
          <a:xfrm>
            <a:off x="0" y="5932109"/>
            <a:ext cx="9144000" cy="0"/>
          </a:xfrm>
          <a:prstGeom prst="line">
            <a:avLst/>
          </a:prstGeom>
          <a:noFill/>
          <a:ln w="38100">
            <a:solidFill>
              <a:srgbClr val="5F000F"/>
            </a:solidFill>
            <a:round/>
            <a:headEnd/>
            <a:tailEnd/>
          </a:ln>
        </p:spPr>
        <p:txBody>
          <a:bodyPr lIns="28072" tIns="14036" rIns="28072" bIns="14036"/>
          <a:lstStyle/>
          <a:p>
            <a:endParaRPr lang="en-US" dirty="0"/>
          </a:p>
        </p:txBody>
      </p:sp>
      <p:pic>
        <p:nvPicPr>
          <p:cNvPr id="2" name="Picture 2" descr="BJHWUPHYSre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99213" y="6027730"/>
            <a:ext cx="2443734" cy="771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111109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222219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333328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444437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73" indent="-342973" algn="l" defTabSz="914337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658" indent="-285489" algn="l" defTabSz="914337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728" indent="-228391" algn="l" defTabSz="914337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599897" indent="-228391" algn="l" defTabSz="914337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065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168174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279284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390393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01502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09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19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33328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44437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55547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66656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77765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88874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91B09"/>
            </a:gs>
            <a:gs pos="100000">
              <a:srgbClr val="133A1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68" y="274836"/>
            <a:ext cx="82298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68" y="1600398"/>
            <a:ext cx="8229865" cy="45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68" y="6245324"/>
            <a:ext cx="2133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68" y="6245324"/>
            <a:ext cx="2895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68" y="6245324"/>
            <a:ext cx="2133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E71AA85-38E9-42FD-AA90-1BB2D090D1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217920"/>
            <a:ext cx="9144000" cy="640080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  <a:headEnd/>
            <a:tailEnd/>
          </a:ln>
        </p:spPr>
        <p:txBody>
          <a:bodyPr wrap="none" lIns="28072" tIns="14036" rIns="28072" bIns="14036" anchor="ctr"/>
          <a:lstStyle/>
          <a:p>
            <a:endParaRPr lang="en-US" dirty="0"/>
          </a:p>
        </p:txBody>
      </p:sp>
      <p:sp>
        <p:nvSpPr>
          <p:cNvPr id="11" name="Line 170"/>
          <p:cNvSpPr>
            <a:spLocks noChangeShapeType="1"/>
          </p:cNvSpPr>
          <p:nvPr/>
        </p:nvSpPr>
        <p:spPr bwMode="auto">
          <a:xfrm>
            <a:off x="0" y="6209200"/>
            <a:ext cx="9144000" cy="0"/>
          </a:xfrm>
          <a:prstGeom prst="line">
            <a:avLst/>
          </a:prstGeom>
          <a:noFill/>
          <a:ln w="38100">
            <a:solidFill>
              <a:srgbClr val="5F000F"/>
            </a:solidFill>
            <a:round/>
            <a:headEnd/>
            <a:tailEnd/>
          </a:ln>
        </p:spPr>
        <p:txBody>
          <a:bodyPr lIns="28072" tIns="14036" rIns="28072" bIns="14036"/>
          <a:lstStyle/>
          <a:p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152257" y="6381750"/>
            <a:ext cx="5514252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E5D2A3"/>
                </a:solidFill>
                <a:latin typeface="Cambria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D2A3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Washington University School of Medicine in St. Louis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5D2A3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111109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222219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333328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444437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73" indent="-342973" algn="l" defTabSz="914337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658" indent="-285489" algn="l" defTabSz="914337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728" indent="-228391" algn="l" defTabSz="914337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599897" indent="-228391" algn="l" defTabSz="914337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065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168174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279284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390393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01502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09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19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33328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44437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55547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66656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77765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88874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91B09"/>
            </a:gs>
            <a:gs pos="100000">
              <a:srgbClr val="133A1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68" y="274836"/>
            <a:ext cx="82298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68" y="1600398"/>
            <a:ext cx="8229865" cy="45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68" y="6245324"/>
            <a:ext cx="2133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68" y="6245324"/>
            <a:ext cx="2895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68" y="6245324"/>
            <a:ext cx="2133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E71AA85-38E9-42FD-AA90-1BB2D090D1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111109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222219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333328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444437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73" indent="-342973" algn="l" defTabSz="914337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658" indent="-285489" algn="l" defTabSz="914337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728" indent="-228391" algn="l" defTabSz="914337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599897" indent="-228391" algn="l" defTabSz="914337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065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168174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279284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390393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01502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09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19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33328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44437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55547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66656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77765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88874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wu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19685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91B09"/>
            </a:gs>
            <a:gs pos="100000">
              <a:srgbClr val="133A1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68" y="274836"/>
            <a:ext cx="82298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68" y="1600398"/>
            <a:ext cx="8229865" cy="45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068" y="6245324"/>
            <a:ext cx="2133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68" y="6245324"/>
            <a:ext cx="2895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068" y="6245324"/>
            <a:ext cx="213386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E71AA85-38E9-42FD-AA90-1BB2D090D11C}" type="slidenum">
              <a:rPr lang="en-US" smtClean="0">
                <a:solidFill>
                  <a:srgbClr val="133A1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4"/>
          </a:solidFill>
          <a:ln w="76200">
            <a:noFill/>
            <a:miter lim="800000"/>
            <a:headEnd/>
            <a:tailEnd/>
          </a:ln>
        </p:spPr>
        <p:txBody>
          <a:bodyPr wrap="none" lIns="28072" tIns="14036" rIns="28072" bIns="14036" anchor="ctr"/>
          <a:lstStyle/>
          <a:p>
            <a:endParaRPr lang="en-US" dirty="0">
              <a:solidFill>
                <a:srgbClr val="133A14"/>
              </a:solidFill>
            </a:endParaRPr>
          </a:p>
        </p:txBody>
      </p:sp>
      <p:sp>
        <p:nvSpPr>
          <p:cNvPr id="11" name="Line 170"/>
          <p:cNvSpPr>
            <a:spLocks noChangeShapeType="1"/>
          </p:cNvSpPr>
          <p:nvPr/>
        </p:nvSpPr>
        <p:spPr bwMode="auto">
          <a:xfrm>
            <a:off x="0" y="5932109"/>
            <a:ext cx="9144000" cy="0"/>
          </a:xfrm>
          <a:prstGeom prst="line">
            <a:avLst/>
          </a:prstGeom>
          <a:noFill/>
          <a:ln w="38100">
            <a:solidFill>
              <a:srgbClr val="5F000F"/>
            </a:solidFill>
            <a:round/>
            <a:headEnd/>
            <a:tailEnd/>
          </a:ln>
        </p:spPr>
        <p:txBody>
          <a:bodyPr lIns="28072" tIns="14036" rIns="28072" bIns="14036"/>
          <a:lstStyle/>
          <a:p>
            <a:endParaRPr lang="en-US" dirty="0">
              <a:solidFill>
                <a:srgbClr val="133A14"/>
              </a:solidFill>
            </a:endParaRPr>
          </a:p>
        </p:txBody>
      </p:sp>
      <p:pic>
        <p:nvPicPr>
          <p:cNvPr id="2" name="Picture 2" descr="BJHWUPHYSrev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99213" y="6027730"/>
            <a:ext cx="2443734" cy="77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73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111109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222219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333328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444437" algn="ctr" defTabSz="91433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73" indent="-342973" algn="l" defTabSz="914337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658" indent="-285489" algn="l" defTabSz="914337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728" indent="-228391" algn="l" defTabSz="914337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599897" indent="-228391" algn="l" defTabSz="914337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065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168174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279284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390393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01502" indent="-228391" algn="l" defTabSz="91433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09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19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33328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4pPr>
      <a:lvl5pPr marL="444437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5pPr>
      <a:lvl6pPr marL="555547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6pPr>
      <a:lvl7pPr marL="666656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7pPr>
      <a:lvl8pPr marL="777765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8pPr>
      <a:lvl9pPr marL="888874" algn="l" defTabSz="222219" rtl="0" eaLnBrk="1" latinLnBrk="0" hangingPunct="1">
        <a:defRPr sz="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4.gi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5.xml"/><Relationship Id="rId3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1" name="Picture 3" descr="wu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444" y="4419378"/>
            <a:ext cx="3429000" cy="893763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211" y="701749"/>
            <a:ext cx="3677466" cy="359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8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Contraceptive CHOICE Project: 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Study Details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B3800C5-B82A-5D4E-B6B3-69FEFA2A8B6E}" type="slidenum">
              <a:rPr lang="en-US" sz="1200" smtClean="0">
                <a:solidFill>
                  <a:srgbClr val="898989"/>
                </a:solidFill>
                <a:latin typeface="Arial" charset="0"/>
              </a:rPr>
              <a:pPr/>
              <a:t>10</a:t>
            </a:fld>
            <a:endParaRPr lang="ru-RU" sz="1200" dirty="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5" name="Picture 2" descr="Women were followed for 2-3 years with telephone surveys.  They were also offerred screening for sexually transmitted infections at each annual survey.  This graphic shows when the surveys were completed at enrollment, 3-months, 6-months and every 6 months thereafter.  We have continued to follow over 80% of the cohort until the end of the stud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952625"/>
            <a:ext cx="649763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15" descr="Eligible women  received a standard comprehensive contraceptive cousneling session.  Once the participant decided on the method she was consented into the research project. Women received any method for free."/>
          <p:cNvGrpSpPr>
            <a:grpSpLocks/>
          </p:cNvGrpSpPr>
          <p:nvPr/>
        </p:nvGrpSpPr>
        <p:grpSpPr bwMode="auto">
          <a:xfrm>
            <a:off x="114300" y="1633538"/>
            <a:ext cx="2471738" cy="5087937"/>
            <a:chOff x="193830" y="1393535"/>
            <a:chExt cx="2227490" cy="4529270"/>
          </a:xfrm>
        </p:grpSpPr>
        <p:grpSp>
          <p:nvGrpSpPr>
            <p:cNvPr id="20488" name="Group 13"/>
            <p:cNvGrpSpPr>
              <a:grpSpLocks/>
            </p:cNvGrpSpPr>
            <p:nvPr/>
          </p:nvGrpSpPr>
          <p:grpSpPr bwMode="auto">
            <a:xfrm>
              <a:off x="193830" y="1393535"/>
              <a:ext cx="2189085" cy="614480"/>
              <a:chOff x="193830" y="1393535"/>
              <a:chExt cx="2189085" cy="614480"/>
            </a:xfrm>
          </p:grpSpPr>
          <p:sp>
            <p:nvSpPr>
              <p:cNvPr id="7" name="Down Arrow Callout 6"/>
              <p:cNvSpPr/>
              <p:nvPr/>
            </p:nvSpPr>
            <p:spPr>
              <a:xfrm>
                <a:off x="193830" y="1393535"/>
                <a:ext cx="2188862" cy="614736"/>
              </a:xfrm>
              <a:prstGeom prst="down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494" name="TextBox 7"/>
              <p:cNvSpPr txBox="1">
                <a:spLocks noChangeArrowheads="1"/>
              </p:cNvSpPr>
              <p:nvPr/>
            </p:nvSpPr>
            <p:spPr bwMode="auto">
              <a:xfrm>
                <a:off x="401110" y="1412470"/>
                <a:ext cx="1805035" cy="383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200" dirty="0" smtClean="0">
                    <a:solidFill>
                      <a:prstClr val="black"/>
                    </a:solidFill>
                    <a:latin typeface="Arial" charset="0"/>
                  </a:rPr>
                  <a:t>ELIGIBLE</a:t>
                </a:r>
              </a:p>
            </p:txBody>
          </p:sp>
        </p:grpSp>
        <p:grpSp>
          <p:nvGrpSpPr>
            <p:cNvPr id="20489" name="Group 14"/>
            <p:cNvGrpSpPr>
              <a:grpSpLocks/>
            </p:cNvGrpSpPr>
            <p:nvPr/>
          </p:nvGrpSpPr>
          <p:grpSpPr bwMode="auto">
            <a:xfrm>
              <a:off x="193830" y="2007479"/>
              <a:ext cx="2227490" cy="1383116"/>
              <a:chOff x="193830" y="2007479"/>
              <a:chExt cx="2227490" cy="1383116"/>
            </a:xfrm>
          </p:grpSpPr>
          <p:sp>
            <p:nvSpPr>
              <p:cNvPr id="9" name="Down Arrow Callout 8"/>
              <p:cNvSpPr/>
              <p:nvPr/>
            </p:nvSpPr>
            <p:spPr>
              <a:xfrm>
                <a:off x="193830" y="2046429"/>
                <a:ext cx="2227490" cy="1343942"/>
              </a:xfrm>
              <a:prstGeom prst="downArrowCallou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492" name="TextBox 9"/>
              <p:cNvSpPr txBox="1">
                <a:spLocks noChangeArrowheads="1"/>
              </p:cNvSpPr>
              <p:nvPr/>
            </p:nvSpPr>
            <p:spPr bwMode="auto">
              <a:xfrm>
                <a:off x="309045" y="2007479"/>
                <a:ext cx="1997060" cy="945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100" dirty="0" smtClean="0">
                    <a:solidFill>
                      <a:prstClr val="black"/>
                    </a:solidFill>
                    <a:latin typeface="Arial" charset="0"/>
                  </a:rPr>
                  <a:t>Tiered</a:t>
                </a:r>
              </a:p>
              <a:p>
                <a:pPr algn="ctr"/>
                <a:r>
                  <a:rPr lang="en-US" sz="2100" dirty="0" smtClean="0">
                    <a:solidFill>
                      <a:prstClr val="black"/>
                    </a:solidFill>
                    <a:latin typeface="Arial" charset="0"/>
                  </a:rPr>
                  <a:t>Contraceptive Counseling</a:t>
                </a:r>
              </a:p>
            </p:txBody>
          </p:sp>
        </p:grp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93830" y="3429000"/>
              <a:ext cx="2189085" cy="249380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LNG-IUS</a:t>
              </a:r>
            </a:p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Cu-IUD</a:t>
              </a:r>
            </a:p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Implant</a:t>
              </a:r>
            </a:p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DMPA</a:t>
              </a:r>
            </a:p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Pills</a:t>
              </a:r>
            </a:p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Patch</a:t>
              </a:r>
            </a:p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Ring</a:t>
              </a:r>
            </a:p>
            <a:p>
              <a:pPr algn="ctr"/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Other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2930525"/>
            <a:ext cx="437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rgbClr val="66FF33"/>
                </a:solidFill>
                <a:latin typeface="Arial" charset="0"/>
              </a:rPr>
              <a:t>      94%          87%           81%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1238" y="6302375"/>
            <a:ext cx="29797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Secura G, Am J Obstet &amp; Gynecol 2010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pitchFamily="34" charset="0"/>
              </a:rPr>
              <a:t>Madden T, Contraception 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8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33"/>
    </mc:Choice>
    <mc:Fallback xmlns="">
      <p:transition spd="slow" advTm="960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8" y="274836"/>
            <a:ext cx="8229865" cy="7919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Baseline Characteristics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0E3FC8-9A24-48A3-B9EC-D9DB5D72564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50188425"/>
              </p:ext>
            </p:extLst>
          </p:nvPr>
        </p:nvGraphicFramePr>
        <p:xfrm>
          <a:off x="914400" y="1117600"/>
          <a:ext cx="7467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Age (years)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14-17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485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5.2</a:t>
                      </a:r>
                      <a:endParaRPr lang="en-US" sz="2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18-20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1548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16.7</a:t>
                      </a:r>
                      <a:endParaRPr lang="en-US" sz="2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21-25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3559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38.5</a:t>
                      </a:r>
                      <a:endParaRPr lang="en-US" sz="2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26-35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3029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32.7</a:t>
                      </a:r>
                      <a:endParaRPr lang="en-US" sz="2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36-45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6.9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343646"/>
              </p:ext>
            </p:extLst>
          </p:nvPr>
        </p:nvGraphicFramePr>
        <p:xfrm>
          <a:off x="914400" y="3937000"/>
          <a:ext cx="7467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Race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%</a:t>
                      </a:r>
                      <a:endParaRPr lang="en-US" sz="240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Black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4660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50.6</a:t>
                      </a:r>
                      <a:endParaRPr lang="en-US" sz="240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White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3861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41.9</a:t>
                      </a:r>
                      <a:endParaRPr lang="en-US" sz="2400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7.5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324600" y="1600200"/>
            <a:ext cx="1718905" cy="834302"/>
            <a:chOff x="6988226" y="2894143"/>
            <a:chExt cx="1629659" cy="990600"/>
          </a:xfrm>
        </p:grpSpPr>
        <p:sp>
          <p:nvSpPr>
            <p:cNvPr id="8" name="TextBox 7"/>
            <p:cNvSpPr txBox="1"/>
            <p:nvPr/>
          </p:nvSpPr>
          <p:spPr>
            <a:xfrm>
              <a:off x="7217228" y="3078602"/>
              <a:ext cx="1400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   2,033                 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flipH="1">
              <a:off x="6988226" y="2894143"/>
              <a:ext cx="406874" cy="990600"/>
            </a:xfrm>
            <a:prstGeom prst="leftBrace">
              <a:avLst>
                <a:gd name="adj1" fmla="val 8333"/>
                <a:gd name="adj2" fmla="val 50000"/>
              </a:avLst>
            </a:prstGeom>
            <a:ln w="57150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6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8" y="274836"/>
            <a:ext cx="8229865" cy="14777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Baseline Characteristics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(N=9,256)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0E3FC8-9A24-48A3-B9EC-D9DB5D72564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938321"/>
              </p:ext>
            </p:extLst>
          </p:nvPr>
        </p:nvGraphicFramePr>
        <p:xfrm>
          <a:off x="990600" y="1845732"/>
          <a:ext cx="7340601" cy="1708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34"/>
                <a:gridCol w="1630880"/>
                <a:gridCol w="1577887"/>
              </a:tblGrid>
              <a:tr h="44115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SES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41158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Public assistance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3442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37.2</a:t>
                      </a:r>
                      <a:endParaRPr lang="en-US" sz="2400" dirty="0"/>
                    </a:p>
                  </a:txBody>
                  <a:tcPr/>
                </a:tc>
              </a:tr>
              <a:tr h="794085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Trouble</a:t>
                      </a:r>
                      <a:r>
                        <a:rPr lang="en-US" sz="2400" baseline="0" dirty="0" smtClean="0"/>
                        <a:t> meeting basic needs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3639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39.3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012613"/>
              </p:ext>
            </p:extLst>
          </p:nvPr>
        </p:nvGraphicFramePr>
        <p:xfrm>
          <a:off x="990600" y="3751485"/>
          <a:ext cx="737446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613"/>
                <a:gridCol w="1998687"/>
                <a:gridCol w="15851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Insurance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None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3782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41.1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Private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3957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43.1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Public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1455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15.8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6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8" y="274836"/>
            <a:ext cx="8229865" cy="8681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Baseline Characteristics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0E3FC8-9A24-48A3-B9EC-D9DB5D72564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71417370"/>
              </p:ext>
            </p:extLst>
          </p:nvPr>
        </p:nvGraphicFramePr>
        <p:xfrm>
          <a:off x="609600" y="1676400"/>
          <a:ext cx="8153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2209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Parity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4375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47.3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1-2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3885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50.0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/>
                        <a:t>3+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996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10.7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898059"/>
              </p:ext>
            </p:extLst>
          </p:nvPr>
        </p:nvGraphicFramePr>
        <p:xfrm>
          <a:off x="609600" y="3672840"/>
          <a:ext cx="8153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2209800"/>
                <a:gridCol w="1752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Unintended pregnancy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5857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2222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63.2</a:t>
                      </a:r>
                    </a:p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944143"/>
              </p:ext>
            </p:extLst>
          </p:nvPr>
        </p:nvGraphicFramePr>
        <p:xfrm>
          <a:off x="609600" y="4724400"/>
          <a:ext cx="815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2209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History of STI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3746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40.5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6858000" y="5334000"/>
            <a:ext cx="109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 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8" y="274836"/>
            <a:ext cx="8229865" cy="10967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LARC Acceptance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28142"/>
              </p:ext>
            </p:extLst>
          </p:nvPr>
        </p:nvGraphicFramePr>
        <p:xfrm>
          <a:off x="1828800" y="1066800"/>
          <a:ext cx="5410200" cy="484631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82375"/>
                <a:gridCol w="3227825"/>
              </a:tblGrid>
              <a:tr h="63966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aseline="0" dirty="0" smtClean="0"/>
                    </a:p>
                    <a:p>
                      <a:pPr algn="r"/>
                      <a:r>
                        <a:rPr lang="en-US" sz="2000" baseline="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</a:tr>
              <a:tr h="3615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LNG-IUS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46.0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15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CuT380A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11.9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15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Implant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16.9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15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DMPA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6.9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15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Pills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9.4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15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Ring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7.0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15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Patch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1.8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615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Other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&lt;1.0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0E3FC8-9A24-48A3-B9EC-D9DB5D72564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31999" y="2057400"/>
            <a:ext cx="1912001" cy="990600"/>
            <a:chOff x="6988226" y="2894143"/>
            <a:chExt cx="1629659" cy="990600"/>
          </a:xfrm>
        </p:grpSpPr>
        <p:sp>
          <p:nvSpPr>
            <p:cNvPr id="6" name="TextBox 5"/>
            <p:cNvSpPr txBox="1"/>
            <p:nvPr/>
          </p:nvSpPr>
          <p:spPr>
            <a:xfrm>
              <a:off x="7217228" y="3078602"/>
              <a:ext cx="1400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   </a:t>
              </a:r>
              <a:r>
                <a:rPr lang="en-US" sz="2800" b="1" dirty="0" smtClean="0">
                  <a:solidFill>
                    <a:srgbClr val="00FFFF"/>
                  </a:solidFill>
                </a:rPr>
                <a:t>75%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                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 flipH="1">
              <a:off x="6988226" y="2894143"/>
              <a:ext cx="406874" cy="990600"/>
            </a:xfrm>
            <a:prstGeom prst="leftBrace">
              <a:avLst>
                <a:gd name="adj1" fmla="val 8333"/>
                <a:gd name="adj2" fmla="val 50000"/>
              </a:avLst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5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Choice of LARC Methods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 Adolescents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466343"/>
              </p:ext>
            </p:extLst>
          </p:nvPr>
        </p:nvGraphicFramePr>
        <p:xfrm>
          <a:off x="457200" y="1719263"/>
          <a:ext cx="8229600" cy="42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7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Evaluation of CHOICE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6095999" cy="4858871"/>
          </a:xfrm>
        </p:spPr>
        <p:txBody>
          <a:bodyPr/>
          <a:lstStyle/>
          <a:p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Short term:</a:t>
            </a:r>
          </a:p>
          <a:p>
            <a:pPr lvl="2"/>
            <a:r>
              <a:rPr lang="en-US" dirty="0" smtClean="0"/>
              <a:t>Effectiveness</a:t>
            </a:r>
          </a:p>
          <a:p>
            <a:pPr lvl="2"/>
            <a:r>
              <a:rPr lang="en-US" dirty="0" smtClean="0"/>
              <a:t>Continuation &amp; satisfaction</a:t>
            </a:r>
          </a:p>
          <a:p>
            <a:pPr lvl="1"/>
            <a:r>
              <a:rPr lang="en-US" dirty="0" smtClean="0"/>
              <a:t>Long-term</a:t>
            </a:r>
          </a:p>
          <a:p>
            <a:pPr lvl="2"/>
            <a:r>
              <a:rPr lang="en-US" sz="2600" dirty="0" smtClean="0"/>
              <a:t>Population-based outcomes</a:t>
            </a:r>
          </a:p>
          <a:p>
            <a:pPr lvl="3"/>
            <a:r>
              <a:rPr lang="en-US" sz="2400" dirty="0" smtClean="0"/>
              <a:t>Unplanned pregnancies:</a:t>
            </a:r>
          </a:p>
          <a:p>
            <a:pPr lvl="4"/>
            <a:r>
              <a:rPr lang="en-US" sz="2400" dirty="0" smtClean="0"/>
              <a:t>Repeat abortions</a:t>
            </a:r>
          </a:p>
          <a:p>
            <a:pPr lvl="4"/>
            <a:r>
              <a:rPr lang="en-US" sz="2400" dirty="0" smtClean="0"/>
              <a:t>Teen births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NEJM CHOICE Publication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905" r="1905"/>
          <a:stretch>
            <a:fillRect/>
          </a:stretch>
        </p:blipFill>
        <p:spPr>
          <a:xfrm>
            <a:off x="762000" y="1448247"/>
            <a:ext cx="7620133" cy="4190553"/>
          </a:xfrm>
        </p:spPr>
      </p:pic>
    </p:spTree>
    <p:extLst>
      <p:ext uri="{BB962C8B-B14F-4D97-AF65-F5344CB8AC3E}">
        <p14:creationId xmlns:p14="http://schemas.microsoft.com/office/powerpoint/2010/main" val="32043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69352" cy="16764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Unintended Pregnancy Rates in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CHOICE Cohort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43000" y="2286000"/>
            <a:ext cx="7543800" cy="3276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August 2007 through July 2011</a:t>
            </a:r>
          </a:p>
          <a:p>
            <a:pPr lvl="1"/>
            <a:r>
              <a:rPr lang="en-US" sz="2800" dirty="0" smtClean="0"/>
              <a:t>615 reported pregnancies</a:t>
            </a:r>
          </a:p>
          <a:p>
            <a:pPr lvl="3"/>
            <a:r>
              <a:rPr lang="en-US" sz="2800" dirty="0" smtClean="0"/>
              <a:t>459 (75%) unintended</a:t>
            </a:r>
          </a:p>
          <a:p>
            <a:pPr lvl="3"/>
            <a:r>
              <a:rPr lang="en-US" sz="2800" dirty="0" smtClean="0"/>
              <a:t>334 contraceptive failures</a:t>
            </a:r>
          </a:p>
        </p:txBody>
      </p:sp>
    </p:spTree>
    <p:extLst>
      <p:ext uri="{BB962C8B-B14F-4D97-AF65-F5344CB8AC3E}">
        <p14:creationId xmlns:p14="http://schemas.microsoft.com/office/powerpoint/2010/main" val="13704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Unintended Pregnancy by Contraceptive Method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802" y="1600200"/>
            <a:ext cx="6448198" cy="3597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248400"/>
            <a:ext cx="3006479" cy="30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Winner, et al. NEJM 2012.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361248"/>
            <a:ext cx="777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HR</a:t>
            </a:r>
            <a:r>
              <a:rPr lang="en-US" sz="2000" baseline="-25000" dirty="0">
                <a:solidFill>
                  <a:schemeClr val="bg1"/>
                </a:solidFill>
              </a:rPr>
              <a:t>adj</a:t>
            </a:r>
            <a:r>
              <a:rPr lang="en-US" sz="2000" dirty="0">
                <a:solidFill>
                  <a:schemeClr val="bg1"/>
                </a:solidFill>
              </a:rPr>
              <a:t> = </a:t>
            </a:r>
            <a:r>
              <a:rPr lang="en-US" sz="2000" dirty="0" smtClean="0">
                <a:solidFill>
                  <a:schemeClr val="bg1"/>
                </a:solidFill>
              </a:rPr>
              <a:t>22.3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(95</a:t>
            </a:r>
            <a:r>
              <a:rPr lang="en-US" sz="2000" dirty="0">
                <a:solidFill>
                  <a:schemeClr val="bg1"/>
                </a:solidFill>
              </a:rPr>
              <a:t>% CI 14.0, </a:t>
            </a:r>
            <a:r>
              <a:rPr lang="en-US" sz="2000" dirty="0" smtClean="0">
                <a:solidFill>
                  <a:schemeClr val="bg1"/>
                </a:solidFill>
              </a:rPr>
              <a:t>35.4)     TWENTY-FOLD DIFFERENCE!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Call from Anonymous Foundation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696333" cy="4297462"/>
          </a:xfrm>
        </p:spPr>
        <p:txBody>
          <a:bodyPr/>
          <a:lstStyle/>
          <a:p>
            <a:r>
              <a:rPr lang="en-US" dirty="0"/>
              <a:t>Remove financial barriers to most effective long-term reversible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Promote LARC use </a:t>
            </a:r>
            <a:endParaRPr lang="en-US" dirty="0"/>
          </a:p>
          <a:p>
            <a:r>
              <a:rPr lang="en-US" dirty="0" smtClean="0"/>
              <a:t>Provide no-cost </a:t>
            </a:r>
            <a:r>
              <a:rPr lang="en-US" dirty="0"/>
              <a:t>contraception </a:t>
            </a:r>
            <a:r>
              <a:rPr lang="en-US" dirty="0" smtClean="0"/>
              <a:t>&amp; make a population </a:t>
            </a:r>
            <a:r>
              <a:rPr lang="en-US" dirty="0"/>
              <a:t>impact:</a:t>
            </a:r>
          </a:p>
          <a:p>
            <a:pPr lvl="1"/>
            <a:r>
              <a:rPr lang="en-US" dirty="0"/>
              <a:t>Teen </a:t>
            </a:r>
            <a:r>
              <a:rPr lang="en-US" dirty="0" smtClean="0"/>
              <a:t>pregnancy</a:t>
            </a:r>
            <a:endParaRPr lang="en-US" dirty="0"/>
          </a:p>
          <a:p>
            <a:pPr lvl="1"/>
            <a:r>
              <a:rPr lang="en-US" dirty="0"/>
              <a:t>Repeat </a:t>
            </a:r>
            <a:r>
              <a:rPr lang="en-US" dirty="0" smtClean="0"/>
              <a:t>abortion procedures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2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Method Failure by Age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4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447800"/>
            <a:ext cx="5714999" cy="422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Slide Number Placeholder 8"/>
          <p:cNvSpPr txBox="1">
            <a:spLocks/>
          </p:cNvSpPr>
          <p:nvPr/>
        </p:nvSpPr>
        <p:spPr>
          <a:xfrm>
            <a:off x="6995886" y="5965371"/>
            <a:ext cx="2002971" cy="4403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Winner NEJM 2012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2667000"/>
            <a:ext cx="2369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HR</a:t>
            </a:r>
            <a:r>
              <a:rPr lang="en-US" sz="2400" baseline="-25000" dirty="0">
                <a:solidFill>
                  <a:schemeClr val="bg1"/>
                </a:solidFill>
              </a:rPr>
              <a:t>adj</a:t>
            </a:r>
            <a:r>
              <a:rPr lang="en-US" sz="2400" dirty="0">
                <a:solidFill>
                  <a:schemeClr val="bg1"/>
                </a:solidFill>
              </a:rPr>
              <a:t> = 1.9;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95</a:t>
            </a:r>
            <a:r>
              <a:rPr lang="en-US" sz="2400" dirty="0">
                <a:solidFill>
                  <a:schemeClr val="bg1"/>
                </a:solidFill>
              </a:rPr>
              <a:t>% CI 1.2, 2.8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0850" y="180975"/>
            <a:ext cx="7470775" cy="11430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Calibri" charset="0"/>
              </a:rPr>
              <a:t>12- &amp; 24-Month Continuation:  Overall Cohort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90550" y="1397000"/>
          <a:ext cx="7486649" cy="475615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22584"/>
                <a:gridCol w="2473265"/>
                <a:gridCol w="2590800"/>
              </a:tblGrid>
              <a:tr h="5080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12-Month</a:t>
                      </a:r>
                      <a:r>
                        <a:rPr lang="en-US" sz="2400" baseline="0" dirty="0" smtClean="0"/>
                        <a:t> (%)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24-Month</a:t>
                      </a:r>
                      <a:r>
                        <a:rPr lang="en-US" sz="2400" baseline="0" dirty="0" smtClean="0"/>
                        <a:t> (%) 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</a:tr>
              <a:tr h="4720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LNG-IUS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87.5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78.9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</a:tr>
              <a:tr h="4720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Copper IUD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77.3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</a:tr>
              <a:tr h="4720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Implant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83.3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68.5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</a:tr>
              <a:tr h="47200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Any LARC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86.2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76.6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20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DMPA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38.0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</a:tr>
              <a:tr h="4720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OCPs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55.0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43.5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</a:tr>
              <a:tr h="4720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54.2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41.1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</a:tr>
              <a:tr h="4720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Patch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49.5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39.9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/>
                </a:tc>
              </a:tr>
              <a:tr h="47200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Non-LARC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54.7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40.9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7" marB="45727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3276600" y="6248401"/>
            <a:ext cx="5562600" cy="6096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prstClr val="black"/>
                </a:solidFill>
                <a:latin typeface="Calibri" charset="0"/>
              </a:rPr>
              <a:t>Peipert, et al. Obstet Gynecol 2011; O</a:t>
            </a:r>
            <a:r>
              <a:rPr lang="ja-JP" altLang="en-US" sz="1400" dirty="0" smtClean="0">
                <a:solidFill>
                  <a:prstClr val="black"/>
                </a:solidFill>
                <a:latin typeface="Calibri" charset="0"/>
              </a:rPr>
              <a:t>’</a:t>
            </a:r>
            <a:r>
              <a:rPr lang="en-US" sz="1400" dirty="0" smtClean="0">
                <a:solidFill>
                  <a:prstClr val="black"/>
                </a:solidFill>
                <a:latin typeface="Calibri" charset="0"/>
              </a:rPr>
              <a:t>Neil , et al. Obstet Gynecol </a:t>
            </a:r>
            <a:r>
              <a:rPr lang="en-US" sz="1400" i="1" dirty="0" smtClean="0">
                <a:solidFill>
                  <a:prstClr val="black"/>
                </a:solidFill>
                <a:latin typeface="Calibri" charset="0"/>
              </a:rPr>
              <a:t>In Press</a:t>
            </a:r>
          </a:p>
        </p:txBody>
      </p:sp>
    </p:spTree>
    <p:extLst>
      <p:ext uri="{BB962C8B-B14F-4D97-AF65-F5344CB8AC3E}">
        <p14:creationId xmlns:p14="http://schemas.microsoft.com/office/powerpoint/2010/main" val="269488117"/>
      </p:ext>
    </p:extLst>
  </p:cSld>
  <p:clrMapOvr>
    <a:masterClrMapping/>
  </p:clrMapOvr>
  <p:transition xmlns:p14="http://schemas.microsoft.com/office/powerpoint/2010/main" advTm="106278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932" y="838200"/>
            <a:ext cx="7772136" cy="2762449"/>
          </a:xfrm>
        </p:spPr>
        <p:txBody>
          <a:bodyPr/>
          <a:lstStyle/>
          <a:p>
            <a:r>
              <a:rPr lang="en-US" sz="4800" dirty="0" smtClean="0"/>
              <a:t>Contraceptive </a:t>
            </a:r>
            <a:r>
              <a:rPr lang="en-US" sz="4800" dirty="0"/>
              <a:t>CHOICE </a:t>
            </a:r>
            <a:r>
              <a:rPr lang="en-US" sz="4800" dirty="0" smtClean="0"/>
              <a:t>Project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Population Outcomes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9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Abortion Data: RHS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66520943"/>
              </p:ext>
            </p:extLst>
          </p:nvPr>
        </p:nvGraphicFramePr>
        <p:xfrm>
          <a:off x="1143000" y="1524001"/>
          <a:ext cx="6781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181600"/>
            <a:ext cx="624840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P-value </a:t>
            </a:r>
          </a:p>
          <a:p>
            <a:r>
              <a:rPr lang="en-US" sz="1600" dirty="0" smtClean="0">
                <a:solidFill>
                  <a:schemeClr val="accent4"/>
                </a:solidFill>
              </a:rPr>
              <a:t>KC:STL     0.32               0.93               0.31             0.02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9826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Repeat Abortion 2006 - 2009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6818984"/>
              </p:ext>
            </p:extLst>
          </p:nvPr>
        </p:nvGraphicFramePr>
        <p:xfrm>
          <a:off x="457200" y="1611443"/>
          <a:ext cx="8382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D0E3FC8-9A24-48A3-B9EC-D9DB5D72564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48" y="122238"/>
            <a:ext cx="7543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Percentage of Abortions that are Repeat Abortions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90887796"/>
              </p:ext>
            </p:extLst>
          </p:nvPr>
        </p:nvGraphicFramePr>
        <p:xfrm>
          <a:off x="356030" y="1600200"/>
          <a:ext cx="855936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1" y="5276165"/>
            <a:ext cx="6248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P-value 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 KC:STL    0.32        0.93        0.31         0.02         &lt;0.001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707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Pregnancy Outcomes: 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CHOICE Compared to U.S.</a:t>
            </a:r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4114800" y="6480175"/>
            <a:ext cx="5029200" cy="377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ＭＳ Ｐゴシック" charset="0"/>
              </a:rPr>
              <a:t>CHOICE Data: Unpublished; U.S. Data: Finer 2011, Jones 2011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908623"/>
              </p:ext>
            </p:extLst>
          </p:nvPr>
        </p:nvGraphicFramePr>
        <p:xfrm>
          <a:off x="614363" y="1735705"/>
          <a:ext cx="7996237" cy="34458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65758"/>
                <a:gridCol w="2180792"/>
                <a:gridCol w="1784284"/>
                <a:gridCol w="1765403"/>
              </a:tblGrid>
              <a:tr h="89757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CHOICE</a:t>
                      </a:r>
                      <a:r>
                        <a:rPr lang="en-US" sz="2800" baseline="0" dirty="0" smtClean="0"/>
                        <a:t> Annual Rate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U.S. Rate</a:t>
                      </a:r>
                    </a:p>
                  </a:txBody>
                  <a:tcPr marT="45725" marB="457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Reduction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 anchor="b">
                    <a:solidFill>
                      <a:schemeClr val="accent2"/>
                    </a:solidFill>
                  </a:tcPr>
                </a:tc>
              </a:tr>
              <a:tr h="613251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Pregnancy</a:t>
                      </a:r>
                      <a:endParaRPr lang="en-US" sz="26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39.4</a:t>
                      </a:r>
                      <a:endParaRPr lang="en-US" sz="26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108</a:t>
                      </a:r>
                      <a:r>
                        <a:rPr lang="en-US" sz="2800" dirty="0" smtClean="0"/>
                        <a:t>*</a:t>
                      </a:r>
                      <a:endParaRPr lang="en-US" sz="26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63%</a:t>
                      </a:r>
                      <a:endParaRPr lang="en-US" sz="2600" dirty="0"/>
                    </a:p>
                  </a:txBody>
                  <a:tcPr marT="45725" marB="45725" anchor="ctr"/>
                </a:tc>
              </a:tr>
              <a:tr h="1274504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Unintended pregnancy</a:t>
                      </a:r>
                      <a:endParaRPr lang="en-US" sz="26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29.6</a:t>
                      </a:r>
                      <a:endParaRPr lang="en-US" sz="26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52</a:t>
                      </a:r>
                      <a:r>
                        <a:rPr lang="en-US" sz="2800" dirty="0" smtClean="0"/>
                        <a:t>*</a:t>
                      </a:r>
                      <a:endParaRPr lang="en-US" sz="26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43%</a:t>
                      </a:r>
                      <a:endParaRPr lang="en-US" sz="2600" dirty="0"/>
                    </a:p>
                  </a:txBody>
                  <a:tcPr marT="45725" marB="45725" anchor="ctr"/>
                </a:tc>
              </a:tr>
              <a:tr h="613251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Abortion</a:t>
                      </a:r>
                      <a:endParaRPr lang="en-US" sz="26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10.4</a:t>
                      </a:r>
                      <a:endParaRPr lang="en-US" sz="26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19.6</a:t>
                      </a:r>
                      <a:r>
                        <a:rPr lang="en-US" sz="2800" dirty="0" smtClean="0"/>
                        <a:t>^</a:t>
                      </a:r>
                      <a:endParaRPr lang="en-US" sz="2600" dirty="0"/>
                    </a:p>
                  </a:txBody>
                  <a:tcPr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47%</a:t>
                      </a:r>
                      <a:endParaRPr lang="en-US" sz="2600" dirty="0"/>
                    </a:p>
                  </a:txBody>
                  <a:tcPr marT="45725" marB="45725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943600"/>
            <a:ext cx="3708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All rates per 1,000 women 15-44 years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* 2006 data</a:t>
            </a:r>
          </a:p>
          <a:p>
            <a:r>
              <a:rPr lang="en-US" sz="1600" dirty="0">
                <a:solidFill>
                  <a:schemeClr val="bg1"/>
                </a:solidFill>
              </a:rPr>
              <a:t>^ 2008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25"/>
    </mc:Choice>
    <mc:Fallback xmlns="">
      <p:transition spd="slow" advTm="927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NEJM CHOICE Publication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467321" cy="388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707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Teen Outcomes: 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CHOICE Compared to U.S.</a:t>
            </a:r>
          </a:p>
        </p:txBody>
      </p:sp>
      <p:sp>
        <p:nvSpPr>
          <p:cNvPr id="4" name="Slide Number Placeholder 8"/>
          <p:cNvSpPr txBox="1">
            <a:spLocks/>
          </p:cNvSpPr>
          <p:nvPr/>
        </p:nvSpPr>
        <p:spPr>
          <a:xfrm>
            <a:off x="5343525" y="6480175"/>
            <a:ext cx="3800475" cy="3778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ＭＳ Ｐゴシック" charset="0"/>
              </a:rPr>
              <a:t>CHOICE Data: Unpublished; U.S. Data: Kost 2012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3400" y="1506538"/>
          <a:ext cx="8067675" cy="4019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0"/>
                <a:gridCol w="2200275"/>
                <a:gridCol w="1800225"/>
                <a:gridCol w="1781175"/>
              </a:tblGrid>
              <a:tr h="94473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CHOICE</a:t>
                      </a:r>
                      <a:r>
                        <a:rPr lang="en-US" sz="2800" baseline="0" dirty="0" smtClean="0"/>
                        <a:t> Annual Rate*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2008</a:t>
                      </a:r>
                      <a:r>
                        <a:rPr lang="en-US" sz="2800" baseline="0" dirty="0" smtClean="0"/>
                        <a:t> U.S. Rate*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Reduction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 anchor="b">
                    <a:solidFill>
                      <a:schemeClr val="accent2"/>
                    </a:solidFill>
                  </a:tcPr>
                </a:tc>
              </a:tr>
              <a:tr h="134140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Pregnancy</a:t>
                      </a:r>
                      <a:r>
                        <a:rPr lang="en-US" sz="2600" baseline="0" dirty="0" smtClean="0"/>
                        <a:t> among sexually active teens</a:t>
                      </a:r>
                      <a:endParaRPr lang="en-US" sz="26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34.0</a:t>
                      </a:r>
                      <a:endParaRPr lang="en-US" sz="26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158.5</a:t>
                      </a:r>
                      <a:endParaRPr lang="en-US" sz="26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64%</a:t>
                      </a:r>
                      <a:endParaRPr lang="en-US" sz="2600" dirty="0"/>
                    </a:p>
                  </a:txBody>
                  <a:tcPr marT="45711" marB="45711" anchor="ctr"/>
                </a:tc>
              </a:tr>
              <a:tr h="645439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Birth</a:t>
                      </a:r>
                      <a:endParaRPr lang="en-US" sz="26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19.4</a:t>
                      </a:r>
                      <a:endParaRPr lang="en-US" sz="26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94.0</a:t>
                      </a:r>
                      <a:endParaRPr lang="en-US" sz="26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63%</a:t>
                      </a:r>
                      <a:endParaRPr lang="en-US" sz="2600" dirty="0"/>
                    </a:p>
                  </a:txBody>
                  <a:tcPr marT="45711" marB="45711" anchor="ctr"/>
                </a:tc>
              </a:tr>
              <a:tr h="59278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Abortion</a:t>
                      </a:r>
                      <a:endParaRPr lang="en-US" sz="26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9.7</a:t>
                      </a:r>
                      <a:endParaRPr lang="en-US" sz="26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41.5</a:t>
                      </a:r>
                      <a:endParaRPr lang="en-US" sz="26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65%</a:t>
                      </a:r>
                      <a:endParaRPr lang="en-US" sz="2600" dirty="0"/>
                    </a:p>
                  </a:txBody>
                  <a:tcPr marT="45711" marB="45711" anchor="ctr"/>
                </a:tc>
              </a:tr>
              <a:tr h="495198">
                <a:tc gridSpan="4">
                  <a:txBody>
                    <a:bodyPr/>
                    <a:lstStyle/>
                    <a:p>
                      <a:r>
                        <a:rPr lang="en-US" sz="1800" dirty="0" smtClean="0"/>
                        <a:t>*All rates per 1,000 teens 15-19 years</a:t>
                      </a:r>
                      <a:endParaRPr lang="en-US" sz="1800" dirty="0"/>
                    </a:p>
                  </a:txBody>
                  <a:tcPr marT="45711" marB="4571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7489" y="6157009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Secura et al.  NEJM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96"/>
    </mc:Choice>
    <mc:Fallback xmlns="">
      <p:transition spd="slow" advTm="836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Pregnancy Rates:  Sexually Experienced U.S. Teens Compared to CHOICE Stratified by Race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398"/>
            <a:ext cx="8229865" cy="45258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Picture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5150"/>
              </p:ext>
            </p:extLst>
          </p:nvPr>
        </p:nvGraphicFramePr>
        <p:xfrm>
          <a:off x="1295400" y="1981200"/>
          <a:ext cx="6019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4800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            White            Black            Black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248400"/>
            <a:ext cx="287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Secura et al.  NEJM 2014.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Picture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835696"/>
              </p:ext>
            </p:extLst>
          </p:nvPr>
        </p:nvGraphicFramePr>
        <p:xfrm>
          <a:off x="838200" y="2133600"/>
          <a:ext cx="7315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667000" y="1632459"/>
            <a:ext cx="3904816" cy="424941"/>
            <a:chOff x="4293100" y="2779423"/>
            <a:chExt cx="2162257" cy="273074"/>
          </a:xfrm>
        </p:grpSpPr>
        <p:sp>
          <p:nvSpPr>
            <p:cNvPr id="9" name="Rectangle 8"/>
            <p:cNvSpPr/>
            <p:nvPr/>
          </p:nvSpPr>
          <p:spPr>
            <a:xfrm>
              <a:off x="4503000" y="2779423"/>
              <a:ext cx="648129" cy="263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500" dirty="0">
                  <a:solidFill>
                    <a:schemeClr val="bg1"/>
                  </a:solidFill>
                  <a:latin typeface="Arial"/>
                </a:rPr>
                <a:t>U.S.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84950" y="2779423"/>
              <a:ext cx="1070407" cy="263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US" sz="1500" dirty="0">
                  <a:solidFill>
                    <a:schemeClr val="bg1"/>
                  </a:solidFill>
                  <a:latin typeface="Arial"/>
                </a:rPr>
                <a:t>CHOICE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93100" y="2829513"/>
              <a:ext cx="222984" cy="22298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68759" y="2829513"/>
              <a:ext cx="222984" cy="222984"/>
            </a:xfrm>
            <a:prstGeom prst="rect">
              <a:avLst/>
            </a:prstGeom>
            <a:solidFill>
              <a:srgbClr val="3794E1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50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84823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MYTHS Regarding IUCs Survey of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St. Louis Women (N=1,665)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701" y="2057400"/>
            <a:ext cx="8325734" cy="40214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50% of women surveyed believe IUC is SAFE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Common safety concerns: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Pelvic Pain		36%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Infertility		30%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Cancer		14%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STDs  		11%</a:t>
            </a:r>
            <a:br>
              <a:rPr lang="en-US" dirty="0" smtClean="0"/>
            </a:br>
            <a:r>
              <a:rPr lang="en-US" dirty="0" smtClean="0"/>
              <a:t>			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61% </a:t>
            </a:r>
            <a:r>
              <a:rPr lang="en-US" u="sng" dirty="0" smtClean="0"/>
              <a:t>underestimate</a:t>
            </a:r>
            <a:r>
              <a:rPr lang="en-US" dirty="0" smtClean="0"/>
              <a:t> the effectiveness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1" y="6116638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Hladky, et al. </a:t>
            </a:r>
            <a:r>
              <a:rPr lang="en-US" dirty="0" smtClean="0">
                <a:solidFill>
                  <a:schemeClr val="bg1"/>
                </a:solidFill>
              </a:rPr>
              <a:t>Obstet Gynecol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0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charset="0"/>
              </a:rPr>
              <a:t>The Secret:  3 Key Ingredients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Education regarding all methods, especially LARC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Reframe the conversation:</a:t>
            </a:r>
          </a:p>
          <a:p>
            <a:pPr lvl="2">
              <a:defRPr/>
            </a:pPr>
            <a:r>
              <a:rPr lang="en-US" dirty="0" smtClean="0">
                <a:ea typeface="+mn-ea"/>
              </a:rPr>
              <a:t>start with the most effective methods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Access to providers who will offer &amp; provide LARC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Dispel myths and increase the practice of evidence-based medicine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Affordable contraception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Institute of Medicine recommendation, Affordable Care Act, Medicaid Expansion, local funders</a:t>
            </a:r>
          </a:p>
        </p:txBody>
      </p:sp>
    </p:spTree>
    <p:extLst>
      <p:ext uri="{BB962C8B-B14F-4D97-AF65-F5344CB8AC3E}">
        <p14:creationId xmlns:p14="http://schemas.microsoft.com/office/powerpoint/2010/main" val="383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65"/>
    </mc:Choice>
    <mc:Fallback xmlns="">
      <p:transition spd="slow" advTm="923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136" cy="1470422"/>
          </a:xfrm>
        </p:spPr>
        <p:txBody>
          <a:bodyPr/>
          <a:lstStyle/>
          <a:p>
            <a:r>
              <a:rPr lang="en-US" altLang="es-MX" dirty="0"/>
              <a:t>Thank you</a:t>
            </a:r>
          </a:p>
        </p:txBody>
      </p:sp>
      <p:pic>
        <p:nvPicPr>
          <p:cNvPr id="8196" name="Picture 4" descr="http://upload.wikimedia.org/wikipedia/commons/d/de/St_Louis_night_expbl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78430"/>
            <a:ext cx="5723355" cy="36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4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>
                <a:solidFill>
                  <a:srgbClr val="FFFF00"/>
                </a:solidFill>
                <a:latin typeface="Calibri" charset="0"/>
              </a:rPr>
              <a:t>LARC First </a:t>
            </a:r>
            <a:r>
              <a:rPr lang="en-US" dirty="0">
                <a:solidFill>
                  <a:srgbClr val="FFFF00"/>
                </a:solidFill>
                <a:latin typeface="Calibri" charset="0"/>
              </a:rPr>
              <a:t>Resource Center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r="16750" b="28761"/>
          <a:stretch>
            <a:fillRect/>
          </a:stretch>
        </p:blipFill>
        <p:spPr bwMode="auto">
          <a:xfrm>
            <a:off x="0" y="1395413"/>
            <a:ext cx="914400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1"/>
    </mc:Choice>
    <mc:Fallback xmlns="">
      <p:transition spd="slow" advTm="411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077200" cy="1116475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Can CHOICE Help Shape Policy?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642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68591"/>
            <a:ext cx="5334000" cy="435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1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Take-Home Messages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791200" cy="3886200"/>
          </a:xfrm>
        </p:spPr>
        <p:txBody>
          <a:bodyPr/>
          <a:lstStyle/>
          <a:p>
            <a:r>
              <a:rPr lang="en-US" sz="3600" dirty="0" smtClean="0"/>
              <a:t>CHOICE Methods:</a:t>
            </a:r>
          </a:p>
          <a:p>
            <a:pPr lvl="1"/>
            <a:r>
              <a:rPr lang="en-US" sz="3200" dirty="0" smtClean="0"/>
              <a:t>Education, Access, Cost</a:t>
            </a:r>
          </a:p>
          <a:p>
            <a:pPr lvl="2"/>
            <a:r>
              <a:rPr lang="en-US" sz="2800" dirty="0" smtClean="0"/>
              <a:t>Evidence-based counseling</a:t>
            </a:r>
          </a:p>
          <a:p>
            <a:pPr lvl="1"/>
            <a:r>
              <a:rPr lang="en-US" sz="3200" dirty="0" smtClean="0"/>
              <a:t>LARC-friendly providers</a:t>
            </a:r>
          </a:p>
          <a:p>
            <a:pPr lvl="2"/>
            <a:r>
              <a:rPr lang="en-US" sz="2800" dirty="0" smtClean="0"/>
              <a:t>IUDs rarely contraindicated</a:t>
            </a:r>
          </a:p>
          <a:p>
            <a:pPr lvl="2"/>
            <a:r>
              <a:rPr lang="en-US" sz="2800" dirty="0" smtClean="0"/>
              <a:t>Same-day insertion</a:t>
            </a:r>
          </a:p>
        </p:txBody>
      </p:sp>
    </p:spTree>
    <p:extLst>
      <p:ext uri="{BB962C8B-B14F-4D97-AF65-F5344CB8AC3E}">
        <p14:creationId xmlns:p14="http://schemas.microsoft.com/office/powerpoint/2010/main" val="24734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68" y="274836"/>
            <a:ext cx="8229865" cy="17063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Take-Home Messages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057400"/>
            <a:ext cx="7696200" cy="3429000"/>
          </a:xfrm>
        </p:spPr>
        <p:txBody>
          <a:bodyPr/>
          <a:lstStyle/>
          <a:p>
            <a:r>
              <a:rPr lang="en-US" sz="3600" dirty="0" smtClean="0"/>
              <a:t>LARC Methods are THE most effective</a:t>
            </a:r>
          </a:p>
          <a:p>
            <a:pPr lvl="1"/>
            <a:r>
              <a:rPr lang="en-US" sz="3200" dirty="0" smtClean="0"/>
              <a:t>Increased use of LARC will</a:t>
            </a:r>
          </a:p>
          <a:p>
            <a:pPr lvl="2"/>
            <a:r>
              <a:rPr lang="en-US" sz="2800" dirty="0" smtClean="0"/>
              <a:t>Decrease abortions and unintended pregnancies</a:t>
            </a:r>
          </a:p>
          <a:p>
            <a:pPr lvl="2"/>
            <a:r>
              <a:rPr lang="en-US" sz="2800" dirty="0" smtClean="0"/>
              <a:t>Decrease racial/SES disparities</a:t>
            </a:r>
          </a:p>
        </p:txBody>
      </p:sp>
    </p:spTree>
    <p:extLst>
      <p:ext uri="{BB962C8B-B14F-4D97-AF65-F5344CB8AC3E}">
        <p14:creationId xmlns:p14="http://schemas.microsoft.com/office/powerpoint/2010/main" val="8308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8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Contraceptive Cohort Study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068" y="1371600"/>
            <a:ext cx="8229865" cy="4754662"/>
          </a:xfrm>
        </p:spPr>
        <p:txBody>
          <a:bodyPr/>
          <a:lstStyle/>
          <a:p>
            <a:r>
              <a:rPr lang="en-US" dirty="0"/>
              <a:t>Recruit 10,000 participants over 4 years</a:t>
            </a:r>
          </a:p>
          <a:p>
            <a:pPr lvl="1"/>
            <a:r>
              <a:rPr lang="en-US" dirty="0"/>
              <a:t>Remove cost barriers to long-term methods</a:t>
            </a:r>
          </a:p>
          <a:p>
            <a:pPr lvl="2"/>
            <a:r>
              <a:rPr lang="en-US" dirty="0"/>
              <a:t>Copper IUD (ParaGard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LNG </a:t>
            </a:r>
            <a:r>
              <a:rPr lang="en-US" dirty="0"/>
              <a:t>IUD (Mirena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Implant (Implanon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Participant choice</a:t>
            </a:r>
          </a:p>
          <a:p>
            <a:pPr lvl="2"/>
            <a:r>
              <a:rPr lang="en-US" dirty="0" smtClean="0"/>
              <a:t>2-3 </a:t>
            </a:r>
            <a:r>
              <a:rPr lang="en-US" dirty="0"/>
              <a:t>years follow-</a:t>
            </a:r>
            <a:r>
              <a:rPr lang="en-US" dirty="0" smtClean="0"/>
              <a:t>up</a:t>
            </a:r>
          </a:p>
          <a:p>
            <a:pPr lvl="2"/>
            <a:r>
              <a:rPr lang="en-US" dirty="0" smtClean="0"/>
              <a:t>Assess continuation, satisfaction</a:t>
            </a:r>
          </a:p>
          <a:p>
            <a:pPr lvl="1"/>
            <a:r>
              <a:rPr lang="en-US" dirty="0" smtClean="0"/>
              <a:t>Population outcomes</a:t>
            </a:r>
          </a:p>
        </p:txBody>
      </p:sp>
      <p:pic>
        <p:nvPicPr>
          <p:cNvPr id="264196" name="Picture 4" descr="IU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1905000" cy="1447800"/>
          </a:xfrm>
          <a:prstGeom prst="rect">
            <a:avLst/>
          </a:prstGeom>
          <a:noFill/>
        </p:spPr>
      </p:pic>
      <p:pic>
        <p:nvPicPr>
          <p:cNvPr id="264197" name="Picture 5" descr="implan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343400"/>
            <a:ext cx="1905000" cy="137953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26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Long-Acting Reversible Contraception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329601"/>
              </p:ext>
            </p:extLst>
          </p:nvPr>
        </p:nvGraphicFramePr>
        <p:xfrm>
          <a:off x="171824" y="1524000"/>
          <a:ext cx="8792883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961"/>
                <a:gridCol w="2930961"/>
                <a:gridCol w="2930961"/>
              </a:tblGrid>
              <a:tr h="1797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93643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LNG-IUS</a:t>
                      </a:r>
                    </a:p>
                    <a:p>
                      <a:pPr marL="344488" indent="-225425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>
                          <a:solidFill>
                            <a:schemeClr val="accent2"/>
                          </a:solidFill>
                        </a:rPr>
                        <a:t>99% effective</a:t>
                      </a:r>
                    </a:p>
                    <a:p>
                      <a:pPr marL="344488" indent="-225425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>
                          <a:solidFill>
                            <a:schemeClr val="accent2"/>
                          </a:solidFill>
                        </a:rPr>
                        <a:t>20 mcg levonorgestrel/day</a:t>
                      </a:r>
                    </a:p>
                    <a:p>
                      <a:pPr marL="344488" indent="-225425">
                        <a:buFont typeface="Arial" pitchFamily="34" charset="0"/>
                        <a:buChar char="•"/>
                      </a:pPr>
                      <a:r>
                        <a:rPr lang="en-US" sz="2200" dirty="0" smtClean="0"/>
                        <a:t>Up to 5 years</a:t>
                      </a:r>
                      <a:endParaRPr lang="en-US" sz="22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Copper T IUD</a:t>
                      </a:r>
                    </a:p>
                    <a:p>
                      <a:pPr marL="344488" indent="-225425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99% effective</a:t>
                      </a:r>
                    </a:p>
                    <a:p>
                      <a:pPr marL="344488" indent="-225425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Copper ions</a:t>
                      </a:r>
                    </a:p>
                    <a:p>
                      <a:pPr marL="344488" indent="-225425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Up to 10 years</a:t>
                      </a:r>
                      <a:endParaRPr lang="en-US" sz="2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Subdermal Implant</a:t>
                      </a:r>
                    </a:p>
                    <a:p>
                      <a:pPr marL="344488" indent="-225425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99% effective</a:t>
                      </a:r>
                    </a:p>
                    <a:p>
                      <a:pPr marL="344488" indent="-225425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60 mcg etonogestrel/day</a:t>
                      </a:r>
                    </a:p>
                    <a:p>
                      <a:pPr marL="344488" indent="-225425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Up to 3 years</a:t>
                      </a:r>
                      <a:endParaRPr lang="en-US" sz="2200" dirty="0" smtClean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4" descr="Mire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825" y="1524000"/>
            <a:ext cx="2921000" cy="2026715"/>
          </a:xfrm>
          <a:prstGeom prst="rect">
            <a:avLst/>
          </a:prstGeom>
        </p:spPr>
      </p:pic>
      <p:pic>
        <p:nvPicPr>
          <p:cNvPr id="6" name="Picture 5" descr="Paragar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500" y="1524000"/>
            <a:ext cx="2917265" cy="2026715"/>
          </a:xfrm>
          <a:prstGeom prst="rect">
            <a:avLst/>
          </a:prstGeom>
        </p:spPr>
      </p:pic>
      <p:pic>
        <p:nvPicPr>
          <p:cNvPr id="7" name="Content Placeholder 3" descr="Implano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8647" y="1524000"/>
            <a:ext cx="2906058" cy="20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068" y="274836"/>
            <a:ext cx="8229865" cy="86816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CHOICE:  Recruitment Sites</a:t>
            </a:r>
          </a:p>
        </p:txBody>
      </p:sp>
      <p:graphicFrame>
        <p:nvGraphicFramePr>
          <p:cNvPr id="41998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747524"/>
              </p:ext>
            </p:extLst>
          </p:nvPr>
        </p:nvGraphicFramePr>
        <p:xfrm>
          <a:off x="1219200" y="1143000"/>
          <a:ext cx="8753475" cy="655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Document" r:id="rId5" imgW="9141391" imgH="6838957" progId="Word.Document.8">
                  <p:embed/>
                </p:oleObj>
              </mc:Choice>
              <mc:Fallback>
                <p:oleObj name="Document" r:id="rId5" imgW="9141391" imgH="6838957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43000"/>
                        <a:ext cx="8753475" cy="655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4513263" y="4964113"/>
            <a:ext cx="231775" cy="23177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3998913" y="4913313"/>
            <a:ext cx="231775" cy="231775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>
            <a:off x="4078288" y="4805363"/>
            <a:ext cx="231775" cy="231775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4927600" y="4783138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4795838" y="4348163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>
            <a:off x="3867150" y="3897313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2997200" y="2938463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2967038" y="2214563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8" name="AutoShape 24"/>
          <p:cNvSpPr>
            <a:spLocks noChangeArrowheads="1"/>
          </p:cNvSpPr>
          <p:nvPr/>
        </p:nvSpPr>
        <p:spPr bwMode="auto">
          <a:xfrm>
            <a:off x="1138238" y="6189663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9" name="AutoShape 25"/>
          <p:cNvSpPr>
            <a:spLocks noChangeArrowheads="1"/>
          </p:cNvSpPr>
          <p:nvPr/>
        </p:nvSpPr>
        <p:spPr bwMode="auto">
          <a:xfrm>
            <a:off x="2068513" y="6335713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>
            <a:off x="4114800" y="5116513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11" name="AutoShape 27"/>
          <p:cNvSpPr>
            <a:spLocks noChangeArrowheads="1"/>
          </p:cNvSpPr>
          <p:nvPr/>
        </p:nvSpPr>
        <p:spPr bwMode="auto">
          <a:xfrm>
            <a:off x="3897313" y="6176963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12" name="AutoShape 28"/>
          <p:cNvSpPr>
            <a:spLocks noChangeArrowheads="1"/>
          </p:cNvSpPr>
          <p:nvPr/>
        </p:nvSpPr>
        <p:spPr bwMode="auto">
          <a:xfrm>
            <a:off x="4186238" y="6103938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13" name="AutoShape 29"/>
          <p:cNvSpPr>
            <a:spLocks noChangeArrowheads="1"/>
          </p:cNvSpPr>
          <p:nvPr/>
        </p:nvSpPr>
        <p:spPr bwMode="auto">
          <a:xfrm>
            <a:off x="4737100" y="5392738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14" name="AutoShape 30"/>
          <p:cNvSpPr>
            <a:spLocks noChangeArrowheads="1"/>
          </p:cNvSpPr>
          <p:nvPr/>
        </p:nvSpPr>
        <p:spPr bwMode="auto">
          <a:xfrm>
            <a:off x="4433888" y="5435600"/>
            <a:ext cx="231775" cy="231775"/>
          </a:xfrm>
          <a:prstGeom prst="star4">
            <a:avLst>
              <a:gd name="adj" fmla="val 12500"/>
            </a:avLst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49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CHOICE:  Inclusion Criteria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9" y="1828800"/>
            <a:ext cx="6691313" cy="4445000"/>
          </a:xfrm>
        </p:spPr>
        <p:txBody>
          <a:bodyPr/>
          <a:lstStyle/>
          <a:p>
            <a:r>
              <a:rPr lang="en-US" sz="2600" dirty="0"/>
              <a:t>14-45 years</a:t>
            </a:r>
          </a:p>
          <a:p>
            <a:r>
              <a:rPr lang="en-US" sz="2600" dirty="0"/>
              <a:t>Primary residency in STL City or Country</a:t>
            </a:r>
          </a:p>
          <a:p>
            <a:r>
              <a:rPr lang="en-US" sz="2600" dirty="0"/>
              <a:t>Sexually active with male partner </a:t>
            </a:r>
            <a:br>
              <a:rPr lang="en-US" sz="2600" dirty="0"/>
            </a:br>
            <a:r>
              <a:rPr lang="en-US" sz="2600" dirty="0"/>
              <a:t>(or soon to be)</a:t>
            </a:r>
          </a:p>
          <a:p>
            <a:r>
              <a:rPr lang="en-US" sz="2600" dirty="0"/>
              <a:t>Does not desire pregnancy during next 12 months</a:t>
            </a:r>
          </a:p>
          <a:p>
            <a:pPr lvl="1"/>
            <a:r>
              <a:rPr lang="en-US" sz="2200" dirty="0"/>
              <a:t>Desires reversible contraception</a:t>
            </a:r>
          </a:p>
          <a:p>
            <a:r>
              <a:rPr lang="en-US" sz="2600" dirty="0"/>
              <a:t>Willing to try a new contraceptive 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1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AllParticipantsSite_fin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4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32063" cy="92762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Study Recruitment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6465283"/>
              </p:ext>
            </p:extLst>
          </p:nvPr>
        </p:nvGraphicFramePr>
        <p:xfrm>
          <a:off x="4267200" y="1219200"/>
          <a:ext cx="4652159" cy="449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76495"/>
              </p:ext>
            </p:extLst>
          </p:nvPr>
        </p:nvGraphicFramePr>
        <p:xfrm>
          <a:off x="482885" y="1752064"/>
          <a:ext cx="3408218" cy="3489788"/>
        </p:xfrm>
        <a:graphic>
          <a:graphicData uri="http://schemas.openxmlformats.org/drawingml/2006/table">
            <a:tbl>
              <a:tblPr/>
              <a:tblGrid>
                <a:gridCol w="2529946"/>
                <a:gridCol w="878272"/>
              </a:tblGrid>
              <a:tr h="64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9,256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64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Abortion clinics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B615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7B615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B615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2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 Community clinics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B615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B615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B615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B615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211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University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-based research clinic</a:t>
                      </a:r>
                    </a:p>
                    <a:p>
                      <a:pPr marL="342900" indent="-231775" algn="l" fontAlgn="b">
                        <a:buFont typeface="Arial"/>
                        <a:buChar char="•"/>
                      </a:pP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Word-of-mouth</a:t>
                      </a:r>
                    </a:p>
                    <a:p>
                      <a:pPr marL="342900" indent="-231775" algn="l" fontAlgn="b">
                        <a:buFont typeface="Arial"/>
                        <a:buChar char="•"/>
                      </a:pP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Provider referrals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B615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69%</a:t>
                      </a:r>
                    </a:p>
                    <a:p>
                      <a:pPr algn="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B615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8314250" y="1553737"/>
            <a:ext cx="475013" cy="593767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5|2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Theme1">
  <a:themeElements>
    <a:clrScheme name="WU-Cahill">
      <a:dk1>
        <a:srgbClr val="133A14"/>
      </a:dk1>
      <a:lt1>
        <a:srgbClr val="FFFFFF"/>
      </a:lt1>
      <a:dk2>
        <a:srgbClr val="E5D2A3"/>
      </a:dk2>
      <a:lt2>
        <a:srgbClr val="006600"/>
      </a:lt2>
      <a:accent1>
        <a:srgbClr val="FFFFFF"/>
      </a:accent1>
      <a:accent2>
        <a:srgbClr val="091B09"/>
      </a:accent2>
      <a:accent3>
        <a:srgbClr val="5F000F"/>
      </a:accent3>
      <a:accent4>
        <a:srgbClr val="000000"/>
      </a:accent4>
      <a:accent5>
        <a:srgbClr val="C00000"/>
      </a:accent5>
      <a:accent6>
        <a:srgbClr val="000066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hill theme">
  <a:themeElements>
    <a:clrScheme name="WU-Cahill">
      <a:dk1>
        <a:srgbClr val="133A14"/>
      </a:dk1>
      <a:lt1>
        <a:srgbClr val="FFFFFF"/>
      </a:lt1>
      <a:dk2>
        <a:srgbClr val="E5D2A3"/>
      </a:dk2>
      <a:lt2>
        <a:srgbClr val="006600"/>
      </a:lt2>
      <a:accent1>
        <a:srgbClr val="FFFFFF"/>
      </a:accent1>
      <a:accent2>
        <a:srgbClr val="091B09"/>
      </a:accent2>
      <a:accent3>
        <a:srgbClr val="5F000F"/>
      </a:accent3>
      <a:accent4>
        <a:srgbClr val="000000"/>
      </a:accent4>
      <a:accent5>
        <a:srgbClr val="C00000"/>
      </a:accent5>
      <a:accent6>
        <a:srgbClr val="000066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ahill theme">
  <a:themeElements>
    <a:clrScheme name="WU-Cahill">
      <a:dk1>
        <a:srgbClr val="133A14"/>
      </a:dk1>
      <a:lt1>
        <a:srgbClr val="FFFFFF"/>
      </a:lt1>
      <a:dk2>
        <a:srgbClr val="E5D2A3"/>
      </a:dk2>
      <a:lt2>
        <a:srgbClr val="006600"/>
      </a:lt2>
      <a:accent1>
        <a:srgbClr val="FFFFFF"/>
      </a:accent1>
      <a:accent2>
        <a:srgbClr val="091B09"/>
      </a:accent2>
      <a:accent3>
        <a:srgbClr val="5F000F"/>
      </a:accent3>
      <a:accent4>
        <a:srgbClr val="000000"/>
      </a:accent4>
      <a:accent5>
        <a:srgbClr val="C00000"/>
      </a:accent5>
      <a:accent6>
        <a:srgbClr val="000066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heme1">
  <a:themeElements>
    <a:clrScheme name="WU-Cahill">
      <a:dk1>
        <a:srgbClr val="133A14"/>
      </a:dk1>
      <a:lt1>
        <a:srgbClr val="FFFFFF"/>
      </a:lt1>
      <a:dk2>
        <a:srgbClr val="E5D2A3"/>
      </a:dk2>
      <a:lt2>
        <a:srgbClr val="006600"/>
      </a:lt2>
      <a:accent1>
        <a:srgbClr val="FFFFFF"/>
      </a:accent1>
      <a:accent2>
        <a:srgbClr val="091B09"/>
      </a:accent2>
      <a:accent3>
        <a:srgbClr val="5F000F"/>
      </a:accent3>
      <a:accent4>
        <a:srgbClr val="000000"/>
      </a:accent4>
      <a:accent5>
        <a:srgbClr val="C00000"/>
      </a:accent5>
      <a:accent6>
        <a:srgbClr val="000066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6A737B"/>
    </a:dk1>
    <a:lt1>
      <a:srgbClr val="FFFFFF"/>
    </a:lt1>
    <a:dk2>
      <a:srgbClr val="404040"/>
    </a:dk2>
    <a:lt2>
      <a:srgbClr val="FFFFFF"/>
    </a:lt2>
    <a:accent1>
      <a:srgbClr val="135182"/>
    </a:accent1>
    <a:accent2>
      <a:srgbClr val="959763"/>
    </a:accent2>
    <a:accent3>
      <a:srgbClr val="6F6490"/>
    </a:accent3>
    <a:accent4>
      <a:srgbClr val="BB9402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rgbClr val="6A737B"/>
    </a:dk1>
    <a:lt1>
      <a:srgbClr val="FFFFFF"/>
    </a:lt1>
    <a:dk2>
      <a:srgbClr val="404040"/>
    </a:dk2>
    <a:lt2>
      <a:srgbClr val="FFFFFF"/>
    </a:lt2>
    <a:accent1>
      <a:srgbClr val="135182"/>
    </a:accent1>
    <a:accent2>
      <a:srgbClr val="959763"/>
    </a:accent2>
    <a:accent3>
      <a:srgbClr val="6F6490"/>
    </a:accent3>
    <a:accent4>
      <a:srgbClr val="BB9402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497683F2EF94294E29F7E7632D2B0" ma:contentTypeVersion="4" ma:contentTypeDescription="Create a new document." ma:contentTypeScope="" ma:versionID="75d1845be26e95632ce17f3a780536cb">
  <xsd:schema xmlns:xsd="http://www.w3.org/2001/XMLSchema" xmlns:xs="http://www.w3.org/2001/XMLSchema" xmlns:p="http://schemas.microsoft.com/office/2006/metadata/properties" xmlns:ns2="5faf6ad4-0eb0-4fc6-9073-8917ab50c14c" xmlns:ns3="53762b7b-3be5-45af-b460-ab098cd22771" xmlns:ns4="2744ec56-0f19-4cd3-a4d7-fdce279c300c" targetNamespace="http://schemas.microsoft.com/office/2006/metadata/properties" ma:root="true" ma:fieldsID="c5b64938009e9616421b56ce82431363" ns2:_="" ns3:_="" ns4:_="">
    <xsd:import namespace="5faf6ad4-0eb0-4fc6-9073-8917ab50c14c"/>
    <xsd:import namespace="53762b7b-3be5-45af-b460-ab098cd22771"/>
    <xsd:import namespace="2744ec56-0f19-4cd3-a4d7-fdce279c300c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f6ad4-0eb0-4fc6-9073-8917ab50c14c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scription="Choose type of document" ma:format="Dropdown" ma:internalName="Category">
      <xsd:simpleType>
        <xsd:union memberTypes="dms:Text">
          <xsd:simpleType>
            <xsd:restriction base="dms:Choice">
              <xsd:enumeration value="Updates"/>
              <xsd:enumeration value="Working Documents"/>
              <xsd:enumeration value="Key Strategy Documents"/>
              <xsd:enumeration value="Blue Skies Process/Retreat"/>
              <xsd:enumeration value="Communications"/>
              <xsd:enumeration value="Publications on FHI 360 FP work"/>
              <xsd:enumeration value="Resources"/>
              <xsd:enumeration value="RMNCH"/>
              <xsd:enumeration value="ICFP"/>
              <xsd:enumeration value="e-newsletter"/>
              <xsd:enumeration value="Hewlett"/>
              <xsd:enumeration value="FP Award Summarie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62b7b-3be5-45af-b460-ab098cd2277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4ec56-0f19-4cd3-a4d7-fdce279c300c" elementFormDefault="qualified">
    <xsd:import namespace="http://schemas.microsoft.com/office/2006/documentManagement/types"/>
    <xsd:import namespace="http://schemas.microsoft.com/office/infopath/2007/PartnerControls"/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5faf6ad4-0eb0-4fc6-9073-8917ab50c14c" xsi:nil="true"/>
  </documentManagement>
</p:properties>
</file>

<file path=customXml/itemProps1.xml><?xml version="1.0" encoding="utf-8"?>
<ds:datastoreItem xmlns:ds="http://schemas.openxmlformats.org/officeDocument/2006/customXml" ds:itemID="{313A0D51-8B8B-4AD3-BF97-4952EDDA4283}"/>
</file>

<file path=customXml/itemProps2.xml><?xml version="1.0" encoding="utf-8"?>
<ds:datastoreItem xmlns:ds="http://schemas.openxmlformats.org/officeDocument/2006/customXml" ds:itemID="{6020423B-80C6-4ECA-8C56-4B95633E3CDF}"/>
</file>

<file path=customXml/itemProps3.xml><?xml version="1.0" encoding="utf-8"?>
<ds:datastoreItem xmlns:ds="http://schemas.openxmlformats.org/officeDocument/2006/customXml" ds:itemID="{3E38AE9A-51ED-4C20-B578-6451856C987A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6052</TotalTime>
  <Words>895</Words>
  <Application>Microsoft Macintosh PowerPoint</Application>
  <PresentationFormat>On-screen Show (4:3)</PresentationFormat>
  <Paragraphs>322</Paragraphs>
  <Slides>37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Theme1</vt:lpstr>
      <vt:lpstr>1_Cahill theme</vt:lpstr>
      <vt:lpstr>2_Cahill theme</vt:lpstr>
      <vt:lpstr>Office Theme</vt:lpstr>
      <vt:lpstr>1_Theme1</vt:lpstr>
      <vt:lpstr>Document</vt:lpstr>
      <vt:lpstr>PowerPoint Presentation</vt:lpstr>
      <vt:lpstr>Call from Anonymous Foundation</vt:lpstr>
      <vt:lpstr>MYTHS Regarding IUCs Survey of  St. Louis Women (N=1,665)</vt:lpstr>
      <vt:lpstr>Contraceptive Cohort Study</vt:lpstr>
      <vt:lpstr>Long-Acting Reversible Contraception</vt:lpstr>
      <vt:lpstr>CHOICE:  Recruitment Sites</vt:lpstr>
      <vt:lpstr>CHOICE:  Inclusion Criteria</vt:lpstr>
      <vt:lpstr>PowerPoint Presentation</vt:lpstr>
      <vt:lpstr>Study Recruitment</vt:lpstr>
      <vt:lpstr>Contraceptive CHOICE Project:   Study Details</vt:lpstr>
      <vt:lpstr>Baseline Characteristics</vt:lpstr>
      <vt:lpstr>Baseline Characteristics (N=9,256)</vt:lpstr>
      <vt:lpstr>Baseline Characteristics</vt:lpstr>
      <vt:lpstr>LARC Acceptance</vt:lpstr>
      <vt:lpstr>Choice of LARC Methods  in Adolescents</vt:lpstr>
      <vt:lpstr>Evaluation of CHOICE</vt:lpstr>
      <vt:lpstr>NEJM CHOICE Publication</vt:lpstr>
      <vt:lpstr> Unintended Pregnancy Rates in  CHOICE Cohort</vt:lpstr>
      <vt:lpstr>Unintended Pregnancy by Contraceptive Method</vt:lpstr>
      <vt:lpstr>Method Failure by Age</vt:lpstr>
      <vt:lpstr>12- &amp; 24-Month Continuation:  Overall Cohort</vt:lpstr>
      <vt:lpstr>Contraceptive CHOICE Project  Population Outcomes</vt:lpstr>
      <vt:lpstr>Abortion Data: RHS</vt:lpstr>
      <vt:lpstr>Repeat Abortion 2006 - 2009</vt:lpstr>
      <vt:lpstr>Percentage of Abortions that are Repeat Abortions</vt:lpstr>
      <vt:lpstr>Pregnancy Outcomes:   CHOICE Compared to U.S.</vt:lpstr>
      <vt:lpstr>NEJM CHOICE Publication</vt:lpstr>
      <vt:lpstr>Teen Outcomes:   CHOICE Compared to U.S.</vt:lpstr>
      <vt:lpstr>Pregnancy Rates:  Sexually Experienced U.S. Teens Compared to CHOICE Stratified by Race</vt:lpstr>
      <vt:lpstr>The Secret:  3 Key Ingredients</vt:lpstr>
      <vt:lpstr>Thank you</vt:lpstr>
      <vt:lpstr>PowerPoint Presentation</vt:lpstr>
      <vt:lpstr>LARC First Resource Center</vt:lpstr>
      <vt:lpstr>Can CHOICE Help Shape Policy?</vt:lpstr>
      <vt:lpstr>Take-Home Messages</vt:lpstr>
      <vt:lpstr>Take-Home Messages</vt:lpstr>
      <vt:lpstr>PowerPoint Presentation</vt:lpstr>
    </vt:vector>
  </TitlesOfParts>
  <Company>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contraceptive choice project</dc:title>
  <dc:creator>Colleen McNicholas</dc:creator>
  <cp:lastModifiedBy>Jeffrey Peipert</cp:lastModifiedBy>
  <cp:revision>211</cp:revision>
  <dcterms:created xsi:type="dcterms:W3CDTF">2013-04-02T16:52:07Z</dcterms:created>
  <dcterms:modified xsi:type="dcterms:W3CDTF">2015-05-22T15:57:09Z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0x010100DF5497683F2EF94294E29F7E7632D2B0</vt:lpwstr>
  </property>
  <property fmtid="{D5CDD505-2E9C-101B-9397-08002B2CF9AE}" pid="3" name="_AdHocReviewCycleID">
    <vt:i4>-296832388</vt:i4>
  </property>
  <property fmtid="{D5CDD505-2E9C-101B-9397-08002B2CF9AE}" pid="4" name="_NewReviewCycle">
    <vt:lpwstr/>
  </property>
  <property fmtid="{D5CDD505-2E9C-101B-9397-08002B2CF9AE}" pid="5" name="_EmailSubject">
    <vt:lpwstr>resources</vt:lpwstr>
  </property>
  <property fmtid="{D5CDD505-2E9C-101B-9397-08002B2CF9AE}" pid="6" name="_AuthorEmail">
    <vt:lpwstr>klennon@fhi360.org</vt:lpwstr>
  </property>
  <property fmtid="{D5CDD505-2E9C-101B-9397-08002B2CF9AE}" pid="7" name="_AuthorEmailDisplayName">
    <vt:lpwstr>Kelley Lennon</vt:lpwstr>
  </property>
</Properties>
</file>