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314" r:id="rId3"/>
    <p:sldId id="2186" r:id="rId4"/>
    <p:sldId id="2191" r:id="rId5"/>
    <p:sldId id="2272" r:id="rId6"/>
    <p:sldId id="2192" r:id="rId7"/>
    <p:sldId id="21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Harber" initials="LH" lastIdx="3" clrIdx="0">
    <p:extLst>
      <p:ext uri="{19B8F6BF-5375-455C-9EA6-DF929625EA0E}">
        <p15:presenceInfo xmlns:p15="http://schemas.microsoft.com/office/powerpoint/2012/main" userId="43d7cc6d3c7d2c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4"/>
    <a:srgbClr val="E63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8"/>
    <p:restoredTop sz="74885" autoAdjust="0"/>
  </p:normalViewPr>
  <p:slideViewPr>
    <p:cSldViewPr snapToGrid="0" snapToObjects="1">
      <p:cViewPr varScale="1">
        <p:scale>
          <a:sx n="85" d="100"/>
          <a:sy n="85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350-275F-D243-B796-EA5DFC0E4D76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BA053-83C8-8942-9F57-D3ACA4D0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6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1" name="Google Shape;89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2" name="Google Shape;892;p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87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7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9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2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7E3D-4065-404D-A933-61EA6656B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A4964-9E19-7943-A55C-9BD4F05E3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515CC-A5D7-E74C-9190-561083F0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96799-D4EA-AE4C-9D52-0DE4D36B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1154-CE54-B843-B4F3-03C9F824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9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1272-D4A8-1A47-AC2F-B13CF356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BA70D-4B4E-D643-861F-AB69D3F7C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0D49A-93B4-B449-B1F3-887C528A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CD274-C25D-F949-B54C-3B2E6D95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6FF5-FDDA-A447-AA50-9322E466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7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08961-273E-6F46-90BD-81EAFCD40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C8AA2-0DE5-2D47-9239-686A82CA3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426C-A562-F649-95B4-267FE734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D89F7-67CE-694E-8B0A-968FA37F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F1C8E-92FC-4741-A903-3ACDF802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Slide">
  <p:cSld name="1_Title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4"/>
          <p:cNvSpPr/>
          <p:nvPr/>
        </p:nvSpPr>
        <p:spPr>
          <a:xfrm>
            <a:off x="0" y="0"/>
            <a:ext cx="12192000" cy="5796503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64556" y="5999126"/>
            <a:ext cx="2067183" cy="636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4" descr="A close up of a sign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7069" y="5796503"/>
            <a:ext cx="1430383" cy="84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74"/>
          <p:cNvSpPr/>
          <p:nvPr/>
        </p:nvSpPr>
        <p:spPr>
          <a:xfrm>
            <a:off x="1759143" y="3705417"/>
            <a:ext cx="3243805" cy="7535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74"/>
          <p:cNvPicPr preferRelativeResize="0"/>
          <p:nvPr/>
        </p:nvPicPr>
        <p:blipFill rotWithShape="1">
          <a:blip r:embed="rId4">
            <a:alphaModFix/>
          </a:blip>
          <a:srcRect t="36352" r="38913"/>
          <a:stretch/>
        </p:blipFill>
        <p:spPr>
          <a:xfrm>
            <a:off x="9599271" y="0"/>
            <a:ext cx="2592729" cy="269174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4"/>
          <p:cNvSpPr txBox="1">
            <a:spLocks noGrp="1"/>
          </p:cNvSpPr>
          <p:nvPr>
            <p:ph type="ctrTitle"/>
          </p:nvPr>
        </p:nvSpPr>
        <p:spPr>
          <a:xfrm>
            <a:off x="1759143" y="1276916"/>
            <a:ext cx="8216348" cy="1292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EBF7"/>
              </a:buClr>
              <a:buSzPts val="3600"/>
              <a:buFont typeface="Arial"/>
              <a:buNone/>
              <a:defRPr sz="36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4"/>
          <p:cNvSpPr txBox="1">
            <a:spLocks noGrp="1"/>
          </p:cNvSpPr>
          <p:nvPr>
            <p:ph type="subTitle" idx="1"/>
          </p:nvPr>
        </p:nvSpPr>
        <p:spPr>
          <a:xfrm>
            <a:off x="1759143" y="2799841"/>
            <a:ext cx="8216348" cy="655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2000"/>
              <a:buNone/>
              <a:defRPr sz="2000" b="0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3" name="Google Shape;23;p74"/>
          <p:cNvPicPr preferRelativeResize="0"/>
          <p:nvPr/>
        </p:nvPicPr>
        <p:blipFill rotWithShape="1">
          <a:blip r:embed="rId5">
            <a:alphaModFix/>
          </a:blip>
          <a:srcRect l="123" t="54602" r="55624" b="-474"/>
          <a:stretch/>
        </p:blipFill>
        <p:spPr>
          <a:xfrm rot="10800000">
            <a:off x="-1" y="3856525"/>
            <a:ext cx="1878228" cy="193997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4"/>
          <p:cNvSpPr txBox="1">
            <a:spLocks noGrp="1"/>
          </p:cNvSpPr>
          <p:nvPr>
            <p:ph type="body" idx="2"/>
          </p:nvPr>
        </p:nvSpPr>
        <p:spPr>
          <a:xfrm>
            <a:off x="1759143" y="3919177"/>
            <a:ext cx="4691277" cy="34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4"/>
          <p:cNvSpPr txBox="1">
            <a:spLocks noGrp="1"/>
          </p:cNvSpPr>
          <p:nvPr>
            <p:ph type="body" idx="3"/>
          </p:nvPr>
        </p:nvSpPr>
        <p:spPr>
          <a:xfrm>
            <a:off x="1758950" y="4288132"/>
            <a:ext cx="4727575" cy="32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0" i="1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6" name="Google Shape;26;p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813793" y="5915677"/>
            <a:ext cx="1107242" cy="740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482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Divider">
  <p:cSld name="2_SectionDivi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7"/>
          <p:cNvSpPr>
            <a:spLocks noGrp="1"/>
          </p:cNvSpPr>
          <p:nvPr>
            <p:ph type="pic" idx="2"/>
          </p:nvPr>
        </p:nvSpPr>
        <p:spPr>
          <a:xfrm>
            <a:off x="4703416" y="0"/>
            <a:ext cx="7488584" cy="3771411"/>
          </a:xfrm>
          <a:prstGeom prst="rect">
            <a:avLst/>
          </a:prstGeom>
          <a:solidFill>
            <a:srgbClr val="10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9" name="Google Shape;29;p77"/>
          <p:cNvPicPr preferRelativeResize="0"/>
          <p:nvPr/>
        </p:nvPicPr>
        <p:blipFill rotWithShape="1">
          <a:blip r:embed="rId2">
            <a:alphaModFix/>
          </a:blip>
          <a:srcRect l="16978" t="15834" r="19349" b="17044"/>
          <a:stretch/>
        </p:blipFill>
        <p:spPr>
          <a:xfrm>
            <a:off x="715616" y="5860"/>
            <a:ext cx="3987800" cy="376555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7"/>
          <p:cNvSpPr/>
          <p:nvPr/>
        </p:nvSpPr>
        <p:spPr>
          <a:xfrm>
            <a:off x="-1" y="-1"/>
            <a:ext cx="715617" cy="3771412"/>
          </a:xfrm>
          <a:prstGeom prst="rect">
            <a:avLst/>
          </a:prstGeom>
          <a:solidFill>
            <a:srgbClr val="E733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77"/>
          <p:cNvSpPr/>
          <p:nvPr/>
        </p:nvSpPr>
        <p:spPr>
          <a:xfrm>
            <a:off x="0" y="3771411"/>
            <a:ext cx="12192000" cy="3147204"/>
          </a:xfrm>
          <a:prstGeom prst="rect">
            <a:avLst/>
          </a:prstGeom>
          <a:solidFill>
            <a:srgbClr val="44618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77"/>
          <p:cNvSpPr/>
          <p:nvPr/>
        </p:nvSpPr>
        <p:spPr>
          <a:xfrm>
            <a:off x="1486861" y="4433867"/>
            <a:ext cx="3243805" cy="75358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77"/>
          <p:cNvSpPr txBox="1">
            <a:spLocks noGrp="1"/>
          </p:cNvSpPr>
          <p:nvPr>
            <p:ph type="title"/>
          </p:nvPr>
        </p:nvSpPr>
        <p:spPr>
          <a:xfrm>
            <a:off x="1366897" y="4752477"/>
            <a:ext cx="9817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685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HighlightContent ">
  <p:cSld name="5_HighlightContent 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7F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83"/>
          <p:cNvSpPr txBox="1">
            <a:spLocks noGrp="1"/>
          </p:cNvSpPr>
          <p:nvPr>
            <p:ph type="body" idx="1"/>
          </p:nvPr>
        </p:nvSpPr>
        <p:spPr>
          <a:xfrm>
            <a:off x="6457244" y="774443"/>
            <a:ext cx="5131075" cy="5719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EEBF7"/>
              </a:buClr>
              <a:buSzPts val="2800"/>
              <a:buFont typeface="Arial"/>
              <a:buChar char="•"/>
              <a:defRPr sz="2800" b="0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83"/>
          <p:cNvSpPr txBox="1">
            <a:spLocks noGrp="1"/>
          </p:cNvSpPr>
          <p:nvPr>
            <p:ph type="title"/>
          </p:nvPr>
        </p:nvSpPr>
        <p:spPr>
          <a:xfrm>
            <a:off x="475842" y="3094810"/>
            <a:ext cx="4612871" cy="127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EBF7"/>
              </a:buClr>
              <a:buSzPts val="3600"/>
              <a:buFont typeface="Arial"/>
              <a:buNone/>
              <a:defRPr sz="36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3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39;p83"/>
          <p:cNvPicPr preferRelativeResize="0"/>
          <p:nvPr/>
        </p:nvPicPr>
        <p:blipFill rotWithShape="1">
          <a:blip r:embed="rId2">
            <a:alphaModFix amt="14000"/>
          </a:blip>
          <a:srcRect r="50248" b="50000"/>
          <a:stretch/>
        </p:blipFill>
        <p:spPr>
          <a:xfrm rot="10800000">
            <a:off x="0" y="-20736"/>
            <a:ext cx="3273461" cy="2895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638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-Content_wGraphic">
  <p:cSld name="3_Title-Content_wGraphic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03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03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8543925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3"/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8543925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45" name="Google Shape;45;p103"/>
          <p:cNvPicPr preferRelativeResize="0"/>
          <p:nvPr/>
        </p:nvPicPr>
        <p:blipFill rotWithShape="1">
          <a:blip r:embed="rId2">
            <a:alphaModFix amt="40000"/>
          </a:blip>
          <a:srcRect l="-475" t="-4739" r="45635" b="42707"/>
          <a:stretch/>
        </p:blipFill>
        <p:spPr>
          <a:xfrm rot="-5400000">
            <a:off x="8592039" y="20567"/>
            <a:ext cx="3608226" cy="3591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29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-Content_Plain">
  <p:cSld name="4_Title-Content_Plai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4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4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4"/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10515600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0900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Layout" userDrawn="1">
  <p:cSld name="6_CustomLayou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5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05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" name="Google Shape;44;p103">
            <a:extLst>
              <a:ext uri="{FF2B5EF4-FFF2-40B4-BE49-F238E27FC236}">
                <a16:creationId xmlns:a16="http://schemas.microsoft.com/office/drawing/2014/main" id="{98C25761-B350-472A-9AAC-AC57CCD283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8543925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2586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SpecialContent">
  <p:cSld name="7_Special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6"/>
          <p:cNvSpPr/>
          <p:nvPr/>
        </p:nvSpPr>
        <p:spPr>
          <a:xfrm>
            <a:off x="4058856" y="-1"/>
            <a:ext cx="8133144" cy="685998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06"/>
          <p:cNvSpPr txBox="1">
            <a:spLocks noGrp="1"/>
          </p:cNvSpPr>
          <p:nvPr>
            <p:ph type="title"/>
          </p:nvPr>
        </p:nvSpPr>
        <p:spPr>
          <a:xfrm>
            <a:off x="4844073" y="597274"/>
            <a:ext cx="6430703" cy="974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6"/>
          <p:cNvSpPr>
            <a:spLocks noGrp="1"/>
          </p:cNvSpPr>
          <p:nvPr>
            <p:ph type="pic" idx="2"/>
          </p:nvPr>
        </p:nvSpPr>
        <p:spPr>
          <a:xfrm>
            <a:off x="0" y="-1"/>
            <a:ext cx="4059767" cy="6858001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06"/>
          <p:cNvSpPr txBox="1">
            <a:spLocks noGrp="1"/>
          </p:cNvSpPr>
          <p:nvPr>
            <p:ph type="body" idx="1"/>
          </p:nvPr>
        </p:nvSpPr>
        <p:spPr>
          <a:xfrm>
            <a:off x="4844071" y="1871134"/>
            <a:ext cx="6430703" cy="462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6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505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SpecialContent">
  <p:cSld name="8_Special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7"/>
          <p:cNvSpPr/>
          <p:nvPr/>
        </p:nvSpPr>
        <p:spPr>
          <a:xfrm>
            <a:off x="6805" y="0"/>
            <a:ext cx="8133144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07"/>
          <p:cNvSpPr txBox="1">
            <a:spLocks noGrp="1"/>
          </p:cNvSpPr>
          <p:nvPr>
            <p:ph type="title"/>
          </p:nvPr>
        </p:nvSpPr>
        <p:spPr>
          <a:xfrm>
            <a:off x="871047" y="597274"/>
            <a:ext cx="6430703" cy="974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7"/>
          <p:cNvSpPr>
            <a:spLocks noGrp="1"/>
          </p:cNvSpPr>
          <p:nvPr>
            <p:ph type="pic" idx="2"/>
          </p:nvPr>
        </p:nvSpPr>
        <p:spPr>
          <a:xfrm>
            <a:off x="8125429" y="-1"/>
            <a:ext cx="4059767" cy="6857999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07"/>
          <p:cNvSpPr txBox="1">
            <a:spLocks noGrp="1"/>
          </p:cNvSpPr>
          <p:nvPr>
            <p:ph type="body" idx="1"/>
          </p:nvPr>
        </p:nvSpPr>
        <p:spPr>
          <a:xfrm>
            <a:off x="871047" y="1786468"/>
            <a:ext cx="6430703" cy="4707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7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10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04-2E6E-7344-BC67-ADCCDF192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9F52-4A3F-8E40-8304-DB0F4C318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19BED-A38E-B747-934B-D6A98314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78397-684A-AB49-B9F5-D66AAA4C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227F2-FC25-C94A-AFFA-57B02540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74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SpecialContent">
  <p:cSld name="9_SpecialConten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8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4182533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8"/>
          <p:cNvSpPr txBox="1">
            <a:spLocks noGrp="1"/>
          </p:cNvSpPr>
          <p:nvPr>
            <p:ph type="body" idx="1"/>
          </p:nvPr>
        </p:nvSpPr>
        <p:spPr>
          <a:xfrm>
            <a:off x="741487" y="4521200"/>
            <a:ext cx="4046644" cy="20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3439"/>
              </a:buClr>
              <a:buSzPts val="2400"/>
              <a:buNone/>
              <a:defRPr sz="2400" b="1" i="0">
                <a:solidFill>
                  <a:srgbClr val="E734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8"/>
          <p:cNvSpPr txBox="1">
            <a:spLocks noGrp="1"/>
          </p:cNvSpPr>
          <p:nvPr>
            <p:ph type="body" idx="3"/>
          </p:nvPr>
        </p:nvSpPr>
        <p:spPr>
          <a:xfrm>
            <a:off x="5652656" y="4521200"/>
            <a:ext cx="5797859" cy="20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3439"/>
              </a:buClr>
              <a:buSzPts val="1800"/>
              <a:buChar char="•"/>
              <a:defRPr sz="18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08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104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SpecialContent">
  <p:cSld name="10_Special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9979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09"/>
          <p:cNvSpPr/>
          <p:nvPr/>
        </p:nvSpPr>
        <p:spPr>
          <a:xfrm>
            <a:off x="771525" y="1"/>
            <a:ext cx="4224982" cy="57063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9"/>
          <p:cNvSpPr txBox="1">
            <a:spLocks noGrp="1"/>
          </p:cNvSpPr>
          <p:nvPr>
            <p:ph type="title"/>
          </p:nvPr>
        </p:nvSpPr>
        <p:spPr>
          <a:xfrm>
            <a:off x="956840" y="365127"/>
            <a:ext cx="3862295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3439"/>
              </a:buClr>
              <a:buSzPts val="2800"/>
              <a:buFont typeface="Arial"/>
              <a:buNone/>
              <a:defRPr sz="2800" b="1" i="0">
                <a:solidFill>
                  <a:srgbClr val="E7343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9"/>
          <p:cNvSpPr txBox="1">
            <a:spLocks noGrp="1"/>
          </p:cNvSpPr>
          <p:nvPr>
            <p:ph type="body" idx="1"/>
          </p:nvPr>
        </p:nvSpPr>
        <p:spPr>
          <a:xfrm>
            <a:off x="956840" y="1288899"/>
            <a:ext cx="3862295" cy="655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09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09"/>
          <p:cNvSpPr txBox="1">
            <a:spLocks noGrp="1"/>
          </p:cNvSpPr>
          <p:nvPr>
            <p:ph type="body" idx="3"/>
          </p:nvPr>
        </p:nvSpPr>
        <p:spPr>
          <a:xfrm>
            <a:off x="956840" y="2044407"/>
            <a:ext cx="3862295" cy="3535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000"/>
              <a:buChar char="•"/>
              <a:defRPr sz="20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sz="18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600"/>
              <a:buFont typeface="Calibri"/>
              <a:buChar char="‐"/>
              <a:defRPr sz="16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983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7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465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6561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9"/>
          <p:cNvSpPr txBox="1">
            <a:spLocks noGrp="1"/>
          </p:cNvSpPr>
          <p:nvPr>
            <p:ph type="title"/>
          </p:nvPr>
        </p:nvSpPr>
        <p:spPr>
          <a:xfrm>
            <a:off x="623148" y="445197"/>
            <a:ext cx="10959253" cy="972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libri"/>
              <a:buNone/>
              <a:defRPr sz="36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79"/>
          <p:cNvSpPr txBox="1">
            <a:spLocks noGrp="1"/>
          </p:cNvSpPr>
          <p:nvPr>
            <p:ph type="body" idx="1"/>
          </p:nvPr>
        </p:nvSpPr>
        <p:spPr>
          <a:xfrm>
            <a:off x="623148" y="1767845"/>
            <a:ext cx="10959253" cy="417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  <a:defRPr sz="2800" b="0"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24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34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66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7377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Default Logos">
  <p:cSld name="Blank with Default Logo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0"/>
          <p:cNvSpPr txBox="1">
            <a:spLocks noGrp="1"/>
          </p:cNvSpPr>
          <p:nvPr>
            <p:ph type="title"/>
          </p:nvPr>
        </p:nvSpPr>
        <p:spPr>
          <a:xfrm>
            <a:off x="623148" y="445197"/>
            <a:ext cx="10959253" cy="972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libri"/>
              <a:buNone/>
              <a:defRPr sz="36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80"/>
          <p:cNvSpPr txBox="1">
            <a:spLocks noGrp="1"/>
          </p:cNvSpPr>
          <p:nvPr>
            <p:ph type="body" idx="1"/>
          </p:nvPr>
        </p:nvSpPr>
        <p:spPr>
          <a:xfrm>
            <a:off x="623148" y="1767845"/>
            <a:ext cx="10959253" cy="417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  <a:defRPr sz="2800" b="0"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24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34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66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5651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8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p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658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B47D-6581-5F47-9F85-76FC878C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1C01C-625D-2C47-91E6-1C369F9EF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22B26-D8F9-CE46-9E49-86F28D5C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3245F-443C-734E-A061-397A2FEC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77FB6-1057-3042-B1F7-D9EDDA6E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5AD2-B850-754D-8B5A-B0D4D48F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E9FE2-EE88-5F41-8F4B-878503D92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C185B-DF1A-944D-87E9-AA2E1516E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C8E16-7170-8F46-AD94-1D292FA6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9EF8E-C29B-0D4D-B1C9-CEDA445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846C6-60B4-7744-8D9C-192217A32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E6DA-848F-0F4B-B31B-F69FEFF6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34B65-2EB7-DB43-8799-D529AA50E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9E3DC-28F2-2941-8970-874EB2789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91C98-3DE8-4540-983B-0578666E9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C61DC-7EEF-0E49-B732-015E07E846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78CB9A-EDAA-034F-B200-34ABBA60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0FE43-DEBB-4D4B-A4E6-7190858D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987E6-C826-6749-8E9E-934E584C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2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823B4-C0E3-6A41-AAC9-F5F5DE87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0FCCB-1410-ED47-921A-52CFBD32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816AA-CB82-6046-8DEF-059D7501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06163-57EC-1348-8337-D9839769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1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7246D-A63B-F74B-8C7B-5CDD6794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9DB65-F812-1146-9913-B7538A8F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E9FDE-1537-D447-B610-81518329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9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B258-98AA-6B48-988C-07B2B8483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E4A46-D47B-3541-AEA6-07DA14A9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76066-17F6-474B-9161-59C155A73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34B2D-DC03-B84C-A031-9827E2E0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DA8A3-EC60-BC45-9C5C-BAF769FA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5CFAB-52F6-E947-8F9F-802D2E77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A162-DECB-154A-8134-F7FED481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21965-5E35-4242-B7DB-E960A0AE8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DD63B-D164-EF4E-9F23-4BC5E268D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0A649-8668-914F-AEA4-F400BA87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84F48-052F-F742-BBAB-C6BABA0D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9A787-FF08-8241-B878-FD6B4F55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DBF7F-2B85-D047-8675-A34E802E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5E2C6-6EE3-CB4E-A896-11F7792AF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2AAA1-7B53-1043-B475-50E8856B8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FA65-8D69-7240-9CA9-802E9F1795D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3923-955E-CF4A-AE27-E56BBDCF4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3EA88-0C40-6E4A-A0C3-F9DF5A770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75787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59"/>
          <p:cNvSpPr/>
          <p:nvPr/>
        </p:nvSpPr>
        <p:spPr>
          <a:xfrm>
            <a:off x="213006" y="90999"/>
            <a:ext cx="2011680" cy="548640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1.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59"/>
          <p:cNvSpPr/>
          <p:nvPr/>
        </p:nvSpPr>
        <p:spPr>
          <a:xfrm>
            <a:off x="213006" y="1419239"/>
            <a:ext cx="2011680" cy="548640"/>
          </a:xfrm>
          <a:prstGeom prst="rect">
            <a:avLst/>
          </a:prstGeom>
          <a:solidFill>
            <a:srgbClr val="F7CAA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3.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59"/>
          <p:cNvSpPr/>
          <p:nvPr/>
        </p:nvSpPr>
        <p:spPr>
          <a:xfrm>
            <a:off x="213006" y="2083359"/>
            <a:ext cx="2011680" cy="54864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4.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59"/>
          <p:cNvSpPr/>
          <p:nvPr/>
        </p:nvSpPr>
        <p:spPr>
          <a:xfrm>
            <a:off x="213006" y="2747479"/>
            <a:ext cx="2011680" cy="548640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5.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59"/>
          <p:cNvSpPr/>
          <p:nvPr/>
        </p:nvSpPr>
        <p:spPr>
          <a:xfrm>
            <a:off x="213006" y="3411599"/>
            <a:ext cx="2011680" cy="548640"/>
          </a:xfrm>
          <a:prstGeom prst="rect">
            <a:avLst/>
          </a:prstGeom>
          <a:solidFill>
            <a:srgbClr val="A8D08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6.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59"/>
          <p:cNvSpPr/>
          <p:nvPr/>
        </p:nvSpPr>
        <p:spPr>
          <a:xfrm>
            <a:off x="213006" y="4075719"/>
            <a:ext cx="2011680" cy="548640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7.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59"/>
          <p:cNvSpPr/>
          <p:nvPr/>
        </p:nvSpPr>
        <p:spPr>
          <a:xfrm>
            <a:off x="213006" y="4739839"/>
            <a:ext cx="2011680" cy="548640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8.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01" name="Google Shape;901;p59"/>
          <p:cNvSpPr/>
          <p:nvPr/>
        </p:nvSpPr>
        <p:spPr>
          <a:xfrm>
            <a:off x="4947643" y="229625"/>
            <a:ext cx="4100122" cy="447490"/>
          </a:xfrm>
          <a:prstGeom prst="rect">
            <a:avLst/>
          </a:prstGeom>
          <a:noFill/>
          <a:ln w="12700" cap="flat" cmpd="sng">
            <a:solidFill>
              <a:srgbClr val="9191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2" name="Google Shape;902;p59"/>
          <p:cNvSpPr/>
          <p:nvPr/>
        </p:nvSpPr>
        <p:spPr>
          <a:xfrm>
            <a:off x="4947643" y="1600945"/>
            <a:ext cx="4100123" cy="635074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3" name="Google Shape;903;p59"/>
          <p:cNvSpPr/>
          <p:nvPr/>
        </p:nvSpPr>
        <p:spPr>
          <a:xfrm>
            <a:off x="4947643" y="2438506"/>
            <a:ext cx="4100123" cy="746793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4" name="Google Shape;904;p59"/>
          <p:cNvSpPr/>
          <p:nvPr/>
        </p:nvSpPr>
        <p:spPr>
          <a:xfrm>
            <a:off x="9341229" y="1991920"/>
            <a:ext cx="2564915" cy="1193379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Google Shape;905;p59"/>
          <p:cNvSpPr/>
          <p:nvPr/>
        </p:nvSpPr>
        <p:spPr>
          <a:xfrm>
            <a:off x="2678048" y="3596105"/>
            <a:ext cx="2136222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6" name="Google Shape;906;p59"/>
          <p:cNvSpPr/>
          <p:nvPr/>
        </p:nvSpPr>
        <p:spPr>
          <a:xfrm>
            <a:off x="7040237" y="3596105"/>
            <a:ext cx="2439193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7" name="Google Shape;907;p59"/>
          <p:cNvSpPr/>
          <p:nvPr/>
        </p:nvSpPr>
        <p:spPr>
          <a:xfrm>
            <a:off x="4902163" y="3596105"/>
            <a:ext cx="2050181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Google Shape;908;p59"/>
          <p:cNvSpPr/>
          <p:nvPr/>
        </p:nvSpPr>
        <p:spPr>
          <a:xfrm>
            <a:off x="9567324" y="3596105"/>
            <a:ext cx="2338820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59"/>
          <p:cNvSpPr/>
          <p:nvPr/>
        </p:nvSpPr>
        <p:spPr>
          <a:xfrm>
            <a:off x="5639232" y="5115691"/>
            <a:ext cx="2728686" cy="352143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Google Shape;910;p59"/>
          <p:cNvSpPr/>
          <p:nvPr/>
        </p:nvSpPr>
        <p:spPr>
          <a:xfrm>
            <a:off x="2854275" y="5820062"/>
            <a:ext cx="3822299" cy="659477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59"/>
          <p:cNvSpPr/>
          <p:nvPr/>
        </p:nvSpPr>
        <p:spPr>
          <a:xfrm>
            <a:off x="7484328" y="5819520"/>
            <a:ext cx="4302859" cy="659469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59"/>
          <p:cNvSpPr/>
          <p:nvPr/>
        </p:nvSpPr>
        <p:spPr>
          <a:xfrm>
            <a:off x="2317449" y="404035"/>
            <a:ext cx="118080" cy="6015033"/>
          </a:xfrm>
          <a:prstGeom prst="rightBracket">
            <a:avLst>
              <a:gd name="adj" fmla="val 8333"/>
            </a:avLst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3" name="Google Shape;913;p59"/>
          <p:cNvCxnSpPr>
            <a:cxnSpLocks/>
          </p:cNvCxnSpPr>
          <p:nvPr/>
        </p:nvCxnSpPr>
        <p:spPr>
          <a:xfrm flipV="1">
            <a:off x="3753416" y="3393505"/>
            <a:ext cx="7074241" cy="5563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4" name="Google Shape;914;p59"/>
          <p:cNvCxnSpPr/>
          <p:nvPr/>
        </p:nvCxnSpPr>
        <p:spPr>
          <a:xfrm>
            <a:off x="3753416" y="3392249"/>
            <a:ext cx="0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5" name="Google Shape;915;p59"/>
          <p:cNvCxnSpPr/>
          <p:nvPr/>
        </p:nvCxnSpPr>
        <p:spPr>
          <a:xfrm>
            <a:off x="10827657" y="3393505"/>
            <a:ext cx="0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6" name="Google Shape;916;p59"/>
          <p:cNvCxnSpPr>
            <a:cxnSpLocks/>
          </p:cNvCxnSpPr>
          <p:nvPr/>
        </p:nvCxnSpPr>
        <p:spPr>
          <a:xfrm>
            <a:off x="8259833" y="3399068"/>
            <a:ext cx="0" cy="18780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7" name="Google Shape;917;p59"/>
          <p:cNvCxnSpPr/>
          <p:nvPr/>
        </p:nvCxnSpPr>
        <p:spPr>
          <a:xfrm>
            <a:off x="5927253" y="3396135"/>
            <a:ext cx="1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8" name="Google Shape;918;p59"/>
          <p:cNvCxnSpPr/>
          <p:nvPr/>
        </p:nvCxnSpPr>
        <p:spPr>
          <a:xfrm flipH="1">
            <a:off x="6997704" y="3188142"/>
            <a:ext cx="1" cy="17416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9" name="Google Shape;919;p59"/>
          <p:cNvCxnSpPr/>
          <p:nvPr/>
        </p:nvCxnSpPr>
        <p:spPr>
          <a:xfrm>
            <a:off x="4513943" y="4898895"/>
            <a:ext cx="5508171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0" name="Google Shape;920;p59"/>
          <p:cNvCxnSpPr>
            <a:cxnSpLocks/>
          </p:cNvCxnSpPr>
          <p:nvPr/>
        </p:nvCxnSpPr>
        <p:spPr>
          <a:xfrm flipV="1">
            <a:off x="10021120" y="4789486"/>
            <a:ext cx="0" cy="109409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1" name="Google Shape;921;p59"/>
          <p:cNvCxnSpPr/>
          <p:nvPr/>
        </p:nvCxnSpPr>
        <p:spPr>
          <a:xfrm rot="10800000">
            <a:off x="4513943" y="4789487"/>
            <a:ext cx="0" cy="10940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2" name="Google Shape;922;p59"/>
          <p:cNvCxnSpPr>
            <a:cxnSpLocks/>
          </p:cNvCxnSpPr>
          <p:nvPr/>
        </p:nvCxnSpPr>
        <p:spPr>
          <a:xfrm>
            <a:off x="7000496" y="4898895"/>
            <a:ext cx="0" cy="2167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3" name="Google Shape;923;p59"/>
          <p:cNvCxnSpPr>
            <a:stCxn id="909" idx="2"/>
            <a:endCxn id="910" idx="0"/>
          </p:cNvCxnSpPr>
          <p:nvPr/>
        </p:nvCxnSpPr>
        <p:spPr>
          <a:xfrm flipH="1">
            <a:off x="4765425" y="5467834"/>
            <a:ext cx="2238150" cy="35222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4" name="Google Shape;924;p59"/>
          <p:cNvCxnSpPr>
            <a:stCxn id="909" idx="2"/>
            <a:endCxn id="911" idx="0"/>
          </p:cNvCxnSpPr>
          <p:nvPr/>
        </p:nvCxnSpPr>
        <p:spPr>
          <a:xfrm>
            <a:off x="7003575" y="5467834"/>
            <a:ext cx="2632183" cy="35168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25" name="Google Shape;925;p59"/>
          <p:cNvSpPr txBox="1"/>
          <p:nvPr/>
        </p:nvSpPr>
        <p:spPr>
          <a:xfrm rot="21047143">
            <a:off x="4950688" y="5384770"/>
            <a:ext cx="6676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6" name="Google Shape;926;p59"/>
          <p:cNvSpPr txBox="1"/>
          <p:nvPr/>
        </p:nvSpPr>
        <p:spPr>
          <a:xfrm rot="493195">
            <a:off x="8517173" y="5340492"/>
            <a:ext cx="6676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7" name="Google Shape;927;p59"/>
          <p:cNvSpPr/>
          <p:nvPr/>
        </p:nvSpPr>
        <p:spPr>
          <a:xfrm>
            <a:off x="2676826" y="318653"/>
            <a:ext cx="2088598" cy="16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577F9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Étapes des services de test index des partenaires</a:t>
            </a:r>
          </a:p>
        </p:txBody>
      </p:sp>
      <p:cxnSp>
        <p:nvCxnSpPr>
          <p:cNvPr id="928" name="Google Shape;928;p59"/>
          <p:cNvCxnSpPr>
            <a:stCxn id="903" idx="3"/>
            <a:endCxn id="904" idx="1"/>
          </p:cNvCxnSpPr>
          <p:nvPr/>
        </p:nvCxnSpPr>
        <p:spPr>
          <a:xfrm flipV="1">
            <a:off x="9047766" y="2588610"/>
            <a:ext cx="293463" cy="223293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9" name="Google Shape;929;p59"/>
          <p:cNvCxnSpPr/>
          <p:nvPr/>
        </p:nvCxnSpPr>
        <p:spPr>
          <a:xfrm>
            <a:off x="6997705" y="2244293"/>
            <a:ext cx="0" cy="150615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30" name="Google Shape;930;p59"/>
          <p:cNvCxnSpPr/>
          <p:nvPr/>
        </p:nvCxnSpPr>
        <p:spPr>
          <a:xfrm>
            <a:off x="6997704" y="679543"/>
            <a:ext cx="0" cy="16533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31" name="Google Shape;931;p59"/>
          <p:cNvSpPr/>
          <p:nvPr/>
        </p:nvSpPr>
        <p:spPr>
          <a:xfrm>
            <a:off x="4947643" y="857497"/>
            <a:ext cx="4100118" cy="560778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p59"/>
          <p:cNvSpPr/>
          <p:nvPr/>
        </p:nvSpPr>
        <p:spPr>
          <a:xfrm>
            <a:off x="213006" y="755119"/>
            <a:ext cx="2011680" cy="548640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2.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933" name="Google Shape;933;p59"/>
          <p:cNvCxnSpPr/>
          <p:nvPr/>
        </p:nvCxnSpPr>
        <p:spPr>
          <a:xfrm>
            <a:off x="7008635" y="1425538"/>
            <a:ext cx="0" cy="16533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34" name="Google Shape;934;p59"/>
          <p:cNvSpPr/>
          <p:nvPr/>
        </p:nvSpPr>
        <p:spPr>
          <a:xfrm>
            <a:off x="213006" y="5403959"/>
            <a:ext cx="2011680" cy="548640"/>
          </a:xfrm>
          <a:prstGeom prst="rect">
            <a:avLst/>
          </a:prstGeom>
          <a:solidFill>
            <a:srgbClr val="EAB2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9.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59"/>
          <p:cNvSpPr/>
          <p:nvPr/>
        </p:nvSpPr>
        <p:spPr>
          <a:xfrm>
            <a:off x="213006" y="6068083"/>
            <a:ext cx="2011680" cy="548640"/>
          </a:xfrm>
          <a:prstGeom prst="rect">
            <a:avLst/>
          </a:prstGeom>
          <a:solidFill>
            <a:srgbClr val="AEABAB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Calibri"/>
                <a:sym typeface="Calibri"/>
              </a:rPr>
              <a:t> 10. </a:t>
            </a:r>
            <a:endParaRPr kumimoji="0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Calibri"/>
              <a:sym typeface="Calibri"/>
            </a:endParaRPr>
          </a:p>
        </p:txBody>
      </p:sp>
      <p:sp>
        <p:nvSpPr>
          <p:cNvPr id="44" name="Google Shape;52;p105">
            <a:extLst>
              <a:ext uri="{FF2B5EF4-FFF2-40B4-BE49-F238E27FC236}">
                <a16:creationId xmlns:a16="http://schemas.microsoft.com/office/drawing/2014/main" id="{98588F93-4C6B-40B9-A01A-5EA70F52F2D6}"/>
              </a:ext>
            </a:extLst>
          </p:cNvPr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D7D4B6D-C9B9-4257-8997-DF7192212BCD}"/>
              </a:ext>
            </a:extLst>
          </p:cNvPr>
          <p:cNvSpPr txBox="1"/>
          <p:nvPr/>
        </p:nvSpPr>
        <p:spPr>
          <a:xfrm>
            <a:off x="9682125" y="175829"/>
            <a:ext cx="2088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4"/>
                </a:solidFill>
              </a:rPr>
              <a:t>NE DÉCOUPEZ PAS LES BOÎTES DE CETTE FEUILLE !</a:t>
            </a:r>
            <a:endParaRPr lang="en-US" i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67579" y="395988"/>
            <a:ext cx="5217142" cy="27283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1.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Introduire le concept de test d'index et de référence au réseau de risque</a:t>
            </a:r>
            <a:endParaRPr lang="uk-UA" sz="32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6843783" y="395988"/>
            <a:ext cx="5180638" cy="27283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3</a:t>
            </a:r>
            <a:r>
              <a:rPr lang="ru-RU" sz="3200" b="1" dirty="0"/>
              <a:t>.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Obtenir le consentement pour s'enquérir de leurs partenaire (s) et des enfant (s) biologique (s)</a:t>
            </a:r>
            <a:endParaRPr lang="en-US" sz="32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6843783" y="3902325"/>
            <a:ext cx="5180638" cy="27283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en-US" sz="3200" b="1" dirty="0">
                <a:solidFill>
                  <a:schemeClr val="tx1"/>
                </a:solidFill>
              </a:rPr>
              <a:t> 4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Obtenir une liste de partenaires sexuels et de partage de seringues et d'enfants biologiques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E35B53-830A-4848-BB80-8A2DBA02E48C}"/>
              </a:ext>
            </a:extLst>
          </p:cNvPr>
          <p:cNvSpPr txBox="1"/>
          <p:nvPr/>
        </p:nvSpPr>
        <p:spPr>
          <a:xfrm>
            <a:off x="3178003" y="3364305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solidFill>
                  <a:srgbClr val="E63339"/>
                </a:solidFill>
              </a:rPr>
              <a:t>DÉCOUPEZ LES BOÎTES LE LONG DES LIGNES</a:t>
            </a:r>
          </a:p>
        </p:txBody>
      </p:sp>
      <p:sp>
        <p:nvSpPr>
          <p:cNvPr id="10" name="Прямокутник 7">
            <a:extLst>
              <a:ext uri="{FF2B5EF4-FFF2-40B4-BE49-F238E27FC236}">
                <a16:creationId xmlns:a16="http://schemas.microsoft.com/office/drawing/2014/main" id="{1BA72EA8-1A9C-8F46-A912-7F23007BE55F}"/>
              </a:ext>
            </a:extLst>
          </p:cNvPr>
          <p:cNvSpPr/>
          <p:nvPr/>
        </p:nvSpPr>
        <p:spPr>
          <a:xfrm>
            <a:off x="185831" y="3946635"/>
            <a:ext cx="5180637" cy="27283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2.</a:t>
            </a:r>
            <a:r>
              <a:rPr lang="en-US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Offrir des tests index en tant que service volontaire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5115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>
          <a:xfrm>
            <a:off x="266428" y="3710481"/>
            <a:ext cx="5180638" cy="27283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2800" b="1" dirty="0"/>
              <a:t> </a:t>
            </a:r>
            <a:r>
              <a:rPr lang="en-US" sz="2800" b="1" dirty="0"/>
              <a:t>6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fr-FR" sz="2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Déterminer la méthode préférée de notification du partenaire ou de test des enfants pour chaque partenaire / enfant nommé</a:t>
            </a:r>
            <a:endParaRPr lang="uk-UA" sz="2800" dirty="0"/>
          </a:p>
        </p:txBody>
      </p:sp>
      <p:sp>
        <p:nvSpPr>
          <p:cNvPr id="38" name="Прямокутник 9">
            <a:extLst>
              <a:ext uri="{FF2B5EF4-FFF2-40B4-BE49-F238E27FC236}">
                <a16:creationId xmlns:a16="http://schemas.microsoft.com/office/drawing/2014/main" id="{F6101F68-AAFD-447E-8F3D-C5FDC2D7615E}"/>
              </a:ext>
            </a:extLst>
          </p:cNvPr>
          <p:cNvSpPr/>
          <p:nvPr/>
        </p:nvSpPr>
        <p:spPr>
          <a:xfrm>
            <a:off x="6744935" y="220123"/>
            <a:ext cx="5180638" cy="27283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7</a:t>
            </a:r>
            <a:r>
              <a:rPr lang="ru-RU" sz="3200" b="1" dirty="0"/>
              <a:t>.</a:t>
            </a:r>
            <a:r>
              <a:rPr lang="en-US" sz="3200" dirty="0"/>
              <a:t>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Contactez tous les partenaires nommés et les enfants biologiques</a:t>
            </a:r>
            <a:endParaRPr lang="uk-UA" sz="2800" dirty="0"/>
          </a:p>
        </p:txBody>
      </p:sp>
      <p:sp>
        <p:nvSpPr>
          <p:cNvPr id="40" name="Прямокутник 9">
            <a:extLst>
              <a:ext uri="{FF2B5EF4-FFF2-40B4-BE49-F238E27FC236}">
                <a16:creationId xmlns:a16="http://schemas.microsoft.com/office/drawing/2014/main" id="{4AA36123-460B-494F-94E0-5105C3BD31F3}"/>
              </a:ext>
            </a:extLst>
          </p:cNvPr>
          <p:cNvSpPr/>
          <p:nvPr/>
        </p:nvSpPr>
        <p:spPr>
          <a:xfrm>
            <a:off x="6744935" y="3705511"/>
            <a:ext cx="5180638" cy="27283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8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Enregistrer les résultats de la notification du partenaire et des tests familiaux</a:t>
            </a:r>
            <a:endParaRPr 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D429B-B51D-944A-8C53-8052876F0E50}"/>
              </a:ext>
            </a:extLst>
          </p:cNvPr>
          <p:cNvSpPr txBox="1"/>
          <p:nvPr/>
        </p:nvSpPr>
        <p:spPr>
          <a:xfrm>
            <a:off x="3158953" y="3166470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solidFill>
                  <a:srgbClr val="E63339"/>
                </a:solidFill>
              </a:rPr>
              <a:t>DÉCOUPEZ LES BOÎTES LE LONG DES LIGNES</a:t>
            </a:r>
          </a:p>
        </p:txBody>
      </p:sp>
      <p:sp>
        <p:nvSpPr>
          <p:cNvPr id="7" name="Прямокутник 8">
            <a:extLst>
              <a:ext uri="{FF2B5EF4-FFF2-40B4-BE49-F238E27FC236}">
                <a16:creationId xmlns:a16="http://schemas.microsoft.com/office/drawing/2014/main" id="{652FE0AC-7007-A043-A59D-A953C78EBB37}"/>
              </a:ext>
            </a:extLst>
          </p:cNvPr>
          <p:cNvSpPr/>
          <p:nvPr/>
        </p:nvSpPr>
        <p:spPr>
          <a:xfrm>
            <a:off x="266428" y="220123"/>
            <a:ext cx="5180638" cy="27283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5</a:t>
            </a:r>
            <a:r>
              <a:rPr lang="ru-RU" sz="3200" b="1" dirty="0"/>
              <a:t>.</a:t>
            </a:r>
            <a:r>
              <a:rPr lang="en-US" sz="3200" dirty="0"/>
              <a:t>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Effectuer une évaluation des risques de violence entre partenaires intimes (VPI) pour chaque partenaire désigné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22095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кутник 9">
            <a:extLst>
              <a:ext uri="{FF2B5EF4-FFF2-40B4-BE49-F238E27FC236}">
                <a16:creationId xmlns:a16="http://schemas.microsoft.com/office/drawing/2014/main" id="{F6101F68-AAFD-447E-8F3D-C5FDC2D7615E}"/>
              </a:ext>
            </a:extLst>
          </p:cNvPr>
          <p:cNvSpPr/>
          <p:nvPr/>
        </p:nvSpPr>
        <p:spPr>
          <a:xfrm>
            <a:off x="6744935" y="220123"/>
            <a:ext cx="5180638" cy="27283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10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Suivi avec le client pour évaluer tout événement indésirable associé aux tests index</a:t>
            </a:r>
            <a:endParaRPr lang="uk-UA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D429B-B51D-944A-8C53-8052876F0E50}"/>
              </a:ext>
            </a:extLst>
          </p:cNvPr>
          <p:cNvSpPr txBox="1"/>
          <p:nvPr/>
        </p:nvSpPr>
        <p:spPr>
          <a:xfrm>
            <a:off x="3064999" y="3416606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solidFill>
                  <a:srgbClr val="E63339"/>
                </a:solidFill>
              </a:rPr>
              <a:t>DÉCOUPEZ LES BOÎTES LE LONG DES LIGNES</a:t>
            </a:r>
          </a:p>
        </p:txBody>
      </p:sp>
      <p:sp>
        <p:nvSpPr>
          <p:cNvPr id="7" name="Прямокутник 8">
            <a:extLst>
              <a:ext uri="{FF2B5EF4-FFF2-40B4-BE49-F238E27FC236}">
                <a16:creationId xmlns:a16="http://schemas.microsoft.com/office/drawing/2014/main" id="{652FE0AC-7007-A043-A59D-A953C78EBB37}"/>
              </a:ext>
            </a:extLst>
          </p:cNvPr>
          <p:cNvSpPr/>
          <p:nvPr/>
        </p:nvSpPr>
        <p:spPr>
          <a:xfrm>
            <a:off x="266428" y="220123"/>
            <a:ext cx="5180638" cy="27283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Étape</a:t>
            </a:r>
            <a:r>
              <a:rPr lang="ru-RU" sz="3200" b="1" dirty="0"/>
              <a:t> </a:t>
            </a:r>
            <a:r>
              <a:rPr lang="en-US" sz="3200" b="1" dirty="0"/>
              <a:t>9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fr-FR" sz="3200" spc="-2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Fournir des services appropriés </a:t>
            </a:r>
            <a:r>
              <a:rPr lang="fr-FR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aux enfants et aux partenaires en fonction de leur statut VIH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40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кутник 8">
            <a:extLst>
              <a:ext uri="{FF2B5EF4-FFF2-40B4-BE49-F238E27FC236}">
                <a16:creationId xmlns:a16="http://schemas.microsoft.com/office/drawing/2014/main" id="{0E9E7B2B-90D3-3249-8ABE-DB65A795F7FE}"/>
              </a:ext>
            </a:extLst>
          </p:cNvPr>
          <p:cNvSpPr/>
          <p:nvPr/>
        </p:nvSpPr>
        <p:spPr>
          <a:xfrm>
            <a:off x="415764" y="309416"/>
            <a:ext cx="4990443" cy="290702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t"/>
          <a:lstStyle/>
          <a:p>
            <a:r>
              <a:rPr lang="en-US" sz="2300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Référence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du client : 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Conseiller le client sur la divulgation 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; </a:t>
            </a:r>
            <a:r>
              <a:rPr lang="en-US" sz="23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fournir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des « 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Conseils pour informer votre partenaire du VIH » 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et </a:t>
            </a:r>
            <a:r>
              <a:rPr lang="en-US" sz="23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une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fiche de reference</a:t>
            </a:r>
            <a:endParaRPr lang="en-US" sz="23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>
              <a:spcBef>
                <a:spcPts val="1800"/>
              </a:spcBef>
            </a:pPr>
            <a:r>
              <a:rPr lang="en-US" sz="23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Basé</a:t>
            </a: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les </a:t>
            </a:r>
            <a:r>
              <a:rPr lang="en-US" sz="23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établissements</a:t>
            </a: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Confirmer le rendez-vous pour tester les enfants de moins de 19 ans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" name="Прямокутник 8">
            <a:extLst>
              <a:ext uri="{FF2B5EF4-FFF2-40B4-BE49-F238E27FC236}">
                <a16:creationId xmlns:a16="http://schemas.microsoft.com/office/drawing/2014/main" id="{B0A4AB20-544A-5D40-9A82-FB3F35E210B0}"/>
              </a:ext>
            </a:extLst>
          </p:cNvPr>
          <p:cNvSpPr/>
          <p:nvPr/>
        </p:nvSpPr>
        <p:spPr>
          <a:xfrm>
            <a:off x="7086601" y="309416"/>
            <a:ext cx="4692571" cy="290702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t"/>
          <a:lstStyle/>
          <a:p>
            <a:r>
              <a:rPr lang="en-US" sz="2300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Référence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du  </a:t>
            </a:r>
            <a:r>
              <a:rPr lang="en-US" sz="2300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prestataire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: 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Initier les tentatives de contact avec les partenaires à l'aide des </a:t>
            </a:r>
            <a:r>
              <a:rPr lang="fr-FR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scripts de visite 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</a:t>
            </a:r>
            <a:r>
              <a:rPr lang="fr-FR" sz="2300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éléphonique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et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à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domicile.</a:t>
            </a:r>
            <a:r>
              <a:rPr lang="en-US" sz="23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base </a:t>
            </a:r>
            <a:r>
              <a:rPr lang="en-US" sz="23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communautaire</a:t>
            </a: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fr-FR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Confirmer un jour / une heure où le prestataire testera le ou les enfants à la maison</a:t>
            </a:r>
            <a:r>
              <a:rPr lang="en-US" sz="2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кутник 8">
            <a:extLst>
              <a:ext uri="{FF2B5EF4-FFF2-40B4-BE49-F238E27FC236}">
                <a16:creationId xmlns:a16="http://schemas.microsoft.com/office/drawing/2014/main" id="{0E5FD081-9857-494E-9C66-099982034D3C}"/>
              </a:ext>
            </a:extLst>
          </p:cNvPr>
          <p:cNvSpPr/>
          <p:nvPr/>
        </p:nvSpPr>
        <p:spPr>
          <a:xfrm>
            <a:off x="412830" y="4010893"/>
            <a:ext cx="4990443" cy="253769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Référence de contrat : </a:t>
            </a:r>
            <a:r>
              <a:rPr lang="fr-FR" sz="24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Fournir une carte de référence et un script de divulgation; acceptez que le client réfère le partenaire ou amène l'enfant pour HTS dans les 14 jours.</a:t>
            </a:r>
            <a:endParaRPr lang="fr-FR" sz="2400" dirty="0">
              <a:latin typeface="+mn-lt"/>
            </a:endParaRPr>
          </a:p>
        </p:txBody>
      </p:sp>
      <p:sp>
        <p:nvSpPr>
          <p:cNvPr id="53" name="Прямокутник 8">
            <a:extLst>
              <a:ext uri="{FF2B5EF4-FFF2-40B4-BE49-F238E27FC236}">
                <a16:creationId xmlns:a16="http://schemas.microsoft.com/office/drawing/2014/main" id="{28E5B778-4DBC-FD42-9F3E-C829EAC06A8E}"/>
              </a:ext>
            </a:extLst>
          </p:cNvPr>
          <p:cNvSpPr/>
          <p:nvPr/>
        </p:nvSpPr>
        <p:spPr>
          <a:xfrm>
            <a:off x="7086599" y="4010892"/>
            <a:ext cx="4692571" cy="253769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Double référence : </a:t>
            </a:r>
            <a:r>
              <a:rPr lang="fr-FR" sz="24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Coach client sur la divulgation conjointe. Établissez un </a:t>
            </a:r>
            <a:r>
              <a:rPr lang="fr-FR" sz="2400" b="1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plan</a:t>
            </a:r>
            <a:r>
              <a:rPr lang="fr-FR" sz="24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 pour savoir quand et où la divulgation conjointe aura lieu. </a:t>
            </a:r>
            <a:br>
              <a:rPr lang="fr-FR" sz="24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fr-FR" sz="24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Offrir HTS au </a:t>
            </a:r>
            <a:r>
              <a:rPr lang="fr-FR" sz="2400" dirty="0" err="1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partenarie</a:t>
            </a:r>
            <a:r>
              <a:rPr lang="fr-FR" sz="2400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.</a:t>
            </a:r>
            <a:endParaRPr lang="fr-FR" sz="24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6FB1CC-1CDE-C64F-93BA-D62E38E92E10}"/>
              </a:ext>
            </a:extLst>
          </p:cNvPr>
          <p:cNvSpPr txBox="1"/>
          <p:nvPr/>
        </p:nvSpPr>
        <p:spPr>
          <a:xfrm>
            <a:off x="3273253" y="3428999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solidFill>
                  <a:srgbClr val="E63339"/>
                </a:solidFill>
              </a:rPr>
              <a:t>DÉCOUPEZ LES BOÎTES LE LONG DES LIGNES</a:t>
            </a:r>
          </a:p>
        </p:txBody>
      </p:sp>
    </p:spTree>
    <p:extLst>
      <p:ext uri="{BB962C8B-B14F-4D97-AF65-F5344CB8AC3E}">
        <p14:creationId xmlns:p14="http://schemas.microsoft.com/office/powerpoint/2010/main" val="103296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кутник 4">
            <a:extLst>
              <a:ext uri="{FF2B5EF4-FFF2-40B4-BE49-F238E27FC236}">
                <a16:creationId xmlns:a16="http://schemas.microsoft.com/office/drawing/2014/main" id="{9BC9456C-DE18-2D46-9F85-C27764286778}"/>
              </a:ext>
            </a:extLst>
          </p:cNvPr>
          <p:cNvSpPr/>
          <p:nvPr/>
        </p:nvSpPr>
        <p:spPr>
          <a:xfrm>
            <a:off x="314265" y="167491"/>
            <a:ext cx="5781711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Utilisez </a:t>
            </a:r>
            <a:r>
              <a:rPr lang="fr-FR" sz="2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Points de discussion des tests Index </a:t>
            </a: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to pour présenter les tests des partenaires au client et remplir le </a:t>
            </a:r>
            <a:r>
              <a:rPr lang="fr-FR" sz="2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Formulaire d'informations sur le client</a:t>
            </a:r>
          </a:p>
        </p:txBody>
      </p:sp>
      <p:sp>
        <p:nvSpPr>
          <p:cNvPr id="43" name="Прямокутник 4">
            <a:extLst>
              <a:ext uri="{FF2B5EF4-FFF2-40B4-BE49-F238E27FC236}">
                <a16:creationId xmlns:a16="http://schemas.microsoft.com/office/drawing/2014/main" id="{2805CFA0-C53A-D644-80D3-4D1F22732572}"/>
              </a:ext>
            </a:extLst>
          </p:cNvPr>
          <p:cNvSpPr/>
          <p:nvPr/>
        </p:nvSpPr>
        <p:spPr>
          <a:xfrm>
            <a:off x="6676574" y="167491"/>
            <a:ext cx="5201163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Utilisez le </a:t>
            </a:r>
            <a:r>
              <a:rPr lang="fr-FR" sz="2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Formulaire de demande de partenaire </a:t>
            </a: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pour enregistrer les noms et coordonnées des partenaires</a:t>
            </a:r>
            <a:endParaRPr lang="fr-FR" sz="2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54036D38-4CF4-F847-BA95-5FF54CEFED49}"/>
              </a:ext>
            </a:extLst>
          </p:cNvPr>
          <p:cNvSpPr/>
          <p:nvPr/>
        </p:nvSpPr>
        <p:spPr>
          <a:xfrm>
            <a:off x="314263" y="4893183"/>
            <a:ext cx="5781711" cy="1650067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Évaluer la violence entre partenaires intimes (VPI) et utiliser le </a:t>
            </a:r>
            <a:r>
              <a:rPr lang="fr-FR" sz="2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Formulaire d'information sur les partenaires </a:t>
            </a: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pour documenter les résultats du dépistage de la violence conjugale. Répondre de manière appropriée aux révélations de violence.</a:t>
            </a:r>
          </a:p>
        </p:txBody>
      </p:sp>
      <p:sp>
        <p:nvSpPr>
          <p:cNvPr id="55" name="Прямокутник 9">
            <a:extLst>
              <a:ext uri="{FF2B5EF4-FFF2-40B4-BE49-F238E27FC236}">
                <a16:creationId xmlns:a16="http://schemas.microsoft.com/office/drawing/2014/main" id="{E5B391CC-6DE6-4F4D-A9DC-D3511B91EF5D}"/>
              </a:ext>
            </a:extLst>
          </p:cNvPr>
          <p:cNvSpPr/>
          <p:nvPr/>
        </p:nvSpPr>
        <p:spPr>
          <a:xfrm>
            <a:off x="6676574" y="4893183"/>
            <a:ext cx="5201163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Enregistrer le contact réussi avec le partenaire ou le test de l'enfant (y compris le statut VIH) sur le </a:t>
            </a:r>
            <a:r>
              <a:rPr lang="fr-FR" sz="2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formulaire des résultats de test du partenaire / des enfants</a:t>
            </a:r>
            <a:endParaRPr lang="fr-FR" sz="2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6" name="Прямокутник 8">
            <a:extLst>
              <a:ext uri="{FF2B5EF4-FFF2-40B4-BE49-F238E27FC236}">
                <a16:creationId xmlns:a16="http://schemas.microsoft.com/office/drawing/2014/main" id="{975F2F56-84D8-B643-AD20-2ECB324F162D}"/>
              </a:ext>
            </a:extLst>
          </p:cNvPr>
          <p:cNvSpPr/>
          <p:nvPr/>
        </p:nvSpPr>
        <p:spPr>
          <a:xfrm>
            <a:off x="314262" y="3429000"/>
            <a:ext cx="5781711" cy="1288473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Le partenaire a-t-il été contacté avec succès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AF834CB-BF50-464C-8413-DE2EB5332682}"/>
              </a:ext>
            </a:extLst>
          </p:cNvPr>
          <p:cNvSpPr txBox="1"/>
          <p:nvPr/>
        </p:nvSpPr>
        <p:spPr>
          <a:xfrm>
            <a:off x="334789" y="2023116"/>
            <a:ext cx="1998782" cy="584775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Oui</a:t>
            </a:r>
            <a:endParaRPr lang="en-US" sz="3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010868-AA9D-4945-9FE3-3636AE4FE4ED}"/>
              </a:ext>
            </a:extLst>
          </p:cNvPr>
          <p:cNvSpPr txBox="1"/>
          <p:nvPr/>
        </p:nvSpPr>
        <p:spPr>
          <a:xfrm>
            <a:off x="4097191" y="2023116"/>
            <a:ext cx="1998782" cy="584775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81BD5E-38D5-9849-B95F-3835D8B234C8}"/>
              </a:ext>
            </a:extLst>
          </p:cNvPr>
          <p:cNvSpPr txBox="1"/>
          <p:nvPr/>
        </p:nvSpPr>
        <p:spPr>
          <a:xfrm>
            <a:off x="314265" y="2822723"/>
            <a:ext cx="578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>
                <a:solidFill>
                  <a:srgbClr val="E63339"/>
                </a:solidFill>
              </a:rPr>
              <a:t>DÉCOUPEZ LES BOÎTES LE LONG DES LIGNES</a:t>
            </a:r>
          </a:p>
        </p:txBody>
      </p:sp>
      <p:sp>
        <p:nvSpPr>
          <p:cNvPr id="10" name="Прямокутник 7">
            <a:extLst>
              <a:ext uri="{FF2B5EF4-FFF2-40B4-BE49-F238E27FC236}">
                <a16:creationId xmlns:a16="http://schemas.microsoft.com/office/drawing/2014/main" id="{36981CFD-CED0-7D49-9E0E-B620C174B78A}"/>
              </a:ext>
            </a:extLst>
          </p:cNvPr>
          <p:cNvSpPr/>
          <p:nvPr/>
        </p:nvSpPr>
        <p:spPr>
          <a:xfrm>
            <a:off x="6676574" y="1991182"/>
            <a:ext cx="5180637" cy="2728377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Fournir immédiatement un soutien de première ligne, y compris une référence aux services IPV selon les besoins / disponibles. Aider le client à décider s'il peut s'engager dans des tests index en toute sécurité, et si oui, quelle modalité.</a:t>
            </a:r>
          </a:p>
        </p:txBody>
      </p:sp>
    </p:spTree>
    <p:extLst>
      <p:ext uri="{BB962C8B-B14F-4D97-AF65-F5344CB8AC3E}">
        <p14:creationId xmlns:p14="http://schemas.microsoft.com/office/powerpoint/2010/main" val="396804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EpiC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77F9F"/>
      </a:accent1>
      <a:accent2>
        <a:srgbClr val="10244D"/>
      </a:accent2>
      <a:accent3>
        <a:srgbClr val="DDEAF6"/>
      </a:accent3>
      <a:accent4>
        <a:srgbClr val="E63339"/>
      </a:accent4>
      <a:accent5>
        <a:srgbClr val="BCBBC0"/>
      </a:accent5>
      <a:accent6>
        <a:srgbClr val="919194"/>
      </a:accent6>
      <a:hlink>
        <a:srgbClr val="E63339"/>
      </a:hlink>
      <a:folHlink>
        <a:srgbClr val="577F9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576</Words>
  <Application>Microsoft Office PowerPoint</Application>
  <PresentationFormat>Widescreen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ThemeEpiC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Levitt</dc:creator>
  <cp:lastModifiedBy>Lucy Harber</cp:lastModifiedBy>
  <cp:revision>32</cp:revision>
  <dcterms:created xsi:type="dcterms:W3CDTF">2019-10-29T03:02:12Z</dcterms:created>
  <dcterms:modified xsi:type="dcterms:W3CDTF">2021-02-26T04:32:00Z</dcterms:modified>
</cp:coreProperties>
</file>