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27"/>
  </p:notesMasterIdLst>
  <p:sldIdLst>
    <p:sldId id="257" r:id="rId2"/>
    <p:sldId id="1050" r:id="rId3"/>
    <p:sldId id="1074" r:id="rId4"/>
    <p:sldId id="1051" r:id="rId5"/>
    <p:sldId id="1075" r:id="rId6"/>
    <p:sldId id="1079" r:id="rId7"/>
    <p:sldId id="1062" r:id="rId8"/>
    <p:sldId id="1058" r:id="rId9"/>
    <p:sldId id="1054" r:id="rId10"/>
    <p:sldId id="279" r:id="rId11"/>
    <p:sldId id="282" r:id="rId12"/>
    <p:sldId id="277" r:id="rId13"/>
    <p:sldId id="262" r:id="rId14"/>
    <p:sldId id="283" r:id="rId15"/>
    <p:sldId id="1076" r:id="rId16"/>
    <p:sldId id="1080" r:id="rId17"/>
    <p:sldId id="1067" r:id="rId18"/>
    <p:sldId id="1045" r:id="rId19"/>
    <p:sldId id="1078" r:id="rId20"/>
    <p:sldId id="1077" r:id="rId21"/>
    <p:sldId id="1047" r:id="rId22"/>
    <p:sldId id="1048" r:id="rId23"/>
    <p:sldId id="1049" r:id="rId24"/>
    <p:sldId id="260" r:id="rId25"/>
    <p:sldId id="1081" r:id="rId2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537"/>
    <a:srgbClr val="FFA61B"/>
    <a:srgbClr val="A3D24E"/>
    <a:srgbClr val="0060A8"/>
    <a:srgbClr val="FFD243"/>
    <a:srgbClr val="D8CF1E"/>
    <a:srgbClr val="8C3EB8"/>
    <a:srgbClr val="52A48F"/>
    <a:srgbClr val="32224D"/>
    <a:srgbClr val="AB4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0" autoAdjust="0"/>
    <p:restoredTop sz="78456" autoAdjust="0"/>
  </p:normalViewPr>
  <p:slideViewPr>
    <p:cSldViewPr snapToGrid="0" snapToObjects="1">
      <p:cViewPr>
        <p:scale>
          <a:sx n="90" d="100"/>
          <a:sy n="90" d="100"/>
        </p:scale>
        <p:origin x="66" y="126"/>
      </p:cViewPr>
      <p:guideLst/>
    </p:cSldViewPr>
  </p:slideViewPr>
  <p:notesTextViewPr>
    <p:cViewPr>
      <p:scale>
        <a:sx n="3" d="2"/>
        <a:sy n="3" d="2"/>
      </p:scale>
      <p:origin x="0" y="0"/>
    </p:cViewPr>
  </p:notesTextViewPr>
  <p:sorterViewPr>
    <p:cViewPr>
      <p:scale>
        <a:sx n="200" d="100"/>
        <a:sy n="200" d="100"/>
      </p:scale>
      <p:origin x="0" y="-14364"/>
    </p:cViewPr>
  </p:sorterViewPr>
  <p:notesViewPr>
    <p:cSldViewPr snapToGrid="0" snapToObjects="1" showGuides="1">
      <p:cViewPr varScale="1">
        <p:scale>
          <a:sx n="90" d="100"/>
          <a:sy n="90" d="100"/>
        </p:scale>
        <p:origin x="11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aids.org/sites/default/files/media_asset/2019-UNAIDS-data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Notes pour les facilitateurs </a:t>
            </a:r>
            <a:r>
              <a:rPr lang="fr-FR" i="1" dirty="0"/>
              <a:t>: ce module est conçu pour aider les participants à envisager et à revoir leur rôle dans le contexte plus large de la lutte contre les épidémies. Certaines diapositives ont été ajoutées pour aider les participants ayant peu ou pas de connaissances préalables de l'épidémiologie du VIH (ou de la probabilité, par exemple) à comprendre pourquoi il est essentiel de motiver les gens à passer un test de dépistage, à commencer immédiatement un traitement pour ceux qui se révèlent positifs, à révéler leur statut</a:t>
            </a:r>
            <a:r>
              <a:rPr lang="fr-FR" i="1" baseline="0" dirty="0"/>
              <a:t> </a:t>
            </a:r>
            <a:r>
              <a:rPr lang="fr-FR" i="1" dirty="0"/>
              <a:t>ou à orienter d'autres personnes susceptibles d'être infectées et à respecter leur traitement. Les participants </a:t>
            </a:r>
          </a:p>
          <a:p>
            <a:r>
              <a:rPr lang="fr-FR" i="1" dirty="0"/>
              <a:t>peuvent avoir des antécédents et des capacités très variés, de sorte que les diapositives peuvent être ajustées ou cachées selon les besoins en fonction du public et du contexte.</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18362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Maintenant, dites moi ce que signifie une probabilité de 1 sur 100. </a:t>
            </a:r>
          </a:p>
          <a:p>
            <a:pPr>
              <a:spcBef>
                <a:spcPts val="600"/>
              </a:spcBef>
            </a:pPr>
            <a:r>
              <a:rPr lang="fr-FR" b="1" i="1" dirty="0"/>
              <a:t>Expliquez</a:t>
            </a:r>
            <a:r>
              <a:rPr lang="fr-FR" b="1" dirty="0"/>
              <a:t>: </a:t>
            </a:r>
            <a:r>
              <a:rPr lang="fr-FR" dirty="0"/>
              <a:t>Dans l'exemple d'une loterie, où 100 personnes achètent chacune un billet, il y a 100 résultats possibles, mais un seul gagnant possible pour le jackpot. </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229746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Qu'est-ce qu’ une probabilité? C'est le nombre de façons dont quelque chose peut se produire, divisé par le nombre total de résultats possibles.</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403320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Cette diapo nous montre les différents types de probabilités que nous</a:t>
            </a:r>
            <a:r>
              <a:rPr lang="fr-FR" baseline="0" dirty="0"/>
              <a:t> </a:t>
            </a:r>
            <a:r>
              <a:rPr lang="fr-FR" dirty="0"/>
              <a:t>pouvons rencontrer couramment. </a:t>
            </a:r>
          </a:p>
          <a:p>
            <a:pPr>
              <a:spcBef>
                <a:spcPts val="600"/>
              </a:spcBef>
            </a:pPr>
            <a:r>
              <a:rPr lang="fr-FR" dirty="0"/>
              <a:t>Pourquoi,</a:t>
            </a:r>
            <a:r>
              <a:rPr lang="fr-FR" baseline="0" dirty="0"/>
              <a:t> selon-vous, </a:t>
            </a:r>
            <a:r>
              <a:rPr lang="fr-FR" dirty="0"/>
              <a:t>nous parlerons tant de probabilités durant cette formation? </a:t>
            </a:r>
          </a:p>
          <a:p>
            <a:pPr>
              <a:spcBef>
                <a:spcPts val="600"/>
              </a:spcBef>
            </a:pPr>
            <a:r>
              <a:rPr lang="fr-FR" i="1" dirty="0"/>
              <a:t>Permettez</a:t>
            </a:r>
            <a:r>
              <a:rPr lang="fr-FR" i="1" baseline="0" dirty="0"/>
              <a:t> aux participants</a:t>
            </a:r>
            <a:r>
              <a:rPr lang="fr-FR" i="1" dirty="0"/>
              <a:t> de faire quelques suppositions.</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a:p>
        </p:txBody>
      </p:sp>
    </p:spTree>
    <p:extLst>
      <p:ext uri="{BB962C8B-B14F-4D97-AF65-F5344CB8AC3E}">
        <p14:creationId xmlns:p14="http://schemas.microsoft.com/office/powerpoint/2010/main" val="100648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spcBef>
                <a:spcPts val="600"/>
              </a:spcBef>
            </a:pPr>
            <a:r>
              <a:rPr lang="fr-FR" dirty="0"/>
              <a:t>Cette diapo, développée par le Centre de prévention et de contrôle des maladies aux Etats-Unis, décrit les différents types de transmission du VIH et la probabilité d'être infecté. </a:t>
            </a:r>
          </a:p>
          <a:p>
            <a:pPr>
              <a:spcBef>
                <a:spcPts val="600"/>
              </a:spcBef>
            </a:pPr>
            <a:r>
              <a:rPr lang="fr-FR" dirty="0"/>
              <a:t>Comme vous voyez, la probabilité d'être infecté par une transfusion sanguine avec du sang provenant d'une personne infectée par le VIH, en gros, est de 9 sur 10. </a:t>
            </a:r>
          </a:p>
          <a:p>
            <a:pPr>
              <a:spcBef>
                <a:spcPts val="600"/>
              </a:spcBef>
            </a:pPr>
            <a:r>
              <a:rPr lang="fr-FR" dirty="0"/>
              <a:t>Comment les rapports péno-vaginaux se comparent en termes de risque relatif aux rapports anaux?</a:t>
            </a:r>
          </a:p>
          <a:p>
            <a:pPr>
              <a:spcBef>
                <a:spcPts val="600"/>
              </a:spcBef>
            </a:pPr>
            <a:r>
              <a:rPr lang="fr-FR" dirty="0"/>
              <a:t>Il est important de noter que le risque d'infection lié au partage de seringues et celui lié à la pénétration anale, sont tous deux beaucoup plus risqués que la pénétration </a:t>
            </a:r>
            <a:r>
              <a:rPr lang="fr-FR" dirty="0" err="1"/>
              <a:t>péno</a:t>
            </a:r>
            <a:r>
              <a:rPr lang="fr-FR" dirty="0"/>
              <a:t>-vaginale.</a:t>
            </a:r>
          </a:p>
          <a:p>
            <a:pPr>
              <a:spcBef>
                <a:spcPts val="600"/>
              </a:spcBef>
            </a:pPr>
            <a:r>
              <a:rPr lang="fr-FR" dirty="0"/>
              <a:t>Que pensez-vous de la probabilité de transmission lors de rapports sexuels non protégés avec une personne sous traitement antirétroviral? Selon vous, en quoi cela diffère des autres probabilités d'infection?</a:t>
            </a:r>
          </a:p>
          <a:p>
            <a:pPr>
              <a:spcBef>
                <a:spcPts val="600"/>
              </a:spcBef>
            </a:pPr>
            <a:r>
              <a:rPr lang="fr-FR" dirty="0"/>
              <a:t>Quel</a:t>
            </a:r>
            <a:r>
              <a:rPr lang="fr-FR" baseline="0" dirty="0"/>
              <a:t> est selon-vous</a:t>
            </a:r>
            <a:r>
              <a:rPr lang="fr-FR" dirty="0"/>
              <a:t> le point principal de cette diapositive?</a:t>
            </a:r>
          </a:p>
          <a:p>
            <a:pPr>
              <a:spcBef>
                <a:spcPts val="600"/>
              </a:spcBef>
            </a:pPr>
            <a:r>
              <a:rPr lang="fr-FR" b="1" i="1" dirty="0"/>
              <a:t>Répondez : </a:t>
            </a:r>
            <a:r>
              <a:rPr lang="fr-FR" dirty="0"/>
              <a:t>lorsque les PVVIH ont une charge virale indétectable, le traitement est très efficace tant pour les soins aux personnes vivant avec le VIH que pour la prévention de nouvelles infections. </a:t>
            </a:r>
            <a:endParaRPr lang="en-ZA" dirty="0"/>
          </a:p>
        </p:txBody>
      </p:sp>
      <p:sp>
        <p:nvSpPr>
          <p:cNvPr id="4" name="Slide Number Placeholder 3"/>
          <p:cNvSpPr>
            <a:spLocks noGrp="1"/>
          </p:cNvSpPr>
          <p:nvPr>
            <p:ph type="sldNum" sz="quarter" idx="10"/>
          </p:nvPr>
        </p:nvSpPr>
        <p:spPr/>
        <p:txBody>
          <a:bodyPr/>
          <a:lstStyle/>
          <a:p>
            <a:fld id="{1504639B-275E-49BB-9F57-03AA68307527}" type="slidenum">
              <a:rPr lang="en-ZA" smtClean="0"/>
              <a:pPr/>
              <a:t>13</a:t>
            </a:fld>
            <a:endParaRPr lang="en-ZA"/>
          </a:p>
        </p:txBody>
      </p:sp>
    </p:spTree>
    <p:extLst>
      <p:ext uri="{BB962C8B-B14F-4D97-AF65-F5344CB8AC3E}">
        <p14:creationId xmlns:p14="http://schemas.microsoft.com/office/powerpoint/2010/main" val="144703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1701"/>
          </a:xfrm>
        </p:spPr>
        <p:txBody>
          <a:bodyPr/>
          <a:lstStyle/>
          <a:p>
            <a:pPr>
              <a:spcBef>
                <a:spcPts val="600"/>
              </a:spcBef>
            </a:pPr>
            <a:r>
              <a:rPr lang="fr-FR" dirty="0"/>
              <a:t>Est-ce que quelqu'un a entendu parler de l'Étude sur les partenaires (</a:t>
            </a:r>
            <a:r>
              <a:rPr lang="fr-FR" i="1" dirty="0" err="1"/>
              <a:t>Partners</a:t>
            </a:r>
            <a:r>
              <a:rPr lang="fr-FR" i="1" dirty="0"/>
              <a:t> </a:t>
            </a:r>
            <a:r>
              <a:rPr lang="fr-FR" i="1" dirty="0" err="1"/>
              <a:t>Study</a:t>
            </a:r>
            <a:r>
              <a:rPr lang="fr-FR" dirty="0"/>
              <a:t>)?</a:t>
            </a:r>
          </a:p>
          <a:p>
            <a:pPr>
              <a:spcBef>
                <a:spcPts val="600"/>
              </a:spcBef>
            </a:pPr>
            <a:r>
              <a:rPr lang="fr-FR" dirty="0"/>
              <a:t>Cette l'Étude sur les partenaires est une étude qui a été menée pendant quatre ans dans 14 pays européens, qui a suivi 1 166 couples, y compris des couples hétérosexuels et des couples homosexuels masculins. Les critères de participation à l'étude étaient les suivants : un partenaire devait être séropositif et suivre un traitement antirétroviral de manière efficace (l'autre devait être séronégatif), et les couples devaient signaler toute utilisation irrégulière de préservatifs. Au cours de l'étude, les couples ont été invités à enregistrer le nombre de fois où ils ont eu des rapports sexuels sans préservatif. Le nombre total de rapports sexuels sans préservatif s'est élevé à 58 000. </a:t>
            </a:r>
          </a:p>
          <a:p>
            <a:pPr>
              <a:spcBef>
                <a:spcPts val="600"/>
              </a:spcBef>
            </a:pPr>
            <a:r>
              <a:rPr lang="fr-FR" dirty="0"/>
              <a:t>Devinez combien de séroconversion il y a eu entre ces 1 166 couples.</a:t>
            </a:r>
          </a:p>
          <a:p>
            <a:pPr>
              <a:spcBef>
                <a:spcPts val="600"/>
              </a:spcBef>
            </a:pPr>
            <a:r>
              <a:rPr lang="fr-FR" i="1" dirty="0"/>
              <a:t>Permettez quelques suppositions, puis faites avancer l'animation pour révéler le nombre réel</a:t>
            </a:r>
            <a:r>
              <a:rPr lang="fr-FR" dirty="0"/>
              <a:t>.</a:t>
            </a:r>
          </a:p>
          <a:p>
            <a:pPr>
              <a:spcBef>
                <a:spcPts val="600"/>
              </a:spcBef>
            </a:pPr>
            <a:r>
              <a:rPr lang="fr-FR" dirty="0"/>
              <a:t>La réponse est ZÉRO. Il n'y a eu aucune transmission du VIH.</a:t>
            </a:r>
          </a:p>
          <a:p>
            <a:pPr>
              <a:spcBef>
                <a:spcPts val="600"/>
              </a:spcBef>
            </a:pPr>
            <a:r>
              <a:rPr lang="fr-FR" dirty="0"/>
              <a:t>Pourquoi cette information est importante selon vous? </a:t>
            </a:r>
          </a:p>
          <a:p>
            <a:pPr>
              <a:spcBef>
                <a:spcPts val="600"/>
              </a:spcBef>
            </a:pPr>
            <a:r>
              <a:rPr lang="fr-FR" b="1" dirty="0"/>
              <a:t>Réponse</a:t>
            </a:r>
            <a:r>
              <a:rPr lang="fr-FR" dirty="0"/>
              <a:t> : le traitement est efficace</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14</a:t>
            </a:fld>
            <a:endParaRPr lang="en-US"/>
          </a:p>
        </p:txBody>
      </p:sp>
    </p:spTree>
    <p:extLst>
      <p:ext uri="{BB962C8B-B14F-4D97-AF65-F5344CB8AC3E}">
        <p14:creationId xmlns:p14="http://schemas.microsoft.com/office/powerpoint/2010/main" val="276718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2300"/>
            <a:ext cx="3562350" cy="2671763"/>
          </a:xfrm>
        </p:spPr>
      </p:sp>
      <p:sp>
        <p:nvSpPr>
          <p:cNvPr id="3" name="Notes Placeholder 2"/>
          <p:cNvSpPr>
            <a:spLocks noGrp="1"/>
          </p:cNvSpPr>
          <p:nvPr>
            <p:ph type="body" idx="1"/>
          </p:nvPr>
        </p:nvSpPr>
        <p:spPr>
          <a:xfrm>
            <a:off x="600740" y="3379823"/>
            <a:ext cx="5885120" cy="5455833"/>
          </a:xfrm>
        </p:spPr>
        <p:txBody>
          <a:bodyPr/>
          <a:lstStyle/>
          <a:p>
            <a:pPr>
              <a:lnSpc>
                <a:spcPct val="95000"/>
              </a:lnSpc>
              <a:spcBef>
                <a:spcPts val="600"/>
              </a:spcBef>
            </a:pPr>
            <a:r>
              <a:rPr lang="fr-FR" sz="1000" b="1" i="1" dirty="0"/>
              <a:t>Remarque : </a:t>
            </a:r>
            <a:r>
              <a:rPr lang="fr-FR" sz="1000" i="1" dirty="0"/>
              <a:t>lors de la préparation de cette séance, imprimez quelques séries de morceaux du puzzle de la Cascade du VIH (il y a deux pièces par page). Imprimez une série pour chaque groupe de six à huit participants. Si vous avez 20 participants, vous pouvez imprimer trois copies au lieu de deux. Découpez </a:t>
            </a:r>
          </a:p>
          <a:p>
            <a:pPr>
              <a:lnSpc>
                <a:spcPct val="95000"/>
              </a:lnSpc>
              <a:spcBef>
                <a:spcPts val="600"/>
              </a:spcBef>
            </a:pPr>
            <a:r>
              <a:rPr lang="fr-FR" sz="1000" i="1" dirty="0"/>
              <a:t>les pièces le long des lignes pointillées et gardez les ensembles, en veillant à bien mélanger les pièces. Découpez les gouttelettes d'eau individuelles de la dernière page et gardez les séparées jusqu'au milieu de l'exercice. Veillez à RETIRER la page qui contient le jeu complet. Demandez aux participants s'ils ont déjà entendu parler du terme « cascade du VIH ». Si non, expliquez que la cascade du VIH comprend l'ensemble des services de prévention, de diagnostic, de traitement et de soins du VIH. Idéalement, il devrait y avoir un flux ou une relation sans faille d'un service à l'autre.</a:t>
            </a:r>
          </a:p>
          <a:p>
            <a:pPr>
              <a:lnSpc>
                <a:spcPct val="95000"/>
              </a:lnSpc>
              <a:spcBef>
                <a:spcPts val="600"/>
              </a:spcBef>
            </a:pPr>
            <a:r>
              <a:rPr lang="fr-FR" sz="1000" i="1" dirty="0"/>
              <a:t>Divisez les participants en groupes et donnez à chaque groupe un ensemble de « pièces de puzzle » de la cascade du VIH. Expliquez que la cascade est un peu comme une série de tuyaux qui mènent les gens de la prévention aux soins et au traitement. Le problème, c'est que les tuyaux ont des fuites, donc les gens abandonnent en cours de route. Nous sommes un peu comme des plombiers, nous essayons de réparer les fuites pour que nos clients ne se perdent pas. Demandez-leur de travailler en groupe pour assembler les pièces de « plomberie » de la cascade du VIH dans le meilleur ordre. Expliquez-leur qu'il s'agit d'un concours et qu'un petit prix sera décerné au groupe qui assemblera la cascade le plus rapidement. </a:t>
            </a:r>
          </a:p>
          <a:p>
            <a:pPr>
              <a:lnSpc>
                <a:spcPct val="95000"/>
              </a:lnSpc>
              <a:spcBef>
                <a:spcPts val="600"/>
              </a:spcBef>
            </a:pPr>
            <a:r>
              <a:rPr lang="fr-FR" sz="1000" i="1" dirty="0"/>
              <a:t>Une fois que les participants ont correctement monté la plomberie de la cascade du VIH, ils remettent un prix au groupe gagnant. Demandez au groupe d'afficher son puzzle de la cascade sur le mur pour que tout le monde puisse le voir. </a:t>
            </a:r>
          </a:p>
          <a:p>
            <a:pPr>
              <a:lnSpc>
                <a:spcPct val="95000"/>
              </a:lnSpc>
              <a:spcBef>
                <a:spcPts val="600"/>
              </a:spcBef>
            </a:pPr>
            <a:r>
              <a:rPr lang="fr-FR" sz="1000" b="1" i="1" dirty="0"/>
              <a:t>Remarque : </a:t>
            </a:r>
            <a:r>
              <a:rPr lang="fr-FR" sz="1000" i="1" dirty="0"/>
              <a:t>la diapositive 16 présente le jeu complet.</a:t>
            </a:r>
          </a:p>
          <a:p>
            <a:pPr>
              <a:lnSpc>
                <a:spcPct val="95000"/>
              </a:lnSpc>
              <a:spcBef>
                <a:spcPts val="600"/>
              </a:spcBef>
            </a:pPr>
            <a:r>
              <a:rPr lang="fr-FR" sz="1000" i="1" dirty="0"/>
              <a:t>Répartissez les « fuites » (pièce finale du puzzle, coupée en gouttelettes d'eau individuelles). Demandez aux participants de réfléchir à tous les éléments qui pourraient pousser les gens à quitter le réseau des services de lutte contre le VIH. </a:t>
            </a:r>
          </a:p>
          <a:p>
            <a:pPr>
              <a:lnSpc>
                <a:spcPct val="95000"/>
              </a:lnSpc>
              <a:spcBef>
                <a:spcPts val="600"/>
              </a:spcBef>
            </a:pPr>
            <a:r>
              <a:rPr lang="fr-FR" sz="1000" i="1" dirty="0"/>
              <a:t>Expliquez que c'est un peu comme si de l'eau fuyait d'un tuyau. Demandez aux participants d'étiqueter les fuites avec les différentes raisons pour lesquelles les gens pourraient ne pas passer par le système. Voici quelques exemples :</a:t>
            </a:r>
          </a:p>
          <a:p>
            <a:pPr marL="171450" indent="-171450">
              <a:lnSpc>
                <a:spcPct val="95000"/>
              </a:lnSpc>
              <a:buFont typeface="Arial" panose="020B0604020202020204" pitchFamily="34" charset="0"/>
              <a:buChar char="•"/>
            </a:pPr>
            <a:r>
              <a:rPr lang="fr-FR" sz="1000" i="1" dirty="0"/>
              <a:t>N'avoir jamais rencontré un pair éducateur</a:t>
            </a:r>
          </a:p>
          <a:p>
            <a:pPr marL="171450" indent="-171450">
              <a:lnSpc>
                <a:spcPct val="95000"/>
              </a:lnSpc>
              <a:buFont typeface="Arial" panose="020B0604020202020204" pitchFamily="34" charset="0"/>
              <a:buChar char="•"/>
            </a:pPr>
            <a:r>
              <a:rPr lang="fr-FR" sz="1000" i="1" dirty="0"/>
              <a:t>Avoir peur de faire un test de dépistage du VIH</a:t>
            </a:r>
          </a:p>
          <a:p>
            <a:pPr marL="171450" indent="-171450">
              <a:lnSpc>
                <a:spcPct val="95000"/>
              </a:lnSpc>
              <a:buFont typeface="Arial" panose="020B0604020202020204" pitchFamily="34" charset="0"/>
              <a:buChar char="•"/>
            </a:pPr>
            <a:r>
              <a:rPr lang="fr-FR" sz="1000" i="1" dirty="0"/>
              <a:t>La clinique trop éloignée</a:t>
            </a:r>
          </a:p>
          <a:p>
            <a:pPr marL="171450" indent="-171450">
              <a:lnSpc>
                <a:spcPct val="95000"/>
              </a:lnSpc>
              <a:buFont typeface="Arial" panose="020B0604020202020204" pitchFamily="34" charset="0"/>
              <a:buChar char="•"/>
            </a:pPr>
            <a:r>
              <a:rPr lang="fr-FR" sz="1000" i="1" dirty="0"/>
              <a:t>Les résultats des tests prennent trop de temps</a:t>
            </a:r>
          </a:p>
          <a:p>
            <a:pPr>
              <a:lnSpc>
                <a:spcPct val="95000"/>
              </a:lnSpc>
              <a:spcBef>
                <a:spcPts val="600"/>
              </a:spcBef>
            </a:pPr>
            <a:r>
              <a:rPr lang="fr-FR" sz="1000" i="1" dirty="0"/>
              <a:t>Une fois que les participants ont terminé d'étiqueter leurs « fuites », demandez-leur de les placer le long de la cascade affichée sur le mur, là où ils pensent que cette barrière provoquerait des « fuites ».</a:t>
            </a:r>
            <a:endParaRPr lang="en-GB" sz="1000" i="1" dirty="0"/>
          </a:p>
        </p:txBody>
      </p:sp>
      <p:sp>
        <p:nvSpPr>
          <p:cNvPr id="4" name="Slide Number Placeholder 3"/>
          <p:cNvSpPr>
            <a:spLocks noGrp="1"/>
          </p:cNvSpPr>
          <p:nvPr>
            <p:ph type="sldNum" sz="quarter" idx="10"/>
          </p:nvPr>
        </p:nvSpPr>
        <p:spPr/>
        <p:txBody>
          <a:bodyPr/>
          <a:lstStyle/>
          <a:p>
            <a:fld id="{9AC774B7-8773-F442-AE46-14AB52309CAF}" type="slidenum">
              <a:rPr lang="en-US" smtClean="0"/>
              <a:t>15</a:t>
            </a:fld>
            <a:endParaRPr lang="en-US"/>
          </a:p>
        </p:txBody>
      </p:sp>
    </p:spTree>
    <p:extLst>
      <p:ext uri="{BB962C8B-B14F-4D97-AF65-F5344CB8AC3E}">
        <p14:creationId xmlns:p14="http://schemas.microsoft.com/office/powerpoint/2010/main" val="40211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1" dirty="0"/>
              <a:t>Après avoir identifié toutes les fuites, montrez la diapositive 16.</a:t>
            </a:r>
          </a:p>
          <a:p>
            <a:endParaRPr lang="fr-FR" dirty="0"/>
          </a:p>
          <a:p>
            <a:r>
              <a:rPr lang="fr-FR" dirty="0"/>
              <a:t>Selon vous, qu’est-ce qui pourrait être fait pour « colmater » les fuites?</a:t>
            </a:r>
          </a:p>
          <a:p>
            <a:endParaRPr lang="fr-FR" dirty="0"/>
          </a:p>
          <a:p>
            <a:r>
              <a:rPr lang="fr-FR" i="1" dirty="0"/>
              <a:t>Animez</a:t>
            </a:r>
            <a:r>
              <a:rPr lang="fr-FR" i="1" baseline="0" dirty="0"/>
              <a:t> une discussion a ce sujet.</a:t>
            </a:r>
            <a:r>
              <a:rPr lang="fr-FR" i="1" dirty="0"/>
              <a:t> Vous pouvez dresser la liste des stratégies sur un morceau de tableau-papier au fur et à mesure que les participants y pensent. </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16</a:t>
            </a:fld>
            <a:endParaRPr lang="en-US"/>
          </a:p>
        </p:txBody>
      </p:sp>
    </p:spTree>
    <p:extLst>
      <p:ext uri="{BB962C8B-B14F-4D97-AF65-F5344CB8AC3E}">
        <p14:creationId xmlns:p14="http://schemas.microsoft.com/office/powerpoint/2010/main" val="350781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dépistage du VIH reste la porte d'entrée dans le continuum des services de lutte contre le VIH. Sans connaître leur statut, les clients manqueront l'occasion de référer d'autres personnes à risque et d'entamer un traitement qui sauvera des vies et qui, s'il est suivi</a:t>
            </a:r>
            <a:r>
              <a:rPr lang="fr-FR" baseline="0" dirty="0"/>
              <a:t> correctement</a:t>
            </a:r>
            <a:r>
              <a:rPr lang="fr-FR" dirty="0"/>
              <a:t>, contribuera en fin de compte à contrôler l'épidémie.</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17</a:t>
            </a:fld>
            <a:endParaRPr lang="en-US"/>
          </a:p>
        </p:txBody>
      </p:sp>
    </p:spTree>
    <p:extLst>
      <p:ext uri="{BB962C8B-B14F-4D97-AF65-F5344CB8AC3E}">
        <p14:creationId xmlns:p14="http://schemas.microsoft.com/office/powerpoint/2010/main" val="172060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Est-ce que quelqu’un pourrait expliquer au groupe les objectifs 95-95-95 ?</a:t>
            </a:r>
          </a:p>
          <a:p>
            <a:pPr>
              <a:spcBef>
                <a:spcPts val="600"/>
              </a:spcBef>
            </a:pPr>
            <a:r>
              <a:rPr lang="fr-FR" i="1" dirty="0"/>
              <a:t>Utilisez l'animation sur la diapositive pour obtenir un consensus dans la salle sur ce que nous essayons de réaliser au niveau mondial. </a:t>
            </a:r>
          </a:p>
          <a:p>
            <a:pPr>
              <a:spcBef>
                <a:spcPts val="600"/>
              </a:spcBef>
            </a:pPr>
            <a:r>
              <a:rPr lang="fr-FR" dirty="0"/>
              <a:t>Selon vous, pourquoi les chiffres 95-95-95 ont été choisis comme objectif pour 2030?</a:t>
            </a:r>
          </a:p>
          <a:p>
            <a:pPr>
              <a:spcBef>
                <a:spcPts val="600"/>
              </a:spcBef>
            </a:pPr>
            <a:r>
              <a:rPr lang="fr-FR" dirty="0"/>
              <a:t>Il</a:t>
            </a:r>
            <a:r>
              <a:rPr lang="fr-FR" baseline="0" dirty="0"/>
              <a:t> est à noter que ces </a:t>
            </a:r>
            <a:r>
              <a:rPr lang="fr-FR" dirty="0"/>
              <a:t>chiffres ne sont pas arbitraires. Ils sont basés sur une modélisation mathématique visant à inverser l'épidémie. </a:t>
            </a:r>
          </a:p>
          <a:p>
            <a:pPr>
              <a:spcBef>
                <a:spcPts val="600"/>
              </a:spcBef>
            </a:pPr>
            <a:r>
              <a:rPr lang="fr-FR" i="1" dirty="0"/>
              <a:t>(Pour une explication complète sur la façon dont le modèle a été déterminé, accédez au lien suivant : DONNÉES DE L'ONUSIDA 2019 - </a:t>
            </a:r>
            <a:r>
              <a:rPr lang="fr-FR" i="1" dirty="0">
                <a:hlinkClick r:id="rId3"/>
              </a:rPr>
              <a:t>https://www.unaids.org/sites/default/files/media_asset/2019-UNAIDS-data_en.pdf</a:t>
            </a:r>
            <a:r>
              <a:rPr lang="fr-FR" i="1" dirty="0"/>
              <a:t>)</a:t>
            </a:r>
          </a:p>
          <a:p>
            <a:pPr>
              <a:spcBef>
                <a:spcPts val="600"/>
              </a:spcBef>
            </a:pPr>
            <a:r>
              <a:rPr lang="fr-FR" dirty="0"/>
              <a:t>Bien que ces objectifs puissent sembler ambitieux, surtout dans le contexte local de</a:t>
            </a:r>
            <a:r>
              <a:rPr lang="fr-FR" baseline="0" dirty="0"/>
              <a:t> différents</a:t>
            </a:r>
            <a:r>
              <a:rPr lang="fr-FR" dirty="0"/>
              <a:t> pays, si nous ne les atteignons pas, nous courons le risque de ne jamais gagner la bataille contre le VIH.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4" name="Slide Number Placeholder 3"/>
          <p:cNvSpPr>
            <a:spLocks noGrp="1"/>
          </p:cNvSpPr>
          <p:nvPr>
            <p:ph type="sldNum" sz="quarter" idx="10"/>
          </p:nvPr>
        </p:nvSpPr>
        <p:spPr/>
        <p:txBody>
          <a:bodyPr/>
          <a:lstStyle/>
          <a:p>
            <a:fld id="{9AC774B7-8773-F442-AE46-14AB52309CAF}" type="slidenum">
              <a:rPr lang="en-US" smtClean="0"/>
              <a:t>18</a:t>
            </a:fld>
            <a:endParaRPr lang="en-US"/>
          </a:p>
        </p:txBody>
      </p:sp>
    </p:spTree>
    <p:extLst>
      <p:ext uri="{BB962C8B-B14F-4D97-AF65-F5344CB8AC3E}">
        <p14:creationId xmlns:p14="http://schemas.microsoft.com/office/powerpoint/2010/main" val="51607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Ce que nous faisons pour motiver les gens à changer leurs comportements – que ce soit pour se protéger ou protéger les autres, pour faire un dépistage, pour divulguer son statut, ou orienter d'autres personnes à risque, ou pour commencer et suivre un traitement – est très important. Et nous savons tous que si les gens ne sont pas motivés à changer, ce changement n'a aucune chance de se produire. </a:t>
            </a:r>
          </a:p>
          <a:p>
            <a:pPr>
              <a:spcBef>
                <a:spcPts val="600"/>
              </a:spcBef>
            </a:pPr>
            <a:r>
              <a:rPr lang="fr-FR" dirty="0"/>
              <a:t>Alors, comment motiver les gens ? </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19</a:t>
            </a:fld>
            <a:endParaRPr lang="en-US"/>
          </a:p>
        </p:txBody>
      </p:sp>
    </p:spTree>
    <p:extLst>
      <p:ext uri="{BB962C8B-B14F-4D97-AF65-F5344CB8AC3E}">
        <p14:creationId xmlns:p14="http://schemas.microsoft.com/office/powerpoint/2010/main" val="387946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commencer, je vais vous poser une question : pourquoi travaillez-vous dans le domaine du VIH, et en particulier avec les populations clés. </a:t>
            </a:r>
          </a:p>
          <a:p>
            <a:endParaRPr lang="fr-FR" dirty="0"/>
          </a:p>
          <a:p>
            <a:r>
              <a:rPr lang="fr-FR" i="1" dirty="0"/>
              <a:t>(Si nécessaire, demandez) </a:t>
            </a:r>
            <a:r>
              <a:rPr lang="fr-FR" dirty="0"/>
              <a:t>: Pourquoi</a:t>
            </a:r>
            <a:r>
              <a:rPr lang="fr-FR" baseline="0" dirty="0"/>
              <a:t> est-il</a:t>
            </a:r>
            <a:r>
              <a:rPr lang="fr-FR" dirty="0"/>
              <a:t> important de travailler avec des populations clés, en plus de la population en général, dans le contexte de votre</a:t>
            </a:r>
            <a:r>
              <a:rPr lang="fr-FR" baseline="0" dirty="0"/>
              <a:t> </a:t>
            </a:r>
            <a:r>
              <a:rPr lang="fr-FR" dirty="0"/>
              <a:t>pays.</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373136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allons commencer à discuter des techniques de Counseling de motivation, mais </a:t>
            </a:r>
            <a:r>
              <a:rPr lang="fr-FR" dirty="0" err="1"/>
              <a:t>commencons</a:t>
            </a:r>
            <a:r>
              <a:rPr lang="fr-FR" dirty="0"/>
              <a:t> d'abord par faire un exercice avec le groupe. </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20</a:t>
            </a:fld>
            <a:endParaRPr lang="en-US"/>
          </a:p>
        </p:txBody>
      </p:sp>
    </p:spTree>
    <p:extLst>
      <p:ext uri="{BB962C8B-B14F-4D97-AF65-F5344CB8AC3E}">
        <p14:creationId xmlns:p14="http://schemas.microsoft.com/office/powerpoint/2010/main" val="223599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Quelqu’un pourrait me dire ce qu’il voit?</a:t>
            </a:r>
          </a:p>
          <a:p>
            <a:pPr>
              <a:spcBef>
                <a:spcPts val="600"/>
              </a:spcBef>
            </a:pPr>
            <a:r>
              <a:rPr lang="fr-FR" i="1" dirty="0"/>
              <a:t>Certains participants verront une jeune femme, d'autres verront une femme plus âgée, et certains reconnaîtront les deux. Laissez aux participants quelques instants pour clarifier ce qu'ils voient. </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21</a:t>
            </a:fld>
            <a:endParaRPr lang="en-US"/>
          </a:p>
        </p:txBody>
      </p:sp>
    </p:spTree>
    <p:extLst>
      <p:ext uri="{BB962C8B-B14F-4D97-AF65-F5344CB8AC3E}">
        <p14:creationId xmlns:p14="http://schemas.microsoft.com/office/powerpoint/2010/main" val="90600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dirty="0"/>
              <a:t>Et </a:t>
            </a:r>
            <a:r>
              <a:rPr lang="en-GB" dirty="0" err="1"/>
              <a:t>maintenant</a:t>
            </a:r>
            <a:r>
              <a:rPr lang="en-GB" dirty="0"/>
              <a:t>?</a:t>
            </a:r>
          </a:p>
          <a:p>
            <a:pPr>
              <a:spcBef>
                <a:spcPts val="600"/>
              </a:spcBef>
            </a:pPr>
            <a:r>
              <a:rPr lang="fr-FR" i="1" dirty="0"/>
              <a:t>Utilisez cette diapositive pour les aider à voir cette image d'un point de vue artistique différent.</a:t>
            </a:r>
          </a:p>
          <a:p>
            <a:pPr>
              <a:spcBef>
                <a:spcPts val="600"/>
              </a:spcBef>
            </a:pPr>
            <a:r>
              <a:rPr lang="fr-FR" i="0" dirty="0"/>
              <a:t>Quel</a:t>
            </a:r>
            <a:r>
              <a:rPr lang="fr-FR" i="0" baseline="0" dirty="0"/>
              <a:t> est selon vous le but de cet exercice?</a:t>
            </a:r>
            <a:endParaRPr lang="en-GB" i="0" dirty="0"/>
          </a:p>
        </p:txBody>
      </p:sp>
      <p:sp>
        <p:nvSpPr>
          <p:cNvPr id="4" name="Slide Number Placeholder 3"/>
          <p:cNvSpPr>
            <a:spLocks noGrp="1"/>
          </p:cNvSpPr>
          <p:nvPr>
            <p:ph type="sldNum" sz="quarter" idx="10"/>
          </p:nvPr>
        </p:nvSpPr>
        <p:spPr/>
        <p:txBody>
          <a:bodyPr/>
          <a:lstStyle/>
          <a:p>
            <a:fld id="{9AC774B7-8773-F442-AE46-14AB52309CAF}" type="slidenum">
              <a:rPr lang="en-US" smtClean="0"/>
              <a:t>22</a:t>
            </a:fld>
            <a:endParaRPr lang="en-US"/>
          </a:p>
        </p:txBody>
      </p:sp>
    </p:spTree>
    <p:extLst>
      <p:ext uri="{BB962C8B-B14F-4D97-AF65-F5344CB8AC3E}">
        <p14:creationId xmlns:p14="http://schemas.microsoft.com/office/powerpoint/2010/main" val="287413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30799"/>
          </a:xfrm>
        </p:spPr>
        <p:txBody>
          <a:bodyPr/>
          <a:lstStyle/>
          <a:p>
            <a:pPr>
              <a:spcBef>
                <a:spcPts val="600"/>
              </a:spcBef>
            </a:pPr>
            <a:r>
              <a:rPr lang="fr-FR" i="1" dirty="0"/>
              <a:t>Distribuez une copie de l'exercice de caisse enregistreuse à chaque participant. </a:t>
            </a:r>
          </a:p>
          <a:p>
            <a:pPr>
              <a:spcBef>
                <a:spcPts val="600"/>
              </a:spcBef>
            </a:pPr>
            <a:r>
              <a:rPr lang="fr-FR" b="1" i="1" dirty="0"/>
              <a:t>Remarque : </a:t>
            </a:r>
            <a:r>
              <a:rPr lang="fr-FR" i="1" dirty="0"/>
              <a:t>la feuille de travail pour cet exercice doit être traduite dans la langue locale avant la formation et revue pour s'assurer que l'exercice peut fonctionner de la même manière qu'en anglais.</a:t>
            </a:r>
          </a:p>
          <a:p>
            <a:pPr>
              <a:spcBef>
                <a:spcPts val="600"/>
              </a:spcBef>
            </a:pPr>
            <a:r>
              <a:rPr lang="fr-FR" i="1" dirty="0"/>
              <a:t>Projeter une version de la feuille de calcul à l'écran. </a:t>
            </a:r>
          </a:p>
          <a:p>
            <a:pPr>
              <a:spcBef>
                <a:spcPts val="600"/>
              </a:spcBef>
            </a:pPr>
            <a:r>
              <a:rPr lang="fr-FR" dirty="0"/>
              <a:t>Je vous demanderai de lire attentivement les instructions et d'encercler les bonnes réponses en fonction des instructions.</a:t>
            </a:r>
          </a:p>
          <a:p>
            <a:pPr>
              <a:spcBef>
                <a:spcPts val="600"/>
              </a:spcBef>
            </a:pPr>
            <a:r>
              <a:rPr lang="fr-FR" dirty="0"/>
              <a:t>Accordez-leur 10 minutes, puis demandez au groupe:</a:t>
            </a:r>
          </a:p>
          <a:p>
            <a:pPr>
              <a:spcBef>
                <a:spcPts val="600"/>
              </a:spcBef>
            </a:pPr>
            <a:r>
              <a:rPr lang="fr-FR" dirty="0"/>
              <a:t>Combien de réponses sont vraies? combien sont fausses? combien nécessitent plus d'informations avant de pouvoir y répondre? </a:t>
            </a:r>
          </a:p>
          <a:p>
            <a:pPr>
              <a:spcBef>
                <a:spcPts val="600"/>
              </a:spcBef>
            </a:pPr>
            <a:r>
              <a:rPr lang="fr-FR" dirty="0"/>
              <a:t>Que penseriez-vous si je vous disais que le numéro 3 est faux, que le numéro 6 est vrai et que les autres questions nécessitent plus d'informations pour y répondre?</a:t>
            </a:r>
          </a:p>
          <a:p>
            <a:pPr>
              <a:spcBef>
                <a:spcPts val="600"/>
              </a:spcBef>
            </a:pPr>
            <a:r>
              <a:rPr lang="fr-FR" i="1" dirty="0"/>
              <a:t>Passez en revue l'histoire et posez une ou deux questions pour obtenir les éclaircissements nécessaires, puis demandez quel pourrait être le but de cet exercice. </a:t>
            </a:r>
          </a:p>
          <a:p>
            <a:pPr>
              <a:spcBef>
                <a:spcPts val="600"/>
              </a:spcBef>
            </a:pPr>
            <a:r>
              <a:rPr lang="fr-FR" b="1" i="1" dirty="0"/>
              <a:t>Réponse</a:t>
            </a:r>
            <a:r>
              <a:rPr lang="fr-FR" i="1" dirty="0"/>
              <a:t> : </a:t>
            </a:r>
            <a:r>
              <a:rPr lang="fr-FR" dirty="0"/>
              <a:t>parfois, nous pensons que nous avons suffisamment d'informations ou nous supposons que nous savons ce qui se passe, alors qu'en réalité, nous pouvons faire des suppositions basées sur des perceptions erronées.</a:t>
            </a:r>
          </a:p>
          <a:p>
            <a:pPr>
              <a:spcBef>
                <a:spcPts val="600"/>
              </a:spcBef>
            </a:pPr>
            <a:r>
              <a:rPr lang="fr-FR" dirty="0"/>
              <a:t>Nous apprendrons donc comment de telles hypothèses peuvent en fait nous empêcher de motiver nos clients à apporter des changements qui, en fin de compte, conduisent à des résultats positifs.</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23</a:t>
            </a:fld>
            <a:endParaRPr lang="en-US"/>
          </a:p>
        </p:txBody>
      </p:sp>
    </p:spTree>
    <p:extLst>
      <p:ext uri="{BB962C8B-B14F-4D97-AF65-F5344CB8AC3E}">
        <p14:creationId xmlns:p14="http://schemas.microsoft.com/office/powerpoint/2010/main" val="945777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3556000" cy="2667000"/>
          </a:xfrm>
        </p:spPr>
      </p:sp>
      <p:sp>
        <p:nvSpPr>
          <p:cNvPr id="3" name="Notes Placeholder 2"/>
          <p:cNvSpPr>
            <a:spLocks noGrp="1"/>
          </p:cNvSpPr>
          <p:nvPr>
            <p:ph type="body" idx="1"/>
          </p:nvPr>
        </p:nvSpPr>
        <p:spPr>
          <a:xfrm>
            <a:off x="685800" y="3444505"/>
            <a:ext cx="5486400" cy="5380517"/>
          </a:xfrm>
        </p:spPr>
        <p:txBody>
          <a:bodyPr/>
          <a:lstStyle/>
          <a:p>
            <a:pPr>
              <a:spcBef>
                <a:spcPts val="600"/>
              </a:spcBef>
            </a:pPr>
            <a:r>
              <a:rPr lang="fr-FR" sz="1100" b="1" dirty="0"/>
              <a:t>Questions</a:t>
            </a:r>
            <a:r>
              <a:rPr lang="fr-FR" sz="1100" b="1" baseline="0" dirty="0"/>
              <a:t> de discussions :</a:t>
            </a:r>
          </a:p>
          <a:p>
            <a:pPr>
              <a:spcBef>
                <a:spcPts val="600"/>
              </a:spcBef>
            </a:pPr>
            <a:r>
              <a:rPr lang="fr-FR" sz="1100" dirty="0"/>
              <a:t>1. Quelle est la justification de l'augmentation des ressources financières et humaines pour les programmes des populations clés ?</a:t>
            </a:r>
          </a:p>
          <a:p>
            <a:pPr>
              <a:spcBef>
                <a:spcPts val="600"/>
              </a:spcBef>
            </a:pPr>
            <a:r>
              <a:rPr lang="fr-FR" sz="1100" b="1" dirty="0"/>
              <a:t>Réponses possibles : </a:t>
            </a:r>
            <a:r>
              <a:rPr lang="fr-FR" sz="1100" dirty="0"/>
              <a:t>les données recueillies au niveau mondial indiquent que les populations clés sont confrontées à un risque beaucoup plus élevé d'acquisition et de transmission du VIH que l'ensemble de la population. Dans certains pays/régions, la transmission entre les membres des populations clés </a:t>
            </a:r>
            <a:r>
              <a:rPr lang="fr-FR" sz="1100" dirty="0" err="1"/>
              <a:t>euxmêmes</a:t>
            </a:r>
            <a:r>
              <a:rPr lang="fr-FR" sz="1100" dirty="0"/>
              <a:t> et celle entre les membres des populations clés et la population en général représentent la majorité des nouvelles infections. Bien que l'épidémiologie locale et l'accès aux données varient, il est de plus en plus évident que les réponses qui ne prennent pas en compte les besoins de prévention, de soins et de traitement parmi les populations clés seront confrontées à des défis considérables pour mettre fin à l'épidémie (au niveau local, régional et mondial). En outre, les besoins et les approches en matière de prévention, de soins et de traitement des populations clés diffèrent considérablement des programmes classiques de lutte contre le VIH et nécessitent des moyens innovants pour atteindre, recruter et soutenir les personnes séropositives afin qu'elles restent dans le continuum des services. Le Counseling de motivation est l'une des compétences essentielles nécessaires pour accroître l'efficacité des programmes dans l'ensemble de la chaîne de services. </a:t>
            </a:r>
          </a:p>
          <a:p>
            <a:pPr>
              <a:spcBef>
                <a:spcPts val="600"/>
              </a:spcBef>
            </a:pPr>
            <a:r>
              <a:rPr lang="fr-FR" sz="1100" dirty="0"/>
              <a:t>2.  Pourquoi est-il si important pour les gens de connaître leur statut VIH ?</a:t>
            </a:r>
          </a:p>
          <a:p>
            <a:pPr>
              <a:spcBef>
                <a:spcPts val="600"/>
              </a:spcBef>
            </a:pPr>
            <a:r>
              <a:rPr lang="fr-FR" sz="1100" b="1" dirty="0"/>
              <a:t>Réponses possibles </a:t>
            </a:r>
            <a:r>
              <a:rPr lang="fr-FR" sz="1100" dirty="0"/>
              <a:t>: le dépistage du VIH est une voie d'accès au traitement et à la lutte contre l'épidémie. </a:t>
            </a:r>
          </a:p>
          <a:p>
            <a:pPr>
              <a:spcBef>
                <a:spcPts val="600"/>
              </a:spcBef>
            </a:pPr>
            <a:r>
              <a:rPr lang="fr-FR" sz="1100" dirty="0"/>
              <a:t>Sans connaître le statut, les personnes vivant avec le VIH courent le risque de contaminer d'autres personnes. En outre, il a été démontré qu'un traitement précoce permet d'obtenir de meilleurs résultats en matière de santé. Les personnes dont le test est négatif auront eu des discussions plus approfondies avec un conseiller afin d'élaborer des plans de réduction des risques et pourraient être plus disposées à se soumettre au test à l'avenir si elles sont exposées à un risque.</a:t>
            </a:r>
          </a:p>
        </p:txBody>
      </p:sp>
      <p:sp>
        <p:nvSpPr>
          <p:cNvPr id="4" name="Slide Number Placeholder 3"/>
          <p:cNvSpPr>
            <a:spLocks noGrp="1"/>
          </p:cNvSpPr>
          <p:nvPr>
            <p:ph type="sldNum" sz="quarter" idx="10"/>
          </p:nvPr>
        </p:nvSpPr>
        <p:spPr/>
        <p:txBody>
          <a:bodyPr/>
          <a:lstStyle/>
          <a:p>
            <a:fld id="{9AC774B7-8773-F442-AE46-14AB52309CAF}" type="slidenum">
              <a:rPr lang="en-US" smtClean="0"/>
              <a:t>24</a:t>
            </a:fld>
            <a:endParaRPr lang="en-US"/>
          </a:p>
        </p:txBody>
      </p:sp>
    </p:spTree>
    <p:extLst>
      <p:ext uri="{BB962C8B-B14F-4D97-AF65-F5344CB8AC3E}">
        <p14:creationId xmlns:p14="http://schemas.microsoft.com/office/powerpoint/2010/main" val="316498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774B7-8773-F442-AE46-14AB52309CAF}" type="slidenum">
              <a:rPr lang="en-US" smtClean="0"/>
              <a:t>25</a:t>
            </a:fld>
            <a:endParaRPr lang="en-US"/>
          </a:p>
        </p:txBody>
      </p:sp>
    </p:spTree>
    <p:extLst>
      <p:ext uri="{BB962C8B-B14F-4D97-AF65-F5344CB8AC3E}">
        <p14:creationId xmlns:p14="http://schemas.microsoft.com/office/powerpoint/2010/main" val="249270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populations clés sont généralement confrontées à un risque plus élevé de contamination et de transmission du VIH que l'ensemble de la population. </a:t>
            </a:r>
          </a:p>
          <a:p>
            <a:r>
              <a:rPr lang="fr-FR" dirty="0"/>
              <a:t>Quelqu’un peut-il deviner le chiffre derrière le point d'interrogation de la première puce. </a:t>
            </a:r>
          </a:p>
          <a:p>
            <a:endParaRPr lang="fr-FR" dirty="0"/>
          </a:p>
          <a:p>
            <a:r>
              <a:rPr lang="fr-FR" i="1" dirty="0"/>
              <a:t>(Après avoir obtenu quelques réponses, révélez le premier chiffre, puis demandez des réponses pour la deuxième puce. Répétez ce processus pour la troisième puce.)</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379798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les statistiques globales pour la région</a:t>
            </a:r>
          </a:p>
          <a:p>
            <a:endParaRPr lang="fr-FR" dirty="0"/>
          </a:p>
          <a:p>
            <a:r>
              <a:rPr lang="fr-FR" dirty="0"/>
              <a:t>Comme vous le voyez,</a:t>
            </a:r>
            <a:r>
              <a:rPr lang="fr-FR" baseline="0" dirty="0"/>
              <a:t> et comme vous le savez déjà, le</a:t>
            </a:r>
            <a:r>
              <a:rPr lang="fr-FR" dirty="0"/>
              <a:t> taux de nouvelles infections (incidence) est élevé. Notre souci, outre le traitement et les soins aux personnes infectées, est de ramener ce chiffre à zéro.</a:t>
            </a:r>
            <a:endParaRPr lang="en-GB" dirty="0"/>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165516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Que voyez-vous dans le graphique ?</a:t>
            </a:r>
          </a:p>
          <a:p>
            <a:pPr>
              <a:spcBef>
                <a:spcPts val="600"/>
              </a:spcBef>
            </a:pPr>
            <a:r>
              <a:rPr lang="fr-FR" dirty="0"/>
              <a:t>Quelles sont les implications pour le type de travail que vous faites. </a:t>
            </a:r>
          </a:p>
          <a:p>
            <a:pPr>
              <a:spcBef>
                <a:spcPts val="600"/>
              </a:spcBef>
            </a:pPr>
            <a:r>
              <a:rPr lang="fr-FR" i="1" dirty="0"/>
              <a:t>Posez des questions si nécessaire pour inciter les participants à réfléchir aux raisons de se concentrer sur les populations clés (y compris les aspects financiers et programmatiques).</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153221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Selon vous, qu’est-ce qui doit changer afin d'inverser ces tendances?</a:t>
            </a:r>
          </a:p>
          <a:p>
            <a:pPr>
              <a:spcBef>
                <a:spcPts val="600"/>
              </a:spcBef>
            </a:pPr>
            <a:r>
              <a:rPr lang="fr-FR" i="1" dirty="0"/>
              <a:t>Faites avancer l'animation sur la diapositive lorsque vous demandez :</a:t>
            </a:r>
          </a:p>
          <a:p>
            <a:pPr>
              <a:spcBef>
                <a:spcPts val="600"/>
              </a:spcBef>
            </a:pPr>
            <a:r>
              <a:rPr lang="fr-FR" dirty="0"/>
              <a:t>Est-ce que c'est …</a:t>
            </a:r>
          </a:p>
          <a:p>
            <a:pPr marL="171450" indent="-171450">
              <a:buFont typeface="Arial" panose="020B0604020202020204" pitchFamily="34" charset="0"/>
              <a:buChar char="•"/>
            </a:pPr>
            <a:r>
              <a:rPr lang="fr-FR" dirty="0"/>
              <a:t>Les connaissances ?</a:t>
            </a:r>
          </a:p>
          <a:p>
            <a:pPr marL="171450" indent="-171450">
              <a:buFont typeface="Arial" panose="020B0604020202020204" pitchFamily="34" charset="0"/>
              <a:buChar char="•"/>
            </a:pPr>
            <a:r>
              <a:rPr lang="fr-FR" dirty="0"/>
              <a:t>Les attitudes ?</a:t>
            </a:r>
          </a:p>
          <a:p>
            <a:pPr marL="171450" indent="-171450">
              <a:buFont typeface="Arial" panose="020B0604020202020204" pitchFamily="34" charset="0"/>
              <a:buChar char="•"/>
            </a:pPr>
            <a:r>
              <a:rPr lang="fr-FR" dirty="0"/>
              <a:t>Ou comportements ?</a:t>
            </a:r>
          </a:p>
          <a:p>
            <a:pPr>
              <a:spcBef>
                <a:spcPts val="600"/>
              </a:spcBef>
            </a:pPr>
            <a:r>
              <a:rPr lang="fr-FR" dirty="0"/>
              <a:t>Connaissances en quoi ? Quels types d'attitudes ? Quels comportements ? </a:t>
            </a:r>
          </a:p>
          <a:p>
            <a:pPr>
              <a:spcBef>
                <a:spcPts val="600"/>
              </a:spcBef>
            </a:pPr>
            <a:r>
              <a:rPr lang="fr-FR" i="1" dirty="0"/>
              <a:t>Passez à la dernière question de la diapositive et demandez à quelqu'un de la lire. </a:t>
            </a:r>
          </a:p>
          <a:p>
            <a:pPr>
              <a:spcBef>
                <a:spcPts val="600"/>
              </a:spcBef>
            </a:pPr>
            <a:r>
              <a:rPr lang="fr-FR" b="1" i="1" dirty="0"/>
              <a:t>Remarque : </a:t>
            </a:r>
            <a:r>
              <a:rPr lang="fr-FR" i="1" dirty="0"/>
              <a:t>cette question sera discutée tout au long de la formation, il est donc important de maintenir la progression de la séance. Ces questions sont principalement conçues comme des questions rhétoriques pour amener le groupe à réfléchir sur son rôle dans la motivation des clients et sur ce à quoi pourrait ressembler la réussite.</a:t>
            </a:r>
          </a:p>
          <a:p>
            <a:pPr>
              <a:spcBef>
                <a:spcPts val="600"/>
              </a:spcBef>
            </a:pPr>
            <a:r>
              <a:rPr lang="fr-FR" i="1" dirty="0"/>
              <a:t>Demandez aux participants de se lever pour un bref exercice.</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46270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8028"/>
          </a:xfrm>
        </p:spPr>
        <p:txBody>
          <a:bodyPr/>
          <a:lstStyle/>
          <a:p>
            <a:pPr>
              <a:spcBef>
                <a:spcPts val="600"/>
              </a:spcBef>
            </a:pPr>
            <a:r>
              <a:rPr lang="fr-FR" b="1" i="1" dirty="0"/>
              <a:t>Remarque</a:t>
            </a:r>
            <a:r>
              <a:rPr lang="fr-FR" i="1" dirty="0"/>
              <a:t> : avant le début de cette séance, imprimez les cartes de l'exercice de mesure des risques sur du papier ou du carton de format lettre ou A4. Trouvez un long mur dans la salle et collez la carte « risque faible » sur le côté gauche du mur, et la carte « risque élevé » à environ 4 mètres à droite. </a:t>
            </a:r>
          </a:p>
          <a:p>
            <a:pPr>
              <a:spcBef>
                <a:spcPts val="600"/>
              </a:spcBef>
            </a:pPr>
            <a:r>
              <a:rPr lang="fr-FR" i="1" dirty="0"/>
              <a:t>Vous devez former un continuum invisible de risque faible à risque élevé sur le mur, à peu près au niveau des yeux (voir ci-dessous).</a:t>
            </a:r>
          </a:p>
          <a:p>
            <a:pPr>
              <a:spcBef>
                <a:spcPts val="600"/>
              </a:spcBef>
            </a:pPr>
            <a:r>
              <a:rPr lang="fr-FR" i="1" dirty="0"/>
              <a:t>Demandez si l'un des participants souhaite se porter volontaire comme facilitateur, et remettez-lui la pile restante de cartes sur les comportements à risque (veillez à les mélanger avant de les distribuer). Demandez-lui de travailler avec le groupe pour placer chacune des cartes de comportement à risque sur le mur par ordre de risque, du plus faible au plus élevé. Indiquez au groupe qu'aucune carte ne peut être placée l’une sur l’autre ; elles doivent plutôt être placées en séquence le long de la ligne imaginaire créée entre les cartes « Risque faible » et « Risque élevé ». Donnez au groupe environ 10 minutes pour faire l'exercice. Une fois que toutes les cartes sont sur le mur, demandez si tout le monde est d'accord. Notez que vous reviendrez plus tard sur le continuum du risque pour l'ajuster si nécessaire. </a:t>
            </a:r>
          </a:p>
          <a:p>
            <a:pPr>
              <a:spcBef>
                <a:spcPts val="600"/>
              </a:spcBef>
            </a:pPr>
            <a:r>
              <a:rPr lang="fr-FR" b="1" i="1" dirty="0"/>
              <a:t>Remarque</a:t>
            </a:r>
            <a:r>
              <a:rPr lang="fr-FR" i="1" dirty="0"/>
              <a:t> : les risques relatifs sont indiqués dans l'ordre des cartes du document Fiches d'activité/Ressources, du plus élevé au plus faible. </a:t>
            </a:r>
          </a:p>
          <a:p>
            <a:pPr>
              <a:spcBef>
                <a:spcPts val="600"/>
              </a:spcBef>
            </a:pPr>
            <a:r>
              <a:rPr lang="fr-FR" i="1" dirty="0"/>
              <a:t>Les participants peuvent maintenant retourner à leur place.</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303864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Remarque</a:t>
            </a:r>
            <a:r>
              <a:rPr lang="fr-FR" i="1" dirty="0"/>
              <a:t> : pour les groupes qui seront en mesure de comprendre pleinement le tableau des « Modes de transmission » de la diapositive 13 sans une brève orientation sur les concepts de probabilité, vous pouvez passer à la diapositive 13. </a:t>
            </a:r>
          </a:p>
          <a:p>
            <a:endParaRPr lang="fr-FR" dirty="0"/>
          </a:p>
          <a:p>
            <a:r>
              <a:rPr lang="fr-FR" dirty="0"/>
              <a:t>Est-ce que vous comprenez tous  le concept de probabilité? Est-ce qu’une personne pourrait l’expliquer au groupe?</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182164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Lorsqu’on dit qu’il y a 50% de chances qu'il pleuve, qu'est-ce que cela veut dire?</a:t>
            </a:r>
          </a:p>
          <a:p>
            <a:r>
              <a:rPr lang="fr-FR" dirty="0"/>
              <a:t> </a:t>
            </a:r>
          </a:p>
          <a:p>
            <a:r>
              <a:rPr lang="fr-FR" i="1" dirty="0"/>
              <a:t>Les participants doivent convenir qu'une probabilité de 50 % de pluie signifie qu'il y a autant de chances qu'il pleuve ou qu'il ne pleuve pas.</a:t>
            </a:r>
            <a:endParaRPr lang="en-GB" i="1" dirty="0"/>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3566990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pic>
        <p:nvPicPr>
          <p:cNvPr id="11" name="Picture 10">
            <a:extLst>
              <a:ext uri="{FF2B5EF4-FFF2-40B4-BE49-F238E27FC236}">
                <a16:creationId xmlns:a16="http://schemas.microsoft.com/office/drawing/2014/main" id="{544BBD1C-9BB4-9045-8C41-84A86B97AE0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19BD43EE-0AA4-B74A-88D5-6DFFC2B3A6E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4"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838FD83E-9F3D-4C66-BBC9-ACC278F513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76D9B8-68A6-6A42-B00B-466E9CB2A3A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E961-3530-8148-97E2-635F76D4B833}" type="slidenum">
              <a:rPr lang="en-US" smtClean="0"/>
              <a:t>‹#›</a:t>
            </a:fld>
            <a:endParaRPr lang="en-US"/>
          </a:p>
        </p:txBody>
      </p:sp>
    </p:spTree>
    <p:extLst>
      <p:ext uri="{BB962C8B-B14F-4D97-AF65-F5344CB8AC3E}">
        <p14:creationId xmlns:p14="http://schemas.microsoft.com/office/powerpoint/2010/main" val="331935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76D9B8-68A6-6A42-B00B-466E9CB2A3A1}"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CE961-3530-8148-97E2-635F76D4B833}" type="slidenum">
              <a:rPr lang="en-US" smtClean="0"/>
              <a:t>‹#›</a:t>
            </a:fld>
            <a:endParaRPr lang="en-US"/>
          </a:p>
        </p:txBody>
      </p:sp>
    </p:spTree>
    <p:extLst>
      <p:ext uri="{BB962C8B-B14F-4D97-AF65-F5344CB8AC3E}">
        <p14:creationId xmlns:p14="http://schemas.microsoft.com/office/powerpoint/2010/main" val="52241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6D9B8-68A6-6A42-B00B-466E9CB2A3A1}"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CE961-3530-8148-97E2-635F76D4B833}" type="slidenum">
              <a:rPr lang="en-US" smtClean="0"/>
              <a:t>‹#›</a:t>
            </a:fld>
            <a:endParaRPr lang="en-US"/>
          </a:p>
        </p:txBody>
      </p:sp>
    </p:spTree>
    <p:extLst>
      <p:ext uri="{BB962C8B-B14F-4D97-AF65-F5344CB8AC3E}">
        <p14:creationId xmlns:p14="http://schemas.microsoft.com/office/powerpoint/2010/main" val="228549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 id="2147483818" r:id="rId11"/>
    <p:sldLayoutId id="2147483820" r:id="rId12"/>
    <p:sldLayoutId id="2147483821" r:id="rId13"/>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cdc.gov/hiv/risk/estimates/riskbehaviors.html"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cdc.gov/hiv/pdf/group/gender/pregnantwomen/cdc-hiv-pregnant-wome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err="1"/>
              <a:t>Comprendre</a:t>
            </a:r>
            <a:r>
              <a:rPr lang="en-US" dirty="0"/>
              <a:t> le </a:t>
            </a:r>
            <a:r>
              <a:rPr lang="en-US" dirty="0" err="1"/>
              <a:t>contexte</a:t>
            </a:r>
            <a:endParaRPr lang="en-US" dirty="0"/>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1 – Counseling de motivation</a:t>
            </a:r>
          </a:p>
          <a:p>
            <a:r>
              <a:rPr lang="en-US" dirty="0"/>
              <a:t>Pays, </a:t>
            </a:r>
            <a:r>
              <a:rPr lang="en-US" dirty="0" err="1"/>
              <a:t>Année</a:t>
            </a:r>
            <a:endParaRPr lang="en-US" dirty="0"/>
          </a:p>
        </p:txBody>
      </p:sp>
      <p:sp>
        <p:nvSpPr>
          <p:cNvPr id="4" name="Text Placeholder 3">
            <a:extLst>
              <a:ext uri="{FF2B5EF4-FFF2-40B4-BE49-F238E27FC236}">
                <a16:creationId xmlns:a16="http://schemas.microsoft.com/office/drawing/2014/main" id="{51770E53-DE4D-B444-BC2D-90D5E4FC2342}"/>
              </a:ext>
            </a:extLst>
          </p:cNvPr>
          <p:cNvSpPr>
            <a:spLocks noGrp="1"/>
          </p:cNvSpPr>
          <p:nvPr>
            <p:ph type="body" sz="quarter" idx="10"/>
          </p:nvPr>
        </p:nvSpPr>
        <p:spPr/>
        <p:txBody>
          <a:bodyPr>
            <a:normAutofit fontScale="92500" lnSpcReduction="10000"/>
          </a:bodyPr>
          <a:lstStyle/>
          <a:p>
            <a:r>
              <a:rPr lang="en-US" dirty="0"/>
              <a:t>Nom du </a:t>
            </a:r>
            <a:r>
              <a:rPr lang="fr-FR" dirty="0"/>
              <a:t>facilitateur</a:t>
            </a:r>
          </a:p>
        </p:txBody>
      </p:sp>
      <p:sp>
        <p:nvSpPr>
          <p:cNvPr id="8" name="Text Placeholder 7">
            <a:extLst>
              <a:ext uri="{FF2B5EF4-FFF2-40B4-BE49-F238E27FC236}">
                <a16:creationId xmlns:a16="http://schemas.microsoft.com/office/drawing/2014/main" id="{BCA98E2F-B233-44A2-96B2-FFB08F2B31BA}"/>
              </a:ext>
            </a:extLst>
          </p:cNvPr>
          <p:cNvSpPr>
            <a:spLocks noGrp="1"/>
          </p:cNvSpPr>
          <p:nvPr>
            <p:ph type="body" sz="quarter" idx="11"/>
          </p:nvPr>
        </p:nvSpPr>
        <p:spPr/>
        <p:txBody>
          <a:bodyPr>
            <a:normAutofit lnSpcReduction="10000"/>
          </a:body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t="-1" b="-1"/>
          <a:stretch/>
        </p:blipFill>
        <p:spPr>
          <a:xfrm>
            <a:off x="1" y="1"/>
            <a:ext cx="9144000" cy="6858000"/>
          </a:xfrm>
          <a:prstGeom prst="rect">
            <a:avLst/>
          </a:prstGeom>
        </p:spPr>
      </p:pic>
      <p:sp>
        <p:nvSpPr>
          <p:cNvPr id="2" name="Title 1"/>
          <p:cNvSpPr>
            <a:spLocks noGrp="1"/>
          </p:cNvSpPr>
          <p:nvPr>
            <p:ph type="title"/>
          </p:nvPr>
        </p:nvSpPr>
        <p:spPr>
          <a:xfrm>
            <a:off x="138075" y="273179"/>
            <a:ext cx="3024850" cy="1090926"/>
          </a:xfrm>
        </p:spPr>
        <p:txBody>
          <a:bodyPr>
            <a:normAutofit/>
          </a:bodyPr>
          <a:lstStyle/>
          <a:p>
            <a:pPr algn="ctr"/>
            <a:r>
              <a:rPr lang="en-US" sz="2800" dirty="0">
                <a:solidFill>
                  <a:schemeClr val="bg1"/>
                </a:solidFill>
              </a:rPr>
              <a:t>1 </a:t>
            </a:r>
            <a:r>
              <a:rPr lang="en-US" sz="2800" dirty="0" err="1">
                <a:solidFill>
                  <a:schemeClr val="bg1"/>
                </a:solidFill>
              </a:rPr>
              <a:t>personne</a:t>
            </a:r>
            <a:r>
              <a:rPr lang="en-US" sz="2800" dirty="0">
                <a:solidFill>
                  <a:schemeClr val="bg1"/>
                </a:solidFill>
              </a:rPr>
              <a:t> </a:t>
            </a:r>
            <a:r>
              <a:rPr lang="en-US" sz="2800" dirty="0" err="1">
                <a:solidFill>
                  <a:schemeClr val="bg1"/>
                </a:solidFill>
              </a:rPr>
              <a:t>parmi</a:t>
            </a:r>
            <a:r>
              <a:rPr lang="en-US" sz="2800" dirty="0">
                <a:solidFill>
                  <a:schemeClr val="bg1"/>
                </a:solidFill>
              </a:rPr>
              <a:t>  100 </a:t>
            </a:r>
            <a:r>
              <a:rPr lang="en-US" sz="2800" dirty="0" err="1">
                <a:solidFill>
                  <a:schemeClr val="bg1"/>
                </a:solidFill>
              </a:rPr>
              <a:t>est</a:t>
            </a:r>
            <a:r>
              <a:rPr lang="en-US" sz="2800" dirty="0">
                <a:solidFill>
                  <a:schemeClr val="bg1"/>
                </a:solidFill>
              </a:rPr>
              <a:t> </a:t>
            </a:r>
            <a:r>
              <a:rPr lang="en-US" sz="2800" dirty="0" err="1">
                <a:solidFill>
                  <a:schemeClr val="bg1"/>
                </a:solidFill>
              </a:rPr>
              <a:t>gagnante</a:t>
            </a:r>
            <a:endParaRPr lang="en-US" sz="2800" dirty="0">
              <a:solidFill>
                <a:schemeClr val="bg1"/>
              </a:solidFill>
            </a:endParaRPr>
          </a:p>
        </p:txBody>
      </p:sp>
    </p:spTree>
    <p:extLst>
      <p:ext uri="{BB962C8B-B14F-4D97-AF65-F5344CB8AC3E}">
        <p14:creationId xmlns:p14="http://schemas.microsoft.com/office/powerpoint/2010/main" val="143387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8188" y="1772283"/>
            <a:ext cx="5822857" cy="553998"/>
          </a:xfrm>
          <a:prstGeom prst="rect">
            <a:avLst/>
          </a:prstGeom>
          <a:noFill/>
        </p:spPr>
        <p:txBody>
          <a:bodyPr wrap="square" rtlCol="0">
            <a:spAutoFit/>
          </a:bodyPr>
          <a:lstStyle/>
          <a:p>
            <a:r>
              <a:rPr lang="en-US" sz="3000" dirty="0"/>
              <a:t>La </a:t>
            </a:r>
            <a:r>
              <a:rPr lang="en-US" sz="3000" dirty="0" err="1">
                <a:solidFill>
                  <a:srgbClr val="C00000"/>
                </a:solidFill>
              </a:rPr>
              <a:t>probabilité</a:t>
            </a:r>
            <a:r>
              <a:rPr lang="en-US" sz="3000" dirty="0">
                <a:solidFill>
                  <a:srgbClr val="C00000"/>
                </a:solidFill>
              </a:rPr>
              <a:t> d’un </a:t>
            </a:r>
            <a:r>
              <a:rPr lang="en-US" sz="3000" dirty="0" err="1">
                <a:solidFill>
                  <a:srgbClr val="C00000"/>
                </a:solidFill>
              </a:rPr>
              <a:t>événement</a:t>
            </a:r>
            <a:r>
              <a:rPr lang="en-US" sz="3000" dirty="0">
                <a:solidFill>
                  <a:srgbClr val="C00000"/>
                </a:solidFill>
              </a:rPr>
              <a:t> </a:t>
            </a:r>
            <a:r>
              <a:rPr lang="en-US" sz="3000" dirty="0"/>
              <a:t>= </a:t>
            </a:r>
          </a:p>
        </p:txBody>
      </p:sp>
      <p:sp>
        <p:nvSpPr>
          <p:cNvPr id="6" name="TextBox 5"/>
          <p:cNvSpPr txBox="1"/>
          <p:nvPr/>
        </p:nvSpPr>
        <p:spPr>
          <a:xfrm>
            <a:off x="1238006" y="2541323"/>
            <a:ext cx="6976172" cy="1015663"/>
          </a:xfrm>
          <a:prstGeom prst="rect">
            <a:avLst/>
          </a:prstGeom>
          <a:noFill/>
        </p:spPr>
        <p:txBody>
          <a:bodyPr wrap="square" rtlCol="0">
            <a:spAutoFit/>
          </a:bodyPr>
          <a:lstStyle/>
          <a:p>
            <a:pPr algn="ctr"/>
            <a:r>
              <a:rPr lang="en-US" sz="3000" dirty="0">
                <a:solidFill>
                  <a:schemeClr val="accent1"/>
                </a:solidFill>
              </a:rPr>
              <a:t>Le </a:t>
            </a:r>
            <a:r>
              <a:rPr lang="en-US" sz="3000" dirty="0" err="1">
                <a:solidFill>
                  <a:schemeClr val="accent1"/>
                </a:solidFill>
              </a:rPr>
              <a:t>nombre</a:t>
            </a:r>
            <a:r>
              <a:rPr lang="en-US" sz="3000" dirty="0">
                <a:solidFill>
                  <a:schemeClr val="accent1"/>
                </a:solidFill>
              </a:rPr>
              <a:t> de </a:t>
            </a:r>
            <a:r>
              <a:rPr lang="en-US" sz="3000" dirty="0" err="1">
                <a:solidFill>
                  <a:schemeClr val="accent1"/>
                </a:solidFill>
              </a:rPr>
              <a:t>façons</a:t>
            </a:r>
            <a:r>
              <a:rPr lang="en-US" sz="3000" dirty="0">
                <a:solidFill>
                  <a:schemeClr val="accent1"/>
                </a:solidFill>
              </a:rPr>
              <a:t> </a:t>
            </a:r>
            <a:r>
              <a:rPr lang="en-US" sz="3000" dirty="0" err="1">
                <a:solidFill>
                  <a:schemeClr val="accent1"/>
                </a:solidFill>
              </a:rPr>
              <a:t>dont</a:t>
            </a:r>
            <a:r>
              <a:rPr lang="en-US" sz="3000" dirty="0">
                <a:solidFill>
                  <a:schemeClr val="accent1"/>
                </a:solidFill>
              </a:rPr>
              <a:t> </a:t>
            </a:r>
            <a:r>
              <a:rPr lang="en-US" sz="3000" dirty="0" err="1">
                <a:solidFill>
                  <a:schemeClr val="accent1"/>
                </a:solidFill>
              </a:rPr>
              <a:t>quelque</a:t>
            </a:r>
            <a:r>
              <a:rPr lang="en-US" sz="3000" dirty="0">
                <a:solidFill>
                  <a:schemeClr val="accent1"/>
                </a:solidFill>
              </a:rPr>
              <a:t> chose </a:t>
            </a:r>
            <a:r>
              <a:rPr lang="en-US" sz="3000" dirty="0" err="1">
                <a:solidFill>
                  <a:schemeClr val="accent1"/>
                </a:solidFill>
              </a:rPr>
              <a:t>peut</a:t>
            </a:r>
            <a:r>
              <a:rPr lang="en-US" sz="3000" dirty="0">
                <a:solidFill>
                  <a:schemeClr val="accent1"/>
                </a:solidFill>
              </a:rPr>
              <a:t> arriver</a:t>
            </a:r>
          </a:p>
        </p:txBody>
      </p:sp>
      <p:sp>
        <p:nvSpPr>
          <p:cNvPr id="7" name="TextBox 6"/>
          <p:cNvSpPr txBox="1"/>
          <p:nvPr/>
        </p:nvSpPr>
        <p:spPr>
          <a:xfrm>
            <a:off x="1238006" y="3906440"/>
            <a:ext cx="6976174" cy="553998"/>
          </a:xfrm>
          <a:prstGeom prst="rect">
            <a:avLst/>
          </a:prstGeom>
          <a:noFill/>
        </p:spPr>
        <p:txBody>
          <a:bodyPr wrap="square" rtlCol="0">
            <a:spAutoFit/>
          </a:bodyPr>
          <a:lstStyle/>
          <a:p>
            <a:pPr algn="ctr"/>
            <a:r>
              <a:rPr lang="en-US" sz="3000" dirty="0">
                <a:solidFill>
                  <a:srgbClr val="7030A0"/>
                </a:solidFill>
              </a:rPr>
              <a:t>Le </a:t>
            </a:r>
            <a:r>
              <a:rPr lang="en-US" sz="3000" dirty="0" err="1">
                <a:solidFill>
                  <a:srgbClr val="7030A0"/>
                </a:solidFill>
              </a:rPr>
              <a:t>nombre</a:t>
            </a:r>
            <a:r>
              <a:rPr lang="en-US" sz="3000" dirty="0">
                <a:solidFill>
                  <a:srgbClr val="7030A0"/>
                </a:solidFill>
              </a:rPr>
              <a:t> de </a:t>
            </a:r>
            <a:r>
              <a:rPr lang="en-US" sz="3000" dirty="0" err="1">
                <a:solidFill>
                  <a:srgbClr val="7030A0"/>
                </a:solidFill>
              </a:rPr>
              <a:t>résultats</a:t>
            </a:r>
            <a:r>
              <a:rPr lang="en-US" sz="3000" dirty="0">
                <a:solidFill>
                  <a:srgbClr val="7030A0"/>
                </a:solidFill>
              </a:rPr>
              <a:t> </a:t>
            </a:r>
            <a:r>
              <a:rPr lang="en-US" sz="3000" dirty="0" err="1">
                <a:solidFill>
                  <a:srgbClr val="7030A0"/>
                </a:solidFill>
              </a:rPr>
              <a:t>possibles</a:t>
            </a:r>
            <a:endParaRPr lang="en-US" sz="3000" dirty="0">
              <a:solidFill>
                <a:srgbClr val="7030A0"/>
              </a:solidFill>
            </a:endParaRPr>
          </a:p>
        </p:txBody>
      </p:sp>
      <p:cxnSp>
        <p:nvCxnSpPr>
          <p:cNvPr id="9" name="Straight Connector 8"/>
          <p:cNvCxnSpPr/>
          <p:nvPr/>
        </p:nvCxnSpPr>
        <p:spPr>
          <a:xfrm>
            <a:off x="1238004" y="3726634"/>
            <a:ext cx="697617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73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8487"/>
            <a:ext cx="7886700" cy="800039"/>
          </a:xfrm>
        </p:spPr>
        <p:txBody>
          <a:bodyPr>
            <a:normAutofit/>
          </a:bodyPr>
          <a:lstStyle/>
          <a:p>
            <a:pPr algn="ctr"/>
            <a:r>
              <a:rPr lang="en-US" sz="2400" dirty="0">
                <a:solidFill>
                  <a:schemeClr val="bg1"/>
                </a:solidFill>
              </a:rPr>
              <a:t>Examples of probabilities</a:t>
            </a:r>
          </a:p>
        </p:txBody>
      </p:sp>
      <p:sp>
        <p:nvSpPr>
          <p:cNvPr id="3" name="Rectangle 2"/>
          <p:cNvSpPr/>
          <p:nvPr/>
        </p:nvSpPr>
        <p:spPr>
          <a:xfrm>
            <a:off x="1052626" y="4967492"/>
            <a:ext cx="7558421" cy="50114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 CHANCE SUR 6                     4 CHANCES SUR 5</a:t>
            </a:r>
            <a:endParaRPr lang="en-US" sz="1400" dirty="0"/>
          </a:p>
          <a:p>
            <a:pPr algn="ctr"/>
            <a:endParaRPr lang="en-US" sz="1400" dirty="0"/>
          </a:p>
        </p:txBody>
      </p:sp>
      <p:grpSp>
        <p:nvGrpSpPr>
          <p:cNvPr id="11" name="Group 10"/>
          <p:cNvGrpSpPr/>
          <p:nvPr/>
        </p:nvGrpSpPr>
        <p:grpSpPr>
          <a:xfrm>
            <a:off x="468626" y="2158944"/>
            <a:ext cx="8172077" cy="3309691"/>
            <a:chOff x="468626" y="2158944"/>
            <a:chExt cx="8172077" cy="3309691"/>
          </a:xfrm>
        </p:grpSpPr>
        <p:pic>
          <p:nvPicPr>
            <p:cNvPr id="5" name="Picture 4" descr="A drawing of a person&#10;&#10;Description automatically generated">
              <a:extLst>
                <a:ext uri="{FF2B5EF4-FFF2-40B4-BE49-F238E27FC236}">
                  <a16:creationId xmlns:a16="http://schemas.microsoft.com/office/drawing/2014/main" id="{A9C6D194-7365-44D2-8D1A-8AE21F65B533}"/>
                </a:ext>
              </a:extLst>
            </p:cNvPr>
            <p:cNvPicPr>
              <a:picLocks noChangeAspect="1"/>
            </p:cNvPicPr>
            <p:nvPr/>
          </p:nvPicPr>
          <p:blipFill>
            <a:blip r:embed="rId3"/>
            <a:stretch>
              <a:fillRect/>
            </a:stretch>
          </p:blipFill>
          <p:spPr>
            <a:xfrm>
              <a:off x="468626" y="2158944"/>
              <a:ext cx="8172077" cy="330969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9064" y="2275103"/>
              <a:ext cx="854819" cy="875334"/>
            </a:xfrm>
            <a:prstGeom prst="rect">
              <a:avLst/>
            </a:prstGeom>
          </p:spPr>
        </p:pic>
        <p:sp>
          <p:nvSpPr>
            <p:cNvPr id="6" name="Rectangle 5"/>
            <p:cNvSpPr/>
            <p:nvPr/>
          </p:nvSpPr>
          <p:spPr>
            <a:xfrm>
              <a:off x="956930" y="3171703"/>
              <a:ext cx="7465853" cy="2519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IMPOSSIBLE    IMPROBABLE       MEME CHANCE            PROBABLE         CERTAIN</a:t>
              </a:r>
              <a:endParaRPr lang="fr-FR" sz="1400" dirty="0"/>
            </a:p>
          </p:txBody>
        </p:sp>
        <p:pic>
          <p:nvPicPr>
            <p:cNvPr id="8" name="Picture 7"/>
            <p:cNvPicPr>
              <a:picLocks noChangeAspect="1"/>
            </p:cNvPicPr>
            <p:nvPr/>
          </p:nvPicPr>
          <p:blipFill>
            <a:blip r:embed="rId5"/>
            <a:stretch>
              <a:fillRect/>
            </a:stretch>
          </p:blipFill>
          <p:spPr>
            <a:xfrm>
              <a:off x="3790649" y="2296369"/>
              <a:ext cx="899207" cy="875334"/>
            </a:xfrm>
            <a:prstGeom prst="rect">
              <a:avLst/>
            </a:prstGeom>
          </p:spPr>
        </p:pic>
        <p:pic>
          <p:nvPicPr>
            <p:cNvPr id="9" name="Picture 8"/>
            <p:cNvPicPr>
              <a:picLocks noChangeAspect="1"/>
            </p:cNvPicPr>
            <p:nvPr/>
          </p:nvPicPr>
          <p:blipFill>
            <a:blip r:embed="rId6"/>
            <a:stretch>
              <a:fillRect/>
            </a:stretch>
          </p:blipFill>
          <p:spPr>
            <a:xfrm>
              <a:off x="4689856" y="2256242"/>
              <a:ext cx="904828" cy="904828"/>
            </a:xfrm>
            <a:prstGeom prst="rect">
              <a:avLst/>
            </a:prstGeom>
          </p:spPr>
        </p:pic>
      </p:grpSp>
    </p:spTree>
    <p:extLst>
      <p:ext uri="{BB962C8B-B14F-4D97-AF65-F5344CB8AC3E}">
        <p14:creationId xmlns:p14="http://schemas.microsoft.com/office/powerpoint/2010/main" val="214271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736" y="184152"/>
            <a:ext cx="8136527" cy="800039"/>
          </a:xfrm>
        </p:spPr>
        <p:txBody>
          <a:bodyPr>
            <a:noAutofit/>
          </a:bodyPr>
          <a:lstStyle/>
          <a:p>
            <a:pPr algn="ctr"/>
            <a:r>
              <a:rPr lang="en-ZA" sz="2400" b="1" dirty="0">
                <a:solidFill>
                  <a:srgbClr val="DD4A27"/>
                </a:solidFill>
              </a:rPr>
              <a:t>Types de transmission VIH et </a:t>
            </a:r>
            <a:r>
              <a:rPr lang="en-ZA" sz="2400" b="1" dirty="0" err="1">
                <a:solidFill>
                  <a:srgbClr val="DD4A27"/>
                </a:solidFill>
              </a:rPr>
              <a:t>probabilité</a:t>
            </a:r>
            <a:r>
              <a:rPr lang="en-ZA" sz="2400" b="1" dirty="0">
                <a:solidFill>
                  <a:srgbClr val="DD4A27"/>
                </a:solidFill>
              </a:rPr>
              <a:t> </a:t>
            </a:r>
            <a:r>
              <a:rPr lang="en-ZA" sz="2400" b="1" dirty="0" err="1">
                <a:solidFill>
                  <a:srgbClr val="DD4A27"/>
                </a:solidFill>
              </a:rPr>
              <a:t>d’infection</a:t>
            </a:r>
            <a:r>
              <a:rPr lang="en-ZA" sz="2400" b="1" dirty="0">
                <a:solidFill>
                  <a:srgbClr val="DD4A27"/>
                </a:solidFill>
              </a:rPr>
              <a:t> </a:t>
            </a:r>
            <a:endParaRPr lang="en-ZA" sz="2400" b="1" baseline="30000" dirty="0">
              <a:solidFill>
                <a:srgbClr val="DD4A27"/>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39377688"/>
              </p:ext>
            </p:extLst>
          </p:nvPr>
        </p:nvGraphicFramePr>
        <p:xfrm>
          <a:off x="1781174" y="1033131"/>
          <a:ext cx="5745010" cy="5425619"/>
        </p:xfrm>
        <a:graphic>
          <a:graphicData uri="http://schemas.openxmlformats.org/drawingml/2006/table">
            <a:tbl>
              <a:tblPr firstRow="1" firstCol="1" bandRow="1">
                <a:tableStyleId>{5C22544A-7EE6-4342-B048-85BDC9FD1C3A}</a:tableStyleId>
              </a:tblPr>
              <a:tblGrid>
                <a:gridCol w="3991240">
                  <a:extLst>
                    <a:ext uri="{9D8B030D-6E8A-4147-A177-3AD203B41FA5}">
                      <a16:colId xmlns:a16="http://schemas.microsoft.com/office/drawing/2014/main" val="20000"/>
                    </a:ext>
                  </a:extLst>
                </a:gridCol>
                <a:gridCol w="1753770">
                  <a:extLst>
                    <a:ext uri="{9D8B030D-6E8A-4147-A177-3AD203B41FA5}">
                      <a16:colId xmlns:a16="http://schemas.microsoft.com/office/drawing/2014/main" val="20001"/>
                    </a:ext>
                  </a:extLst>
                </a:gridCol>
              </a:tblGrid>
              <a:tr h="569025">
                <a:tc>
                  <a:txBody>
                    <a:bodyPr/>
                    <a:lstStyle/>
                    <a:p>
                      <a:pPr marL="0" algn="l">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Type </a:t>
                      </a:r>
                      <a:r>
                        <a:rPr lang="en-ZA" sz="1200" dirty="0" err="1">
                          <a:solidFill>
                            <a:schemeClr val="tx1"/>
                          </a:solidFill>
                          <a:effectLst/>
                          <a:latin typeface="Arial" panose="020B0604020202020204" pitchFamily="34" charset="0"/>
                          <a:cs typeface="Arial" panose="020B0604020202020204" pitchFamily="34" charset="0"/>
                        </a:rPr>
                        <a:t>d’exposition</a:t>
                      </a:r>
                      <a:endParaRPr lang="en-ZA" sz="15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a:lnSpc>
                          <a:spcPct val="100000"/>
                        </a:lnSpc>
                        <a:spcAft>
                          <a:spcPts val="0"/>
                        </a:spcAft>
                      </a:pPr>
                      <a:r>
                        <a:rPr lang="en-ZA" sz="1200" dirty="0">
                          <a:solidFill>
                            <a:schemeClr val="tx1"/>
                          </a:solidFill>
                          <a:effectLst/>
                          <a:latin typeface="Arial"/>
                          <a:cs typeface="Arial"/>
                        </a:rPr>
                        <a:t>Risque </a:t>
                      </a:r>
                      <a:r>
                        <a:rPr lang="en-ZA" sz="1200" dirty="0" err="1">
                          <a:solidFill>
                            <a:schemeClr val="tx1"/>
                          </a:solidFill>
                          <a:effectLst/>
                          <a:latin typeface="Arial"/>
                          <a:cs typeface="Arial"/>
                        </a:rPr>
                        <a:t>estimé</a:t>
                      </a:r>
                      <a:r>
                        <a:rPr lang="en-ZA" sz="1200" baseline="0" dirty="0">
                          <a:solidFill>
                            <a:schemeClr val="tx1"/>
                          </a:solidFill>
                          <a:effectLst/>
                          <a:latin typeface="Arial"/>
                          <a:cs typeface="Arial"/>
                        </a:rPr>
                        <a:t> pour 1000 expositions</a:t>
                      </a:r>
                      <a:endParaRPr lang="en-ZA" sz="1500" dirty="0">
                        <a:solidFill>
                          <a:schemeClr val="tx1"/>
                        </a:solidFill>
                        <a:effectLst/>
                        <a:latin typeface="Arial"/>
                        <a:ea typeface="Calibri"/>
                        <a:cs typeface="Arial"/>
                      </a:endParaRPr>
                    </a:p>
                  </a:txBody>
                  <a:tcPr marL="37661" marR="37661" marT="50214" marB="502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45803">
                <a:tc gridSpan="2">
                  <a:txBody>
                    <a:bodyPr/>
                    <a:lstStyle/>
                    <a:p>
                      <a:pPr marL="0" algn="l">
                        <a:lnSpc>
                          <a:spcPct val="100000"/>
                        </a:lnSpc>
                        <a:spcAft>
                          <a:spcPts val="0"/>
                        </a:spcAft>
                      </a:pPr>
                      <a:r>
                        <a:rPr lang="en-ZA" sz="1200" dirty="0" err="1">
                          <a:solidFill>
                            <a:schemeClr val="tx1"/>
                          </a:solidFill>
                          <a:effectLst/>
                          <a:latin typeface="Arial" panose="020B0604020202020204" pitchFamily="34" charset="0"/>
                          <a:cs typeface="Arial" panose="020B0604020202020204" pitchFamily="34" charset="0"/>
                        </a:rPr>
                        <a:t>Parentéral</a:t>
                      </a:r>
                      <a:endParaRPr lang="en-ZA" sz="15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ZA"/>
                    </a:p>
                  </a:txBody>
                  <a:tcPr/>
                </a:tc>
                <a:extLst>
                  <a:ext uri="{0D108BD9-81ED-4DB2-BD59-A6C34878D82A}">
                    <a16:rowId xmlns:a16="http://schemas.microsoft.com/office/drawing/2014/main" val="10001"/>
                  </a:ext>
                </a:extLst>
              </a:tr>
              <a:tr h="345803">
                <a:tc>
                  <a:txBody>
                    <a:bodyPr/>
                    <a:lstStyle/>
                    <a:p>
                      <a:pPr marL="169863" indent="-169863" algn="l">
                        <a:lnSpc>
                          <a:spcPct val="100000"/>
                        </a:lnSpc>
                        <a:spcAft>
                          <a:spcPts val="0"/>
                        </a:spcAft>
                        <a:buFont typeface="Arial" panose="020B0604020202020204" pitchFamily="34" charset="0"/>
                        <a:buChar char="•"/>
                      </a:pPr>
                      <a:r>
                        <a:rPr lang="en-ZA" sz="1200" b="0" dirty="0">
                          <a:solidFill>
                            <a:schemeClr val="tx1"/>
                          </a:solidFill>
                          <a:effectLst/>
                          <a:latin typeface="Arial" panose="020B0604020202020204" pitchFamily="34" charset="0"/>
                          <a:cs typeface="Arial" panose="020B0604020202020204" pitchFamily="34" charset="0"/>
                        </a:rPr>
                        <a:t>Transfusion sanguine</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0" dirty="0">
                          <a:solidFill>
                            <a:schemeClr val="tx1"/>
                          </a:solidFill>
                          <a:effectLst/>
                          <a:latin typeface="Arial" panose="020B0604020202020204" pitchFamily="34" charset="0"/>
                          <a:cs typeface="Arial" panose="020B0604020202020204" pitchFamily="34" charset="0"/>
                        </a:rPr>
                        <a:t>900</a:t>
                      </a:r>
                      <a:endParaRPr lang="en-ZA" sz="1500" b="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803">
                <a:tc>
                  <a:txBody>
                    <a:bodyPr/>
                    <a:lstStyle/>
                    <a:p>
                      <a:pPr marL="169545" indent="-168275" algn="l">
                        <a:lnSpc>
                          <a:spcPct val="100000"/>
                        </a:lnSpc>
                        <a:spcAft>
                          <a:spcPts val="0"/>
                        </a:spcAft>
                        <a:buFont typeface="Arial" panose="020B0604020202020204" pitchFamily="34" charset="0"/>
                        <a:buChar char="•"/>
                      </a:pPr>
                      <a:r>
                        <a:rPr lang="en-ZA" sz="1200" b="0" dirty="0">
                          <a:solidFill>
                            <a:schemeClr val="tx1"/>
                          </a:solidFill>
                          <a:effectLst/>
                          <a:latin typeface="Arial"/>
                          <a:cs typeface="Arial"/>
                        </a:rPr>
                        <a:t>Partage </a:t>
                      </a:r>
                      <a:r>
                        <a:rPr lang="en-ZA" sz="1200" b="0" dirty="0" err="1">
                          <a:solidFill>
                            <a:schemeClr val="tx1"/>
                          </a:solidFill>
                          <a:effectLst/>
                          <a:latin typeface="Arial"/>
                          <a:cs typeface="Arial"/>
                        </a:rPr>
                        <a:t>d’aiguilles</a:t>
                      </a:r>
                      <a:r>
                        <a:rPr lang="en-ZA" sz="1200" b="0" dirty="0">
                          <a:solidFill>
                            <a:schemeClr val="tx1"/>
                          </a:solidFill>
                          <a:effectLst/>
                          <a:latin typeface="Arial"/>
                          <a:cs typeface="Arial"/>
                        </a:rPr>
                        <a:t> pendant </a:t>
                      </a:r>
                      <a:r>
                        <a:rPr lang="en-ZA" sz="1200" b="0" dirty="0" err="1">
                          <a:solidFill>
                            <a:schemeClr val="tx1"/>
                          </a:solidFill>
                          <a:effectLst/>
                          <a:latin typeface="Arial"/>
                          <a:cs typeface="Arial"/>
                        </a:rPr>
                        <a:t>l’utilisation</a:t>
                      </a:r>
                      <a:r>
                        <a:rPr lang="en-ZA" sz="1200" b="0" dirty="0">
                          <a:solidFill>
                            <a:schemeClr val="tx1"/>
                          </a:solidFill>
                          <a:effectLst/>
                          <a:latin typeface="Arial"/>
                          <a:cs typeface="Arial"/>
                        </a:rPr>
                        <a:t> des drogues injectables</a:t>
                      </a:r>
                      <a:endParaRPr lang="en-ZA" sz="1500" b="0" dirty="0">
                        <a:solidFill>
                          <a:schemeClr val="tx1"/>
                        </a:solidFill>
                        <a:effectLst/>
                        <a:latin typeface="Arial"/>
                        <a:ea typeface="Calibri"/>
                        <a:cs typeface="Arial"/>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0" dirty="0">
                          <a:solidFill>
                            <a:schemeClr val="tx1"/>
                          </a:solidFill>
                          <a:effectLst/>
                          <a:latin typeface="Arial" panose="020B0604020202020204" pitchFamily="34" charset="0"/>
                          <a:cs typeface="Arial" panose="020B0604020202020204" pitchFamily="34" charset="0"/>
                        </a:rPr>
                        <a:t>7</a:t>
                      </a:r>
                      <a:endParaRPr lang="en-ZA" sz="1500" b="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803">
                <a:tc>
                  <a:txBody>
                    <a:bodyPr/>
                    <a:lstStyle/>
                    <a:p>
                      <a:pPr marL="169545" indent="-168275" algn="l">
                        <a:lnSpc>
                          <a:spcPct val="100000"/>
                        </a:lnSpc>
                        <a:spcAft>
                          <a:spcPts val="0"/>
                        </a:spcAft>
                        <a:buFont typeface="Arial" panose="020B0604020202020204" pitchFamily="34" charset="0"/>
                        <a:buChar char="•"/>
                      </a:pPr>
                      <a:r>
                        <a:rPr lang="en-ZA" sz="1200" b="0" dirty="0" err="1">
                          <a:solidFill>
                            <a:schemeClr val="tx1"/>
                          </a:solidFill>
                          <a:effectLst/>
                          <a:latin typeface="Arial" panose="020B0604020202020204" pitchFamily="34" charset="0"/>
                          <a:cs typeface="Arial" panose="020B0604020202020204" pitchFamily="34" charset="0"/>
                        </a:rPr>
                        <a:t>Percutanée</a:t>
                      </a:r>
                      <a:r>
                        <a:rPr lang="en-ZA" sz="1200" b="0" dirty="0">
                          <a:solidFill>
                            <a:schemeClr val="tx1"/>
                          </a:solidFill>
                          <a:effectLst/>
                          <a:latin typeface="Arial" panose="020B0604020202020204" pitchFamily="34" charset="0"/>
                          <a:cs typeface="Arial" panose="020B0604020202020204" pitchFamily="34" charset="0"/>
                        </a:rPr>
                        <a:t> (aiguille)</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0" dirty="0">
                          <a:solidFill>
                            <a:schemeClr val="tx1"/>
                          </a:solidFill>
                          <a:effectLst/>
                          <a:latin typeface="Arial" panose="020B0604020202020204" pitchFamily="34" charset="0"/>
                          <a:cs typeface="Arial" panose="020B0604020202020204" pitchFamily="34" charset="0"/>
                        </a:rPr>
                        <a:t>3</a:t>
                      </a:r>
                      <a:endParaRPr lang="en-ZA" sz="1500" b="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803">
                <a:tc gridSpan="2">
                  <a:txBody>
                    <a:bodyPr/>
                    <a:lstStyle/>
                    <a:p>
                      <a:pPr marL="0" algn="l">
                        <a:lnSpc>
                          <a:spcPct val="100000"/>
                        </a:lnSpc>
                        <a:spcAft>
                          <a:spcPts val="0"/>
                        </a:spcAft>
                      </a:pPr>
                      <a:r>
                        <a:rPr lang="en-ZA" sz="1200" dirty="0" err="1">
                          <a:solidFill>
                            <a:schemeClr val="tx1"/>
                          </a:solidFill>
                          <a:effectLst/>
                          <a:latin typeface="Arial" panose="020B0604020202020204" pitchFamily="34" charset="0"/>
                          <a:cs typeface="Arial" panose="020B0604020202020204" pitchFamily="34" charset="0"/>
                        </a:rPr>
                        <a:t>Sexuelle</a:t>
                      </a:r>
                      <a:endParaRPr lang="en-ZA" sz="15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ZA"/>
                    </a:p>
                  </a:txBody>
                  <a:tcPr/>
                </a:tc>
                <a:extLst>
                  <a:ext uri="{0D108BD9-81ED-4DB2-BD59-A6C34878D82A}">
                    <a16:rowId xmlns:a16="http://schemas.microsoft.com/office/drawing/2014/main" val="10005"/>
                  </a:ext>
                </a:extLst>
              </a:tr>
              <a:tr h="345803">
                <a:tc>
                  <a:txBody>
                    <a:bodyPr/>
                    <a:lstStyle/>
                    <a:p>
                      <a:pPr marL="169545" indent="-168275" algn="l">
                        <a:lnSpc>
                          <a:spcPct val="100000"/>
                        </a:lnSpc>
                        <a:spcAft>
                          <a:spcPts val="0"/>
                        </a:spcAft>
                        <a:buFont typeface="Arial" panose="020B0604020202020204" pitchFamily="34" charset="0"/>
                        <a:buChar char="•"/>
                      </a:pPr>
                      <a:r>
                        <a:rPr lang="en-ZA" sz="1200" b="0" dirty="0">
                          <a:solidFill>
                            <a:schemeClr val="tx1"/>
                          </a:solidFill>
                          <a:effectLst/>
                          <a:latin typeface="Arial" panose="020B0604020202020204" pitchFamily="34" charset="0"/>
                          <a:cs typeface="Arial" panose="020B0604020202020204" pitchFamily="34" charset="0"/>
                        </a:rPr>
                        <a:t>Rapports </a:t>
                      </a:r>
                      <a:r>
                        <a:rPr lang="en-ZA" sz="1200" b="0" dirty="0" err="1">
                          <a:solidFill>
                            <a:schemeClr val="tx1"/>
                          </a:solidFill>
                          <a:effectLst/>
                          <a:latin typeface="Arial" panose="020B0604020202020204" pitchFamily="34" charset="0"/>
                          <a:cs typeface="Arial" panose="020B0604020202020204" pitchFamily="34" charset="0"/>
                        </a:rPr>
                        <a:t>sexuels</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anaux</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réceptifs</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aseline="0" dirty="0">
                          <a:solidFill>
                            <a:schemeClr val="tx1"/>
                          </a:solidFill>
                          <a:effectLst/>
                          <a:latin typeface="Arial" panose="020B0604020202020204" pitchFamily="34" charset="0"/>
                          <a:ea typeface="+mn-ea"/>
                          <a:cs typeface="Arial" panose="020B0604020202020204" pitchFamily="34" charset="0"/>
                        </a:rPr>
                        <a:t>14</a:t>
                      </a:r>
                      <a:endParaRPr lang="en-ZA" sz="150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803">
                <a:tc>
                  <a:txBody>
                    <a:bodyPr/>
                    <a:lstStyle/>
                    <a:p>
                      <a:pPr marL="169545" indent="-168275" algn="l">
                        <a:lnSpc>
                          <a:spcPct val="100000"/>
                        </a:lnSpc>
                        <a:spcAft>
                          <a:spcPts val="0"/>
                        </a:spcAft>
                        <a:buFont typeface="Arial" panose="020B0604020202020204" pitchFamily="34" charset="0"/>
                        <a:buChar char="•"/>
                      </a:pPr>
                      <a:r>
                        <a:rPr lang="en-ZA" sz="1200" b="0" dirty="0">
                          <a:solidFill>
                            <a:schemeClr val="tx1"/>
                          </a:solidFill>
                          <a:effectLst/>
                          <a:latin typeface="Arial" panose="020B0604020202020204" pitchFamily="34" charset="0"/>
                          <a:cs typeface="Arial" panose="020B0604020202020204" pitchFamily="34" charset="0"/>
                        </a:rPr>
                        <a:t>Rapports </a:t>
                      </a:r>
                      <a:r>
                        <a:rPr lang="en-ZA" sz="1200" b="0" dirty="0" err="1">
                          <a:solidFill>
                            <a:schemeClr val="tx1"/>
                          </a:solidFill>
                          <a:effectLst/>
                          <a:latin typeface="Arial" panose="020B0604020202020204" pitchFamily="34" charset="0"/>
                          <a:cs typeface="Arial" panose="020B0604020202020204" pitchFamily="34" charset="0"/>
                        </a:rPr>
                        <a:t>sexuels</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peno-vaginaux</a:t>
                      </a:r>
                      <a:r>
                        <a:rPr lang="en-ZA" sz="1200" b="0" baseline="0" dirty="0">
                          <a:solidFill>
                            <a:schemeClr val="tx1"/>
                          </a:solidFill>
                          <a:effectLst/>
                          <a:latin typeface="Arial" panose="020B0604020202020204" pitchFamily="34" charset="0"/>
                          <a:cs typeface="Arial" panose="020B0604020202020204" pitchFamily="34" charset="0"/>
                        </a:rPr>
                        <a:t> </a:t>
                      </a:r>
                      <a:r>
                        <a:rPr lang="en-ZA" sz="1200" b="0" baseline="0" dirty="0" err="1">
                          <a:solidFill>
                            <a:schemeClr val="tx1"/>
                          </a:solidFill>
                          <a:effectLst/>
                          <a:latin typeface="Arial" panose="020B0604020202020204" pitchFamily="34" charset="0"/>
                          <a:cs typeface="Arial" panose="020B0604020202020204" pitchFamily="34" charset="0"/>
                        </a:rPr>
                        <a:t>réceptifs</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1</a:t>
                      </a:r>
                      <a:endParaRPr lang="en-ZA" sz="150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5803">
                <a:tc>
                  <a:txBody>
                    <a:bodyPr/>
                    <a:lstStyle/>
                    <a:p>
                      <a:pPr marL="169545" indent="-169545" algn="l">
                        <a:lnSpc>
                          <a:spcPct val="100000"/>
                        </a:lnSpc>
                        <a:spcAft>
                          <a:spcPts val="0"/>
                        </a:spcAft>
                        <a:buFont typeface="Arial" panose="020B0604020202020204" pitchFamily="34" charset="0"/>
                        <a:buChar char="•"/>
                      </a:pPr>
                      <a:r>
                        <a:rPr lang="en-ZA" sz="1200" b="0" dirty="0">
                          <a:solidFill>
                            <a:schemeClr val="tx1"/>
                          </a:solidFill>
                          <a:effectLst/>
                          <a:latin typeface="Arial" panose="020B0604020202020204" pitchFamily="34" charset="0"/>
                          <a:cs typeface="Arial" panose="020B0604020202020204" pitchFamily="34" charset="0"/>
                        </a:rPr>
                        <a:t>Relations </a:t>
                      </a:r>
                      <a:r>
                        <a:rPr lang="en-ZA" sz="1200" b="0" dirty="0" err="1">
                          <a:solidFill>
                            <a:schemeClr val="tx1"/>
                          </a:solidFill>
                          <a:effectLst/>
                          <a:latin typeface="Arial" panose="020B0604020202020204" pitchFamily="34" charset="0"/>
                          <a:cs typeface="Arial" panose="020B0604020202020204" pitchFamily="34" charset="0"/>
                        </a:rPr>
                        <a:t>sexuelles</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anales</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insertives</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aseline="0" dirty="0">
                          <a:solidFill>
                            <a:schemeClr val="tx1"/>
                          </a:solidFill>
                          <a:effectLst/>
                          <a:latin typeface="Arial" panose="020B0604020202020204" pitchFamily="34" charset="0"/>
                          <a:ea typeface="+mn-ea"/>
                          <a:cs typeface="Arial" panose="020B0604020202020204" pitchFamily="34" charset="0"/>
                        </a:rPr>
                        <a:t>1</a:t>
                      </a:r>
                      <a:endParaRPr lang="en-ZA" sz="150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5803">
                <a:tc>
                  <a:txBody>
                    <a:bodyPr/>
                    <a:lstStyle/>
                    <a:p>
                      <a:pPr marL="168275" indent="-168275" algn="l">
                        <a:lnSpc>
                          <a:spcPct val="100000"/>
                        </a:lnSpc>
                        <a:spcAft>
                          <a:spcPts val="0"/>
                        </a:spcAft>
                        <a:buFont typeface="Arial" panose="020B0604020202020204" pitchFamily="34" charset="0"/>
                        <a:buChar char="•"/>
                      </a:pPr>
                      <a:r>
                        <a:rPr lang="en-ZA" sz="1200" b="0" dirty="0">
                          <a:solidFill>
                            <a:schemeClr val="tx1"/>
                          </a:solidFill>
                          <a:effectLst/>
                          <a:latin typeface="Arial" panose="020B0604020202020204" pitchFamily="34" charset="0"/>
                          <a:cs typeface="Arial" panose="020B0604020202020204" pitchFamily="34" charset="0"/>
                        </a:rPr>
                        <a:t>Rapports </a:t>
                      </a:r>
                      <a:r>
                        <a:rPr lang="en-ZA" sz="1200" b="0" dirty="0" err="1">
                          <a:solidFill>
                            <a:schemeClr val="tx1"/>
                          </a:solidFill>
                          <a:effectLst/>
                          <a:latin typeface="Arial" panose="020B0604020202020204" pitchFamily="34" charset="0"/>
                          <a:cs typeface="Arial" panose="020B0604020202020204" pitchFamily="34" charset="0"/>
                        </a:rPr>
                        <a:t>sexuels</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peno-vaginaux</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insertifs</a:t>
                      </a:r>
                      <a:r>
                        <a:rPr lang="en-ZA" sz="1600" b="0" dirty="0">
                          <a:solidFill>
                            <a:schemeClr val="tx1"/>
                          </a:solidFill>
                          <a:effectLst/>
                          <a:latin typeface="Arial" panose="020B0604020202020204" pitchFamily="34" charset="0"/>
                          <a:cs typeface="Arial" panose="020B0604020202020204" pitchFamily="34" charset="0"/>
                        </a:rPr>
                        <a:t> </a:t>
                      </a:r>
                      <a:endParaRPr lang="en-ZA" sz="1500" b="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0.5</a:t>
                      </a:r>
                      <a:endParaRPr lang="en-ZA" sz="1500" baseline="3000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5803">
                <a:tc>
                  <a:txBody>
                    <a:bodyPr/>
                    <a:lstStyle/>
                    <a:p>
                      <a:pPr marL="169545" indent="-168275" algn="l">
                        <a:lnSpc>
                          <a:spcPct val="100000"/>
                        </a:lnSpc>
                        <a:spcAft>
                          <a:spcPts val="0"/>
                        </a:spcAft>
                        <a:buFont typeface="Arial" panose="020B0604020202020204" pitchFamily="34" charset="0"/>
                        <a:buChar char="•"/>
                      </a:pPr>
                      <a:r>
                        <a:rPr lang="en-ZA" sz="1200" b="0" kern="1200" dirty="0">
                          <a:solidFill>
                            <a:schemeClr val="tx1"/>
                          </a:solidFill>
                          <a:effectLst/>
                          <a:latin typeface="Arial" panose="020B0604020202020204" pitchFamily="34" charset="0"/>
                          <a:ea typeface="+mn-ea"/>
                          <a:cs typeface="Arial" panose="020B0604020202020204" pitchFamily="34" charset="0"/>
                        </a:rPr>
                        <a:t>Rapports </a:t>
                      </a:r>
                      <a:r>
                        <a:rPr lang="en-ZA" sz="1200" b="0" kern="1200" dirty="0" err="1">
                          <a:solidFill>
                            <a:schemeClr val="tx1"/>
                          </a:solidFill>
                          <a:effectLst/>
                          <a:latin typeface="Arial" panose="020B0604020202020204" pitchFamily="34" charset="0"/>
                          <a:ea typeface="+mn-ea"/>
                          <a:cs typeface="Arial" panose="020B0604020202020204" pitchFamily="34" charset="0"/>
                        </a:rPr>
                        <a:t>sexuels</a:t>
                      </a:r>
                      <a:r>
                        <a:rPr lang="en-ZA" sz="1200" b="0" kern="1200" dirty="0">
                          <a:solidFill>
                            <a:schemeClr val="tx1"/>
                          </a:solidFill>
                          <a:effectLst/>
                          <a:latin typeface="Arial" panose="020B0604020202020204" pitchFamily="34" charset="0"/>
                          <a:ea typeface="+mn-ea"/>
                          <a:cs typeface="Arial" panose="020B0604020202020204" pitchFamily="34" charset="0"/>
                        </a:rPr>
                        <a:t> non-protégés</a:t>
                      </a:r>
                      <a:r>
                        <a:rPr lang="en-ZA" sz="1200" b="0" kern="1200" baseline="0" dirty="0">
                          <a:solidFill>
                            <a:schemeClr val="tx1"/>
                          </a:solidFill>
                          <a:effectLst/>
                          <a:latin typeface="Arial" panose="020B0604020202020204" pitchFamily="34" charset="0"/>
                          <a:ea typeface="+mn-ea"/>
                          <a:cs typeface="Arial" panose="020B0604020202020204" pitchFamily="34" charset="0"/>
                        </a:rPr>
                        <a:t> avec des PVVIH sous </a:t>
                      </a:r>
                      <a:r>
                        <a:rPr lang="en-ZA" sz="1200" b="0" kern="1200" baseline="0" dirty="0" err="1">
                          <a:solidFill>
                            <a:schemeClr val="tx1"/>
                          </a:solidFill>
                          <a:effectLst/>
                          <a:latin typeface="Arial" panose="020B0604020202020204" pitchFamily="34" charset="0"/>
                          <a:ea typeface="+mn-ea"/>
                          <a:cs typeface="Arial" panose="020B0604020202020204" pitchFamily="34" charset="0"/>
                        </a:rPr>
                        <a:t>traitements</a:t>
                      </a:r>
                      <a:r>
                        <a:rPr lang="en-ZA" sz="1200" b="0" kern="1200" baseline="0" dirty="0">
                          <a:solidFill>
                            <a:schemeClr val="tx1"/>
                          </a:solidFill>
                          <a:effectLst/>
                          <a:latin typeface="Arial" panose="020B0604020202020204" pitchFamily="34" charset="0"/>
                          <a:ea typeface="+mn-ea"/>
                          <a:cs typeface="Arial" panose="020B0604020202020204" pitchFamily="34" charset="0"/>
                        </a:rPr>
                        <a:t> ARVs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37661" marR="37661" marT="50214" marB="50214"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aseline="0" dirty="0">
                          <a:solidFill>
                            <a:schemeClr val="tx1"/>
                          </a:solidFill>
                          <a:effectLst/>
                          <a:latin typeface="Arial" panose="020B0604020202020204" pitchFamily="34" charset="0"/>
                          <a:ea typeface="Calibri"/>
                          <a:cs typeface="Arial" panose="020B0604020202020204" pitchFamily="34" charset="0"/>
                        </a:rPr>
                        <a:t>&lt;0.13</a:t>
                      </a:r>
                    </a:p>
                  </a:txBody>
                  <a:tcPr marL="37661" marR="37661" marT="50214" marB="50214"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803">
                <a:tc>
                  <a:txBody>
                    <a:bodyPr/>
                    <a:lstStyle/>
                    <a:p>
                      <a:pPr marL="0" indent="0" algn="l">
                        <a:lnSpc>
                          <a:spcPct val="100000"/>
                        </a:lnSpc>
                        <a:spcAft>
                          <a:spcPts val="0"/>
                        </a:spcAft>
                        <a:buFont typeface="Arial" panose="020B0604020202020204" pitchFamily="34" charset="0"/>
                        <a:buNone/>
                      </a:pPr>
                      <a:r>
                        <a:rPr lang="en-ZA" sz="1200" b="1" kern="1200" dirty="0" err="1">
                          <a:solidFill>
                            <a:schemeClr val="tx1"/>
                          </a:solidFill>
                          <a:effectLst/>
                          <a:latin typeface="Arial" panose="020B0604020202020204" pitchFamily="34" charset="0"/>
                          <a:ea typeface="+mn-ea"/>
                          <a:cs typeface="Arial" panose="020B0604020202020204" pitchFamily="34" charset="0"/>
                        </a:rPr>
                        <a:t>Mère</a:t>
                      </a:r>
                      <a:r>
                        <a:rPr lang="en-ZA" sz="1200" b="1" kern="1200" dirty="0">
                          <a:solidFill>
                            <a:schemeClr val="tx1"/>
                          </a:solidFill>
                          <a:effectLst/>
                          <a:latin typeface="Arial" panose="020B0604020202020204" pitchFamily="34" charset="0"/>
                          <a:ea typeface="+mn-ea"/>
                          <a:cs typeface="Arial" panose="020B0604020202020204" pitchFamily="34" charset="0"/>
                        </a:rPr>
                        <a:t> à </a:t>
                      </a:r>
                      <a:r>
                        <a:rPr lang="en-ZA" sz="1200" b="1" kern="1200" dirty="0" err="1">
                          <a:solidFill>
                            <a:schemeClr val="tx1"/>
                          </a:solidFill>
                          <a:effectLst/>
                          <a:latin typeface="Arial" panose="020B0604020202020204" pitchFamily="34" charset="0"/>
                          <a:ea typeface="+mn-ea"/>
                          <a:cs typeface="Arial" panose="020B0604020202020204" pitchFamily="34" charset="0"/>
                        </a:rPr>
                        <a:t>l’enfant</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37661" marR="37661" marT="50214" marB="50214"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ctr">
                        <a:lnSpc>
                          <a:spcPct val="100000"/>
                        </a:lnSpc>
                        <a:spcAft>
                          <a:spcPts val="0"/>
                        </a:spcAft>
                      </a:pPr>
                      <a:endParaRPr lang="en-ZA" sz="1200" baseline="0" dirty="0">
                        <a:solidFill>
                          <a:schemeClr val="tx1"/>
                        </a:solidFill>
                        <a:effectLst/>
                        <a:latin typeface="Arial" panose="020B0604020202020204" pitchFamily="34" charset="0"/>
                        <a:ea typeface="Calibri"/>
                        <a:cs typeface="Arial" panose="020B0604020202020204" pitchFamily="34" charset="0"/>
                      </a:endParaRPr>
                    </a:p>
                  </a:txBody>
                  <a:tcPr marL="37661" marR="37661" marT="50214" marB="50214"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11"/>
                  </a:ext>
                </a:extLst>
              </a:tr>
              <a:tr h="345803">
                <a:tc>
                  <a:txBody>
                    <a:bodyPr/>
                    <a:lstStyle/>
                    <a:p>
                      <a:pPr marL="168275" indent="-168275" algn="l">
                        <a:lnSpc>
                          <a:spcPct val="100000"/>
                        </a:lnSpc>
                        <a:spcAft>
                          <a:spcPts val="0"/>
                        </a:spcAft>
                        <a:buFont typeface="Arial" panose="020B0604020202020204" pitchFamily="34" charset="0"/>
                        <a:buChar char="•"/>
                      </a:pPr>
                      <a:r>
                        <a:rPr lang="en-ZA" sz="1200" b="0" kern="1200" dirty="0">
                          <a:solidFill>
                            <a:schemeClr val="tx1"/>
                          </a:solidFill>
                          <a:effectLst/>
                          <a:latin typeface="Arial"/>
                          <a:ea typeface="+mn-ea"/>
                          <a:cs typeface="Arial"/>
                        </a:rPr>
                        <a:t>Sans </a:t>
                      </a:r>
                      <a:r>
                        <a:rPr lang="en-ZA" sz="1200" b="0" kern="1200" dirty="0" err="1">
                          <a:solidFill>
                            <a:schemeClr val="tx1"/>
                          </a:solidFill>
                          <a:effectLst/>
                          <a:latin typeface="Arial"/>
                          <a:ea typeface="+mn-ea"/>
                          <a:cs typeface="Arial"/>
                        </a:rPr>
                        <a:t>mesures</a:t>
                      </a:r>
                      <a:r>
                        <a:rPr lang="en-ZA" sz="1200" b="0" kern="1200" baseline="0" dirty="0">
                          <a:solidFill>
                            <a:schemeClr val="tx1"/>
                          </a:solidFill>
                          <a:effectLst/>
                          <a:latin typeface="Arial"/>
                          <a:ea typeface="+mn-ea"/>
                          <a:cs typeface="Arial"/>
                        </a:rPr>
                        <a:t> de </a:t>
                      </a:r>
                      <a:r>
                        <a:rPr lang="en-ZA" sz="1200" b="0" kern="1200" baseline="0" dirty="0" err="1">
                          <a:solidFill>
                            <a:schemeClr val="tx1"/>
                          </a:solidFill>
                          <a:effectLst/>
                          <a:latin typeface="Arial"/>
                          <a:ea typeface="+mn-ea"/>
                          <a:cs typeface="Arial"/>
                        </a:rPr>
                        <a:t>prévention</a:t>
                      </a:r>
                      <a:r>
                        <a:rPr lang="en-ZA" sz="1200" b="0" kern="1200" baseline="0" dirty="0">
                          <a:solidFill>
                            <a:schemeClr val="tx1"/>
                          </a:solidFill>
                          <a:effectLst/>
                          <a:latin typeface="Arial"/>
                          <a:ea typeface="+mn-ea"/>
                          <a:cs typeface="Arial"/>
                        </a:rPr>
                        <a:t>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37661" marR="37661" marT="50214" marB="50214"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aseline="0" dirty="0">
                          <a:solidFill>
                            <a:schemeClr val="tx1"/>
                          </a:solidFill>
                          <a:effectLst/>
                          <a:latin typeface="Arial" panose="020B0604020202020204" pitchFamily="34" charset="0"/>
                          <a:ea typeface="Calibri"/>
                          <a:cs typeface="Arial" panose="020B0604020202020204" pitchFamily="34" charset="0"/>
                        </a:rPr>
                        <a:t>250</a:t>
                      </a:r>
                    </a:p>
                  </a:txBody>
                  <a:tcPr marL="37661" marR="37661" marT="50214" marB="50214"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5803">
                <a:tc>
                  <a:txBody>
                    <a:bodyPr/>
                    <a:lstStyle/>
                    <a:p>
                      <a:pPr marL="169545" indent="-168275" algn="l">
                        <a:lnSpc>
                          <a:spcPct val="100000"/>
                        </a:lnSpc>
                        <a:spcAft>
                          <a:spcPts val="0"/>
                        </a:spcAft>
                        <a:buFont typeface="Arial" panose="020B0604020202020204" pitchFamily="34" charset="0"/>
                        <a:buChar char="•"/>
                      </a:pPr>
                      <a:r>
                        <a:rPr lang="en-ZA" sz="1200" b="0" kern="1200" dirty="0">
                          <a:solidFill>
                            <a:schemeClr val="tx1"/>
                          </a:solidFill>
                          <a:effectLst/>
                          <a:latin typeface="Arial"/>
                          <a:ea typeface="+mn-ea"/>
                          <a:cs typeface="Arial"/>
                        </a:rPr>
                        <a:t>Avec des </a:t>
                      </a:r>
                      <a:r>
                        <a:rPr lang="en-ZA" sz="1200" b="0" kern="1200" dirty="0" err="1">
                          <a:solidFill>
                            <a:schemeClr val="tx1"/>
                          </a:solidFill>
                          <a:effectLst/>
                          <a:latin typeface="Arial"/>
                          <a:ea typeface="+mn-ea"/>
                          <a:cs typeface="Arial"/>
                        </a:rPr>
                        <a:t>mesures</a:t>
                      </a:r>
                      <a:r>
                        <a:rPr lang="en-ZA" sz="1200" b="0" kern="1200" dirty="0">
                          <a:solidFill>
                            <a:schemeClr val="tx1"/>
                          </a:solidFill>
                          <a:effectLst/>
                          <a:latin typeface="Arial"/>
                          <a:ea typeface="+mn-ea"/>
                          <a:cs typeface="Arial"/>
                        </a:rPr>
                        <a:t> de </a:t>
                      </a:r>
                      <a:r>
                        <a:rPr lang="en-ZA" sz="1200" b="0" kern="1200" dirty="0" err="1">
                          <a:solidFill>
                            <a:schemeClr val="tx1"/>
                          </a:solidFill>
                          <a:effectLst/>
                          <a:latin typeface="Arial"/>
                          <a:ea typeface="+mn-ea"/>
                          <a:cs typeface="Arial"/>
                        </a:rPr>
                        <a:t>prévention</a:t>
                      </a:r>
                      <a:r>
                        <a:rPr lang="en-ZA" sz="1200" b="0" kern="1200" dirty="0">
                          <a:solidFill>
                            <a:schemeClr val="tx1"/>
                          </a:solidFill>
                          <a:effectLst/>
                          <a:latin typeface="Arial"/>
                          <a:ea typeface="+mn-ea"/>
                          <a:cs typeface="Arial"/>
                        </a:rPr>
                        <a:t>, y </a:t>
                      </a:r>
                      <a:r>
                        <a:rPr lang="en-ZA" sz="1200" b="0" kern="1200" dirty="0" err="1">
                          <a:solidFill>
                            <a:schemeClr val="tx1"/>
                          </a:solidFill>
                          <a:effectLst/>
                          <a:latin typeface="Arial"/>
                          <a:ea typeface="+mn-ea"/>
                          <a:cs typeface="Arial"/>
                        </a:rPr>
                        <a:t>compris</a:t>
                      </a:r>
                      <a:r>
                        <a:rPr lang="en-ZA" sz="1200" b="0" kern="1200" dirty="0">
                          <a:solidFill>
                            <a:schemeClr val="tx1"/>
                          </a:solidFill>
                          <a:effectLst/>
                          <a:latin typeface="Arial"/>
                          <a:ea typeface="+mn-ea"/>
                          <a:cs typeface="Arial"/>
                        </a:rPr>
                        <a:t> la </a:t>
                      </a:r>
                      <a:r>
                        <a:rPr lang="en-ZA" sz="1200" b="0" kern="1200" dirty="0" err="1">
                          <a:solidFill>
                            <a:schemeClr val="tx1"/>
                          </a:solidFill>
                          <a:effectLst/>
                          <a:latin typeface="Arial"/>
                          <a:ea typeface="+mn-ea"/>
                          <a:cs typeface="Arial"/>
                        </a:rPr>
                        <a:t>prophylaxie</a:t>
                      </a:r>
                      <a:r>
                        <a:rPr lang="en-ZA" sz="1200" b="0" kern="1200" dirty="0">
                          <a:solidFill>
                            <a:schemeClr val="tx1"/>
                          </a:solidFill>
                          <a:effectLst/>
                          <a:latin typeface="Arial"/>
                          <a:ea typeface="+mn-ea"/>
                          <a:cs typeface="Arial"/>
                        </a:rPr>
                        <a:t> ARV</a:t>
                      </a:r>
                    </a:p>
                  </a:txBody>
                  <a:tcPr marL="37661" marR="37661" marT="50214" marB="50214"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Aft>
                          <a:spcPts val="0"/>
                        </a:spcAft>
                      </a:pPr>
                      <a:r>
                        <a:rPr lang="en-ZA" sz="1200" baseline="0" dirty="0">
                          <a:solidFill>
                            <a:schemeClr val="tx1"/>
                          </a:solidFill>
                          <a:effectLst/>
                          <a:latin typeface="Arial" panose="020B0604020202020204" pitchFamily="34" charset="0"/>
                          <a:ea typeface="Calibri"/>
                          <a:cs typeface="Arial" panose="020B0604020202020204" pitchFamily="34" charset="0"/>
                        </a:rPr>
                        <a:t>2</a:t>
                      </a:r>
                    </a:p>
                  </a:txBody>
                  <a:tcPr marL="37661" marR="37661" marT="50214" marB="50214"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Rectangle 1"/>
          <p:cNvSpPr/>
          <p:nvPr/>
        </p:nvSpPr>
        <p:spPr>
          <a:xfrm>
            <a:off x="257174" y="6494634"/>
            <a:ext cx="8772525" cy="230832"/>
          </a:xfrm>
          <a:prstGeom prst="rect">
            <a:avLst/>
          </a:prstGeom>
        </p:spPr>
        <p:txBody>
          <a:bodyPr wrap="square">
            <a:spAutoFit/>
          </a:bodyPr>
          <a:lstStyle/>
          <a:p>
            <a:r>
              <a:rPr lang="en-ZA" sz="900" i="1" dirty="0">
                <a:latin typeface="Arial" panose="020B0604020202020204" pitchFamily="34" charset="0"/>
                <a:cs typeface="Arial" panose="020B0604020202020204" pitchFamily="34" charset="0"/>
              </a:rPr>
              <a:t>Source: </a:t>
            </a:r>
            <a:r>
              <a:rPr lang="en-ZA" sz="900" i="1" dirty="0" err="1">
                <a:latin typeface="Arial" panose="020B0604020202020204" pitchFamily="34" charset="0"/>
                <a:cs typeface="Arial" panose="020B0604020202020204" pitchFamily="34" charset="0"/>
              </a:rPr>
              <a:t>adapté</a:t>
            </a:r>
            <a:r>
              <a:rPr lang="en-ZA" sz="900" i="1" dirty="0">
                <a:latin typeface="Arial" panose="020B0604020202020204" pitchFamily="34" charset="0"/>
                <a:cs typeface="Arial" panose="020B0604020202020204" pitchFamily="34" charset="0"/>
              </a:rPr>
              <a:t> de </a:t>
            </a:r>
            <a:r>
              <a:rPr lang="en-ZA" sz="900" i="1" dirty="0">
                <a:latin typeface="Arial" panose="020B0604020202020204" pitchFamily="34" charset="0"/>
                <a:cs typeface="Arial" panose="020B0604020202020204" pitchFamily="34" charset="0"/>
                <a:hlinkClick r:id="rId3"/>
              </a:rPr>
              <a:t>www.cdc.gov/hiv/risk/estimates/riskbehaviors.html</a:t>
            </a:r>
            <a:r>
              <a:rPr lang="en-ZA" sz="900" i="1" dirty="0">
                <a:latin typeface="Arial" panose="020B0604020202020204" pitchFamily="34" charset="0"/>
                <a:cs typeface="Arial" panose="020B0604020202020204" pitchFamily="34" charset="0"/>
              </a:rPr>
              <a:t>; </a:t>
            </a:r>
            <a:r>
              <a:rPr lang="en-ZA" sz="900" i="1" dirty="0">
                <a:latin typeface="Arial" panose="020B0604020202020204" pitchFamily="34" charset="0"/>
                <a:cs typeface="Arial" panose="020B0604020202020204" pitchFamily="34" charset="0"/>
                <a:hlinkClick r:id="rId4"/>
              </a:rPr>
              <a:t>www.cdc.gov/hiv/pdf/group/gender/pregnantwomen/cdc-hiv-pregnant-women.pdf </a:t>
            </a:r>
            <a:endParaRPr lang="en-ZA" sz="900" i="1"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10632" y="3563716"/>
            <a:ext cx="382948" cy="4958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644117" y="5258203"/>
            <a:ext cx="324480" cy="4102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15502" y="2169110"/>
            <a:ext cx="308041" cy="3764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6090788" y="2357357"/>
            <a:ext cx="211440" cy="4958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022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89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03BD64-F29B-47CC-8ACC-C727E9C002F5}"/>
              </a:ext>
            </a:extLst>
          </p:cNvPr>
          <p:cNvPicPr>
            <a:picLocks noChangeAspect="1"/>
          </p:cNvPicPr>
          <p:nvPr/>
        </p:nvPicPr>
        <p:blipFill>
          <a:blip r:embed="rId3"/>
          <a:srcRect/>
          <a:stretch/>
        </p:blipFill>
        <p:spPr>
          <a:xfrm>
            <a:off x="294901" y="1"/>
            <a:ext cx="8554196" cy="685800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r="67141"/>
          <a:stretch/>
        </p:blipFill>
        <p:spPr>
          <a:xfrm>
            <a:off x="3498093" y="157825"/>
            <a:ext cx="664402" cy="535117"/>
          </a:xfrm>
          <a:prstGeom prst="rect">
            <a:avLst/>
          </a:prstGeom>
        </p:spPr>
      </p:pic>
      <p:sp>
        <p:nvSpPr>
          <p:cNvPr id="5" name="Oval 4"/>
          <p:cNvSpPr/>
          <p:nvPr/>
        </p:nvSpPr>
        <p:spPr>
          <a:xfrm>
            <a:off x="6095914" y="4392595"/>
            <a:ext cx="1846607" cy="1811901"/>
          </a:xfrm>
          <a:prstGeom prst="ellipse">
            <a:avLst/>
          </a:prstGeom>
          <a:solidFill>
            <a:srgbClr val="2E22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a:t>?</a:t>
            </a:r>
          </a:p>
        </p:txBody>
      </p:sp>
      <p:pic>
        <p:nvPicPr>
          <p:cNvPr id="6" name="Picture 5"/>
          <p:cNvPicPr>
            <a:picLocks noChangeAspect="1"/>
          </p:cNvPicPr>
          <p:nvPr/>
        </p:nvPicPr>
        <p:blipFill>
          <a:blip r:embed="rId5" cstate="email">
            <a:duotone>
              <a:prstClr val="black"/>
              <a:srgbClr val="FDFDFD">
                <a:tint val="45000"/>
                <a:satMod val="400000"/>
              </a:srgbClr>
            </a:duotone>
            <a:extLst>
              <a:ext uri="{BEBA8EAE-BF5A-486C-A8C5-ECC9F3942E4B}">
                <a14:imgProps xmlns:a14="http://schemas.microsoft.com/office/drawing/2010/main">
                  <a14:imgLayer r:embed="rId6">
                    <a14:imgEffect>
                      <a14:backgroundRemoval t="1634" b="99183" l="9537" r="89646">
                        <a14:foregroundMark x1="46322" y1="15196" x2="46322" y2="15196"/>
                        <a14:foregroundMark x1="50681" y1="5556" x2="50681" y2="5556"/>
                        <a14:foregroundMark x1="50681" y1="1797" x2="50681" y2="1797"/>
                      </a14:backgroundRemoval>
                    </a14:imgEffect>
                  </a14:imgLayer>
                </a14:imgProps>
              </a:ext>
              <a:ext uri="{28A0092B-C50C-407E-A947-70E740481C1C}">
                <a14:useLocalDpi xmlns:a14="http://schemas.microsoft.com/office/drawing/2010/main" val="0"/>
              </a:ext>
            </a:extLst>
          </a:blip>
          <a:stretch>
            <a:fillRect/>
          </a:stretch>
        </p:blipFill>
        <p:spPr>
          <a:xfrm>
            <a:off x="3588842" y="2524258"/>
            <a:ext cx="1211105" cy="2019608"/>
          </a:xfrm>
          <a:prstGeom prst="rect">
            <a:avLst/>
          </a:prstGeom>
        </p:spPr>
      </p:pic>
      <p:sp>
        <p:nvSpPr>
          <p:cNvPr id="3" name="Rectangle 2"/>
          <p:cNvSpPr/>
          <p:nvPr/>
        </p:nvSpPr>
        <p:spPr>
          <a:xfrm>
            <a:off x="4005985" y="242282"/>
            <a:ext cx="3065172" cy="18119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pPr>
            <a:r>
              <a:rPr lang="en-US" sz="3600" dirty="0">
                <a:solidFill>
                  <a:srgbClr val="32224D"/>
                </a:solidFill>
                <a:latin typeface="Franklin Gothic Heavy" panose="020B0903020102020204" pitchFamily="34" charset="0"/>
              </a:rPr>
              <a:t>Pays </a:t>
            </a:r>
          </a:p>
          <a:p>
            <a:pPr>
              <a:lnSpc>
                <a:spcPct val="90000"/>
              </a:lnSpc>
            </a:pPr>
            <a:r>
              <a:rPr lang="en-US" sz="3600" dirty="0" err="1">
                <a:solidFill>
                  <a:srgbClr val="32224D"/>
                </a:solidFill>
                <a:latin typeface="Franklin Gothic Heavy" panose="020B0903020102020204" pitchFamily="34" charset="0"/>
              </a:rPr>
              <a:t>Européens</a:t>
            </a:r>
            <a:endParaRPr lang="en-US" sz="3600" dirty="0">
              <a:solidFill>
                <a:srgbClr val="32224D"/>
              </a:solidFill>
              <a:latin typeface="Franklin Gothic Heavy" panose="020B0903020102020204" pitchFamily="34" charset="0"/>
            </a:endParaRPr>
          </a:p>
          <a:p>
            <a:pPr>
              <a:lnSpc>
                <a:spcPct val="90000"/>
              </a:lnSpc>
            </a:pPr>
            <a:r>
              <a:rPr lang="en-US" sz="3600" dirty="0" err="1">
                <a:solidFill>
                  <a:srgbClr val="32224D"/>
                </a:solidFill>
                <a:latin typeface="Franklin Gothic Heavy" panose="020B0903020102020204" pitchFamily="34" charset="0"/>
              </a:rPr>
              <a:t>Pa</a:t>
            </a:r>
            <a:r>
              <a:rPr lang="en-US" sz="3600" spc="100" dirty="0" err="1">
                <a:solidFill>
                  <a:srgbClr val="32224D"/>
                </a:solidFill>
                <a:latin typeface="Franklin Gothic Heavy" panose="020B0903020102020204" pitchFamily="34" charset="0"/>
              </a:rPr>
              <a:t>rt</a:t>
            </a:r>
            <a:r>
              <a:rPr lang="en-US" sz="3600" dirty="0" err="1">
                <a:solidFill>
                  <a:srgbClr val="32224D"/>
                </a:solidFill>
                <a:latin typeface="Franklin Gothic Heavy" panose="020B0903020102020204" pitchFamily="34" charset="0"/>
              </a:rPr>
              <a:t>enaires</a:t>
            </a:r>
            <a:endParaRPr lang="fr-FR" sz="3600" dirty="0">
              <a:solidFill>
                <a:srgbClr val="32224D"/>
              </a:solidFill>
              <a:latin typeface="Franklin Gothic Heavy" panose="020B0903020102020204" pitchFamily="34" charset="0"/>
            </a:endParaRPr>
          </a:p>
        </p:txBody>
      </p:sp>
      <p:sp>
        <p:nvSpPr>
          <p:cNvPr id="7" name="Rectangle 6">
            <a:extLst>
              <a:ext uri="{FF2B5EF4-FFF2-40B4-BE49-F238E27FC236}">
                <a16:creationId xmlns:a16="http://schemas.microsoft.com/office/drawing/2014/main" id="{E07D55A5-AB9F-4D82-89AB-0AAC2200E874}"/>
              </a:ext>
            </a:extLst>
          </p:cNvPr>
          <p:cNvSpPr/>
          <p:nvPr/>
        </p:nvSpPr>
        <p:spPr>
          <a:xfrm>
            <a:off x="5538571" y="2587477"/>
            <a:ext cx="3065172" cy="18119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pPr>
            <a:r>
              <a:rPr lang="fr-FR" sz="2800" dirty="0">
                <a:solidFill>
                  <a:srgbClr val="32224D"/>
                </a:solidFill>
                <a:latin typeface="Franklin Gothic Heavy" panose="020B0903020102020204" pitchFamily="34" charset="0"/>
              </a:rPr>
              <a:t>Un séropositif </a:t>
            </a:r>
          </a:p>
          <a:p>
            <a:pPr>
              <a:lnSpc>
                <a:spcPct val="90000"/>
              </a:lnSpc>
            </a:pPr>
            <a:r>
              <a:rPr lang="fr-FR" sz="2800" dirty="0">
                <a:solidFill>
                  <a:srgbClr val="32224D"/>
                </a:solidFill>
                <a:latin typeface="Franklin Gothic Heavy" panose="020B0903020102020204" pitchFamily="34" charset="0"/>
              </a:rPr>
              <a:t>sous traitement,</a:t>
            </a:r>
          </a:p>
          <a:p>
            <a:pPr>
              <a:lnSpc>
                <a:spcPct val="90000"/>
              </a:lnSpc>
            </a:pPr>
            <a:r>
              <a:rPr lang="fr-FR" sz="2800" dirty="0">
                <a:solidFill>
                  <a:srgbClr val="32224D"/>
                </a:solidFill>
                <a:latin typeface="Franklin Gothic Heavy" panose="020B0903020102020204" pitchFamily="34" charset="0"/>
              </a:rPr>
              <a:t>un séronégatif</a:t>
            </a:r>
          </a:p>
        </p:txBody>
      </p:sp>
      <p:sp>
        <p:nvSpPr>
          <p:cNvPr id="10" name="Rectangle 9">
            <a:extLst>
              <a:ext uri="{FF2B5EF4-FFF2-40B4-BE49-F238E27FC236}">
                <a16:creationId xmlns:a16="http://schemas.microsoft.com/office/drawing/2014/main" id="{7A22A4C1-572F-4930-90D4-60DF23B72CC7}"/>
              </a:ext>
            </a:extLst>
          </p:cNvPr>
          <p:cNvSpPr/>
          <p:nvPr/>
        </p:nvSpPr>
        <p:spPr>
          <a:xfrm>
            <a:off x="1577041" y="5948377"/>
            <a:ext cx="3612297" cy="75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nSpc>
                <a:spcPct val="90000"/>
              </a:lnSpc>
            </a:pPr>
            <a:r>
              <a:rPr lang="fr-FR" sz="2600" dirty="0">
                <a:solidFill>
                  <a:srgbClr val="32224D"/>
                </a:solidFill>
                <a:latin typeface="Franklin Gothic Heavy"/>
              </a:rPr>
              <a:t>Actes de rapports sexuels sans préservatifs</a:t>
            </a:r>
            <a:endParaRPr lang="fr-FR" sz="2600" dirty="0">
              <a:solidFill>
                <a:srgbClr val="32224D"/>
              </a:solidFill>
              <a:latin typeface="Franklin Gothic Heavy" panose="020B0903020102020204" pitchFamily="34" charset="0"/>
            </a:endParaRPr>
          </a:p>
        </p:txBody>
      </p:sp>
      <p:sp>
        <p:nvSpPr>
          <p:cNvPr id="18" name="Rectangle 17">
            <a:extLst>
              <a:ext uri="{FF2B5EF4-FFF2-40B4-BE49-F238E27FC236}">
                <a16:creationId xmlns:a16="http://schemas.microsoft.com/office/drawing/2014/main" id="{364C3C73-BD35-4545-ABDE-3347BFF474DE}"/>
              </a:ext>
            </a:extLst>
          </p:cNvPr>
          <p:cNvSpPr/>
          <p:nvPr/>
        </p:nvSpPr>
        <p:spPr>
          <a:xfrm>
            <a:off x="5189338" y="6243577"/>
            <a:ext cx="3659759" cy="4927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lnSpc>
                <a:spcPct val="90000"/>
              </a:lnSpc>
            </a:pPr>
            <a:r>
              <a:rPr lang="fr-FR" sz="2600" dirty="0">
                <a:solidFill>
                  <a:srgbClr val="32224D"/>
                </a:solidFill>
                <a:latin typeface="Franklin Gothic Heavy"/>
              </a:rPr>
              <a:t>Transmissions du VIH</a:t>
            </a:r>
          </a:p>
        </p:txBody>
      </p:sp>
    </p:spTree>
    <p:extLst>
      <p:ext uri="{BB962C8B-B14F-4D97-AF65-F5344CB8AC3E}">
        <p14:creationId xmlns:p14="http://schemas.microsoft.com/office/powerpoint/2010/main" val="28509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881" y="3094810"/>
            <a:ext cx="8268504" cy="1273432"/>
          </a:xfrm>
        </p:spPr>
        <p:txBody>
          <a:bodyPr>
            <a:normAutofit/>
          </a:bodyPr>
          <a:lstStyle/>
          <a:p>
            <a:r>
              <a:rPr lang="en-US" sz="4400" dirty="0" err="1"/>
              <a:t>Exercice</a:t>
            </a:r>
            <a:r>
              <a:rPr lang="en-US" sz="4400" dirty="0"/>
              <a:t> de la cascade</a:t>
            </a:r>
          </a:p>
        </p:txBody>
      </p:sp>
    </p:spTree>
    <p:extLst>
      <p:ext uri="{BB962C8B-B14F-4D97-AF65-F5344CB8AC3E}">
        <p14:creationId xmlns:p14="http://schemas.microsoft.com/office/powerpoint/2010/main" val="420747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B8E109-B2DF-4EFE-B2A5-96DD9BFEFCA7}"/>
              </a:ext>
            </a:extLst>
          </p:cNvPr>
          <p:cNvGrpSpPr/>
          <p:nvPr/>
        </p:nvGrpSpPr>
        <p:grpSpPr>
          <a:xfrm>
            <a:off x="92882" y="568301"/>
            <a:ext cx="9037671" cy="5796853"/>
            <a:chOff x="92882" y="568301"/>
            <a:chExt cx="9037671" cy="5796853"/>
          </a:xfrm>
        </p:grpSpPr>
        <p:pic>
          <p:nvPicPr>
            <p:cNvPr id="4" name="Picture 3" descr="A close up of a map&#10;&#10;Description automatically generated">
              <a:extLst>
                <a:ext uri="{FF2B5EF4-FFF2-40B4-BE49-F238E27FC236}">
                  <a16:creationId xmlns:a16="http://schemas.microsoft.com/office/drawing/2014/main" id="{CA0DA36B-9466-CF45-99EA-10089BC5016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163"/>
            <a:stretch/>
          </p:blipFill>
          <p:spPr>
            <a:xfrm>
              <a:off x="92882" y="568301"/>
              <a:ext cx="9037671" cy="5784111"/>
            </a:xfrm>
            <a:prstGeom prst="rect">
              <a:avLst/>
            </a:prstGeom>
          </p:spPr>
        </p:pic>
        <p:sp>
          <p:nvSpPr>
            <p:cNvPr id="3" name="Rectangle 2"/>
            <p:cNvSpPr/>
            <p:nvPr/>
          </p:nvSpPr>
          <p:spPr>
            <a:xfrm>
              <a:off x="5516651" y="719713"/>
              <a:ext cx="3613902" cy="9679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sz="2000" b="1" dirty="0"/>
                <a:t>La cascade : </a:t>
              </a:r>
              <a:br>
                <a:rPr lang="fr-FR" sz="2000" b="1" dirty="0"/>
              </a:br>
              <a:r>
                <a:rPr lang="fr-FR" sz="2000" b="1" dirty="0"/>
                <a:t>Réparer un tuyau qui fuit</a:t>
              </a:r>
            </a:p>
          </p:txBody>
        </p:sp>
        <p:sp>
          <p:nvSpPr>
            <p:cNvPr id="8" name="Rectangle 7"/>
            <p:cNvSpPr/>
            <p:nvPr/>
          </p:nvSpPr>
          <p:spPr>
            <a:xfrm>
              <a:off x="2017764" y="1263934"/>
              <a:ext cx="1793811" cy="3318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169863" indent="-169863">
                <a:tabLst>
                  <a:tab pos="169863" algn="l"/>
                </a:tabLst>
              </a:pPr>
              <a:r>
                <a:rPr lang="fr-FR" sz="1100" b="1" dirty="0"/>
                <a:t>1.	Identifier les populations clés</a:t>
              </a:r>
            </a:p>
          </p:txBody>
        </p:sp>
        <p:sp>
          <p:nvSpPr>
            <p:cNvPr id="9" name="Rectangle 8"/>
            <p:cNvSpPr/>
            <p:nvPr/>
          </p:nvSpPr>
          <p:spPr>
            <a:xfrm>
              <a:off x="2906499" y="1848870"/>
              <a:ext cx="779374" cy="3318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ct val="90000"/>
                </a:lnSpc>
              </a:pPr>
              <a:r>
                <a:rPr lang="fr-FR" sz="1100" dirty="0"/>
                <a:t>Services de prévention</a:t>
              </a:r>
            </a:p>
          </p:txBody>
        </p:sp>
        <p:sp>
          <p:nvSpPr>
            <p:cNvPr id="10" name="Rectangle 9"/>
            <p:cNvSpPr/>
            <p:nvPr/>
          </p:nvSpPr>
          <p:spPr>
            <a:xfrm>
              <a:off x="3942033" y="1677641"/>
              <a:ext cx="2793655" cy="5047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ct val="90000"/>
                </a:lnSpc>
              </a:pPr>
              <a:r>
                <a:rPr lang="en-US" sz="1100" dirty="0" err="1"/>
                <a:t>Prévention</a:t>
              </a:r>
              <a:r>
                <a:rPr lang="en-US" sz="1100" dirty="0"/>
                <a:t> continue et </a:t>
              </a:r>
              <a:r>
                <a:rPr lang="en-US" sz="1100" dirty="0" err="1"/>
                <a:t>dépistage</a:t>
              </a:r>
              <a:r>
                <a:rPr lang="en-US" sz="1100" dirty="0"/>
                <a:t> du VIH-PC, </a:t>
              </a:r>
              <a:r>
                <a:rPr lang="en-US" sz="1100" dirty="0" err="1"/>
                <a:t>résultats</a:t>
              </a:r>
              <a:r>
                <a:rPr lang="en-US" sz="1100" dirty="0"/>
                <a:t> du VIH </a:t>
              </a:r>
              <a:r>
                <a:rPr lang="en-US" sz="1100" dirty="0" err="1"/>
                <a:t>en</a:t>
              </a:r>
              <a:r>
                <a:rPr lang="en-US" sz="1100" dirty="0"/>
                <a:t> temps </a:t>
              </a:r>
              <a:r>
                <a:rPr lang="en-US" sz="1100" dirty="0" err="1"/>
                <a:t>opportun</a:t>
              </a:r>
              <a:endParaRPr lang="fr-FR" sz="1100" dirty="0"/>
            </a:p>
          </p:txBody>
        </p:sp>
        <p:sp>
          <p:nvSpPr>
            <p:cNvPr id="11" name="Rectangle 10"/>
            <p:cNvSpPr/>
            <p:nvPr/>
          </p:nvSpPr>
          <p:spPr>
            <a:xfrm>
              <a:off x="6675696" y="2341529"/>
              <a:ext cx="1229488" cy="4167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169863" indent="-169863">
                <a:tabLst>
                  <a:tab pos="169863" algn="l"/>
                </a:tabLst>
              </a:pPr>
              <a:r>
                <a:rPr lang="en-US" sz="1100" b="1" dirty="0"/>
                <a:t>5.	</a:t>
              </a:r>
              <a:r>
                <a:rPr lang="fr-FR" sz="1100" b="1" dirty="0"/>
                <a:t>Lier aux structures de traitement </a:t>
              </a:r>
            </a:p>
          </p:txBody>
        </p:sp>
        <p:sp>
          <p:nvSpPr>
            <p:cNvPr id="12" name="Rectangle 11"/>
            <p:cNvSpPr/>
            <p:nvPr/>
          </p:nvSpPr>
          <p:spPr>
            <a:xfrm>
              <a:off x="3388621" y="3037463"/>
              <a:ext cx="1223493" cy="5795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69545" indent="-169545">
                <a:tabLst>
                  <a:tab pos="169863" algn="l"/>
                </a:tabLst>
              </a:pPr>
              <a:r>
                <a:rPr lang="en-US" sz="1100" b="1" dirty="0"/>
                <a:t>3. </a:t>
              </a:r>
              <a:r>
                <a:rPr lang="fr-FR" sz="1100" b="1" dirty="0"/>
                <a:t>Dépister les populations clés</a:t>
              </a:r>
              <a:endParaRPr lang="fr-FR" sz="1100" b="1" dirty="0">
                <a:cs typeface="Arial" panose="020B0604020202020204"/>
              </a:endParaRPr>
            </a:p>
          </p:txBody>
        </p:sp>
        <p:sp>
          <p:nvSpPr>
            <p:cNvPr id="14" name="Rectangle 13"/>
            <p:cNvSpPr/>
            <p:nvPr/>
          </p:nvSpPr>
          <p:spPr>
            <a:xfrm>
              <a:off x="7435636" y="3108660"/>
              <a:ext cx="1114082" cy="7587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ct val="90000"/>
                </a:lnSpc>
              </a:pPr>
              <a:r>
                <a:rPr lang="fr-FR" sz="1100" dirty="0"/>
                <a:t>Retenu en soins,</a:t>
              </a:r>
            </a:p>
            <a:p>
              <a:pPr>
                <a:lnSpc>
                  <a:spcPct val="90000"/>
                </a:lnSpc>
              </a:pPr>
              <a:r>
                <a:rPr lang="fr-FR" sz="1100" dirty="0"/>
                <a:t>détermination de </a:t>
              </a:r>
            </a:p>
            <a:p>
              <a:pPr>
                <a:lnSpc>
                  <a:spcPct val="90000"/>
                </a:lnSpc>
              </a:pPr>
              <a:r>
                <a:rPr lang="fr-FR" sz="1100" dirty="0"/>
                <a:t>l'éligibilité au TAR</a:t>
              </a:r>
            </a:p>
          </p:txBody>
        </p:sp>
        <p:sp>
          <p:nvSpPr>
            <p:cNvPr id="15" name="Rectangle 14"/>
            <p:cNvSpPr/>
            <p:nvPr/>
          </p:nvSpPr>
          <p:spPr>
            <a:xfrm>
              <a:off x="5886534" y="4260573"/>
              <a:ext cx="1229489" cy="4167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ct val="90000"/>
                </a:lnSpc>
              </a:pPr>
              <a:r>
                <a:rPr lang="fr-FR" sz="1100" dirty="0"/>
                <a:t>Initiation au TAR en temps opportun</a:t>
              </a:r>
            </a:p>
          </p:txBody>
        </p:sp>
        <p:sp>
          <p:nvSpPr>
            <p:cNvPr id="16" name="Rectangle 15"/>
            <p:cNvSpPr/>
            <p:nvPr/>
          </p:nvSpPr>
          <p:spPr>
            <a:xfrm>
              <a:off x="6281177" y="4641783"/>
              <a:ext cx="1087994" cy="6466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169863" indent="-169863">
                <a:tabLst>
                  <a:tab pos="169863" algn="l"/>
                </a:tabLst>
              </a:pPr>
              <a:r>
                <a:rPr lang="fr-FR" sz="1100" b="1" dirty="0"/>
                <a:t>6. Initier le TAR</a:t>
              </a:r>
            </a:p>
          </p:txBody>
        </p:sp>
        <p:sp>
          <p:nvSpPr>
            <p:cNvPr id="17" name="Rectangle 16"/>
            <p:cNvSpPr/>
            <p:nvPr/>
          </p:nvSpPr>
          <p:spPr>
            <a:xfrm>
              <a:off x="3683065" y="5344135"/>
              <a:ext cx="1513060" cy="5053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69863" indent="-169863">
                <a:tabLst>
                  <a:tab pos="169863" algn="l"/>
                </a:tabLst>
              </a:pPr>
              <a:r>
                <a:rPr lang="en-US" sz="1100" b="1" dirty="0"/>
                <a:t>7. 	</a:t>
              </a:r>
              <a:r>
                <a:rPr lang="fr-FR" sz="1100" b="1" dirty="0"/>
                <a:t>Retenir les patients au TAR</a:t>
              </a:r>
            </a:p>
          </p:txBody>
        </p:sp>
        <p:sp>
          <p:nvSpPr>
            <p:cNvPr id="18" name="Rectangle 17"/>
            <p:cNvSpPr/>
            <p:nvPr/>
          </p:nvSpPr>
          <p:spPr>
            <a:xfrm>
              <a:off x="3895359" y="4401854"/>
              <a:ext cx="1300766" cy="2154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ct val="90000"/>
                </a:lnSpc>
              </a:pPr>
              <a:r>
                <a:rPr lang="fr-FR" sz="1100" dirty="0"/>
                <a:t>Adhésion au TAR</a:t>
              </a:r>
            </a:p>
          </p:txBody>
        </p:sp>
        <p:sp>
          <p:nvSpPr>
            <p:cNvPr id="19" name="Rectangle 18"/>
            <p:cNvSpPr/>
            <p:nvPr/>
          </p:nvSpPr>
          <p:spPr>
            <a:xfrm>
              <a:off x="276459" y="3379979"/>
              <a:ext cx="1022104" cy="6181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169545" indent="-169545">
                <a:tabLst>
                  <a:tab pos="169863" algn="l"/>
                </a:tabLst>
              </a:pPr>
              <a:r>
                <a:rPr lang="en-US" sz="1100" b="1" dirty="0"/>
                <a:t>2. </a:t>
              </a:r>
              <a:r>
                <a:rPr lang="fr-FR" sz="1100" b="1" dirty="0"/>
                <a:t>Atteindre les populations clés</a:t>
              </a:r>
              <a:endParaRPr lang="fr-FR" sz="1100" b="1" dirty="0">
                <a:cs typeface="Arial" panose="020B0604020202020204"/>
              </a:endParaRPr>
            </a:p>
          </p:txBody>
        </p:sp>
        <p:sp>
          <p:nvSpPr>
            <p:cNvPr id="21" name="Rectangle 20"/>
            <p:cNvSpPr/>
            <p:nvPr/>
          </p:nvSpPr>
          <p:spPr>
            <a:xfrm>
              <a:off x="1298563" y="5894432"/>
              <a:ext cx="1223493" cy="4707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69863" indent="-169863">
                <a:tabLst>
                  <a:tab pos="169863" algn="l"/>
                </a:tabLst>
              </a:pPr>
              <a:r>
                <a:rPr lang="fr-FR" sz="1100" b="1" dirty="0"/>
                <a:t>8.	Supprimer les charges virales</a:t>
              </a:r>
            </a:p>
          </p:txBody>
        </p:sp>
        <p:sp>
          <p:nvSpPr>
            <p:cNvPr id="25" name="Rectangle 24"/>
            <p:cNvSpPr/>
            <p:nvPr/>
          </p:nvSpPr>
          <p:spPr>
            <a:xfrm>
              <a:off x="1557597" y="4103081"/>
              <a:ext cx="2084614" cy="6117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ct val="90000"/>
                </a:lnSpc>
              </a:pPr>
              <a:r>
                <a:rPr lang="fr-FR" sz="1100" dirty="0"/>
                <a:t>Sensibilisation, promotion, counseling et dépistage/liens, éducation au VIH</a:t>
              </a:r>
            </a:p>
          </p:txBody>
        </p:sp>
        <p:sp>
          <p:nvSpPr>
            <p:cNvPr id="7" name="Rectangle 6">
              <a:extLst>
                <a:ext uri="{FF2B5EF4-FFF2-40B4-BE49-F238E27FC236}">
                  <a16:creationId xmlns:a16="http://schemas.microsoft.com/office/drawing/2014/main" id="{321C0544-CEEA-4292-8488-0E87CD39684B}"/>
                </a:ext>
              </a:extLst>
            </p:cNvPr>
            <p:cNvSpPr/>
            <p:nvPr/>
          </p:nvSpPr>
          <p:spPr>
            <a:xfrm>
              <a:off x="6084180" y="3182051"/>
              <a:ext cx="925104" cy="66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36167" y="3112061"/>
              <a:ext cx="1352186" cy="5273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69545" indent="-169545">
                <a:tabLst>
                  <a:tab pos="169863" algn="l"/>
                </a:tabLst>
              </a:pPr>
              <a:r>
                <a:rPr lang="fr-FR" sz="1100" b="1" dirty="0"/>
                <a:t>4. Diagnostiquer les PVVIH</a:t>
              </a:r>
              <a:endParaRPr lang="fr-FR" sz="1100" b="1" dirty="0">
                <a:cs typeface="Arial" panose="020B0604020202020204"/>
              </a:endParaRPr>
            </a:p>
          </p:txBody>
        </p:sp>
      </p:grpSp>
    </p:spTree>
    <p:extLst>
      <p:ext uri="{BB962C8B-B14F-4D97-AF65-F5344CB8AC3E}">
        <p14:creationId xmlns:p14="http://schemas.microsoft.com/office/powerpoint/2010/main" val="144105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3543"/>
            <a:ext cx="7886700" cy="800039"/>
          </a:xfrm>
        </p:spPr>
        <p:txBody>
          <a:bodyPr>
            <a:normAutofit/>
          </a:bodyPr>
          <a:lstStyle/>
          <a:p>
            <a:r>
              <a:rPr lang="en-US" dirty="0" err="1">
                <a:latin typeface="Arial"/>
                <a:cs typeface="Arial"/>
              </a:rPr>
              <a:t>Dépistage</a:t>
            </a:r>
            <a:r>
              <a:rPr lang="en-US" dirty="0">
                <a:latin typeface="Arial"/>
                <a:cs typeface="Arial"/>
              </a:rPr>
              <a:t> : la pièce </a:t>
            </a:r>
            <a:r>
              <a:rPr lang="en-US" dirty="0" err="1">
                <a:latin typeface="Arial"/>
                <a:cs typeface="Arial"/>
              </a:rPr>
              <a:t>principale</a:t>
            </a:r>
          </a:p>
        </p:txBody>
      </p:sp>
      <p:pic>
        <p:nvPicPr>
          <p:cNvPr id="4" name="Picture 3">
            <a:extLst>
              <a:ext uri="{FF2B5EF4-FFF2-40B4-BE49-F238E27FC236}">
                <a16:creationId xmlns:a16="http://schemas.microsoft.com/office/drawing/2014/main" id="{3C31C343-0EA1-0C47-8A14-40180283A13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31902" y="1874623"/>
            <a:ext cx="7480196" cy="3754651"/>
          </a:xfrm>
          <a:prstGeom prst="rect">
            <a:avLst/>
          </a:prstGeom>
        </p:spPr>
      </p:pic>
      <p:sp>
        <p:nvSpPr>
          <p:cNvPr id="3" name="Speech Bubble: Rectangle 2">
            <a:extLst>
              <a:ext uri="{FF2B5EF4-FFF2-40B4-BE49-F238E27FC236}">
                <a16:creationId xmlns:a16="http://schemas.microsoft.com/office/drawing/2014/main" id="{58DB4034-483B-4935-9500-25010362ED4F}"/>
              </a:ext>
            </a:extLst>
          </p:cNvPr>
          <p:cNvSpPr/>
          <p:nvPr/>
        </p:nvSpPr>
        <p:spPr>
          <a:xfrm>
            <a:off x="2235506" y="5023726"/>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Atteint avec des interventions de prévention</a:t>
            </a:r>
            <a:endParaRPr lang="en-US" sz="800" b="1" dirty="0">
              <a:solidFill>
                <a:schemeClr val="tx1">
                  <a:lumMod val="75000"/>
                  <a:lumOff val="25000"/>
                </a:schemeClr>
              </a:solidFill>
              <a:latin typeface="Arial Narrow" panose="020B0606020202030204" pitchFamily="34" charset="0"/>
            </a:endParaRPr>
          </a:p>
        </p:txBody>
      </p:sp>
      <p:sp>
        <p:nvSpPr>
          <p:cNvPr id="6" name="Speech Bubble: Rectangle 2">
            <a:extLst>
              <a:ext uri="{FF2B5EF4-FFF2-40B4-BE49-F238E27FC236}">
                <a16:creationId xmlns:a16="http://schemas.microsoft.com/office/drawing/2014/main" id="{987858DD-B490-4F9C-A0BA-BCE8D04D2655}"/>
              </a:ext>
            </a:extLst>
          </p:cNvPr>
          <p:cNvSpPr/>
          <p:nvPr/>
        </p:nvSpPr>
        <p:spPr>
          <a:xfrm>
            <a:off x="1304581" y="5023726"/>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Population totale</a:t>
            </a:r>
            <a:endParaRPr lang="en-US" sz="800" b="1" dirty="0">
              <a:solidFill>
                <a:schemeClr val="tx1">
                  <a:lumMod val="75000"/>
                  <a:lumOff val="25000"/>
                </a:schemeClr>
              </a:solidFill>
              <a:latin typeface="Arial Narrow" panose="020B0606020202030204" pitchFamily="34" charset="0"/>
            </a:endParaRPr>
          </a:p>
        </p:txBody>
      </p:sp>
      <p:sp>
        <p:nvSpPr>
          <p:cNvPr id="7" name="Speech Bubble: Rectangle 2">
            <a:extLst>
              <a:ext uri="{FF2B5EF4-FFF2-40B4-BE49-F238E27FC236}">
                <a16:creationId xmlns:a16="http://schemas.microsoft.com/office/drawing/2014/main" id="{D96480C5-D31F-432B-9CF1-38E8A21F4AD7}"/>
              </a:ext>
            </a:extLst>
          </p:cNvPr>
          <p:cNvSpPr/>
          <p:nvPr/>
        </p:nvSpPr>
        <p:spPr>
          <a:xfrm>
            <a:off x="3184791" y="5019708"/>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Testé</a:t>
            </a:r>
            <a:endParaRPr lang="en-US" sz="800" b="1" dirty="0">
              <a:solidFill>
                <a:schemeClr val="tx1">
                  <a:lumMod val="75000"/>
                  <a:lumOff val="25000"/>
                </a:schemeClr>
              </a:solidFill>
              <a:latin typeface="Arial Narrow" panose="020B0606020202030204" pitchFamily="34" charset="0"/>
            </a:endParaRPr>
          </a:p>
        </p:txBody>
      </p:sp>
      <p:sp>
        <p:nvSpPr>
          <p:cNvPr id="8" name="Speech Bubble: Rectangle 2">
            <a:extLst>
              <a:ext uri="{FF2B5EF4-FFF2-40B4-BE49-F238E27FC236}">
                <a16:creationId xmlns:a16="http://schemas.microsoft.com/office/drawing/2014/main" id="{07352305-3870-430F-B603-BD24C61DDD57}"/>
              </a:ext>
            </a:extLst>
          </p:cNvPr>
          <p:cNvSpPr/>
          <p:nvPr/>
        </p:nvSpPr>
        <p:spPr>
          <a:xfrm>
            <a:off x="5096986" y="5023726"/>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Initié au TAR</a:t>
            </a:r>
            <a:endParaRPr lang="en-US" sz="800" b="1" dirty="0">
              <a:solidFill>
                <a:schemeClr val="tx1">
                  <a:lumMod val="75000"/>
                  <a:lumOff val="25000"/>
                </a:schemeClr>
              </a:solidFill>
              <a:latin typeface="Arial Narrow" panose="020B0606020202030204" pitchFamily="34" charset="0"/>
            </a:endParaRPr>
          </a:p>
        </p:txBody>
      </p:sp>
      <p:sp>
        <p:nvSpPr>
          <p:cNvPr id="9" name="Speech Bubble: Rectangle 2">
            <a:extLst>
              <a:ext uri="{FF2B5EF4-FFF2-40B4-BE49-F238E27FC236}">
                <a16:creationId xmlns:a16="http://schemas.microsoft.com/office/drawing/2014/main" id="{7919AC0D-E5F1-4C08-AF21-26724A75A81C}"/>
              </a:ext>
            </a:extLst>
          </p:cNvPr>
          <p:cNvSpPr/>
          <p:nvPr/>
        </p:nvSpPr>
        <p:spPr>
          <a:xfrm>
            <a:off x="4156880" y="5034398"/>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Soins fournis</a:t>
            </a:r>
            <a:endParaRPr lang="en-US" sz="800" b="1" dirty="0">
              <a:solidFill>
                <a:schemeClr val="tx1">
                  <a:lumMod val="75000"/>
                  <a:lumOff val="25000"/>
                </a:schemeClr>
              </a:solidFill>
              <a:latin typeface="Arial Narrow" panose="020B0606020202030204" pitchFamily="34" charset="0"/>
            </a:endParaRPr>
          </a:p>
        </p:txBody>
      </p:sp>
      <p:sp>
        <p:nvSpPr>
          <p:cNvPr id="10" name="Speech Bubble: Rectangle 2">
            <a:extLst>
              <a:ext uri="{FF2B5EF4-FFF2-40B4-BE49-F238E27FC236}">
                <a16:creationId xmlns:a16="http://schemas.microsoft.com/office/drawing/2014/main" id="{F9AAD6EC-7E81-492E-89BF-05950C47183B}"/>
              </a:ext>
            </a:extLst>
          </p:cNvPr>
          <p:cNvSpPr/>
          <p:nvPr/>
        </p:nvSpPr>
        <p:spPr>
          <a:xfrm>
            <a:off x="6977194" y="5019708"/>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Sous TAR avec charge virale supprimée</a:t>
            </a:r>
          </a:p>
        </p:txBody>
      </p:sp>
      <p:sp>
        <p:nvSpPr>
          <p:cNvPr id="11" name="Speech Bubble: Rectangle 2">
            <a:extLst>
              <a:ext uri="{FF2B5EF4-FFF2-40B4-BE49-F238E27FC236}">
                <a16:creationId xmlns:a16="http://schemas.microsoft.com/office/drawing/2014/main" id="{1287FA64-4805-4D7D-962D-9E256706568A}"/>
              </a:ext>
            </a:extLst>
          </p:cNvPr>
          <p:cNvSpPr/>
          <p:nvPr/>
        </p:nvSpPr>
        <p:spPr>
          <a:xfrm>
            <a:off x="6037090" y="5019708"/>
            <a:ext cx="830239" cy="481724"/>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239" h="481724">
                <a:moveTo>
                  <a:pt x="0" y="62624"/>
                </a:moveTo>
                <a:lnTo>
                  <a:pt x="358064" y="62624"/>
                </a:lnTo>
                <a:lnTo>
                  <a:pt x="419711" y="0"/>
                </a:lnTo>
                <a:lnTo>
                  <a:pt x="488892" y="59212"/>
                </a:lnTo>
                <a:lnTo>
                  <a:pt x="830239" y="62624"/>
                </a:lnTo>
                <a:lnTo>
                  <a:pt x="830239" y="132474"/>
                </a:lnTo>
                <a:lnTo>
                  <a:pt x="830239" y="132474"/>
                </a:lnTo>
                <a:lnTo>
                  <a:pt x="830239" y="237249"/>
                </a:lnTo>
                <a:lnTo>
                  <a:pt x="830239" y="481724"/>
                </a:lnTo>
                <a:lnTo>
                  <a:pt x="691866" y="481724"/>
                </a:lnTo>
                <a:lnTo>
                  <a:pt x="484306" y="481724"/>
                </a:lnTo>
                <a:lnTo>
                  <a:pt x="484306" y="481724"/>
                </a:lnTo>
                <a:lnTo>
                  <a:pt x="0" y="481724"/>
                </a:lnTo>
                <a:lnTo>
                  <a:pt x="0" y="237249"/>
                </a:lnTo>
                <a:lnTo>
                  <a:pt x="0" y="132474"/>
                </a:lnTo>
                <a:lnTo>
                  <a:pt x="0" y="132474"/>
                </a:lnTo>
                <a:lnTo>
                  <a:pt x="0" y="6262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fr-FR" sz="800" b="1" dirty="0">
                <a:solidFill>
                  <a:schemeClr val="tx1">
                    <a:lumMod val="75000"/>
                    <a:lumOff val="25000"/>
                  </a:schemeClr>
                </a:solidFill>
                <a:latin typeface="Arial Narrow" panose="020B0606020202030204" pitchFamily="34" charset="0"/>
              </a:rPr>
              <a:t>Retenu au TAR</a:t>
            </a:r>
          </a:p>
        </p:txBody>
      </p:sp>
      <p:sp>
        <p:nvSpPr>
          <p:cNvPr id="12" name="Speech Bubble: Rectangle 2">
            <a:extLst>
              <a:ext uri="{FF2B5EF4-FFF2-40B4-BE49-F238E27FC236}">
                <a16:creationId xmlns:a16="http://schemas.microsoft.com/office/drawing/2014/main" id="{400E2F4C-12D5-4AFB-9067-16D276A13F1B}"/>
              </a:ext>
            </a:extLst>
          </p:cNvPr>
          <p:cNvSpPr/>
          <p:nvPr/>
        </p:nvSpPr>
        <p:spPr>
          <a:xfrm>
            <a:off x="6977194" y="3086324"/>
            <a:ext cx="830239" cy="481529"/>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326397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3412 h 422512"/>
              <a:gd name="connsiteX1" fmla="*/ 358064 w 830239"/>
              <a:gd name="connsiteY1" fmla="*/ 3412 h 422512"/>
              <a:gd name="connsiteX2" fmla="*/ 488892 w 830239"/>
              <a:gd name="connsiteY2" fmla="*/ 0 h 422512"/>
              <a:gd name="connsiteX3" fmla="*/ 830239 w 830239"/>
              <a:gd name="connsiteY3" fmla="*/ 3412 h 422512"/>
              <a:gd name="connsiteX4" fmla="*/ 830239 w 830239"/>
              <a:gd name="connsiteY4" fmla="*/ 73262 h 422512"/>
              <a:gd name="connsiteX5" fmla="*/ 830239 w 830239"/>
              <a:gd name="connsiteY5" fmla="*/ 73262 h 422512"/>
              <a:gd name="connsiteX6" fmla="*/ 830239 w 830239"/>
              <a:gd name="connsiteY6" fmla="*/ 178037 h 422512"/>
              <a:gd name="connsiteX7" fmla="*/ 830239 w 830239"/>
              <a:gd name="connsiteY7" fmla="*/ 422512 h 422512"/>
              <a:gd name="connsiteX8" fmla="*/ 500907 w 830239"/>
              <a:gd name="connsiteY8" fmla="*/ 422512 h 422512"/>
              <a:gd name="connsiteX9" fmla="*/ 418204 w 830239"/>
              <a:gd name="connsiteY9" fmla="*/ 422512 h 422512"/>
              <a:gd name="connsiteX10" fmla="*/ 326397 w 830239"/>
              <a:gd name="connsiteY10" fmla="*/ 422512 h 422512"/>
              <a:gd name="connsiteX11" fmla="*/ 0 w 830239"/>
              <a:gd name="connsiteY11" fmla="*/ 422512 h 422512"/>
              <a:gd name="connsiteX12" fmla="*/ 0 w 830239"/>
              <a:gd name="connsiteY12" fmla="*/ 178037 h 422512"/>
              <a:gd name="connsiteX13" fmla="*/ 0 w 830239"/>
              <a:gd name="connsiteY13" fmla="*/ 73262 h 422512"/>
              <a:gd name="connsiteX14" fmla="*/ 0 w 830239"/>
              <a:gd name="connsiteY14" fmla="*/ 73262 h 422512"/>
              <a:gd name="connsiteX15" fmla="*/ 0 w 830239"/>
              <a:gd name="connsiteY15" fmla="*/ 3412 h 422512"/>
              <a:gd name="connsiteX0" fmla="*/ 0 w 830239"/>
              <a:gd name="connsiteY0" fmla="*/ 0 h 419100"/>
              <a:gd name="connsiteX1" fmla="*/ 358064 w 830239"/>
              <a:gd name="connsiteY1" fmla="*/ 0 h 419100"/>
              <a:gd name="connsiteX2" fmla="*/ 830239 w 830239"/>
              <a:gd name="connsiteY2" fmla="*/ 0 h 419100"/>
              <a:gd name="connsiteX3" fmla="*/ 830239 w 830239"/>
              <a:gd name="connsiteY3" fmla="*/ 69850 h 419100"/>
              <a:gd name="connsiteX4" fmla="*/ 830239 w 830239"/>
              <a:gd name="connsiteY4" fmla="*/ 69850 h 419100"/>
              <a:gd name="connsiteX5" fmla="*/ 830239 w 830239"/>
              <a:gd name="connsiteY5" fmla="*/ 174625 h 419100"/>
              <a:gd name="connsiteX6" fmla="*/ 830239 w 830239"/>
              <a:gd name="connsiteY6" fmla="*/ 419100 h 419100"/>
              <a:gd name="connsiteX7" fmla="*/ 500907 w 830239"/>
              <a:gd name="connsiteY7" fmla="*/ 419100 h 419100"/>
              <a:gd name="connsiteX8" fmla="*/ 418204 w 830239"/>
              <a:gd name="connsiteY8" fmla="*/ 419100 h 419100"/>
              <a:gd name="connsiteX9" fmla="*/ 326397 w 830239"/>
              <a:gd name="connsiteY9" fmla="*/ 419100 h 419100"/>
              <a:gd name="connsiteX10" fmla="*/ 0 w 830239"/>
              <a:gd name="connsiteY10" fmla="*/ 419100 h 419100"/>
              <a:gd name="connsiteX11" fmla="*/ 0 w 830239"/>
              <a:gd name="connsiteY11" fmla="*/ 174625 h 419100"/>
              <a:gd name="connsiteX12" fmla="*/ 0 w 830239"/>
              <a:gd name="connsiteY12" fmla="*/ 69850 h 419100"/>
              <a:gd name="connsiteX13" fmla="*/ 0 w 830239"/>
              <a:gd name="connsiteY13" fmla="*/ 69850 h 419100"/>
              <a:gd name="connsiteX14" fmla="*/ 0 w 830239"/>
              <a:gd name="connsiteY14" fmla="*/ 0 h 419100"/>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326397 w 830239"/>
              <a:gd name="connsiteY9" fmla="*/ 419100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39" h="481529">
                <a:moveTo>
                  <a:pt x="0" y="0"/>
                </a:moveTo>
                <a:lnTo>
                  <a:pt x="358064" y="0"/>
                </a:lnTo>
                <a:lnTo>
                  <a:pt x="830239" y="0"/>
                </a:lnTo>
                <a:lnTo>
                  <a:pt x="830239" y="69850"/>
                </a:lnTo>
                <a:lnTo>
                  <a:pt x="830239" y="69850"/>
                </a:lnTo>
                <a:lnTo>
                  <a:pt x="830239" y="174625"/>
                </a:lnTo>
                <a:lnTo>
                  <a:pt x="830239" y="419100"/>
                </a:lnTo>
                <a:lnTo>
                  <a:pt x="500907" y="419100"/>
                </a:lnTo>
                <a:lnTo>
                  <a:pt x="418204" y="481529"/>
                </a:lnTo>
                <a:lnTo>
                  <a:pt x="326397" y="419100"/>
                </a:lnTo>
                <a:lnTo>
                  <a:pt x="0" y="419100"/>
                </a:lnTo>
                <a:lnTo>
                  <a:pt x="0" y="174625"/>
                </a:lnTo>
                <a:lnTo>
                  <a:pt x="0" y="69850"/>
                </a:lnTo>
                <a:lnTo>
                  <a:pt x="0" y="6985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800" b="1" dirty="0">
                <a:solidFill>
                  <a:schemeClr val="tx1">
                    <a:lumMod val="75000"/>
                    <a:lumOff val="25000"/>
                  </a:schemeClr>
                </a:solidFill>
                <a:latin typeface="Arial Narrow" panose="020B0606020202030204" pitchFamily="34" charset="0"/>
              </a:rPr>
              <a:t>Resté séronégatif et sans IST</a:t>
            </a:r>
          </a:p>
        </p:txBody>
      </p:sp>
      <p:sp>
        <p:nvSpPr>
          <p:cNvPr id="13" name="Speech Bubble: Rectangle 2">
            <a:extLst>
              <a:ext uri="{FF2B5EF4-FFF2-40B4-BE49-F238E27FC236}">
                <a16:creationId xmlns:a16="http://schemas.microsoft.com/office/drawing/2014/main" id="{25B7A429-7531-45BE-BBF9-FBE34C0C4F8D}"/>
              </a:ext>
            </a:extLst>
          </p:cNvPr>
          <p:cNvSpPr/>
          <p:nvPr/>
        </p:nvSpPr>
        <p:spPr>
          <a:xfrm>
            <a:off x="5096983" y="2845559"/>
            <a:ext cx="830239" cy="481529"/>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326397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3412 h 422512"/>
              <a:gd name="connsiteX1" fmla="*/ 358064 w 830239"/>
              <a:gd name="connsiteY1" fmla="*/ 3412 h 422512"/>
              <a:gd name="connsiteX2" fmla="*/ 488892 w 830239"/>
              <a:gd name="connsiteY2" fmla="*/ 0 h 422512"/>
              <a:gd name="connsiteX3" fmla="*/ 830239 w 830239"/>
              <a:gd name="connsiteY3" fmla="*/ 3412 h 422512"/>
              <a:gd name="connsiteX4" fmla="*/ 830239 w 830239"/>
              <a:gd name="connsiteY4" fmla="*/ 73262 h 422512"/>
              <a:gd name="connsiteX5" fmla="*/ 830239 w 830239"/>
              <a:gd name="connsiteY5" fmla="*/ 73262 h 422512"/>
              <a:gd name="connsiteX6" fmla="*/ 830239 w 830239"/>
              <a:gd name="connsiteY6" fmla="*/ 178037 h 422512"/>
              <a:gd name="connsiteX7" fmla="*/ 830239 w 830239"/>
              <a:gd name="connsiteY7" fmla="*/ 422512 h 422512"/>
              <a:gd name="connsiteX8" fmla="*/ 500907 w 830239"/>
              <a:gd name="connsiteY8" fmla="*/ 422512 h 422512"/>
              <a:gd name="connsiteX9" fmla="*/ 418204 w 830239"/>
              <a:gd name="connsiteY9" fmla="*/ 422512 h 422512"/>
              <a:gd name="connsiteX10" fmla="*/ 326397 w 830239"/>
              <a:gd name="connsiteY10" fmla="*/ 422512 h 422512"/>
              <a:gd name="connsiteX11" fmla="*/ 0 w 830239"/>
              <a:gd name="connsiteY11" fmla="*/ 422512 h 422512"/>
              <a:gd name="connsiteX12" fmla="*/ 0 w 830239"/>
              <a:gd name="connsiteY12" fmla="*/ 178037 h 422512"/>
              <a:gd name="connsiteX13" fmla="*/ 0 w 830239"/>
              <a:gd name="connsiteY13" fmla="*/ 73262 h 422512"/>
              <a:gd name="connsiteX14" fmla="*/ 0 w 830239"/>
              <a:gd name="connsiteY14" fmla="*/ 73262 h 422512"/>
              <a:gd name="connsiteX15" fmla="*/ 0 w 830239"/>
              <a:gd name="connsiteY15" fmla="*/ 3412 h 422512"/>
              <a:gd name="connsiteX0" fmla="*/ 0 w 830239"/>
              <a:gd name="connsiteY0" fmla="*/ 0 h 419100"/>
              <a:gd name="connsiteX1" fmla="*/ 358064 w 830239"/>
              <a:gd name="connsiteY1" fmla="*/ 0 h 419100"/>
              <a:gd name="connsiteX2" fmla="*/ 830239 w 830239"/>
              <a:gd name="connsiteY2" fmla="*/ 0 h 419100"/>
              <a:gd name="connsiteX3" fmla="*/ 830239 w 830239"/>
              <a:gd name="connsiteY3" fmla="*/ 69850 h 419100"/>
              <a:gd name="connsiteX4" fmla="*/ 830239 w 830239"/>
              <a:gd name="connsiteY4" fmla="*/ 69850 h 419100"/>
              <a:gd name="connsiteX5" fmla="*/ 830239 w 830239"/>
              <a:gd name="connsiteY5" fmla="*/ 174625 h 419100"/>
              <a:gd name="connsiteX6" fmla="*/ 830239 w 830239"/>
              <a:gd name="connsiteY6" fmla="*/ 419100 h 419100"/>
              <a:gd name="connsiteX7" fmla="*/ 500907 w 830239"/>
              <a:gd name="connsiteY7" fmla="*/ 419100 h 419100"/>
              <a:gd name="connsiteX8" fmla="*/ 418204 w 830239"/>
              <a:gd name="connsiteY8" fmla="*/ 419100 h 419100"/>
              <a:gd name="connsiteX9" fmla="*/ 326397 w 830239"/>
              <a:gd name="connsiteY9" fmla="*/ 419100 h 419100"/>
              <a:gd name="connsiteX10" fmla="*/ 0 w 830239"/>
              <a:gd name="connsiteY10" fmla="*/ 419100 h 419100"/>
              <a:gd name="connsiteX11" fmla="*/ 0 w 830239"/>
              <a:gd name="connsiteY11" fmla="*/ 174625 h 419100"/>
              <a:gd name="connsiteX12" fmla="*/ 0 w 830239"/>
              <a:gd name="connsiteY12" fmla="*/ 69850 h 419100"/>
              <a:gd name="connsiteX13" fmla="*/ 0 w 830239"/>
              <a:gd name="connsiteY13" fmla="*/ 69850 h 419100"/>
              <a:gd name="connsiteX14" fmla="*/ 0 w 830239"/>
              <a:gd name="connsiteY14" fmla="*/ 0 h 419100"/>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326397 w 830239"/>
              <a:gd name="connsiteY9" fmla="*/ 419100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39" h="481529">
                <a:moveTo>
                  <a:pt x="0" y="0"/>
                </a:moveTo>
                <a:lnTo>
                  <a:pt x="358064" y="0"/>
                </a:lnTo>
                <a:lnTo>
                  <a:pt x="830239" y="0"/>
                </a:lnTo>
                <a:lnTo>
                  <a:pt x="830239" y="69850"/>
                </a:lnTo>
                <a:lnTo>
                  <a:pt x="830239" y="69850"/>
                </a:lnTo>
                <a:lnTo>
                  <a:pt x="830239" y="174625"/>
                </a:lnTo>
                <a:lnTo>
                  <a:pt x="830239" y="419100"/>
                </a:lnTo>
                <a:lnTo>
                  <a:pt x="500907" y="419100"/>
                </a:lnTo>
                <a:lnTo>
                  <a:pt x="418204" y="481529"/>
                </a:lnTo>
                <a:lnTo>
                  <a:pt x="326397" y="419100"/>
                </a:lnTo>
                <a:lnTo>
                  <a:pt x="0" y="419100"/>
                </a:lnTo>
                <a:lnTo>
                  <a:pt x="0" y="174625"/>
                </a:lnTo>
                <a:lnTo>
                  <a:pt x="0" y="69850"/>
                </a:lnTo>
                <a:lnTo>
                  <a:pt x="0" y="6985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800" b="1" dirty="0" err="1">
                <a:solidFill>
                  <a:schemeClr val="tx1">
                    <a:lumMod val="75000"/>
                    <a:lumOff val="25000"/>
                  </a:schemeClr>
                </a:solidFill>
                <a:latin typeface="Arial Narrow" panose="020B0606020202030204" pitchFamily="34" charset="0"/>
              </a:rPr>
              <a:t>PrEP</a:t>
            </a:r>
            <a:r>
              <a:rPr lang="fr-FR" sz="800" b="1" dirty="0">
                <a:solidFill>
                  <a:schemeClr val="tx1">
                    <a:lumMod val="75000"/>
                    <a:lumOff val="25000"/>
                  </a:schemeClr>
                </a:solidFill>
                <a:latin typeface="Arial Narrow" panose="020B0606020202030204" pitchFamily="34" charset="0"/>
              </a:rPr>
              <a:t> fourni</a:t>
            </a:r>
          </a:p>
        </p:txBody>
      </p:sp>
      <p:sp>
        <p:nvSpPr>
          <p:cNvPr id="14" name="Speech Bubble: Rectangle 2">
            <a:extLst>
              <a:ext uri="{FF2B5EF4-FFF2-40B4-BE49-F238E27FC236}">
                <a16:creationId xmlns:a16="http://schemas.microsoft.com/office/drawing/2014/main" id="{AF9A1B79-E060-4146-A177-F06CF0FBDE50}"/>
              </a:ext>
            </a:extLst>
          </p:cNvPr>
          <p:cNvSpPr/>
          <p:nvPr/>
        </p:nvSpPr>
        <p:spPr>
          <a:xfrm>
            <a:off x="6037087" y="2484958"/>
            <a:ext cx="830239" cy="994317"/>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326397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3412 h 422512"/>
              <a:gd name="connsiteX1" fmla="*/ 358064 w 830239"/>
              <a:gd name="connsiteY1" fmla="*/ 3412 h 422512"/>
              <a:gd name="connsiteX2" fmla="*/ 488892 w 830239"/>
              <a:gd name="connsiteY2" fmla="*/ 0 h 422512"/>
              <a:gd name="connsiteX3" fmla="*/ 830239 w 830239"/>
              <a:gd name="connsiteY3" fmla="*/ 3412 h 422512"/>
              <a:gd name="connsiteX4" fmla="*/ 830239 w 830239"/>
              <a:gd name="connsiteY4" fmla="*/ 73262 h 422512"/>
              <a:gd name="connsiteX5" fmla="*/ 830239 w 830239"/>
              <a:gd name="connsiteY5" fmla="*/ 73262 h 422512"/>
              <a:gd name="connsiteX6" fmla="*/ 830239 w 830239"/>
              <a:gd name="connsiteY6" fmla="*/ 178037 h 422512"/>
              <a:gd name="connsiteX7" fmla="*/ 830239 w 830239"/>
              <a:gd name="connsiteY7" fmla="*/ 422512 h 422512"/>
              <a:gd name="connsiteX8" fmla="*/ 500907 w 830239"/>
              <a:gd name="connsiteY8" fmla="*/ 422512 h 422512"/>
              <a:gd name="connsiteX9" fmla="*/ 418204 w 830239"/>
              <a:gd name="connsiteY9" fmla="*/ 422512 h 422512"/>
              <a:gd name="connsiteX10" fmla="*/ 326397 w 830239"/>
              <a:gd name="connsiteY10" fmla="*/ 422512 h 422512"/>
              <a:gd name="connsiteX11" fmla="*/ 0 w 830239"/>
              <a:gd name="connsiteY11" fmla="*/ 422512 h 422512"/>
              <a:gd name="connsiteX12" fmla="*/ 0 w 830239"/>
              <a:gd name="connsiteY12" fmla="*/ 178037 h 422512"/>
              <a:gd name="connsiteX13" fmla="*/ 0 w 830239"/>
              <a:gd name="connsiteY13" fmla="*/ 73262 h 422512"/>
              <a:gd name="connsiteX14" fmla="*/ 0 w 830239"/>
              <a:gd name="connsiteY14" fmla="*/ 73262 h 422512"/>
              <a:gd name="connsiteX15" fmla="*/ 0 w 830239"/>
              <a:gd name="connsiteY15" fmla="*/ 3412 h 422512"/>
              <a:gd name="connsiteX0" fmla="*/ 0 w 830239"/>
              <a:gd name="connsiteY0" fmla="*/ 0 h 419100"/>
              <a:gd name="connsiteX1" fmla="*/ 358064 w 830239"/>
              <a:gd name="connsiteY1" fmla="*/ 0 h 419100"/>
              <a:gd name="connsiteX2" fmla="*/ 830239 w 830239"/>
              <a:gd name="connsiteY2" fmla="*/ 0 h 419100"/>
              <a:gd name="connsiteX3" fmla="*/ 830239 w 830239"/>
              <a:gd name="connsiteY3" fmla="*/ 69850 h 419100"/>
              <a:gd name="connsiteX4" fmla="*/ 830239 w 830239"/>
              <a:gd name="connsiteY4" fmla="*/ 69850 h 419100"/>
              <a:gd name="connsiteX5" fmla="*/ 830239 w 830239"/>
              <a:gd name="connsiteY5" fmla="*/ 174625 h 419100"/>
              <a:gd name="connsiteX6" fmla="*/ 830239 w 830239"/>
              <a:gd name="connsiteY6" fmla="*/ 419100 h 419100"/>
              <a:gd name="connsiteX7" fmla="*/ 500907 w 830239"/>
              <a:gd name="connsiteY7" fmla="*/ 419100 h 419100"/>
              <a:gd name="connsiteX8" fmla="*/ 418204 w 830239"/>
              <a:gd name="connsiteY8" fmla="*/ 419100 h 419100"/>
              <a:gd name="connsiteX9" fmla="*/ 326397 w 830239"/>
              <a:gd name="connsiteY9" fmla="*/ 419100 h 419100"/>
              <a:gd name="connsiteX10" fmla="*/ 0 w 830239"/>
              <a:gd name="connsiteY10" fmla="*/ 419100 h 419100"/>
              <a:gd name="connsiteX11" fmla="*/ 0 w 830239"/>
              <a:gd name="connsiteY11" fmla="*/ 174625 h 419100"/>
              <a:gd name="connsiteX12" fmla="*/ 0 w 830239"/>
              <a:gd name="connsiteY12" fmla="*/ 69850 h 419100"/>
              <a:gd name="connsiteX13" fmla="*/ 0 w 830239"/>
              <a:gd name="connsiteY13" fmla="*/ 69850 h 419100"/>
              <a:gd name="connsiteX14" fmla="*/ 0 w 830239"/>
              <a:gd name="connsiteY14" fmla="*/ 0 h 419100"/>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326397 w 830239"/>
              <a:gd name="connsiteY9" fmla="*/ 419100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 name="connsiteX0" fmla="*/ 0 w 830239"/>
              <a:gd name="connsiteY0" fmla="*/ 0 h 467359"/>
              <a:gd name="connsiteX1" fmla="*/ 358064 w 830239"/>
              <a:gd name="connsiteY1" fmla="*/ 0 h 467359"/>
              <a:gd name="connsiteX2" fmla="*/ 830239 w 830239"/>
              <a:gd name="connsiteY2" fmla="*/ 0 h 467359"/>
              <a:gd name="connsiteX3" fmla="*/ 830239 w 830239"/>
              <a:gd name="connsiteY3" fmla="*/ 69850 h 467359"/>
              <a:gd name="connsiteX4" fmla="*/ 830239 w 830239"/>
              <a:gd name="connsiteY4" fmla="*/ 69850 h 467359"/>
              <a:gd name="connsiteX5" fmla="*/ 830239 w 830239"/>
              <a:gd name="connsiteY5" fmla="*/ 174625 h 467359"/>
              <a:gd name="connsiteX6" fmla="*/ 830239 w 830239"/>
              <a:gd name="connsiteY6" fmla="*/ 419100 h 467359"/>
              <a:gd name="connsiteX7" fmla="*/ 500907 w 830239"/>
              <a:gd name="connsiteY7" fmla="*/ 419100 h 467359"/>
              <a:gd name="connsiteX8" fmla="*/ 413180 w 830239"/>
              <a:gd name="connsiteY8" fmla="*/ 467359 h 467359"/>
              <a:gd name="connsiteX9" fmla="*/ 326397 w 830239"/>
              <a:gd name="connsiteY9" fmla="*/ 419100 h 467359"/>
              <a:gd name="connsiteX10" fmla="*/ 0 w 830239"/>
              <a:gd name="connsiteY10" fmla="*/ 419100 h 467359"/>
              <a:gd name="connsiteX11" fmla="*/ 0 w 830239"/>
              <a:gd name="connsiteY11" fmla="*/ 174625 h 467359"/>
              <a:gd name="connsiteX12" fmla="*/ 0 w 830239"/>
              <a:gd name="connsiteY12" fmla="*/ 69850 h 467359"/>
              <a:gd name="connsiteX13" fmla="*/ 0 w 830239"/>
              <a:gd name="connsiteY13" fmla="*/ 69850 h 467359"/>
              <a:gd name="connsiteX14" fmla="*/ 0 w 830239"/>
              <a:gd name="connsiteY14" fmla="*/ 0 h 46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39" h="467359">
                <a:moveTo>
                  <a:pt x="0" y="0"/>
                </a:moveTo>
                <a:lnTo>
                  <a:pt x="358064" y="0"/>
                </a:lnTo>
                <a:lnTo>
                  <a:pt x="830239" y="0"/>
                </a:lnTo>
                <a:lnTo>
                  <a:pt x="830239" y="69850"/>
                </a:lnTo>
                <a:lnTo>
                  <a:pt x="830239" y="69850"/>
                </a:lnTo>
                <a:lnTo>
                  <a:pt x="830239" y="174625"/>
                </a:lnTo>
                <a:lnTo>
                  <a:pt x="830239" y="419100"/>
                </a:lnTo>
                <a:lnTo>
                  <a:pt x="500907" y="419100"/>
                </a:lnTo>
                <a:lnTo>
                  <a:pt x="413180" y="467359"/>
                </a:lnTo>
                <a:lnTo>
                  <a:pt x="326397" y="419100"/>
                </a:lnTo>
                <a:lnTo>
                  <a:pt x="0" y="419100"/>
                </a:lnTo>
                <a:lnTo>
                  <a:pt x="0" y="174625"/>
                </a:lnTo>
                <a:lnTo>
                  <a:pt x="0" y="69850"/>
                </a:lnTo>
                <a:lnTo>
                  <a:pt x="0" y="6985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91440" rtlCol="0" anchor="ctr"/>
          <a:lstStyle/>
          <a:p>
            <a:pPr algn="ctr"/>
            <a:r>
              <a:rPr lang="fr-FR" sz="800" b="1" dirty="0">
                <a:solidFill>
                  <a:schemeClr val="tx1">
                    <a:lumMod val="75000"/>
                    <a:lumOff val="25000"/>
                  </a:schemeClr>
                </a:solidFill>
                <a:latin typeface="Arial Narrow" panose="020B0606020202030204" pitchFamily="34" charset="0"/>
              </a:rPr>
              <a:t>Est resté adhérent à la PrEP </a:t>
            </a:r>
            <a:r>
              <a:rPr lang="fr-FR" sz="800" b="1" i="1" dirty="0">
                <a:solidFill>
                  <a:schemeClr val="accent2">
                    <a:lumMod val="50000"/>
                    <a:lumOff val="50000"/>
                  </a:schemeClr>
                </a:solidFill>
                <a:latin typeface="Arial Narrow" panose="020B0606020202030204" pitchFamily="34" charset="0"/>
              </a:rPr>
              <a:t>ET</a:t>
            </a:r>
            <a:r>
              <a:rPr lang="fr-FR" sz="800" b="1" dirty="0">
                <a:solidFill>
                  <a:schemeClr val="tx1">
                    <a:lumMod val="75000"/>
                    <a:lumOff val="25000"/>
                  </a:schemeClr>
                </a:solidFill>
                <a:latin typeface="Arial Narrow" panose="020B0606020202030204" pitchFamily="34" charset="0"/>
              </a:rPr>
              <a:t> est retourné pour un dépistage du VIH et un contrôle des IST</a:t>
            </a:r>
          </a:p>
        </p:txBody>
      </p:sp>
      <p:sp>
        <p:nvSpPr>
          <p:cNvPr id="15" name="Speech Bubble: Rectangle 2">
            <a:extLst>
              <a:ext uri="{FF2B5EF4-FFF2-40B4-BE49-F238E27FC236}">
                <a16:creationId xmlns:a16="http://schemas.microsoft.com/office/drawing/2014/main" id="{F5122A8A-CC6B-48E8-8A16-1A6A04D37202}"/>
              </a:ext>
            </a:extLst>
          </p:cNvPr>
          <p:cNvSpPr/>
          <p:nvPr/>
        </p:nvSpPr>
        <p:spPr>
          <a:xfrm>
            <a:off x="4156879" y="2672306"/>
            <a:ext cx="830239" cy="595951"/>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326397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3412 h 422512"/>
              <a:gd name="connsiteX1" fmla="*/ 358064 w 830239"/>
              <a:gd name="connsiteY1" fmla="*/ 3412 h 422512"/>
              <a:gd name="connsiteX2" fmla="*/ 488892 w 830239"/>
              <a:gd name="connsiteY2" fmla="*/ 0 h 422512"/>
              <a:gd name="connsiteX3" fmla="*/ 830239 w 830239"/>
              <a:gd name="connsiteY3" fmla="*/ 3412 h 422512"/>
              <a:gd name="connsiteX4" fmla="*/ 830239 w 830239"/>
              <a:gd name="connsiteY4" fmla="*/ 73262 h 422512"/>
              <a:gd name="connsiteX5" fmla="*/ 830239 w 830239"/>
              <a:gd name="connsiteY5" fmla="*/ 73262 h 422512"/>
              <a:gd name="connsiteX6" fmla="*/ 830239 w 830239"/>
              <a:gd name="connsiteY6" fmla="*/ 178037 h 422512"/>
              <a:gd name="connsiteX7" fmla="*/ 830239 w 830239"/>
              <a:gd name="connsiteY7" fmla="*/ 422512 h 422512"/>
              <a:gd name="connsiteX8" fmla="*/ 500907 w 830239"/>
              <a:gd name="connsiteY8" fmla="*/ 422512 h 422512"/>
              <a:gd name="connsiteX9" fmla="*/ 418204 w 830239"/>
              <a:gd name="connsiteY9" fmla="*/ 422512 h 422512"/>
              <a:gd name="connsiteX10" fmla="*/ 326397 w 830239"/>
              <a:gd name="connsiteY10" fmla="*/ 422512 h 422512"/>
              <a:gd name="connsiteX11" fmla="*/ 0 w 830239"/>
              <a:gd name="connsiteY11" fmla="*/ 422512 h 422512"/>
              <a:gd name="connsiteX12" fmla="*/ 0 w 830239"/>
              <a:gd name="connsiteY12" fmla="*/ 178037 h 422512"/>
              <a:gd name="connsiteX13" fmla="*/ 0 w 830239"/>
              <a:gd name="connsiteY13" fmla="*/ 73262 h 422512"/>
              <a:gd name="connsiteX14" fmla="*/ 0 w 830239"/>
              <a:gd name="connsiteY14" fmla="*/ 73262 h 422512"/>
              <a:gd name="connsiteX15" fmla="*/ 0 w 830239"/>
              <a:gd name="connsiteY15" fmla="*/ 3412 h 422512"/>
              <a:gd name="connsiteX0" fmla="*/ 0 w 830239"/>
              <a:gd name="connsiteY0" fmla="*/ 0 h 419100"/>
              <a:gd name="connsiteX1" fmla="*/ 358064 w 830239"/>
              <a:gd name="connsiteY1" fmla="*/ 0 h 419100"/>
              <a:gd name="connsiteX2" fmla="*/ 830239 w 830239"/>
              <a:gd name="connsiteY2" fmla="*/ 0 h 419100"/>
              <a:gd name="connsiteX3" fmla="*/ 830239 w 830239"/>
              <a:gd name="connsiteY3" fmla="*/ 69850 h 419100"/>
              <a:gd name="connsiteX4" fmla="*/ 830239 w 830239"/>
              <a:gd name="connsiteY4" fmla="*/ 69850 h 419100"/>
              <a:gd name="connsiteX5" fmla="*/ 830239 w 830239"/>
              <a:gd name="connsiteY5" fmla="*/ 174625 h 419100"/>
              <a:gd name="connsiteX6" fmla="*/ 830239 w 830239"/>
              <a:gd name="connsiteY6" fmla="*/ 419100 h 419100"/>
              <a:gd name="connsiteX7" fmla="*/ 500907 w 830239"/>
              <a:gd name="connsiteY7" fmla="*/ 419100 h 419100"/>
              <a:gd name="connsiteX8" fmla="*/ 418204 w 830239"/>
              <a:gd name="connsiteY8" fmla="*/ 419100 h 419100"/>
              <a:gd name="connsiteX9" fmla="*/ 326397 w 830239"/>
              <a:gd name="connsiteY9" fmla="*/ 419100 h 419100"/>
              <a:gd name="connsiteX10" fmla="*/ 0 w 830239"/>
              <a:gd name="connsiteY10" fmla="*/ 419100 h 419100"/>
              <a:gd name="connsiteX11" fmla="*/ 0 w 830239"/>
              <a:gd name="connsiteY11" fmla="*/ 174625 h 419100"/>
              <a:gd name="connsiteX12" fmla="*/ 0 w 830239"/>
              <a:gd name="connsiteY12" fmla="*/ 69850 h 419100"/>
              <a:gd name="connsiteX13" fmla="*/ 0 w 830239"/>
              <a:gd name="connsiteY13" fmla="*/ 69850 h 419100"/>
              <a:gd name="connsiteX14" fmla="*/ 0 w 830239"/>
              <a:gd name="connsiteY14" fmla="*/ 0 h 419100"/>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326397 w 830239"/>
              <a:gd name="connsiteY9" fmla="*/ 419100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39" h="481529">
                <a:moveTo>
                  <a:pt x="0" y="0"/>
                </a:moveTo>
                <a:lnTo>
                  <a:pt x="358064" y="0"/>
                </a:lnTo>
                <a:lnTo>
                  <a:pt x="830239" y="0"/>
                </a:lnTo>
                <a:lnTo>
                  <a:pt x="830239" y="69850"/>
                </a:lnTo>
                <a:lnTo>
                  <a:pt x="830239" y="69850"/>
                </a:lnTo>
                <a:lnTo>
                  <a:pt x="830239" y="174625"/>
                </a:lnTo>
                <a:lnTo>
                  <a:pt x="830239" y="419100"/>
                </a:lnTo>
                <a:lnTo>
                  <a:pt x="500907" y="419100"/>
                </a:lnTo>
                <a:lnTo>
                  <a:pt x="418204" y="481529"/>
                </a:lnTo>
                <a:lnTo>
                  <a:pt x="326397" y="419100"/>
                </a:lnTo>
                <a:lnTo>
                  <a:pt x="0" y="419100"/>
                </a:lnTo>
                <a:lnTo>
                  <a:pt x="0" y="174625"/>
                </a:lnTo>
                <a:lnTo>
                  <a:pt x="0" y="69850"/>
                </a:lnTo>
                <a:lnTo>
                  <a:pt x="0" y="6985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800" b="1" dirty="0">
                <a:solidFill>
                  <a:schemeClr val="tx1">
                    <a:lumMod val="75000"/>
                    <a:lumOff val="25000"/>
                  </a:schemeClr>
                </a:solidFill>
                <a:latin typeface="Arial Narrow" panose="020B0606020202030204" pitchFamily="34" charset="0"/>
              </a:rPr>
              <a:t>Estimation de la population clé pour la </a:t>
            </a:r>
            <a:r>
              <a:rPr lang="fr-FR" sz="800" b="1" dirty="0" err="1">
                <a:solidFill>
                  <a:schemeClr val="tx1">
                    <a:lumMod val="75000"/>
                    <a:lumOff val="25000"/>
                  </a:schemeClr>
                </a:solidFill>
                <a:latin typeface="Arial Narrow" panose="020B0606020202030204" pitchFamily="34" charset="0"/>
              </a:rPr>
              <a:t>prépara-tion</a:t>
            </a:r>
            <a:r>
              <a:rPr lang="fr-FR" sz="800" b="1" dirty="0">
                <a:solidFill>
                  <a:schemeClr val="tx1">
                    <a:lumMod val="75000"/>
                    <a:lumOff val="25000"/>
                  </a:schemeClr>
                </a:solidFill>
                <a:latin typeface="Arial Narrow" panose="020B0606020202030204" pitchFamily="34" charset="0"/>
              </a:rPr>
              <a:t> à la PrEP</a:t>
            </a:r>
          </a:p>
        </p:txBody>
      </p:sp>
      <p:sp>
        <p:nvSpPr>
          <p:cNvPr id="16" name="Speech Bubble: Rectangle 2">
            <a:extLst>
              <a:ext uri="{FF2B5EF4-FFF2-40B4-BE49-F238E27FC236}">
                <a16:creationId xmlns:a16="http://schemas.microsoft.com/office/drawing/2014/main" id="{90DD5628-3E27-42D6-8F4F-5F3F447FFFC4}"/>
              </a:ext>
            </a:extLst>
          </p:cNvPr>
          <p:cNvSpPr/>
          <p:nvPr/>
        </p:nvSpPr>
        <p:spPr>
          <a:xfrm>
            <a:off x="3184790" y="1970268"/>
            <a:ext cx="2742435" cy="429296"/>
          </a:xfrm>
          <a:custGeom>
            <a:avLst/>
            <a:gdLst>
              <a:gd name="connsiteX0" fmla="*/ 0 w 830239"/>
              <a:gd name="connsiteY0" fmla="*/ 0 h 419100"/>
              <a:gd name="connsiteX1" fmla="*/ 484306 w 830239"/>
              <a:gd name="connsiteY1" fmla="*/ 0 h 419100"/>
              <a:gd name="connsiteX2" fmla="*/ 423123 w 830239"/>
              <a:gd name="connsiteY2" fmla="*/ -52388 h 419100"/>
              <a:gd name="connsiteX3" fmla="*/ 691866 w 830239"/>
              <a:gd name="connsiteY3" fmla="*/ 0 h 419100"/>
              <a:gd name="connsiteX4" fmla="*/ 830239 w 830239"/>
              <a:gd name="connsiteY4" fmla="*/ 0 h 419100"/>
              <a:gd name="connsiteX5" fmla="*/ 830239 w 830239"/>
              <a:gd name="connsiteY5" fmla="*/ 69850 h 419100"/>
              <a:gd name="connsiteX6" fmla="*/ 830239 w 830239"/>
              <a:gd name="connsiteY6" fmla="*/ 69850 h 419100"/>
              <a:gd name="connsiteX7" fmla="*/ 830239 w 830239"/>
              <a:gd name="connsiteY7" fmla="*/ 174625 h 419100"/>
              <a:gd name="connsiteX8" fmla="*/ 830239 w 830239"/>
              <a:gd name="connsiteY8" fmla="*/ 419100 h 419100"/>
              <a:gd name="connsiteX9" fmla="*/ 691866 w 830239"/>
              <a:gd name="connsiteY9" fmla="*/ 419100 h 419100"/>
              <a:gd name="connsiteX10" fmla="*/ 484306 w 830239"/>
              <a:gd name="connsiteY10" fmla="*/ 419100 h 419100"/>
              <a:gd name="connsiteX11" fmla="*/ 484306 w 830239"/>
              <a:gd name="connsiteY11" fmla="*/ 419100 h 419100"/>
              <a:gd name="connsiteX12" fmla="*/ 0 w 830239"/>
              <a:gd name="connsiteY12" fmla="*/ 419100 h 419100"/>
              <a:gd name="connsiteX13" fmla="*/ 0 w 830239"/>
              <a:gd name="connsiteY13" fmla="*/ 174625 h 419100"/>
              <a:gd name="connsiteX14" fmla="*/ 0 w 830239"/>
              <a:gd name="connsiteY14" fmla="*/ 69850 h 419100"/>
              <a:gd name="connsiteX15" fmla="*/ 0 w 830239"/>
              <a:gd name="connsiteY15" fmla="*/ 69850 h 419100"/>
              <a:gd name="connsiteX16" fmla="*/ 0 w 830239"/>
              <a:gd name="connsiteY16" fmla="*/ 0 h 419100"/>
              <a:gd name="connsiteX0" fmla="*/ 0 w 830239"/>
              <a:gd name="connsiteY0" fmla="*/ 52388 h 471488"/>
              <a:gd name="connsiteX1" fmla="*/ 358064 w 830239"/>
              <a:gd name="connsiteY1" fmla="*/ 52388 h 471488"/>
              <a:gd name="connsiteX2" fmla="*/ 423123 w 830239"/>
              <a:gd name="connsiteY2" fmla="*/ 0 h 471488"/>
              <a:gd name="connsiteX3" fmla="*/ 691866 w 830239"/>
              <a:gd name="connsiteY3" fmla="*/ 52388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7244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31505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52388 h 471488"/>
              <a:gd name="connsiteX1" fmla="*/ 358064 w 830239"/>
              <a:gd name="connsiteY1" fmla="*/ 52388 h 471488"/>
              <a:gd name="connsiteX2" fmla="*/ 423123 w 830239"/>
              <a:gd name="connsiteY2" fmla="*/ 0 h 471488"/>
              <a:gd name="connsiteX3" fmla="*/ 500798 w 830239"/>
              <a:gd name="connsiteY3" fmla="*/ 45564 h 471488"/>
              <a:gd name="connsiteX4" fmla="*/ 830239 w 830239"/>
              <a:gd name="connsiteY4" fmla="*/ 52388 h 471488"/>
              <a:gd name="connsiteX5" fmla="*/ 830239 w 830239"/>
              <a:gd name="connsiteY5" fmla="*/ 122238 h 471488"/>
              <a:gd name="connsiteX6" fmla="*/ 830239 w 830239"/>
              <a:gd name="connsiteY6" fmla="*/ 122238 h 471488"/>
              <a:gd name="connsiteX7" fmla="*/ 830239 w 830239"/>
              <a:gd name="connsiteY7" fmla="*/ 227013 h 471488"/>
              <a:gd name="connsiteX8" fmla="*/ 830239 w 830239"/>
              <a:gd name="connsiteY8" fmla="*/ 471488 h 471488"/>
              <a:gd name="connsiteX9" fmla="*/ 691866 w 830239"/>
              <a:gd name="connsiteY9" fmla="*/ 471488 h 471488"/>
              <a:gd name="connsiteX10" fmla="*/ 484306 w 830239"/>
              <a:gd name="connsiteY10" fmla="*/ 471488 h 471488"/>
              <a:gd name="connsiteX11" fmla="*/ 484306 w 830239"/>
              <a:gd name="connsiteY11" fmla="*/ 471488 h 471488"/>
              <a:gd name="connsiteX12" fmla="*/ 0 w 830239"/>
              <a:gd name="connsiteY12" fmla="*/ 471488 h 471488"/>
              <a:gd name="connsiteX13" fmla="*/ 0 w 830239"/>
              <a:gd name="connsiteY13" fmla="*/ 227013 h 471488"/>
              <a:gd name="connsiteX14" fmla="*/ 0 w 830239"/>
              <a:gd name="connsiteY14" fmla="*/ 122238 h 471488"/>
              <a:gd name="connsiteX15" fmla="*/ 0 w 830239"/>
              <a:gd name="connsiteY15" fmla="*/ 122238 h 471488"/>
              <a:gd name="connsiteX16" fmla="*/ 0 w 830239"/>
              <a:gd name="connsiteY16" fmla="*/ 52388 h 471488"/>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5800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500798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484306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84306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691866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219901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62624 h 481724"/>
              <a:gd name="connsiteX1" fmla="*/ 358064 w 830239"/>
              <a:gd name="connsiteY1" fmla="*/ 62624 h 481724"/>
              <a:gd name="connsiteX2" fmla="*/ 419711 w 830239"/>
              <a:gd name="connsiteY2" fmla="*/ 0 h 481724"/>
              <a:gd name="connsiteX3" fmla="*/ 488892 w 830239"/>
              <a:gd name="connsiteY3" fmla="*/ 59212 h 481724"/>
              <a:gd name="connsiteX4" fmla="*/ 830239 w 830239"/>
              <a:gd name="connsiteY4" fmla="*/ 62624 h 481724"/>
              <a:gd name="connsiteX5" fmla="*/ 830239 w 830239"/>
              <a:gd name="connsiteY5" fmla="*/ 132474 h 481724"/>
              <a:gd name="connsiteX6" fmla="*/ 830239 w 830239"/>
              <a:gd name="connsiteY6" fmla="*/ 132474 h 481724"/>
              <a:gd name="connsiteX7" fmla="*/ 830239 w 830239"/>
              <a:gd name="connsiteY7" fmla="*/ 237249 h 481724"/>
              <a:gd name="connsiteX8" fmla="*/ 830239 w 830239"/>
              <a:gd name="connsiteY8" fmla="*/ 481724 h 481724"/>
              <a:gd name="connsiteX9" fmla="*/ 500907 w 830239"/>
              <a:gd name="connsiteY9" fmla="*/ 481724 h 481724"/>
              <a:gd name="connsiteX10" fmla="*/ 418204 w 830239"/>
              <a:gd name="connsiteY10" fmla="*/ 481724 h 481724"/>
              <a:gd name="connsiteX11" fmla="*/ 326397 w 830239"/>
              <a:gd name="connsiteY11" fmla="*/ 481724 h 481724"/>
              <a:gd name="connsiteX12" fmla="*/ 0 w 830239"/>
              <a:gd name="connsiteY12" fmla="*/ 481724 h 481724"/>
              <a:gd name="connsiteX13" fmla="*/ 0 w 830239"/>
              <a:gd name="connsiteY13" fmla="*/ 237249 h 481724"/>
              <a:gd name="connsiteX14" fmla="*/ 0 w 830239"/>
              <a:gd name="connsiteY14" fmla="*/ 132474 h 481724"/>
              <a:gd name="connsiteX15" fmla="*/ 0 w 830239"/>
              <a:gd name="connsiteY15" fmla="*/ 132474 h 481724"/>
              <a:gd name="connsiteX16" fmla="*/ 0 w 830239"/>
              <a:gd name="connsiteY16" fmla="*/ 62624 h 481724"/>
              <a:gd name="connsiteX0" fmla="*/ 0 w 830239"/>
              <a:gd name="connsiteY0" fmla="*/ 3412 h 422512"/>
              <a:gd name="connsiteX1" fmla="*/ 358064 w 830239"/>
              <a:gd name="connsiteY1" fmla="*/ 3412 h 422512"/>
              <a:gd name="connsiteX2" fmla="*/ 488892 w 830239"/>
              <a:gd name="connsiteY2" fmla="*/ 0 h 422512"/>
              <a:gd name="connsiteX3" fmla="*/ 830239 w 830239"/>
              <a:gd name="connsiteY3" fmla="*/ 3412 h 422512"/>
              <a:gd name="connsiteX4" fmla="*/ 830239 w 830239"/>
              <a:gd name="connsiteY4" fmla="*/ 73262 h 422512"/>
              <a:gd name="connsiteX5" fmla="*/ 830239 w 830239"/>
              <a:gd name="connsiteY5" fmla="*/ 73262 h 422512"/>
              <a:gd name="connsiteX6" fmla="*/ 830239 w 830239"/>
              <a:gd name="connsiteY6" fmla="*/ 178037 h 422512"/>
              <a:gd name="connsiteX7" fmla="*/ 830239 w 830239"/>
              <a:gd name="connsiteY7" fmla="*/ 422512 h 422512"/>
              <a:gd name="connsiteX8" fmla="*/ 500907 w 830239"/>
              <a:gd name="connsiteY8" fmla="*/ 422512 h 422512"/>
              <a:gd name="connsiteX9" fmla="*/ 418204 w 830239"/>
              <a:gd name="connsiteY9" fmla="*/ 422512 h 422512"/>
              <a:gd name="connsiteX10" fmla="*/ 326397 w 830239"/>
              <a:gd name="connsiteY10" fmla="*/ 422512 h 422512"/>
              <a:gd name="connsiteX11" fmla="*/ 0 w 830239"/>
              <a:gd name="connsiteY11" fmla="*/ 422512 h 422512"/>
              <a:gd name="connsiteX12" fmla="*/ 0 w 830239"/>
              <a:gd name="connsiteY12" fmla="*/ 178037 h 422512"/>
              <a:gd name="connsiteX13" fmla="*/ 0 w 830239"/>
              <a:gd name="connsiteY13" fmla="*/ 73262 h 422512"/>
              <a:gd name="connsiteX14" fmla="*/ 0 w 830239"/>
              <a:gd name="connsiteY14" fmla="*/ 73262 h 422512"/>
              <a:gd name="connsiteX15" fmla="*/ 0 w 830239"/>
              <a:gd name="connsiteY15" fmla="*/ 3412 h 422512"/>
              <a:gd name="connsiteX0" fmla="*/ 0 w 830239"/>
              <a:gd name="connsiteY0" fmla="*/ 0 h 419100"/>
              <a:gd name="connsiteX1" fmla="*/ 358064 w 830239"/>
              <a:gd name="connsiteY1" fmla="*/ 0 h 419100"/>
              <a:gd name="connsiteX2" fmla="*/ 830239 w 830239"/>
              <a:gd name="connsiteY2" fmla="*/ 0 h 419100"/>
              <a:gd name="connsiteX3" fmla="*/ 830239 w 830239"/>
              <a:gd name="connsiteY3" fmla="*/ 69850 h 419100"/>
              <a:gd name="connsiteX4" fmla="*/ 830239 w 830239"/>
              <a:gd name="connsiteY4" fmla="*/ 69850 h 419100"/>
              <a:gd name="connsiteX5" fmla="*/ 830239 w 830239"/>
              <a:gd name="connsiteY5" fmla="*/ 174625 h 419100"/>
              <a:gd name="connsiteX6" fmla="*/ 830239 w 830239"/>
              <a:gd name="connsiteY6" fmla="*/ 419100 h 419100"/>
              <a:gd name="connsiteX7" fmla="*/ 500907 w 830239"/>
              <a:gd name="connsiteY7" fmla="*/ 419100 h 419100"/>
              <a:gd name="connsiteX8" fmla="*/ 418204 w 830239"/>
              <a:gd name="connsiteY8" fmla="*/ 419100 h 419100"/>
              <a:gd name="connsiteX9" fmla="*/ 326397 w 830239"/>
              <a:gd name="connsiteY9" fmla="*/ 419100 h 419100"/>
              <a:gd name="connsiteX10" fmla="*/ 0 w 830239"/>
              <a:gd name="connsiteY10" fmla="*/ 419100 h 419100"/>
              <a:gd name="connsiteX11" fmla="*/ 0 w 830239"/>
              <a:gd name="connsiteY11" fmla="*/ 174625 h 419100"/>
              <a:gd name="connsiteX12" fmla="*/ 0 w 830239"/>
              <a:gd name="connsiteY12" fmla="*/ 69850 h 419100"/>
              <a:gd name="connsiteX13" fmla="*/ 0 w 830239"/>
              <a:gd name="connsiteY13" fmla="*/ 69850 h 419100"/>
              <a:gd name="connsiteX14" fmla="*/ 0 w 830239"/>
              <a:gd name="connsiteY14" fmla="*/ 0 h 419100"/>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326397 w 830239"/>
              <a:gd name="connsiteY9" fmla="*/ 419100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 name="connsiteX0" fmla="*/ 0 w 830239"/>
              <a:gd name="connsiteY0" fmla="*/ 0 h 481529"/>
              <a:gd name="connsiteX1" fmla="*/ 358064 w 830239"/>
              <a:gd name="connsiteY1" fmla="*/ 0 h 481529"/>
              <a:gd name="connsiteX2" fmla="*/ 830239 w 830239"/>
              <a:gd name="connsiteY2" fmla="*/ 0 h 481529"/>
              <a:gd name="connsiteX3" fmla="*/ 830239 w 830239"/>
              <a:gd name="connsiteY3" fmla="*/ 69850 h 481529"/>
              <a:gd name="connsiteX4" fmla="*/ 830239 w 830239"/>
              <a:gd name="connsiteY4" fmla="*/ 69850 h 481529"/>
              <a:gd name="connsiteX5" fmla="*/ 830239 w 830239"/>
              <a:gd name="connsiteY5" fmla="*/ 174625 h 481529"/>
              <a:gd name="connsiteX6" fmla="*/ 830239 w 830239"/>
              <a:gd name="connsiteY6" fmla="*/ 419100 h 481529"/>
              <a:gd name="connsiteX7" fmla="*/ 500907 w 830239"/>
              <a:gd name="connsiteY7" fmla="*/ 419100 h 481529"/>
              <a:gd name="connsiteX8" fmla="*/ 418204 w 830239"/>
              <a:gd name="connsiteY8" fmla="*/ 481529 h 481529"/>
              <a:gd name="connsiteX9" fmla="*/ 80702 w 830239"/>
              <a:gd name="connsiteY9" fmla="*/ 415428 h 481529"/>
              <a:gd name="connsiteX10" fmla="*/ 0 w 830239"/>
              <a:gd name="connsiteY10" fmla="*/ 419100 h 481529"/>
              <a:gd name="connsiteX11" fmla="*/ 0 w 830239"/>
              <a:gd name="connsiteY11" fmla="*/ 174625 h 481529"/>
              <a:gd name="connsiteX12" fmla="*/ 0 w 830239"/>
              <a:gd name="connsiteY12" fmla="*/ 69850 h 481529"/>
              <a:gd name="connsiteX13" fmla="*/ 0 w 830239"/>
              <a:gd name="connsiteY13" fmla="*/ 69850 h 481529"/>
              <a:gd name="connsiteX14" fmla="*/ 0 w 830239"/>
              <a:gd name="connsiteY14" fmla="*/ 0 h 481529"/>
              <a:gd name="connsiteX0" fmla="*/ 0 w 830239"/>
              <a:gd name="connsiteY0" fmla="*/ 0 h 455823"/>
              <a:gd name="connsiteX1" fmla="*/ 358064 w 830239"/>
              <a:gd name="connsiteY1" fmla="*/ 0 h 455823"/>
              <a:gd name="connsiteX2" fmla="*/ 830239 w 830239"/>
              <a:gd name="connsiteY2" fmla="*/ 0 h 455823"/>
              <a:gd name="connsiteX3" fmla="*/ 830239 w 830239"/>
              <a:gd name="connsiteY3" fmla="*/ 69850 h 455823"/>
              <a:gd name="connsiteX4" fmla="*/ 830239 w 830239"/>
              <a:gd name="connsiteY4" fmla="*/ 69850 h 455823"/>
              <a:gd name="connsiteX5" fmla="*/ 830239 w 830239"/>
              <a:gd name="connsiteY5" fmla="*/ 174625 h 455823"/>
              <a:gd name="connsiteX6" fmla="*/ 830239 w 830239"/>
              <a:gd name="connsiteY6" fmla="*/ 419100 h 455823"/>
              <a:gd name="connsiteX7" fmla="*/ 500907 w 830239"/>
              <a:gd name="connsiteY7" fmla="*/ 419100 h 455823"/>
              <a:gd name="connsiteX8" fmla="*/ 132486 w 830239"/>
              <a:gd name="connsiteY8" fmla="*/ 455823 h 455823"/>
              <a:gd name="connsiteX9" fmla="*/ 80702 w 830239"/>
              <a:gd name="connsiteY9" fmla="*/ 415428 h 455823"/>
              <a:gd name="connsiteX10" fmla="*/ 0 w 830239"/>
              <a:gd name="connsiteY10" fmla="*/ 419100 h 455823"/>
              <a:gd name="connsiteX11" fmla="*/ 0 w 830239"/>
              <a:gd name="connsiteY11" fmla="*/ 174625 h 455823"/>
              <a:gd name="connsiteX12" fmla="*/ 0 w 830239"/>
              <a:gd name="connsiteY12" fmla="*/ 69850 h 455823"/>
              <a:gd name="connsiteX13" fmla="*/ 0 w 830239"/>
              <a:gd name="connsiteY13" fmla="*/ 69850 h 455823"/>
              <a:gd name="connsiteX14" fmla="*/ 0 w 830239"/>
              <a:gd name="connsiteY14" fmla="*/ 0 h 455823"/>
              <a:gd name="connsiteX0" fmla="*/ 0 w 830239"/>
              <a:gd name="connsiteY0" fmla="*/ 0 h 455823"/>
              <a:gd name="connsiteX1" fmla="*/ 358064 w 830239"/>
              <a:gd name="connsiteY1" fmla="*/ 0 h 455823"/>
              <a:gd name="connsiteX2" fmla="*/ 830239 w 830239"/>
              <a:gd name="connsiteY2" fmla="*/ 0 h 455823"/>
              <a:gd name="connsiteX3" fmla="*/ 830239 w 830239"/>
              <a:gd name="connsiteY3" fmla="*/ 69850 h 455823"/>
              <a:gd name="connsiteX4" fmla="*/ 830239 w 830239"/>
              <a:gd name="connsiteY4" fmla="*/ 69850 h 455823"/>
              <a:gd name="connsiteX5" fmla="*/ 830239 w 830239"/>
              <a:gd name="connsiteY5" fmla="*/ 174625 h 455823"/>
              <a:gd name="connsiteX6" fmla="*/ 830239 w 830239"/>
              <a:gd name="connsiteY6" fmla="*/ 419100 h 455823"/>
              <a:gd name="connsiteX7" fmla="*/ 177390 w 830239"/>
              <a:gd name="connsiteY7" fmla="*/ 415427 h 455823"/>
              <a:gd name="connsiteX8" fmla="*/ 132486 w 830239"/>
              <a:gd name="connsiteY8" fmla="*/ 455823 h 455823"/>
              <a:gd name="connsiteX9" fmla="*/ 80702 w 830239"/>
              <a:gd name="connsiteY9" fmla="*/ 415428 h 455823"/>
              <a:gd name="connsiteX10" fmla="*/ 0 w 830239"/>
              <a:gd name="connsiteY10" fmla="*/ 419100 h 455823"/>
              <a:gd name="connsiteX11" fmla="*/ 0 w 830239"/>
              <a:gd name="connsiteY11" fmla="*/ 174625 h 455823"/>
              <a:gd name="connsiteX12" fmla="*/ 0 w 830239"/>
              <a:gd name="connsiteY12" fmla="*/ 69850 h 455823"/>
              <a:gd name="connsiteX13" fmla="*/ 0 w 830239"/>
              <a:gd name="connsiteY13" fmla="*/ 69850 h 455823"/>
              <a:gd name="connsiteX14" fmla="*/ 0 w 830239"/>
              <a:gd name="connsiteY14" fmla="*/ 0 h 455823"/>
              <a:gd name="connsiteX0" fmla="*/ 0 w 830239"/>
              <a:gd name="connsiteY0" fmla="*/ 0 h 455823"/>
              <a:gd name="connsiteX1" fmla="*/ 358064 w 830239"/>
              <a:gd name="connsiteY1" fmla="*/ 0 h 455823"/>
              <a:gd name="connsiteX2" fmla="*/ 830239 w 830239"/>
              <a:gd name="connsiteY2" fmla="*/ 0 h 455823"/>
              <a:gd name="connsiteX3" fmla="*/ 830239 w 830239"/>
              <a:gd name="connsiteY3" fmla="*/ 69850 h 455823"/>
              <a:gd name="connsiteX4" fmla="*/ 830239 w 830239"/>
              <a:gd name="connsiteY4" fmla="*/ 69850 h 455823"/>
              <a:gd name="connsiteX5" fmla="*/ 830239 w 830239"/>
              <a:gd name="connsiteY5" fmla="*/ 174625 h 455823"/>
              <a:gd name="connsiteX6" fmla="*/ 830239 w 830239"/>
              <a:gd name="connsiteY6" fmla="*/ 419100 h 455823"/>
              <a:gd name="connsiteX7" fmla="*/ 177390 w 830239"/>
              <a:gd name="connsiteY7" fmla="*/ 415427 h 455823"/>
              <a:gd name="connsiteX8" fmla="*/ 132486 w 830239"/>
              <a:gd name="connsiteY8" fmla="*/ 455823 h 455823"/>
              <a:gd name="connsiteX9" fmla="*/ 98490 w 830239"/>
              <a:gd name="connsiteY9" fmla="*/ 422773 h 455823"/>
              <a:gd name="connsiteX10" fmla="*/ 0 w 830239"/>
              <a:gd name="connsiteY10" fmla="*/ 419100 h 455823"/>
              <a:gd name="connsiteX11" fmla="*/ 0 w 830239"/>
              <a:gd name="connsiteY11" fmla="*/ 174625 h 455823"/>
              <a:gd name="connsiteX12" fmla="*/ 0 w 830239"/>
              <a:gd name="connsiteY12" fmla="*/ 69850 h 455823"/>
              <a:gd name="connsiteX13" fmla="*/ 0 w 830239"/>
              <a:gd name="connsiteY13" fmla="*/ 69850 h 455823"/>
              <a:gd name="connsiteX14" fmla="*/ 0 w 830239"/>
              <a:gd name="connsiteY14" fmla="*/ 0 h 455823"/>
              <a:gd name="connsiteX0" fmla="*/ 0 w 830239"/>
              <a:gd name="connsiteY0" fmla="*/ 0 h 549903"/>
              <a:gd name="connsiteX1" fmla="*/ 358064 w 830239"/>
              <a:gd name="connsiteY1" fmla="*/ 0 h 549903"/>
              <a:gd name="connsiteX2" fmla="*/ 830239 w 830239"/>
              <a:gd name="connsiteY2" fmla="*/ 0 h 549903"/>
              <a:gd name="connsiteX3" fmla="*/ 830239 w 830239"/>
              <a:gd name="connsiteY3" fmla="*/ 69850 h 549903"/>
              <a:gd name="connsiteX4" fmla="*/ 830239 w 830239"/>
              <a:gd name="connsiteY4" fmla="*/ 69850 h 549903"/>
              <a:gd name="connsiteX5" fmla="*/ 830239 w 830239"/>
              <a:gd name="connsiteY5" fmla="*/ 174625 h 549903"/>
              <a:gd name="connsiteX6" fmla="*/ 830239 w 830239"/>
              <a:gd name="connsiteY6" fmla="*/ 419100 h 549903"/>
              <a:gd name="connsiteX7" fmla="*/ 177390 w 830239"/>
              <a:gd name="connsiteY7" fmla="*/ 415427 h 549903"/>
              <a:gd name="connsiteX8" fmla="*/ 131374 w 830239"/>
              <a:gd name="connsiteY8" fmla="*/ 549903 h 549903"/>
              <a:gd name="connsiteX9" fmla="*/ 98490 w 830239"/>
              <a:gd name="connsiteY9" fmla="*/ 422773 h 549903"/>
              <a:gd name="connsiteX10" fmla="*/ 0 w 830239"/>
              <a:gd name="connsiteY10" fmla="*/ 419100 h 549903"/>
              <a:gd name="connsiteX11" fmla="*/ 0 w 830239"/>
              <a:gd name="connsiteY11" fmla="*/ 174625 h 549903"/>
              <a:gd name="connsiteX12" fmla="*/ 0 w 830239"/>
              <a:gd name="connsiteY12" fmla="*/ 69850 h 549903"/>
              <a:gd name="connsiteX13" fmla="*/ 0 w 830239"/>
              <a:gd name="connsiteY13" fmla="*/ 69850 h 549903"/>
              <a:gd name="connsiteX14" fmla="*/ 0 w 830239"/>
              <a:gd name="connsiteY14" fmla="*/ 0 h 549903"/>
              <a:gd name="connsiteX0" fmla="*/ 0 w 830239"/>
              <a:gd name="connsiteY0" fmla="*/ 0 h 549903"/>
              <a:gd name="connsiteX1" fmla="*/ 358064 w 830239"/>
              <a:gd name="connsiteY1" fmla="*/ 0 h 549903"/>
              <a:gd name="connsiteX2" fmla="*/ 830239 w 830239"/>
              <a:gd name="connsiteY2" fmla="*/ 0 h 549903"/>
              <a:gd name="connsiteX3" fmla="*/ 830239 w 830239"/>
              <a:gd name="connsiteY3" fmla="*/ 69850 h 549903"/>
              <a:gd name="connsiteX4" fmla="*/ 830239 w 830239"/>
              <a:gd name="connsiteY4" fmla="*/ 69850 h 549903"/>
              <a:gd name="connsiteX5" fmla="*/ 830239 w 830239"/>
              <a:gd name="connsiteY5" fmla="*/ 174625 h 549903"/>
              <a:gd name="connsiteX6" fmla="*/ 830239 w 830239"/>
              <a:gd name="connsiteY6" fmla="*/ 419100 h 549903"/>
              <a:gd name="connsiteX7" fmla="*/ 175166 w 830239"/>
              <a:gd name="connsiteY7" fmla="*/ 415427 h 549903"/>
              <a:gd name="connsiteX8" fmla="*/ 131374 w 830239"/>
              <a:gd name="connsiteY8" fmla="*/ 549903 h 549903"/>
              <a:gd name="connsiteX9" fmla="*/ 98490 w 830239"/>
              <a:gd name="connsiteY9" fmla="*/ 422773 h 549903"/>
              <a:gd name="connsiteX10" fmla="*/ 0 w 830239"/>
              <a:gd name="connsiteY10" fmla="*/ 419100 h 549903"/>
              <a:gd name="connsiteX11" fmla="*/ 0 w 830239"/>
              <a:gd name="connsiteY11" fmla="*/ 174625 h 549903"/>
              <a:gd name="connsiteX12" fmla="*/ 0 w 830239"/>
              <a:gd name="connsiteY12" fmla="*/ 69850 h 549903"/>
              <a:gd name="connsiteX13" fmla="*/ 0 w 830239"/>
              <a:gd name="connsiteY13" fmla="*/ 69850 h 549903"/>
              <a:gd name="connsiteX14" fmla="*/ 0 w 830239"/>
              <a:gd name="connsiteY14" fmla="*/ 0 h 5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39" h="549903">
                <a:moveTo>
                  <a:pt x="0" y="0"/>
                </a:moveTo>
                <a:lnTo>
                  <a:pt x="358064" y="0"/>
                </a:lnTo>
                <a:lnTo>
                  <a:pt x="830239" y="0"/>
                </a:lnTo>
                <a:lnTo>
                  <a:pt x="830239" y="69850"/>
                </a:lnTo>
                <a:lnTo>
                  <a:pt x="830239" y="69850"/>
                </a:lnTo>
                <a:lnTo>
                  <a:pt x="830239" y="174625"/>
                </a:lnTo>
                <a:lnTo>
                  <a:pt x="830239" y="419100"/>
                </a:lnTo>
                <a:lnTo>
                  <a:pt x="175166" y="415427"/>
                </a:lnTo>
                <a:lnTo>
                  <a:pt x="131374" y="549903"/>
                </a:lnTo>
                <a:lnTo>
                  <a:pt x="98490" y="422773"/>
                </a:lnTo>
                <a:lnTo>
                  <a:pt x="0" y="419100"/>
                </a:lnTo>
                <a:lnTo>
                  <a:pt x="0" y="174625"/>
                </a:lnTo>
                <a:lnTo>
                  <a:pt x="0" y="69850"/>
                </a:lnTo>
                <a:lnTo>
                  <a:pt x="0" y="6985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1100" b="1" dirty="0">
                <a:solidFill>
                  <a:schemeClr val="bg1"/>
                </a:solidFill>
                <a:latin typeface="Arial Narrow" panose="020B0606020202030204" pitchFamily="34" charset="0"/>
              </a:rPr>
              <a:t>Le dépistage du VIH reste la pièce principale</a:t>
            </a:r>
          </a:p>
        </p:txBody>
      </p:sp>
      <p:sp>
        <p:nvSpPr>
          <p:cNvPr id="17" name="Rectangle 16">
            <a:extLst>
              <a:ext uri="{FF2B5EF4-FFF2-40B4-BE49-F238E27FC236}">
                <a16:creationId xmlns:a16="http://schemas.microsoft.com/office/drawing/2014/main" id="{A5D8F820-1159-4822-8836-7019666281D8}"/>
              </a:ext>
            </a:extLst>
          </p:cNvPr>
          <p:cNvSpPr/>
          <p:nvPr/>
        </p:nvSpPr>
        <p:spPr>
          <a:xfrm>
            <a:off x="3463025" y="3695935"/>
            <a:ext cx="332688" cy="147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VIH-</a:t>
            </a:r>
          </a:p>
        </p:txBody>
      </p:sp>
      <p:sp>
        <p:nvSpPr>
          <p:cNvPr id="18" name="Rectangle 17">
            <a:extLst>
              <a:ext uri="{FF2B5EF4-FFF2-40B4-BE49-F238E27FC236}">
                <a16:creationId xmlns:a16="http://schemas.microsoft.com/office/drawing/2014/main" id="{2B1740F0-F213-47E7-901A-7845D8760F12}"/>
              </a:ext>
            </a:extLst>
          </p:cNvPr>
          <p:cNvSpPr/>
          <p:nvPr/>
        </p:nvSpPr>
        <p:spPr>
          <a:xfrm>
            <a:off x="3463025" y="4572235"/>
            <a:ext cx="332688" cy="147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VIH+</a:t>
            </a:r>
          </a:p>
        </p:txBody>
      </p:sp>
    </p:spTree>
    <p:extLst>
      <p:ext uri="{BB962C8B-B14F-4D97-AF65-F5344CB8AC3E}">
        <p14:creationId xmlns:p14="http://schemas.microsoft.com/office/powerpoint/2010/main" val="361901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5B625-B187-A04E-ADEF-FEA90A7D9E66}"/>
              </a:ext>
            </a:extLst>
          </p:cNvPr>
          <p:cNvSpPr txBox="1"/>
          <p:nvPr/>
        </p:nvSpPr>
        <p:spPr>
          <a:xfrm>
            <a:off x="919378" y="1339731"/>
            <a:ext cx="1828800" cy="914400"/>
          </a:xfrm>
          <a:prstGeom prst="rect">
            <a:avLst/>
          </a:prstGeom>
          <a:solidFill>
            <a:schemeClr val="bg1"/>
          </a:solidFill>
        </p:spPr>
        <p:txBody>
          <a:bodyPr wrap="square" rtlCol="0" anchor="ctr">
            <a:spAutoFit/>
          </a:bodyPr>
          <a:lstStyle/>
          <a:p>
            <a:pPr algn="ctr"/>
            <a:r>
              <a:rPr lang="en-US" sz="7200" dirty="0">
                <a:solidFill>
                  <a:srgbClr val="AB40AB"/>
                </a:solidFill>
                <a:latin typeface="Calibri" panose="020F0502020204030204" pitchFamily="34" charset="0"/>
                <a:cs typeface="Calibri" panose="020F0502020204030204" pitchFamily="34" charset="0"/>
              </a:rPr>
              <a:t>95%</a:t>
            </a:r>
          </a:p>
        </p:txBody>
      </p:sp>
      <p:sp>
        <p:nvSpPr>
          <p:cNvPr id="8" name="TextBox 7">
            <a:extLst>
              <a:ext uri="{FF2B5EF4-FFF2-40B4-BE49-F238E27FC236}">
                <a16:creationId xmlns:a16="http://schemas.microsoft.com/office/drawing/2014/main" id="{12650D1F-B65F-3D47-A7EB-47915A63F039}"/>
              </a:ext>
            </a:extLst>
          </p:cNvPr>
          <p:cNvSpPr txBox="1"/>
          <p:nvPr/>
        </p:nvSpPr>
        <p:spPr>
          <a:xfrm>
            <a:off x="3592922" y="1322677"/>
            <a:ext cx="1828800" cy="914400"/>
          </a:xfrm>
          <a:prstGeom prst="rect">
            <a:avLst/>
          </a:prstGeom>
          <a:solidFill>
            <a:schemeClr val="bg1"/>
          </a:solidFill>
        </p:spPr>
        <p:txBody>
          <a:bodyPr wrap="square" rtlCol="0" anchor="ctr">
            <a:spAutoFit/>
          </a:bodyPr>
          <a:lstStyle/>
          <a:p>
            <a:pPr algn="ctr"/>
            <a:r>
              <a:rPr lang="en-US" sz="7200" dirty="0">
                <a:solidFill>
                  <a:srgbClr val="AB40AB"/>
                </a:solidFill>
                <a:latin typeface="Calibri" panose="020F0502020204030204" pitchFamily="34" charset="0"/>
                <a:cs typeface="Calibri" panose="020F0502020204030204" pitchFamily="34" charset="0"/>
              </a:rPr>
              <a:t>95%</a:t>
            </a:r>
          </a:p>
        </p:txBody>
      </p:sp>
      <p:sp>
        <p:nvSpPr>
          <p:cNvPr id="9" name="TextBox 8">
            <a:extLst>
              <a:ext uri="{FF2B5EF4-FFF2-40B4-BE49-F238E27FC236}">
                <a16:creationId xmlns:a16="http://schemas.microsoft.com/office/drawing/2014/main" id="{64C05385-AB97-DD44-A02C-F7063443B284}"/>
              </a:ext>
            </a:extLst>
          </p:cNvPr>
          <p:cNvSpPr txBox="1"/>
          <p:nvPr/>
        </p:nvSpPr>
        <p:spPr>
          <a:xfrm>
            <a:off x="6266466" y="1337705"/>
            <a:ext cx="1828800" cy="914400"/>
          </a:xfrm>
          <a:prstGeom prst="rect">
            <a:avLst/>
          </a:prstGeom>
          <a:solidFill>
            <a:schemeClr val="bg1"/>
          </a:solidFill>
        </p:spPr>
        <p:txBody>
          <a:bodyPr wrap="square" rtlCol="0" anchor="ctr">
            <a:spAutoFit/>
          </a:bodyPr>
          <a:lstStyle/>
          <a:p>
            <a:pPr algn="ctr"/>
            <a:r>
              <a:rPr lang="en-US" sz="7200" dirty="0">
                <a:solidFill>
                  <a:srgbClr val="AB40AB"/>
                </a:solidFill>
                <a:latin typeface="Calibri" panose="020F0502020204030204" pitchFamily="34" charset="0"/>
                <a:cs typeface="Calibri" panose="020F0502020204030204" pitchFamily="34" charset="0"/>
              </a:rPr>
              <a:t>95%</a:t>
            </a:r>
          </a:p>
        </p:txBody>
      </p:sp>
      <p:sp>
        <p:nvSpPr>
          <p:cNvPr id="11" name="Rectangle 10"/>
          <p:cNvSpPr/>
          <p:nvPr/>
        </p:nvSpPr>
        <p:spPr>
          <a:xfrm>
            <a:off x="599338" y="4041775"/>
            <a:ext cx="246888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vivant avec le VIH </a:t>
            </a:r>
            <a:r>
              <a:rPr lang="en-US" dirty="0" err="1"/>
              <a:t>connaîtront</a:t>
            </a:r>
            <a:r>
              <a:rPr lang="en-US" dirty="0"/>
              <a:t> </a:t>
            </a:r>
            <a:r>
              <a:rPr lang="en-US" dirty="0" err="1"/>
              <a:t>leur</a:t>
            </a:r>
            <a:r>
              <a:rPr lang="en-US" dirty="0"/>
              <a:t> </a:t>
            </a:r>
            <a:r>
              <a:rPr lang="en-US" dirty="0" err="1"/>
              <a:t>statut</a:t>
            </a:r>
            <a:r>
              <a:rPr lang="en-US" dirty="0"/>
              <a:t> VIH</a:t>
            </a:r>
            <a:endParaRPr lang="fr-FR" dirty="0"/>
          </a:p>
        </p:txBody>
      </p:sp>
      <p:sp>
        <p:nvSpPr>
          <p:cNvPr id="12" name="Rectangle 11"/>
          <p:cNvSpPr/>
          <p:nvPr/>
        </p:nvSpPr>
        <p:spPr>
          <a:xfrm>
            <a:off x="3272882" y="4041775"/>
            <a:ext cx="246888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dirty="0"/>
              <a:t>vivant avec le VIH </a:t>
            </a:r>
            <a:r>
              <a:rPr lang="en-US" dirty="0" err="1"/>
              <a:t>recevront</a:t>
            </a:r>
            <a:r>
              <a:rPr lang="en-US" dirty="0"/>
              <a:t> le </a:t>
            </a:r>
            <a:r>
              <a:rPr lang="en-US" dirty="0" err="1"/>
              <a:t>traitement</a:t>
            </a:r>
            <a:r>
              <a:rPr lang="en-US" dirty="0"/>
              <a:t> </a:t>
            </a:r>
            <a:r>
              <a:rPr lang="en-US" dirty="0" err="1"/>
              <a:t>antirétroviral</a:t>
            </a:r>
            <a:endParaRPr lang="fr-FR" dirty="0" err="1"/>
          </a:p>
        </p:txBody>
      </p:sp>
      <p:sp>
        <p:nvSpPr>
          <p:cNvPr id="14" name="Rectangle 13"/>
          <p:cNvSpPr/>
          <p:nvPr/>
        </p:nvSpPr>
        <p:spPr>
          <a:xfrm>
            <a:off x="5946426" y="4041775"/>
            <a:ext cx="246888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recevant</a:t>
            </a:r>
            <a:r>
              <a:rPr lang="en-US" dirty="0"/>
              <a:t> un </a:t>
            </a:r>
            <a:r>
              <a:rPr lang="en-US" dirty="0" err="1"/>
              <a:t>traitement</a:t>
            </a:r>
            <a:r>
              <a:rPr lang="en-US" dirty="0"/>
              <a:t> </a:t>
            </a:r>
            <a:r>
              <a:rPr lang="en-US" dirty="0" err="1"/>
              <a:t>antirétroviral</a:t>
            </a:r>
            <a:r>
              <a:rPr lang="en-US" dirty="0"/>
              <a:t> </a:t>
            </a:r>
            <a:r>
              <a:rPr lang="en-US" dirty="0" err="1"/>
              <a:t>auront</a:t>
            </a:r>
            <a:r>
              <a:rPr lang="en-US" dirty="0"/>
              <a:t> </a:t>
            </a:r>
            <a:r>
              <a:rPr lang="en-US" dirty="0" err="1"/>
              <a:t>une</a:t>
            </a:r>
            <a:r>
              <a:rPr lang="en-US" dirty="0"/>
              <a:t> suppression </a:t>
            </a:r>
            <a:r>
              <a:rPr lang="en-US" dirty="0" err="1"/>
              <a:t>virale</a:t>
            </a:r>
            <a:endParaRPr lang="fr-FR" dirty="0"/>
          </a:p>
        </p:txBody>
      </p:sp>
      <p:grpSp>
        <p:nvGrpSpPr>
          <p:cNvPr id="13" name="Group 12">
            <a:extLst>
              <a:ext uri="{FF2B5EF4-FFF2-40B4-BE49-F238E27FC236}">
                <a16:creationId xmlns:a16="http://schemas.microsoft.com/office/drawing/2014/main" id="{C5FC8B11-FCA5-475D-8689-607D7BA886D0}"/>
              </a:ext>
            </a:extLst>
          </p:cNvPr>
          <p:cNvGrpSpPr/>
          <p:nvPr/>
        </p:nvGrpSpPr>
        <p:grpSpPr>
          <a:xfrm>
            <a:off x="468631" y="2473162"/>
            <a:ext cx="8084819" cy="1525415"/>
            <a:chOff x="468631" y="2473162"/>
            <a:chExt cx="8084819" cy="1525415"/>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61208"/>
            <a:stretch/>
          </p:blipFill>
          <p:spPr>
            <a:xfrm>
              <a:off x="468631" y="2887360"/>
              <a:ext cx="8084819" cy="1111217"/>
            </a:xfrm>
            <a:prstGeom prst="rect">
              <a:avLst/>
            </a:prstGeom>
          </p:spPr>
        </p:pic>
        <p:sp>
          <p:nvSpPr>
            <p:cNvPr id="17" name="Rectangle 16"/>
            <p:cNvSpPr/>
            <p:nvPr/>
          </p:nvSpPr>
          <p:spPr>
            <a:xfrm>
              <a:off x="919378" y="2473162"/>
              <a:ext cx="1828800" cy="2743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 </a:t>
              </a:r>
              <a:r>
                <a:rPr lang="en-US" dirty="0" err="1"/>
                <a:t>toutes</a:t>
              </a:r>
              <a:r>
                <a:rPr lang="en-US" dirty="0"/>
                <a:t> les</a:t>
              </a:r>
              <a:endParaRPr lang="fr-FR" dirty="0"/>
            </a:p>
          </p:txBody>
        </p:sp>
        <p:sp>
          <p:nvSpPr>
            <p:cNvPr id="18" name="Rectangle 17"/>
            <p:cNvSpPr/>
            <p:nvPr/>
          </p:nvSpPr>
          <p:spPr>
            <a:xfrm>
              <a:off x="3592922" y="2473162"/>
              <a:ext cx="1828800" cy="274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 </a:t>
              </a:r>
              <a:r>
                <a:rPr lang="en-US" dirty="0" err="1"/>
                <a:t>toutes</a:t>
              </a:r>
              <a:r>
                <a:rPr lang="en-US" dirty="0"/>
                <a:t> les</a:t>
              </a:r>
              <a:endParaRPr lang="fr-FR" dirty="0"/>
            </a:p>
          </p:txBody>
        </p:sp>
        <p:sp>
          <p:nvSpPr>
            <p:cNvPr id="19" name="Rectangle 18"/>
            <p:cNvSpPr/>
            <p:nvPr/>
          </p:nvSpPr>
          <p:spPr>
            <a:xfrm>
              <a:off x="6266466" y="2473162"/>
              <a:ext cx="1828800" cy="2743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 </a:t>
              </a:r>
              <a:r>
                <a:rPr lang="en-US" dirty="0" err="1"/>
                <a:t>toutes</a:t>
              </a:r>
              <a:endParaRPr lang="fr-FR" dirty="0"/>
            </a:p>
          </p:txBody>
        </p:sp>
      </p:grpSp>
    </p:spTree>
    <p:extLst>
      <p:ext uri="{BB962C8B-B14F-4D97-AF65-F5344CB8AC3E}">
        <p14:creationId xmlns:p14="http://schemas.microsoft.com/office/powerpoint/2010/main" val="7444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3403"/>
            <a:ext cx="7886700" cy="800039"/>
          </a:xfrm>
        </p:spPr>
        <p:txBody>
          <a:bodyPr>
            <a:normAutofit/>
          </a:bodyPr>
          <a:lstStyle/>
          <a:p>
            <a:r>
              <a:rPr lang="en-US" sz="2800" b="0" dirty="0">
                <a:solidFill>
                  <a:schemeClr val="bg1"/>
                </a:solidFill>
              </a:rPr>
              <a:t>Comment nous </a:t>
            </a:r>
            <a:r>
              <a:rPr lang="en-US" sz="2800" b="0" dirty="0" err="1">
                <a:solidFill>
                  <a:schemeClr val="bg1"/>
                </a:solidFill>
              </a:rPr>
              <a:t>motivons</a:t>
            </a:r>
            <a:r>
              <a:rPr lang="en-US" sz="2800" b="0" dirty="0">
                <a:solidFill>
                  <a:schemeClr val="bg1"/>
                </a:solidFill>
              </a:rPr>
              <a:t> les </a:t>
            </a:r>
            <a:r>
              <a:rPr lang="en-US" sz="2800" b="0" dirty="0" err="1">
                <a:solidFill>
                  <a:schemeClr val="bg1"/>
                </a:solidFill>
              </a:rPr>
              <a:t>autres</a:t>
            </a:r>
            <a:r>
              <a:rPr lang="en-US" sz="2800" b="0" dirty="0">
                <a:solidFill>
                  <a:schemeClr val="bg1"/>
                </a:solidFill>
              </a:rPr>
              <a:t> …</a:t>
            </a:r>
          </a:p>
        </p:txBody>
      </p:sp>
      <p:pic>
        <p:nvPicPr>
          <p:cNvPr id="5" name="Picture 4">
            <a:extLst>
              <a:ext uri="{FF2B5EF4-FFF2-40B4-BE49-F238E27FC236}">
                <a16:creationId xmlns:a16="http://schemas.microsoft.com/office/drawing/2014/main" id="{7DC9779D-E0F2-E549-9E15-1C3C7DCC47C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55783" y="1134157"/>
            <a:ext cx="3956025" cy="2249576"/>
          </a:xfrm>
          <a:prstGeom prst="rect">
            <a:avLst/>
          </a:prstGeom>
        </p:spPr>
      </p:pic>
      <p:sp>
        <p:nvSpPr>
          <p:cNvPr id="6" name="Title 1">
            <a:extLst>
              <a:ext uri="{FF2B5EF4-FFF2-40B4-BE49-F238E27FC236}">
                <a16:creationId xmlns:a16="http://schemas.microsoft.com/office/drawing/2014/main" id="{D165949C-745D-7F4A-AFD0-2727288E8AED}"/>
              </a:ext>
            </a:extLst>
          </p:cNvPr>
          <p:cNvSpPr txBox="1">
            <a:spLocks/>
          </p:cNvSpPr>
          <p:nvPr/>
        </p:nvSpPr>
        <p:spPr>
          <a:xfrm>
            <a:off x="615974" y="5520843"/>
            <a:ext cx="8299425" cy="1015339"/>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r">
              <a:lnSpc>
                <a:spcPct val="120000"/>
              </a:lnSpc>
            </a:pPr>
            <a:r>
              <a:rPr lang="en-US" sz="2800" b="0" dirty="0">
                <a:solidFill>
                  <a:schemeClr val="bg1"/>
                </a:solidFill>
              </a:rPr>
              <a:t>… pour les aider à se </a:t>
            </a:r>
            <a:r>
              <a:rPr lang="en-US" sz="2800" b="0" dirty="0" err="1">
                <a:solidFill>
                  <a:schemeClr val="bg1"/>
                </a:solidFill>
              </a:rPr>
              <a:t>protéger</a:t>
            </a:r>
            <a:r>
              <a:rPr lang="en-US" sz="2800" b="0" dirty="0">
                <a:solidFill>
                  <a:schemeClr val="bg1"/>
                </a:solidFill>
              </a:rPr>
              <a:t>, </a:t>
            </a:r>
            <a:r>
              <a:rPr lang="en-US" sz="2800" b="0" dirty="0" err="1">
                <a:solidFill>
                  <a:schemeClr val="bg1"/>
                </a:solidFill>
              </a:rPr>
              <a:t>ou</a:t>
            </a:r>
            <a:r>
              <a:rPr lang="en-US" sz="2800" b="0" dirty="0">
                <a:solidFill>
                  <a:schemeClr val="bg1"/>
                </a:solidFill>
              </a:rPr>
              <a:t> </a:t>
            </a:r>
            <a:r>
              <a:rPr lang="en-US" sz="2800" b="0" dirty="0" err="1">
                <a:solidFill>
                  <a:schemeClr val="bg1"/>
                </a:solidFill>
              </a:rPr>
              <a:t>protéger</a:t>
            </a:r>
            <a:r>
              <a:rPr lang="en-US" sz="2800" b="0" dirty="0">
                <a:solidFill>
                  <a:schemeClr val="bg1"/>
                </a:solidFill>
              </a:rPr>
              <a:t> les </a:t>
            </a:r>
            <a:r>
              <a:rPr lang="en-US" sz="2800" b="0" dirty="0" err="1">
                <a:solidFill>
                  <a:schemeClr val="bg1"/>
                </a:solidFill>
              </a:rPr>
              <a:t>autres</a:t>
            </a:r>
            <a:r>
              <a:rPr lang="en-US" sz="2800" b="0" dirty="0">
                <a:solidFill>
                  <a:schemeClr val="bg1"/>
                </a:solidFill>
              </a:rPr>
              <a:t>, se faire </a:t>
            </a:r>
            <a:r>
              <a:rPr lang="en-US" sz="2800" b="0" dirty="0" err="1">
                <a:solidFill>
                  <a:schemeClr val="bg1"/>
                </a:solidFill>
              </a:rPr>
              <a:t>dépister</a:t>
            </a:r>
            <a:r>
              <a:rPr lang="en-US" sz="2800" b="0" dirty="0">
                <a:solidFill>
                  <a:schemeClr val="bg1"/>
                </a:solidFill>
              </a:rPr>
              <a:t>, </a:t>
            </a:r>
            <a:r>
              <a:rPr lang="en-US" sz="2800" b="0" dirty="0" err="1">
                <a:solidFill>
                  <a:schemeClr val="bg1"/>
                </a:solidFill>
              </a:rPr>
              <a:t>divulguer</a:t>
            </a:r>
            <a:r>
              <a:rPr lang="en-US" sz="2800" b="0" dirty="0">
                <a:solidFill>
                  <a:schemeClr val="bg1"/>
                </a:solidFill>
              </a:rPr>
              <a:t> </a:t>
            </a:r>
            <a:r>
              <a:rPr lang="en-US" sz="2800" b="0" dirty="0" err="1">
                <a:solidFill>
                  <a:schemeClr val="bg1"/>
                </a:solidFill>
              </a:rPr>
              <a:t>leur</a:t>
            </a:r>
            <a:r>
              <a:rPr lang="en-US" sz="2800" b="0" dirty="0">
                <a:solidFill>
                  <a:schemeClr val="bg1"/>
                </a:solidFill>
              </a:rPr>
              <a:t> </a:t>
            </a:r>
            <a:r>
              <a:rPr lang="en-US" sz="2800" b="0" dirty="0" err="1">
                <a:solidFill>
                  <a:schemeClr val="bg1"/>
                </a:solidFill>
              </a:rPr>
              <a:t>statut</a:t>
            </a:r>
            <a:r>
              <a:rPr lang="en-US" sz="2800" b="0" dirty="0">
                <a:solidFill>
                  <a:schemeClr val="bg1"/>
                </a:solidFill>
              </a:rPr>
              <a:t>, </a:t>
            </a:r>
            <a:r>
              <a:rPr lang="en-US" sz="2800" b="0" dirty="0" err="1">
                <a:solidFill>
                  <a:schemeClr val="bg1"/>
                </a:solidFill>
              </a:rPr>
              <a:t>être</a:t>
            </a:r>
            <a:r>
              <a:rPr lang="en-US" sz="2800" b="0" dirty="0">
                <a:solidFill>
                  <a:schemeClr val="bg1"/>
                </a:solidFill>
              </a:rPr>
              <a:t> </a:t>
            </a:r>
            <a:r>
              <a:rPr lang="en-US" sz="2800" b="0" dirty="0" err="1">
                <a:solidFill>
                  <a:schemeClr val="bg1"/>
                </a:solidFill>
              </a:rPr>
              <a:t>référés</a:t>
            </a:r>
            <a:r>
              <a:rPr lang="en-US" sz="2800" b="0" dirty="0">
                <a:solidFill>
                  <a:schemeClr val="bg1"/>
                </a:solidFill>
              </a:rPr>
              <a:t> et </a:t>
            </a:r>
            <a:r>
              <a:rPr lang="en-US" sz="2800" b="0" i="1" dirty="0">
                <a:solidFill>
                  <a:schemeClr val="bg1"/>
                </a:solidFill>
              </a:rPr>
              <a:t>commencer</a:t>
            </a:r>
            <a:r>
              <a:rPr lang="en-US" sz="2800" b="0" dirty="0">
                <a:solidFill>
                  <a:schemeClr val="bg1"/>
                </a:solidFill>
              </a:rPr>
              <a:t> et </a:t>
            </a:r>
            <a:r>
              <a:rPr lang="en-US" sz="2800" b="0" i="1" dirty="0" err="1">
                <a:solidFill>
                  <a:schemeClr val="bg1"/>
                </a:solidFill>
              </a:rPr>
              <a:t>rester</a:t>
            </a:r>
            <a:r>
              <a:rPr lang="en-US" sz="2800" b="0" dirty="0">
                <a:solidFill>
                  <a:schemeClr val="bg1"/>
                </a:solidFill>
              </a:rPr>
              <a:t> sous </a:t>
            </a:r>
            <a:r>
              <a:rPr lang="en-US" sz="2800" b="0" dirty="0" err="1">
                <a:solidFill>
                  <a:schemeClr val="bg1"/>
                </a:solidFill>
              </a:rPr>
              <a:t>traitement</a:t>
            </a:r>
            <a:r>
              <a:rPr lang="en-US" sz="2800" b="0" dirty="0">
                <a:solidFill>
                  <a:schemeClr val="bg1"/>
                </a:solidFill>
              </a:rPr>
              <a:t>.</a:t>
            </a:r>
          </a:p>
        </p:txBody>
      </p:sp>
      <p:pic>
        <p:nvPicPr>
          <p:cNvPr id="7" name="Picture 6">
            <a:extLst>
              <a:ext uri="{FF2B5EF4-FFF2-40B4-BE49-F238E27FC236}">
                <a16:creationId xmlns:a16="http://schemas.microsoft.com/office/drawing/2014/main" id="{39E64BA2-F309-1141-9ADA-0994CD650D4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38388" y="1134157"/>
            <a:ext cx="3317396" cy="2429480"/>
          </a:xfrm>
          <a:prstGeom prst="rect">
            <a:avLst/>
          </a:prstGeom>
        </p:spPr>
      </p:pic>
      <p:pic>
        <p:nvPicPr>
          <p:cNvPr id="3" name="Picture 2">
            <a:extLst>
              <a:ext uri="{FF2B5EF4-FFF2-40B4-BE49-F238E27FC236}">
                <a16:creationId xmlns:a16="http://schemas.microsoft.com/office/drawing/2014/main" id="{102AABC6-17D5-F743-8473-2C3AABB977C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038388" y="3052018"/>
            <a:ext cx="3317395" cy="2249576"/>
          </a:xfrm>
          <a:prstGeom prst="rect">
            <a:avLst/>
          </a:prstGeom>
        </p:spPr>
      </p:pic>
      <p:pic>
        <p:nvPicPr>
          <p:cNvPr id="8" name="Picture 7">
            <a:extLst>
              <a:ext uri="{FF2B5EF4-FFF2-40B4-BE49-F238E27FC236}">
                <a16:creationId xmlns:a16="http://schemas.microsoft.com/office/drawing/2014/main" id="{73C79142-5905-5A4F-BD6F-2CF113BF9E85}"/>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337311" y="3383733"/>
            <a:ext cx="3974497" cy="1919073"/>
          </a:xfrm>
          <a:prstGeom prst="rect">
            <a:avLst/>
          </a:prstGeom>
        </p:spPr>
      </p:pic>
    </p:spTree>
    <p:extLst>
      <p:ext uri="{BB962C8B-B14F-4D97-AF65-F5344CB8AC3E}">
        <p14:creationId xmlns:p14="http://schemas.microsoft.com/office/powerpoint/2010/main" val="189200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8494"/>
            <a:ext cx="7886700" cy="969850"/>
          </a:xfrm>
        </p:spPr>
        <p:txBody>
          <a:bodyPr>
            <a:normAutofit/>
          </a:bodyPr>
          <a:lstStyle/>
          <a:p>
            <a:r>
              <a:rPr lang="en-US" sz="3000" dirty="0">
                <a:latin typeface="Arial"/>
                <a:cs typeface="Arial"/>
              </a:rPr>
              <a:t>Que nous </a:t>
            </a:r>
            <a:r>
              <a:rPr lang="en-US" sz="3000" dirty="0" err="1">
                <a:latin typeface="Arial"/>
                <a:cs typeface="Arial"/>
              </a:rPr>
              <a:t>révèlent</a:t>
            </a:r>
            <a:r>
              <a:rPr lang="en-US" sz="3000" dirty="0">
                <a:latin typeface="Arial"/>
                <a:cs typeface="Arial"/>
              </a:rPr>
              <a:t> les </a:t>
            </a:r>
            <a:r>
              <a:rPr lang="en-US" sz="3000" dirty="0" err="1">
                <a:latin typeface="Arial"/>
                <a:cs typeface="Arial"/>
              </a:rPr>
              <a:t>données</a:t>
            </a:r>
            <a:r>
              <a:rPr lang="en-US" sz="3000" dirty="0">
                <a:latin typeface="Arial"/>
                <a:cs typeface="Arial"/>
              </a:rPr>
              <a:t> à propos des populations </a:t>
            </a:r>
            <a:r>
              <a:rPr lang="en-US" sz="3000" dirty="0" err="1">
                <a:latin typeface="Arial"/>
                <a:cs typeface="Arial"/>
              </a:rPr>
              <a:t>clés</a:t>
            </a:r>
            <a:r>
              <a:rPr lang="en-US" sz="3000" dirty="0">
                <a:latin typeface="Arial"/>
                <a:cs typeface="Arial"/>
              </a:rPr>
              <a:t> ? </a:t>
            </a:r>
            <a:endParaRPr lang="en-US" sz="3000" dirty="0"/>
          </a:p>
        </p:txBody>
      </p:sp>
      <p:pic>
        <p:nvPicPr>
          <p:cNvPr id="4" name="Picture 3">
            <a:extLst>
              <a:ext uri="{FF2B5EF4-FFF2-40B4-BE49-F238E27FC236}">
                <a16:creationId xmlns:a16="http://schemas.microsoft.com/office/drawing/2014/main" id="{FFF6A9DE-8EE7-644B-A372-A7901B9D3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749" y="3308834"/>
            <a:ext cx="4581112" cy="3435834"/>
          </a:xfrm>
          <a:prstGeom prst="rect">
            <a:avLst/>
          </a:prstGeom>
        </p:spPr>
      </p:pic>
    </p:spTree>
    <p:extLst>
      <p:ext uri="{BB962C8B-B14F-4D97-AF65-F5344CB8AC3E}">
        <p14:creationId xmlns:p14="http://schemas.microsoft.com/office/powerpoint/2010/main" val="335955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144588"/>
            <a:ext cx="3483937" cy="3528485"/>
          </a:xfrm>
        </p:spPr>
        <p:txBody>
          <a:bodyPr vert="horz" lIns="91440" tIns="45720" rIns="91440" bIns="45720" rtlCol="0" anchor="b">
            <a:normAutofit/>
          </a:bodyPr>
          <a:lstStyle/>
          <a:p>
            <a:r>
              <a:rPr lang="en-US" sz="3800" b="0" dirty="0">
                <a:solidFill>
                  <a:schemeClr val="tx1"/>
                </a:solidFill>
                <a:latin typeface="+mj-lt"/>
                <a:cs typeface="+mj-cs"/>
              </a:rPr>
              <a:t>Nous </a:t>
            </a:r>
            <a:r>
              <a:rPr lang="en-US" sz="3800" b="0" dirty="0" err="1">
                <a:solidFill>
                  <a:schemeClr val="tx1"/>
                </a:solidFill>
                <a:latin typeface="+mj-lt"/>
                <a:cs typeface="+mj-cs"/>
              </a:rPr>
              <a:t>entrons</a:t>
            </a:r>
            <a:r>
              <a:rPr lang="en-US" sz="3800" b="0" dirty="0">
                <a:solidFill>
                  <a:schemeClr val="tx1"/>
                </a:solidFill>
                <a:latin typeface="+mj-lt"/>
                <a:cs typeface="+mj-cs"/>
              </a:rPr>
              <a:t> </a:t>
            </a:r>
            <a:r>
              <a:rPr lang="en-US" sz="3800" b="0" dirty="0" err="1">
                <a:solidFill>
                  <a:schemeClr val="tx1"/>
                </a:solidFill>
                <a:latin typeface="+mj-lt"/>
                <a:cs typeface="+mj-cs"/>
              </a:rPr>
              <a:t>maintenant</a:t>
            </a:r>
            <a:r>
              <a:rPr lang="en-US" sz="3800" b="0" dirty="0">
                <a:solidFill>
                  <a:schemeClr val="tx1"/>
                </a:solidFill>
                <a:latin typeface="+mj-lt"/>
                <a:cs typeface="+mj-cs"/>
              </a:rPr>
              <a:t> dans le </a:t>
            </a:r>
            <a:r>
              <a:rPr lang="en-US" sz="3800" b="0" dirty="0" err="1">
                <a:solidFill>
                  <a:schemeClr val="tx1"/>
                </a:solidFill>
                <a:latin typeface="+mj-lt"/>
                <a:cs typeface="+mj-cs"/>
              </a:rPr>
              <a:t>domaine</a:t>
            </a:r>
            <a:r>
              <a:rPr lang="en-US" sz="3800" b="0" dirty="0">
                <a:solidFill>
                  <a:schemeClr val="tx1"/>
                </a:solidFill>
                <a:latin typeface="+mj-lt"/>
                <a:cs typeface="+mj-cs"/>
              </a:rPr>
              <a:t> du counseling de motivation</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F125FBE-D52B-134C-B5C5-74471FFEB8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42A9AEFA-9E4E-AE4C-88F2-4971A70DADE5}"/>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spTree>
    <p:extLst>
      <p:ext uri="{BB962C8B-B14F-4D97-AF65-F5344CB8AC3E}">
        <p14:creationId xmlns:p14="http://schemas.microsoft.com/office/powerpoint/2010/main" val="31224470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ktop/6fb609746938169a83a73dab227446e7.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6272" y="1091508"/>
            <a:ext cx="5786251" cy="5274568"/>
          </a:xfrm>
          <a:prstGeom prst="rect">
            <a:avLst/>
          </a:prstGeom>
          <a:noFill/>
          <a:ln>
            <a:noFill/>
          </a:ln>
        </p:spPr>
      </p:pic>
    </p:spTree>
    <p:extLst>
      <p:ext uri="{BB962C8B-B14F-4D97-AF65-F5344CB8AC3E}">
        <p14:creationId xmlns:p14="http://schemas.microsoft.com/office/powerpoint/2010/main" val="230361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ktop/young_and_old_woman_illusion_by_mickyduff-d46r2tl.jpg"/>
          <p:cNvPicPr/>
          <p:nvPr/>
        </p:nvPicPr>
        <p:blipFill>
          <a:blip r:embed="rId3">
            <a:extLst>
              <a:ext uri="{28A0092B-C50C-407E-A947-70E740481C1C}">
                <a14:useLocalDpi xmlns:a14="http://schemas.microsoft.com/office/drawing/2010/main" val="0"/>
              </a:ext>
            </a:extLst>
          </a:blip>
          <a:srcRect/>
          <a:stretch>
            <a:fillRect/>
          </a:stretch>
        </p:blipFill>
        <p:spPr bwMode="auto">
          <a:xfrm>
            <a:off x="2369664" y="1223873"/>
            <a:ext cx="4404671" cy="5113849"/>
          </a:xfrm>
          <a:prstGeom prst="rect">
            <a:avLst/>
          </a:prstGeom>
          <a:noFill/>
          <a:ln>
            <a:noFill/>
          </a:ln>
        </p:spPr>
      </p:pic>
    </p:spTree>
    <p:extLst>
      <p:ext uri="{BB962C8B-B14F-4D97-AF65-F5344CB8AC3E}">
        <p14:creationId xmlns:p14="http://schemas.microsoft.com/office/powerpoint/2010/main" val="247083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42" y="588493"/>
            <a:ext cx="7886700" cy="800039"/>
          </a:xfrm>
        </p:spPr>
        <p:txBody>
          <a:bodyPr>
            <a:normAutofit fontScale="90000"/>
          </a:bodyPr>
          <a:lstStyle/>
          <a:p>
            <a:r>
              <a:rPr lang="en-US" dirty="0" err="1">
                <a:solidFill>
                  <a:schemeClr val="tx1"/>
                </a:solidFill>
                <a:latin typeface="Arial"/>
                <a:cs typeface="Arial"/>
              </a:rPr>
              <a:t>L’histoire</a:t>
            </a:r>
            <a:r>
              <a:rPr lang="en-US" dirty="0">
                <a:solidFill>
                  <a:schemeClr val="tx1"/>
                </a:solidFill>
                <a:latin typeface="Arial"/>
                <a:cs typeface="Arial"/>
              </a:rPr>
              <a:t> de la </a:t>
            </a:r>
            <a:r>
              <a:rPr lang="en-US" dirty="0" err="1">
                <a:solidFill>
                  <a:schemeClr val="tx1"/>
                </a:solidFill>
                <a:latin typeface="Arial"/>
                <a:cs typeface="Arial"/>
              </a:rPr>
              <a:t>caisse</a:t>
            </a:r>
            <a:r>
              <a:rPr lang="en-US" dirty="0">
                <a:solidFill>
                  <a:schemeClr val="tx1"/>
                </a:solidFill>
                <a:latin typeface="Arial"/>
                <a:cs typeface="Arial"/>
              </a:rPr>
              <a:t> </a:t>
            </a:r>
            <a:r>
              <a:rPr lang="en-US" dirty="0" err="1">
                <a:solidFill>
                  <a:schemeClr val="tx1"/>
                </a:solidFill>
                <a:latin typeface="Arial"/>
                <a:cs typeface="Arial"/>
              </a:rPr>
              <a:t>enregistreuse</a:t>
            </a:r>
          </a:p>
        </p:txBody>
      </p:sp>
      <p:sp>
        <p:nvSpPr>
          <p:cNvPr id="4" name="Content Placeholder 2"/>
          <p:cNvSpPr txBox="1">
            <a:spLocks/>
          </p:cNvSpPr>
          <p:nvPr/>
        </p:nvSpPr>
        <p:spPr>
          <a:xfrm>
            <a:off x="798303" y="196307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Un homme d'affaire venait d'éteindre les lumières d'un magasin lorsqu'un homme est apparu et a exigé de l'argent. Le propriétaire a  ouvert la caisse. Le contenu de la caisse a été pris et l'homme s'est enfui. Un membre de la police a été averti rapidement.</a:t>
            </a:r>
            <a:endParaRPr lang="en-US" dirty="0"/>
          </a:p>
        </p:txBody>
      </p:sp>
    </p:spTree>
    <p:extLst>
      <p:ext uri="{BB962C8B-B14F-4D97-AF65-F5344CB8AC3E}">
        <p14:creationId xmlns:p14="http://schemas.microsoft.com/office/powerpoint/2010/main" val="144673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7039829"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6944136" cy="1273432"/>
          </a:xfrm>
        </p:spPr>
        <p:txBody>
          <a:bodyPr>
            <a:noAutofit/>
          </a:bodyPr>
          <a:lstStyle/>
          <a:p>
            <a:r>
              <a:rPr lang="en-US" sz="4400" dirty="0">
                <a:latin typeface="Arial"/>
                <a:cs typeface="Arial"/>
              </a:rPr>
              <a:t>Fin de la session 1</a:t>
            </a:r>
          </a:p>
        </p:txBody>
      </p:sp>
    </p:spTree>
    <p:extLst>
      <p:ext uri="{BB962C8B-B14F-4D97-AF65-F5344CB8AC3E}">
        <p14:creationId xmlns:p14="http://schemas.microsoft.com/office/powerpoint/2010/main" val="238059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04272"/>
            <a:ext cx="7910043" cy="963628"/>
          </a:xfrm>
        </p:spPr>
        <p:txBody>
          <a:bodyPr>
            <a:normAutofit/>
          </a:bodyPr>
          <a:lstStyle/>
          <a:p>
            <a:r>
              <a:rPr lang="en-US" sz="2800" dirty="0">
                <a:latin typeface="Arial"/>
                <a:cs typeface="Arial"/>
              </a:rPr>
              <a:t>Prévalence du VIH dans les populations </a:t>
            </a:r>
            <a:r>
              <a:rPr lang="en-US" sz="2800" dirty="0" err="1">
                <a:latin typeface="Arial"/>
                <a:cs typeface="Arial"/>
              </a:rPr>
              <a:t>clés</a:t>
            </a:r>
            <a:r>
              <a:rPr lang="en-US" sz="2800" dirty="0">
                <a:latin typeface="Arial"/>
                <a:cs typeface="Arial"/>
              </a:rPr>
              <a:t> par rapport à la population </a:t>
            </a:r>
            <a:r>
              <a:rPr lang="en-US" sz="2800" dirty="0" err="1">
                <a:latin typeface="Arial"/>
                <a:cs typeface="Arial"/>
              </a:rPr>
              <a:t>générale</a:t>
            </a:r>
            <a:endParaRPr lang="en-US" sz="2800" dirty="0">
              <a:latin typeface="Arial"/>
              <a:cs typeface="Arial"/>
            </a:endParaRPr>
          </a:p>
        </p:txBody>
      </p:sp>
      <p:sp>
        <p:nvSpPr>
          <p:cNvPr id="4" name="Content Placeholder 2">
            <a:extLst>
              <a:ext uri="{FF2B5EF4-FFF2-40B4-BE49-F238E27FC236}">
                <a16:creationId xmlns:a16="http://schemas.microsoft.com/office/drawing/2014/main" id="{CF229BC1-D26B-FD44-836E-902063F523B4}"/>
              </a:ext>
            </a:extLst>
          </p:cNvPr>
          <p:cNvSpPr txBox="1">
            <a:spLocks/>
          </p:cNvSpPr>
          <p:nvPr/>
        </p:nvSpPr>
        <p:spPr>
          <a:xfrm>
            <a:off x="561110" y="1563508"/>
            <a:ext cx="7977582" cy="4705998"/>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900"/>
              </a:spcAft>
              <a:buClr>
                <a:schemeClr val="accent4"/>
              </a:buClr>
              <a:buFont typeface="Wingdings" panose="05000000000000000000" pitchFamily="2" charset="2"/>
              <a:buChar char="§"/>
            </a:pPr>
            <a:r>
              <a:rPr lang="en-US" sz="2700" dirty="0" err="1">
                <a:latin typeface="Arial"/>
                <a:cs typeface="Arial"/>
              </a:rPr>
              <a:t>Prévalence</a:t>
            </a:r>
            <a:r>
              <a:rPr lang="en-US" sz="2700" dirty="0">
                <a:latin typeface="Arial"/>
                <a:cs typeface="Arial"/>
              </a:rPr>
              <a:t> du VIH </a:t>
            </a:r>
            <a:r>
              <a:rPr lang="en-US" sz="2700" dirty="0" err="1">
                <a:latin typeface="Arial"/>
                <a:cs typeface="Arial"/>
              </a:rPr>
              <a:t>parmi</a:t>
            </a:r>
            <a:r>
              <a:rPr lang="en-US" sz="2700" dirty="0">
                <a:latin typeface="Arial"/>
                <a:cs typeface="Arial"/>
              </a:rPr>
              <a:t> les </a:t>
            </a:r>
            <a:r>
              <a:rPr lang="en-US" sz="2700" dirty="0" err="1">
                <a:latin typeface="Arial"/>
                <a:cs typeface="Arial"/>
              </a:rPr>
              <a:t>travailleurs</a:t>
            </a:r>
            <a:r>
              <a:rPr lang="en-US" sz="2700" dirty="0">
                <a:latin typeface="Arial"/>
                <a:cs typeface="Arial"/>
              </a:rPr>
              <a:t> du </a:t>
            </a:r>
            <a:r>
              <a:rPr lang="en-US" sz="2700" dirty="0" err="1">
                <a:latin typeface="Arial"/>
                <a:cs typeface="Arial"/>
              </a:rPr>
              <a:t>sexe</a:t>
            </a:r>
            <a:r>
              <a:rPr lang="en-US" sz="2700" dirty="0">
                <a:latin typeface="Arial"/>
                <a:cs typeface="Arial"/>
              </a:rPr>
              <a:t> :</a:t>
            </a:r>
            <a:br>
              <a:rPr lang="en-US" sz="2700" dirty="0"/>
            </a:br>
            <a:r>
              <a:rPr lang="en-US" sz="2700" b="1" dirty="0">
                <a:latin typeface="Arial"/>
                <a:cs typeface="Arial"/>
              </a:rPr>
              <a:t> 10 </a:t>
            </a:r>
            <a:r>
              <a:rPr lang="en-US" sz="2700" b="1" dirty="0" err="1">
                <a:latin typeface="Arial"/>
                <a:cs typeface="Arial"/>
              </a:rPr>
              <a:t>fois</a:t>
            </a:r>
            <a:r>
              <a:rPr lang="en-US" sz="2700" dirty="0">
                <a:latin typeface="Arial"/>
                <a:cs typeface="Arial"/>
              </a:rPr>
              <a:t> plus </a:t>
            </a:r>
            <a:r>
              <a:rPr lang="en-US" sz="2700" dirty="0" err="1">
                <a:latin typeface="Arial"/>
                <a:cs typeface="Arial"/>
              </a:rPr>
              <a:t>élevé</a:t>
            </a:r>
            <a:r>
              <a:rPr lang="en-US" sz="2700" dirty="0">
                <a:latin typeface="Arial"/>
                <a:cs typeface="Arial"/>
              </a:rPr>
              <a:t> que la population </a:t>
            </a:r>
            <a:r>
              <a:rPr lang="en-US" sz="2700" dirty="0" err="1">
                <a:latin typeface="Arial"/>
                <a:cs typeface="Arial"/>
              </a:rPr>
              <a:t>générale</a:t>
            </a:r>
            <a:endParaRPr lang="en-US" sz="2700" dirty="0">
              <a:latin typeface="Arial"/>
              <a:cs typeface="Arial"/>
            </a:endParaRPr>
          </a:p>
          <a:p>
            <a:pPr>
              <a:lnSpc>
                <a:spcPct val="100000"/>
              </a:lnSpc>
              <a:spcAft>
                <a:spcPts val="900"/>
              </a:spcAft>
              <a:buClr>
                <a:schemeClr val="accent4"/>
              </a:buClr>
              <a:buFont typeface="Wingdings" panose="05000000000000000000" pitchFamily="2" charset="2"/>
              <a:buChar char="§"/>
            </a:pPr>
            <a:r>
              <a:rPr lang="en-US" sz="2700" dirty="0">
                <a:latin typeface="Arial"/>
                <a:cs typeface="Arial"/>
              </a:rPr>
              <a:t>Les </a:t>
            </a:r>
            <a:r>
              <a:rPr lang="en-US" sz="2700" dirty="0" err="1">
                <a:latin typeface="Arial"/>
                <a:cs typeface="Arial"/>
              </a:rPr>
              <a:t>personnes</a:t>
            </a:r>
            <a:r>
              <a:rPr lang="en-US" sz="2700" dirty="0">
                <a:latin typeface="Arial"/>
                <a:cs typeface="Arial"/>
              </a:rPr>
              <a:t> HSH et </a:t>
            </a:r>
            <a:r>
              <a:rPr lang="en-US" sz="2700" dirty="0" err="1">
                <a:latin typeface="Arial"/>
                <a:cs typeface="Arial"/>
              </a:rPr>
              <a:t>d’autres</a:t>
            </a:r>
            <a:r>
              <a:rPr lang="en-US" sz="2700" dirty="0">
                <a:latin typeface="Arial"/>
                <a:cs typeface="Arial"/>
              </a:rPr>
              <a:t> hommes qui </a:t>
            </a:r>
            <a:r>
              <a:rPr lang="en-US" sz="2700" dirty="0" err="1">
                <a:latin typeface="Arial"/>
                <a:cs typeface="Arial"/>
              </a:rPr>
              <a:t>ont</a:t>
            </a:r>
            <a:r>
              <a:rPr lang="en-US" sz="2700" dirty="0">
                <a:latin typeface="Arial"/>
                <a:cs typeface="Arial"/>
              </a:rPr>
              <a:t> des rapports </a:t>
            </a:r>
            <a:r>
              <a:rPr lang="en-US" sz="2700" dirty="0" err="1">
                <a:latin typeface="Arial"/>
                <a:cs typeface="Arial"/>
              </a:rPr>
              <a:t>sexuels</a:t>
            </a:r>
            <a:r>
              <a:rPr lang="en-US" sz="2700" dirty="0">
                <a:latin typeface="Arial"/>
                <a:cs typeface="Arial"/>
              </a:rPr>
              <a:t> avec </a:t>
            </a:r>
            <a:r>
              <a:rPr lang="en-US" sz="2700" dirty="0" err="1">
                <a:latin typeface="Arial"/>
                <a:cs typeface="Arial"/>
              </a:rPr>
              <a:t>d’autres</a:t>
            </a:r>
            <a:r>
              <a:rPr lang="en-US" sz="2700" dirty="0">
                <a:latin typeface="Arial"/>
                <a:cs typeface="Arial"/>
              </a:rPr>
              <a:t> hommes:</a:t>
            </a:r>
            <a:r>
              <a:rPr lang="en-US" sz="2700" b="1" dirty="0">
                <a:latin typeface="Arial"/>
                <a:cs typeface="Arial"/>
              </a:rPr>
              <a:t> 24 </a:t>
            </a:r>
            <a:r>
              <a:rPr lang="en-US" sz="2700" b="1" dirty="0" err="1">
                <a:latin typeface="Arial"/>
                <a:cs typeface="Arial"/>
              </a:rPr>
              <a:t>fois</a:t>
            </a:r>
            <a:r>
              <a:rPr lang="en-US" sz="2700" dirty="0">
                <a:latin typeface="Arial"/>
                <a:cs typeface="Arial"/>
              </a:rPr>
              <a:t>  </a:t>
            </a:r>
            <a:br>
              <a:rPr lang="en-US" sz="2700" dirty="0">
                <a:latin typeface="Arial"/>
                <a:cs typeface="Arial"/>
              </a:rPr>
            </a:br>
            <a:r>
              <a:rPr lang="en-US" sz="2700" dirty="0">
                <a:latin typeface="Arial"/>
                <a:cs typeface="Arial"/>
              </a:rPr>
              <a:t>plus à risqué de vivre avec le VIH que la population </a:t>
            </a:r>
            <a:r>
              <a:rPr lang="en-US" sz="2700" dirty="0" err="1">
                <a:latin typeface="Arial"/>
                <a:cs typeface="Arial"/>
              </a:rPr>
              <a:t>générale</a:t>
            </a:r>
            <a:r>
              <a:rPr lang="en-US" sz="2700" dirty="0">
                <a:latin typeface="Arial"/>
                <a:cs typeface="Arial"/>
              </a:rPr>
              <a:t>.</a:t>
            </a:r>
          </a:p>
          <a:p>
            <a:pPr>
              <a:lnSpc>
                <a:spcPct val="100000"/>
              </a:lnSpc>
              <a:spcAft>
                <a:spcPts val="900"/>
              </a:spcAft>
              <a:buClr>
                <a:schemeClr val="accent4"/>
              </a:buClr>
              <a:buFont typeface="Wingdings" panose="05000000000000000000" pitchFamily="2" charset="2"/>
              <a:buChar char="§"/>
            </a:pPr>
            <a:r>
              <a:rPr lang="en-US" sz="2700" dirty="0"/>
              <a:t>Les femmes </a:t>
            </a:r>
            <a:r>
              <a:rPr lang="en-US" sz="2700" dirty="0" err="1"/>
              <a:t>transgenres</a:t>
            </a:r>
            <a:r>
              <a:rPr lang="en-US" sz="2700" dirty="0"/>
              <a:t> </a:t>
            </a:r>
            <a:r>
              <a:rPr lang="en-US" sz="2700" b="1" dirty="0"/>
              <a:t>49 </a:t>
            </a:r>
            <a:r>
              <a:rPr lang="en-US" sz="2700" b="1" dirty="0" err="1"/>
              <a:t>fois</a:t>
            </a:r>
            <a:r>
              <a:rPr lang="en-US" sz="2700" b="1" dirty="0"/>
              <a:t> </a:t>
            </a:r>
            <a:r>
              <a:rPr lang="en-US" sz="2700" dirty="0"/>
              <a:t>plus </a:t>
            </a:r>
            <a:r>
              <a:rPr lang="en-US" sz="2700" dirty="0" err="1"/>
              <a:t>susceptibles</a:t>
            </a:r>
            <a:r>
              <a:rPr lang="en-US" sz="2700" dirty="0"/>
              <a:t> de vivre avec le VIH que les </a:t>
            </a:r>
            <a:r>
              <a:rPr lang="en-US" sz="2700" dirty="0" err="1"/>
              <a:t>autres</a:t>
            </a:r>
            <a:r>
              <a:rPr lang="en-US" sz="2700" dirty="0"/>
              <a:t> </a:t>
            </a:r>
            <a:r>
              <a:rPr lang="en-US" sz="2700" dirty="0" err="1"/>
              <a:t>adultes</a:t>
            </a:r>
            <a:r>
              <a:rPr lang="en-US" sz="2700" dirty="0"/>
              <a:t> en </a:t>
            </a:r>
            <a:r>
              <a:rPr lang="en-US" sz="2700" dirty="0" err="1"/>
              <a:t>âge</a:t>
            </a:r>
            <a:r>
              <a:rPr lang="en-US" sz="2700" dirty="0"/>
              <a:t> de </a:t>
            </a:r>
            <a:r>
              <a:rPr lang="en-US" sz="2700" dirty="0" err="1"/>
              <a:t>procréer</a:t>
            </a:r>
            <a:endParaRPr lang="en-US" sz="2700" dirty="0"/>
          </a:p>
          <a:p>
            <a:pPr marL="0" indent="0">
              <a:lnSpc>
                <a:spcPct val="100000"/>
              </a:lnSpc>
              <a:spcAft>
                <a:spcPts val="900"/>
              </a:spcAft>
              <a:buFont typeface="Arial" panose="020B0604020202020204" pitchFamily="34" charset="0"/>
              <a:buNone/>
            </a:pPr>
            <a:r>
              <a:rPr lang="en-US" sz="1050" i="1" dirty="0"/>
              <a:t>*Source: UNAIDS 2016 Prevention Gap Report</a:t>
            </a:r>
          </a:p>
          <a:p>
            <a:pPr marL="0" indent="0">
              <a:lnSpc>
                <a:spcPct val="100000"/>
              </a:lnSpc>
              <a:spcAft>
                <a:spcPts val="900"/>
              </a:spcAft>
              <a:buFont typeface="Arial" panose="020B0604020202020204" pitchFamily="34" charset="0"/>
              <a:buNone/>
            </a:pPr>
            <a:endParaRPr lang="en-US" sz="1350" dirty="0"/>
          </a:p>
        </p:txBody>
      </p:sp>
      <p:sp>
        <p:nvSpPr>
          <p:cNvPr id="5" name="Rectangle 4">
            <a:extLst>
              <a:ext uri="{FF2B5EF4-FFF2-40B4-BE49-F238E27FC236}">
                <a16:creationId xmlns:a16="http://schemas.microsoft.com/office/drawing/2014/main" id="{6588A725-8A10-224F-A805-4D64396D6FE1}"/>
              </a:ext>
            </a:extLst>
          </p:cNvPr>
          <p:cNvSpPr/>
          <p:nvPr/>
        </p:nvSpPr>
        <p:spPr>
          <a:xfrm>
            <a:off x="913791" y="1954725"/>
            <a:ext cx="457200" cy="45720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3000" dirty="0">
                <a:solidFill>
                  <a:schemeClr val="bg1"/>
                </a:solidFill>
              </a:rPr>
              <a:t>?</a:t>
            </a:r>
          </a:p>
        </p:txBody>
      </p:sp>
      <p:sp>
        <p:nvSpPr>
          <p:cNvPr id="6" name="Rectangle 5">
            <a:extLst>
              <a:ext uri="{FF2B5EF4-FFF2-40B4-BE49-F238E27FC236}">
                <a16:creationId xmlns:a16="http://schemas.microsoft.com/office/drawing/2014/main" id="{F5A91B4A-01C8-5349-8488-1875EA8007E5}"/>
              </a:ext>
            </a:extLst>
          </p:cNvPr>
          <p:cNvSpPr/>
          <p:nvPr/>
        </p:nvSpPr>
        <p:spPr>
          <a:xfrm flipH="1">
            <a:off x="4424269" y="4313471"/>
            <a:ext cx="457200" cy="45720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a:t>
            </a:r>
          </a:p>
        </p:txBody>
      </p:sp>
      <p:sp>
        <p:nvSpPr>
          <p:cNvPr id="7" name="Rectangle 6">
            <a:extLst>
              <a:ext uri="{FF2B5EF4-FFF2-40B4-BE49-F238E27FC236}">
                <a16:creationId xmlns:a16="http://schemas.microsoft.com/office/drawing/2014/main" id="{2F20D100-0437-B44E-A3CD-CF7715C33883}"/>
              </a:ext>
            </a:extLst>
          </p:cNvPr>
          <p:cNvSpPr/>
          <p:nvPr/>
        </p:nvSpPr>
        <p:spPr>
          <a:xfrm>
            <a:off x="6603613" y="2984356"/>
            <a:ext cx="457200" cy="45720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a:t>
            </a:r>
          </a:p>
        </p:txBody>
      </p:sp>
    </p:spTree>
    <p:extLst>
      <p:ext uri="{BB962C8B-B14F-4D97-AF65-F5344CB8AC3E}">
        <p14:creationId xmlns:p14="http://schemas.microsoft.com/office/powerpoint/2010/main" val="3605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4B512D-1875-FC41-AD03-225928857F88}"/>
              </a:ext>
            </a:extLst>
          </p:cNvPr>
          <p:cNvSpPr>
            <a:spLocks noGrp="1"/>
          </p:cNvSpPr>
          <p:nvPr>
            <p:ph type="title"/>
          </p:nvPr>
        </p:nvSpPr>
        <p:spPr>
          <a:xfrm>
            <a:off x="643945" y="365519"/>
            <a:ext cx="7946264" cy="825608"/>
          </a:xfrm>
        </p:spPr>
        <p:txBody>
          <a:bodyPr>
            <a:normAutofit/>
          </a:bodyPr>
          <a:lstStyle/>
          <a:p>
            <a:r>
              <a:rPr lang="fr-FR" sz="2800" dirty="0">
                <a:ea typeface="+mn-lt"/>
                <a:cs typeface="+mn-lt"/>
              </a:rPr>
              <a:t>Afrique Occidentale et centrale</a:t>
            </a:r>
            <a:r>
              <a:rPr lang="fr-FR" sz="2800" dirty="0"/>
              <a:t> - Donnés VIH</a:t>
            </a:r>
            <a:endParaRPr lang="en-US" sz="2800" dirty="0"/>
          </a:p>
        </p:txBody>
      </p:sp>
      <p:sp>
        <p:nvSpPr>
          <p:cNvPr id="7" name="Rectangle 6"/>
          <p:cNvSpPr/>
          <p:nvPr/>
        </p:nvSpPr>
        <p:spPr>
          <a:xfrm>
            <a:off x="3501217" y="1790320"/>
            <a:ext cx="5534471" cy="38940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sz="2000" b="1" dirty="0">
                <a:ea typeface="+mn-lt"/>
                <a:cs typeface="+mn-lt"/>
              </a:rPr>
              <a:t>Afrique </a:t>
            </a:r>
            <a:r>
              <a:rPr lang="fr-FR" sz="2000" b="1" dirty="0" err="1">
                <a:ea typeface="+mn-lt"/>
                <a:cs typeface="+mn-lt"/>
              </a:rPr>
              <a:t>Ocidentale</a:t>
            </a:r>
            <a:r>
              <a:rPr lang="fr-FR" sz="2000" b="1" dirty="0">
                <a:ea typeface="+mn-lt"/>
                <a:cs typeface="+mn-lt"/>
              </a:rPr>
              <a:t> et centrale</a:t>
            </a:r>
            <a:r>
              <a:rPr lang="fr-FR" sz="2000" b="1" dirty="0"/>
              <a:t> (2019)    </a:t>
            </a:r>
            <a:endParaRPr lang="en-US" dirty="0"/>
          </a:p>
          <a:p>
            <a:pPr>
              <a:spcBef>
                <a:spcPts val="1200"/>
              </a:spcBef>
            </a:pPr>
            <a:r>
              <a:rPr lang="en-US" sz="2000" b="1" dirty="0">
                <a:solidFill>
                  <a:srgbClr val="AB40AB"/>
                </a:solidFill>
              </a:rPr>
              <a:t>4.9m</a:t>
            </a:r>
            <a:r>
              <a:rPr lang="en-US" sz="2000" dirty="0"/>
              <a:t>  de </a:t>
            </a:r>
            <a:r>
              <a:rPr lang="en-US" sz="2000" dirty="0" err="1"/>
              <a:t>personnes</a:t>
            </a:r>
            <a:r>
              <a:rPr lang="en-US" sz="2000" dirty="0"/>
              <a:t> vivant avec le VIH</a:t>
            </a:r>
            <a:endParaRPr lang="fr-FR" sz="2000" dirty="0"/>
          </a:p>
          <a:p>
            <a:pPr>
              <a:spcBef>
                <a:spcPts val="1200"/>
              </a:spcBef>
            </a:pPr>
            <a:r>
              <a:rPr lang="en-US" sz="2000" b="1" dirty="0">
                <a:solidFill>
                  <a:srgbClr val="AB40AB"/>
                </a:solidFill>
              </a:rPr>
              <a:t>1,4 % </a:t>
            </a:r>
            <a:r>
              <a:rPr lang="en-US" sz="2000" dirty="0"/>
              <a:t>de </a:t>
            </a:r>
            <a:r>
              <a:rPr lang="en-US" sz="2000" dirty="0" err="1"/>
              <a:t>prévalence</a:t>
            </a:r>
            <a:r>
              <a:rPr lang="en-US" sz="2000" dirty="0"/>
              <a:t> du VIH chez les </a:t>
            </a:r>
            <a:r>
              <a:rPr lang="en-US" sz="2000" dirty="0" err="1"/>
              <a:t>adultes</a:t>
            </a:r>
            <a:endParaRPr lang="en-US" sz="2000" dirty="0"/>
          </a:p>
          <a:p>
            <a:pPr>
              <a:spcBef>
                <a:spcPts val="1200"/>
              </a:spcBef>
            </a:pPr>
            <a:r>
              <a:rPr lang="en-US" sz="2000" b="1" dirty="0">
                <a:solidFill>
                  <a:srgbClr val="AB40AB"/>
                </a:solidFill>
              </a:rPr>
              <a:t>240,000</a:t>
            </a:r>
            <a:r>
              <a:rPr lang="en-US" sz="2000" dirty="0"/>
              <a:t> </a:t>
            </a:r>
            <a:r>
              <a:rPr lang="en-US" sz="2000" dirty="0" err="1"/>
              <a:t>nouvelles</a:t>
            </a:r>
            <a:r>
              <a:rPr lang="en-US" sz="2000" dirty="0"/>
              <a:t> infection au VIH</a:t>
            </a:r>
          </a:p>
          <a:p>
            <a:pPr>
              <a:spcBef>
                <a:spcPts val="1200"/>
              </a:spcBef>
            </a:pPr>
            <a:r>
              <a:rPr lang="en-US" sz="2000" b="1" dirty="0">
                <a:solidFill>
                  <a:srgbClr val="AB40AB"/>
                </a:solidFill>
              </a:rPr>
              <a:t>140,000 </a:t>
            </a:r>
            <a:r>
              <a:rPr lang="en-US" sz="2000" dirty="0" err="1"/>
              <a:t>décès</a:t>
            </a:r>
            <a:r>
              <a:rPr lang="en-US" sz="2000" dirty="0"/>
              <a:t> </a:t>
            </a:r>
            <a:r>
              <a:rPr lang="en-US" sz="2000" dirty="0" err="1"/>
              <a:t>liés</a:t>
            </a:r>
            <a:r>
              <a:rPr lang="en-US" sz="2000" dirty="0"/>
              <a:t> au SIDA</a:t>
            </a:r>
          </a:p>
          <a:p>
            <a:pPr>
              <a:spcBef>
                <a:spcPts val="1200"/>
              </a:spcBef>
            </a:pPr>
            <a:r>
              <a:rPr lang="en-US" sz="2000" b="1" dirty="0">
                <a:solidFill>
                  <a:srgbClr val="AB40AB"/>
                </a:solidFill>
              </a:rPr>
              <a:t>61 % </a:t>
            </a:r>
            <a:r>
              <a:rPr lang="en-US" sz="2000" dirty="0" err="1"/>
              <a:t>d’adultes</a:t>
            </a:r>
            <a:r>
              <a:rPr lang="en-US" sz="2000" dirty="0"/>
              <a:t> sous </a:t>
            </a:r>
            <a:r>
              <a:rPr lang="en-US" sz="2000" dirty="0" err="1"/>
              <a:t>traitement</a:t>
            </a:r>
            <a:r>
              <a:rPr lang="en-US" sz="2000" dirty="0"/>
              <a:t> </a:t>
            </a:r>
            <a:r>
              <a:rPr lang="en-US" sz="2000" dirty="0" err="1"/>
              <a:t>antir</a:t>
            </a:r>
            <a:r>
              <a:rPr lang="en-US" sz="2000" dirty="0" err="1">
                <a:ea typeface="+mn-lt"/>
                <a:cs typeface="+mn-lt"/>
              </a:rPr>
              <a:t>é</a:t>
            </a:r>
            <a:r>
              <a:rPr lang="en-US" sz="2000" dirty="0" err="1"/>
              <a:t>troviral</a:t>
            </a:r>
            <a:r>
              <a:rPr lang="en-US" sz="2000" dirty="0"/>
              <a:t> </a:t>
            </a:r>
          </a:p>
          <a:p>
            <a:pPr>
              <a:spcBef>
                <a:spcPts val="1200"/>
              </a:spcBef>
            </a:pPr>
            <a:r>
              <a:rPr lang="en-US" sz="2000" b="1" dirty="0">
                <a:solidFill>
                  <a:srgbClr val="AB40AB"/>
                </a:solidFill>
              </a:rPr>
              <a:t>33 % </a:t>
            </a:r>
            <a:r>
              <a:rPr lang="en-US" sz="2000" dirty="0" err="1"/>
              <a:t>d’enfants</a:t>
            </a:r>
            <a:r>
              <a:rPr lang="en-US" sz="2000" dirty="0"/>
              <a:t> sous </a:t>
            </a:r>
            <a:r>
              <a:rPr lang="en-US" sz="2000" dirty="0" err="1"/>
              <a:t>traitement</a:t>
            </a:r>
            <a:r>
              <a:rPr lang="en-US" sz="2000" dirty="0"/>
              <a:t> </a:t>
            </a:r>
            <a:r>
              <a:rPr lang="en-US" sz="2000" dirty="0" err="1"/>
              <a:t>antir</a:t>
            </a:r>
            <a:r>
              <a:rPr lang="en-US" sz="2000" dirty="0" err="1">
                <a:ea typeface="+mn-lt"/>
                <a:cs typeface="+mn-lt"/>
              </a:rPr>
              <a:t>é</a:t>
            </a:r>
            <a:r>
              <a:rPr lang="en-US" sz="2000" dirty="0" err="1"/>
              <a:t>troviral</a:t>
            </a:r>
            <a:r>
              <a:rPr lang="en-US" sz="2000" dirty="0"/>
              <a:t> </a:t>
            </a:r>
            <a:endParaRPr lang="en-US" sz="2000" dirty="0">
              <a:cs typeface="Arial"/>
            </a:endParaRPr>
          </a:p>
          <a:p>
            <a:pPr>
              <a:spcBef>
                <a:spcPts val="1200"/>
              </a:spcBef>
            </a:pPr>
            <a:endParaRPr lang="en-US" sz="2000" dirty="0">
              <a:cs typeface="Arial"/>
            </a:endParaRPr>
          </a:p>
          <a:p>
            <a:pPr>
              <a:spcBef>
                <a:spcPts val="2400"/>
              </a:spcBef>
            </a:pPr>
            <a:r>
              <a:rPr lang="en-US" sz="1200" dirty="0"/>
              <a:t>Source: </a:t>
            </a:r>
            <a:r>
              <a:rPr lang="en-US" sz="1200" dirty="0" err="1"/>
              <a:t>Données</a:t>
            </a:r>
            <a:r>
              <a:rPr lang="en-US" sz="1200" dirty="0"/>
              <a:t> ONUSIDA 2020</a:t>
            </a:r>
            <a:endParaRPr lang="fr-FR" sz="1200" dirty="0"/>
          </a:p>
        </p:txBody>
      </p:sp>
      <p:pic>
        <p:nvPicPr>
          <p:cNvPr id="1026" name="Picture 2" descr="2018 UNAIDS statistics for West and Central Africa "/>
          <p:cNvPicPr>
            <a:picLocks noChangeAspect="1" noChangeArrowheads="1"/>
          </p:cNvPicPr>
          <p:nvPr/>
        </p:nvPicPr>
        <p:blipFill rotWithShape="1">
          <a:blip r:embed="rId3">
            <a:extLst>
              <a:ext uri="{28A0092B-C50C-407E-A947-70E740481C1C}">
                <a14:useLocalDpi xmlns:a14="http://schemas.microsoft.com/office/drawing/2010/main" val="0"/>
              </a:ext>
            </a:extLst>
          </a:blip>
          <a:srcRect t="-722" r="59989" b="-1"/>
          <a:stretch/>
        </p:blipFill>
        <p:spPr bwMode="auto">
          <a:xfrm>
            <a:off x="403947" y="1790320"/>
            <a:ext cx="2972636" cy="3357813"/>
          </a:xfrm>
          <a:prstGeom prst="rect">
            <a:avLst/>
          </a:prstGeom>
          <a:noFill/>
          <a:extLst>
            <a:ext uri="{909E8E84-426E-40DD-AFC4-6F175D3DCCD1}">
              <a14:hiddenFill xmlns:a14="http://schemas.microsoft.com/office/drawing/2010/main">
                <a:solidFill>
                  <a:srgbClr val="FFFFFF"/>
                </a:solidFill>
              </a14:hiddenFill>
            </a:ext>
          </a:extLst>
        </p:spPr>
      </p:pic>
      <p:sp>
        <p:nvSpPr>
          <p:cNvPr id="9" name="Frame 8">
            <a:extLst>
              <a:ext uri="{FF2B5EF4-FFF2-40B4-BE49-F238E27FC236}">
                <a16:creationId xmlns:a16="http://schemas.microsoft.com/office/drawing/2014/main" id="{5B7D1095-E432-9344-A8B9-7515B3812A06}"/>
              </a:ext>
            </a:extLst>
          </p:cNvPr>
          <p:cNvSpPr/>
          <p:nvPr/>
        </p:nvSpPr>
        <p:spPr>
          <a:xfrm>
            <a:off x="3450050" y="3079666"/>
            <a:ext cx="4190003" cy="342870"/>
          </a:xfrm>
          <a:prstGeom prst="frame">
            <a:avLst>
              <a:gd name="adj1" fmla="val 3511"/>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52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CC151B37-3070-4FE4-9073-B6DE48FBCF24}"/>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nvGrpSpPr>
          <p:cNvPr id="10" name="Group 9"/>
          <p:cNvGrpSpPr/>
          <p:nvPr/>
        </p:nvGrpSpPr>
        <p:grpSpPr>
          <a:xfrm>
            <a:off x="488766" y="1440726"/>
            <a:ext cx="8407098" cy="4204773"/>
            <a:chOff x="380482" y="1407409"/>
            <a:chExt cx="8407098" cy="4204773"/>
          </a:xfrm>
        </p:grpSpPr>
        <p:pic>
          <p:nvPicPr>
            <p:cNvPr id="2050" name="Picture 2" descr="infographic showing distribution of new HIV infections among population grops by region, west and central Africa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3" y="1419412"/>
              <a:ext cx="8407097" cy="41927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B95567B-54E6-4F02-A0C2-F31BF1898EB9}"/>
                </a:ext>
              </a:extLst>
            </p:cNvPr>
            <p:cNvSpPr/>
            <p:nvPr/>
          </p:nvSpPr>
          <p:spPr>
            <a:xfrm>
              <a:off x="380483" y="2364812"/>
              <a:ext cx="2838588" cy="53568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err="1">
                  <a:cs typeface="Calibri" panose="020F0502020204030204" pitchFamily="34" charset="0"/>
                </a:rPr>
                <a:t>Afrique</a:t>
              </a:r>
              <a:r>
                <a:rPr lang="en-US" sz="2400" dirty="0">
                  <a:cs typeface="Calibri" panose="020F0502020204030204" pitchFamily="34" charset="0"/>
                </a:rPr>
                <a:t> </a:t>
              </a:r>
              <a:r>
                <a:rPr lang="en-US" sz="2400" dirty="0" err="1">
                  <a:cs typeface="Calibri" panose="020F0502020204030204" pitchFamily="34" charset="0"/>
                </a:rPr>
                <a:t>occidentale</a:t>
              </a:r>
              <a:endParaRPr lang="en-US" sz="2400" dirty="0">
                <a:cs typeface="Calibri" panose="020F0502020204030204" pitchFamily="34" charset="0"/>
              </a:endParaRPr>
            </a:p>
          </p:txBody>
        </p:sp>
        <p:sp>
          <p:nvSpPr>
            <p:cNvPr id="8" name="Rectangle 7">
              <a:extLst>
                <a:ext uri="{FF2B5EF4-FFF2-40B4-BE49-F238E27FC236}">
                  <a16:creationId xmlns:a16="http://schemas.microsoft.com/office/drawing/2014/main" id="{3538D6EA-254E-4910-85CB-8181835B6617}"/>
                </a:ext>
              </a:extLst>
            </p:cNvPr>
            <p:cNvSpPr/>
            <p:nvPr/>
          </p:nvSpPr>
          <p:spPr>
            <a:xfrm>
              <a:off x="380483" y="2908291"/>
              <a:ext cx="2213052" cy="477642"/>
            </a:xfrm>
            <a:prstGeom prst="rect">
              <a:avLst/>
            </a:prstGeom>
            <a:solidFill>
              <a:schemeClr val="tx1">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a:cs typeface="Calibri" panose="020F0502020204030204" pitchFamily="34" charset="0"/>
                </a:rPr>
                <a:t>et </a:t>
              </a:r>
              <a:r>
                <a:rPr lang="en-US" sz="2400" dirty="0" err="1">
                  <a:cs typeface="Calibri" panose="020F0502020204030204" pitchFamily="34" charset="0"/>
                </a:rPr>
                <a:t>centrale</a:t>
              </a:r>
              <a:endParaRPr lang="en-US" sz="2400" dirty="0">
                <a:cs typeface="Calibri" panose="020F0502020204030204" pitchFamily="34" charset="0"/>
              </a:endParaRPr>
            </a:p>
          </p:txBody>
        </p:sp>
        <p:sp>
          <p:nvSpPr>
            <p:cNvPr id="2" name="Rectangle 1">
              <a:extLst>
                <a:ext uri="{FF2B5EF4-FFF2-40B4-BE49-F238E27FC236}">
                  <a16:creationId xmlns:a16="http://schemas.microsoft.com/office/drawing/2014/main" id="{F135BD9B-3968-4640-A5DB-A0638CE5B519}"/>
                </a:ext>
              </a:extLst>
            </p:cNvPr>
            <p:cNvSpPr/>
            <p:nvPr/>
          </p:nvSpPr>
          <p:spPr>
            <a:xfrm>
              <a:off x="380482" y="1407409"/>
              <a:ext cx="4210295" cy="47196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100" dirty="0"/>
                <a:t>DISTRIBUTION DES NOUVELLES INFECTIONS À VIH ENTRE LES GROUPES DE POPULATION PAR RÉGION</a:t>
              </a:r>
              <a:endParaRPr lang="en-US" sz="1100" dirty="0"/>
            </a:p>
          </p:txBody>
        </p:sp>
        <p:sp>
          <p:nvSpPr>
            <p:cNvPr id="4" name="Rectangle 3">
              <a:extLst>
                <a:ext uri="{FF2B5EF4-FFF2-40B4-BE49-F238E27FC236}">
                  <a16:creationId xmlns:a16="http://schemas.microsoft.com/office/drawing/2014/main" id="{9D8C48CA-A375-4AB9-B9F8-AB13E59F3C11}"/>
                </a:ext>
              </a:extLst>
            </p:cNvPr>
            <p:cNvSpPr/>
            <p:nvPr/>
          </p:nvSpPr>
          <p:spPr>
            <a:xfrm>
              <a:off x="5430740" y="2091636"/>
              <a:ext cx="3082332" cy="169901"/>
            </a:xfrm>
            <a:prstGeom prst="rect">
              <a:avLst/>
            </a:prstGeom>
            <a:solidFill>
              <a:srgbClr val="52A48F"/>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en-US" sz="1000" b="1" dirty="0" err="1"/>
                <a:t>Professionel</a:t>
              </a:r>
              <a:r>
                <a:rPr lang="en-US" sz="1000" b="1" dirty="0"/>
                <a:t>(le)s du </a:t>
              </a:r>
              <a:r>
                <a:rPr lang="en-US" sz="1000" b="1" dirty="0" err="1"/>
                <a:t>sexe</a:t>
              </a:r>
              <a:endParaRPr lang="en-US" sz="1000" b="1" dirty="0"/>
            </a:p>
          </p:txBody>
        </p:sp>
        <p:sp>
          <p:nvSpPr>
            <p:cNvPr id="13" name="Rectangle 12">
              <a:extLst>
                <a:ext uri="{FF2B5EF4-FFF2-40B4-BE49-F238E27FC236}">
                  <a16:creationId xmlns:a16="http://schemas.microsoft.com/office/drawing/2014/main" id="{A8F14533-B304-4171-A523-9A28F3FBCF2F}"/>
                </a:ext>
              </a:extLst>
            </p:cNvPr>
            <p:cNvSpPr/>
            <p:nvPr/>
          </p:nvSpPr>
          <p:spPr>
            <a:xfrm>
              <a:off x="5430740" y="2438557"/>
              <a:ext cx="3082332" cy="388707"/>
            </a:xfrm>
            <a:prstGeom prst="rect">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fr-FR" sz="1000" b="1" dirty="0">
                  <a:solidFill>
                    <a:schemeClr val="tx1">
                      <a:lumMod val="75000"/>
                      <a:lumOff val="25000"/>
                    </a:schemeClr>
                  </a:solidFill>
                </a:rPr>
                <a:t>Hommes gays et autres hommes ayant des relations sexuelles avec des hommes</a:t>
              </a:r>
            </a:p>
          </p:txBody>
        </p:sp>
        <p:sp>
          <p:nvSpPr>
            <p:cNvPr id="15" name="Rectangle 14">
              <a:extLst>
                <a:ext uri="{FF2B5EF4-FFF2-40B4-BE49-F238E27FC236}">
                  <a16:creationId xmlns:a16="http://schemas.microsoft.com/office/drawing/2014/main" id="{3752CC0E-6702-455B-A902-42B6D2BAF096}"/>
                </a:ext>
              </a:extLst>
            </p:cNvPr>
            <p:cNvSpPr/>
            <p:nvPr/>
          </p:nvSpPr>
          <p:spPr>
            <a:xfrm>
              <a:off x="5430740" y="2827265"/>
              <a:ext cx="3082332" cy="453418"/>
            </a:xfrm>
            <a:prstGeom prst="rect">
              <a:avLst/>
            </a:prstGeom>
            <a:solidFill>
              <a:srgbClr val="AFD53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fr-FR" sz="1000" b="1" dirty="0">
                  <a:solidFill>
                    <a:schemeClr val="tx1">
                      <a:lumMod val="75000"/>
                      <a:lumOff val="25000"/>
                    </a:schemeClr>
                  </a:solidFill>
                </a:rPr>
                <a:t>Clients des professionnel (le) s du sexe et autres partenaires sexuels des populations clés</a:t>
              </a:r>
            </a:p>
          </p:txBody>
        </p:sp>
        <p:sp>
          <p:nvSpPr>
            <p:cNvPr id="16" name="Rectangle 15">
              <a:extLst>
                <a:ext uri="{FF2B5EF4-FFF2-40B4-BE49-F238E27FC236}">
                  <a16:creationId xmlns:a16="http://schemas.microsoft.com/office/drawing/2014/main" id="{5DC988C2-2210-4392-8340-498D0FD271F8}"/>
                </a:ext>
              </a:extLst>
            </p:cNvPr>
            <p:cNvSpPr/>
            <p:nvPr/>
          </p:nvSpPr>
          <p:spPr>
            <a:xfrm>
              <a:off x="5430740" y="3280681"/>
              <a:ext cx="3082332" cy="1796329"/>
            </a:xfrm>
            <a:prstGeom prst="rect">
              <a:avLst/>
            </a:prstGeom>
            <a:solidFill>
              <a:srgbClr val="FFA61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fr-FR" sz="1000" b="1" dirty="0">
                  <a:solidFill>
                    <a:schemeClr val="tx1">
                      <a:lumMod val="75000"/>
                      <a:lumOff val="25000"/>
                    </a:schemeClr>
                  </a:solidFill>
                </a:rPr>
                <a:t>Reste de la population</a:t>
              </a:r>
            </a:p>
          </p:txBody>
        </p:sp>
        <p:sp>
          <p:nvSpPr>
            <p:cNvPr id="17" name="Rectangle 16">
              <a:extLst>
                <a:ext uri="{FF2B5EF4-FFF2-40B4-BE49-F238E27FC236}">
                  <a16:creationId xmlns:a16="http://schemas.microsoft.com/office/drawing/2014/main" id="{D051B3BD-DDDE-4523-8796-5611B2AA3251}"/>
                </a:ext>
              </a:extLst>
            </p:cNvPr>
            <p:cNvSpPr/>
            <p:nvPr/>
          </p:nvSpPr>
          <p:spPr>
            <a:xfrm>
              <a:off x="6047540" y="1440726"/>
              <a:ext cx="2195579" cy="399328"/>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000" dirty="0">
                  <a:cs typeface="Calibri" panose="020F0502020204030204" pitchFamily="34" charset="0"/>
                </a:rPr>
                <a:t>Source : ONUSIDA</a:t>
              </a:r>
            </a:p>
            <a:p>
              <a:r>
                <a:rPr lang="en-US" sz="1000" dirty="0" err="1">
                  <a:cs typeface="Calibri" panose="020F0502020204030204" pitchFamily="34" charset="0"/>
                </a:rPr>
                <a:t>analyse</a:t>
              </a:r>
              <a:r>
                <a:rPr lang="en-US" sz="1000" dirty="0">
                  <a:cs typeface="Calibri" panose="020F0502020204030204" pitchFamily="34" charset="0"/>
                </a:rPr>
                <a:t> </a:t>
              </a:r>
              <a:r>
                <a:rPr lang="en-US" sz="1000" dirty="0" err="1">
                  <a:cs typeface="Calibri" panose="020F0502020204030204" pitchFamily="34" charset="0"/>
                </a:rPr>
                <a:t>spéciale</a:t>
              </a:r>
              <a:r>
                <a:rPr lang="en-US" sz="1000" dirty="0">
                  <a:cs typeface="Calibri" panose="020F0502020204030204" pitchFamily="34" charset="0"/>
                </a:rPr>
                <a:t>, 2018</a:t>
              </a:r>
            </a:p>
          </p:txBody>
        </p:sp>
        <p:sp>
          <p:nvSpPr>
            <p:cNvPr id="11" name="Rectangle 10">
              <a:extLst>
                <a:ext uri="{FF2B5EF4-FFF2-40B4-BE49-F238E27FC236}">
                  <a16:creationId xmlns:a16="http://schemas.microsoft.com/office/drawing/2014/main" id="{6EF26607-F26D-4598-94EA-FA3E9CD905F7}"/>
                </a:ext>
              </a:extLst>
            </p:cNvPr>
            <p:cNvSpPr/>
            <p:nvPr/>
          </p:nvSpPr>
          <p:spPr>
            <a:xfrm>
              <a:off x="5430740" y="2255536"/>
              <a:ext cx="3082332" cy="177020"/>
            </a:xfrm>
            <a:prstGeom prst="rect">
              <a:avLst/>
            </a:prstGeom>
            <a:solidFill>
              <a:srgbClr val="8C3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r>
                <a:rPr lang="fr-FR" sz="1000" b="1" dirty="0"/>
                <a:t>Les personnes qui s'injectent des drogues</a:t>
              </a:r>
              <a:endParaRPr lang="en-US" sz="1000" b="1" dirty="0"/>
            </a:p>
          </p:txBody>
        </p:sp>
      </p:grpSp>
    </p:spTree>
    <p:extLst>
      <p:ext uri="{BB962C8B-B14F-4D97-AF65-F5344CB8AC3E}">
        <p14:creationId xmlns:p14="http://schemas.microsoft.com/office/powerpoint/2010/main" val="112600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6858"/>
            <a:ext cx="7886700" cy="1401710"/>
          </a:xfrm>
        </p:spPr>
        <p:txBody>
          <a:bodyPr anchor="ctr">
            <a:noAutofit/>
          </a:bodyPr>
          <a:lstStyle/>
          <a:p>
            <a:r>
              <a:rPr lang="en-US" sz="3000" dirty="0" err="1"/>
              <a:t>Qu’est-ce</a:t>
            </a:r>
            <a:r>
              <a:rPr lang="en-US" sz="3000" dirty="0"/>
              <a:t> qui </a:t>
            </a:r>
            <a:r>
              <a:rPr lang="en-US" sz="3000" dirty="0" err="1"/>
              <a:t>est</a:t>
            </a:r>
            <a:r>
              <a:rPr lang="en-US" sz="3000" dirty="0"/>
              <a:t> </a:t>
            </a:r>
            <a:r>
              <a:rPr lang="en-US" sz="3000" dirty="0" err="1"/>
              <a:t>en</a:t>
            </a:r>
            <a:r>
              <a:rPr lang="en-US" sz="3000" dirty="0"/>
              <a:t> </a:t>
            </a:r>
            <a:r>
              <a:rPr lang="en-US" sz="3000" dirty="0" err="1"/>
              <a:t>notre</a:t>
            </a:r>
            <a:r>
              <a:rPr lang="en-US" sz="3000" dirty="0"/>
              <a:t> </a:t>
            </a:r>
            <a:r>
              <a:rPr lang="en-US" sz="3000" dirty="0" err="1"/>
              <a:t>pouvoir</a:t>
            </a:r>
            <a:r>
              <a:rPr lang="en-US" sz="3000" dirty="0"/>
              <a:t> pour changer la direction de </a:t>
            </a:r>
            <a:r>
              <a:rPr lang="en-US" sz="3000" dirty="0" err="1"/>
              <a:t>l’épidémie</a:t>
            </a:r>
            <a:r>
              <a:rPr lang="en-US" sz="3000" dirty="0"/>
              <a:t> ?</a:t>
            </a:r>
          </a:p>
        </p:txBody>
      </p:sp>
      <p:sp>
        <p:nvSpPr>
          <p:cNvPr id="3" name="Content Placeholder 2">
            <a:extLst>
              <a:ext uri="{FF2B5EF4-FFF2-40B4-BE49-F238E27FC236}">
                <a16:creationId xmlns:a16="http://schemas.microsoft.com/office/drawing/2014/main" id="{42A9AEFA-9E4E-AE4C-88F2-4971A70DADE5}"/>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sp>
        <p:nvSpPr>
          <p:cNvPr id="5" name="Title 1">
            <a:extLst>
              <a:ext uri="{FF2B5EF4-FFF2-40B4-BE49-F238E27FC236}">
                <a16:creationId xmlns:a16="http://schemas.microsoft.com/office/drawing/2014/main" id="{A0BE32DE-91E3-0D41-A358-C6FC909B7BAA}"/>
              </a:ext>
            </a:extLst>
          </p:cNvPr>
          <p:cNvSpPr txBox="1">
            <a:spLocks/>
          </p:cNvSpPr>
          <p:nvPr/>
        </p:nvSpPr>
        <p:spPr>
          <a:xfrm>
            <a:off x="628650" y="3429000"/>
            <a:ext cx="7886700" cy="80003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endParaRPr lang="en-US" dirty="0"/>
          </a:p>
        </p:txBody>
      </p:sp>
      <p:sp>
        <p:nvSpPr>
          <p:cNvPr id="8" name="Title 1">
            <a:extLst>
              <a:ext uri="{FF2B5EF4-FFF2-40B4-BE49-F238E27FC236}">
                <a16:creationId xmlns:a16="http://schemas.microsoft.com/office/drawing/2014/main" id="{1D82BEA7-2E67-794F-9414-BB1847E0DDDE}"/>
              </a:ext>
            </a:extLst>
          </p:cNvPr>
          <p:cNvSpPr txBox="1">
            <a:spLocks/>
          </p:cNvSpPr>
          <p:nvPr/>
        </p:nvSpPr>
        <p:spPr>
          <a:xfrm>
            <a:off x="628650" y="2210509"/>
            <a:ext cx="7886700" cy="2826442"/>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marL="571500" indent="-571500">
              <a:lnSpc>
                <a:spcPct val="120000"/>
              </a:lnSpc>
              <a:buFont typeface="Arial" panose="020B0604020202020204" pitchFamily="34" charset="0"/>
              <a:buChar char="•"/>
            </a:pPr>
            <a:r>
              <a:rPr lang="en-US" b="0" dirty="0">
                <a:solidFill>
                  <a:schemeClr val="accent2">
                    <a:lumMod val="90000"/>
                    <a:lumOff val="10000"/>
                  </a:schemeClr>
                </a:solidFill>
              </a:rPr>
              <a:t>Les </a:t>
            </a:r>
            <a:r>
              <a:rPr lang="en-US" b="0" dirty="0" err="1">
                <a:solidFill>
                  <a:schemeClr val="accent2">
                    <a:lumMod val="90000"/>
                    <a:lumOff val="10000"/>
                  </a:schemeClr>
                </a:solidFill>
              </a:rPr>
              <a:t>connaissances</a:t>
            </a:r>
            <a:endParaRPr lang="en-US" b="0" dirty="0">
              <a:solidFill>
                <a:schemeClr val="accent2">
                  <a:lumMod val="90000"/>
                  <a:lumOff val="10000"/>
                </a:schemeClr>
              </a:solidFill>
            </a:endParaRPr>
          </a:p>
          <a:p>
            <a:pPr marL="571500" indent="-571500">
              <a:lnSpc>
                <a:spcPct val="120000"/>
              </a:lnSpc>
              <a:buFont typeface="Arial" panose="020B0604020202020204" pitchFamily="34" charset="0"/>
              <a:buChar char="•"/>
            </a:pPr>
            <a:r>
              <a:rPr lang="en-US" b="0" dirty="0">
                <a:solidFill>
                  <a:schemeClr val="accent2">
                    <a:lumMod val="75000"/>
                    <a:lumOff val="25000"/>
                  </a:schemeClr>
                </a:solidFill>
              </a:rPr>
              <a:t>Les attitudes ?</a:t>
            </a:r>
          </a:p>
          <a:p>
            <a:pPr marL="571500" indent="-571500">
              <a:lnSpc>
                <a:spcPct val="120000"/>
              </a:lnSpc>
              <a:buFont typeface="Arial" panose="020B0604020202020204" pitchFamily="34" charset="0"/>
              <a:buChar char="•"/>
            </a:pPr>
            <a:r>
              <a:rPr lang="en-US" sz="5300" b="0" dirty="0">
                <a:solidFill>
                  <a:schemeClr val="accent2">
                    <a:lumMod val="50000"/>
                    <a:lumOff val="50000"/>
                  </a:schemeClr>
                </a:solidFill>
                <a:latin typeface="Arial"/>
                <a:cs typeface="Arial"/>
              </a:rPr>
              <a:t>Les </a:t>
            </a:r>
            <a:r>
              <a:rPr lang="en-US" sz="5300" b="0" dirty="0" err="1">
                <a:solidFill>
                  <a:schemeClr val="accent2">
                    <a:lumMod val="50000"/>
                    <a:lumOff val="50000"/>
                  </a:schemeClr>
                </a:solidFill>
                <a:latin typeface="Arial"/>
                <a:cs typeface="Arial"/>
              </a:rPr>
              <a:t>comportements</a:t>
            </a:r>
            <a:r>
              <a:rPr lang="en-US" sz="5300" b="0" dirty="0">
                <a:solidFill>
                  <a:schemeClr val="accent2">
                    <a:lumMod val="50000"/>
                    <a:lumOff val="50000"/>
                  </a:schemeClr>
                </a:solidFill>
                <a:latin typeface="Arial"/>
                <a:cs typeface="Arial"/>
              </a:rPr>
              <a:t> ?</a:t>
            </a:r>
            <a:endParaRPr lang="en-US" sz="5300" dirty="0">
              <a:solidFill>
                <a:schemeClr val="accent2">
                  <a:lumMod val="50000"/>
                  <a:lumOff val="50000"/>
                </a:schemeClr>
              </a:solidFill>
              <a:latin typeface="Arial"/>
              <a:cs typeface="Arial"/>
            </a:endParaRPr>
          </a:p>
        </p:txBody>
      </p:sp>
      <p:sp>
        <p:nvSpPr>
          <p:cNvPr id="9" name="Title 1">
            <a:extLst>
              <a:ext uri="{FF2B5EF4-FFF2-40B4-BE49-F238E27FC236}">
                <a16:creationId xmlns:a16="http://schemas.microsoft.com/office/drawing/2014/main" id="{FF249C32-3517-C748-9B76-4BFA031F229D}"/>
              </a:ext>
            </a:extLst>
          </p:cNvPr>
          <p:cNvSpPr txBox="1">
            <a:spLocks/>
          </p:cNvSpPr>
          <p:nvPr/>
        </p:nvSpPr>
        <p:spPr>
          <a:xfrm>
            <a:off x="628650" y="5197395"/>
            <a:ext cx="7886700" cy="1270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r>
              <a:rPr lang="en-US" sz="3200" dirty="0">
                <a:solidFill>
                  <a:srgbClr val="E5742C"/>
                </a:solidFill>
              </a:rPr>
              <a:t>Comment </a:t>
            </a:r>
            <a:r>
              <a:rPr lang="en-US" sz="3200" dirty="0" err="1">
                <a:solidFill>
                  <a:srgbClr val="E5742C"/>
                </a:solidFill>
              </a:rPr>
              <a:t>est-ce</a:t>
            </a:r>
            <a:r>
              <a:rPr lang="en-US" sz="3200" dirty="0">
                <a:solidFill>
                  <a:srgbClr val="E5742C"/>
                </a:solidFill>
              </a:rPr>
              <a:t> que nous </a:t>
            </a:r>
            <a:r>
              <a:rPr lang="en-US" sz="3200" dirty="0" err="1">
                <a:solidFill>
                  <a:srgbClr val="00B050"/>
                </a:solidFill>
              </a:rPr>
              <a:t>motivons</a:t>
            </a:r>
            <a:r>
              <a:rPr lang="en-US" sz="3200" dirty="0">
                <a:solidFill>
                  <a:srgbClr val="E5742C"/>
                </a:solidFill>
              </a:rPr>
              <a:t> les gens à </a:t>
            </a:r>
            <a:r>
              <a:rPr lang="en-US" sz="3200" dirty="0" err="1">
                <a:solidFill>
                  <a:srgbClr val="E5742C"/>
                </a:solidFill>
              </a:rPr>
              <a:t>opérer</a:t>
            </a:r>
            <a:r>
              <a:rPr lang="en-US" sz="3200" dirty="0">
                <a:solidFill>
                  <a:srgbClr val="E5742C"/>
                </a:solidFill>
              </a:rPr>
              <a:t> des </a:t>
            </a:r>
            <a:r>
              <a:rPr lang="en-US" sz="3200" dirty="0" err="1">
                <a:solidFill>
                  <a:srgbClr val="E5742C"/>
                </a:solidFill>
              </a:rPr>
              <a:t>changements</a:t>
            </a:r>
            <a:r>
              <a:rPr lang="en-US" sz="3200" dirty="0">
                <a:solidFill>
                  <a:srgbClr val="E5742C"/>
                </a:solidFill>
              </a:rPr>
              <a:t> ?</a:t>
            </a:r>
          </a:p>
        </p:txBody>
      </p:sp>
    </p:spTree>
    <p:extLst>
      <p:ext uri="{BB962C8B-B14F-4D97-AF65-F5344CB8AC3E}">
        <p14:creationId xmlns:p14="http://schemas.microsoft.com/office/powerpoint/2010/main" val="34361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105" y="3094810"/>
            <a:ext cx="7495027" cy="1273432"/>
          </a:xfrm>
        </p:spPr>
        <p:txBody>
          <a:bodyPr>
            <a:normAutofit fontScale="90000"/>
          </a:bodyPr>
          <a:lstStyle/>
          <a:p>
            <a:r>
              <a:rPr lang="en-US" sz="4400" dirty="0" err="1">
                <a:latin typeface="Arial"/>
                <a:cs typeface="Arial"/>
              </a:rPr>
              <a:t>Exercice</a:t>
            </a:r>
            <a:r>
              <a:rPr lang="en-US" sz="4400" dirty="0">
                <a:latin typeface="Arial"/>
                <a:cs typeface="Arial"/>
              </a:rPr>
              <a:t> de </a:t>
            </a:r>
            <a:r>
              <a:rPr lang="en-US" sz="4400" dirty="0" err="1">
                <a:latin typeface="Arial"/>
                <a:cs typeface="Arial"/>
              </a:rPr>
              <a:t>mesure</a:t>
            </a:r>
            <a:r>
              <a:rPr lang="en-US" sz="4400" dirty="0">
                <a:latin typeface="Arial"/>
                <a:cs typeface="Arial"/>
              </a:rPr>
              <a:t> du </a:t>
            </a:r>
            <a:r>
              <a:rPr lang="en-US" sz="4400" dirty="0" err="1">
                <a:latin typeface="Arial"/>
                <a:cs typeface="Arial"/>
              </a:rPr>
              <a:t>risque</a:t>
            </a:r>
          </a:p>
        </p:txBody>
      </p:sp>
    </p:spTree>
    <p:extLst>
      <p:ext uri="{BB962C8B-B14F-4D97-AF65-F5344CB8AC3E}">
        <p14:creationId xmlns:p14="http://schemas.microsoft.com/office/powerpoint/2010/main" val="61067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1988"/>
            <a:ext cx="7886700" cy="800039"/>
          </a:xfrm>
        </p:spPr>
        <p:txBody>
          <a:bodyPr>
            <a:normAutofit/>
          </a:bodyPr>
          <a:lstStyle/>
          <a:p>
            <a:pPr algn="ctr"/>
            <a:r>
              <a:rPr lang="en-US" dirty="0" err="1">
                <a:latin typeface="Arial"/>
                <a:cs typeface="Arial"/>
              </a:rPr>
              <a:t>Qu’est-ce</a:t>
            </a:r>
            <a:r>
              <a:rPr lang="en-US" dirty="0">
                <a:latin typeface="Arial"/>
                <a:cs typeface="Arial"/>
              </a:rPr>
              <a:t> </a:t>
            </a:r>
            <a:r>
              <a:rPr lang="en-US" dirty="0" err="1">
                <a:latin typeface="Arial"/>
                <a:cs typeface="Arial"/>
              </a:rPr>
              <a:t>qu’une</a:t>
            </a:r>
            <a:r>
              <a:rPr lang="en-US" dirty="0">
                <a:latin typeface="Arial"/>
                <a:cs typeface="Arial"/>
              </a:rPr>
              <a:t> PROBABILITÉ ?</a:t>
            </a:r>
          </a:p>
        </p:txBody>
      </p:sp>
      <p:sp>
        <p:nvSpPr>
          <p:cNvPr id="3" name="Content Placeholder 2">
            <a:extLst>
              <a:ext uri="{FF2B5EF4-FFF2-40B4-BE49-F238E27FC236}">
                <a16:creationId xmlns:a16="http://schemas.microsoft.com/office/drawing/2014/main" id="{42A9AEFA-9E4E-AE4C-88F2-4971A70DADE5}"/>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spTree>
    <p:extLst>
      <p:ext uri="{BB962C8B-B14F-4D97-AF65-F5344CB8AC3E}">
        <p14:creationId xmlns:p14="http://schemas.microsoft.com/office/powerpoint/2010/main" val="203552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B7E5BE-7BBB-1C41-B72F-CB21B10355B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7" name="Title 1">
            <a:extLst>
              <a:ext uri="{FF2B5EF4-FFF2-40B4-BE49-F238E27FC236}">
                <a16:creationId xmlns:a16="http://schemas.microsoft.com/office/drawing/2014/main" id="{8259796B-3577-FE4E-B690-0A14931B1C2A}"/>
              </a:ext>
            </a:extLst>
          </p:cNvPr>
          <p:cNvSpPr txBox="1">
            <a:spLocks/>
          </p:cNvSpPr>
          <p:nvPr/>
        </p:nvSpPr>
        <p:spPr>
          <a:xfrm>
            <a:off x="782968" y="738167"/>
            <a:ext cx="7886700" cy="595548"/>
          </a:xfrm>
          <a:prstGeom prst="rect">
            <a:avLst/>
          </a:prstGeom>
          <a:solidFill>
            <a:schemeClr val="tx1">
              <a:alpha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50% de </a:t>
            </a:r>
            <a:r>
              <a:rPr lang="en-US" dirty="0" err="1">
                <a:solidFill>
                  <a:schemeClr val="bg1"/>
                </a:solidFill>
              </a:rPr>
              <a:t>risque</a:t>
            </a:r>
            <a:r>
              <a:rPr lang="en-US" dirty="0">
                <a:solidFill>
                  <a:schemeClr val="bg1"/>
                </a:solidFill>
              </a:rPr>
              <a:t> de </a:t>
            </a:r>
            <a:r>
              <a:rPr lang="en-US" dirty="0" err="1">
                <a:solidFill>
                  <a:schemeClr val="bg1"/>
                </a:solidFill>
              </a:rPr>
              <a:t>pluie</a:t>
            </a:r>
            <a:endParaRPr lang="en-US" dirty="0">
              <a:solidFill>
                <a:schemeClr val="bg1"/>
              </a:solidFill>
            </a:endParaRPr>
          </a:p>
        </p:txBody>
      </p:sp>
    </p:spTree>
    <p:extLst>
      <p:ext uri="{BB962C8B-B14F-4D97-AF65-F5344CB8AC3E}">
        <p14:creationId xmlns:p14="http://schemas.microsoft.com/office/powerpoint/2010/main" val="1761118715"/>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3743</Words>
  <Application>Microsoft Office PowerPoint</Application>
  <PresentationFormat>Letter Paper (8.5x11 in)</PresentationFormat>
  <Paragraphs>264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Franklin Gothic Heavy</vt:lpstr>
      <vt:lpstr>Wingdings</vt:lpstr>
      <vt:lpstr>Office Theme</vt:lpstr>
      <vt:lpstr>Comprendre le contexte</vt:lpstr>
      <vt:lpstr>Que nous révèlent les données à propos des populations clés ? </vt:lpstr>
      <vt:lpstr>Prévalence du VIH dans les populations clés par rapport à la population générale</vt:lpstr>
      <vt:lpstr>Afrique Occidentale et centrale - Donnés VIH</vt:lpstr>
      <vt:lpstr>PowerPoint Presentation</vt:lpstr>
      <vt:lpstr>Qu’est-ce qui est en notre pouvoir pour changer la direction de l’épidémie ?</vt:lpstr>
      <vt:lpstr>Exercice de mesure du risque</vt:lpstr>
      <vt:lpstr>Qu’est-ce qu’une PROBABILITÉ ?</vt:lpstr>
      <vt:lpstr>PowerPoint Presentation</vt:lpstr>
      <vt:lpstr>1 personne parmi  100 est gagnante</vt:lpstr>
      <vt:lpstr>PowerPoint Presentation</vt:lpstr>
      <vt:lpstr>Examples of probabilities</vt:lpstr>
      <vt:lpstr>Types de transmission VIH et probabilité d’infection </vt:lpstr>
      <vt:lpstr>PowerPoint Presentation</vt:lpstr>
      <vt:lpstr>Exercice de la cascade</vt:lpstr>
      <vt:lpstr>PowerPoint Presentation</vt:lpstr>
      <vt:lpstr>Dépistage : la pièce principale</vt:lpstr>
      <vt:lpstr>PowerPoint Presentation</vt:lpstr>
      <vt:lpstr>Comment nous motivons les autres …</vt:lpstr>
      <vt:lpstr>Nous entrons maintenant dans le domaine du counseling de motivation</vt:lpstr>
      <vt:lpstr>PowerPoint Presentation</vt:lpstr>
      <vt:lpstr>PowerPoint Presentation</vt:lpstr>
      <vt:lpstr>L’histoire de la caisse enregistreuse</vt:lpstr>
      <vt:lpstr>Y a-t-il des questions ?</vt:lpstr>
      <vt:lpstr>Fin de la session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le contexte</dc:title>
  <dc:creator/>
  <cp:lastModifiedBy/>
  <cp:revision>118</cp:revision>
  <dcterms:created xsi:type="dcterms:W3CDTF">2020-06-11T15:22:24Z</dcterms:created>
  <dcterms:modified xsi:type="dcterms:W3CDTF">2021-09-08T20:50:09Z</dcterms:modified>
</cp:coreProperties>
</file>