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4"/>
    <p:sldMasterId id="2147483865" r:id="rId5"/>
  </p:sldMasterIdLst>
  <p:notesMasterIdLst>
    <p:notesMasterId r:id="rId37"/>
  </p:notesMasterIdLst>
  <p:sldIdLst>
    <p:sldId id="2216" r:id="rId6"/>
    <p:sldId id="2217" r:id="rId7"/>
    <p:sldId id="2214" r:id="rId8"/>
    <p:sldId id="1143" r:id="rId9"/>
    <p:sldId id="2233" r:id="rId10"/>
    <p:sldId id="2206" r:id="rId11"/>
    <p:sldId id="2187" r:id="rId12"/>
    <p:sldId id="2200" r:id="rId13"/>
    <p:sldId id="2201" r:id="rId14"/>
    <p:sldId id="368" r:id="rId15"/>
    <p:sldId id="2199" r:id="rId16"/>
    <p:sldId id="2203" r:id="rId17"/>
    <p:sldId id="1156" r:id="rId18"/>
    <p:sldId id="1158" r:id="rId19"/>
    <p:sldId id="2257" r:id="rId20"/>
    <p:sldId id="566" r:id="rId21"/>
    <p:sldId id="2232" r:id="rId22"/>
    <p:sldId id="327" r:id="rId23"/>
    <p:sldId id="2275" r:id="rId24"/>
    <p:sldId id="2192" r:id="rId25"/>
    <p:sldId id="2193" r:id="rId26"/>
    <p:sldId id="2260" r:id="rId27"/>
    <p:sldId id="2261" r:id="rId28"/>
    <p:sldId id="2262" r:id="rId29"/>
    <p:sldId id="2263" r:id="rId30"/>
    <p:sldId id="2254" r:id="rId31"/>
    <p:sldId id="2255" r:id="rId32"/>
    <p:sldId id="2266" r:id="rId33"/>
    <p:sldId id="2196" r:id="rId34"/>
    <p:sldId id="2204" r:id="rId35"/>
    <p:sldId id="22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B0C986-BFEE-4CCE-9DD8-77A10943F58E}">
          <p14:sldIdLst>
            <p14:sldId id="2216"/>
            <p14:sldId id="2217"/>
            <p14:sldId id="2214"/>
            <p14:sldId id="1143"/>
            <p14:sldId id="2233"/>
            <p14:sldId id="2206"/>
            <p14:sldId id="2187"/>
            <p14:sldId id="2200"/>
            <p14:sldId id="2201"/>
            <p14:sldId id="368"/>
            <p14:sldId id="2199"/>
            <p14:sldId id="2203"/>
            <p14:sldId id="1156"/>
            <p14:sldId id="1158"/>
            <p14:sldId id="2257"/>
            <p14:sldId id="566"/>
            <p14:sldId id="2232"/>
            <p14:sldId id="327"/>
            <p14:sldId id="2275"/>
            <p14:sldId id="2192"/>
            <p14:sldId id="2193"/>
            <p14:sldId id="2260"/>
            <p14:sldId id="2261"/>
            <p14:sldId id="2262"/>
            <p14:sldId id="2263"/>
            <p14:sldId id="2254"/>
            <p14:sldId id="2255"/>
            <p14:sldId id="2266"/>
            <p14:sldId id="2196"/>
            <p14:sldId id="2204"/>
            <p14:sldId id="2274"/>
          </p14:sldIdLst>
        </p14:section>
        <p14:section name="Untitled Section" id="{4DE4E694-D318-4D96-8A05-460130972492}">
          <p14:sldIdLst/>
        </p14:section>
      </p14:sectionLst>
    </p:ext>
    <p:ext uri="{EFAFB233-063F-42B5-8137-9DF3F51BA10A}">
      <p15:sldGuideLst xmlns:p15="http://schemas.microsoft.com/office/powerpoint/2012/main">
        <p15:guide id="1" orient="horz" pos="4032" userDrawn="1">
          <p15:clr>
            <a:srgbClr val="A4A3A4"/>
          </p15:clr>
        </p15:guide>
        <p15:guide id="2" pos="45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bist Astatke" initials="HA" lastIdx="37" clrIdx="0">
    <p:extLst>
      <p:ext uri="{19B8F6BF-5375-455C-9EA6-DF929625EA0E}">
        <p15:presenceInfo xmlns:p15="http://schemas.microsoft.com/office/powerpoint/2012/main" userId="S-1-5-21-3003367119-45151493-406046460-37380" providerId="AD"/>
      </p:ext>
    </p:extLst>
  </p:cmAuthor>
  <p:cmAuthor id="2" name="Larissa Koidio" initials="LK" lastIdx="1" clrIdx="1">
    <p:extLst>
      <p:ext uri="{19B8F6BF-5375-455C-9EA6-DF929625EA0E}">
        <p15:presenceInfo xmlns:p15="http://schemas.microsoft.com/office/powerpoint/2012/main" userId="S-1-5-21-3003367119-45151493-406046460-46573" providerId="AD"/>
      </p:ext>
    </p:extLst>
  </p:cmAuthor>
  <p:cmAuthor id="3" name="Molly Goggin-kehm" initials="MG" lastIdx="3" clrIdx="2">
    <p:extLst>
      <p:ext uri="{19B8F6BF-5375-455C-9EA6-DF929625EA0E}">
        <p15:presenceInfo xmlns:p15="http://schemas.microsoft.com/office/powerpoint/2012/main" userId="S-1-5-21-3003367119-45151493-406046460-40523" providerId="AD"/>
      </p:ext>
    </p:extLst>
  </p:cmAuthor>
  <p:cmAuthor id="4" name="Danielle Darrow de Mora" initials="DDdM" lastIdx="28" clrIdx="3">
    <p:extLst>
      <p:ext uri="{19B8F6BF-5375-455C-9EA6-DF929625EA0E}">
        <p15:presenceInfo xmlns:p15="http://schemas.microsoft.com/office/powerpoint/2012/main" userId="S-1-5-21-3003367119-45151493-406046460-40766" providerId="AD"/>
      </p:ext>
    </p:extLst>
  </p:cmAuthor>
  <p:cmAuthor id="5" name="Tiffany Lillie" initials="TL" lastIdx="21" clrIdx="4">
    <p:extLst>
      <p:ext uri="{19B8F6BF-5375-455C-9EA6-DF929625EA0E}">
        <p15:presenceInfo xmlns:p15="http://schemas.microsoft.com/office/powerpoint/2012/main" userId="S-1-5-21-3003367119-45151493-406046460-39914" providerId="AD"/>
      </p:ext>
    </p:extLst>
  </p:cmAuthor>
  <p:cmAuthor id="6" name="Chris Akolo" initials="CA" lastIdx="14" clrIdx="5">
    <p:extLst>
      <p:ext uri="{19B8F6BF-5375-455C-9EA6-DF929625EA0E}">
        <p15:presenceInfo xmlns:p15="http://schemas.microsoft.com/office/powerpoint/2012/main" userId="S-1-5-21-3003367119-45151493-406046460-37309" providerId="AD"/>
      </p:ext>
    </p:extLst>
  </p:cmAuthor>
  <p:cmAuthor id="7" name="Chris Akolo" initials="CA [2]" lastIdx="15" clrIdx="6">
    <p:extLst>
      <p:ext uri="{19B8F6BF-5375-455C-9EA6-DF929625EA0E}">
        <p15:presenceInfo xmlns:p15="http://schemas.microsoft.com/office/powerpoint/2012/main" userId="S::cakolo@fhi360.org::ecca0f3f-1cc5-47b8-8bf1-b4625a94b68b" providerId="AD"/>
      </p:ext>
    </p:extLst>
  </p:cmAuthor>
  <p:cmAuthor id="8" name="Meghan DiCarlo" initials="MD" lastIdx="7" clrIdx="7">
    <p:extLst>
      <p:ext uri="{19B8F6BF-5375-455C-9EA6-DF929625EA0E}">
        <p15:presenceInfo xmlns:p15="http://schemas.microsoft.com/office/powerpoint/2012/main" userId="S::mdicarlo@fhi360.org::dca6047e-ac40-4a8e-b82d-b10d22df3937" providerId="AD"/>
      </p:ext>
    </p:extLst>
  </p:cmAuthor>
  <p:cmAuthor id="9" name="Danielle Darrow de Mora" initials="DDdM [2]" lastIdx="72" clrIdx="8">
    <p:extLst>
      <p:ext uri="{19B8F6BF-5375-455C-9EA6-DF929625EA0E}">
        <p15:presenceInfo xmlns:p15="http://schemas.microsoft.com/office/powerpoint/2012/main" userId="S::ddarrow@fhi360.org::aca87dec-42cb-4af3-b7cf-553e7afa9e01" providerId="AD"/>
      </p:ext>
    </p:extLst>
  </p:cmAuthor>
  <p:cmAuthor id="10" name="Daniel Levitt" initials="DL" lastIdx="34" clrIdx="9">
    <p:extLst>
      <p:ext uri="{19B8F6BF-5375-455C-9EA6-DF929625EA0E}">
        <p15:presenceInfo xmlns:p15="http://schemas.microsoft.com/office/powerpoint/2012/main" userId="S::daniel.levitt@care.org::acab8ad3-0bfc-4154-bc65-8adca0a526dc" providerId="AD"/>
      </p:ext>
    </p:extLst>
  </p:cmAuthor>
  <p:cmAuthor id="11" name="Robyn Dayton" initials="RD" lastIdx="32" clrIdx="10">
    <p:extLst>
      <p:ext uri="{19B8F6BF-5375-455C-9EA6-DF929625EA0E}">
        <p15:presenceInfo xmlns:p15="http://schemas.microsoft.com/office/powerpoint/2012/main" userId="S::RLDayton@fhi360.org::a1bd0b29-5607-4b6b-b7e3-eefecc01fd82" providerId="AD"/>
      </p:ext>
    </p:extLst>
  </p:cmAuthor>
  <p:cmAuthor id="12" name="Danielle Darrow" initials="DD" lastIdx="14" clrIdx="11"/>
  <p:cmAuthor id="13" name="Rose Wilcher" initials="RW" lastIdx="8" clrIdx="12">
    <p:extLst>
      <p:ext uri="{19B8F6BF-5375-455C-9EA6-DF929625EA0E}">
        <p15:presenceInfo xmlns:p15="http://schemas.microsoft.com/office/powerpoint/2012/main" userId="Rose Wilcher" providerId="None"/>
      </p:ext>
    </p:extLst>
  </p:cmAuthor>
  <p:cmAuthor id="14" name="Daniel Levitt" initials="DL [2]" lastIdx="3" clrIdx="13">
    <p:extLst>
      <p:ext uri="{19B8F6BF-5375-455C-9EA6-DF929625EA0E}">
        <p15:presenceInfo xmlns:p15="http://schemas.microsoft.com/office/powerpoint/2012/main" userId="2460e8928fe45868" providerId="Windows Live"/>
      </p:ext>
    </p:extLst>
  </p:cmAuthor>
  <p:cmAuthor id="15" name="Stevie Daniels" initials="SD" lastIdx="2" clrIdx="14">
    <p:extLst>
      <p:ext uri="{19B8F6BF-5375-455C-9EA6-DF929625EA0E}">
        <p15:presenceInfo xmlns:p15="http://schemas.microsoft.com/office/powerpoint/2012/main" userId="S::SDaniels@fhi360.org::8d7c1f30-1a59-46dc-a08c-f8b023872669" providerId="AD"/>
      </p:ext>
    </p:extLst>
  </p:cmAuthor>
  <p:cmAuthor id="16" name="Lucy Harber" initials="LH" lastIdx="6" clrIdx="15">
    <p:extLst>
      <p:ext uri="{19B8F6BF-5375-455C-9EA6-DF929625EA0E}">
        <p15:presenceInfo xmlns:p15="http://schemas.microsoft.com/office/powerpoint/2012/main" userId="43d7cc6d3c7d2ca8" providerId="Windows Live"/>
      </p:ext>
    </p:extLst>
  </p:cmAuthor>
  <p:cmAuthor id="17" name="Catherine Bocher" initials="CB" lastIdx="30" clrIdx="16">
    <p:extLst>
      <p:ext uri="{19B8F6BF-5375-455C-9EA6-DF929625EA0E}">
        <p15:presenceInfo xmlns:p15="http://schemas.microsoft.com/office/powerpoint/2012/main" userId="S::CBocher@fhi360.org::a8d12b74-72b7-4b98-9f99-01cc2fdccb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358"/>
    <a:srgbClr val="7BCEA0"/>
    <a:srgbClr val="BB98D1"/>
    <a:srgbClr val="7DD4F4"/>
    <a:srgbClr val="FE8080"/>
    <a:srgbClr val="EA564D"/>
    <a:srgbClr val="CE7C44"/>
    <a:srgbClr val="595959"/>
    <a:srgbClr val="028FC5"/>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C408D-8D9C-4474-8F34-56B69A92669E}" v="3" dt="2021-02-25T15:35:40.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5" autoAdjust="0"/>
    <p:restoredTop sz="84234" autoAdjust="0"/>
  </p:normalViewPr>
  <p:slideViewPr>
    <p:cSldViewPr snapToGrid="0">
      <p:cViewPr varScale="1">
        <p:scale>
          <a:sx n="88" d="100"/>
          <a:sy n="88" d="100"/>
        </p:scale>
        <p:origin x="90" y="276"/>
      </p:cViewPr>
      <p:guideLst>
        <p:guide orient="horz" pos="4032"/>
        <p:guide pos="4512"/>
      </p:guideLst>
    </p:cSldViewPr>
  </p:slideViewPr>
  <p:notesTextViewPr>
    <p:cViewPr>
      <p:scale>
        <a:sx n="75" d="100"/>
        <a:sy n="75" d="100"/>
      </p:scale>
      <p:origin x="0" y="0"/>
    </p:cViewPr>
  </p:notesTextViewPr>
  <p:sorterViewPr>
    <p:cViewPr varScale="1">
      <p:scale>
        <a:sx n="1" d="1"/>
        <a:sy n="1" d="1"/>
      </p:scale>
      <p:origin x="0" y="0"/>
    </p:cViewPr>
  </p:sorterViewPr>
  <p:notesViewPr>
    <p:cSldViewPr snapToGrid="0" showGuides="1">
      <p:cViewPr varScale="1">
        <p:scale>
          <a:sx n="88" d="100"/>
          <a:sy n="88" d="100"/>
        </p:scale>
        <p:origin x="354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Bocher" userId="a8d12b74-72b7-4b98-9f99-01cc2fdccb3a" providerId="ADAL" clId="{AFFC408D-8D9C-4474-8F34-56B69A92669E}"/>
    <pc:docChg chg="custSel modSld">
      <pc:chgData name="Catherine Bocher" userId="a8d12b74-72b7-4b98-9f99-01cc2fdccb3a" providerId="ADAL" clId="{AFFC408D-8D9C-4474-8F34-56B69A92669E}" dt="2021-02-25T15:59:42.027" v="54" actId="1589"/>
      <pc:docMkLst>
        <pc:docMk/>
      </pc:docMkLst>
      <pc:sldChg chg="addCm modCm">
        <pc:chgData name="Catherine Bocher" userId="a8d12b74-72b7-4b98-9f99-01cc2fdccb3a" providerId="ADAL" clId="{AFFC408D-8D9C-4474-8F34-56B69A92669E}" dt="2021-02-25T15:35:40.573" v="7"/>
        <pc:sldMkLst>
          <pc:docMk/>
          <pc:sldMk cId="3574641941" sldId="2193"/>
        </pc:sldMkLst>
      </pc:sldChg>
      <pc:sldChg chg="modSp mod addCm">
        <pc:chgData name="Catherine Bocher" userId="a8d12b74-72b7-4b98-9f99-01cc2fdccb3a" providerId="ADAL" clId="{AFFC408D-8D9C-4474-8F34-56B69A92669E}" dt="2021-02-25T15:59:42.027" v="54" actId="1589"/>
        <pc:sldMkLst>
          <pc:docMk/>
          <pc:sldMk cId="1804621823" sldId="2255"/>
        </pc:sldMkLst>
        <pc:spChg chg="mod">
          <ac:chgData name="Catherine Bocher" userId="a8d12b74-72b7-4b98-9f99-01cc2fdccb3a" providerId="ADAL" clId="{AFFC408D-8D9C-4474-8F34-56B69A92669E}" dt="2021-02-25T15:48:55.515" v="47" actId="20577"/>
          <ac:spMkLst>
            <pc:docMk/>
            <pc:sldMk cId="1804621823" sldId="2255"/>
            <ac:spMk id="2" creationId="{14891890-8CC8-4DC4-BFF8-5C4CAF342864}"/>
          </ac:spMkLst>
        </pc:spChg>
        <pc:spChg chg="mod">
          <ac:chgData name="Catherine Bocher" userId="a8d12b74-72b7-4b98-9f99-01cc2fdccb3a" providerId="ADAL" clId="{AFFC408D-8D9C-4474-8F34-56B69A92669E}" dt="2021-02-25T15:47:21.112" v="43"/>
          <ac:spMkLst>
            <pc:docMk/>
            <pc:sldMk cId="1804621823" sldId="2255"/>
            <ac:spMk id="5" creationId="{F4988A4F-6211-394B-9EE8-7AD6271B9553}"/>
          </ac:spMkLst>
        </pc:spChg>
        <pc:spChg chg="mod">
          <ac:chgData name="Catherine Bocher" userId="a8d12b74-72b7-4b98-9f99-01cc2fdccb3a" providerId="ADAL" clId="{AFFC408D-8D9C-4474-8F34-56B69A92669E}" dt="2021-02-25T15:49:21.562" v="48"/>
          <ac:spMkLst>
            <pc:docMk/>
            <pc:sldMk cId="1804621823" sldId="2255"/>
            <ac:spMk id="11" creationId="{5EA45833-51CA-4993-883E-05902B358877}"/>
          </ac:spMkLst>
        </pc:spChg>
        <pc:spChg chg="mod">
          <ac:chgData name="Catherine Bocher" userId="a8d12b74-72b7-4b98-9f99-01cc2fdccb3a" providerId="ADAL" clId="{AFFC408D-8D9C-4474-8F34-56B69A92669E}" dt="2021-02-25T15:50:29.104" v="49"/>
          <ac:spMkLst>
            <pc:docMk/>
            <pc:sldMk cId="1804621823" sldId="2255"/>
            <ac:spMk id="12" creationId="{EE1CBECD-0C0F-4802-A822-782C6EFF78A7}"/>
          </ac:spMkLst>
        </pc:spChg>
        <pc:spChg chg="mod">
          <ac:chgData name="Catherine Bocher" userId="a8d12b74-72b7-4b98-9f99-01cc2fdccb3a" providerId="ADAL" clId="{AFFC408D-8D9C-4474-8F34-56B69A92669E}" dt="2021-02-25T15:51:02.510" v="51" actId="14100"/>
          <ac:spMkLst>
            <pc:docMk/>
            <pc:sldMk cId="1804621823" sldId="2255"/>
            <ac:spMk id="13" creationId="{D553EEE1-2CF4-4738-AD5F-4EDF72917EDD}"/>
          </ac:spMkLst>
        </pc:spChg>
        <pc:spChg chg="mod">
          <ac:chgData name="Catherine Bocher" userId="a8d12b74-72b7-4b98-9f99-01cc2fdccb3a" providerId="ADAL" clId="{AFFC408D-8D9C-4474-8F34-56B69A92669E}" dt="2021-02-25T15:58:29.521" v="52"/>
          <ac:spMkLst>
            <pc:docMk/>
            <pc:sldMk cId="1804621823" sldId="2255"/>
            <ac:spMk id="14" creationId="{FCB9C180-0BC5-4CE6-9F91-76ADB5448D41}"/>
          </ac:spMkLst>
        </pc:spChg>
        <pc:spChg chg="mod">
          <ac:chgData name="Catherine Bocher" userId="a8d12b74-72b7-4b98-9f99-01cc2fdccb3a" providerId="ADAL" clId="{AFFC408D-8D9C-4474-8F34-56B69A92669E}" dt="2021-02-25T15:59:00.539" v="53"/>
          <ac:spMkLst>
            <pc:docMk/>
            <pc:sldMk cId="1804621823" sldId="2255"/>
            <ac:spMk id="15" creationId="{23C4652E-8EE1-4554-8804-BEFDA41FD217}"/>
          </ac:spMkLst>
        </pc:spChg>
      </pc:sldChg>
      <pc:sldChg chg="modSp mod addCm">
        <pc:chgData name="Catherine Bocher" userId="a8d12b74-72b7-4b98-9f99-01cc2fdccb3a" providerId="ADAL" clId="{AFFC408D-8D9C-4474-8F34-56B69A92669E}" dt="2021-02-25T15:46:24.539" v="42" actId="1589"/>
        <pc:sldMkLst>
          <pc:docMk/>
          <pc:sldMk cId="2321065811" sldId="2262"/>
        </pc:sldMkLst>
        <pc:spChg chg="mod">
          <ac:chgData name="Catherine Bocher" userId="a8d12b74-72b7-4b98-9f99-01cc2fdccb3a" providerId="ADAL" clId="{AFFC408D-8D9C-4474-8F34-56B69A92669E}" dt="2021-02-25T15:43:18.868" v="17" actId="6549"/>
          <ac:spMkLst>
            <pc:docMk/>
            <pc:sldMk cId="2321065811" sldId="2262"/>
            <ac:spMk id="4" creationId="{33850222-9774-4F08-B231-A70510B37C3F}"/>
          </ac:spMkLst>
        </pc:spChg>
        <pc:spChg chg="mod">
          <ac:chgData name="Catherine Bocher" userId="a8d12b74-72b7-4b98-9f99-01cc2fdccb3a" providerId="ADAL" clId="{AFFC408D-8D9C-4474-8F34-56B69A92669E}" dt="2021-02-25T15:46:04.085" v="40" actId="14100"/>
          <ac:spMkLst>
            <pc:docMk/>
            <pc:sldMk cId="2321065811" sldId="2262"/>
            <ac:spMk id="10" creationId="{F72A050B-67EB-4BEB-B1D1-4D5F9F0223FF}"/>
          </ac:spMkLst>
        </pc:spChg>
        <pc:spChg chg="mod">
          <ac:chgData name="Catherine Bocher" userId="a8d12b74-72b7-4b98-9f99-01cc2fdccb3a" providerId="ADAL" clId="{AFFC408D-8D9C-4474-8F34-56B69A92669E}" dt="2021-02-25T15:46:14.412" v="41" actId="14100"/>
          <ac:spMkLst>
            <pc:docMk/>
            <pc:sldMk cId="2321065811" sldId="2262"/>
            <ac:spMk id="11" creationId="{911B7613-6956-4E1A-934F-568DE3EC622F}"/>
          </ac:spMkLst>
        </pc:spChg>
        <pc:spChg chg="mod">
          <ac:chgData name="Catherine Bocher" userId="a8d12b74-72b7-4b98-9f99-01cc2fdccb3a" providerId="ADAL" clId="{AFFC408D-8D9C-4474-8F34-56B69A92669E}" dt="2021-02-25T15:44:45.590" v="27" actId="6549"/>
          <ac:spMkLst>
            <pc:docMk/>
            <pc:sldMk cId="2321065811" sldId="2262"/>
            <ac:spMk id="12" creationId="{C2B69F17-929F-41C0-8E5D-73E58B5933A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98322492297158E-2"/>
          <c:y val="2.9954484927181738E-2"/>
          <c:w val="0.94231665335311343"/>
          <c:h val="0.66937595966882935"/>
        </c:manualLayout>
      </c:layout>
      <c:barChart>
        <c:barDir val="col"/>
        <c:grouping val="stacked"/>
        <c:varyColors val="0"/>
        <c:ser>
          <c:idx val="0"/>
          <c:order val="0"/>
          <c:tx>
            <c:strRef>
              <c:f>Sheet1!$B$1</c:f>
              <c:strCache>
                <c:ptCount val="1"/>
                <c:pt idx="0">
                  <c:v>Nouvellement diagnostiqué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Sheet1!$B$2:$B$5</c:f>
              <c:numCache>
                <c:formatCode>General</c:formatCode>
                <c:ptCount val="4"/>
                <c:pt idx="0">
                  <c:v>50</c:v>
                </c:pt>
                <c:pt idx="1">
                  <c:v>30</c:v>
                </c:pt>
              </c:numCache>
            </c:numRef>
          </c:val>
          <c:extLst>
            <c:ext xmlns:c16="http://schemas.microsoft.com/office/drawing/2014/chart" uri="{C3380CC4-5D6E-409C-BE32-E72D297353CC}">
              <c16:uniqueId val="{00000000-29D6-4126-8A38-7ABD973EFDC3}"/>
            </c:ext>
          </c:extLst>
        </c:ser>
        <c:ser>
          <c:idx val="1"/>
          <c:order val="1"/>
          <c:tx>
            <c:strRef>
              <c:f>Sheet1!$C$1</c:f>
              <c:strCache>
                <c:ptCount val="1"/>
                <c:pt idx="0">
                  <c:v>PVVIH précédemment diagnostiqués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Sheet1!$C$2:$C$5</c:f>
              <c:numCache>
                <c:formatCode>General</c:formatCode>
                <c:ptCount val="4"/>
                <c:pt idx="0">
                  <c:v>50</c:v>
                </c:pt>
                <c:pt idx="1">
                  <c:v>35</c:v>
                </c:pt>
              </c:numCache>
            </c:numRef>
          </c:val>
          <c:extLst>
            <c:ext xmlns:c16="http://schemas.microsoft.com/office/drawing/2014/chart" uri="{C3380CC4-5D6E-409C-BE32-E72D297353CC}">
              <c16:uniqueId val="{00000001-29D6-4126-8A38-7ABD973EFDC3}"/>
            </c:ext>
          </c:extLst>
        </c:ser>
        <c:ser>
          <c:idx val="2"/>
          <c:order val="2"/>
          <c:tx>
            <c:strRef>
              <c:f>Sheet1!$D$1</c:f>
              <c:strCache>
                <c:ptCount val="1"/>
                <c:pt idx="0">
                  <c:v>Statut inconnu</c:v>
                </c:pt>
              </c:strCache>
            </c:strRef>
          </c:tx>
          <c:spPr>
            <a:solidFill>
              <a:schemeClr val="accent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Sheet1!$D$2:$D$5</c:f>
              <c:numCache>
                <c:formatCode>General</c:formatCode>
                <c:ptCount val="4"/>
                <c:pt idx="2">
                  <c:v>145</c:v>
                </c:pt>
              </c:numCache>
            </c:numRef>
          </c:val>
          <c:extLst>
            <c:ext xmlns:c16="http://schemas.microsoft.com/office/drawing/2014/chart" uri="{C3380CC4-5D6E-409C-BE32-E72D297353CC}">
              <c16:uniqueId val="{00000002-29D6-4126-8A38-7ABD973EFDC3}"/>
            </c:ext>
          </c:extLst>
        </c:ser>
        <c:ser>
          <c:idx val="3"/>
          <c:order val="3"/>
          <c:tx>
            <c:strRef>
              <c:f>Sheet1!$E$1</c:f>
              <c:strCache>
                <c:ptCount val="1"/>
                <c:pt idx="0">
                  <c:v>Négatif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Sheet1!$E$2:$E$5</c:f>
              <c:numCache>
                <c:formatCode>General</c:formatCode>
                <c:ptCount val="4"/>
                <c:pt idx="3">
                  <c:v>60</c:v>
                </c:pt>
              </c:numCache>
            </c:numRef>
          </c:val>
          <c:extLst>
            <c:ext xmlns:c16="http://schemas.microsoft.com/office/drawing/2014/chart" uri="{C3380CC4-5D6E-409C-BE32-E72D297353CC}">
              <c16:uniqueId val="{00000003-29D6-4126-8A38-7ABD973EFDC3}"/>
            </c:ext>
          </c:extLst>
        </c:ser>
        <c:ser>
          <c:idx val="4"/>
          <c:order val="4"/>
          <c:tx>
            <c:strRef>
              <c:f>Sheet1!$F$1</c:f>
              <c:strCache>
                <c:ptCount val="1"/>
                <c:pt idx="0">
                  <c:v>Positif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Sheet1!$F$2:$F$5</c:f>
              <c:numCache>
                <c:formatCode>General</c:formatCode>
                <c:ptCount val="4"/>
                <c:pt idx="3">
                  <c:v>22</c:v>
                </c:pt>
              </c:numCache>
            </c:numRef>
          </c:val>
          <c:extLst>
            <c:ext xmlns:c16="http://schemas.microsoft.com/office/drawing/2014/chart" uri="{C3380CC4-5D6E-409C-BE32-E72D297353CC}">
              <c16:uniqueId val="{00000004-29D6-4126-8A38-7ABD973EFDC3}"/>
            </c:ext>
          </c:extLst>
        </c:ser>
        <c:ser>
          <c:idx val="5"/>
          <c:order val="5"/>
          <c:tx>
            <c:strRef>
              <c:f>Sheet1!$G$1</c:f>
              <c:strCache>
                <c:ptCount val="1"/>
                <c:pt idx="0">
                  <c:v>Statut de PVVIH connu</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Sheet1!$G$2:$G$5</c:f>
              <c:numCache>
                <c:formatCode>General</c:formatCode>
                <c:ptCount val="4"/>
                <c:pt idx="3">
                  <c:v>10</c:v>
                </c:pt>
              </c:numCache>
            </c:numRef>
          </c:val>
          <c:extLst>
            <c:ext xmlns:c16="http://schemas.microsoft.com/office/drawing/2014/chart" uri="{C3380CC4-5D6E-409C-BE32-E72D297353CC}">
              <c16:uniqueId val="{00000005-29D6-4126-8A38-7ABD973EFDC3}"/>
            </c:ext>
          </c:extLst>
        </c:ser>
        <c:ser>
          <c:idx val="6"/>
          <c:order val="6"/>
          <c:tx>
            <c:strRef>
              <c:f>Sheet1!$H$1</c:f>
              <c:strCache>
                <c:ptCount val="1"/>
                <c:pt idx="0">
                  <c:v>Pas trouvé</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Sheet1!$H$2:$H$5</c:f>
              <c:numCache>
                <c:formatCode>General</c:formatCode>
                <c:ptCount val="4"/>
                <c:pt idx="3">
                  <c:v>13</c:v>
                </c:pt>
              </c:numCache>
            </c:numRef>
          </c:val>
          <c:extLst>
            <c:ext xmlns:c16="http://schemas.microsoft.com/office/drawing/2014/chart" uri="{C3380CC4-5D6E-409C-BE32-E72D297353CC}">
              <c16:uniqueId val="{00000006-29D6-4126-8A38-7ABD973EFDC3}"/>
            </c:ext>
          </c:extLst>
        </c:ser>
        <c:ser>
          <c:idx val="7"/>
          <c:order val="7"/>
          <c:tx>
            <c:strRef>
              <c:f>Sheet1!$I$1</c:f>
              <c:strCache>
                <c:ptCount val="1"/>
                <c:pt idx="0">
                  <c:v>Refusé</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Nombre de cas index proposés pour les tests index</c:v>
                </c:pt>
                <c:pt idx="1">
                  <c:v>Nombre de cas index acceptant ou rejetant le test index</c:v>
                </c:pt>
                <c:pt idx="2">
                  <c:v>Nombre de contacts obtenus</c:v>
                </c:pt>
                <c:pt idx="3">
                  <c:v>Contact testé</c:v>
                </c:pt>
              </c:strCache>
            </c:strRef>
          </c:cat>
          <c:val>
            <c:numRef>
              <c:f>Sheet1!$I$2:$I$5</c:f>
              <c:numCache>
                <c:formatCode>General</c:formatCode>
                <c:ptCount val="4"/>
                <c:pt idx="3">
                  <c:v>40</c:v>
                </c:pt>
              </c:numCache>
            </c:numRef>
          </c:val>
          <c:extLst>
            <c:ext xmlns:c16="http://schemas.microsoft.com/office/drawing/2014/chart" uri="{C3380CC4-5D6E-409C-BE32-E72D297353CC}">
              <c16:uniqueId val="{00000007-29D6-4126-8A38-7ABD973EFDC3}"/>
            </c:ext>
          </c:extLst>
        </c:ser>
        <c:dLbls>
          <c:showLegendKey val="0"/>
          <c:showVal val="0"/>
          <c:showCatName val="0"/>
          <c:showSerName val="0"/>
          <c:showPercent val="0"/>
          <c:showBubbleSize val="0"/>
        </c:dLbls>
        <c:gapWidth val="150"/>
        <c:overlap val="100"/>
        <c:axId val="798804520"/>
        <c:axId val="798802880"/>
      </c:barChart>
      <c:catAx>
        <c:axId val="798804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8802880"/>
        <c:crosses val="autoZero"/>
        <c:auto val="1"/>
        <c:lblAlgn val="ctr"/>
        <c:lblOffset val="100"/>
        <c:noMultiLvlLbl val="0"/>
      </c:catAx>
      <c:valAx>
        <c:axId val="79880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8804520"/>
        <c:crosses val="autoZero"/>
        <c:crossBetween val="between"/>
      </c:valAx>
      <c:spPr>
        <a:noFill/>
        <a:ln>
          <a:noFill/>
        </a:ln>
        <a:effectLst/>
      </c:spPr>
    </c:plotArea>
    <c:legend>
      <c:legendPos val="b"/>
      <c:layout>
        <c:manualLayout>
          <c:xMode val="edge"/>
          <c:yMode val="edge"/>
          <c:x val="9.227053140096618E-2"/>
          <c:y val="0.84608886048426613"/>
          <c:w val="0.81425120772946857"/>
          <c:h val="0.123272818736955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2936720351436"/>
          <c:y val="3.1021105603049982E-2"/>
          <c:w val="0.77133668180834492"/>
          <c:h val="0.68428996994045066"/>
        </c:manualLayout>
      </c:layout>
      <c:barChart>
        <c:barDir val="col"/>
        <c:grouping val="clustered"/>
        <c:varyColors val="0"/>
        <c:ser>
          <c:idx val="0"/>
          <c:order val="0"/>
          <c:tx>
            <c:strRef>
              <c:f>Sheet1!$B$1</c:f>
              <c:strCache>
                <c:ptCount val="1"/>
                <c:pt idx="0">
                  <c:v>Overall #</c:v>
                </c:pt>
              </c:strCache>
            </c:strRef>
          </c:tx>
          <c:spPr>
            <a:solidFill>
              <a:schemeClr val="accent1"/>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87EA-4C6F-A716-539B030B4621}"/>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87EA-4C6F-A716-539B030B4621}"/>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87EA-4C6F-A716-539B030B4621}"/>
              </c:ext>
            </c:extLst>
          </c:dPt>
          <c:cat>
            <c:strRef>
              <c:f>Sheet1!$A$2:$A$8</c:f>
              <c:strCache>
                <c:ptCount val="7"/>
                <c:pt idx="0">
                  <c:v># de cas de VIH + (cas index)</c:v>
                </c:pt>
                <c:pt idx="1">
                  <c:v># de cas index proposés aux PNS</c:v>
                </c:pt>
                <c:pt idx="2">
                  <c:v># de cas index acceptés par PNS</c:v>
                </c:pt>
                <c:pt idx="4">
                  <c:v># partenaires / contacts qui acceptent HTS</c:v>
                </c:pt>
                <c:pt idx="5">
                  <c:v>Partenaires / contacts testés séropositifs</c:v>
                </c:pt>
                <c:pt idx="6">
                  <c:v>Partenaires séropositifs inscrits dans les soins et le traitement</c:v>
                </c:pt>
              </c:strCache>
            </c:strRef>
          </c:cat>
          <c:val>
            <c:numRef>
              <c:f>Sheet1!$B$2:$B$8</c:f>
              <c:numCache>
                <c:formatCode>General</c:formatCode>
                <c:ptCount val="7"/>
                <c:pt idx="0">
                  <c:v>10</c:v>
                </c:pt>
                <c:pt idx="1">
                  <c:v>10</c:v>
                </c:pt>
                <c:pt idx="2">
                  <c:v>9</c:v>
                </c:pt>
                <c:pt idx="4">
                  <c:v>20</c:v>
                </c:pt>
                <c:pt idx="5">
                  <c:v>8</c:v>
                </c:pt>
                <c:pt idx="6">
                  <c:v>8</c:v>
                </c:pt>
              </c:numCache>
            </c:numRef>
          </c:val>
          <c:extLst>
            <c:ext xmlns:c16="http://schemas.microsoft.com/office/drawing/2014/chart" uri="{C3380CC4-5D6E-409C-BE32-E72D297353CC}">
              <c16:uniqueId val="{00000006-87EA-4C6F-A716-539B030B4621}"/>
            </c:ext>
          </c:extLst>
        </c:ser>
        <c:dLbls>
          <c:showLegendKey val="0"/>
          <c:showVal val="0"/>
          <c:showCatName val="0"/>
          <c:showSerName val="0"/>
          <c:showPercent val="0"/>
          <c:showBubbleSize val="0"/>
        </c:dLbls>
        <c:gapWidth val="219"/>
        <c:overlap val="-27"/>
        <c:axId val="586103280"/>
        <c:axId val="586103608"/>
      </c:barChart>
      <c:lineChart>
        <c:grouping val="stacked"/>
        <c:varyColors val="0"/>
        <c:ser>
          <c:idx val="1"/>
          <c:order val="1"/>
          <c:tx>
            <c:strRef>
              <c:f>Sheet1!$C$1</c:f>
              <c:strCache>
                <c:ptCount val="1"/>
                <c:pt idx="0">
                  <c:v>%</c:v>
                </c:pt>
              </c:strCache>
            </c:strRef>
          </c:tx>
          <c:spPr>
            <a:ln w="28575" cap="rnd">
              <a:noFill/>
              <a:round/>
            </a:ln>
            <a:effectLst/>
          </c:spPr>
          <c:marker>
            <c:symbol val="diamond"/>
            <c:size val="16"/>
            <c:spPr>
              <a:solidFill>
                <a:schemeClr val="accent4">
                  <a:lumMod val="75000"/>
                </a:schemeClr>
              </a:solidFill>
              <a:ln w="9525">
                <a:noFill/>
              </a:ln>
              <a:effectLst/>
            </c:spPr>
          </c:marker>
          <c:dPt>
            <c:idx val="0"/>
            <c:marker>
              <c:symbol val="diamond"/>
              <c:size val="16"/>
              <c:spPr>
                <a:solidFill>
                  <a:schemeClr val="accent4">
                    <a:lumMod val="75000"/>
                  </a:schemeClr>
                </a:solidFill>
                <a:ln w="9525">
                  <a:noFill/>
                </a:ln>
                <a:effectLst/>
              </c:spPr>
            </c:marker>
            <c:bubble3D val="0"/>
            <c:extLst>
              <c:ext xmlns:c16="http://schemas.microsoft.com/office/drawing/2014/chart" uri="{C3380CC4-5D6E-409C-BE32-E72D297353CC}">
                <c16:uniqueId val="{00000007-87EA-4C6F-A716-539B030B4621}"/>
              </c:ext>
            </c:extLst>
          </c:dPt>
          <c:dPt>
            <c:idx val="3"/>
            <c:marker>
              <c:symbol val="diamond"/>
              <c:size val="16"/>
              <c:spPr>
                <a:solidFill>
                  <a:schemeClr val="accent4">
                    <a:lumMod val="75000"/>
                  </a:schemeClr>
                </a:solidFill>
                <a:ln w="9525">
                  <a:noFill/>
                </a:ln>
                <a:effectLst/>
              </c:spPr>
            </c:marker>
            <c:bubble3D val="0"/>
            <c:extLst>
              <c:ext xmlns:c16="http://schemas.microsoft.com/office/drawing/2014/chart" uri="{C3380CC4-5D6E-409C-BE32-E72D297353CC}">
                <c16:uniqueId val="{00000008-87EA-4C6F-A716-539B030B4621}"/>
              </c:ext>
            </c:extLst>
          </c:dPt>
          <c:dPt>
            <c:idx val="4"/>
            <c:marker>
              <c:symbol val="diamond"/>
              <c:size val="16"/>
              <c:spPr>
                <a:solidFill>
                  <a:schemeClr val="accent4">
                    <a:lumMod val="75000"/>
                  </a:schemeClr>
                </a:solidFill>
                <a:ln w="9525">
                  <a:noFill/>
                </a:ln>
                <a:effectLst/>
              </c:spPr>
            </c:marker>
            <c:bubble3D val="0"/>
            <c:extLst>
              <c:ext xmlns:c16="http://schemas.microsoft.com/office/drawing/2014/chart" uri="{C3380CC4-5D6E-409C-BE32-E72D297353CC}">
                <c16:uniqueId val="{00000009-87EA-4C6F-A716-539B030B4621}"/>
              </c:ext>
            </c:extLst>
          </c:dPt>
          <c:dLbls>
            <c:dLbl>
              <c:idx val="0"/>
              <c:delete val="1"/>
              <c:extLst>
                <c:ext xmlns:c15="http://schemas.microsoft.com/office/drawing/2012/chart" uri="{CE6537A1-D6FC-4f65-9D91-7224C49458BB}"/>
                <c:ext xmlns:c16="http://schemas.microsoft.com/office/drawing/2014/chart" uri="{C3380CC4-5D6E-409C-BE32-E72D297353CC}">
                  <c16:uniqueId val="{00000007-87EA-4C6F-A716-539B030B4621}"/>
                </c:ext>
              </c:extLst>
            </c:dLbl>
            <c:dLbl>
              <c:idx val="3"/>
              <c:delete val="1"/>
              <c:extLst>
                <c:ext xmlns:c15="http://schemas.microsoft.com/office/drawing/2012/chart" uri="{CE6537A1-D6FC-4f65-9D91-7224C49458BB}"/>
                <c:ext xmlns:c16="http://schemas.microsoft.com/office/drawing/2014/chart" uri="{C3380CC4-5D6E-409C-BE32-E72D297353CC}">
                  <c16:uniqueId val="{00000008-87EA-4C6F-A716-539B030B4621}"/>
                </c:ext>
              </c:extLst>
            </c:dLbl>
            <c:dLbl>
              <c:idx val="4"/>
              <c:layout>
                <c:manualLayout>
                  <c:x val="5.0407271563215677E-3"/>
                  <c:y val="-1.4641757865937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EA-4C6F-A716-539B030B462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de cas de VIH + (cas index)</c:v>
                </c:pt>
                <c:pt idx="1">
                  <c:v># de cas index proposés aux PNS</c:v>
                </c:pt>
                <c:pt idx="2">
                  <c:v># de cas index acceptés par PNS</c:v>
                </c:pt>
                <c:pt idx="4">
                  <c:v># partenaires / contacts qui acceptent HTS</c:v>
                </c:pt>
                <c:pt idx="5">
                  <c:v>Partenaires / contacts testés séropositifs</c:v>
                </c:pt>
                <c:pt idx="6">
                  <c:v>Partenaires séropositifs inscrits dans les soins et le traitement</c:v>
                </c:pt>
              </c:strCache>
            </c:strRef>
          </c:cat>
          <c:val>
            <c:numRef>
              <c:f>Sheet1!$C$2:$C$8</c:f>
              <c:numCache>
                <c:formatCode>0%</c:formatCode>
                <c:ptCount val="7"/>
                <c:pt idx="1">
                  <c:v>1</c:v>
                </c:pt>
                <c:pt idx="2">
                  <c:v>0.9</c:v>
                </c:pt>
                <c:pt idx="4">
                  <c:v>0.8</c:v>
                </c:pt>
                <c:pt idx="5">
                  <c:v>0.4</c:v>
                </c:pt>
                <c:pt idx="6">
                  <c:v>1</c:v>
                </c:pt>
              </c:numCache>
            </c:numRef>
          </c:val>
          <c:smooth val="0"/>
          <c:extLst>
            <c:ext xmlns:c16="http://schemas.microsoft.com/office/drawing/2014/chart" uri="{C3380CC4-5D6E-409C-BE32-E72D297353CC}">
              <c16:uniqueId val="{0000000A-87EA-4C6F-A716-539B030B4621}"/>
            </c:ext>
          </c:extLst>
        </c:ser>
        <c:dLbls>
          <c:showLegendKey val="0"/>
          <c:showVal val="0"/>
          <c:showCatName val="0"/>
          <c:showSerName val="0"/>
          <c:showPercent val="0"/>
          <c:showBubbleSize val="0"/>
        </c:dLbls>
        <c:marker val="1"/>
        <c:smooth val="0"/>
        <c:axId val="586085568"/>
        <c:axId val="586079664"/>
      </c:lineChart>
      <c:catAx>
        <c:axId val="58610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86103608"/>
        <c:crosses val="autoZero"/>
        <c:auto val="1"/>
        <c:lblAlgn val="ctr"/>
        <c:lblOffset val="100"/>
        <c:noMultiLvlLbl val="0"/>
      </c:catAx>
      <c:valAx>
        <c:axId val="586103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err="1"/>
                  <a:t>Nombre</a:t>
                </a:r>
                <a:r>
                  <a:rPr lang="en-US" sz="1600" dirty="0"/>
                  <a:t> de </a:t>
                </a:r>
                <a:r>
                  <a:rPr lang="en-US" sz="1600" dirty="0" err="1"/>
                  <a:t>personnes</a:t>
                </a:r>
                <a:endParaRPr lang="en-US" sz="1600" dirty="0"/>
              </a:p>
            </c:rich>
          </c:tx>
          <c:layout>
            <c:manualLayout>
              <c:xMode val="edge"/>
              <c:yMode val="edge"/>
              <c:x val="2.935152479234193E-3"/>
              <c:y val="0.2003418962805777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6103280"/>
        <c:crosses val="autoZero"/>
        <c:crossBetween val="between"/>
      </c:valAx>
      <c:valAx>
        <c:axId val="586079664"/>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err="1"/>
                  <a:t>Pourcentage</a:t>
                </a:r>
                <a:r>
                  <a:rPr lang="en-US" sz="1600" dirty="0"/>
                  <a:t> de </a:t>
                </a:r>
                <a:r>
                  <a:rPr lang="en-US" sz="1600" dirty="0" err="1"/>
                  <a:t>personnes</a:t>
                </a:r>
                <a:endParaRPr lang="en-US" sz="1600" dirty="0"/>
              </a:p>
            </c:rich>
          </c:tx>
          <c:layout>
            <c:manualLayout>
              <c:xMode val="edge"/>
              <c:yMode val="edge"/>
              <c:x val="0.96668962941773873"/>
              <c:y val="0.1635162637202839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6085568"/>
        <c:crosses val="max"/>
        <c:crossBetween val="between"/>
      </c:valAx>
      <c:catAx>
        <c:axId val="586085568"/>
        <c:scaling>
          <c:orientation val="minMax"/>
        </c:scaling>
        <c:delete val="1"/>
        <c:axPos val="b"/>
        <c:numFmt formatCode="General" sourceLinked="1"/>
        <c:majorTickMark val="out"/>
        <c:minorTickMark val="none"/>
        <c:tickLblPos val="nextTo"/>
        <c:crossAx val="58607966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Recherche de cas par modèle de prestation de services</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1904825093601"/>
          <c:y val="0.11362283249512056"/>
          <c:w val="0.77370456742740945"/>
          <c:h val="0.72383560200155084"/>
        </c:manualLayout>
      </c:layout>
      <c:barChart>
        <c:barDir val="col"/>
        <c:grouping val="clustered"/>
        <c:varyColors val="0"/>
        <c:ser>
          <c:idx val="0"/>
          <c:order val="0"/>
          <c:tx>
            <c:strRef>
              <c:f>Sheet1!$B$18</c:f>
              <c:strCache>
                <c:ptCount val="1"/>
                <c:pt idx="0">
                  <c:v>Testé</c:v>
                </c:pt>
              </c:strCache>
            </c:strRef>
          </c:tx>
          <c:spPr>
            <a:solidFill>
              <a:srgbClr val="577F9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Sheet1!$C$17:$D$17</c:f>
              <c:strCache>
                <c:ptCount val="2"/>
                <c:pt idx="0">
                  <c:v>HTS mobile</c:v>
                </c:pt>
                <c:pt idx="1">
                  <c:v>Test index</c:v>
                </c:pt>
              </c:strCache>
            </c:strRef>
          </c:cat>
          <c:val>
            <c:numRef>
              <c:f>Sheet1!$C$18:$D$18</c:f>
              <c:numCache>
                <c:formatCode>General</c:formatCode>
                <c:ptCount val="2"/>
                <c:pt idx="0">
                  <c:v>80</c:v>
                </c:pt>
                <c:pt idx="1">
                  <c:v>50</c:v>
                </c:pt>
              </c:numCache>
            </c:numRef>
          </c:val>
          <c:extLst>
            <c:ext xmlns:c16="http://schemas.microsoft.com/office/drawing/2014/chart" uri="{C3380CC4-5D6E-409C-BE32-E72D297353CC}">
              <c16:uniqueId val="{00000000-E711-457D-ABE8-758F8B5B9AB6}"/>
            </c:ext>
          </c:extLst>
        </c:ser>
        <c:ser>
          <c:idx val="1"/>
          <c:order val="1"/>
          <c:tx>
            <c:strRef>
              <c:f>Sheet1!$B$19</c:f>
              <c:strCache>
                <c:ptCount val="1"/>
                <c:pt idx="0">
                  <c:v>Pos</c:v>
                </c:pt>
              </c:strCache>
            </c:strRef>
          </c:tx>
          <c:spPr>
            <a:solidFill>
              <a:srgbClr val="E63339">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Sheet1!$C$17:$D$17</c:f>
              <c:strCache>
                <c:ptCount val="2"/>
                <c:pt idx="0">
                  <c:v>HTS mobile</c:v>
                </c:pt>
                <c:pt idx="1">
                  <c:v>Test index</c:v>
                </c:pt>
              </c:strCache>
            </c:strRef>
          </c:cat>
          <c:val>
            <c:numRef>
              <c:f>Sheet1!$C$19:$D$19</c:f>
              <c:numCache>
                <c:formatCode>General</c:formatCode>
                <c:ptCount val="2"/>
                <c:pt idx="0">
                  <c:v>14</c:v>
                </c:pt>
                <c:pt idx="1">
                  <c:v>20</c:v>
                </c:pt>
              </c:numCache>
            </c:numRef>
          </c:val>
          <c:extLst>
            <c:ext xmlns:c16="http://schemas.microsoft.com/office/drawing/2014/chart" uri="{C3380CC4-5D6E-409C-BE32-E72D297353CC}">
              <c16:uniqueId val="{00000001-E711-457D-ABE8-758F8B5B9AB6}"/>
            </c:ext>
          </c:extLst>
        </c:ser>
        <c:dLbls>
          <c:showLegendKey val="0"/>
          <c:showVal val="1"/>
          <c:showCatName val="0"/>
          <c:showSerName val="0"/>
          <c:showPercent val="0"/>
          <c:showBubbleSize val="0"/>
        </c:dLbls>
        <c:gapWidth val="219"/>
        <c:overlap val="-27"/>
        <c:axId val="539847704"/>
        <c:axId val="539843768"/>
      </c:barChart>
      <c:lineChart>
        <c:grouping val="standard"/>
        <c:varyColors val="0"/>
        <c:ser>
          <c:idx val="2"/>
          <c:order val="2"/>
          <c:tx>
            <c:strRef>
              <c:f>Sheet1!$B$20</c:f>
              <c:strCache>
                <c:ptCount val="1"/>
                <c:pt idx="0">
                  <c:v>Taux de recherche de cas (%)</c:v>
                </c:pt>
              </c:strCache>
            </c:strRef>
          </c:tx>
          <c:spPr>
            <a:ln w="28575" cap="rnd">
              <a:noFill/>
              <a:round/>
            </a:ln>
            <a:effectLst/>
          </c:spPr>
          <c:marker>
            <c:symbol val="diamond"/>
            <c:size val="1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minus"/>
            <c:errValType val="cust"/>
            <c:noEndCap val="1"/>
            <c:plus>
              <c:numLit>
                <c:formatCode>General</c:formatCode>
                <c:ptCount val="1"/>
                <c:pt idx="0">
                  <c:v>1</c:v>
                </c:pt>
              </c:numLit>
            </c:plus>
            <c:minus>
              <c:numRef>
                <c:f>Sheet1!$C$20:$D$20</c:f>
                <c:numCache>
                  <c:formatCode>General</c:formatCode>
                  <c:ptCount val="2"/>
                  <c:pt idx="0">
                    <c:v>0.17499999999999999</c:v>
                  </c:pt>
                  <c:pt idx="1">
                    <c:v>0.4</c:v>
                  </c:pt>
                </c:numCache>
              </c:numRef>
            </c:minus>
            <c:spPr>
              <a:noFill/>
              <a:ln w="9525" cap="flat" cmpd="sng" algn="ctr">
                <a:solidFill>
                  <a:schemeClr val="tx1">
                    <a:lumMod val="65000"/>
                    <a:lumOff val="35000"/>
                  </a:schemeClr>
                </a:solidFill>
                <a:round/>
              </a:ln>
              <a:effectLst/>
            </c:spPr>
          </c:errBars>
          <c:cat>
            <c:strRef>
              <c:f>Sheet1!$C$17:$D$17</c:f>
              <c:strCache>
                <c:ptCount val="2"/>
                <c:pt idx="0">
                  <c:v>HTS mobile</c:v>
                </c:pt>
                <c:pt idx="1">
                  <c:v>Test index</c:v>
                </c:pt>
              </c:strCache>
            </c:strRef>
          </c:cat>
          <c:val>
            <c:numRef>
              <c:f>Sheet1!$C$20:$D$20</c:f>
              <c:numCache>
                <c:formatCode>0%</c:formatCode>
                <c:ptCount val="2"/>
                <c:pt idx="0">
                  <c:v>0.17499999999999999</c:v>
                </c:pt>
                <c:pt idx="1">
                  <c:v>0.4</c:v>
                </c:pt>
              </c:numCache>
            </c:numRef>
          </c:val>
          <c:smooth val="0"/>
          <c:extLst>
            <c:ext xmlns:c16="http://schemas.microsoft.com/office/drawing/2014/chart" uri="{C3380CC4-5D6E-409C-BE32-E72D297353CC}">
              <c16:uniqueId val="{00000002-E711-457D-ABE8-758F8B5B9AB6}"/>
            </c:ext>
          </c:extLst>
        </c:ser>
        <c:dLbls>
          <c:showLegendKey val="0"/>
          <c:showVal val="1"/>
          <c:showCatName val="0"/>
          <c:showSerName val="0"/>
          <c:showPercent val="0"/>
          <c:showBubbleSize val="0"/>
        </c:dLbls>
        <c:marker val="1"/>
        <c:smooth val="0"/>
        <c:axId val="539848032"/>
        <c:axId val="539845080"/>
      </c:lineChart>
      <c:catAx>
        <c:axId val="53984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843768"/>
        <c:crosses val="autoZero"/>
        <c:auto val="1"/>
        <c:lblAlgn val="ctr"/>
        <c:lblOffset val="100"/>
        <c:noMultiLvlLbl val="0"/>
      </c:catAx>
      <c:valAx>
        <c:axId val="53984376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Nombre de TS</a:t>
                </a:r>
              </a:p>
            </c:rich>
          </c:tx>
          <c:layout>
            <c:manualLayout>
              <c:xMode val="edge"/>
              <c:yMode val="edge"/>
              <c:x val="4.9283092691278551E-3"/>
              <c:y val="0.3546963683800857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847704"/>
        <c:crosses val="autoZero"/>
        <c:crossBetween val="between"/>
        <c:majorUnit val="20"/>
      </c:valAx>
      <c:valAx>
        <c:axId val="53984508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a:t>Taux de recherche de cas</a:t>
                </a:r>
                <a:endParaRPr lang="en-US"/>
              </a:p>
            </c:rich>
          </c:tx>
          <c:layout>
            <c:manualLayout>
              <c:xMode val="edge"/>
              <c:yMode val="edge"/>
              <c:x val="0.96597108224849981"/>
              <c:y val="0.2536140640054256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9848032"/>
        <c:crosses val="max"/>
        <c:crossBetween val="between"/>
        <c:majorUnit val="0.1"/>
      </c:valAx>
      <c:catAx>
        <c:axId val="539848032"/>
        <c:scaling>
          <c:orientation val="minMax"/>
        </c:scaling>
        <c:delete val="1"/>
        <c:axPos val="b"/>
        <c:numFmt formatCode="General" sourceLinked="1"/>
        <c:majorTickMark val="none"/>
        <c:minorTickMark val="none"/>
        <c:tickLblPos val="nextTo"/>
        <c:crossAx val="539845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600">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0.2091</cdr:x>
      <cdr:y>0.34851</cdr:y>
    </cdr:from>
    <cdr:to>
      <cdr:x>0.34493</cdr:x>
      <cdr:y>0.6359</cdr:y>
    </cdr:to>
    <cdr:sp macro="" textlink="">
      <cdr:nvSpPr>
        <cdr:cNvPr id="2" name="Arrow: Right 1">
          <a:extLst xmlns:a="http://schemas.openxmlformats.org/drawingml/2006/main">
            <a:ext uri="{FF2B5EF4-FFF2-40B4-BE49-F238E27FC236}">
              <a16:creationId xmlns:a16="http://schemas.microsoft.com/office/drawing/2014/main" id="{DF30DEDB-D80F-4D73-A541-D5E9CD3659C4}"/>
            </a:ext>
          </a:extLst>
        </cdr:cNvPr>
        <cdr:cNvSpPr/>
      </cdr:nvSpPr>
      <cdr:spPr>
        <a:xfrm xmlns:a="http://schemas.openxmlformats.org/drawingml/2006/main">
          <a:off x="2198775" y="1726599"/>
          <a:ext cx="1428334" cy="1423774"/>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91440" rIns="0" anchor="ctr" anchorCtr="0"/>
        <a:lstStyle xmlns:a="http://schemas.openxmlformats.org/drawingml/2006/main"/>
        <a:p xmlns:a="http://schemas.openxmlformats.org/drawingml/2006/main">
          <a:pPr>
            <a:lnSpc>
              <a:spcPct val="90000"/>
            </a:lnSpc>
          </a:pPr>
          <a:r>
            <a:rPr lang="en-US" sz="1200" b="1" dirty="0">
              <a:solidFill>
                <a:schemeClr val="tx1">
                  <a:lumMod val="65000"/>
                  <a:lumOff val="35000"/>
                </a:schemeClr>
              </a:solidFill>
            </a:rPr>
            <a:t>65% </a:t>
          </a:r>
          <a:r>
            <a:rPr lang="en-US" sz="1200" b="1" dirty="0" err="1">
              <a:solidFill>
                <a:schemeClr val="tx1">
                  <a:lumMod val="65000"/>
                  <a:lumOff val="35000"/>
                </a:schemeClr>
              </a:solidFill>
            </a:rPr>
            <a:t>d'acceptation</a:t>
          </a:r>
          <a:endParaRPr lang="en-US" sz="1200" b="1" dirty="0">
            <a:solidFill>
              <a:schemeClr val="tx1">
                <a:lumMod val="65000"/>
                <a:lumOff val="35000"/>
              </a:schemeClr>
            </a:solidFill>
          </a:endParaRPr>
        </a:p>
      </cdr:txBody>
    </cdr:sp>
  </cdr:relSizeAnchor>
  <cdr:relSizeAnchor xmlns:cdr="http://schemas.openxmlformats.org/drawingml/2006/chartDrawing">
    <cdr:from>
      <cdr:x>0.44507</cdr:x>
      <cdr:y>0.48209</cdr:y>
    </cdr:from>
    <cdr:to>
      <cdr:x>0.57878</cdr:x>
      <cdr:y>0.65665</cdr:y>
    </cdr:to>
    <cdr:sp macro="" textlink="">
      <cdr:nvSpPr>
        <cdr:cNvPr id="3" name="Arrow: Right 2">
          <a:extLst xmlns:a="http://schemas.openxmlformats.org/drawingml/2006/main">
            <a:ext uri="{FF2B5EF4-FFF2-40B4-BE49-F238E27FC236}">
              <a16:creationId xmlns:a16="http://schemas.microsoft.com/office/drawing/2014/main" id="{8B7CADB1-BECC-4FB4-B01D-9C6375518A84}"/>
            </a:ext>
          </a:extLst>
        </cdr:cNvPr>
        <cdr:cNvSpPr/>
      </cdr:nvSpPr>
      <cdr:spPr>
        <a:xfrm xmlns:a="http://schemas.openxmlformats.org/drawingml/2006/main">
          <a:off x="4680171" y="2388342"/>
          <a:ext cx="1406041" cy="864802"/>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137160" rIns="0"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200" b="1" dirty="0">
              <a:solidFill>
                <a:schemeClr val="tx1">
                  <a:lumMod val="65000"/>
                  <a:lumOff val="35000"/>
                </a:schemeClr>
              </a:solidFill>
            </a:rPr>
            <a:t>Rapport 2,2</a:t>
          </a:r>
        </a:p>
      </cdr:txBody>
    </cdr:sp>
  </cdr:relSizeAnchor>
  <cdr:relSizeAnchor xmlns:cdr="http://schemas.openxmlformats.org/drawingml/2006/chartDrawing">
    <cdr:from>
      <cdr:x>0.78785</cdr:x>
      <cdr:y>0.02679</cdr:y>
    </cdr:from>
    <cdr:to>
      <cdr:x>0.98776</cdr:x>
      <cdr:y>0.09914</cdr:y>
    </cdr:to>
    <cdr:sp macro="" textlink="">
      <cdr:nvSpPr>
        <cdr:cNvPr id="5" name="TextBox 4">
          <a:extLst xmlns:a="http://schemas.openxmlformats.org/drawingml/2006/main">
            <a:ext uri="{FF2B5EF4-FFF2-40B4-BE49-F238E27FC236}">
              <a16:creationId xmlns:a16="http://schemas.microsoft.com/office/drawing/2014/main" id="{86616C95-1F29-45A2-BC57-FF1F27C47CA2}"/>
            </a:ext>
          </a:extLst>
        </cdr:cNvPr>
        <cdr:cNvSpPr txBox="1"/>
      </cdr:nvSpPr>
      <cdr:spPr>
        <a:xfrm xmlns:a="http://schemas.openxmlformats.org/drawingml/2006/main">
          <a:off x="8284715" y="116577"/>
          <a:ext cx="2102133" cy="31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5000"/>
                  <a:lumOff val="35000"/>
                </a:schemeClr>
              </a:solidFill>
            </a:rPr>
            <a:t>27% recherche de cas</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1:12.035"/>
    </inkml:context>
    <inkml:brush xml:id="br0">
      <inkml:brushProperty name="width" value="0.35" units="cm"/>
      <inkml:brushProperty name="height" value="0.35" units="cm"/>
      <inkml:brushProperty name="color" value="#FFFFFF"/>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5"/>
    </inkml:context>
    <inkml:brush xml:id="br0">
      <inkml:brushProperty name="width" value="0.2" units="cm"/>
      <inkml:brushProperty name="height" value="0.2" units="cm"/>
      <inkml:brushProperty name="color" value="#FFFFFF"/>
    </inkml:brush>
  </inkml:definitions>
  <inkml:trace contextRef="#ctx0" brushRef="#br0">133 0 24575,'-4'18'0,"-1"0"0,-2-6 0,1 0 0,1 0 0,1-1 0,0-5 0,2 3 0,1-6 0,1 2 0,0 1 0,0-2 0,0 3 0,0-2 0,0 0 0,0 2 0,0-2 0,0 2 0,0 0 0,0-2 0,-3 0 0,2 0 0,-4-1 0,-1-7 0,3 1 0,-2-5 0,3 2 0,2 1 0,-2-2 0,0 0 0,2 1 0,-2-1 0,2 1 0,0 0 0,0-1 0,0 1 0,0 0 0,0-1 0,0 1 0,0-1 0,0 0 0,0 1 0,0 0 0,0-1 0,-1 1 0,1 0 0,-3-1 0,2 3 0,-2 15 0,3-7 0,-1 13 0,1-11 0,0-4 0,1 5 0,1-2 0,1 3 0,-1-4 0,0 3 0,0 0 0,-2 4 0,2-1 0,-2 1 0,0 0 0,0-3 0,0 0 0,0-4 0,0 0 0,0 1 0,0-2 0,0 4 0,0-3 0,0 0 0,0 1 0,0 1 0,0 3 0,0 1 0,0 1 0,0-1 0,0-1 0,0 1 0,0-3 0,0 1 0,0-4 0,0 0 0,0 1 0,0-2 0,0 3 0,0-1 0,0 1 0,1 0 0,0 2 0,2-2 0,-3 2 0,3-2 0,-2 0 0,0 0 0,1-1 0,-2-1 0,1-1 0,-1 1 0,0 2 0,0-1 0,0 1 0,0 2 0,0-3 0,0 4 0,0-5 0,0 1 0,0-1 0,0-1 0,-9-12 0,5 2 0,-7-10 0,9 7 0,-1 2 0,2 2 0,-2-2 0,3 3 0,-3-2 0,2-1 0,0 2 0,0-2 0,-1 3 0,0-2 0,-1 1 0,3-1 0,-3 2 0,1-2 0,-1 3 0,-2-2 0,2 2 0,-2-2 0,1 1 0,1-1 0,0 1 0,1 0 0,-1-2 0,13 17 0,-9-8 0,11 14 0,-10-10 0,1 0 0,-1 2 0,1 1 0,-1 1 0,2 1 0,-2 0 0,2-1 0,-4 3 0,4-2 0,-4 4 0,2-4 0,-2 5 0,2-5 0,-2 4 0,2-1 0,-2-1 0,0 2 0,0-4 0,0 0 0,0-1 0,0-3 0,0 1 0,0 0 0,0-1 0,0 1 0,0-2 0,0 0 0,0 0 0,0-2 0,0 3 0,0-4 0,0 2 0,1 0 0,1 0 0,3 2 0,-1-1 0,1 0 0,-2 0 0,1 0 0,-1 0 0,1 0 0,0 0 0,-1 0 0,1 0 0,-1 2 0,-1 1 0,1-1 0,-2 2 0,0 1 0,1 1 0,-1 0 0,0 1 0,-1-2 0,0 0 0,0-1 0,0-1 0,0-1 0,0 3 0,2-5 0,0 7 0,0-3 0,1 1 0,-1-1 0,0-5 0,1 3 0,-1-4 0,2 2 0,-2-2 0,1 2 0,-1-3 0,1 2 0,0-2 0,-1 1 0,1 0 0,-1-2 0,1 4 0,1-4 0,-1 4 0,-1-3 0,1 1 0,-14-14 0,9 15 0,-10-7 0,12 18 0,0-3 0,0 0 0,0-2 0,0-1 0,0 1 0,0-3 0,0 2 0,0-3 0,0 1 0,0-2 0,0 0 0,0-2 0,0 0 0,0 1 0,0-2 0,3-15 0,-2 7 0,2-14 0,-3 15 0,0-2 0,0-2 0,0-4 0,0-3 0,-2-3 0,1-6 0,-3-4 0,3-3 0,-1 0 0,2-1 0,0 3 0,0-8 0,0 6 0,0 0 0,0 5 0,-2 5 0,2-3 0,-2 8 0,2-4 0,0 7 0,0-2 0,0 3 0,-2 1 0,2 1 0,-2 2 0,2 2 0,-1-2 0,0 3 0,0-2 0,-1 0 0,0 3 0,-2-3 0,-1 4 0,0-3 0,0 3 0,2-2 0,-2 2 0,3-4 0,-2 2 0,2-2 0,0 2 0,-1-2 0,1 2 0,-1-2 0,-1 0 0,1-1 0,-1 0 0,1 0 0,-1 2 0,1-2 0,1 2 0,-1-1 0,3 0 0,-3 2 0,2-2 0,0 1 0,1 0 0,0-1 0,0 1 0,4 24 0,2-5 0,6 25 0,1-6 0,3 5 0,1 14 0,1 3 0,1 8 0,-3-1 0,2-3 0,-6-2 0,5-7 0,-5-5 0,-2-14 0,2 0 0,-7-10 0,6 5 0,-3-3 0,-2-3 0,1-1 0,-3-6 0,0 0 0,-1-6 0,1 1 0,-2-3 0,1-1 0,-3 5 0,1-1 0,-1 6 0,0-4 0,0 7 0,2-3 0,0 3 0,1 0 0,-1-3 0,-1 0 0,0-4 0,1-1 0,-2-4 0,0 0 0,0 1 0,0-2 0,0 3 0,0 2 0,0 1 0,0 5 0,0-1 0,0 1 0,0 1 0,0-1 0,0 1 0,0-1 0,0-1 0,0-3 0,0-3 0,0 1 0,0-6 0,0 2 0,0-20 0,0 9 0,0-15 0,0 12 0,0 2 0,3-5 0,3 5 0,4-5 0,5 1 0,0 0 0,2 0 0,0 3 0,0-1 0,-2 3 0,-2 0 0,-1 4 0,0-1 0,-3 2 0,0-1 0,-4 2 0,0 0 0,0 2 0,-3 4 0,1-2 0,-3 3 0,0-2 0,0 3 0,0 1 0,0 3 0,0 2 0,-4 0 0,1 1 0,-2-2 0,1-1 0,0-2 0,2-1 0,-1-4 0,2 0 0,-7 1 0,4-1 0,-9 3 0,1-3 0,-2 0 0,-1 1 0,-1-1 0,6 0 0,-4-1 0,7-2 0,-1 1 0,3-2 0,1 0 0,-1-1 0,-4 0 0,2 0 0,-1 0 0,1 2 0,0-1 0,1 3 0,0-1 0,2 1 0,-1-1 0,3 3 0,1-2 0,1 3 0,-3-2 0,0 2 0,-3 0 0,3-1 0,-3 2 0,3-4 0,-1 3 0,2-4 0,0 0 0,0 4 0,-1 0 0,1 1 0,-2 0 0,1 2 0,-1-5 0,1 4 0,-1-5 0,2 0 0,0 1 0,0-18 0,0 11 0,1-15 0,1 13 0,0 1 0,0-4 0,0 2 0,0-2 0,0 2 0,0 2 0,0-9 0,0 3 0,0-3 0,0 2 0,1 1 0,0 4 0,2-4 0,-3 5 0,3-1 0,-2-1 0,0 2 0,-1-3 0,-1 2 0,-1 0 0,-2-2 0,3 2 0,-3-2 0,2 0 0,0 1 0,-1 1 0,3 1 0,-1-1 0,1-2 0,0 2 0,-2-1 0,0 3 0,1-6 0,-1 3 0,2-5 0,0 2 0,-2-3 0,2 0 0,-2 1 0,1 1 0,0-1 0,0 4 0,1-3 0,-2 3 0,2 2 0,-2-2 0,2 4 0,0-5 0,0 4 0,0-3 0,0 2 0,0 0 0,0-2 0,0 2 0,0-1 0,0 1 0,0-1 0,0-3 0,0-1 0,0-1 0,0-1 0,0 0 0,0 1 0,0-1 0,0 1 0,0 3 0,0-1 0,0 5 0,0-1 0,5 22 0,-2-7 0,5 18 0,-4-14 0,0 3 0,0-5 0,0 2 0,-1-5 0,-1 0 0,0-3 0,-1-2 0,0 1 0,0 0 0,-1 1 0,0-1 0,0 1 0,0-1 0,0 0 0,0 1 0,0-1 0,0 2 0,0 0 0,0-2 0,-1 1 0,-1-2 0,0 2 0,-1-1 0,3 0 0,-2 3 0,2-4 0,0 2 0,0 0 0,3-3 0,1 4 0,1-5 0,-1 1 0,1 0 0,0-3 0,1 2 0,-1-1 0,1-1 0,-1 2 0,0-1 0,2 1 0,-4 0 0,3 1 0,-1-2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6"/>
    </inkml:context>
    <inkml:brush xml:id="br0">
      <inkml:brushProperty name="width" value="0.2" units="cm"/>
      <inkml:brushProperty name="height" value="0.2" units="cm"/>
      <inkml:brushProperty name="color" value="#FFFFFF"/>
    </inkml:brush>
  </inkml:definitions>
  <inkml:trace contextRef="#ctx0" brushRef="#br0">125 669 24575,'0'-18'0,"0"2"0,0-1 0,0 3 0,0-6 0,0 3 0,0-5 0,0 7 0,0-4 0,0 7 0,0 0 0,0 3 0,0 3 0,0 1 0,0-1 0,0 2 0,0-3 0,0-1 0,0-3 0,0-4 0,0-2 0,0 0 0,-2 1 0,2-4 0,-2 5 0,0-4 0,1 7 0,-2-2 0,2 2 0,-2 3 0,1 0 0,0 2 0,-1 1 0,3 1 0,-3 1 0,-1 0 0,1-1 0,-2 2 0,2 0 0,0-2 0,-1 1 0,1-1 0,-3-1 0,2 2 0,-3-2 0,4 2 0,1 1 0,-2-2 0,3 0 0,-2 0 0,3-2 0,-3 2 0,2-1 0,-2 1 0,3 1 0,0-2 0,-1 1 0,0-1 0,-2 0 0,3 2 0,-2-2 0,1 1 0,-2 1 0,-1-2 0,0 4 0,0-4 0,1 3 0,1-2 0,-1 0 0,2 2 0,-1-3 0,-1 1 0,3 0 0,-2-1 0,2 0 0,0 1 0,0-2 0,0 3 0,0-4 0,0 4 0,0-2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9T18:13:23.657"/>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29E63-8514-4F19-B4BB-D35B35199D3A}" type="datetimeFigureOut">
              <a:rPr lang="en-US" smtClean="0"/>
              <a:t>2/25/2021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269E5-789A-4D39-AC6D-24DE67320D1E}" type="slidenum">
              <a:rPr lang="en-US" smtClean="0"/>
              <a:t>‹#›</a:t>
            </a:fld>
            <a:endParaRPr lang="en-US" dirty="0"/>
          </a:p>
        </p:txBody>
      </p:sp>
    </p:spTree>
    <p:extLst>
      <p:ext uri="{BB962C8B-B14F-4D97-AF65-F5344CB8AC3E}">
        <p14:creationId xmlns:p14="http://schemas.microsoft.com/office/powerpoint/2010/main" val="23663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REMARQUE </a:t>
            </a:r>
            <a:r>
              <a:rPr lang="en-US" i="0" dirty="0"/>
              <a:t>: </a:t>
            </a:r>
            <a:r>
              <a:rPr lang="fr-FR" b="0" i="0" dirty="0">
                <a:solidFill>
                  <a:srgbClr val="000000"/>
                </a:solidFill>
                <a:effectLst/>
              </a:rPr>
              <a:t>Accueillez les participants et remerciez-les d'être venus au jour 3 de la formation. Demandez-leur s'ils sont à l'aise avec la température de la pièce avant de commencer.</a:t>
            </a:r>
            <a:endParaRPr lang="en-US" i="0" dirty="0"/>
          </a:p>
          <a:p>
            <a:endParaRPr lang="en-US" i="0" dirty="0"/>
          </a:p>
          <a:p>
            <a:r>
              <a:rPr lang="fr-FR" b="0" i="0" dirty="0">
                <a:solidFill>
                  <a:srgbClr val="000000"/>
                </a:solidFill>
                <a:effectLst/>
              </a:rPr>
              <a:t>Comme vous animerez un court quiz dans la diapositive suivante, vous pouvez attendre la fin du quiz pour leur demander s'ils ont des questions avant de commencer les sessions du troisième jour</a:t>
            </a:r>
            <a:r>
              <a:rPr lang="en-US" i="0" dirty="0"/>
              <a:t>.</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a:t>
            </a:fld>
            <a:endParaRPr lang="en-US" dirty="0"/>
          </a:p>
        </p:txBody>
      </p:sp>
    </p:spTree>
    <p:extLst>
      <p:ext uri="{BB962C8B-B14F-4D97-AF65-F5344CB8AC3E}">
        <p14:creationId xmlns:p14="http://schemas.microsoft.com/office/powerpoint/2010/main" val="389504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72760" cy="3600450"/>
          </a:xfrm>
        </p:spPr>
        <p:txBody>
          <a:bodyPr/>
          <a:lstStyle/>
          <a:p>
            <a:pPr marL="0" indent="0">
              <a:lnSpc>
                <a:spcPct val="100000"/>
              </a:lnSpc>
              <a:spcBef>
                <a:spcPts val="0"/>
              </a:spcBef>
              <a:spcAft>
                <a:spcPts val="800"/>
              </a:spcAft>
              <a:buNone/>
            </a:pPr>
            <a:r>
              <a:rPr lang="en-US" b="1" dirty="0"/>
              <a:t>REMARQUE </a:t>
            </a:r>
            <a:r>
              <a:rPr lang="en-US" sz="1200" dirty="0"/>
              <a:t>: </a:t>
            </a:r>
            <a:r>
              <a:rPr lang="fr-FR" b="0" i="0" dirty="0">
                <a:solidFill>
                  <a:srgbClr val="000000"/>
                </a:solidFill>
                <a:effectLst/>
              </a:rPr>
              <a:t>Demandez aux groupes de se diviser en trios. Expliquez qu'une personne servira de client, une autre de conseiller / prestataire et la troisième d'observateur.</a:t>
            </a:r>
            <a:endParaRPr lang="en-US" sz="1200" dirty="0"/>
          </a:p>
          <a:p>
            <a:pPr marL="0" indent="0">
              <a:lnSpc>
                <a:spcPct val="100000"/>
              </a:lnSpc>
              <a:spcBef>
                <a:spcPts val="0"/>
              </a:spcBef>
              <a:spcAft>
                <a:spcPts val="800"/>
              </a:spcAft>
              <a:buNone/>
            </a:pPr>
            <a:r>
              <a:rPr lang="fr-FR" b="0" i="0" dirty="0">
                <a:solidFill>
                  <a:srgbClr val="000000"/>
                </a:solidFill>
                <a:effectLst/>
              </a:rPr>
              <a:t>Demandez à un volontaire de lire l'étude de cas</a:t>
            </a:r>
            <a:r>
              <a:rPr lang="en-US" sz="1200" dirty="0"/>
              <a:t>.</a:t>
            </a:r>
          </a:p>
          <a:p>
            <a:pPr marL="0" indent="0">
              <a:lnSpc>
                <a:spcPct val="100000"/>
              </a:lnSpc>
              <a:spcBef>
                <a:spcPts val="0"/>
              </a:spcBef>
              <a:spcAft>
                <a:spcPts val="800"/>
              </a:spcAft>
              <a:buNone/>
            </a:pPr>
            <a:r>
              <a:rPr lang="fr-FR" b="0" i="0" dirty="0">
                <a:solidFill>
                  <a:srgbClr val="000000"/>
                </a:solidFill>
                <a:effectLst/>
              </a:rPr>
              <a:t>Accordez 10 minutes aux trios pour diriger le jeu de rôle</a:t>
            </a:r>
            <a:r>
              <a:rPr lang="en-US" sz="1200" dirty="0"/>
              <a:t>.</a:t>
            </a:r>
          </a:p>
          <a:p>
            <a:r>
              <a:rPr lang="fr-FR" b="0" i="0" dirty="0">
                <a:solidFill>
                  <a:srgbClr val="000000"/>
                </a:solidFill>
                <a:effectLst/>
              </a:rPr>
              <a:t>Demandez aux groupes comment cela s'est passé et s'ils ont des questions (5 minutes</a:t>
            </a:r>
            <a:r>
              <a:rPr lang="en-US" dirty="0"/>
              <a:t>).</a:t>
            </a:r>
          </a:p>
          <a:p>
            <a:endParaRPr lang="en-US" dirty="0"/>
          </a:p>
          <a:p>
            <a:r>
              <a:rPr lang="fr-FR" b="0" i="0" dirty="0">
                <a:solidFill>
                  <a:srgbClr val="000000"/>
                </a:solidFill>
                <a:effectLst/>
              </a:rPr>
              <a:t>Fournissez les réponses appropriées et passez à la diapositive suivante</a:t>
            </a:r>
            <a:r>
              <a:rPr lang="en-US" dirty="0"/>
              <a:t>.</a:t>
            </a:r>
          </a:p>
          <a:p>
            <a:endParaRPr lang="en-US" dirty="0"/>
          </a:p>
          <a:p>
            <a:pPr marL="0" indent="0">
              <a:lnSpc>
                <a:spcPct val="100000"/>
              </a:lnSpc>
              <a:spcBef>
                <a:spcPts val="0"/>
              </a:spcBef>
              <a:spcAft>
                <a:spcPts val="80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10</a:t>
            </a:fld>
            <a:endParaRPr lang="en-US" dirty="0"/>
          </a:p>
        </p:txBody>
      </p:sp>
    </p:spTree>
    <p:extLst>
      <p:ext uri="{BB962C8B-B14F-4D97-AF65-F5344CB8AC3E}">
        <p14:creationId xmlns:p14="http://schemas.microsoft.com/office/powerpoint/2010/main" val="368499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2920" cy="3600450"/>
          </a:xfrm>
        </p:spPr>
        <p:txBody>
          <a:bodyPr/>
          <a:lstStyle/>
          <a:p>
            <a:pPr marL="0" indent="0">
              <a:lnSpc>
                <a:spcPct val="100000"/>
              </a:lnSpc>
              <a:spcBef>
                <a:spcPts val="0"/>
              </a:spcBef>
              <a:spcAft>
                <a:spcPts val="800"/>
              </a:spcAft>
              <a:buNone/>
            </a:pPr>
            <a:r>
              <a:rPr lang="en-US" b="1" dirty="0"/>
              <a:t>REMARQUE </a:t>
            </a:r>
            <a:r>
              <a:rPr lang="en-US" sz="1200" dirty="0"/>
              <a:t>: </a:t>
            </a:r>
            <a:r>
              <a:rPr lang="fr-FR" b="0" i="0" dirty="0">
                <a:solidFill>
                  <a:srgbClr val="000000"/>
                </a:solidFill>
                <a:effectLst/>
              </a:rPr>
              <a:t>Demandez aux groupes de rester dans leurs trios et de faire la rotation des rôles (une nouvelle personne sert de client, une autre de conseiller / prestataire et la troisième d'observateur</a:t>
            </a:r>
            <a:r>
              <a:rPr lang="en-US" sz="1200" dirty="0"/>
              <a:t>).</a:t>
            </a:r>
          </a:p>
          <a:p>
            <a:pPr marL="0" indent="0">
              <a:lnSpc>
                <a:spcPct val="100000"/>
              </a:lnSpc>
              <a:spcBef>
                <a:spcPts val="0"/>
              </a:spcBef>
              <a:spcAft>
                <a:spcPts val="800"/>
              </a:spcAft>
              <a:buNone/>
            </a:pPr>
            <a:r>
              <a:rPr lang="fr-FR" b="0" i="0" dirty="0">
                <a:solidFill>
                  <a:srgbClr val="000000"/>
                </a:solidFill>
                <a:effectLst/>
              </a:rPr>
              <a:t>Demandez à un volontaire de lire l'étude de cas</a:t>
            </a:r>
            <a:r>
              <a:rPr lang="en-US" sz="1200" dirty="0"/>
              <a:t>.</a:t>
            </a:r>
          </a:p>
          <a:p>
            <a:pPr marL="0" indent="0">
              <a:lnSpc>
                <a:spcPct val="100000"/>
              </a:lnSpc>
              <a:spcBef>
                <a:spcPts val="0"/>
              </a:spcBef>
              <a:spcAft>
                <a:spcPts val="800"/>
              </a:spcAft>
              <a:buNone/>
            </a:pPr>
            <a:r>
              <a:rPr lang="fr-FR" b="0" i="0" dirty="0">
                <a:solidFill>
                  <a:srgbClr val="000000"/>
                </a:solidFill>
                <a:effectLst/>
              </a:rPr>
              <a:t>Accordez 10 minutes aux trios pour diriger le jeu de rôle</a:t>
            </a:r>
            <a:r>
              <a:rPr lang="en-US" sz="1200" dirty="0"/>
              <a:t>.</a:t>
            </a:r>
          </a:p>
          <a:p>
            <a:r>
              <a:rPr lang="fr-FR" b="0" i="0" dirty="0">
                <a:solidFill>
                  <a:srgbClr val="000000"/>
                </a:solidFill>
                <a:effectLst/>
              </a:rPr>
              <a:t>Demandez aux groupes comment cela s'est passé et s'ils ont des questions (5 minutes</a:t>
            </a:r>
            <a:r>
              <a:rPr lang="en-US" dirty="0"/>
              <a:t>).</a:t>
            </a:r>
          </a:p>
          <a:p>
            <a:endParaRPr lang="en-US" dirty="0"/>
          </a:p>
          <a:p>
            <a:r>
              <a:rPr lang="fr-FR" b="0" i="0" dirty="0">
                <a:solidFill>
                  <a:srgbClr val="000000"/>
                </a:solidFill>
                <a:effectLst/>
              </a:rPr>
              <a:t>Fournissez les réponses appropriées et passez à la diapositive suivante.</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11</a:t>
            </a:fld>
            <a:endParaRPr lang="en-US" dirty="0"/>
          </a:p>
        </p:txBody>
      </p:sp>
    </p:spTree>
    <p:extLst>
      <p:ext uri="{BB962C8B-B14F-4D97-AF65-F5344CB8AC3E}">
        <p14:creationId xmlns:p14="http://schemas.microsoft.com/office/powerpoint/2010/main" val="190021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2920" cy="3600450"/>
          </a:xfrm>
        </p:spPr>
        <p:txBody>
          <a:bodyPr/>
          <a:lstStyle/>
          <a:p>
            <a:pPr marL="0" indent="0">
              <a:lnSpc>
                <a:spcPct val="100000"/>
              </a:lnSpc>
              <a:spcBef>
                <a:spcPts val="0"/>
              </a:spcBef>
              <a:spcAft>
                <a:spcPts val="1200"/>
              </a:spcAft>
              <a:buNone/>
            </a:pPr>
            <a:r>
              <a:rPr lang="en-US" b="1" dirty="0"/>
              <a:t>REMARQUE </a:t>
            </a:r>
            <a:r>
              <a:rPr lang="en-US" sz="1200" dirty="0"/>
              <a:t>: </a:t>
            </a:r>
            <a:r>
              <a:rPr lang="fr-FR" b="0" i="0" dirty="0">
                <a:solidFill>
                  <a:srgbClr val="000000"/>
                </a:solidFill>
                <a:effectLst/>
              </a:rPr>
              <a:t>Demandez aux groupes de rester dans leurs trios et de faire la rotation des rôles (une nouvelle personne sert de client, une autre de conseiller / prestataire et la troisième d'observateur</a:t>
            </a:r>
            <a:r>
              <a:rPr lang="en-US" sz="1200" dirty="0"/>
              <a:t>).</a:t>
            </a:r>
          </a:p>
          <a:p>
            <a:pPr marL="0" indent="0">
              <a:lnSpc>
                <a:spcPct val="100000"/>
              </a:lnSpc>
              <a:spcBef>
                <a:spcPts val="0"/>
              </a:spcBef>
              <a:spcAft>
                <a:spcPts val="1200"/>
              </a:spcAft>
              <a:buNone/>
            </a:pPr>
            <a:r>
              <a:rPr lang="fr-FR" b="0" i="0" dirty="0">
                <a:solidFill>
                  <a:srgbClr val="000000"/>
                </a:solidFill>
                <a:effectLst/>
              </a:rPr>
              <a:t>Demandez à un volontaire de lire l'étude de cas</a:t>
            </a:r>
            <a:r>
              <a:rPr lang="en-US" sz="1200" dirty="0"/>
              <a:t>.</a:t>
            </a:r>
          </a:p>
          <a:p>
            <a:pPr marL="0" indent="0">
              <a:lnSpc>
                <a:spcPct val="100000"/>
              </a:lnSpc>
              <a:spcBef>
                <a:spcPts val="0"/>
              </a:spcBef>
              <a:spcAft>
                <a:spcPts val="1200"/>
              </a:spcAft>
              <a:buNone/>
            </a:pPr>
            <a:r>
              <a:rPr lang="fr-FR" b="0" i="0" dirty="0">
                <a:solidFill>
                  <a:srgbClr val="000000"/>
                </a:solidFill>
                <a:effectLst/>
              </a:rPr>
              <a:t>Accordez 10 minutes aux trios pour diriger le jeu de rôle</a:t>
            </a:r>
            <a:r>
              <a:rPr lang="en-US" sz="1200" dirty="0"/>
              <a:t>.</a:t>
            </a:r>
          </a:p>
          <a:p>
            <a:pPr>
              <a:spcAft>
                <a:spcPts val="1200"/>
              </a:spcAft>
            </a:pPr>
            <a:r>
              <a:rPr lang="fr-FR" b="0" i="0" dirty="0">
                <a:solidFill>
                  <a:srgbClr val="000000"/>
                </a:solidFill>
                <a:effectLst/>
              </a:rPr>
              <a:t>Demandez aux groupes comment cela s'est passé et s'ils ont des questions (5 minutes</a:t>
            </a:r>
            <a:r>
              <a:rPr lang="en-US" dirty="0"/>
              <a:t>).</a:t>
            </a:r>
          </a:p>
          <a:p>
            <a:pPr>
              <a:spcAft>
                <a:spcPts val="1200"/>
              </a:spcAft>
            </a:pPr>
            <a:r>
              <a:rPr lang="fr-FR" b="0" i="0" dirty="0">
                <a:solidFill>
                  <a:srgbClr val="000000"/>
                </a:solidFill>
                <a:effectLst/>
              </a:rPr>
              <a:t>Fournissez les réponses appropriées et passez à la diapositive suivante</a:t>
            </a:r>
            <a:r>
              <a:rPr lang="en-US" dirty="0"/>
              <a:t>.</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12</a:t>
            </a:fld>
            <a:endParaRPr lang="en-US" dirty="0"/>
          </a:p>
        </p:txBody>
      </p:sp>
    </p:spTree>
    <p:extLst>
      <p:ext uri="{BB962C8B-B14F-4D97-AF65-F5344CB8AC3E}">
        <p14:creationId xmlns:p14="http://schemas.microsoft.com/office/powerpoint/2010/main" val="47787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23560" cy="3600450"/>
          </a:xfrm>
        </p:spPr>
        <p:txBody>
          <a:bodyPr/>
          <a:lstStyle/>
          <a:p>
            <a:pPr marL="0" indent="0">
              <a:lnSpc>
                <a:spcPct val="100000"/>
              </a:lnSpc>
              <a:spcBef>
                <a:spcPts val="0"/>
              </a:spcBef>
              <a:spcAft>
                <a:spcPts val="1200"/>
              </a:spcAft>
              <a:buNone/>
            </a:pPr>
            <a:r>
              <a:rPr lang="en-US" b="1" dirty="0"/>
              <a:t>REMARQUE </a:t>
            </a:r>
            <a:r>
              <a:rPr lang="en-US" sz="1200" dirty="0"/>
              <a:t>: </a:t>
            </a:r>
            <a:r>
              <a:rPr lang="fr-FR" b="0" i="0" dirty="0">
                <a:solidFill>
                  <a:srgbClr val="000000"/>
                </a:solidFill>
                <a:effectLst/>
              </a:rPr>
              <a:t>Demandez aux groupes de rester dans leurs trios et de faire la rotation des rôles (une nouvelle personne sert de client, une autre de conseiller / prestataire et la troisième d'observateur</a:t>
            </a:r>
            <a:r>
              <a:rPr lang="en-US" sz="1200" dirty="0"/>
              <a:t>).</a:t>
            </a:r>
          </a:p>
          <a:p>
            <a:pPr marL="0" indent="0">
              <a:lnSpc>
                <a:spcPct val="100000"/>
              </a:lnSpc>
              <a:spcBef>
                <a:spcPts val="0"/>
              </a:spcBef>
              <a:spcAft>
                <a:spcPts val="1200"/>
              </a:spcAft>
              <a:buNone/>
            </a:pPr>
            <a:r>
              <a:rPr lang="fr-FR" b="0" i="0" dirty="0">
                <a:solidFill>
                  <a:srgbClr val="000000"/>
                </a:solidFill>
                <a:effectLst/>
              </a:rPr>
              <a:t>Demandez à un volontaire de lire l'étude de cas</a:t>
            </a:r>
            <a:r>
              <a:rPr lang="en-US" sz="1200" dirty="0"/>
              <a:t>.</a:t>
            </a:r>
          </a:p>
          <a:p>
            <a:pPr marL="0" indent="0">
              <a:lnSpc>
                <a:spcPct val="100000"/>
              </a:lnSpc>
              <a:spcBef>
                <a:spcPts val="0"/>
              </a:spcBef>
              <a:spcAft>
                <a:spcPts val="1200"/>
              </a:spcAft>
              <a:buNone/>
            </a:pPr>
            <a:r>
              <a:rPr lang="fr-FR" b="0" i="0" dirty="0">
                <a:solidFill>
                  <a:srgbClr val="000000"/>
                </a:solidFill>
                <a:effectLst/>
              </a:rPr>
              <a:t>Accordez 10 minutes aux trios pour diriger le jeu de rôle</a:t>
            </a:r>
            <a:r>
              <a:rPr lang="en-US" sz="1200" dirty="0"/>
              <a:t>.</a:t>
            </a:r>
          </a:p>
          <a:p>
            <a:pPr>
              <a:spcAft>
                <a:spcPts val="1200"/>
              </a:spcAft>
            </a:pPr>
            <a:r>
              <a:rPr lang="fr-FR" b="0" i="0" dirty="0">
                <a:solidFill>
                  <a:srgbClr val="000000"/>
                </a:solidFill>
                <a:effectLst/>
              </a:rPr>
              <a:t>Demandez aux groupes comment cela s'est passé et s'ils ont des questions (5 minutes</a:t>
            </a:r>
            <a:r>
              <a:rPr lang="en-US" dirty="0"/>
              <a:t>).</a:t>
            </a:r>
          </a:p>
          <a:p>
            <a:pPr>
              <a:spcAft>
                <a:spcPts val="1200"/>
              </a:spcAft>
            </a:pPr>
            <a:r>
              <a:rPr lang="fr-FR" b="0" i="0" dirty="0">
                <a:solidFill>
                  <a:srgbClr val="000000"/>
                </a:solidFill>
                <a:effectLst/>
              </a:rPr>
              <a:t>Fournissez les réponses appropriées et passez à la diapositive suivante</a:t>
            </a:r>
            <a:r>
              <a:rPr lang="en-US" dirty="0"/>
              <a:t>.</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13</a:t>
            </a:fld>
            <a:endParaRPr lang="en-US" dirty="0"/>
          </a:p>
        </p:txBody>
      </p:sp>
    </p:spTree>
    <p:extLst>
      <p:ext uri="{BB962C8B-B14F-4D97-AF65-F5344CB8AC3E}">
        <p14:creationId xmlns:p14="http://schemas.microsoft.com/office/powerpoint/2010/main" val="162331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Dites : </a:t>
            </a:r>
            <a:r>
              <a:rPr lang="fr-FR" b="0" i="1" dirty="0">
                <a:solidFill>
                  <a:srgbClr val="000000"/>
                </a:solidFill>
                <a:effectLst/>
              </a:rPr>
              <a:t>Dans cette session, nous aborderons brièvement quelques-unes des façons importantes dont nous allons mesurer le degré auquel les tests index contribuent aux efforts globaux de recherche de cas. Nous examinerons également comment le programme signalera la prestation de services de test index au PEPFAR</a:t>
            </a:r>
            <a:r>
              <a:rPr lang="en-US" i="1" dirty="0"/>
              <a:t>.</a:t>
            </a:r>
          </a:p>
        </p:txBody>
      </p:sp>
      <p:sp>
        <p:nvSpPr>
          <p:cNvPr id="4" name="Slide Number Placeholder 3"/>
          <p:cNvSpPr>
            <a:spLocks noGrp="1"/>
          </p:cNvSpPr>
          <p:nvPr>
            <p:ph type="sldNum" sz="quarter" idx="5"/>
          </p:nvPr>
        </p:nvSpPr>
        <p:spPr/>
        <p:txBody>
          <a:bodyPr/>
          <a:lstStyle/>
          <a:p>
            <a:fld id="{9AA269E5-789A-4D39-AC6D-24DE67320D1E}" type="slidenum">
              <a:rPr lang="en-US" smtClean="0"/>
              <a:t>14</a:t>
            </a:fld>
            <a:endParaRPr lang="en-US" dirty="0"/>
          </a:p>
        </p:txBody>
      </p:sp>
    </p:spTree>
    <p:extLst>
      <p:ext uri="{BB962C8B-B14F-4D97-AF65-F5344CB8AC3E}">
        <p14:creationId xmlns:p14="http://schemas.microsoft.com/office/powerpoint/2010/main" val="179934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Dites </a:t>
            </a:r>
            <a:r>
              <a:rPr lang="en-US" b="1" i="0" dirty="0"/>
              <a:t>: </a:t>
            </a:r>
            <a:r>
              <a:rPr lang="fr-FR" b="0" i="1" dirty="0">
                <a:solidFill>
                  <a:srgbClr val="000000"/>
                </a:solidFill>
                <a:effectLst/>
              </a:rPr>
              <a:t>Un suivi et une amélioration continue de la qualité sont essentiels pour garantir que les efforts de test index aident à atteindre les objectifs et à lutter contre l'épidémie</a:t>
            </a:r>
            <a:r>
              <a:rPr lang="fr-FR" b="0" i="0" dirty="0">
                <a:solidFill>
                  <a:srgbClr val="000000"/>
                </a:solidFill>
                <a:effectLst/>
              </a:rPr>
              <a:t>.</a:t>
            </a:r>
            <a:r>
              <a:rPr lang="en-US" b="0" i="1" dirty="0"/>
              <a:t> </a:t>
            </a:r>
            <a:r>
              <a:rPr lang="fr-FR" b="0" i="1" dirty="0">
                <a:solidFill>
                  <a:srgbClr val="000000"/>
                </a:solidFill>
                <a:effectLst/>
              </a:rPr>
              <a:t>Ils sont également essentiels pour garantir que les équipes détectent efficacement les risques potentiels de violence et autres risques, signalent les cas de violence ou d'événements indésirables et assurent un suivi approprié. Comme nous le verrons plus tard dans cette session, le suivi comprend les efforts menés par les partenaires de mise en œuvre et les sites, ainsi que les représentants de la communauté et les clients eux-mêmes</a:t>
            </a:r>
            <a:r>
              <a:rPr lang="fr-FR" i="1" dirty="0">
                <a:solidFill>
                  <a:srgbClr val="000000"/>
                </a:solidFill>
              </a:rPr>
              <a:t>.</a:t>
            </a:r>
            <a:endParaRPr lang="en-US" b="0" i="1" dirty="0"/>
          </a:p>
          <a:p>
            <a:endParaRPr lang="en-US" b="0" i="1" dirty="0"/>
          </a:p>
          <a:p>
            <a:r>
              <a:rPr lang="fr-FR" b="0" i="1" dirty="0">
                <a:solidFill>
                  <a:srgbClr val="000000"/>
                </a:solidFill>
                <a:effectLst/>
              </a:rPr>
              <a:t>Cette diapositive répertorie les entrées et les outils qui peuvent et doivent être utilisés avec un programme de test index pris en charge par PEPFAR.</a:t>
            </a:r>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15</a:t>
            </a:fld>
            <a:endParaRPr lang="en-US" dirty="0"/>
          </a:p>
        </p:txBody>
      </p:sp>
    </p:spTree>
    <p:extLst>
      <p:ext uri="{BB962C8B-B14F-4D97-AF65-F5344CB8AC3E}">
        <p14:creationId xmlns:p14="http://schemas.microsoft.com/office/powerpoint/2010/main" val="383108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2920" cy="3600450"/>
          </a:xfrm>
        </p:spPr>
        <p:txBody>
          <a:bodyPr/>
          <a:lstStyle/>
          <a:p>
            <a:pPr marL="0" indent="0">
              <a:lnSpc>
                <a:spcPct val="100000"/>
              </a:lnSpc>
              <a:spcAft>
                <a:spcPts val="1200"/>
              </a:spcAft>
              <a:buNone/>
            </a:pPr>
            <a:r>
              <a:rPr lang="en-US" b="1" i="0" dirty="0">
                <a:cs typeface="+mn-cs"/>
              </a:rPr>
              <a:t>Dites </a:t>
            </a:r>
            <a:r>
              <a:rPr lang="en-US" b="1" i="0" dirty="0"/>
              <a:t>: </a:t>
            </a:r>
            <a:r>
              <a:rPr lang="fr-FR" b="0" i="1" dirty="0">
                <a:solidFill>
                  <a:srgbClr val="000000"/>
                </a:solidFill>
                <a:effectLst/>
              </a:rPr>
              <a:t>Qui «compte» comme partenaire index </a:t>
            </a:r>
            <a:r>
              <a:rPr lang="en-US" i="1" dirty="0"/>
              <a:t>?</a:t>
            </a:r>
          </a:p>
          <a:p>
            <a:pPr marL="0" indent="0">
              <a:lnSpc>
                <a:spcPct val="100000"/>
              </a:lnSpc>
              <a:spcAft>
                <a:spcPts val="1200"/>
              </a:spcAft>
              <a:buNone/>
            </a:pPr>
            <a:r>
              <a:rPr lang="fr-FR" b="0" i="1" dirty="0">
                <a:solidFill>
                  <a:srgbClr val="000000"/>
                </a:solidFill>
                <a:effectLst/>
              </a:rPr>
              <a:t>Un partenaire index est toute personne référée via une modalité de test d'index qui est </a:t>
            </a:r>
            <a:r>
              <a:rPr lang="en-US" i="1" dirty="0"/>
              <a:t>:</a:t>
            </a:r>
          </a:p>
          <a:p>
            <a:pPr>
              <a:lnSpc>
                <a:spcPct val="100000"/>
              </a:lnSpc>
              <a:spcAft>
                <a:spcPts val="1200"/>
              </a:spcAft>
            </a:pPr>
            <a:r>
              <a:rPr lang="fr-FR" b="0" i="1" dirty="0">
                <a:solidFill>
                  <a:srgbClr val="000000"/>
                </a:solidFill>
                <a:effectLst/>
              </a:rPr>
              <a:t>Partenaire (s) sexuel (s) actuel (s) ou passé (s), enfants / parents biologiques (si le cas index est un enfant), ou toute personne avec qui une aiguille a été partagée</a:t>
            </a:r>
            <a:r>
              <a:rPr lang="en-US" i="1" dirty="0"/>
              <a:t>.</a:t>
            </a:r>
          </a:p>
          <a:p>
            <a:pPr>
              <a:lnSpc>
                <a:spcPct val="100000"/>
              </a:lnSpc>
              <a:spcAft>
                <a:spcPts val="1200"/>
              </a:spcAft>
            </a:pPr>
            <a:r>
              <a:rPr lang="fr-FR" b="0" i="1" dirty="0">
                <a:solidFill>
                  <a:srgbClr val="000000"/>
                </a:solidFill>
                <a:effectLst/>
              </a:rPr>
              <a:t>Enfant biologique d'une mère séropositive</a:t>
            </a:r>
            <a:r>
              <a:rPr lang="en-US" i="1" dirty="0"/>
              <a:t>. </a:t>
            </a:r>
            <a:r>
              <a:rPr lang="fr-FR" b="0" i="1" dirty="0">
                <a:solidFill>
                  <a:srgbClr val="000000"/>
                </a:solidFill>
                <a:effectLst/>
              </a:rPr>
              <a:t>Les enfants des clients index de sexe </a:t>
            </a:r>
            <a:r>
              <a:rPr lang="en-US" b="1" i="1" dirty="0"/>
              <a:t>masculin</a:t>
            </a:r>
            <a:r>
              <a:rPr lang="en-US" i="1" dirty="0"/>
              <a:t> (</a:t>
            </a:r>
            <a:r>
              <a:rPr lang="fr-FR" b="0" i="1" dirty="0">
                <a:solidFill>
                  <a:srgbClr val="000000"/>
                </a:solidFill>
                <a:effectLst/>
              </a:rPr>
              <a:t>pères) doivent être inclus lorsque la mère biologique est séropositive, décédée ou que son statut VIH n'est pas connu ou n'est pas documenté.</a:t>
            </a:r>
            <a:endParaRPr lang="en-US" i="1" dirty="0"/>
          </a:p>
          <a:p>
            <a:pPr>
              <a:lnSpc>
                <a:spcPct val="100000"/>
              </a:lnSpc>
              <a:spcAft>
                <a:spcPts val="1200"/>
              </a:spcAft>
            </a:pPr>
            <a:r>
              <a:rPr lang="fr-FR" b="0" i="1" dirty="0">
                <a:solidFill>
                  <a:srgbClr val="000000"/>
                </a:solidFill>
                <a:effectLst/>
              </a:rPr>
              <a:t>Si le client index est un enfant, sa mère doit être testée; si la mère est séropositive ou décédée, le père et tous les partenaires sexuels connus doivent être testés.</a:t>
            </a:r>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16</a:t>
            </a:fld>
            <a:endParaRPr lang="en-US" dirty="0"/>
          </a:p>
        </p:txBody>
      </p:sp>
    </p:spTree>
    <p:extLst>
      <p:ext uri="{BB962C8B-B14F-4D97-AF65-F5344CB8AC3E}">
        <p14:creationId xmlns:p14="http://schemas.microsoft.com/office/powerpoint/2010/main" val="425360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cs typeface="+mn-cs"/>
              </a:rPr>
              <a:t>Dites : </a:t>
            </a:r>
            <a:r>
              <a:rPr lang="fr-FR" b="0" i="1" dirty="0">
                <a:solidFill>
                  <a:srgbClr val="000000"/>
                </a:solidFill>
                <a:effectLst/>
              </a:rPr>
              <a:t>N'oubliez pas que nous avons également discuté de diverses façons dont les clients indexés (et d'autres bénéficiaires) peuvent référer des personnes pour des services. Celles-ci comprenaient la référence au réseau de risque et la référence ciblée.</a:t>
            </a:r>
          </a:p>
          <a:p>
            <a:pPr>
              <a:spcBef>
                <a:spcPts val="1200"/>
              </a:spcBef>
            </a:pPr>
            <a:r>
              <a:rPr lang="fr-FR" b="0" i="1" dirty="0">
                <a:solidFill>
                  <a:srgbClr val="000000"/>
                </a:solidFill>
                <a:effectLst/>
              </a:rPr>
              <a:t>Bien que ces approches soient des compléments essentiels des tests index et devraient être proposées dans le cadre de notre menu d'options, lorsqu'une personne teste dans notre programme qui n'a pas été référée via une option de notification de partenaire de test index, nous ne pouvons pas les compter comme cas index</a:t>
            </a:r>
            <a:r>
              <a:rPr lang="en-US" i="1" dirty="0"/>
              <a:t>.</a:t>
            </a:r>
          </a:p>
          <a:p>
            <a:pPr>
              <a:spcBef>
                <a:spcPts val="1200"/>
              </a:spcBef>
            </a:pPr>
            <a:r>
              <a:rPr lang="fr-FR" b="0" i="1" dirty="0">
                <a:solidFill>
                  <a:srgbClr val="000000"/>
                </a:solidFill>
                <a:effectLst/>
              </a:rPr>
              <a:t>Ils comptent toujours comme HTS_TST lorsqu'ils testent</a:t>
            </a:r>
            <a:r>
              <a:rPr lang="en-US" i="1" dirty="0"/>
              <a:t>.</a:t>
            </a:r>
          </a:p>
        </p:txBody>
      </p:sp>
      <p:sp>
        <p:nvSpPr>
          <p:cNvPr id="4" name="Slide Number Placeholder 3"/>
          <p:cNvSpPr>
            <a:spLocks noGrp="1"/>
          </p:cNvSpPr>
          <p:nvPr>
            <p:ph type="sldNum" sz="quarter" idx="5"/>
          </p:nvPr>
        </p:nvSpPr>
        <p:spPr/>
        <p:txBody>
          <a:bodyPr/>
          <a:lstStyle/>
          <a:p>
            <a:fld id="{9AA269E5-789A-4D39-AC6D-24DE67320D1E}" type="slidenum">
              <a:rPr lang="en-US" smtClean="0"/>
              <a:t>17</a:t>
            </a:fld>
            <a:endParaRPr lang="en-US" dirty="0"/>
          </a:p>
        </p:txBody>
      </p:sp>
    </p:spTree>
    <p:extLst>
      <p:ext uri="{BB962C8B-B14F-4D97-AF65-F5344CB8AC3E}">
        <p14:creationId xmlns:p14="http://schemas.microsoft.com/office/powerpoint/2010/main" val="205573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i="0" dirty="0">
                <a:cs typeface="+mn-cs"/>
              </a:rPr>
              <a:t>Dites : </a:t>
            </a:r>
            <a:r>
              <a:rPr lang="fr-FR" b="0" i="1" dirty="0">
                <a:solidFill>
                  <a:srgbClr val="000000"/>
                </a:solidFill>
                <a:effectLst/>
              </a:rPr>
              <a:t>Ce graphique aide à clarifier comment les individus sont classés dans un programme de test index</a:t>
            </a:r>
            <a:r>
              <a:rPr lang="en-US" i="1" dirty="0"/>
              <a:t>.</a:t>
            </a:r>
          </a:p>
          <a:p>
            <a:pPr>
              <a:spcAft>
                <a:spcPts val="1200"/>
              </a:spcAft>
            </a:pPr>
            <a:r>
              <a:rPr lang="fr-FR" b="0" i="1" dirty="0">
                <a:solidFill>
                  <a:srgbClr val="000000"/>
                </a:solidFill>
                <a:effectLst/>
              </a:rPr>
              <a:t>Nous commençons par une cohorte de PVVIH déjà diagnostiqués. Tous bénéficient de services de test index</a:t>
            </a:r>
            <a:r>
              <a:rPr lang="en-US" i="1" dirty="0"/>
              <a:t>(1).</a:t>
            </a:r>
          </a:p>
          <a:p>
            <a:pPr algn="l" rtl="0">
              <a:spcAft>
                <a:spcPts val="1200"/>
              </a:spcAft>
            </a:pPr>
            <a:r>
              <a:rPr lang="fr-FR" b="0" i="1" dirty="0">
                <a:solidFill>
                  <a:srgbClr val="000000"/>
                </a:solidFill>
                <a:effectLst/>
              </a:rPr>
              <a:t>Parmi eux, certains accepteront, d'autres non (2). Nous espérons que la majorité acceptera, sur la base de l'utilisation d'approches de counseling de motivation et en l'absence de menace de violence.</a:t>
            </a:r>
          </a:p>
          <a:p>
            <a:pPr>
              <a:spcAft>
                <a:spcPts val="1200"/>
              </a:spcAft>
            </a:pPr>
            <a:r>
              <a:rPr lang="fr-FR" b="0" i="1" dirty="0">
                <a:solidFill>
                  <a:srgbClr val="000000"/>
                </a:solidFill>
                <a:effectLst/>
              </a:rPr>
              <a:t>De ceux qui acceptent, on s'attend à voir une cohorte d'individus venir pour le test (les contacts fournis par le cas index</a:t>
            </a:r>
            <a:r>
              <a:rPr lang="en-US" i="1" dirty="0"/>
              <a:t>) (3). </a:t>
            </a:r>
          </a:p>
          <a:p>
            <a:pPr>
              <a:spcAft>
                <a:spcPts val="1200"/>
              </a:spcAft>
            </a:pPr>
            <a:r>
              <a:rPr lang="fr-FR" b="0" i="1" dirty="0">
                <a:solidFill>
                  <a:srgbClr val="000000"/>
                </a:solidFill>
                <a:effectLst/>
              </a:rPr>
              <a:t>Parmi ceux-ci, certains accepteront de tester, d'autres non (4). Parmi ceux qui testent, certains seront positifs et peuvent se voir offrir des services de test index. Parmi ceux qui sont négatifs, nous pouvons toujours offrir des options de référence et de référence ciblées sur le réseau de risque</a:t>
            </a:r>
            <a:r>
              <a:rPr lang="en-US" i="1" dirty="0"/>
              <a:t>.</a:t>
            </a:r>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18</a:t>
            </a:fld>
            <a:endParaRPr lang="en-US" dirty="0"/>
          </a:p>
        </p:txBody>
      </p:sp>
    </p:spTree>
    <p:extLst>
      <p:ext uri="{BB962C8B-B14F-4D97-AF65-F5344CB8AC3E}">
        <p14:creationId xmlns:p14="http://schemas.microsoft.com/office/powerpoint/2010/main" val="178632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600"/>
              </a:spcAft>
              <a:buClr>
                <a:srgbClr val="E73439"/>
              </a:buClr>
              <a:tabLst>
                <a:tab pos="228600" algn="l"/>
                <a:tab pos="457200" algn="l"/>
              </a:tabLst>
            </a:pPr>
            <a:r>
              <a:rPr lang="en-US" b="1" i="0" dirty="0">
                <a:cs typeface="+mn-cs"/>
              </a:rPr>
              <a:t>Dites : </a:t>
            </a:r>
            <a:r>
              <a:rPr lang="fr-FR" i="1" dirty="0"/>
              <a:t>Ceci est un exemple de cascade de tests index qui nous aide à analyser les performances des tests index.</a:t>
            </a:r>
            <a:endParaRPr lang="en-US" i="1" dirty="0"/>
          </a:p>
          <a:p>
            <a:pPr marR="0" lvl="0">
              <a:spcBef>
                <a:spcPts val="0"/>
              </a:spcBef>
              <a:spcAft>
                <a:spcPts val="600"/>
              </a:spcAft>
              <a:buClr>
                <a:srgbClr val="E73439"/>
              </a:buClr>
              <a:tabLst>
                <a:tab pos="228600" algn="l"/>
                <a:tab pos="457200" algn="l"/>
              </a:tabLst>
            </a:pPr>
            <a:r>
              <a:rPr lang="fr-FR" i="1" dirty="0"/>
              <a:t>La première barre représente le nombre total de clients index à qui le service a été offert.</a:t>
            </a:r>
            <a:r>
              <a:rPr lang="en-US" i="1" dirty="0"/>
              <a:t> </a:t>
            </a:r>
            <a:r>
              <a:rPr lang="fr-FR" i="1" dirty="0"/>
              <a:t>Dans ce cas, 100 personnes. Il désagrège les clients index nouvellement diagnostiqués (50) et les PVVIH déjà diagnostiquées et sous traitement TX_CURR et ceux vivant avec le VIH mais non sous traitement (50).</a:t>
            </a:r>
            <a:endParaRPr lang="en-US" i="1" dirty="0"/>
          </a:p>
          <a:p>
            <a:pPr marR="0" lvl="0">
              <a:spcBef>
                <a:spcPts val="0"/>
              </a:spcBef>
              <a:spcAft>
                <a:spcPts val="600"/>
              </a:spcAft>
              <a:buClr>
                <a:srgbClr val="E73439"/>
              </a:buClr>
              <a:tabLst>
                <a:tab pos="228600" algn="l"/>
                <a:tab pos="457200" algn="l"/>
              </a:tabLst>
            </a:pPr>
            <a:r>
              <a:rPr lang="fr-FR" i="1" dirty="0"/>
              <a:t>La deuxième barre montre le nombre de clients qui ont accepté le service (dans ce cas, 65 sur 100, soit 65%).</a:t>
            </a:r>
          </a:p>
          <a:p>
            <a:pPr marR="0" lvl="0">
              <a:spcBef>
                <a:spcPts val="0"/>
              </a:spcBef>
              <a:spcAft>
                <a:spcPts val="600"/>
              </a:spcAft>
              <a:buClr>
                <a:srgbClr val="E73439"/>
              </a:buClr>
              <a:tabLst>
                <a:tab pos="228600" algn="l"/>
                <a:tab pos="457200" algn="l"/>
              </a:tabLst>
            </a:pPr>
            <a:r>
              <a:rPr lang="fr-FR" i="1" dirty="0"/>
              <a:t>La troisième barre indique le nombre de contacts fournis par les clients index ; 145, soit environ 2,2 contacts par client index</a:t>
            </a:r>
            <a:r>
              <a:rPr lang="en-US" i="1" dirty="0"/>
              <a:t>.</a:t>
            </a:r>
          </a:p>
          <a:p>
            <a:pPr marL="0" marR="0">
              <a:spcBef>
                <a:spcPts val="0"/>
              </a:spcBef>
              <a:spcAft>
                <a:spcPts val="800"/>
              </a:spcAft>
            </a:pPr>
            <a:r>
              <a:rPr lang="fr-FR" i="1" dirty="0"/>
              <a:t>La dernière barre montre les résultats des renvois de contact, elle comprend 40 personnes qui ont refusé le dépistage du VIH, 13 qui n'ont pas été trouvées, 10 qui étaient des PVVIH connues, 22 qui ont accepté le dépistage et ont reçu un diagnostic de VIH (27% de dépistage de cas) et 60 qui ont accepté de tester mais qui ont été négatifs.</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223EF-7CE9-467A-AFCE-4BB34B482E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92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9755297F-6FB7-E545-9AAF-85FAAE6A93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accent2"/>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accent2"/>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accent2"/>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accent2"/>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9pPr>
          </a:lstStyle>
          <a:p>
            <a:pPr eaLnBrk="1" hangingPunct="1"/>
            <a:fld id="{A3544D68-4125-D04F-A5FF-897DF4390C0C}" type="slidenum">
              <a:rPr lang="en-US" altLang="en-US" sz="1200">
                <a:solidFill>
                  <a:schemeClr val="tx1"/>
                </a:solidFill>
                <a:latin typeface="Times New Roman" panose="02020603050405020304" pitchFamily="18" charset="0"/>
              </a:rPr>
              <a:pPr eaLnBrk="1" hangingPunct="1"/>
              <a:t>2</a:t>
            </a:fld>
            <a:endParaRPr lang="en-US" altLang="en-US" sz="1200" dirty="0">
              <a:solidFill>
                <a:schemeClr val="tx1"/>
              </a:solidFill>
              <a:latin typeface="Times New Roman" panose="02020603050405020304" pitchFamily="18" charset="0"/>
            </a:endParaRPr>
          </a:p>
        </p:txBody>
      </p:sp>
      <p:sp>
        <p:nvSpPr>
          <p:cNvPr id="145410" name="Rectangle 2">
            <a:extLst>
              <a:ext uri="{FF2B5EF4-FFF2-40B4-BE49-F238E27FC236}">
                <a16:creationId xmlns:a16="http://schemas.microsoft.com/office/drawing/2014/main" id="{50AB474D-7859-7C49-AEB1-2DC25EB7B86D}"/>
              </a:ext>
            </a:extLst>
          </p:cNvPr>
          <p:cNvSpPr>
            <a:spLocks noGrp="1" noRot="1" noChangeAspect="1" noChangeArrowheads="1" noTextEdit="1"/>
          </p:cNvSpPr>
          <p:nvPr>
            <p:ph type="sldImg"/>
          </p:nvPr>
        </p:nvSpPr>
        <p:spPr>
          <a:solidFill>
            <a:srgbClr val="FFFFFF"/>
          </a:solidFill>
          <a:ln/>
        </p:spPr>
      </p:sp>
      <p:sp>
        <p:nvSpPr>
          <p:cNvPr id="986115" name="Rectangle 3">
            <a:extLst>
              <a:ext uri="{FF2B5EF4-FFF2-40B4-BE49-F238E27FC236}">
                <a16:creationId xmlns:a16="http://schemas.microsoft.com/office/drawing/2014/main" id="{977C21F6-FEC3-6D44-8DCB-391688D8F5D0}"/>
              </a:ext>
            </a:extLst>
          </p:cNvPr>
          <p:cNvSpPr>
            <a:spLocks noGrp="1" noChangeArrowheads="1"/>
          </p:cNvSpPr>
          <p:nvPr>
            <p:ph type="body" idx="1"/>
          </p:nvPr>
        </p:nvSpPr>
        <p:spPr>
          <a:solidFill>
            <a:srgbClr val="FFFFFF"/>
          </a:solidFill>
          <a:ln>
            <a:noFill/>
            <a:miter lim="800000"/>
            <a:headEnd/>
            <a:tailEnd/>
          </a:ln>
        </p:spPr>
        <p:txBody>
          <a:bodyPr/>
          <a:lstStyle/>
          <a:p>
            <a:pPr eaLnBrk="1" hangingPunct="1">
              <a:defRPr/>
            </a:pPr>
            <a:r>
              <a:rPr lang="en-US" b="1" i="0" dirty="0">
                <a:cs typeface="+mn-cs"/>
              </a:rPr>
              <a:t>Dites : </a:t>
            </a:r>
            <a:r>
              <a:rPr lang="fr-FR" b="0" i="0" dirty="0">
                <a:solidFill>
                  <a:srgbClr val="000000"/>
                </a:solidFill>
                <a:effectLst/>
              </a:rPr>
              <a:t>Tout le monde est-il prêt pour un quiz bonbon </a:t>
            </a:r>
            <a:r>
              <a:rPr lang="en-US" i="1" dirty="0">
                <a:cs typeface="+mn-cs"/>
              </a:rPr>
              <a:t>?</a:t>
            </a:r>
          </a:p>
          <a:p>
            <a:pPr eaLnBrk="1" hangingPunct="1">
              <a:defRPr/>
            </a:pPr>
            <a:endParaRPr lang="en-US" dirty="0">
              <a:cs typeface="+mn-cs"/>
            </a:endParaRPr>
          </a:p>
          <a:p>
            <a:pPr eaLnBrk="1" hangingPunct="1">
              <a:defRPr/>
            </a:pPr>
            <a:r>
              <a:rPr lang="fr-FR" b="0" i="0" dirty="0">
                <a:solidFill>
                  <a:srgbClr val="000000"/>
                </a:solidFill>
                <a:effectLst/>
              </a:rPr>
              <a:t>Avancez un à un et récompensez les personnes qui répondent correctement</a:t>
            </a:r>
            <a:r>
              <a:rPr lang="en-US" dirty="0">
                <a:cs typeface="+mn-cs"/>
              </a:rPr>
              <a:t>.</a:t>
            </a: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318865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i="0" dirty="0">
                <a:cs typeface="+mn-cs"/>
              </a:rPr>
              <a:t>Dites : </a:t>
            </a:r>
            <a:r>
              <a:rPr lang="fr-FR" b="0" i="1" dirty="0">
                <a:solidFill>
                  <a:srgbClr val="000000"/>
                </a:solidFill>
                <a:effectLst/>
              </a:rPr>
              <a:t>Ce graphique montre un exemple de la façon dont un programme peut afficher des données pour un examen trimestriel pour voir dans quelle mesure le programme est efficace pour aider les clients à accepter les tests index (ici représentés par PNS - services de notification des partenaires), et les taux de recherche de cas et de couplage pour les contacts des clients index</a:t>
            </a:r>
            <a:r>
              <a:rPr lang="en-US" i="1" dirty="0"/>
              <a:t>.</a:t>
            </a:r>
          </a:p>
          <a:p>
            <a:pPr>
              <a:spcAft>
                <a:spcPts val="1200"/>
              </a:spcAft>
            </a:pPr>
            <a:r>
              <a:rPr lang="fr-FR" b="0" i="1" dirty="0">
                <a:solidFill>
                  <a:srgbClr val="000000"/>
                </a:solidFill>
                <a:effectLst/>
              </a:rPr>
              <a:t>Ce graphique montre un exemple de la façon dont un programme peut afficher des données pour un examen trimestriel pour voir dans quelle mesure le programme est efficace pour aider les clients à accepter les tests index (ici représentés par PNS - services de notification des partenaires), et les taux de recherche de cas et de couplage pour les contacts des clients index</a:t>
            </a:r>
            <a:r>
              <a:rPr lang="en-US" i="1" dirty="0"/>
              <a:t>.</a:t>
            </a:r>
          </a:p>
          <a:p>
            <a:pPr>
              <a:spcAft>
                <a:spcPts val="1200"/>
              </a:spcAft>
            </a:pPr>
            <a:r>
              <a:rPr lang="fr-FR" b="0" i="1" dirty="0">
                <a:solidFill>
                  <a:srgbClr val="000000"/>
                </a:solidFill>
                <a:effectLst/>
              </a:rPr>
              <a:t>Sur la droite, les personnes ont été référées par le biais de tests index par les clients de gauche. 80% des personnes contactées ont accepté le test index, parmi lesquelles 40% ont été diagnostiquées comme vivant avec le VIH, et 100% d'entre elles étaient liées au traitement. Ceci est un exemple d'une intervention de test index réussie. Nous constatons également des taux d'acceptation élevés et des taux élevés de recherche de cas et de couplage</a:t>
            </a:r>
            <a:r>
              <a:rPr lang="en-US" i="1" dirty="0"/>
              <a:t>. </a:t>
            </a:r>
          </a:p>
        </p:txBody>
      </p:sp>
      <p:sp>
        <p:nvSpPr>
          <p:cNvPr id="4" name="Slide Number Placeholder 3"/>
          <p:cNvSpPr>
            <a:spLocks noGrp="1"/>
          </p:cNvSpPr>
          <p:nvPr>
            <p:ph type="sldNum" sz="quarter" idx="5"/>
          </p:nvPr>
        </p:nvSpPr>
        <p:spPr/>
        <p:txBody>
          <a:bodyPr/>
          <a:lstStyle/>
          <a:p>
            <a:fld id="{9AA269E5-789A-4D39-AC6D-24DE67320D1E}" type="slidenum">
              <a:rPr lang="en-US" smtClean="0"/>
              <a:t>20</a:t>
            </a:fld>
            <a:endParaRPr lang="en-US" dirty="0"/>
          </a:p>
        </p:txBody>
      </p:sp>
    </p:spTree>
    <p:extLst>
      <p:ext uri="{BB962C8B-B14F-4D97-AF65-F5344CB8AC3E}">
        <p14:creationId xmlns:p14="http://schemas.microsoft.com/office/powerpoint/2010/main" val="133089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i="0" dirty="0">
                <a:cs typeface="+mn-cs"/>
              </a:rPr>
              <a:t>Dites : </a:t>
            </a:r>
            <a:r>
              <a:rPr lang="fr-FR" b="0" i="1" dirty="0">
                <a:solidFill>
                  <a:srgbClr val="000000"/>
                </a:solidFill>
                <a:effectLst/>
              </a:rPr>
              <a:t>Dans ce graphique, nous pouvons voir comment un programme pourrait comparer deux modalités différentes de recherche de cas</a:t>
            </a:r>
            <a:r>
              <a:rPr lang="en-US" i="1" dirty="0"/>
              <a:t>. </a:t>
            </a:r>
          </a:p>
          <a:p>
            <a:pPr>
              <a:spcAft>
                <a:spcPts val="1200"/>
              </a:spcAft>
            </a:pPr>
            <a:r>
              <a:rPr lang="fr-FR" b="0" i="1" dirty="0">
                <a:solidFill>
                  <a:srgbClr val="000000"/>
                </a:solidFill>
                <a:effectLst/>
              </a:rPr>
              <a:t>Sur la gauche, vous voyez les données pour le HTS mobile. Alors que l'approche a atteint 80 personnes au cours de la période et atteint un rendement de 18%, les approches de test index ont abouti à moins de personnes testées, mais ont abouti à un rendement plus élevé et encore plus de cas</a:t>
            </a:r>
            <a:r>
              <a:rPr lang="fr-FR" b="0" i="0" dirty="0">
                <a:solidFill>
                  <a:srgbClr val="000000"/>
                </a:solidFill>
                <a:effectLst/>
              </a:rPr>
              <a:t>.</a:t>
            </a:r>
            <a:endParaRPr lang="en-US" i="1" dirty="0"/>
          </a:p>
          <a:p>
            <a:pPr>
              <a:spcAft>
                <a:spcPts val="1200"/>
              </a:spcAft>
            </a:pPr>
            <a:r>
              <a:rPr lang="fr-FR" b="0" i="1" dirty="0">
                <a:solidFill>
                  <a:srgbClr val="000000"/>
                </a:solidFill>
                <a:effectLst/>
              </a:rPr>
              <a:t>Ce graphique n'a pas pour but de suggérer que nous devrions mettre toutes nos ressources dans des tests index. En fait, les approches communautaires pour atteindre et recruter ont encore trouvé 14 cas dans cet exemple. Mais cela devrait vous aider à vous convaincre que la mise en œuvre des deux approches augmentera efficacement nos chances de contrôle de l'épidémie</a:t>
            </a:r>
            <a:r>
              <a:rPr lang="en-US" i="1" dirty="0"/>
              <a:t>.</a:t>
            </a:r>
          </a:p>
          <a:p>
            <a:pPr>
              <a:spcAft>
                <a:spcPts val="1200"/>
              </a:spcAft>
            </a:pPr>
            <a:r>
              <a:rPr lang="fr-FR" b="0" i="1" dirty="0">
                <a:solidFill>
                  <a:srgbClr val="000000"/>
                </a:solidFill>
                <a:effectLst/>
              </a:rPr>
              <a:t>Si les ressources sont très limitées, une concentration accrue sur les tests index et la réduction du nombre d'événements de sensibilisation mobile peuvent réduire les coûts et continuer à aboutir à des taux de recherche de cas comparables aux objectifs locaux ou nationaux.</a:t>
            </a:r>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21</a:t>
            </a:fld>
            <a:endParaRPr lang="en-US" dirty="0"/>
          </a:p>
        </p:txBody>
      </p:sp>
    </p:spTree>
    <p:extLst>
      <p:ext uri="{BB962C8B-B14F-4D97-AF65-F5344CB8AC3E}">
        <p14:creationId xmlns:p14="http://schemas.microsoft.com/office/powerpoint/2010/main" val="2502496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93080" cy="4448810"/>
          </a:xfrm>
        </p:spPr>
        <p:txBody>
          <a:bodyPr/>
          <a:lstStyle/>
          <a:p>
            <a:pPr algn="l" rtl="0">
              <a:spcAft>
                <a:spcPts val="600"/>
              </a:spcAft>
            </a:pPr>
            <a:r>
              <a:rPr lang="en-US" sz="1100" b="1" dirty="0"/>
              <a:t>REMARQUE </a:t>
            </a:r>
            <a:r>
              <a:rPr lang="en-US" sz="1100" b="1" i="0" dirty="0"/>
              <a:t>: </a:t>
            </a:r>
            <a:r>
              <a:rPr lang="fr-FR" sz="1100" b="0" i="0" dirty="0">
                <a:solidFill>
                  <a:srgbClr val="000000"/>
                </a:solidFill>
                <a:effectLst/>
              </a:rPr>
              <a:t>Le terme événement indésirable peut prêter à confusion pour certaines personnes, surtout s'il est traduit dans une autre langue. S'il est important que les programmes comprennent la langue utilisée dans le monde, il peut être utile de convenir d'un terme local pour « événements indésirables »  que tous les participants peuvent comprendre et qui peut être utilisé tout au long de cette formation et au-delà.</a:t>
            </a:r>
          </a:p>
          <a:p>
            <a:pPr algn="l" rtl="0">
              <a:spcAft>
                <a:spcPts val="600"/>
              </a:spcAft>
            </a:pPr>
            <a:r>
              <a:rPr lang="en-US" sz="1100" b="1" i="0" dirty="0" err="1">
                <a:cs typeface="+mn-cs"/>
              </a:rPr>
              <a:t>Dites</a:t>
            </a:r>
            <a:r>
              <a:rPr lang="en-US" sz="1100" b="1" i="0" dirty="0">
                <a:cs typeface="+mn-cs"/>
              </a:rPr>
              <a:t> </a:t>
            </a:r>
            <a:r>
              <a:rPr lang="en-US" sz="1100" b="1" i="0" dirty="0"/>
              <a:t>: </a:t>
            </a:r>
            <a:r>
              <a:rPr lang="fr-FR" sz="1100" b="0" i="1" dirty="0">
                <a:solidFill>
                  <a:srgbClr val="000000"/>
                </a:solidFill>
                <a:effectLst/>
              </a:rPr>
              <a:t>Nous avons précédemment introduit le concept d'événements indésirables à la session 5. Quelqu'un peut-il rappeler au groupe ce qu'est un événement indésirable ?</a:t>
            </a:r>
          </a:p>
          <a:p>
            <a:pPr>
              <a:spcAft>
                <a:spcPts val="600"/>
              </a:spcAft>
            </a:pPr>
            <a:r>
              <a:rPr lang="fr-FR" sz="1100" b="0" i="0" dirty="0">
                <a:solidFill>
                  <a:srgbClr val="000000"/>
                </a:solidFill>
                <a:effectLst/>
              </a:rPr>
              <a:t>Accordez quelques instants aux participants pour répondre</a:t>
            </a:r>
            <a:r>
              <a:rPr lang="en-US" sz="1100" b="0" i="0" dirty="0"/>
              <a:t>.</a:t>
            </a:r>
          </a:p>
          <a:p>
            <a:pPr>
              <a:spcAft>
                <a:spcPts val="600"/>
              </a:spcAft>
            </a:pPr>
            <a:r>
              <a:rPr lang="en-US" sz="1100" b="1" i="0" dirty="0" err="1">
                <a:cs typeface="+mn-cs"/>
              </a:rPr>
              <a:t>Dites</a:t>
            </a:r>
            <a:r>
              <a:rPr lang="en-US" sz="1100" b="1" i="0" dirty="0">
                <a:cs typeface="+mn-cs"/>
              </a:rPr>
              <a:t> </a:t>
            </a:r>
            <a:r>
              <a:rPr lang="en-US" sz="1100" b="0" i="1" dirty="0"/>
              <a:t>: </a:t>
            </a:r>
            <a:r>
              <a:rPr lang="fr-FR" sz="1100" b="0" i="1" dirty="0">
                <a:solidFill>
                  <a:srgbClr val="000000"/>
                </a:solidFill>
                <a:effectLst/>
              </a:rPr>
              <a:t>Il est important que les prestataires soient conscients du potentiel d'événements indésirables, des types d'événements indésirables et de la manière d'y réagir</a:t>
            </a:r>
            <a:r>
              <a:rPr lang="en-US" sz="1100" b="0" i="1" dirty="0"/>
              <a:t>. </a:t>
            </a:r>
          </a:p>
          <a:p>
            <a:pPr algn="l" rtl="0">
              <a:spcAft>
                <a:spcPts val="600"/>
              </a:spcAft>
            </a:pPr>
            <a:r>
              <a:rPr lang="fr-FR" sz="1100" b="0" i="1" dirty="0">
                <a:solidFill>
                  <a:srgbClr val="000000"/>
                </a:solidFill>
                <a:effectLst/>
              </a:rPr>
              <a:t>Les événements indésirables comprennent les menaces ou les événements de préjudice, y compris physique, sexuel ou économique. Ceux-ci peuvent concerner le client index, ses partenaires, les membres de sa famille et / ou ses enfants, un fournisseur ou toute autre</a:t>
            </a:r>
            <a:r>
              <a:rPr lang="en-US" sz="1100" b="0" i="1" dirty="0"/>
              <a:t>.</a:t>
            </a:r>
          </a:p>
          <a:p>
            <a:pPr algn="l" rtl="0">
              <a:spcAft>
                <a:spcPts val="600"/>
              </a:spcAft>
            </a:pPr>
            <a:r>
              <a:rPr lang="fr-FR" sz="1100" b="0" i="1" dirty="0">
                <a:solidFill>
                  <a:srgbClr val="000000"/>
                </a:solidFill>
                <a:effectLst/>
              </a:rPr>
              <a:t>Il existe également des événements indésirables qui peuvent ne pas sembler des préjudices évidents, mais qui pourraient avoir des conséquences graves. Celles-ci incluent le refus de traitement ou d'autres services, qui peuvent mettre la vie en danger ou causer un préjudice, et la divulgation forcée ou non autorisée de noms ou d'informations personnelles (comme indiqué sur la diapositive précédente</a:t>
            </a:r>
            <a:r>
              <a:rPr lang="fr-FR" sz="1100" b="0" i="0" dirty="0">
                <a:solidFill>
                  <a:srgbClr val="000000"/>
                </a:solidFill>
                <a:effectLst/>
              </a:rPr>
              <a:t>).</a:t>
            </a:r>
            <a:endParaRPr lang="en-US" sz="1100" b="0" i="1" dirty="0"/>
          </a:p>
          <a:p>
            <a:pPr>
              <a:spcAft>
                <a:spcPts val="600"/>
              </a:spcAft>
            </a:pPr>
            <a:r>
              <a:rPr lang="fr-FR" sz="1100" b="0" i="1" dirty="0">
                <a:solidFill>
                  <a:srgbClr val="000000"/>
                </a:solidFill>
                <a:effectLst/>
              </a:rPr>
              <a:t>Les autres événements indésirables comprennent l'abandon ou le retrait forcé de la maison d'enfants de moins de 19 ans, le défaut d'obtenir le consentement et la stigmatisation ou la criminalisation dans un site de prestation de services de santé (ou ailleurs</a:t>
            </a:r>
            <a:r>
              <a:rPr lang="en-US" sz="1100" b="0" i="1" dirty="0"/>
              <a:t>).</a:t>
            </a:r>
          </a:p>
          <a:p>
            <a:pPr>
              <a:spcAft>
                <a:spcPts val="600"/>
              </a:spcAft>
            </a:pPr>
            <a:r>
              <a:rPr lang="fr-FR" sz="1100" b="0" i="1" dirty="0">
                <a:solidFill>
                  <a:srgbClr val="000000"/>
                </a:solidFill>
                <a:effectLst/>
              </a:rPr>
              <a:t>Nous discuterons du suivi des événements indésirables et de la réponse à la session 15</a:t>
            </a:r>
            <a:r>
              <a:rPr lang="en-US" sz="1100" b="0" i="1" dirty="0"/>
              <a:t>.</a:t>
            </a:r>
          </a:p>
        </p:txBody>
      </p:sp>
      <p:sp>
        <p:nvSpPr>
          <p:cNvPr id="4" name="Slide Number Placeholder 3"/>
          <p:cNvSpPr>
            <a:spLocks noGrp="1"/>
          </p:cNvSpPr>
          <p:nvPr>
            <p:ph type="sldNum" sz="quarter" idx="5"/>
          </p:nvPr>
        </p:nvSpPr>
        <p:spPr/>
        <p:txBody>
          <a:bodyPr/>
          <a:lstStyle/>
          <a:p>
            <a:fld id="{9AA269E5-789A-4D39-AC6D-24DE67320D1E}" type="slidenum">
              <a:rPr lang="en-US" smtClean="0"/>
              <a:t>22</a:t>
            </a:fld>
            <a:endParaRPr lang="en-US" dirty="0"/>
          </a:p>
        </p:txBody>
      </p:sp>
    </p:spTree>
    <p:extLst>
      <p:ext uri="{BB962C8B-B14F-4D97-AF65-F5344CB8AC3E}">
        <p14:creationId xmlns:p14="http://schemas.microsoft.com/office/powerpoint/2010/main" val="26015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i="0" dirty="0">
                <a:cs typeface="+mn-cs"/>
              </a:rPr>
              <a:t>Dites </a:t>
            </a:r>
            <a:r>
              <a:rPr lang="en-US" b="1" i="0" dirty="0"/>
              <a:t>: </a:t>
            </a:r>
            <a:r>
              <a:rPr lang="fr-FR" b="0" i="1" dirty="0">
                <a:solidFill>
                  <a:srgbClr val="000000"/>
                </a:solidFill>
                <a:effectLst/>
              </a:rPr>
              <a:t>Pourquoi pourrait-il être important de surveiller la fourniture du consentement du client et les événements indésirables </a:t>
            </a:r>
            <a:r>
              <a:rPr lang="en-US" b="0" i="1" dirty="0"/>
              <a:t>?</a:t>
            </a:r>
          </a:p>
          <a:p>
            <a:pPr>
              <a:spcAft>
                <a:spcPts val="1200"/>
              </a:spcAft>
            </a:pPr>
            <a:r>
              <a:rPr lang="fr-FR" b="0" dirty="0">
                <a:solidFill>
                  <a:srgbClr val="000000"/>
                </a:solidFill>
                <a:effectLst/>
              </a:rPr>
              <a:t>Laissez quelques instants aux participants pour répondre et utilisez les points de la diapositive pour remplir les réponses qui n'auraient pas été suggérées</a:t>
            </a:r>
            <a:r>
              <a:rPr lang="en-US" b="0" dirty="0"/>
              <a:t>.</a:t>
            </a:r>
          </a:p>
          <a:p>
            <a:pPr>
              <a:spcAft>
                <a:spcPts val="1200"/>
              </a:spcAft>
            </a:pPr>
            <a:r>
              <a:rPr lang="en-US" b="1" i="0" dirty="0" err="1">
                <a:cs typeface="+mn-cs"/>
              </a:rPr>
              <a:t>Dites</a:t>
            </a:r>
            <a:r>
              <a:rPr lang="en-US" b="1" i="0" dirty="0">
                <a:cs typeface="+mn-cs"/>
              </a:rPr>
              <a:t> </a:t>
            </a:r>
            <a:r>
              <a:rPr lang="en-US" b="0" i="0" dirty="0"/>
              <a:t>: </a:t>
            </a:r>
            <a:r>
              <a:rPr lang="fr-FR" b="0" i="1" dirty="0">
                <a:solidFill>
                  <a:srgbClr val="000000"/>
                </a:solidFill>
                <a:effectLst/>
              </a:rPr>
              <a:t>Il est important que tous les sites disposent d'une méthode pour obtenir le consentement et documenter qui parmi ses clients a donné son consentement. Comme indiqué précédemment, les clients peuvent fournir un consentement oral ou écrit, selon les directives nationales</a:t>
            </a:r>
            <a:r>
              <a:rPr lang="en-US" b="0" i="1" dirty="0"/>
              <a:t>. </a:t>
            </a:r>
            <a:r>
              <a:rPr lang="fr-FR" b="0" i="1" dirty="0">
                <a:solidFill>
                  <a:srgbClr val="000000"/>
                </a:solidFill>
                <a:effectLst/>
              </a:rPr>
              <a:t>Dans tous les cas, il incombera au prestataire de documenter si le client a donné son consentement et aux responsables du site de vérifier si le consentement a été obtenu à la fois pour répertorier les clients et pour les méthodes choisies pour la notification</a:t>
            </a:r>
            <a:r>
              <a:rPr lang="en-US" b="0" i="1" dirty="0"/>
              <a:t>.</a:t>
            </a:r>
          </a:p>
          <a:p>
            <a:pPr>
              <a:spcAft>
                <a:spcPts val="1200"/>
              </a:spcAft>
            </a:pPr>
            <a:r>
              <a:rPr lang="fr-FR" b="0" i="1" dirty="0">
                <a:solidFill>
                  <a:srgbClr val="000000"/>
                </a:solidFill>
                <a:effectLst/>
              </a:rPr>
              <a:t>Les sites devront également documenter les raisons du refus des services de test index, les événements et la prévalence des événements indésirables. Pour chaque événement indésirable signalé, les sites devront enquêter et élaborer un plan de suivi. Ce module de formation fournit toutes les ressources nécessaires pour le suivi et les conseils pour la réponse</a:t>
            </a:r>
            <a:r>
              <a:rPr lang="en-US" b="0" i="1" dirty="0"/>
              <a:t>.</a:t>
            </a:r>
            <a:endParaRPr lang="en-US"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23</a:t>
            </a:fld>
            <a:endParaRPr lang="en-US" dirty="0"/>
          </a:p>
        </p:txBody>
      </p:sp>
    </p:spTree>
    <p:extLst>
      <p:ext uri="{BB962C8B-B14F-4D97-AF65-F5344CB8AC3E}">
        <p14:creationId xmlns:p14="http://schemas.microsoft.com/office/powerpoint/2010/main" val="3060159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25475"/>
            <a:ext cx="5486400" cy="3086100"/>
          </a:xfrm>
        </p:spPr>
      </p:sp>
      <p:sp>
        <p:nvSpPr>
          <p:cNvPr id="3" name="Notes Placeholder 2"/>
          <p:cNvSpPr>
            <a:spLocks noGrp="1"/>
          </p:cNvSpPr>
          <p:nvPr>
            <p:ph type="body" idx="1"/>
          </p:nvPr>
        </p:nvSpPr>
        <p:spPr>
          <a:xfrm>
            <a:off x="685800" y="3882390"/>
            <a:ext cx="5486400" cy="4946650"/>
          </a:xfrm>
        </p:spPr>
        <p:txBody>
          <a:bodyPr/>
          <a:lstStyle/>
          <a:p>
            <a:pPr>
              <a:spcAft>
                <a:spcPts val="600"/>
              </a:spcAft>
            </a:pPr>
            <a:r>
              <a:rPr lang="en-US" sz="1050" b="1" i="0" dirty="0">
                <a:cs typeface="+mn-cs"/>
              </a:rPr>
              <a:t>Dites </a:t>
            </a:r>
            <a:r>
              <a:rPr lang="en-US" sz="1050" b="1" i="0" dirty="0"/>
              <a:t>: </a:t>
            </a:r>
            <a:r>
              <a:rPr lang="fr-FR" sz="1050" b="0" i="1" dirty="0">
                <a:solidFill>
                  <a:srgbClr val="000000"/>
                </a:solidFill>
                <a:effectLst/>
              </a:rPr>
              <a:t>Jetez un œil au graphique de cette diapositive. Que pourrions-nous vouloir dire en incluant le suivi communautaire et les commentaires des clients dans le cadre d'un système de suivi des événements indésirables ? Quelle est la différence entre le suivi communautaire et les commentaires des clients ? N’est-ce pas la même chose </a:t>
            </a:r>
            <a:r>
              <a:rPr lang="en-US" sz="1050" b="0" i="1" dirty="0"/>
              <a:t>?</a:t>
            </a:r>
          </a:p>
          <a:p>
            <a:pPr>
              <a:spcAft>
                <a:spcPts val="600"/>
              </a:spcAft>
            </a:pPr>
            <a:r>
              <a:rPr lang="fr-FR" sz="1050" b="0" dirty="0">
                <a:solidFill>
                  <a:srgbClr val="000000"/>
                </a:solidFill>
                <a:effectLst/>
              </a:rPr>
              <a:t>Accordez quelques instants aux participants pour répondre</a:t>
            </a:r>
            <a:r>
              <a:rPr lang="en-US" sz="1050" b="0" dirty="0"/>
              <a:t>.</a:t>
            </a:r>
          </a:p>
          <a:p>
            <a:pPr>
              <a:spcAft>
                <a:spcPts val="600"/>
              </a:spcAft>
            </a:pPr>
            <a:r>
              <a:rPr lang="en-US" sz="1050" b="1" i="0" dirty="0" err="1">
                <a:cs typeface="+mn-cs"/>
              </a:rPr>
              <a:t>Dites</a:t>
            </a:r>
            <a:r>
              <a:rPr lang="en-US" sz="1050" b="1" i="0" dirty="0">
                <a:cs typeface="+mn-cs"/>
              </a:rPr>
              <a:t> </a:t>
            </a:r>
            <a:r>
              <a:rPr lang="en-US" sz="1050" b="1" i="0" dirty="0"/>
              <a:t>: </a:t>
            </a:r>
            <a:r>
              <a:rPr lang="fr-FR" sz="1050" b="0" i="1" dirty="0">
                <a:solidFill>
                  <a:srgbClr val="000000"/>
                </a:solidFill>
                <a:effectLst/>
              </a:rPr>
              <a:t>Un système de suivi des événements indésirables s'étend au-delà du seul site. Au niveau du site, il est important d’utiliser des outils standardisés pour guider la supervision et garantir la qualité, y compris une liste de contrôle des normes minimales, des listes de contrôle de supervision de soutien et des listes de contrôle SIMS</a:t>
            </a:r>
            <a:r>
              <a:rPr lang="en-US" sz="1050" b="0" i="1" dirty="0"/>
              <a:t>.</a:t>
            </a:r>
          </a:p>
          <a:p>
            <a:r>
              <a:rPr lang="fr-FR" sz="1050" b="0" i="1" dirty="0">
                <a:solidFill>
                  <a:srgbClr val="000000"/>
                </a:solidFill>
                <a:effectLst/>
              </a:rPr>
              <a:t>Les sites doivent également intégrer des outils de suivi et de reporting, notamment </a:t>
            </a:r>
            <a:r>
              <a:rPr lang="en-US" sz="1050" b="0" i="1" dirty="0"/>
              <a:t>:</a:t>
            </a:r>
          </a:p>
          <a:p>
            <a:pPr marL="285750" indent="-285750">
              <a:buFont typeface="Arial" panose="020B0604020202020204" pitchFamily="34" charset="0"/>
              <a:buChar char="•"/>
            </a:pPr>
            <a:r>
              <a:rPr lang="fr-FR" sz="1050" i="1" dirty="0">
                <a:solidFill>
                  <a:srgbClr val="000000"/>
                </a:solidFill>
                <a:effectLst/>
              </a:rPr>
              <a:t>Formulaire de divulgation d'abus de bénéficiaire et de prestation de services</a:t>
            </a:r>
          </a:p>
          <a:p>
            <a:pPr marL="285750" indent="-285750">
              <a:buFont typeface="Arial" panose="020B0604020202020204" pitchFamily="34" charset="0"/>
              <a:buChar char="•"/>
            </a:pPr>
            <a:r>
              <a:rPr lang="fr-FR" sz="1050" i="1" dirty="0">
                <a:solidFill>
                  <a:srgbClr val="000000"/>
                </a:solidFill>
                <a:effectLst/>
              </a:rPr>
              <a:t>Formulaire de réclamation client </a:t>
            </a:r>
            <a:r>
              <a:rPr lang="en-US" sz="1050" dirty="0">
                <a:solidFill>
                  <a:schemeClr val="tx1"/>
                </a:solidFill>
                <a:cs typeface="+mn-cs"/>
              </a:rPr>
              <a:t>(</a:t>
            </a:r>
            <a:r>
              <a:rPr lang="fr-FR" sz="1050" dirty="0">
                <a:solidFill>
                  <a:srgbClr val="000000"/>
                </a:solidFill>
                <a:effectLst/>
              </a:rPr>
              <a:t>en utilisant LINK le cas échéant</a:t>
            </a:r>
            <a:r>
              <a:rPr lang="en-US" sz="1050" dirty="0">
                <a:solidFill>
                  <a:schemeClr val="tx1"/>
                </a:solidFill>
                <a:cs typeface="+mn-cs"/>
              </a:rPr>
              <a:t>)</a:t>
            </a:r>
          </a:p>
          <a:p>
            <a:pPr marL="285750" indent="-285750">
              <a:buFont typeface="Arial" panose="020B0604020202020204" pitchFamily="34" charset="0"/>
              <a:buChar char="•"/>
            </a:pPr>
            <a:r>
              <a:rPr lang="fr-FR" sz="1050" i="1" dirty="0">
                <a:solidFill>
                  <a:srgbClr val="000000"/>
                </a:solidFill>
                <a:effectLst/>
              </a:rPr>
              <a:t>Journal des incidents de sécurité</a:t>
            </a:r>
            <a:endParaRPr lang="en-US" sz="1050" i="1" dirty="0">
              <a:solidFill>
                <a:schemeClr val="tx1"/>
              </a:solidFill>
              <a:cs typeface="+mn-cs"/>
            </a:endParaRPr>
          </a:p>
          <a:p>
            <a:pPr marL="0" indent="0">
              <a:spcBef>
                <a:spcPts val="600"/>
              </a:spcBef>
              <a:spcAft>
                <a:spcPts val="600"/>
              </a:spcAft>
              <a:buFont typeface="Arial" panose="020B0604020202020204" pitchFamily="34" charset="0"/>
              <a:buNone/>
            </a:pPr>
            <a:r>
              <a:rPr lang="fr-FR" sz="1050" b="0" i="1" dirty="0">
                <a:solidFill>
                  <a:srgbClr val="000000"/>
                </a:solidFill>
                <a:effectLst/>
              </a:rPr>
              <a:t>Au niveau du client, les sites doivent intégrer des outils / approches pour évaluer la satisfaction des clients à l'égard des services, tels que des enquêtes sur papier ou sur le Web (à l'aide de LINKS), des boîtes de commentaires et des entretiens de sortie avec les clients</a:t>
            </a:r>
            <a:r>
              <a:rPr lang="en-US" sz="1050" b="0" i="1" dirty="0">
                <a:solidFill>
                  <a:schemeClr val="tx1"/>
                </a:solidFill>
                <a:cs typeface="+mn-cs"/>
              </a:rPr>
              <a:t>. </a:t>
            </a:r>
            <a:endParaRPr lang="en-US" sz="1050" b="0" i="1" dirty="0"/>
          </a:p>
          <a:p>
            <a:pPr>
              <a:spcAft>
                <a:spcPts val="600"/>
              </a:spcAft>
            </a:pPr>
            <a:r>
              <a:rPr lang="fr-FR" sz="1050" b="0" i="1" dirty="0">
                <a:solidFill>
                  <a:srgbClr val="000000"/>
                </a:solidFill>
                <a:effectLst/>
              </a:rPr>
              <a:t>Il est également important que les organisations communautaires disposent de plates-formes pour surveiller et fournir des informations en retour afin de garantir que les services répondent aux principes fondamentaux et aux normes minimales, notamment en répondant aux besoins individuels des clients. Celles-ci peuvent inclure des approches de tableau de bord communautaire, dans lesquelles les représentants de la communauté travaillent avec la direction du site et les fournisseurs pour évaluer la qualité et l'accessibilité des services et élaborer ensemble des recommandations qui sont ensuite mises en œuvre et évaluées à nouveau. Cette approche a démontré un succès considérable dans une variété de contextes</a:t>
            </a:r>
            <a:r>
              <a:rPr lang="en-US" sz="1050" b="0" i="1" dirty="0"/>
              <a:t>.</a:t>
            </a:r>
          </a:p>
          <a:p>
            <a:pPr algn="l" rtl="0">
              <a:spcAft>
                <a:spcPts val="600"/>
              </a:spcAft>
            </a:pPr>
            <a:r>
              <a:rPr lang="fr-FR" sz="1050" b="0" i="1" dirty="0">
                <a:solidFill>
                  <a:srgbClr val="000000"/>
                </a:solidFill>
                <a:effectLst/>
              </a:rPr>
              <a:t>Les organisations locales et les chefs d'établissement peuvent également former des comités consultatifs communautaires qui regroupent les commentaires de la communauté et fournissent des recommandations pour améliorer la qualité et l'accessibilité.</a:t>
            </a:r>
          </a:p>
          <a:p>
            <a:br>
              <a:rPr lang="fr-FR" sz="1050" b="0" i="0" dirty="0">
                <a:effectLst/>
              </a:rPr>
            </a:br>
            <a:endParaRPr lang="en-US" sz="1050" b="0" i="0" dirty="0"/>
          </a:p>
        </p:txBody>
      </p:sp>
      <p:sp>
        <p:nvSpPr>
          <p:cNvPr id="4" name="Slide Number Placeholder 3"/>
          <p:cNvSpPr>
            <a:spLocks noGrp="1"/>
          </p:cNvSpPr>
          <p:nvPr>
            <p:ph type="sldNum" sz="quarter" idx="5"/>
          </p:nvPr>
        </p:nvSpPr>
        <p:spPr/>
        <p:txBody>
          <a:bodyPr/>
          <a:lstStyle/>
          <a:p>
            <a:fld id="{9AA269E5-789A-4D39-AC6D-24DE67320D1E}" type="slidenum">
              <a:rPr lang="en-US" smtClean="0"/>
              <a:t>24</a:t>
            </a:fld>
            <a:endParaRPr lang="en-US" dirty="0"/>
          </a:p>
        </p:txBody>
      </p:sp>
    </p:spTree>
    <p:extLst>
      <p:ext uri="{BB962C8B-B14F-4D97-AF65-F5344CB8AC3E}">
        <p14:creationId xmlns:p14="http://schemas.microsoft.com/office/powerpoint/2010/main" val="3063536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Dites </a:t>
            </a:r>
            <a:r>
              <a:rPr lang="en-US" b="1" i="0" dirty="0"/>
              <a:t>: </a:t>
            </a:r>
            <a:r>
              <a:rPr lang="fr-FR" b="0" i="1" dirty="0">
                <a:solidFill>
                  <a:srgbClr val="000000"/>
                </a:solidFill>
                <a:effectLst/>
              </a:rPr>
              <a:t>Au niveau du site, les prestataires doivent régulièrement s'informer de tout événement indésirable. Cela peut se faire de diverses manières, y compris en personne lors d'une visite ou par téléphone</a:t>
            </a:r>
            <a:r>
              <a:rPr lang="fr-FR" b="0" i="0" dirty="0">
                <a:solidFill>
                  <a:srgbClr val="000000"/>
                </a:solidFill>
                <a:effectLst/>
              </a:rPr>
              <a:t>. </a:t>
            </a:r>
            <a:br>
              <a:rPr lang="fr-FR" dirty="0"/>
            </a:br>
            <a:endParaRPr lang="en-US" b="0" i="1" dirty="0"/>
          </a:p>
          <a:p>
            <a:r>
              <a:rPr lang="fr-FR" b="0" i="1" dirty="0">
                <a:solidFill>
                  <a:srgbClr val="000000"/>
                </a:solidFill>
                <a:effectLst/>
              </a:rPr>
              <a:t>Le script de cette diapositive offre une façon de poser des questions sur les préjudices</a:t>
            </a:r>
            <a:r>
              <a:rPr lang="en-US" b="0" i="1" dirty="0"/>
              <a:t>.</a:t>
            </a:r>
            <a:r>
              <a:rPr lang="en-US" b="1" i="0" dirty="0"/>
              <a:t> </a:t>
            </a:r>
            <a:endParaRPr lang="en-US"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25</a:t>
            </a:fld>
            <a:endParaRPr lang="en-US" dirty="0"/>
          </a:p>
        </p:txBody>
      </p:sp>
    </p:spTree>
    <p:extLst>
      <p:ext uri="{BB962C8B-B14F-4D97-AF65-F5344CB8AC3E}">
        <p14:creationId xmlns:p14="http://schemas.microsoft.com/office/powerpoint/2010/main" val="414495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2570"/>
          </a:xfrm>
        </p:spPr>
        <p:txBody>
          <a:bodyPr/>
          <a:lstStyle/>
          <a:p>
            <a:pPr algn="l" rtl="0">
              <a:spcAft>
                <a:spcPts val="1200"/>
              </a:spcAft>
            </a:pPr>
            <a:r>
              <a:rPr lang="en-US" b="1" dirty="0"/>
              <a:t>REMARQUE </a:t>
            </a:r>
            <a:r>
              <a:rPr lang="en-US" b="1" i="0" dirty="0"/>
              <a:t>: </a:t>
            </a:r>
            <a:r>
              <a:rPr lang="fr-FR" b="0" i="0" dirty="0">
                <a:solidFill>
                  <a:srgbClr val="000000"/>
                </a:solidFill>
                <a:effectLst/>
              </a:rPr>
              <a:t>Utilisez l'animation de cette diapositive pour suivre avec le script suggéré ci-dessous</a:t>
            </a:r>
            <a:r>
              <a:rPr lang="en-US" b="0" i="0" dirty="0"/>
              <a:t>.</a:t>
            </a:r>
            <a:endParaRPr lang="en-US" b="1" i="0" dirty="0"/>
          </a:p>
          <a:p>
            <a:pPr algn="l" rtl="0">
              <a:spcAft>
                <a:spcPts val="1200"/>
              </a:spcAft>
            </a:pPr>
            <a:r>
              <a:rPr lang="en-US" b="1" i="0" dirty="0" err="1">
                <a:cs typeface="+mn-cs"/>
              </a:rPr>
              <a:t>Dites</a:t>
            </a:r>
            <a:r>
              <a:rPr lang="en-US" b="1" i="0" dirty="0">
                <a:cs typeface="+mn-cs"/>
              </a:rPr>
              <a:t> </a:t>
            </a:r>
            <a:r>
              <a:rPr lang="en-US" dirty="0"/>
              <a:t>: </a:t>
            </a:r>
            <a:r>
              <a:rPr lang="fr-FR" b="0" i="1" dirty="0">
                <a:solidFill>
                  <a:srgbClr val="000000"/>
                </a:solidFill>
                <a:effectLst/>
              </a:rPr>
              <a:t>Pourquoi voulons-nous demander et suivre les raisons pour lesquelles les clients refusent les services de test index ?</a:t>
            </a:r>
          </a:p>
          <a:p>
            <a:pPr>
              <a:spcAft>
                <a:spcPts val="1200"/>
              </a:spcAft>
            </a:pPr>
            <a:r>
              <a:rPr lang="fr-FR" b="0" i="0" dirty="0">
                <a:solidFill>
                  <a:srgbClr val="000000"/>
                </a:solidFill>
                <a:effectLst/>
              </a:rPr>
              <a:t>Accordez quelques instants aux participants pour répondre, puis avancez d'un point</a:t>
            </a:r>
            <a:r>
              <a:rPr lang="en-US" dirty="0"/>
              <a:t>.</a:t>
            </a:r>
          </a:p>
          <a:p>
            <a:pPr algn="l" rtl="0">
              <a:spcAft>
                <a:spcPts val="1200"/>
              </a:spcAft>
            </a:pPr>
            <a:r>
              <a:rPr lang="en-US" b="1" i="0" dirty="0" err="1">
                <a:cs typeface="+mn-cs"/>
              </a:rPr>
              <a:t>Dites</a:t>
            </a:r>
            <a:r>
              <a:rPr lang="en-US" b="1" i="0" dirty="0">
                <a:cs typeface="+mn-cs"/>
              </a:rPr>
              <a:t> </a:t>
            </a:r>
            <a:r>
              <a:rPr lang="en-US" dirty="0"/>
              <a:t>: </a:t>
            </a:r>
            <a:r>
              <a:rPr lang="fr-FR" b="0" i="1" dirty="0">
                <a:solidFill>
                  <a:srgbClr val="000000"/>
                </a:solidFill>
                <a:effectLst/>
              </a:rPr>
              <a:t>Quelles pourraient être les raisons pour lesquelles les clients refusent les services de test index</a:t>
            </a:r>
            <a:r>
              <a:rPr lang="fr-FR" b="0" i="0" dirty="0">
                <a:solidFill>
                  <a:srgbClr val="000000"/>
                </a:solidFill>
                <a:effectLst/>
              </a:rPr>
              <a:t> </a:t>
            </a:r>
            <a:r>
              <a:rPr lang="en-US" i="1" dirty="0"/>
              <a:t>?</a:t>
            </a:r>
          </a:p>
          <a:p>
            <a:pPr algn="l" rtl="0">
              <a:spcAft>
                <a:spcPts val="1200"/>
              </a:spcAft>
            </a:pPr>
            <a:r>
              <a:rPr lang="fr-FR" b="0" i="0" dirty="0">
                <a:solidFill>
                  <a:srgbClr val="000000"/>
                </a:solidFill>
                <a:effectLst/>
              </a:rPr>
              <a:t>Accordez quelques instants aux participants pour répondre, puis avancez d'un point</a:t>
            </a:r>
            <a:r>
              <a:rPr lang="en-US" dirty="0"/>
              <a:t>.</a:t>
            </a:r>
          </a:p>
          <a:p>
            <a:pPr marL="0" marR="0" lvl="0" indent="0" algn="l" defTabSz="914400" rtl="0" eaLnBrk="1" fontAlgn="auto" latinLnBrk="0" hangingPunct="1">
              <a:spcAft>
                <a:spcPts val="1200"/>
              </a:spcAft>
              <a:buClrTx/>
              <a:buSzTx/>
              <a:buFontTx/>
              <a:buNone/>
              <a:tabLst/>
              <a:defRPr/>
            </a:pPr>
            <a:r>
              <a:rPr lang="en-US" b="1" i="0" dirty="0" err="1">
                <a:cs typeface="+mn-cs"/>
              </a:rPr>
              <a:t>Dites</a:t>
            </a:r>
            <a:r>
              <a:rPr lang="en-US" b="1" i="0" dirty="0">
                <a:cs typeface="+mn-cs"/>
              </a:rPr>
              <a:t> </a:t>
            </a:r>
            <a:r>
              <a:rPr lang="en-US" dirty="0"/>
              <a:t>: </a:t>
            </a:r>
            <a:r>
              <a:rPr lang="fr-FR" b="0" i="1" dirty="0">
                <a:solidFill>
                  <a:srgbClr val="000000"/>
                </a:solidFill>
                <a:effectLst/>
              </a:rPr>
              <a:t>Comme vous l'avez noté, il existe un certain nombre de raisons pour lesquelles les clients pourraient refuser les services de test index. Il sera utile de suivre ces raisons afin de développer des solutions pour aborder tout ce que vous pouvez résoudre</a:t>
            </a:r>
            <a:r>
              <a:rPr lang="fr-FR" b="0" i="0" dirty="0">
                <a:solidFill>
                  <a:srgbClr val="000000"/>
                </a:solidFill>
                <a:effectLst/>
              </a:rPr>
              <a:t>.</a:t>
            </a:r>
            <a:endParaRPr lang="en-US" i="1" dirty="0"/>
          </a:p>
          <a:p>
            <a:pPr marL="0" marR="0" lvl="0" indent="0" algn="l" defTabSz="914400" rtl="0" eaLnBrk="1" fontAlgn="auto" latinLnBrk="0" hangingPunct="1">
              <a:spcAft>
                <a:spcPts val="1200"/>
              </a:spcAft>
              <a:buClrTx/>
              <a:buSzTx/>
              <a:buFontTx/>
              <a:buNone/>
              <a:tabLst/>
              <a:defRPr/>
            </a:pPr>
            <a:r>
              <a:rPr lang="fr-FR" b="0" i="0" dirty="0">
                <a:solidFill>
                  <a:srgbClr val="000000"/>
                </a:solidFill>
                <a:effectLst/>
              </a:rPr>
              <a:t>Avancez pour afficher le tableau à droite</a:t>
            </a:r>
            <a:r>
              <a:rPr lang="en-US" dirty="0"/>
              <a:t>.</a:t>
            </a:r>
          </a:p>
          <a:p>
            <a:pPr marL="0" marR="0" lvl="0" indent="0" algn="l" defTabSz="914400" rtl="0" eaLnBrk="1" fontAlgn="auto" latinLnBrk="0" hangingPunct="1">
              <a:spcAft>
                <a:spcPts val="1200"/>
              </a:spcAft>
              <a:buClrTx/>
              <a:buSzTx/>
              <a:buFontTx/>
              <a:buNone/>
              <a:tabLst/>
              <a:defRPr/>
            </a:pPr>
            <a:r>
              <a:rPr lang="en-US" b="1" i="0" dirty="0" err="1">
                <a:cs typeface="+mn-cs"/>
              </a:rPr>
              <a:t>Dites</a:t>
            </a:r>
            <a:r>
              <a:rPr lang="en-US" b="1" i="0" dirty="0">
                <a:cs typeface="+mn-cs"/>
              </a:rPr>
              <a:t> </a:t>
            </a:r>
            <a:r>
              <a:rPr lang="en-US" dirty="0"/>
              <a:t>: </a:t>
            </a:r>
            <a:r>
              <a:rPr lang="fr-FR" b="0" i="1" dirty="0">
                <a:solidFill>
                  <a:srgbClr val="000000"/>
                </a:solidFill>
                <a:effectLst/>
              </a:rPr>
              <a:t>Voici quelques exemples de solutions pour les raisons énumérées dans le tableau de gauche</a:t>
            </a:r>
            <a:r>
              <a:rPr lang="en-US" dirty="0"/>
              <a:t>. </a:t>
            </a:r>
          </a:p>
        </p:txBody>
      </p:sp>
      <p:sp>
        <p:nvSpPr>
          <p:cNvPr id="4" name="Slide Number Placeholder 3"/>
          <p:cNvSpPr>
            <a:spLocks noGrp="1"/>
          </p:cNvSpPr>
          <p:nvPr>
            <p:ph type="sldNum" sz="quarter" idx="5"/>
          </p:nvPr>
        </p:nvSpPr>
        <p:spPr/>
        <p:txBody>
          <a:bodyPr/>
          <a:lstStyle/>
          <a:p>
            <a:fld id="{9AA269E5-789A-4D39-AC6D-24DE67320D1E}" type="slidenum">
              <a:rPr lang="en-US" smtClean="0"/>
              <a:t>26</a:t>
            </a:fld>
            <a:endParaRPr lang="en-US" dirty="0"/>
          </a:p>
        </p:txBody>
      </p:sp>
    </p:spTree>
    <p:extLst>
      <p:ext uri="{BB962C8B-B14F-4D97-AF65-F5344CB8AC3E}">
        <p14:creationId xmlns:p14="http://schemas.microsoft.com/office/powerpoint/2010/main" val="213086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b="1" i="0" dirty="0">
                <a:cs typeface="+mn-cs"/>
              </a:rPr>
              <a:t>Dites </a:t>
            </a:r>
            <a:r>
              <a:rPr lang="en-US" b="1" i="0" dirty="0"/>
              <a:t>: </a:t>
            </a:r>
            <a:r>
              <a:rPr lang="fr-FR" b="0" i="1" dirty="0">
                <a:solidFill>
                  <a:srgbClr val="000000"/>
                </a:solidFill>
                <a:effectLst/>
              </a:rPr>
              <a:t>Comme illustré dans cette diapositive, vous souhaiterez peut-être développer une visualisation qui quantifie les raisons du refus pour permettre aux responsables du site, aux prestataires et au personnel des partenaires de mise en œuvre de développer et de hiérarchiser les solutions. En utilisant des mesures d'amélioration continue de la qualité, vous pouvez ensuite évaluer au fil du temps si des changements dans la prestation de services ont conduit à des changements dans l'adoption</a:t>
            </a:r>
            <a:r>
              <a:rPr lang="en-US" b="0" i="1" dirty="0"/>
              <a:t>.</a:t>
            </a:r>
            <a:endParaRPr lang="en-US" b="1" i="0" dirty="0"/>
          </a:p>
          <a:p>
            <a:pPr marL="0" indent="0">
              <a:lnSpc>
                <a:spcPct val="100000"/>
              </a:lnSpc>
              <a:buNone/>
            </a:pPr>
            <a:endParaRPr lang="en-US" i="1"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27</a:t>
            </a:fld>
            <a:endParaRPr lang="en-US" dirty="0"/>
          </a:p>
        </p:txBody>
      </p:sp>
    </p:spTree>
    <p:extLst>
      <p:ext uri="{BB962C8B-B14F-4D97-AF65-F5344CB8AC3E}">
        <p14:creationId xmlns:p14="http://schemas.microsoft.com/office/powerpoint/2010/main" val="1507747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Dites </a:t>
            </a:r>
            <a:r>
              <a:rPr lang="en-US" b="1" i="0" dirty="0"/>
              <a:t>: </a:t>
            </a:r>
            <a:r>
              <a:rPr lang="fr-FR" b="0" i="1" dirty="0">
                <a:solidFill>
                  <a:srgbClr val="000000"/>
                </a:solidFill>
                <a:effectLst/>
              </a:rPr>
              <a:t>Pour résumer, cette diapositive montre toutes les étapes du test index dont nous avons discuté dans cette formation. Bien que nous n'ayons pas eu de diapositives spécifiques pour l'étape 8, vous avez discuté de divers services de référence disponibles ici en [PAYS] dans les sessions 6 et 10. La diapositive montre également comment et quand s'assurer que les étapes d'un test index sûr et éthique sont appliquées. Le respect des normes minimales et l'amélioration continue de la qualité sont appliqués dès la première étape. Le consentement est obtenu avant de procéder à l'entretien avec le client pour obtenir des contacts, et pour chaque contact et mode de notification du partenaire lorsqu'un prestataire est engagé (contrat ou référence client). De plus, la surveillance des événements indésirables est effectuée tout au long des soins du client après que les services de test index ont été fournis lors des visites subséquentes (c'est-à-dire dans les 2 à 4 semaines suivant l'interview de référence</a:t>
            </a:r>
            <a:r>
              <a:rPr lang="fr-FR" b="0" i="0" dirty="0">
                <a:solidFill>
                  <a:srgbClr val="000000"/>
                </a:solidFill>
                <a:effectLst/>
              </a:rPr>
              <a:t>).</a:t>
            </a:r>
            <a:r>
              <a:rPr lang="en-US" b="0" i="1" dirty="0"/>
              <a:t> </a:t>
            </a:r>
          </a:p>
          <a:p>
            <a:endParaRPr lang="en-US" b="0" i="1" dirty="0"/>
          </a:p>
          <a:p>
            <a:endParaRPr lang="en-US" b="1" i="0" dirty="0"/>
          </a:p>
        </p:txBody>
      </p:sp>
      <p:sp>
        <p:nvSpPr>
          <p:cNvPr id="4" name="Slide Number Placeholder 3"/>
          <p:cNvSpPr>
            <a:spLocks noGrp="1"/>
          </p:cNvSpPr>
          <p:nvPr>
            <p:ph type="sldNum" sz="quarter" idx="5"/>
          </p:nvPr>
        </p:nvSpPr>
        <p:spPr/>
        <p:txBody>
          <a:bodyPr/>
          <a:lstStyle/>
          <a:p>
            <a:fld id="{9AA269E5-789A-4D39-AC6D-24DE67320D1E}" type="slidenum">
              <a:rPr lang="en-US" smtClean="0"/>
              <a:t>28</a:t>
            </a:fld>
            <a:endParaRPr lang="en-US" dirty="0"/>
          </a:p>
        </p:txBody>
      </p:sp>
    </p:spTree>
    <p:extLst>
      <p:ext uri="{BB962C8B-B14F-4D97-AF65-F5344CB8AC3E}">
        <p14:creationId xmlns:p14="http://schemas.microsoft.com/office/powerpoint/2010/main" val="3944520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18890"/>
          </a:xfrm>
        </p:spPr>
        <p:txBody>
          <a:bodyPr/>
          <a:lstStyle/>
          <a:p>
            <a:r>
              <a:rPr lang="fr-FR" b="0" i="0" dirty="0">
                <a:solidFill>
                  <a:srgbClr val="000000"/>
                </a:solidFill>
                <a:effectLst/>
              </a:rPr>
              <a:t>Cette session doit être personnalisée en fonction du contexte local, de la personne qui se trouve dans la salle pendant cette formation et de ce qui peut être accompli efficacement lors d'une session de planification. Par exemple, si les participants incluent des parties prenantes gouvernementales et non gouvernementales (c'est-à-dire communautaires) qui sont toutes nouvelles dans les tests index, cette session peut être un moyen efficace de planifier </a:t>
            </a:r>
            <a:r>
              <a:rPr lang="fr-FR" b="1" i="0" dirty="0">
                <a:solidFill>
                  <a:srgbClr val="000000"/>
                </a:solidFill>
                <a:effectLst/>
              </a:rPr>
              <a:t>qui</a:t>
            </a:r>
            <a:r>
              <a:rPr lang="fr-FR" b="0" i="0" dirty="0">
                <a:solidFill>
                  <a:srgbClr val="000000"/>
                </a:solidFill>
                <a:effectLst/>
              </a:rPr>
              <a:t> fera </a:t>
            </a:r>
            <a:r>
              <a:rPr lang="fr-FR" b="1" i="0" dirty="0">
                <a:solidFill>
                  <a:srgbClr val="000000"/>
                </a:solidFill>
                <a:effectLst/>
              </a:rPr>
              <a:t>quoi</a:t>
            </a:r>
            <a:r>
              <a:rPr lang="fr-FR" b="0" i="0" dirty="0">
                <a:solidFill>
                  <a:srgbClr val="000000"/>
                </a:solidFill>
                <a:effectLst/>
              </a:rPr>
              <a:t> pour développer des outils, des outils de travail et définir les rôles et responsabilités de chaque agence, département, bailleur de fonds, etc., avec une date précise à l'esprit pour le lancement de la mise en œuvre</a:t>
            </a:r>
            <a:r>
              <a:rPr lang="en-US" dirty="0"/>
              <a:t>.</a:t>
            </a:r>
          </a:p>
          <a:p>
            <a:endParaRPr lang="en-US" dirty="0"/>
          </a:p>
          <a:p>
            <a:r>
              <a:rPr lang="fr-FR" b="0" i="0" dirty="0">
                <a:solidFill>
                  <a:srgbClr val="000000"/>
                </a:solidFill>
                <a:effectLst/>
              </a:rPr>
              <a:t>Comme il existe des sensibilités importantes autour de la notification des partenaires, y compris le potentiel de violence, il est important d'avoir des processus et des conseils en place, ainsi que des services de soutien, avant de mettre en œuvre l'approche</a:t>
            </a:r>
            <a:r>
              <a:rPr lang="en-US" dirty="0"/>
              <a:t>.</a:t>
            </a:r>
          </a:p>
          <a:p>
            <a:endParaRPr lang="en-US" dirty="0"/>
          </a:p>
          <a:p>
            <a:r>
              <a:rPr lang="fr-FR" b="0" i="0" dirty="0">
                <a:solidFill>
                  <a:srgbClr val="000000"/>
                </a:solidFill>
                <a:effectLst/>
              </a:rPr>
              <a:t>Quoi qu'il en soit, cette session peut être utilisée au minimum pour clarifier le rôle de l'agence de facilitation, ou fournir une plate-forme pour que le gouvernement s'engage à respecter un calendrier national. La diapositive suivante sert simplement d'exemple du type de tableau pouvant être utilisé pour ce processus de planification</a:t>
            </a:r>
            <a:r>
              <a:rPr lang="en-US" dirty="0"/>
              <a:t>.</a:t>
            </a:r>
          </a:p>
        </p:txBody>
      </p:sp>
      <p:sp>
        <p:nvSpPr>
          <p:cNvPr id="4" name="Slide Number Placeholder 3"/>
          <p:cNvSpPr>
            <a:spLocks noGrp="1"/>
          </p:cNvSpPr>
          <p:nvPr>
            <p:ph type="sldNum" sz="quarter" idx="5"/>
          </p:nvPr>
        </p:nvSpPr>
        <p:spPr/>
        <p:txBody>
          <a:bodyPr/>
          <a:lstStyle/>
          <a:p>
            <a:fld id="{9AA269E5-789A-4D39-AC6D-24DE67320D1E}" type="slidenum">
              <a:rPr lang="en-US" smtClean="0"/>
              <a:t>29</a:t>
            </a:fld>
            <a:endParaRPr lang="en-US" dirty="0"/>
          </a:p>
        </p:txBody>
      </p:sp>
    </p:spTree>
    <p:extLst>
      <p:ext uri="{BB962C8B-B14F-4D97-AF65-F5344CB8AC3E}">
        <p14:creationId xmlns:p14="http://schemas.microsoft.com/office/powerpoint/2010/main" val="32013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Dites : </a:t>
            </a:r>
            <a:r>
              <a:rPr lang="fr-FR" b="0" i="1" dirty="0">
                <a:solidFill>
                  <a:srgbClr val="000000"/>
                </a:solidFill>
                <a:effectLst/>
              </a:rPr>
              <a:t>Au cours de cette session, nous passerons un peu de temps à adapter la messagerie appropriée pour les tests index au contexte </a:t>
            </a:r>
            <a:r>
              <a:rPr lang="fr-FR" b="0" i="0" dirty="0">
                <a:solidFill>
                  <a:srgbClr val="000000"/>
                </a:solidFill>
                <a:effectLst/>
              </a:rPr>
              <a:t>[PAYS]</a:t>
            </a:r>
            <a:r>
              <a:rPr lang="en-US" i="1" dirty="0"/>
              <a:t>.</a:t>
            </a:r>
          </a:p>
        </p:txBody>
      </p:sp>
      <p:sp>
        <p:nvSpPr>
          <p:cNvPr id="4" name="Slide Number Placeholder 3"/>
          <p:cNvSpPr>
            <a:spLocks noGrp="1"/>
          </p:cNvSpPr>
          <p:nvPr>
            <p:ph type="sldNum" sz="quarter" idx="5"/>
          </p:nvPr>
        </p:nvSpPr>
        <p:spPr/>
        <p:txBody>
          <a:bodyPr/>
          <a:lstStyle/>
          <a:p>
            <a:fld id="{9AA269E5-789A-4D39-AC6D-24DE67320D1E}" type="slidenum">
              <a:rPr lang="en-US" smtClean="0"/>
              <a:t>3</a:t>
            </a:fld>
            <a:endParaRPr lang="en-US" dirty="0"/>
          </a:p>
        </p:txBody>
      </p:sp>
    </p:spTree>
    <p:extLst>
      <p:ext uri="{BB962C8B-B14F-4D97-AF65-F5344CB8AC3E}">
        <p14:creationId xmlns:p14="http://schemas.microsoft.com/office/powerpoint/2010/main" val="2573533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pPr algn="l" rtl="0"/>
            <a:r>
              <a:rPr lang="en-US" b="1" dirty="0"/>
              <a:t>REMARQUE </a:t>
            </a:r>
            <a:r>
              <a:rPr lang="en-US" dirty="0"/>
              <a:t>: </a:t>
            </a:r>
            <a:r>
              <a:rPr lang="fr-FR" b="0" i="0" dirty="0">
                <a:solidFill>
                  <a:srgbClr val="000000"/>
                </a:solidFill>
                <a:effectLst/>
              </a:rPr>
              <a:t>La planification des actions pourrait intégrer l'utilisation de l'outil de planification en 7 étapes, qui décrit les activités spécifiques / le soutien / l'assistance technique / les ressources nécessaires pour obtenir des résultats</a:t>
            </a:r>
            <a:r>
              <a:rPr lang="en-US" dirty="0"/>
              <a:t>.</a:t>
            </a:r>
          </a:p>
          <a:p>
            <a:endParaRPr lang="en-US" dirty="0"/>
          </a:p>
          <a:p>
            <a:r>
              <a:rPr lang="fr-FR" b="0" i="0" dirty="0">
                <a:solidFill>
                  <a:srgbClr val="000000"/>
                </a:solidFill>
                <a:effectLst/>
              </a:rPr>
              <a:t>Les questions de l'outil de planification en 7 étapes comprennent </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Pourquoi organisez-vous cette activité ? Énumérez les objectifs</a:t>
            </a:r>
            <a:r>
              <a:rPr lang="en-US" sz="1200" kern="1200" dirty="0">
                <a:solidFill>
                  <a:schemeClr val="tx1"/>
                </a:solidFill>
                <a:effectLs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Qui devra être impliqué pour réussir à mettre en œuvre cette activité </a:t>
            </a:r>
            <a:r>
              <a:rPr lang="en-US" sz="1200" kern="1200" dirty="0">
                <a:solidFill>
                  <a:schemeClr val="tx1"/>
                </a:solidFill>
                <a:effectLs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Quand et où comptez-vous mettre en œuvre cette activité </a:t>
            </a:r>
            <a:r>
              <a:rPr lang="en-US" sz="1200" kern="1200" dirty="0">
                <a:solidFill>
                  <a:schemeClr val="tx1"/>
                </a:solidFill>
                <a:effectLs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De quel type d'outils, de matériel, de produits, etc. avez-vous / avez-vous besoin pour mettre en œuvre avec succès cette activité </a:t>
            </a:r>
            <a:r>
              <a:rPr lang="en-US" sz="1200" kern="1200" dirty="0">
                <a:solidFill>
                  <a:schemeClr val="tx1"/>
                </a:solidFill>
                <a:effectLs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Comment assurerez-vous la bonne exécution de l'activité en termes de services, de finances, de S&amp;E, etc. </a:t>
            </a:r>
            <a:r>
              <a:rPr lang="en-US" sz="1200" kern="1200" dirty="0">
                <a:solidFill>
                  <a:schemeClr val="tx1"/>
                </a:solidFill>
                <a:effectLs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De quelle assistance technique aurez-vous besoin pour réussir la mise en œuvre de cette activité </a:t>
            </a:r>
            <a:r>
              <a:rPr lang="en-US" sz="1200" kern="1200" dirty="0">
                <a:solidFill>
                  <a:schemeClr val="tx1"/>
                </a:solidFill>
                <a:effectLs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rPr>
              <a:t>Chronologie : Dressez la liste des étapes, avec un calendrier, sur la façon dont vous allez mettre en œuvre votre activité</a:t>
            </a:r>
            <a:r>
              <a:rPr lang="en-US" sz="1200" kern="1200" dirty="0">
                <a:solidFill>
                  <a:schemeClr val="tx1"/>
                </a:solidFill>
                <a:effectLst/>
                <a:ea typeface="+mn-ea"/>
                <a:cs typeface="+mn-cs"/>
              </a:rPr>
              <a:t>.  </a:t>
            </a:r>
            <a:endParaRPr lang="en-US" dirty="0"/>
          </a:p>
          <a:p>
            <a:endParaRPr lang="en-US" dirty="0"/>
          </a:p>
          <a:p>
            <a:r>
              <a:rPr lang="fr-FR" b="0" i="0" dirty="0">
                <a:solidFill>
                  <a:srgbClr val="000000"/>
                </a:solidFill>
                <a:effectLst/>
              </a:rPr>
              <a:t>Les domaines d'intérêt pourraient inclure : la dotation en personnel et le transfert des tâches ; des outils sur l'introduction de tests d'index à la fois pour le cas index et les partenaires sexuels; outils de S&amp;E et construction d'une cascade ; la planification de l'augmentation du nombre de cas (liaison des PVVIH au traitement, soutien, référence vers la PrEP) ; et la construction des étapes programmatiques pour la mise en œuvre</a:t>
            </a:r>
            <a:r>
              <a:rPr lang="en-US" dirty="0"/>
              <a:t>. </a:t>
            </a:r>
          </a:p>
        </p:txBody>
      </p:sp>
      <p:sp>
        <p:nvSpPr>
          <p:cNvPr id="4" name="Slide Number Placeholder 3"/>
          <p:cNvSpPr>
            <a:spLocks noGrp="1"/>
          </p:cNvSpPr>
          <p:nvPr>
            <p:ph type="sldNum" sz="quarter" idx="5"/>
          </p:nvPr>
        </p:nvSpPr>
        <p:spPr/>
        <p:txBody>
          <a:bodyPr/>
          <a:lstStyle/>
          <a:p>
            <a:fld id="{9AA269E5-789A-4D39-AC6D-24DE67320D1E}" type="slidenum">
              <a:rPr lang="en-US" smtClean="0"/>
              <a:t>30</a:t>
            </a:fld>
            <a:endParaRPr lang="en-US" dirty="0"/>
          </a:p>
        </p:txBody>
      </p:sp>
    </p:spTree>
    <p:extLst>
      <p:ext uri="{BB962C8B-B14F-4D97-AF65-F5344CB8AC3E}">
        <p14:creationId xmlns:p14="http://schemas.microsoft.com/office/powerpoint/2010/main" val="423325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31</a:t>
            </a:fld>
            <a:endParaRPr lang="en-US" dirty="0"/>
          </a:p>
        </p:txBody>
      </p:sp>
    </p:spTree>
    <p:extLst>
      <p:ext uri="{BB962C8B-B14F-4D97-AF65-F5344CB8AC3E}">
        <p14:creationId xmlns:p14="http://schemas.microsoft.com/office/powerpoint/2010/main" val="49864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6725"/>
            <a:ext cx="5486400" cy="3086100"/>
          </a:xfrm>
        </p:spPr>
      </p:sp>
      <p:sp>
        <p:nvSpPr>
          <p:cNvPr id="3" name="Notes Placeholder 2"/>
          <p:cNvSpPr>
            <a:spLocks noGrp="1"/>
          </p:cNvSpPr>
          <p:nvPr>
            <p:ph type="body" idx="1"/>
          </p:nvPr>
        </p:nvSpPr>
        <p:spPr>
          <a:xfrm>
            <a:off x="436880" y="3729990"/>
            <a:ext cx="6116320" cy="5231130"/>
          </a:xfrm>
        </p:spPr>
        <p:txBody>
          <a:bodyPr/>
          <a:lstStyle/>
          <a:p>
            <a:pPr algn="l" rtl="0"/>
            <a:r>
              <a:rPr lang="en-US" sz="1100" b="1" dirty="0"/>
              <a:t>REMARQUE </a:t>
            </a:r>
            <a:r>
              <a:rPr lang="en-US" sz="1100" dirty="0"/>
              <a:t>: </a:t>
            </a:r>
            <a:r>
              <a:rPr lang="fr-FR" sz="1100" b="0" i="0" dirty="0">
                <a:solidFill>
                  <a:srgbClr val="000000"/>
                </a:solidFill>
                <a:effectLst/>
              </a:rPr>
              <a:t>Il sera utile de disposer d'un ensemble de messages (par exemple, une matrice de messages) avant de mener cette session. Des messages peuvent être trouvés dans les SOP pour la sensibilisation, le dépistage et / ou le counseling, ou disponibles dans le cadre des directives nationales locales. En l'absence d'une source officielle de messages, il peut encore être utile de fournir des exemples de messages d'un autre pays dans un contexte similaire.</a:t>
            </a:r>
          </a:p>
          <a:p>
            <a:pPr>
              <a:spcBef>
                <a:spcPts val="600"/>
              </a:spcBef>
            </a:pPr>
            <a:r>
              <a:rPr lang="fr-FR" sz="1100" b="0" i="0" dirty="0">
                <a:solidFill>
                  <a:srgbClr val="000000"/>
                </a:solidFill>
                <a:effectLst/>
              </a:rPr>
              <a:t>Demandez aux participants de se diviser en petits groupes d'environ 5 à 8 personnes chacun</a:t>
            </a:r>
            <a:r>
              <a:rPr lang="en-US" sz="1100" dirty="0"/>
              <a:t>. </a:t>
            </a:r>
          </a:p>
          <a:p>
            <a:pPr>
              <a:spcBef>
                <a:spcPts val="600"/>
              </a:spcBef>
            </a:pPr>
            <a:r>
              <a:rPr lang="fr-FR" sz="1100" b="0" i="0" dirty="0">
                <a:solidFill>
                  <a:srgbClr val="000000"/>
                </a:solidFill>
                <a:effectLst/>
              </a:rPr>
              <a:t>Expliquez aux participants qu'en utilisant les matrices de messages existantes, les messages élaborés à la Session 6 ou un exemple de message provenant d'un contexte de pays similaire (collé dans la diapositive suivante), ils disposeront d'environ 45 minutes pour développer des messages clés correspondant au pays contexte dans la prestation de services de test index</a:t>
            </a:r>
            <a:r>
              <a:rPr lang="en-US" sz="1100" dirty="0"/>
              <a:t>.</a:t>
            </a:r>
          </a:p>
          <a:p>
            <a:pPr algn="l" rtl="0">
              <a:spcBef>
                <a:spcPts val="600"/>
              </a:spcBef>
            </a:pPr>
            <a:r>
              <a:rPr lang="fr-FR" sz="1100" b="0" i="0" spc="-10" dirty="0">
                <a:solidFill>
                  <a:srgbClr val="000000"/>
                </a:solidFill>
                <a:effectLst/>
              </a:rPr>
              <a:t>Vous pouvez concevoir cette session en fonction de la nécessité du programme et répartir la responsabilité entre les participants de remplir différents messages le long de l'organigramme des tests index.</a:t>
            </a:r>
          </a:p>
          <a:p>
            <a:pPr>
              <a:spcBef>
                <a:spcPts val="600"/>
              </a:spcBef>
            </a:pPr>
            <a:r>
              <a:rPr lang="fr-FR" sz="1100" b="0" i="0" dirty="0">
                <a:solidFill>
                  <a:srgbClr val="000000"/>
                </a:solidFill>
                <a:effectLst/>
              </a:rPr>
              <a:t>Par exemple, vous pouvez vous concentrer spécifiquement sur le développement de messages / scripts pour </a:t>
            </a:r>
            <a:r>
              <a:rPr lang="en-US" sz="1100" dirty="0"/>
              <a:t>:</a:t>
            </a:r>
          </a:p>
          <a:p>
            <a:pPr marL="171450" indent="-171450">
              <a:buFont typeface="Arial" panose="020B0604020202020204" pitchFamily="34" charset="0"/>
              <a:buChar char="•"/>
            </a:pPr>
            <a:r>
              <a:rPr lang="fr-FR" sz="1100" b="0" i="0" dirty="0">
                <a:solidFill>
                  <a:srgbClr val="000000"/>
                </a:solidFill>
                <a:effectLst/>
              </a:rPr>
              <a:t>Présentation des quatre options de test index lors d'une séance de counseling pour une personne récemment diagnostiquée</a:t>
            </a:r>
            <a:endParaRPr lang="en-US" sz="1100" dirty="0"/>
          </a:p>
          <a:p>
            <a:pPr marL="171450" indent="-171450">
              <a:buFont typeface="Arial" panose="020B0604020202020204" pitchFamily="34" charset="0"/>
              <a:buChar char="•"/>
            </a:pPr>
            <a:r>
              <a:rPr lang="fr-FR" sz="1100" b="0" i="0" dirty="0">
                <a:solidFill>
                  <a:srgbClr val="000000"/>
                </a:solidFill>
                <a:effectLst/>
              </a:rPr>
              <a:t>Offrir des options de référence au réseau de risque pour les contacts ou les personnes que le client connaît</a:t>
            </a:r>
            <a:endParaRPr lang="en-US" sz="1100" dirty="0"/>
          </a:p>
          <a:p>
            <a:pPr marL="171450" indent="-171450">
              <a:buFont typeface="Arial" panose="020B0604020202020204" pitchFamily="34" charset="0"/>
              <a:buChar char="•"/>
            </a:pPr>
            <a:r>
              <a:rPr lang="fr-FR" sz="1100" b="0" i="0" dirty="0">
                <a:solidFill>
                  <a:srgbClr val="000000"/>
                </a:solidFill>
                <a:effectLst/>
              </a:rPr>
              <a:t>Répondre aux préoccupations communes que les clients sont susceptibles de soulever au cours des sessions</a:t>
            </a:r>
            <a:endParaRPr lang="en-US" sz="1100" dirty="0"/>
          </a:p>
          <a:p>
            <a:pPr>
              <a:spcBef>
                <a:spcPts val="600"/>
              </a:spcBef>
            </a:pPr>
            <a:r>
              <a:rPr lang="fr-FR" sz="1100" b="0" i="0" dirty="0">
                <a:solidFill>
                  <a:srgbClr val="000000"/>
                </a:solidFill>
                <a:effectLst/>
              </a:rPr>
              <a:t>Il peut être utile de réfléchir à ces éléments avant la formation avec des représentants du programme / du secteur de la santé / des partenaires communautaires pour s'assurer que le temps est utilisé efficacement.</a:t>
            </a:r>
            <a:r>
              <a:rPr lang="en-US" sz="1100" dirty="0"/>
              <a:t> </a:t>
            </a:r>
          </a:p>
          <a:p>
            <a:pPr>
              <a:spcBef>
                <a:spcPts val="600"/>
              </a:spcBef>
            </a:pPr>
            <a:r>
              <a:rPr lang="fr-FR" sz="1100" b="0" i="0" dirty="0">
                <a:solidFill>
                  <a:srgbClr val="000000"/>
                </a:solidFill>
                <a:effectLst/>
              </a:rPr>
              <a:t>Assurez-vous de sauvegarder ce que les groupes produisent (cela peut être plus rapide s'ils rédigent directement dans les ordinateurs portables). Leurs contributions peuvent être utilisées plus tard pour concevoir des SOP et des outils de travail</a:t>
            </a:r>
            <a:r>
              <a:rPr lang="en-US" sz="1100" dirty="0"/>
              <a:t>.</a:t>
            </a:r>
          </a:p>
          <a:p>
            <a:pPr>
              <a:spcBef>
                <a:spcPts val="600"/>
              </a:spcBef>
            </a:pPr>
            <a:r>
              <a:rPr lang="fr-FR" sz="1100" b="0" i="0" dirty="0">
                <a:solidFill>
                  <a:srgbClr val="000000"/>
                </a:solidFill>
                <a:effectLst/>
              </a:rPr>
              <a:t>Prévoyez 50 minutes pour l'exercice et 10 minutes pour rapporter les défis ou les résultats intéressants</a:t>
            </a:r>
            <a:r>
              <a:rPr lang="en-US" sz="1100" dirty="0"/>
              <a:t>. </a:t>
            </a:r>
          </a:p>
        </p:txBody>
      </p:sp>
      <p:sp>
        <p:nvSpPr>
          <p:cNvPr id="4" name="Slide Number Placeholder 3"/>
          <p:cNvSpPr>
            <a:spLocks noGrp="1"/>
          </p:cNvSpPr>
          <p:nvPr>
            <p:ph type="sldNum" sz="quarter" idx="5"/>
          </p:nvPr>
        </p:nvSpPr>
        <p:spPr/>
        <p:txBody>
          <a:bodyPr/>
          <a:lstStyle/>
          <a:p>
            <a:fld id="{9AA269E5-789A-4D39-AC6D-24DE67320D1E}" type="slidenum">
              <a:rPr lang="en-US" smtClean="0"/>
              <a:t>4</a:t>
            </a:fld>
            <a:endParaRPr lang="en-US" dirty="0"/>
          </a:p>
        </p:txBody>
      </p:sp>
    </p:spTree>
    <p:extLst>
      <p:ext uri="{BB962C8B-B14F-4D97-AF65-F5344CB8AC3E}">
        <p14:creationId xmlns:p14="http://schemas.microsoft.com/office/powerpoint/2010/main" val="423539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5</a:t>
            </a:fld>
            <a:endParaRPr lang="en-US" dirty="0"/>
          </a:p>
        </p:txBody>
      </p:sp>
    </p:spTree>
    <p:extLst>
      <p:ext uri="{BB962C8B-B14F-4D97-AF65-F5344CB8AC3E}">
        <p14:creationId xmlns:p14="http://schemas.microsoft.com/office/powerpoint/2010/main" val="263670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mn-cs"/>
              </a:rPr>
              <a:t>Dites : </a:t>
            </a:r>
            <a:r>
              <a:rPr lang="fr-FR" b="0" i="1" dirty="0">
                <a:solidFill>
                  <a:srgbClr val="000000"/>
                </a:solidFill>
                <a:effectLst/>
              </a:rPr>
              <a:t>Cette session est peut-être l'une des sessions les plus importantes que nous organiserons dans cette formation. Bien que nous ayons eu de nombreux exercices qui vous ont permis de jouer différents rôles, les activités et les jeux de rôle de ce matin vous donneront l'occasion de combiner toutes les compétences que vous avez acquises jusqu'à présent</a:t>
            </a:r>
            <a:r>
              <a:rPr lang="fr-FR" b="0" i="0" dirty="0">
                <a:solidFill>
                  <a:srgbClr val="000000"/>
                </a:solidFill>
                <a:effectLst/>
              </a:rPr>
              <a:t>.</a:t>
            </a:r>
            <a:r>
              <a:rPr lang="en-US" i="1" dirty="0"/>
              <a:t> </a:t>
            </a:r>
            <a:r>
              <a:rPr lang="fr-FR" b="0" i="1" dirty="0">
                <a:solidFill>
                  <a:srgbClr val="000000"/>
                </a:solidFill>
                <a:effectLst/>
              </a:rPr>
              <a:t>Ce ne devrait en aucun cas être la dernière fois que vous pratiquez ces compétences dans un environnement sûr. Il est important de rafraîchir ces compétences régulièrement avec le soutien de votre superviseur et de vos pairs qui ont défendu les compétences. La pratique rend parfait</a:t>
            </a:r>
            <a:r>
              <a:rPr lang="en-US" i="1" dirty="0"/>
              <a:t>.</a:t>
            </a:r>
          </a:p>
          <a:p>
            <a:endParaRPr lang="en-US" i="1" dirty="0"/>
          </a:p>
          <a:p>
            <a:pPr algn="l" rtl="0"/>
            <a:r>
              <a:rPr lang="en-US" b="1" dirty="0"/>
              <a:t>REMARQUE </a:t>
            </a:r>
            <a:r>
              <a:rPr lang="en-US" i="0" dirty="0"/>
              <a:t>: </a:t>
            </a:r>
            <a:r>
              <a:rPr lang="fr-FR" b="0" i="0" dirty="0">
                <a:solidFill>
                  <a:srgbClr val="000000"/>
                </a:solidFill>
                <a:effectLst/>
              </a:rPr>
              <a:t>Cette session comprend environ 105 minutes d'exercices et de questions-réponses. Le temps total alloué à la session est de 120 minutes. Cela permet de prévoir quelques minutes de temps supplémentaire pour chaque exercice si nécessaire. Bien qu'il ne soit pas essentiel de passer à travers chaque scénario, il est important d'observer et de fournir un soutien tout au long en se promenant dans la pièce, en écoutant et en évaluant dans quelle mesure le matériel de la formation a été adopté. Comme il s'agit de nouveau matériel, certains participants peuvent se rabattre sur d'anciennes habitudes qui ne correspondent pas aux nouvelles approches recommandées.</a:t>
            </a:r>
          </a:p>
          <a:p>
            <a:endParaRPr lang="en-US" i="0" dirty="0"/>
          </a:p>
        </p:txBody>
      </p:sp>
      <p:sp>
        <p:nvSpPr>
          <p:cNvPr id="4" name="Slide Number Placeholder 3"/>
          <p:cNvSpPr>
            <a:spLocks noGrp="1"/>
          </p:cNvSpPr>
          <p:nvPr>
            <p:ph type="sldNum" sz="quarter" idx="5"/>
          </p:nvPr>
        </p:nvSpPr>
        <p:spPr/>
        <p:txBody>
          <a:bodyPr/>
          <a:lstStyle/>
          <a:p>
            <a:fld id="{9AA269E5-789A-4D39-AC6D-24DE67320D1E}" type="slidenum">
              <a:rPr lang="en-US" smtClean="0"/>
              <a:t>6</a:t>
            </a:fld>
            <a:endParaRPr lang="en-US" dirty="0"/>
          </a:p>
        </p:txBody>
      </p:sp>
    </p:spTree>
    <p:extLst>
      <p:ext uri="{BB962C8B-B14F-4D97-AF65-F5344CB8AC3E}">
        <p14:creationId xmlns:p14="http://schemas.microsoft.com/office/powerpoint/2010/main" val="408829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13400" cy="3600450"/>
          </a:xfrm>
        </p:spPr>
        <p:txBody>
          <a:bodyPr/>
          <a:lstStyle/>
          <a:p>
            <a:r>
              <a:rPr lang="en-US" b="1" dirty="0"/>
              <a:t>REMARQUE </a:t>
            </a:r>
            <a:r>
              <a:rPr lang="en-US" dirty="0"/>
              <a:t>: </a:t>
            </a:r>
            <a:r>
              <a:rPr lang="fr-FR" b="0" i="0" dirty="0">
                <a:solidFill>
                  <a:srgbClr val="000000"/>
                </a:solidFill>
                <a:effectLst/>
              </a:rPr>
              <a:t>Demandez aux participants de se diviser en groupes de 3 à 4 (ils pourront peut-être rester avec les mêmes groupes à leur table si la taille est correcte).</a:t>
            </a:r>
            <a:endParaRPr lang="en-US" dirty="0"/>
          </a:p>
          <a:p>
            <a:endParaRPr lang="en-US" dirty="0"/>
          </a:p>
          <a:p>
            <a:r>
              <a:rPr lang="fr-FR" b="0" i="0" dirty="0">
                <a:solidFill>
                  <a:srgbClr val="000000"/>
                </a:solidFill>
                <a:effectLst/>
              </a:rPr>
              <a:t>Demandez-leur de réfléchir aux questions, préoccupations et mythes probables que leurs clients pourraient soulever dans le contexte des tests index et de la notification des partenaires</a:t>
            </a:r>
            <a:r>
              <a:rPr lang="en-US" sz="1200" kern="1200" dirty="0">
                <a:solidFill>
                  <a:schemeClr val="tx1"/>
                </a:solidFill>
                <a:ea typeface="+mn-ea"/>
                <a:cs typeface="+mn-cs"/>
              </a:rPr>
              <a:t>.</a:t>
            </a:r>
          </a:p>
          <a:p>
            <a:endParaRPr lang="en-US" sz="1200" kern="1200" dirty="0">
              <a:solidFill>
                <a:schemeClr val="tx1"/>
              </a:solidFill>
              <a:ea typeface="+mn-ea"/>
              <a:cs typeface="+mn-cs"/>
            </a:endParaRPr>
          </a:p>
          <a:p>
            <a:r>
              <a:rPr lang="fr-FR" b="0" i="0" dirty="0">
                <a:solidFill>
                  <a:srgbClr val="000000"/>
                </a:solidFill>
                <a:effectLst/>
              </a:rPr>
              <a:t>Pour chaque question, préoccupation ou mythe majeur, ils doivent développer une réponse potentielle.</a:t>
            </a:r>
            <a:endParaRPr lang="en-US" sz="1200" kern="1200" dirty="0">
              <a:solidFill>
                <a:schemeClr val="tx1"/>
              </a:solidFill>
              <a:ea typeface="+mn-ea"/>
              <a:cs typeface="+mn-cs"/>
            </a:endParaRPr>
          </a:p>
          <a:p>
            <a:endParaRPr lang="en-US" sz="1200" kern="1200" dirty="0">
              <a:solidFill>
                <a:schemeClr val="tx1"/>
              </a:solidFill>
              <a:ea typeface="+mn-ea"/>
              <a:cs typeface="+mn-cs"/>
            </a:endParaRPr>
          </a:p>
          <a:p>
            <a:r>
              <a:rPr lang="fr-FR" b="0" i="0" dirty="0">
                <a:solidFill>
                  <a:srgbClr val="000000"/>
                </a:solidFill>
                <a:effectLst/>
              </a:rPr>
              <a:t>Accordez-leur 10 minutes pour réfléchir, puis accordez 5 minutes au total aux volontaires pour faire rapport sur leurs observations de la session.</a:t>
            </a:r>
            <a:endParaRPr lang="en-US" sz="1200" kern="1200" dirty="0">
              <a:solidFill>
                <a:schemeClr val="tx1"/>
              </a:solidFill>
              <a:ea typeface="+mn-ea"/>
              <a:cs typeface="+mn-cs"/>
            </a:endParaRP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7</a:t>
            </a:fld>
            <a:endParaRPr lang="en-US" dirty="0"/>
          </a:p>
        </p:txBody>
      </p:sp>
    </p:spTree>
    <p:extLst>
      <p:ext uri="{BB962C8B-B14F-4D97-AF65-F5344CB8AC3E}">
        <p14:creationId xmlns:p14="http://schemas.microsoft.com/office/powerpoint/2010/main" val="12419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72760" cy="3600450"/>
          </a:xfrm>
        </p:spPr>
        <p:txBody>
          <a:bodyPr/>
          <a:lstStyle/>
          <a:p>
            <a:r>
              <a:rPr lang="en-US" b="1" dirty="0"/>
              <a:t>REMARQUE </a:t>
            </a:r>
            <a:r>
              <a:rPr lang="en-US" dirty="0"/>
              <a:t>: </a:t>
            </a:r>
            <a:r>
              <a:rPr lang="fr-FR" b="0" i="0" dirty="0">
                <a:solidFill>
                  <a:srgbClr val="000000"/>
                </a:solidFill>
                <a:effectLst/>
              </a:rPr>
              <a:t>Les animateurs doivent préparer cette démonstration à l'avance. S'il n'y a qu'un seul facilitateur, alors vous pouvez choisir un membre participant à l'avance pour passer en revue le scénario et convenir des rôles et de la manière dont il se déroulera. Le but est de permettre aux participants de voir un exemple de comportements qui sont encouragés dans les tests index et de comportements à éviter. Les animateurs / bénévoles doivent s'entendre sur ce qui sera des exemples de messages / comportements appropriés et sur ce qui est incompatible avec les approches recommandées.</a:t>
            </a:r>
            <a:endParaRPr lang="en-US" dirty="0"/>
          </a:p>
          <a:p>
            <a:endParaRPr lang="en-US" dirty="0"/>
          </a:p>
          <a:p>
            <a:r>
              <a:rPr lang="fr-FR" b="0" i="0" dirty="0">
                <a:solidFill>
                  <a:srgbClr val="000000"/>
                </a:solidFill>
                <a:effectLst/>
              </a:rPr>
              <a:t>Prenez environ 8 à 10 minutes pour diriger le jeu de rôle, puis laissez quelques minutes aux participants pour faire des commentaires et des observations (5 minutes).</a:t>
            </a:r>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8</a:t>
            </a:fld>
            <a:endParaRPr lang="en-US" dirty="0"/>
          </a:p>
        </p:txBody>
      </p:sp>
    </p:spTree>
    <p:extLst>
      <p:ext uri="{BB962C8B-B14F-4D97-AF65-F5344CB8AC3E}">
        <p14:creationId xmlns:p14="http://schemas.microsoft.com/office/powerpoint/2010/main" val="187446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2920" cy="3600450"/>
          </a:xfrm>
        </p:spPr>
        <p:txBody>
          <a:bodyPr/>
          <a:lstStyle/>
          <a:p>
            <a:pPr algn="l" rtl="0"/>
            <a:r>
              <a:rPr lang="en-US" b="1" dirty="0"/>
              <a:t>REMARQUE </a:t>
            </a:r>
            <a:r>
              <a:rPr lang="en-US" dirty="0"/>
              <a:t>: </a:t>
            </a:r>
            <a:r>
              <a:rPr lang="fr-FR" b="0" i="0" dirty="0">
                <a:solidFill>
                  <a:srgbClr val="000000"/>
                </a:solidFill>
                <a:effectLst/>
              </a:rPr>
              <a:t>Demandez à un volontaire de lire les instructions et l'étude de cas.</a:t>
            </a:r>
          </a:p>
          <a:p>
            <a:endParaRPr lang="en-US" dirty="0"/>
          </a:p>
          <a:p>
            <a:r>
              <a:rPr lang="fr-FR" b="0" i="0" dirty="0">
                <a:solidFill>
                  <a:srgbClr val="000000"/>
                </a:solidFill>
                <a:effectLst/>
              </a:rPr>
              <a:t>Accordez aux paires 10 minutes pour diriger le jeu de rôle</a:t>
            </a:r>
            <a:r>
              <a:rPr lang="en-US" dirty="0"/>
              <a:t>.</a:t>
            </a:r>
          </a:p>
          <a:p>
            <a:endParaRPr lang="en-US" dirty="0"/>
          </a:p>
          <a:p>
            <a:r>
              <a:rPr lang="fr-FR" b="0" i="0" dirty="0">
                <a:solidFill>
                  <a:srgbClr val="000000"/>
                </a:solidFill>
                <a:effectLst/>
              </a:rPr>
              <a:t>Demandez aux groupes comment cela s'est passé et s'ils ont des questions (5 minutes</a:t>
            </a:r>
            <a:r>
              <a:rPr lang="en-US" dirty="0"/>
              <a:t>).</a:t>
            </a:r>
          </a:p>
          <a:p>
            <a:endParaRPr lang="en-US" dirty="0"/>
          </a:p>
          <a:p>
            <a:r>
              <a:rPr lang="fr-FR" b="0" i="0" dirty="0">
                <a:solidFill>
                  <a:srgbClr val="000000"/>
                </a:solidFill>
                <a:effectLst/>
              </a:rPr>
              <a:t>Fournissez les réponses appropriées et passez à la diapositive suivante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9</a:t>
            </a:fld>
            <a:endParaRPr lang="en-US" dirty="0"/>
          </a:p>
        </p:txBody>
      </p:sp>
    </p:spTree>
    <p:extLst>
      <p:ext uri="{BB962C8B-B14F-4D97-AF65-F5344CB8AC3E}">
        <p14:creationId xmlns:p14="http://schemas.microsoft.com/office/powerpoint/2010/main" val="287507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emf"/><Relationship Id="rId1" Type="http://schemas.openxmlformats.org/officeDocument/2006/relationships/slideMaster" Target="../slideMasters/slideMaster2.xml"/><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35.jpeg"/><Relationship Id="rId4" Type="http://schemas.openxmlformats.org/officeDocument/2006/relationships/image" Target="../media/image3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jpe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a:alphaModFix/>
            <a:extLst>
              <a:ext uri="{28A0092B-C50C-407E-A947-70E740481C1C}">
                <a14:useLocalDpi xmlns:a14="http://schemas.microsoft.com/office/drawing/2010/main" val="0"/>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a:alphaModFix/>
            <a:extLst>
              <a:ext uri="{28A0092B-C50C-407E-A947-70E740481C1C}">
                <a14:useLocalDpi xmlns:a14="http://schemas.microsoft.com/office/drawing/2010/main" val="0"/>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180577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055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9414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cstate="email">
            <a:alphaModFix/>
            <a:extLst>
              <a:ext uri="{28A0092B-C50C-407E-A947-70E740481C1C}">
                <a14:useLocalDpi xmlns:a14="http://schemas.microsoft.com/office/drawing/2010/main"/>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cstate="email">
            <a:alphaModFix/>
            <a:extLst>
              <a:ext uri="{28A0092B-C50C-407E-A947-70E740481C1C}">
                <a14:useLocalDpi xmlns:a14="http://schemas.microsoft.com/office/drawing/2010/main"/>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408530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dirty="0"/>
              <a:t>SECTIONS TITLE HERE, ARIAL REGULAR, 36PT, ALL CAPS, EXPANDED</a:t>
            </a:r>
          </a:p>
        </p:txBody>
      </p:sp>
    </p:spTree>
    <p:extLst>
      <p:ext uri="{BB962C8B-B14F-4D97-AF65-F5344CB8AC3E}">
        <p14:creationId xmlns:p14="http://schemas.microsoft.com/office/powerpoint/2010/main" val="3874356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876" t="-8272"/>
          <a:stretch/>
        </p:blipFill>
        <p:spPr>
          <a:xfrm rot="16200000">
            <a:off x="8592039" y="20567"/>
            <a:ext cx="3608226" cy="3591697"/>
          </a:xfrm>
          <a:prstGeom prst="rect">
            <a:avLst/>
          </a:prstGeom>
        </p:spPr>
      </p:pic>
    </p:spTree>
    <p:extLst>
      <p:ext uri="{BB962C8B-B14F-4D97-AF65-F5344CB8AC3E}">
        <p14:creationId xmlns:p14="http://schemas.microsoft.com/office/powerpoint/2010/main" val="3493532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492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a:ext>
            </a:extLst>
          </a:blip>
          <a:srcRect/>
          <a:stretch/>
        </p:blipFill>
        <p:spPr>
          <a:xfrm rot="10800000">
            <a:off x="0" y="-20736"/>
            <a:ext cx="3273461" cy="2895009"/>
          </a:xfrm>
          <a:prstGeom prst="rect">
            <a:avLst/>
          </a:prstGeom>
        </p:spPr>
      </p:pic>
    </p:spTree>
    <p:extLst>
      <p:ext uri="{BB962C8B-B14F-4D97-AF65-F5344CB8AC3E}">
        <p14:creationId xmlns:p14="http://schemas.microsoft.com/office/powerpoint/2010/main" val="337838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9322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Google Shape;44;p103">
            <a:extLst>
              <a:ext uri="{FF2B5EF4-FFF2-40B4-BE49-F238E27FC236}">
                <a16:creationId xmlns:a16="http://schemas.microsoft.com/office/drawing/2014/main" id="{E84D3ABC-E924-426D-80BE-2E6A7E75B4C4}"/>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25984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956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a:srcRect l="16978" t="15834" r="19350" b="17045"/>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dirty="0"/>
              <a:t>SECTIONS TITLE HERE, ARIAL REGULAR, 36PT, ALL CAPS, EXPANDED</a:t>
            </a:r>
          </a:p>
        </p:txBody>
      </p:sp>
    </p:spTree>
    <p:extLst>
      <p:ext uri="{BB962C8B-B14F-4D97-AF65-F5344CB8AC3E}">
        <p14:creationId xmlns:p14="http://schemas.microsoft.com/office/powerpoint/2010/main" val="248112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5220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5972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1749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23" y="-180622"/>
            <a:ext cx="12188977" cy="7038622"/>
          </a:xfrm>
          <a:prstGeom prst="rect">
            <a:avLst/>
          </a:prstGeom>
        </p:spPr>
      </p:pic>
      <p:sp>
        <p:nvSpPr>
          <p:cNvPr id="5" name="Title 1"/>
          <p:cNvSpPr>
            <a:spLocks noGrp="1"/>
          </p:cNvSpPr>
          <p:nvPr>
            <p:ph type="title"/>
          </p:nvPr>
        </p:nvSpPr>
        <p:spPr>
          <a:xfrm>
            <a:off x="1880727" y="211527"/>
            <a:ext cx="937429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88072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998133"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021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2745585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61944" y="6043530"/>
            <a:ext cx="1620458" cy="574752"/>
          </a:xfrm>
          <a:prstGeom prst="rect">
            <a:avLst/>
          </a:prstGeom>
        </p:spPr>
      </p:pic>
      <p:pic>
        <p:nvPicPr>
          <p:cNvPr id="10" name="Picture 9" descr="FHI360_Logo_NewTag_Horiz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8047" y="6085753"/>
            <a:ext cx="1159861" cy="516525"/>
          </a:xfrm>
          <a:prstGeom prst="rect">
            <a:avLst/>
          </a:prstGeom>
        </p:spPr>
      </p:pic>
      <p:pic>
        <p:nvPicPr>
          <p:cNvPr id="9" name="Picture 8" descr="USAID log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02910" y="6043529"/>
            <a:ext cx="2316480" cy="625911"/>
          </a:xfrm>
          <a:prstGeom prst="rect">
            <a:avLst/>
          </a:prstGeom>
        </p:spPr>
      </p:pic>
      <p:pic>
        <p:nvPicPr>
          <p:cNvPr id="12" name="Picture 11">
            <a:extLst>
              <a:ext uri="{FF2B5EF4-FFF2-40B4-BE49-F238E27FC236}">
                <a16:creationId xmlns:a16="http://schemas.microsoft.com/office/drawing/2014/main" id="{F3A77295-11EA-4BB6-BC40-87C68AA8249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18909" y="5872376"/>
            <a:ext cx="1179619" cy="745905"/>
          </a:xfrm>
          <a:prstGeom prst="rect">
            <a:avLst/>
          </a:prstGeom>
        </p:spPr>
      </p:pic>
    </p:spTree>
    <p:extLst>
      <p:ext uri="{BB962C8B-B14F-4D97-AF65-F5344CB8AC3E}">
        <p14:creationId xmlns:p14="http://schemas.microsoft.com/office/powerpoint/2010/main" val="2615199367"/>
      </p:ext>
    </p:extLst>
  </p:cSld>
  <p:clrMapOvr>
    <a:masterClrMapping/>
  </p:clrMapOvr>
  <p:extLst>
    <p:ext uri="{DCECCB84-F9BA-43D5-87BE-67443E8EF086}">
      <p15:sldGuideLst xmlns:p15="http://schemas.microsoft.com/office/powerpoint/2012/main">
        <p15:guide id="1" orient="horz" pos="3792">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email">
            <a:extLst>
              <a:ext uri="{28A0092B-C50C-407E-A947-70E740481C1C}">
                <a14:useLocalDpi xmlns:a14="http://schemas.microsoft.com/office/drawing/2010/main"/>
              </a:ext>
            </a:extLst>
          </a:blip>
          <a:srcRect t="-2"/>
          <a:stretch/>
        </p:blipFill>
        <p:spPr>
          <a:xfrm>
            <a:off x="-3" y="-5"/>
            <a:ext cx="12188977" cy="5710857"/>
          </a:xfrm>
          <a:prstGeom prst="rect">
            <a:avLst/>
          </a:prstGeom>
        </p:spPr>
      </p:pic>
      <p:pic>
        <p:nvPicPr>
          <p:cNvPr id="10" name="Picture 9" descr="LINKAGES_Logo_v7.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0024" y="6059437"/>
            <a:ext cx="1732226" cy="614395"/>
          </a:xfrm>
          <a:prstGeom prst="rect">
            <a:avLst/>
          </a:prstGeom>
        </p:spPr>
      </p:pic>
      <p:sp>
        <p:nvSpPr>
          <p:cNvPr id="17" name="Title 16"/>
          <p:cNvSpPr>
            <a:spLocks noGrp="1"/>
          </p:cNvSpPr>
          <p:nvPr>
            <p:ph type="title"/>
          </p:nvPr>
        </p:nvSpPr>
        <p:spPr>
          <a:xfrm>
            <a:off x="609600" y="1572536"/>
            <a:ext cx="725805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5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3" name="Picture 2" descr="FHI360_Logo_NewTag_Horiz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6549" y="6083211"/>
            <a:ext cx="1353532" cy="602773"/>
          </a:xfrm>
          <a:prstGeom prst="rect">
            <a:avLst/>
          </a:prstGeom>
        </p:spPr>
      </p:pic>
      <p:pic>
        <p:nvPicPr>
          <p:cNvPr id="4" name="Picture 3" descr="USAID logo.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6987" y="6092170"/>
            <a:ext cx="2439538" cy="659162"/>
          </a:xfrm>
          <a:prstGeom prst="rect">
            <a:avLst/>
          </a:prstGeom>
        </p:spPr>
      </p:pic>
      <p:pic>
        <p:nvPicPr>
          <p:cNvPr id="9" name="Picture 8">
            <a:extLst>
              <a:ext uri="{FF2B5EF4-FFF2-40B4-BE49-F238E27FC236}">
                <a16:creationId xmlns:a16="http://schemas.microsoft.com/office/drawing/2014/main" id="{0BFDB8F0-DDB0-4960-AAE5-CA81A2C9665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56467" y="5962367"/>
            <a:ext cx="1240140" cy="784174"/>
          </a:xfrm>
          <a:prstGeom prst="rect">
            <a:avLst/>
          </a:prstGeom>
        </p:spPr>
      </p:pic>
    </p:spTree>
    <p:extLst>
      <p:ext uri="{BB962C8B-B14F-4D97-AF65-F5344CB8AC3E}">
        <p14:creationId xmlns:p14="http://schemas.microsoft.com/office/powerpoint/2010/main" val="159063125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23" y="0"/>
            <a:ext cx="12188977" cy="6858000"/>
          </a:xfrm>
          <a:prstGeom prst="rect">
            <a:avLst/>
          </a:prstGeom>
        </p:spPr>
      </p:pic>
      <p:sp>
        <p:nvSpPr>
          <p:cNvPr id="5" name="Title 16"/>
          <p:cNvSpPr>
            <a:spLocks noGrp="1"/>
          </p:cNvSpPr>
          <p:nvPr>
            <p:ph type="title"/>
          </p:nvPr>
        </p:nvSpPr>
        <p:spPr>
          <a:xfrm>
            <a:off x="2146514" y="1356912"/>
            <a:ext cx="9238827"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56789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pic>
        <p:nvPicPr>
          <p:cNvPr id="8" name="Picture 7" descr="LINKAGES_Logo_v7.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7993" y="6154344"/>
            <a:ext cx="1522336" cy="404370"/>
          </a:xfrm>
          <a:prstGeom prst="rect">
            <a:avLst/>
          </a:prstGeom>
        </p:spPr>
      </p:pic>
      <p:pic>
        <p:nvPicPr>
          <p:cNvPr id="10" name="Picture 9" descr="FHI360_Logo_NewTag_Horiz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1309" y="6154344"/>
            <a:ext cx="1123528" cy="375258"/>
          </a:xfrm>
          <a:prstGeom prst="rect">
            <a:avLst/>
          </a:prstGeom>
        </p:spPr>
      </p:pic>
      <p:pic>
        <p:nvPicPr>
          <p:cNvPr id="11" name="Picture 10" descr="PEPFARLogoDomestic_Tagline.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48887" y="6112886"/>
            <a:ext cx="1771023" cy="480693"/>
          </a:xfrm>
          <a:prstGeom prst="rect">
            <a:avLst/>
          </a:prstGeom>
        </p:spPr>
      </p:pic>
      <p:pic>
        <p:nvPicPr>
          <p:cNvPr id="9" name="Picture 8" descr="USAID logo.jp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5200" y="6122373"/>
            <a:ext cx="2394200" cy="485187"/>
          </a:xfrm>
          <a:prstGeom prst="rect">
            <a:avLst/>
          </a:prstGeom>
        </p:spPr>
      </p:pic>
    </p:spTree>
    <p:extLst>
      <p:ext uri="{BB962C8B-B14F-4D97-AF65-F5344CB8AC3E}">
        <p14:creationId xmlns:p14="http://schemas.microsoft.com/office/powerpoint/2010/main" val="2742945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41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8592039" y="20567"/>
            <a:ext cx="3608226" cy="3591697"/>
          </a:xfrm>
          <a:prstGeom prst="rect">
            <a:avLst/>
          </a:prstGeom>
        </p:spPr>
      </p:pic>
    </p:spTree>
    <p:extLst>
      <p:ext uri="{BB962C8B-B14F-4D97-AF65-F5344CB8AC3E}">
        <p14:creationId xmlns:p14="http://schemas.microsoft.com/office/powerpoint/2010/main" val="3180884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aces">
    <p:spTree>
      <p:nvGrpSpPr>
        <p:cNvPr id="1" name=""/>
        <p:cNvGrpSpPr/>
        <p:nvPr/>
      </p:nvGrpSpPr>
      <p:grpSpPr>
        <a:xfrm>
          <a:off x="0" y="0"/>
          <a:ext cx="0" cy="0"/>
          <a:chOff x="0" y="0"/>
          <a:chExt cx="0" cy="0"/>
        </a:xfrm>
      </p:grpSpPr>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C883F1-8BF5-44BF-A286-AB163E536895}"/>
              </a:ext>
            </a:extLst>
          </p:cNvPr>
          <p:cNvGrpSpPr/>
          <p:nvPr userDrawn="1"/>
        </p:nvGrpSpPr>
        <p:grpSpPr>
          <a:xfrm>
            <a:off x="-1034" y="0"/>
            <a:ext cx="1116155" cy="6858000"/>
            <a:chOff x="-775" y="0"/>
            <a:chExt cx="837116" cy="6858000"/>
          </a:xfrm>
        </p:grpSpPr>
        <p:pic>
          <p:nvPicPr>
            <p:cNvPr id="2" name="Picture 1" descr="Linkages backgroundNo blue-01.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r="90854" b="5772"/>
            <a:stretch/>
          </p:blipFill>
          <p:spPr>
            <a:xfrm>
              <a:off x="0" y="0"/>
              <a:ext cx="836341" cy="6462132"/>
            </a:xfrm>
            <a:prstGeom prst="rect">
              <a:avLst/>
            </a:prstGeom>
          </p:spPr>
        </p:pic>
        <p:pic>
          <p:nvPicPr>
            <p:cNvPr id="8" name="Picture 7" descr="Linkages backgroundNo blue-01.png">
              <a:extLst>
                <a:ext uri="{FF2B5EF4-FFF2-40B4-BE49-F238E27FC236}">
                  <a16:creationId xmlns:a16="http://schemas.microsoft.com/office/drawing/2014/main" id="{00ED24FD-15AF-47A0-9D5F-EE40F3CA7EA2}"/>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75" y="5425434"/>
              <a:ext cx="836341" cy="1432566"/>
            </a:xfrm>
            <a:prstGeom prst="rect">
              <a:avLst/>
            </a:prstGeom>
          </p:spPr>
        </p:pic>
      </p:grpSp>
    </p:spTree>
    <p:extLst>
      <p:ext uri="{BB962C8B-B14F-4D97-AF65-F5344CB8AC3E}">
        <p14:creationId xmlns:p14="http://schemas.microsoft.com/office/powerpoint/2010/main" val="371262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5"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5237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2181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ubtitle">
    <p:spTree>
      <p:nvGrpSpPr>
        <p:cNvPr id="1" name=""/>
        <p:cNvGrpSpPr/>
        <p:nvPr/>
      </p:nvGrpSpPr>
      <p:grpSpPr>
        <a:xfrm>
          <a:off x="0" y="0"/>
          <a:ext cx="0" cy="0"/>
          <a:chOff x="0" y="0"/>
          <a:chExt cx="0" cy="0"/>
        </a:xfrm>
      </p:grpSpPr>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A14184C0-B0C7-42E7-93CB-43936991BE80}"/>
              </a:ext>
            </a:extLst>
          </p:cNvPr>
          <p:cNvGrpSpPr/>
          <p:nvPr userDrawn="1"/>
        </p:nvGrpSpPr>
        <p:grpSpPr>
          <a:xfrm>
            <a:off x="0" y="0"/>
            <a:ext cx="12192000" cy="6858000"/>
            <a:chOff x="0" y="0"/>
            <a:chExt cx="9144000" cy="6858000"/>
          </a:xfrm>
        </p:grpSpPr>
        <p:pic>
          <p:nvPicPr>
            <p:cNvPr id="2" name="Picture 1" descr="Linkages background-01.pn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b="5040"/>
            <a:stretch/>
          </p:blipFill>
          <p:spPr>
            <a:xfrm>
              <a:off x="0" y="0"/>
              <a:ext cx="9144000" cy="6512312"/>
            </a:xfrm>
            <a:prstGeom prst="rect">
              <a:avLst/>
            </a:prstGeom>
          </p:spPr>
        </p:pic>
        <p:pic>
          <p:nvPicPr>
            <p:cNvPr id="6" name="Picture 5" descr="Linkages background-01.png">
              <a:extLst>
                <a:ext uri="{FF2B5EF4-FFF2-40B4-BE49-F238E27FC236}">
                  <a16:creationId xmlns:a16="http://schemas.microsoft.com/office/drawing/2014/main" id="{281A3577-8AA5-4309-BAC3-03C936D8ACD1}"/>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5023636"/>
              <a:ext cx="9144000" cy="1834364"/>
            </a:xfrm>
            <a:prstGeom prst="rect">
              <a:avLst/>
            </a:prstGeom>
          </p:spPr>
        </p:pic>
      </p:grpSp>
    </p:spTree>
    <p:extLst>
      <p:ext uri="{BB962C8B-B14F-4D97-AF65-F5344CB8AC3E}">
        <p14:creationId xmlns:p14="http://schemas.microsoft.com/office/powerpoint/2010/main" val="2665561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5790712"/>
          </a:xfrm>
          <a:prstGeom prst="rect">
            <a:avLst/>
          </a:prstGeom>
        </p:spPr>
      </p:pic>
      <p:pic>
        <p:nvPicPr>
          <p:cNvPr id="11" name="Picture 10" descr="Horizontal_RGB_600.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4042" y="5896499"/>
            <a:ext cx="3495913" cy="1012164"/>
          </a:xfrm>
          <a:prstGeom prst="rect">
            <a:avLst/>
          </a:prstGeom>
        </p:spPr>
      </p:pic>
      <p:sp>
        <p:nvSpPr>
          <p:cNvPr id="17" name="Title 16"/>
          <p:cNvSpPr>
            <a:spLocks noGrp="1"/>
          </p:cNvSpPr>
          <p:nvPr>
            <p:ph type="title"/>
          </p:nvPr>
        </p:nvSpPr>
        <p:spPr>
          <a:xfrm>
            <a:off x="609600" y="1572536"/>
            <a:ext cx="1097280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4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3" name="Picture 2" descr="FHI360_Logo_NewTag_Horiz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11915" y="6134616"/>
            <a:ext cx="1544303" cy="515797"/>
          </a:xfrm>
          <a:prstGeom prst="rect">
            <a:avLst/>
          </a:prstGeom>
        </p:spPr>
      </p:pic>
      <p:pic>
        <p:nvPicPr>
          <p:cNvPr id="13" name="Picture 12" descr="PEPFARLogoDomestic_Tagline.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61308" y="6072221"/>
            <a:ext cx="2434293" cy="660719"/>
          </a:xfrm>
          <a:prstGeom prst="rect">
            <a:avLst/>
          </a:prstGeom>
        </p:spPr>
      </p:pic>
    </p:spTree>
    <p:extLst>
      <p:ext uri="{BB962C8B-B14F-4D97-AF65-F5344CB8AC3E}">
        <p14:creationId xmlns:p14="http://schemas.microsoft.com/office/powerpoint/2010/main" val="731668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pic>
        <p:nvPicPr>
          <p:cNvPr id="10" name="Picture 9" descr="FHI360_Logo_NewTag_Horiz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4109" y="6154344"/>
            <a:ext cx="1123528" cy="375258"/>
          </a:xfrm>
          <a:prstGeom prst="rect">
            <a:avLst/>
          </a:prstGeom>
        </p:spPr>
      </p:pic>
      <p:pic>
        <p:nvPicPr>
          <p:cNvPr id="11" name="Picture 10" descr="PEPFARLogoDomestic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67527" y="6112886"/>
            <a:ext cx="1771023" cy="480693"/>
          </a:xfrm>
          <a:prstGeom prst="rect">
            <a:avLst/>
          </a:prstGeom>
        </p:spPr>
      </p:pic>
      <p:pic>
        <p:nvPicPr>
          <p:cNvPr id="9" name="Picture 8" descr="USAID log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41520" y="6122373"/>
            <a:ext cx="2394200" cy="485187"/>
          </a:xfrm>
          <a:prstGeom prst="rect">
            <a:avLst/>
          </a:prstGeom>
        </p:spPr>
      </p:pic>
    </p:spTree>
    <p:extLst>
      <p:ext uri="{BB962C8B-B14F-4D97-AF65-F5344CB8AC3E}">
        <p14:creationId xmlns:p14="http://schemas.microsoft.com/office/powerpoint/2010/main" val="3974281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8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958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a:alphaModFix amt="14000"/>
          </a:blip>
          <a:srcRect r="50248" b="50000"/>
          <a:stretch/>
        </p:blipFill>
        <p:spPr>
          <a:xfrm rot="10800000">
            <a:off x="0" y="-20736"/>
            <a:ext cx="3273461" cy="2895009"/>
          </a:xfrm>
          <a:prstGeom prst="rect">
            <a:avLst/>
          </a:prstGeom>
        </p:spPr>
      </p:pic>
    </p:spTree>
    <p:extLst>
      <p:ext uri="{BB962C8B-B14F-4D97-AF65-F5344CB8AC3E}">
        <p14:creationId xmlns:p14="http://schemas.microsoft.com/office/powerpoint/2010/main" val="158553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4076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Google Shape;44;p103">
            <a:extLst>
              <a:ext uri="{FF2B5EF4-FFF2-40B4-BE49-F238E27FC236}">
                <a16:creationId xmlns:a16="http://schemas.microsoft.com/office/drawing/2014/main" id="{E84D3ABC-E924-426D-80BE-2E6A7E75B4C4}"/>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7203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73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336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2/25/2021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93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91" r:id="rId6"/>
    <p:sldLayoutId id="2147483892"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2/25/2021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08364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47.png"/><Relationship Id="rId7" Type="http://schemas.openxmlformats.org/officeDocument/2006/relationships/image" Target="../media/image50.tif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tiff"/><Relationship Id="rId5" Type="http://schemas.openxmlformats.org/officeDocument/2006/relationships/hyperlink" Target="http://home.deib.polimi.it/bartolini/" TargetMode="External"/><Relationship Id="rId4" Type="http://schemas.openxmlformats.org/officeDocument/2006/relationships/image" Target="../media/image48.gif"/><Relationship Id="rId9" Type="http://schemas.openxmlformats.org/officeDocument/2006/relationships/image" Target="../media/image1460.png"/></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customXml" Target="../ink/ink4.xml"/><Relationship Id="rId3" Type="http://schemas.openxmlformats.org/officeDocument/2006/relationships/image" Target="../media/image48.gif"/><Relationship Id="rId7" Type="http://schemas.openxmlformats.org/officeDocument/2006/relationships/image" Target="../media/image52.png"/><Relationship Id="rId12" Type="http://schemas.openxmlformats.org/officeDocument/2006/relationships/image" Target="../media/image148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customXml" Target="../ink/ink3.xml"/><Relationship Id="rId5" Type="http://schemas.openxmlformats.org/officeDocument/2006/relationships/image" Target="../media/image51.png"/><Relationship Id="rId10" Type="http://schemas.openxmlformats.org/officeDocument/2006/relationships/image" Target="../media/image1470.png"/><Relationship Id="rId4" Type="http://schemas.openxmlformats.org/officeDocument/2006/relationships/hyperlink" Target="http://home.deib.polimi.it/bartolini/" TargetMode="External"/><Relationship Id="rId9" Type="http://schemas.openxmlformats.org/officeDocument/2006/relationships/customXml" Target="../ink/ink2.xml"/><Relationship Id="rId14" Type="http://schemas.openxmlformats.org/officeDocument/2006/relationships/image" Target="../media/image1490.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3C5B-EFAA-4599-8E16-7F2F82E4063C}"/>
              </a:ext>
            </a:extLst>
          </p:cNvPr>
          <p:cNvSpPr>
            <a:spLocks noGrp="1"/>
          </p:cNvSpPr>
          <p:nvPr>
            <p:ph type="ctrTitle"/>
          </p:nvPr>
        </p:nvSpPr>
        <p:spPr>
          <a:xfrm>
            <a:off x="1737226" y="1276916"/>
            <a:ext cx="9558155" cy="1345968"/>
          </a:xfrm>
        </p:spPr>
        <p:txBody>
          <a:bodyPr>
            <a:normAutofit/>
          </a:bodyPr>
          <a:lstStyle/>
          <a:p>
            <a:r>
              <a:rPr kumimoji="0" lang="fr-FR" sz="3000" b="1" i="0" u="none" strike="noStrike" kern="0" cap="none" spc="0" normalizeH="0" baseline="0" noProof="0" dirty="0">
                <a:ln>
                  <a:noFill/>
                </a:ln>
                <a:solidFill>
                  <a:srgbClr val="DEEBF7"/>
                </a:solidFill>
                <a:effectLst/>
                <a:uLnTx/>
                <a:uFillTx/>
                <a:latin typeface="Arial"/>
                <a:cs typeface="Arial"/>
                <a:sym typeface="Arial"/>
              </a:rPr>
              <a:t>Test index et référence au réseau de risque</a:t>
            </a:r>
            <a:br>
              <a:rPr kumimoji="0" lang="en-US" sz="3600" b="1" i="0" u="none" strike="noStrike" kern="0" cap="none" spc="0" normalizeH="0" baseline="0" noProof="0" dirty="0">
                <a:ln>
                  <a:noFill/>
                </a:ln>
                <a:solidFill>
                  <a:srgbClr val="DEEBF7"/>
                </a:solidFill>
                <a:effectLst/>
                <a:uLnTx/>
                <a:uFillTx/>
                <a:latin typeface="Arial"/>
                <a:cs typeface="Arial"/>
                <a:sym typeface="Arial"/>
              </a:rPr>
            </a:br>
            <a:r>
              <a:rPr kumimoji="0" lang="fr-FR" sz="2400" b="0" i="0" u="none" strike="noStrike" kern="0" cap="none" spc="-10" normalizeH="0" noProof="0" dirty="0">
                <a:ln>
                  <a:noFill/>
                </a:ln>
                <a:solidFill>
                  <a:srgbClr val="DEEBF7"/>
                </a:solidFill>
                <a:effectLst/>
                <a:uLnTx/>
                <a:uFillTx/>
                <a:latin typeface="Arial"/>
                <a:cs typeface="Arial"/>
                <a:sym typeface="Arial"/>
              </a:rPr>
              <a:t>Orientation et formation à la mise en œuvre du programme</a:t>
            </a:r>
            <a:br>
              <a:rPr kumimoji="0" lang="fr-FR" sz="2400" b="0" i="0" u="none" strike="noStrike" kern="0" cap="none" spc="-10" normalizeH="0" noProof="0" dirty="0">
                <a:ln>
                  <a:noFill/>
                </a:ln>
                <a:solidFill>
                  <a:srgbClr val="DEEBF7"/>
                </a:solidFill>
                <a:effectLst/>
                <a:uLnTx/>
                <a:uFillTx/>
                <a:latin typeface="Arial"/>
                <a:cs typeface="Arial"/>
                <a:sym typeface="Arial"/>
              </a:rPr>
            </a:br>
            <a:r>
              <a:rPr kumimoji="0" lang="en-US" sz="3200" b="1" i="0" u="none" strike="noStrike" kern="0" cap="none" spc="0" normalizeH="0" baseline="0" noProof="0" dirty="0">
                <a:ln>
                  <a:noFill/>
                </a:ln>
                <a:solidFill>
                  <a:srgbClr val="DEEBF7"/>
                </a:solidFill>
                <a:effectLst/>
                <a:uLnTx/>
                <a:uFillTx/>
                <a:latin typeface="Arial"/>
                <a:cs typeface="Arial"/>
                <a:sym typeface="Arial"/>
              </a:rPr>
              <a:t>Jour 3</a:t>
            </a:r>
            <a:endParaRPr lang="en-US" sz="2400" spc="-10" dirty="0"/>
          </a:p>
        </p:txBody>
      </p:sp>
      <p:sp>
        <p:nvSpPr>
          <p:cNvPr id="7" name="Subtitle 6">
            <a:extLst>
              <a:ext uri="{FF2B5EF4-FFF2-40B4-BE49-F238E27FC236}">
                <a16:creationId xmlns:a16="http://schemas.microsoft.com/office/drawing/2014/main" id="{6AB3706E-8363-42E7-9370-17ECB4A07C96}"/>
              </a:ext>
            </a:extLst>
          </p:cNvPr>
          <p:cNvSpPr>
            <a:spLocks noGrp="1"/>
          </p:cNvSpPr>
          <p:nvPr>
            <p:ph type="subTitle" idx="1"/>
          </p:nvPr>
        </p:nvSpPr>
        <p:spPr>
          <a:xfrm>
            <a:off x="1737226" y="2799841"/>
            <a:ext cx="8216348" cy="655879"/>
          </a:xfrm>
        </p:spPr>
        <p:txBody>
          <a:bodyPr/>
          <a:lstStyle/>
          <a:p>
            <a:r>
              <a:rPr lang="en-US" dirty="0"/>
              <a:t>Ville, Pays ANNÉE</a:t>
            </a:r>
          </a:p>
          <a:p>
            <a:endParaRPr lang="en-US" dirty="0"/>
          </a:p>
        </p:txBody>
      </p:sp>
      <p:sp>
        <p:nvSpPr>
          <p:cNvPr id="8" name="Text Placeholder 7">
            <a:extLst>
              <a:ext uri="{FF2B5EF4-FFF2-40B4-BE49-F238E27FC236}">
                <a16:creationId xmlns:a16="http://schemas.microsoft.com/office/drawing/2014/main" id="{9EFE2BC8-0D78-4511-BAD7-89FA5ADB4285}"/>
              </a:ext>
            </a:extLst>
          </p:cNvPr>
          <p:cNvSpPr>
            <a:spLocks noGrp="1"/>
          </p:cNvSpPr>
          <p:nvPr>
            <p:ph type="body" sz="quarter" idx="10"/>
          </p:nvPr>
        </p:nvSpPr>
        <p:spPr/>
        <p:txBody>
          <a:bodyPr/>
          <a:lstStyle/>
          <a:p>
            <a:r>
              <a:rPr lang="en-US" dirty="0"/>
              <a:t>Nom de l’auteur</a:t>
            </a:r>
          </a:p>
        </p:txBody>
      </p:sp>
      <p:sp>
        <p:nvSpPr>
          <p:cNvPr id="9" name="Text Placeholder 8">
            <a:extLst>
              <a:ext uri="{FF2B5EF4-FFF2-40B4-BE49-F238E27FC236}">
                <a16:creationId xmlns:a16="http://schemas.microsoft.com/office/drawing/2014/main" id="{56DD3912-A4F0-4257-851D-28D1DD291662}"/>
              </a:ext>
            </a:extLst>
          </p:cNvPr>
          <p:cNvSpPr>
            <a:spLocks noGrp="1"/>
          </p:cNvSpPr>
          <p:nvPr>
            <p:ph type="body" sz="quarter" idx="11"/>
          </p:nvPr>
        </p:nvSpPr>
        <p:spPr/>
        <p:txBody>
          <a:bodyPr/>
          <a:lstStyle/>
          <a:p>
            <a:r>
              <a:rPr lang="en-US" dirty="0"/>
              <a:t>Titre de l’auteur</a:t>
            </a:r>
          </a:p>
        </p:txBody>
      </p:sp>
    </p:spTree>
    <p:extLst>
      <p:ext uri="{BB962C8B-B14F-4D97-AF65-F5344CB8AC3E}">
        <p14:creationId xmlns:p14="http://schemas.microsoft.com/office/powerpoint/2010/main" val="305379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1292-F19A-4129-9537-B04BB36AF6DB}"/>
              </a:ext>
            </a:extLst>
          </p:cNvPr>
          <p:cNvSpPr>
            <a:spLocks noGrp="1"/>
          </p:cNvSpPr>
          <p:nvPr>
            <p:ph type="title"/>
          </p:nvPr>
        </p:nvSpPr>
        <p:spPr/>
        <p:txBody>
          <a:bodyPr anchor="b">
            <a:normAutofit fontScale="90000"/>
          </a:bodyPr>
          <a:lstStyle/>
          <a:p>
            <a:r>
              <a:rPr lang="fr-FR" dirty="0"/>
              <a:t>Scénario B : obtenir les coordonnées du partenaire</a:t>
            </a:r>
            <a:endParaRPr lang="en-US" dirty="0"/>
          </a:p>
        </p:txBody>
      </p:sp>
      <p:sp>
        <p:nvSpPr>
          <p:cNvPr id="3" name="Content Placeholder 2">
            <a:extLst>
              <a:ext uri="{FF2B5EF4-FFF2-40B4-BE49-F238E27FC236}">
                <a16:creationId xmlns:a16="http://schemas.microsoft.com/office/drawing/2014/main" id="{C76CFD2D-BD4B-4727-9291-D80E94412CD3}"/>
              </a:ext>
            </a:extLst>
          </p:cNvPr>
          <p:cNvSpPr>
            <a:spLocks noGrp="1"/>
          </p:cNvSpPr>
          <p:nvPr>
            <p:ph type="body" idx="1"/>
          </p:nvPr>
        </p:nvSpPr>
        <p:spPr/>
        <p:txBody>
          <a:bodyPr>
            <a:noAutofit/>
          </a:bodyPr>
          <a:lstStyle/>
          <a:p>
            <a:pPr marL="50800" indent="0">
              <a:spcBef>
                <a:spcPts val="0"/>
              </a:spcBef>
              <a:buNone/>
            </a:pPr>
            <a:r>
              <a:rPr lang="fr-FR" sz="2400" b="1" dirty="0"/>
              <a:t>Travail de groupe</a:t>
            </a:r>
            <a:endParaRPr lang="en-US" sz="2400" b="1" dirty="0"/>
          </a:p>
          <a:p>
            <a:pPr marL="50800" indent="0">
              <a:spcBef>
                <a:spcPts val="600"/>
              </a:spcBef>
              <a:buNone/>
            </a:pPr>
            <a:r>
              <a:rPr lang="fr-FR" sz="2400" dirty="0"/>
              <a:t>Divisez-vous en groupes de 3. Une personne sert de client, l'autre de conseiller / prestataire et la troisième d'observateur</a:t>
            </a:r>
            <a:r>
              <a:rPr lang="en-US" sz="2400" dirty="0"/>
              <a:t>.</a:t>
            </a:r>
          </a:p>
          <a:p>
            <a:pPr marL="50800" indent="0">
              <a:buNone/>
            </a:pPr>
            <a:r>
              <a:rPr lang="fr-FR" sz="2400" b="1" dirty="0"/>
              <a:t>Étude de cas</a:t>
            </a:r>
            <a:endParaRPr lang="en-US" sz="2400" b="1" dirty="0"/>
          </a:p>
          <a:p>
            <a:pPr marL="50800" indent="0">
              <a:spcBef>
                <a:spcPts val="600"/>
              </a:spcBef>
              <a:buNone/>
            </a:pPr>
            <a:r>
              <a:rPr lang="en-US" sz="2400" dirty="0"/>
              <a:t>Fab est un homme de 40 ans </a:t>
            </a:r>
            <a:r>
              <a:rPr lang="fr-FR" sz="2400" dirty="0"/>
              <a:t>qui a des relations sexuelles avec des hommes qui ont récemment été testés séropositifs</a:t>
            </a:r>
            <a:r>
              <a:rPr lang="en-US" sz="2400" dirty="0"/>
              <a:t>. </a:t>
            </a:r>
            <a:r>
              <a:rPr lang="fr-FR" sz="2400" dirty="0"/>
              <a:t>Il a plusieurs partenaires et se rend parfois dans un salon de massage  et engage un travailleur du sexe à la fin du mois lorsqu'il a un peu d'argent supplémentaire</a:t>
            </a:r>
            <a:r>
              <a:rPr lang="en-US" sz="2400" dirty="0"/>
              <a:t>.</a:t>
            </a:r>
          </a:p>
          <a:p>
            <a:pPr marL="50800" indent="0">
              <a:buNone/>
            </a:pPr>
            <a:r>
              <a:rPr lang="fr-FR" sz="2400" dirty="0"/>
              <a:t>Vous devez vous assurer que Fab comprend l'importance de la notification des partenaires et obtenir les noms de ses partenaires</a:t>
            </a:r>
            <a:r>
              <a:rPr lang="en-US" sz="2400" dirty="0"/>
              <a:t>. </a:t>
            </a:r>
          </a:p>
        </p:txBody>
      </p:sp>
      <p:pic>
        <p:nvPicPr>
          <p:cNvPr id="4" name="Picture 3" descr="A close up of a logo&#10;&#10;Description automatically generated">
            <a:extLst>
              <a:ext uri="{FF2B5EF4-FFF2-40B4-BE49-F238E27FC236}">
                <a16:creationId xmlns:a16="http://schemas.microsoft.com/office/drawing/2014/main" id="{224474C5-BD83-2D4C-9339-EE4ADAE31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9244" y="2334273"/>
            <a:ext cx="1815430" cy="2928114"/>
          </a:xfrm>
          <a:prstGeom prst="rect">
            <a:avLst/>
          </a:prstGeom>
        </p:spPr>
      </p:pic>
    </p:spTree>
    <p:extLst>
      <p:ext uri="{BB962C8B-B14F-4D97-AF65-F5344CB8AC3E}">
        <p14:creationId xmlns:p14="http://schemas.microsoft.com/office/powerpoint/2010/main" val="211748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a:xfrm>
            <a:off x="838200" y="504883"/>
            <a:ext cx="10515600" cy="800100"/>
          </a:xfrm>
        </p:spPr>
        <p:txBody>
          <a:bodyPr vert="horz" lIns="91440" tIns="45720" rIns="91440" bIns="45720" rtlCol="0" anchor="b">
            <a:normAutofit/>
          </a:bodyPr>
          <a:lstStyle/>
          <a:p>
            <a:r>
              <a:rPr lang="fr-FR" dirty="0"/>
              <a:t>Scénario C : aider un client à se référer</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0" y="1476432"/>
            <a:ext cx="8543925" cy="5297487"/>
          </a:xfrm>
        </p:spPr>
        <p:txBody>
          <a:bodyPr vert="horz" lIns="91440" tIns="45720" rIns="91440" bIns="45720" rtlCol="0">
            <a:noAutofit/>
          </a:bodyPr>
          <a:lstStyle/>
          <a:p>
            <a:pPr marL="50800" indent="0">
              <a:spcBef>
                <a:spcPts val="0"/>
              </a:spcBef>
              <a:buNone/>
            </a:pPr>
            <a:r>
              <a:rPr lang="fr-FR" sz="2400" b="1" dirty="0"/>
              <a:t>Travail de groupe</a:t>
            </a:r>
            <a:endParaRPr lang="en-US" sz="2400" b="1" dirty="0"/>
          </a:p>
          <a:p>
            <a:pPr marL="50800" indent="0">
              <a:spcBef>
                <a:spcPts val="600"/>
              </a:spcBef>
              <a:buNone/>
            </a:pPr>
            <a:r>
              <a:rPr lang="en-US" sz="2400" dirty="0"/>
              <a:t>Rester dans vos groupes de trois. </a:t>
            </a:r>
            <a:r>
              <a:rPr lang="fr-FR" sz="2400" dirty="0"/>
              <a:t>Changer de rôle </a:t>
            </a:r>
            <a:br>
              <a:rPr lang="fr-FR" sz="2400" dirty="0"/>
            </a:br>
            <a:r>
              <a:rPr lang="en-US" sz="2400" dirty="0"/>
              <a:t>(l</a:t>
            </a:r>
            <a:r>
              <a:rPr lang="fr-FR" sz="2400" dirty="0"/>
              <a:t>a nouvelle personne sert de client, une autre le conseiller </a:t>
            </a:r>
            <a:r>
              <a:rPr lang="en-US" sz="2400" dirty="0"/>
              <a:t>/</a:t>
            </a:r>
            <a:r>
              <a:rPr lang="fr-FR" sz="2400" dirty="0"/>
              <a:t> prestataire et la troisième un observateur</a:t>
            </a:r>
            <a:r>
              <a:rPr lang="en-US" sz="2400" dirty="0"/>
              <a:t>).</a:t>
            </a:r>
          </a:p>
          <a:p>
            <a:pPr marL="50800" indent="0">
              <a:buNone/>
            </a:pPr>
            <a:r>
              <a:rPr lang="fr-FR" sz="2400" b="1" dirty="0"/>
              <a:t>Étude de cas</a:t>
            </a:r>
            <a:endParaRPr lang="en-US" sz="2400" b="1" dirty="0"/>
          </a:p>
          <a:p>
            <a:pPr marL="50800" indent="0">
              <a:spcBef>
                <a:spcPts val="600"/>
              </a:spcBef>
              <a:buNone/>
            </a:pPr>
            <a:r>
              <a:rPr lang="fr-FR" sz="2400" dirty="0"/>
              <a:t>Vous conseillez une travailleuse du sexe qui a récemment été testée positive. Elle indique qu’elle utilise des préservatifs avec ses clients, mais qu’elle a deux partenaires principaux avec lesquels elle n’utilise pas de préservatifs. Elle est prête à vous parler de la notification d'un partenaire mais ne veut pas du tout parler de l'autre parce qu'il pourrait la battre</a:t>
            </a:r>
            <a:r>
              <a:rPr lang="en-US" sz="2400" dirty="0"/>
              <a:t>.</a:t>
            </a:r>
          </a:p>
          <a:p>
            <a:pPr marL="50800" indent="0">
              <a:buNone/>
            </a:pPr>
            <a:r>
              <a:rPr lang="fr-FR" sz="2400" dirty="0"/>
              <a:t>Que feriez-vous dans cette situation ? Quels messages donneriez-vous à ce client </a:t>
            </a:r>
            <a:r>
              <a:rPr lang="en-US" sz="2400" dirty="0"/>
              <a:t>?</a:t>
            </a:r>
          </a:p>
          <a:p>
            <a:pPr marL="50800" indent="0">
              <a:buNone/>
            </a:pPr>
            <a:endParaRPr lang="en-US" sz="2400" dirty="0"/>
          </a:p>
        </p:txBody>
      </p:sp>
      <p:pic>
        <p:nvPicPr>
          <p:cNvPr id="5" name="Picture 4" descr="A close up of a person&#10;&#10;Description automatically generated">
            <a:extLst>
              <a:ext uri="{FF2B5EF4-FFF2-40B4-BE49-F238E27FC236}">
                <a16:creationId xmlns:a16="http://schemas.microsoft.com/office/drawing/2014/main" id="{421D300C-886D-024B-AFA3-82F091790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95527" y="1197061"/>
            <a:ext cx="1979197" cy="2928114"/>
          </a:xfrm>
          <a:prstGeom prst="rect">
            <a:avLst/>
          </a:prstGeom>
        </p:spPr>
      </p:pic>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401815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houette of a person&#10;&#10;Description automatically generated">
            <a:extLst>
              <a:ext uri="{FF2B5EF4-FFF2-40B4-BE49-F238E27FC236}">
                <a16:creationId xmlns:a16="http://schemas.microsoft.com/office/drawing/2014/main" id="{421D300C-886D-024B-AFA3-82F091790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593" t="5235" r="10941" b="6536"/>
          <a:stretch/>
        </p:blipFill>
        <p:spPr>
          <a:xfrm>
            <a:off x="8972377" y="989013"/>
            <a:ext cx="2948005" cy="2827282"/>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p:txBody>
          <a:bodyPr vert="horz" lIns="91440" tIns="45720" rIns="91440" bIns="45720" rtlCol="0" anchor="ctr">
            <a:normAutofit/>
          </a:bodyPr>
          <a:lstStyle/>
          <a:p>
            <a:r>
              <a:rPr lang="fr-FR" dirty="0"/>
              <a:t>Scénario D : aider un client à se référer</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0" y="1636713"/>
            <a:ext cx="8326821" cy="4932362"/>
          </a:xfrm>
        </p:spPr>
        <p:txBody>
          <a:bodyPr vert="horz" lIns="91440" tIns="45720" rIns="91440" bIns="45720" rtlCol="0">
            <a:normAutofit fontScale="85000" lnSpcReduction="20000"/>
          </a:bodyPr>
          <a:lstStyle/>
          <a:p>
            <a:pPr marL="50800" indent="0">
              <a:lnSpc>
                <a:spcPct val="115000"/>
              </a:lnSpc>
              <a:spcBef>
                <a:spcPts val="0"/>
              </a:spcBef>
              <a:buNone/>
            </a:pPr>
            <a:r>
              <a:rPr lang="fr-FR" b="1" dirty="0"/>
              <a:t>Travail de groupe</a:t>
            </a:r>
            <a:endParaRPr lang="en-US" b="1" dirty="0"/>
          </a:p>
          <a:p>
            <a:pPr marL="50800" indent="0">
              <a:lnSpc>
                <a:spcPct val="115000"/>
              </a:lnSpc>
              <a:spcBef>
                <a:spcPts val="600"/>
              </a:spcBef>
              <a:buNone/>
            </a:pPr>
            <a:r>
              <a:rPr lang="fr-FR" dirty="0"/>
              <a:t>Restez dans vos groupes de trois. Changer de rôle </a:t>
            </a:r>
            <a:br>
              <a:rPr lang="fr-FR" dirty="0"/>
            </a:br>
            <a:r>
              <a:rPr lang="fr-FR" dirty="0"/>
              <a:t>(la nouvelle personne sert de client, une autre le conseiller / prestataire et la troisième un observateur</a:t>
            </a:r>
            <a:r>
              <a:rPr lang="en-US" dirty="0"/>
              <a:t>).</a:t>
            </a:r>
          </a:p>
          <a:p>
            <a:pPr marL="50800" indent="0">
              <a:lnSpc>
                <a:spcPct val="115000"/>
              </a:lnSpc>
              <a:buNone/>
            </a:pPr>
            <a:r>
              <a:rPr lang="fr-FR" b="1" dirty="0"/>
              <a:t>Étude de cas</a:t>
            </a:r>
            <a:endParaRPr lang="en-US" b="1" dirty="0"/>
          </a:p>
          <a:p>
            <a:pPr marL="50800" indent="0">
              <a:lnSpc>
                <a:spcPct val="115000"/>
              </a:lnSpc>
              <a:spcBef>
                <a:spcPts val="600"/>
              </a:spcBef>
              <a:buNone/>
            </a:pPr>
            <a:r>
              <a:rPr lang="fr-FR" dirty="0"/>
              <a:t>Vadi est un homme marié de 24 ans avec une fille de 2 ans. Il est un consommateur de drogues injectables. Normalement, il utilise du matériel propre, mais à quelques reprises, il s'est injecté avec une vieille petite amie. Il a été testé séropositif, et maintenant il doit amener sa femme et son enfant pour le test, mais il ne sait pas comment aborder ce sujet avec sa femme</a:t>
            </a:r>
            <a:r>
              <a:rPr lang="en-US" dirty="0"/>
              <a:t>. </a:t>
            </a:r>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158724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3F25-A510-485C-903A-9FE74C2233C8}"/>
              </a:ext>
            </a:extLst>
          </p:cNvPr>
          <p:cNvSpPr>
            <a:spLocks noGrp="1"/>
          </p:cNvSpPr>
          <p:nvPr>
            <p:ph type="title"/>
          </p:nvPr>
        </p:nvSpPr>
        <p:spPr/>
        <p:txBody>
          <a:bodyPr anchor="b">
            <a:normAutofit/>
          </a:bodyPr>
          <a:lstStyle/>
          <a:p>
            <a:r>
              <a:rPr lang="fr-FR" dirty="0"/>
              <a:t>Scénario E : tests ciblés</a:t>
            </a:r>
            <a:endParaRPr lang="en-US" dirty="0"/>
          </a:p>
        </p:txBody>
      </p:sp>
      <p:sp>
        <p:nvSpPr>
          <p:cNvPr id="3" name="Content Placeholder 2">
            <a:extLst>
              <a:ext uri="{FF2B5EF4-FFF2-40B4-BE49-F238E27FC236}">
                <a16:creationId xmlns:a16="http://schemas.microsoft.com/office/drawing/2014/main" id="{79202CD2-E585-4BF6-89E0-4075EEA9061A}"/>
              </a:ext>
            </a:extLst>
          </p:cNvPr>
          <p:cNvSpPr>
            <a:spLocks noGrp="1"/>
          </p:cNvSpPr>
          <p:nvPr>
            <p:ph type="body" idx="1"/>
          </p:nvPr>
        </p:nvSpPr>
        <p:spPr>
          <a:xfrm>
            <a:off x="838201" y="1636713"/>
            <a:ext cx="8253248" cy="4932362"/>
          </a:xfrm>
        </p:spPr>
        <p:txBody>
          <a:bodyPr>
            <a:normAutofit fontScale="92500" lnSpcReduction="10000"/>
          </a:bodyPr>
          <a:lstStyle/>
          <a:p>
            <a:pPr marL="50800" indent="0">
              <a:spcBef>
                <a:spcPts val="0"/>
              </a:spcBef>
              <a:buNone/>
            </a:pPr>
            <a:r>
              <a:rPr lang="en-US" b="1" dirty="0"/>
              <a:t>Travail de groupe</a:t>
            </a:r>
          </a:p>
          <a:p>
            <a:pPr marL="50800" indent="0">
              <a:spcBef>
                <a:spcPts val="600"/>
              </a:spcBef>
              <a:buNone/>
            </a:pPr>
            <a:r>
              <a:rPr lang="fr-FR" dirty="0"/>
              <a:t>Restez dans vos groupes de trois. Changer de rôle </a:t>
            </a:r>
            <a:br>
              <a:rPr lang="fr-FR" dirty="0"/>
            </a:br>
            <a:r>
              <a:rPr lang="fr-FR" dirty="0"/>
              <a:t>(la nouvelle personne sert de client, une autre le conseiller / prestataire et la troisième un observateur</a:t>
            </a:r>
            <a:r>
              <a:rPr lang="en-US" dirty="0"/>
              <a:t>).</a:t>
            </a:r>
          </a:p>
          <a:p>
            <a:pPr marL="50800" indent="0">
              <a:buNone/>
            </a:pPr>
            <a:r>
              <a:rPr lang="fr-FR" b="1" dirty="0"/>
              <a:t>Étude de cas</a:t>
            </a:r>
            <a:endParaRPr lang="en-US" b="1" dirty="0"/>
          </a:p>
          <a:p>
            <a:pPr marL="50800" indent="0">
              <a:spcBef>
                <a:spcPts val="600"/>
              </a:spcBef>
              <a:buNone/>
            </a:pPr>
            <a:r>
              <a:rPr lang="en-US" dirty="0"/>
              <a:t>Lana est </a:t>
            </a:r>
            <a:r>
              <a:rPr lang="fr-FR" dirty="0"/>
              <a:t>travailleuse du sexe vivant avec le VIH</a:t>
            </a:r>
            <a:r>
              <a:rPr lang="en-US" dirty="0"/>
              <a:t>. </a:t>
            </a:r>
            <a:r>
              <a:rPr lang="fr-FR" dirty="0"/>
              <a:t>Elle a un partenaire / petit ami stable qui est parfois physiquement violent, un client préféré avec qui elle n'utilise jamais de préservatifs, et d'autres partenaires occasionnels avec lesquels elle utilise parfois des préservatifs</a:t>
            </a:r>
            <a:r>
              <a:rPr lang="en-US" dirty="0"/>
              <a:t>. </a:t>
            </a:r>
            <a:r>
              <a:rPr lang="fr-FR" dirty="0"/>
              <a:t>Elle ne connaît pas leurs noms et numéros de téléphone</a:t>
            </a:r>
            <a:r>
              <a:rPr lang="en-US" dirty="0"/>
              <a:t>.</a:t>
            </a:r>
          </a:p>
        </p:txBody>
      </p:sp>
      <p:pic>
        <p:nvPicPr>
          <p:cNvPr id="4" name="Picture 3">
            <a:extLst>
              <a:ext uri="{FF2B5EF4-FFF2-40B4-BE49-F238E27FC236}">
                <a16:creationId xmlns:a16="http://schemas.microsoft.com/office/drawing/2014/main" id="{87BF9960-53BD-D843-8E97-AB27EE677E6F}"/>
              </a:ext>
            </a:extLst>
          </p:cNvPr>
          <p:cNvPicPr>
            <a:picLocks noChangeAspect="1"/>
          </p:cNvPicPr>
          <p:nvPr/>
        </p:nvPicPr>
        <p:blipFill rotWithShape="1">
          <a:blip r:embed="rId3"/>
          <a:srcRect l="12893" r="12802"/>
          <a:stretch/>
        </p:blipFill>
        <p:spPr>
          <a:xfrm flipH="1">
            <a:off x="8996853" y="989014"/>
            <a:ext cx="2931403" cy="3131026"/>
          </a:xfrm>
          <a:prstGeom prst="rect">
            <a:avLst/>
          </a:prstGeom>
        </p:spPr>
      </p:pic>
      <p:sp>
        <p:nvSpPr>
          <p:cNvPr id="5" name="Rectangle 1">
            <a:extLst>
              <a:ext uri="{FF2B5EF4-FFF2-40B4-BE49-F238E27FC236}">
                <a16:creationId xmlns:a16="http://schemas.microsoft.com/office/drawing/2014/main" id="{3DAB47B3-2EA0-450B-8DD3-2511CF9027C2}"/>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97FE67D-7240-4D94-848D-6507A683E463}"/>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D9123FD-3A29-4449-9695-1BFA5D9A6632}"/>
              </a:ext>
            </a:extLst>
          </p:cNvPr>
          <p:cNvSpPr>
            <a:spLocks noChangeArrowheads="1"/>
          </p:cNvSpPr>
          <p:nvPr/>
        </p:nvSpPr>
        <p:spPr bwMode="auto">
          <a:xfrm>
            <a:off x="152400" y="-93822"/>
            <a:ext cx="184731"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fr-FR" altLang="fr-FR" sz="800" b="0" i="0" u="none" strike="noStrike" cap="none" normalizeH="0" baseline="0" dirty="0">
              <a:ln>
                <a:noFill/>
              </a:ln>
              <a:solidFill>
                <a:schemeClr val="tx1"/>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1F7D02AD-FA40-4F20-AB26-927701B6E39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E5D2CE86-6645-4798-9BBB-AAE0E0C265A3}"/>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3AE9529E-FF78-4FC8-B494-478AF76CD546}"/>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515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0C460C-51B4-43D8-B3A6-07D1BDA62B16}"/>
              </a:ext>
            </a:extLst>
          </p:cNvPr>
          <p:cNvSpPr>
            <a:spLocks noGrp="1"/>
          </p:cNvSpPr>
          <p:nvPr>
            <p:ph type="pic" sz="quarter" idx="10"/>
          </p:nvPr>
        </p:nvSpPr>
        <p:spPr/>
      </p:sp>
      <p:sp>
        <p:nvSpPr>
          <p:cNvPr id="2" name="Title 1">
            <a:extLst>
              <a:ext uri="{FF2B5EF4-FFF2-40B4-BE49-F238E27FC236}">
                <a16:creationId xmlns:a16="http://schemas.microsoft.com/office/drawing/2014/main" id="{94E8C5E3-B215-4914-AAB3-D92C8F52ADC5}"/>
              </a:ext>
            </a:extLst>
          </p:cNvPr>
          <p:cNvSpPr>
            <a:spLocks noGrp="1"/>
          </p:cNvSpPr>
          <p:nvPr>
            <p:ph type="title"/>
          </p:nvPr>
        </p:nvSpPr>
        <p:spPr>
          <a:xfrm>
            <a:off x="1366837" y="4752975"/>
            <a:ext cx="9238101" cy="1325563"/>
          </a:xfrm>
        </p:spPr>
        <p:txBody>
          <a:bodyPr>
            <a:noAutofit/>
          </a:bodyPr>
          <a:lstStyle/>
          <a:p>
            <a:r>
              <a:rPr lang="en-US" sz="2400" spc="200" dirty="0"/>
              <a:t>Session 14. Assurance de la qualité, suivi et notification des évènements indésirables, et suivi et évaluation</a:t>
            </a:r>
            <a:br>
              <a:rPr lang="en-US" sz="2400" spc="200" dirty="0"/>
            </a:br>
            <a:br>
              <a:rPr lang="en-US" sz="2400" spc="200" dirty="0"/>
            </a:br>
            <a:r>
              <a:rPr lang="en-US" sz="2000" spc="200" dirty="0"/>
              <a:t>Exemples de la manière dont un programme peut surveiller, garantir de qualité, et analyser les efforts de test index </a:t>
            </a:r>
          </a:p>
        </p:txBody>
      </p:sp>
    </p:spTree>
    <p:extLst>
      <p:ext uri="{BB962C8B-B14F-4D97-AF65-F5344CB8AC3E}">
        <p14:creationId xmlns:p14="http://schemas.microsoft.com/office/powerpoint/2010/main" val="366968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591920" y="588963"/>
            <a:ext cx="8106103" cy="800100"/>
          </a:xfrm>
        </p:spPr>
        <p:txBody>
          <a:bodyPr vert="horz" lIns="91440" tIns="45720" rIns="91440" bIns="45720" rtlCol="0" anchor="ctr">
            <a:normAutofit fontScale="90000"/>
          </a:bodyPr>
          <a:lstStyle/>
          <a:p>
            <a:r>
              <a:rPr lang="fr-FR" dirty="0"/>
              <a:t>Résumé des contributions à l'assurance qualité et à la responsabilité</a:t>
            </a:r>
            <a:endParaRPr lang="en-US" dirty="0"/>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591920" y="1636713"/>
            <a:ext cx="7783285" cy="5221287"/>
          </a:xfrm>
        </p:spPr>
        <p:txBody>
          <a:bodyPr vert="horz" lIns="91440" tIns="45720" rIns="91440" bIns="45720" rtlCol="0">
            <a:normAutofit fontScale="85000" lnSpcReduction="20000"/>
          </a:bodyPr>
          <a:lstStyle/>
          <a:p>
            <a:pPr>
              <a:lnSpc>
                <a:spcPct val="110000"/>
              </a:lnSpc>
              <a:spcBef>
                <a:spcPts val="0"/>
              </a:spcBef>
            </a:pPr>
            <a:r>
              <a:rPr lang="fr-FR" dirty="0"/>
              <a:t>Indicateurs </a:t>
            </a:r>
            <a:r>
              <a:rPr lang="en-US" dirty="0"/>
              <a:t>PEPFAR MER</a:t>
            </a:r>
          </a:p>
          <a:p>
            <a:r>
              <a:rPr lang="fr-FR" dirty="0"/>
              <a:t>Liste de contrôle des normes minimales pour les prestataires et les sites</a:t>
            </a:r>
          </a:p>
          <a:p>
            <a:r>
              <a:rPr lang="fr-FR" dirty="0"/>
              <a:t>Outils de supervision de support pour les tests index</a:t>
            </a:r>
            <a:endParaRPr lang="en-US" dirty="0"/>
          </a:p>
          <a:p>
            <a:r>
              <a:rPr lang="en-US" dirty="0"/>
              <a:t>SIMS (</a:t>
            </a:r>
            <a:r>
              <a:rPr lang="fr-FR" dirty="0"/>
              <a:t>avec CEE spécifiques aux tests index</a:t>
            </a:r>
            <a:r>
              <a:rPr lang="en-US" dirty="0"/>
              <a:t>)</a:t>
            </a:r>
          </a:p>
          <a:p>
            <a:r>
              <a:rPr lang="fr-FR" dirty="0"/>
              <a:t>Mécanisme de suivi et de rétroaction mené par la communauté (LINK ; Community Scorecard</a:t>
            </a:r>
            <a:r>
              <a:rPr lang="en-US" dirty="0"/>
              <a:t>)</a:t>
            </a:r>
          </a:p>
          <a:p>
            <a:r>
              <a:rPr lang="fr-FR" dirty="0"/>
              <a:t>Outils de suivi et de notification des événements indésirables</a:t>
            </a:r>
            <a:endParaRPr lang="en-US" dirty="0"/>
          </a:p>
          <a:p>
            <a:pPr lvl="1"/>
            <a:r>
              <a:rPr lang="fr-FR" dirty="0"/>
              <a:t>Formulaire de divulgation d'abus de bénéficiaire et de prestation de services</a:t>
            </a:r>
            <a:endParaRPr lang="en-US" dirty="0"/>
          </a:p>
          <a:p>
            <a:pPr lvl="1"/>
            <a:r>
              <a:rPr lang="fr-FR" dirty="0"/>
              <a:t>Formulaire de réclamation client (par exemple</a:t>
            </a:r>
            <a:r>
              <a:rPr lang="en-US" dirty="0"/>
              <a:t>, LINK </a:t>
            </a:r>
            <a:r>
              <a:rPr lang="fr-FR" dirty="0"/>
              <a:t>le </a:t>
            </a:r>
            <a:br>
              <a:rPr lang="fr-FR" dirty="0"/>
            </a:br>
            <a:r>
              <a:rPr lang="fr-FR" dirty="0"/>
              <a:t>cas échéant</a:t>
            </a:r>
            <a:r>
              <a:rPr lang="en-US" dirty="0"/>
              <a:t>)</a:t>
            </a:r>
          </a:p>
          <a:p>
            <a:pPr lvl="1"/>
            <a:r>
              <a:rPr lang="fr-FR" dirty="0"/>
              <a:t>Journal des incidents de sécurité</a:t>
            </a:r>
            <a:endParaRPr lang="en-US" dirty="0"/>
          </a:p>
          <a:p>
            <a:pPr lvl="1"/>
            <a:endParaRPr lang="en-US" dirty="0"/>
          </a:p>
        </p:txBody>
      </p:sp>
      <p:grpSp>
        <p:nvGrpSpPr>
          <p:cNvPr id="7" name="Group 6">
            <a:extLst>
              <a:ext uri="{FF2B5EF4-FFF2-40B4-BE49-F238E27FC236}">
                <a16:creationId xmlns:a16="http://schemas.microsoft.com/office/drawing/2014/main" id="{9CFC7958-39CC-494D-85AD-975727184C50}"/>
              </a:ext>
            </a:extLst>
          </p:cNvPr>
          <p:cNvGrpSpPr/>
          <p:nvPr/>
        </p:nvGrpSpPr>
        <p:grpSpPr>
          <a:xfrm>
            <a:off x="528513" y="525837"/>
            <a:ext cx="2805469" cy="2805938"/>
            <a:chOff x="2841901" y="4790263"/>
            <a:chExt cx="1708992" cy="1708992"/>
          </a:xfrm>
        </p:grpSpPr>
        <p:sp>
          <p:nvSpPr>
            <p:cNvPr id="8" name="Oval 7">
              <a:extLst>
                <a:ext uri="{FF2B5EF4-FFF2-40B4-BE49-F238E27FC236}">
                  <a16:creationId xmlns:a16="http://schemas.microsoft.com/office/drawing/2014/main" id="{4E018B16-980D-D345-8BEE-A6139B671FC8}"/>
                </a:ext>
              </a:extLst>
            </p:cNvPr>
            <p:cNvSpPr/>
            <p:nvPr/>
          </p:nvSpPr>
          <p:spPr>
            <a:xfrm>
              <a:off x="2841901" y="4790263"/>
              <a:ext cx="1708992" cy="1708992"/>
            </a:xfrm>
            <a:prstGeom prst="ellipse">
              <a:avLst/>
            </a:prstGeom>
            <a:solidFill>
              <a:srgbClr val="7DD4F3"/>
            </a:solidFill>
          </p:spPr>
          <p:style>
            <a:lnRef idx="2">
              <a:schemeClr val="lt1">
                <a:hueOff val="0"/>
                <a:satOff val="0"/>
                <a:lumOff val="0"/>
                <a:alphaOff val="0"/>
              </a:schemeClr>
            </a:lnRef>
            <a:fillRef idx="1">
              <a:scrgbClr r="0" g="0" b="0"/>
            </a:fillRef>
            <a:effectRef idx="0">
              <a:schemeClr val="accent5">
                <a:alpha val="50000"/>
                <a:hueOff val="-5406834"/>
                <a:satOff val="-13935"/>
                <a:lumOff val="-9412"/>
                <a:alphaOff val="0"/>
              </a:schemeClr>
            </a:effectRef>
            <a:fontRef idx="minor">
              <a:schemeClr val="tx1"/>
            </a:fontRef>
          </p:style>
        </p:sp>
        <p:sp>
          <p:nvSpPr>
            <p:cNvPr id="9" name="Oval 4">
              <a:extLst>
                <a:ext uri="{FF2B5EF4-FFF2-40B4-BE49-F238E27FC236}">
                  <a16:creationId xmlns:a16="http://schemas.microsoft.com/office/drawing/2014/main" id="{B790C187-3671-3D4F-9F59-F37B25E61827}"/>
                </a:ext>
              </a:extLst>
            </p:cNvPr>
            <p:cNvSpPr txBox="1"/>
            <p:nvPr/>
          </p:nvSpPr>
          <p:spPr>
            <a:xfrm>
              <a:off x="3038245" y="4890607"/>
              <a:ext cx="1349890"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400" b="1" kern="1200" dirty="0"/>
                <a:t>5. </a:t>
              </a:r>
              <a:br>
                <a:rPr lang="en-US" sz="2400" b="1" kern="1200" dirty="0"/>
              </a:br>
              <a:r>
                <a:rPr lang="fr-FR" sz="2400" b="1" i="0" dirty="0">
                  <a:solidFill>
                    <a:srgbClr val="000000"/>
                  </a:solidFill>
                  <a:effectLst/>
                  <a:latin typeface="Roboto"/>
                </a:rPr>
                <a:t>Assurance qualité et responsabilité</a:t>
              </a:r>
              <a:endParaRPr lang="en-US" sz="2400" b="1" kern="1200" dirty="0"/>
            </a:p>
          </p:txBody>
        </p:sp>
      </p:grpSp>
    </p:spTree>
    <p:extLst>
      <p:ext uri="{BB962C8B-B14F-4D97-AF65-F5344CB8AC3E}">
        <p14:creationId xmlns:p14="http://schemas.microsoft.com/office/powerpoint/2010/main" val="42032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F521-BEB0-411A-80CE-B30B662723D4}"/>
              </a:ext>
            </a:extLst>
          </p:cNvPr>
          <p:cNvSpPr>
            <a:spLocks noGrp="1"/>
          </p:cNvSpPr>
          <p:nvPr>
            <p:ph type="title"/>
          </p:nvPr>
        </p:nvSpPr>
        <p:spPr/>
        <p:txBody>
          <a:bodyPr>
            <a:normAutofit fontScale="90000"/>
          </a:bodyPr>
          <a:lstStyle/>
          <a:p>
            <a:r>
              <a:rPr lang="fr-FR" dirty="0"/>
              <a:t>Indicateur PEPFAR pour le reporting </a:t>
            </a:r>
            <a:r>
              <a:rPr lang="en-US" dirty="0"/>
              <a:t>: HTS_INDEX</a:t>
            </a:r>
          </a:p>
        </p:txBody>
      </p:sp>
      <p:sp>
        <p:nvSpPr>
          <p:cNvPr id="3" name="Text Placeholder 2">
            <a:extLst>
              <a:ext uri="{FF2B5EF4-FFF2-40B4-BE49-F238E27FC236}">
                <a16:creationId xmlns:a16="http://schemas.microsoft.com/office/drawing/2014/main" id="{628638C6-B83F-4795-BB71-CBD5A6F0AEB8}"/>
              </a:ext>
            </a:extLst>
          </p:cNvPr>
          <p:cNvSpPr>
            <a:spLocks noGrp="1"/>
          </p:cNvSpPr>
          <p:nvPr>
            <p:ph type="body" idx="1"/>
          </p:nvPr>
        </p:nvSpPr>
        <p:spPr>
          <a:xfrm>
            <a:off x="838200" y="1553226"/>
            <a:ext cx="10239703" cy="4932362"/>
          </a:xfrm>
        </p:spPr>
        <p:txBody>
          <a:bodyPr/>
          <a:lstStyle/>
          <a:p>
            <a:pPr marL="50800" indent="0">
              <a:spcBef>
                <a:spcPts val="0"/>
              </a:spcBef>
              <a:buNone/>
            </a:pPr>
            <a:r>
              <a:rPr lang="fr-FR" dirty="0"/>
              <a:t>Nombre de personnes qui ont été identifiées et testées à l'aide des services de test d'index et ont reçu leurs résultats</a:t>
            </a:r>
            <a:endParaRPr lang="en-US" dirty="0"/>
          </a:p>
        </p:txBody>
      </p:sp>
      <p:pic>
        <p:nvPicPr>
          <p:cNvPr id="4" name="Picture 3">
            <a:extLst>
              <a:ext uri="{FF2B5EF4-FFF2-40B4-BE49-F238E27FC236}">
                <a16:creationId xmlns:a16="http://schemas.microsoft.com/office/drawing/2014/main" id="{42CBB26E-C7E3-374D-AD67-BA88C3638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91466">
            <a:off x="8414668" y="3342478"/>
            <a:ext cx="677275" cy="677275"/>
          </a:xfrm>
          <a:prstGeom prst="rect">
            <a:avLst/>
          </a:prstGeom>
        </p:spPr>
      </p:pic>
      <p:cxnSp>
        <p:nvCxnSpPr>
          <p:cNvPr id="5" name="Straight Arrow Connector 4">
            <a:extLst>
              <a:ext uri="{FF2B5EF4-FFF2-40B4-BE49-F238E27FC236}">
                <a16:creationId xmlns:a16="http://schemas.microsoft.com/office/drawing/2014/main" id="{9B3CDC90-136B-8D4A-9FA5-20DD95A50BB3}"/>
              </a:ext>
            </a:extLst>
          </p:cNvPr>
          <p:cNvCxnSpPr>
            <a:cxnSpLocks/>
          </p:cNvCxnSpPr>
          <p:nvPr/>
        </p:nvCxnSpPr>
        <p:spPr>
          <a:xfrm>
            <a:off x="6461451" y="3437704"/>
            <a:ext cx="1398270" cy="0"/>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B051057-4770-744F-B5B8-D54FB2A46DBC}"/>
              </a:ext>
            </a:extLst>
          </p:cNvPr>
          <p:cNvCxnSpPr>
            <a:cxnSpLocks/>
          </p:cNvCxnSpPr>
          <p:nvPr/>
        </p:nvCxnSpPr>
        <p:spPr>
          <a:xfrm flipH="1">
            <a:off x="4024457" y="3437704"/>
            <a:ext cx="1550308" cy="2"/>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66776F-1D2E-E346-BB67-164C7931D7FD}"/>
              </a:ext>
            </a:extLst>
          </p:cNvPr>
          <p:cNvCxnSpPr>
            <a:cxnSpLocks/>
          </p:cNvCxnSpPr>
          <p:nvPr/>
        </p:nvCxnSpPr>
        <p:spPr>
          <a:xfrm>
            <a:off x="6017953" y="4783110"/>
            <a:ext cx="0" cy="544551"/>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D39A56-E644-7B47-915A-1F71E7E4DD19}"/>
              </a:ext>
            </a:extLst>
          </p:cNvPr>
          <p:cNvSpPr txBox="1"/>
          <p:nvPr/>
        </p:nvSpPr>
        <p:spPr>
          <a:xfrm>
            <a:off x="2058892" y="4585730"/>
            <a:ext cx="2351926" cy="369332"/>
          </a:xfrm>
          <a:prstGeom prst="rect">
            <a:avLst/>
          </a:prstGeom>
          <a:noFill/>
        </p:spPr>
        <p:txBody>
          <a:bodyPr wrap="none" rtlCol="0">
            <a:spAutoFit/>
          </a:bodyPr>
          <a:lstStyle/>
          <a:p>
            <a:r>
              <a:rPr lang="fr-FR" b="1" i="0" dirty="0">
                <a:solidFill>
                  <a:srgbClr val="000000"/>
                </a:solidFill>
                <a:effectLst/>
                <a:latin typeface="Roboto"/>
              </a:rPr>
              <a:t>Partenaires sexuels</a:t>
            </a:r>
            <a:endParaRPr lang="en-US" b="1" dirty="0"/>
          </a:p>
        </p:txBody>
      </p:sp>
      <p:sp>
        <p:nvSpPr>
          <p:cNvPr id="9" name="TextBox 8">
            <a:extLst>
              <a:ext uri="{FF2B5EF4-FFF2-40B4-BE49-F238E27FC236}">
                <a16:creationId xmlns:a16="http://schemas.microsoft.com/office/drawing/2014/main" id="{A258F704-9980-9147-83E8-50B52A395618}"/>
              </a:ext>
            </a:extLst>
          </p:cNvPr>
          <p:cNvSpPr txBox="1"/>
          <p:nvPr/>
        </p:nvSpPr>
        <p:spPr>
          <a:xfrm>
            <a:off x="7910971" y="4576222"/>
            <a:ext cx="2787943" cy="369332"/>
          </a:xfrm>
          <a:prstGeom prst="rect">
            <a:avLst/>
          </a:prstGeom>
          <a:noFill/>
        </p:spPr>
        <p:txBody>
          <a:bodyPr wrap="none" rtlCol="0">
            <a:spAutoFit/>
          </a:bodyPr>
          <a:lstStyle/>
          <a:p>
            <a:r>
              <a:rPr lang="fr-FR" b="1" i="0" dirty="0">
                <a:solidFill>
                  <a:srgbClr val="000000"/>
                </a:solidFill>
                <a:effectLst/>
                <a:latin typeface="Roboto"/>
              </a:rPr>
              <a:t>Partenaires d’injections</a:t>
            </a:r>
            <a:endParaRPr lang="en-US" b="1" dirty="0"/>
          </a:p>
        </p:txBody>
      </p:sp>
      <p:sp>
        <p:nvSpPr>
          <p:cNvPr id="10" name="TextBox 9">
            <a:extLst>
              <a:ext uri="{FF2B5EF4-FFF2-40B4-BE49-F238E27FC236}">
                <a16:creationId xmlns:a16="http://schemas.microsoft.com/office/drawing/2014/main" id="{AADCAE44-4902-7045-B60B-0E5AE91BA311}"/>
              </a:ext>
            </a:extLst>
          </p:cNvPr>
          <p:cNvSpPr txBox="1"/>
          <p:nvPr/>
        </p:nvSpPr>
        <p:spPr>
          <a:xfrm>
            <a:off x="5092606" y="6305096"/>
            <a:ext cx="2390398" cy="369332"/>
          </a:xfrm>
          <a:prstGeom prst="rect">
            <a:avLst/>
          </a:prstGeom>
          <a:noFill/>
        </p:spPr>
        <p:txBody>
          <a:bodyPr wrap="none" rtlCol="0">
            <a:spAutoFit/>
          </a:bodyPr>
          <a:lstStyle/>
          <a:p>
            <a:r>
              <a:rPr lang="fr-FR" b="1" i="0" dirty="0">
                <a:solidFill>
                  <a:srgbClr val="000000"/>
                </a:solidFill>
                <a:effectLst/>
                <a:latin typeface="Roboto"/>
              </a:rPr>
              <a:t>Enfants biologiques</a:t>
            </a:r>
            <a:endParaRPr lang="en-US" b="1" dirty="0"/>
          </a:p>
        </p:txBody>
      </p:sp>
      <p:pic>
        <p:nvPicPr>
          <p:cNvPr id="11" name="Picture 10" descr="A picture containing silhouette&#10;&#10;Description automatically generated">
            <a:extLst>
              <a:ext uri="{FF2B5EF4-FFF2-40B4-BE49-F238E27FC236}">
                <a16:creationId xmlns:a16="http://schemas.microsoft.com/office/drawing/2014/main" id="{0DF8D074-C843-8F40-A7F4-04C9FF43A0CE}"/>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1" r="62628"/>
          <a:stretch/>
        </p:blipFill>
        <p:spPr>
          <a:xfrm>
            <a:off x="2537351" y="2665828"/>
            <a:ext cx="1110641" cy="1930960"/>
          </a:xfrm>
          <a:prstGeom prst="rect">
            <a:avLst/>
          </a:prstGeom>
        </p:spPr>
      </p:pic>
      <p:pic>
        <p:nvPicPr>
          <p:cNvPr id="12" name="Picture 11" descr="A picture containing silhouette&#10;&#10;Description automatically generated">
            <a:extLst>
              <a:ext uri="{FF2B5EF4-FFF2-40B4-BE49-F238E27FC236}">
                <a16:creationId xmlns:a16="http://schemas.microsoft.com/office/drawing/2014/main" id="{9B314AB2-A4E2-324B-A9A3-8368E7842930}"/>
              </a:ext>
            </a:extLst>
          </p:cNvPr>
          <p:cNvPicPr>
            <a:picLocks noChangeAspect="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60168" r="22713"/>
          <a:stretch/>
        </p:blipFill>
        <p:spPr>
          <a:xfrm>
            <a:off x="2058892" y="2512884"/>
            <a:ext cx="556412" cy="2111877"/>
          </a:xfrm>
          <a:prstGeom prst="rect">
            <a:avLst/>
          </a:prstGeom>
        </p:spPr>
      </p:pic>
      <p:pic>
        <p:nvPicPr>
          <p:cNvPr id="13" name="Picture 12" descr="A picture containing silhouette&#10;&#10;Description automatically generated">
            <a:extLst>
              <a:ext uri="{FF2B5EF4-FFF2-40B4-BE49-F238E27FC236}">
                <a16:creationId xmlns:a16="http://schemas.microsoft.com/office/drawing/2014/main" id="{F5CF08CF-EC3B-3647-94CB-3751B3577BA5}"/>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l="77527"/>
          <a:stretch/>
        </p:blipFill>
        <p:spPr>
          <a:xfrm>
            <a:off x="5661934" y="2607262"/>
            <a:ext cx="727680" cy="2103779"/>
          </a:xfrm>
          <a:prstGeom prst="rect">
            <a:avLst/>
          </a:prstGeom>
        </p:spPr>
      </p:pic>
      <p:pic>
        <p:nvPicPr>
          <p:cNvPr id="14" name="Picture 13" descr="A picture containing silhouette&#10;&#10;Description automatically generated">
            <a:extLst>
              <a:ext uri="{FF2B5EF4-FFF2-40B4-BE49-F238E27FC236}">
                <a16:creationId xmlns:a16="http://schemas.microsoft.com/office/drawing/2014/main" id="{E8E0A678-A4E1-B849-BAF0-E321828F5D45}"/>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5"/>
              </a:ext>
            </a:extLst>
          </a:blip>
          <a:srcRect l="38078" r="38886"/>
          <a:stretch/>
        </p:blipFill>
        <p:spPr>
          <a:xfrm>
            <a:off x="8903591" y="2725163"/>
            <a:ext cx="651012" cy="1836178"/>
          </a:xfrm>
          <a:prstGeom prst="rect">
            <a:avLst/>
          </a:prstGeom>
        </p:spPr>
      </p:pic>
      <p:pic>
        <p:nvPicPr>
          <p:cNvPr id="15" name="Picture 14">
            <a:extLst>
              <a:ext uri="{FF2B5EF4-FFF2-40B4-BE49-F238E27FC236}">
                <a16:creationId xmlns:a16="http://schemas.microsoft.com/office/drawing/2014/main" id="{228BB750-94F8-6C46-9B1C-298F2DEC63B5}"/>
              </a:ext>
            </a:extLst>
          </p:cNvPr>
          <p:cNvPicPr>
            <a:picLocks noChangeAspect="1"/>
          </p:cNvPicPr>
          <p:nvPr/>
        </p:nvPicPr>
        <p:blipFill rotWithShape="1">
          <a:blip r:embed="rId6"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5613627" y="5404001"/>
            <a:ext cx="852901" cy="927403"/>
          </a:xfrm>
          <a:prstGeom prst="rect">
            <a:avLst/>
          </a:prstGeom>
        </p:spPr>
      </p:pic>
      <p:sp>
        <p:nvSpPr>
          <p:cNvPr id="16" name="TextBox 15">
            <a:extLst>
              <a:ext uri="{FF2B5EF4-FFF2-40B4-BE49-F238E27FC236}">
                <a16:creationId xmlns:a16="http://schemas.microsoft.com/office/drawing/2014/main" id="{66D8104C-C84F-464C-90EE-3D9BFFC2154E}"/>
              </a:ext>
            </a:extLst>
          </p:cNvPr>
          <p:cNvSpPr txBox="1"/>
          <p:nvPr/>
        </p:nvSpPr>
        <p:spPr>
          <a:xfrm>
            <a:off x="5372167" y="2442571"/>
            <a:ext cx="1492716" cy="369332"/>
          </a:xfrm>
          <a:prstGeom prst="rect">
            <a:avLst/>
          </a:prstGeom>
          <a:noFill/>
        </p:spPr>
        <p:txBody>
          <a:bodyPr wrap="none" rtlCol="0">
            <a:spAutoFit/>
          </a:bodyPr>
          <a:lstStyle/>
          <a:p>
            <a:r>
              <a:rPr lang="en-US" b="1" dirty="0"/>
              <a:t>Client Index</a:t>
            </a:r>
          </a:p>
        </p:txBody>
      </p:sp>
      <p:pic>
        <p:nvPicPr>
          <p:cNvPr id="17" name="Picture 16" descr="A silhouette of a person&#10;&#10;Description automatically generated">
            <a:extLst>
              <a:ext uri="{FF2B5EF4-FFF2-40B4-BE49-F238E27FC236}">
                <a16:creationId xmlns:a16="http://schemas.microsoft.com/office/drawing/2014/main" id="{2A7641D2-E323-5D4C-B3E6-1B81907BF3E0}"/>
              </a:ext>
            </a:extLst>
          </p:cNvPr>
          <p:cNvPicPr>
            <a:picLocks noChangeAspect="1"/>
          </p:cNvPicPr>
          <p:nvPr/>
        </p:nvPicPr>
        <p:blipFill rotWithShape="1">
          <a:blip r:embed="rId7"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947295" y="2756499"/>
            <a:ext cx="699875" cy="1836178"/>
          </a:xfrm>
          <a:prstGeom prst="rect">
            <a:avLst/>
          </a:prstGeom>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E3136541-7244-A342-819E-1110FF2FF17E}"/>
                  </a:ext>
                </a:extLst>
              </p14:cNvPr>
              <p14:cNvContentPartPr/>
              <p14:nvPr/>
            </p14:nvContentPartPr>
            <p14:xfrm>
              <a:off x="10992341" y="7151432"/>
              <a:ext cx="360" cy="360"/>
            </p14:xfrm>
          </p:contentPart>
        </mc:Choice>
        <mc:Fallback xmlns="">
          <p:pic>
            <p:nvPicPr>
              <p:cNvPr id="18" name="Ink 17">
                <a:extLst>
                  <a:ext uri="{FF2B5EF4-FFF2-40B4-BE49-F238E27FC236}">
                    <a16:creationId xmlns:a16="http://schemas.microsoft.com/office/drawing/2014/main" id="{E3136541-7244-A342-819E-1110FF2FF17E}"/>
                  </a:ext>
                </a:extLst>
              </p:cNvPr>
              <p:cNvPicPr/>
              <p:nvPr/>
            </p:nvPicPr>
            <p:blipFill>
              <a:blip r:embed="rId9"/>
              <a:stretch>
                <a:fillRect/>
              </a:stretch>
            </p:blipFill>
            <p:spPr>
              <a:xfrm>
                <a:off x="10929341" y="7088432"/>
                <a:ext cx="126000" cy="126000"/>
              </a:xfrm>
              <a:prstGeom prst="rect">
                <a:avLst/>
              </a:prstGeom>
            </p:spPr>
          </p:pic>
        </mc:Fallback>
      </mc:AlternateContent>
    </p:spTree>
    <p:extLst>
      <p:ext uri="{BB962C8B-B14F-4D97-AF65-F5344CB8AC3E}">
        <p14:creationId xmlns:p14="http://schemas.microsoft.com/office/powerpoint/2010/main" val="45964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698F-0468-40D8-98A1-73720C655375}"/>
              </a:ext>
            </a:extLst>
          </p:cNvPr>
          <p:cNvSpPr>
            <a:spLocks noGrp="1"/>
          </p:cNvSpPr>
          <p:nvPr>
            <p:ph type="title"/>
          </p:nvPr>
        </p:nvSpPr>
        <p:spPr/>
        <p:txBody>
          <a:bodyPr/>
          <a:lstStyle/>
          <a:p>
            <a:r>
              <a:rPr lang="fr-FR" dirty="0"/>
              <a:t>Qui n'est pas un partenaire index </a:t>
            </a:r>
            <a:r>
              <a:rPr lang="en-US" dirty="0"/>
              <a:t>?</a:t>
            </a:r>
          </a:p>
        </p:txBody>
      </p:sp>
      <p:sp>
        <p:nvSpPr>
          <p:cNvPr id="3" name="Text Placeholder 2">
            <a:extLst>
              <a:ext uri="{FF2B5EF4-FFF2-40B4-BE49-F238E27FC236}">
                <a16:creationId xmlns:a16="http://schemas.microsoft.com/office/drawing/2014/main" id="{10FF0C0F-F539-4EF5-9A31-B4911DBF07B8}"/>
              </a:ext>
            </a:extLst>
          </p:cNvPr>
          <p:cNvSpPr>
            <a:spLocks noGrp="1"/>
          </p:cNvSpPr>
          <p:nvPr>
            <p:ph type="body" idx="1"/>
          </p:nvPr>
        </p:nvSpPr>
        <p:spPr>
          <a:xfrm>
            <a:off x="838200" y="1636713"/>
            <a:ext cx="11269717" cy="4932362"/>
          </a:xfrm>
        </p:spPr>
        <p:txBody>
          <a:bodyPr>
            <a:normAutofit/>
          </a:bodyPr>
          <a:lstStyle/>
          <a:p>
            <a:pPr>
              <a:spcBef>
                <a:spcPts val="0"/>
              </a:spcBef>
            </a:pPr>
            <a:r>
              <a:rPr lang="fr-FR" dirty="0"/>
              <a:t>Toute personne qui teste dans le programme qui n'a pas été référée ou contactée en utilisant l'une des modalités de test index </a:t>
            </a:r>
            <a:r>
              <a:rPr lang="en-US" dirty="0"/>
              <a:t>:</a:t>
            </a:r>
          </a:p>
          <a:p>
            <a:pPr lvl="1"/>
            <a:r>
              <a:rPr lang="fr-FR" dirty="0"/>
              <a:t>Les personnes au sein d'un réseau social qui testent lors d'un événement de test mobile ou via des tests communautaires (MOBILE</a:t>
            </a:r>
            <a:r>
              <a:rPr lang="en-US" dirty="0"/>
              <a:t>)</a:t>
            </a:r>
          </a:p>
          <a:p>
            <a:pPr lvl="1"/>
            <a:r>
              <a:rPr lang="fr-FR" dirty="0"/>
              <a:t>Les personnes référées et / ou qui testent dans un centre d’accueil </a:t>
            </a:r>
            <a:r>
              <a:rPr lang="en-US" dirty="0"/>
              <a:t>(VCT)</a:t>
            </a:r>
          </a:p>
        </p:txBody>
      </p:sp>
      <p:grpSp>
        <p:nvGrpSpPr>
          <p:cNvPr id="64" name="Group 63">
            <a:extLst>
              <a:ext uri="{FF2B5EF4-FFF2-40B4-BE49-F238E27FC236}">
                <a16:creationId xmlns:a16="http://schemas.microsoft.com/office/drawing/2014/main" id="{B6A0EE0F-7845-9342-903E-A64BE18788E4}"/>
              </a:ext>
            </a:extLst>
          </p:cNvPr>
          <p:cNvGrpSpPr/>
          <p:nvPr/>
        </p:nvGrpSpPr>
        <p:grpSpPr>
          <a:xfrm>
            <a:off x="6880105" y="4168210"/>
            <a:ext cx="2582526" cy="1575269"/>
            <a:chOff x="4872075" y="2412938"/>
            <a:chExt cx="2582526" cy="1575269"/>
          </a:xfrm>
        </p:grpSpPr>
        <p:grpSp>
          <p:nvGrpSpPr>
            <p:cNvPr id="65" name="Group 64">
              <a:extLst>
                <a:ext uri="{FF2B5EF4-FFF2-40B4-BE49-F238E27FC236}">
                  <a16:creationId xmlns:a16="http://schemas.microsoft.com/office/drawing/2014/main" id="{CFF4881E-7701-3543-AA1F-CC849AA15C18}"/>
                </a:ext>
              </a:extLst>
            </p:cNvPr>
            <p:cNvGrpSpPr/>
            <p:nvPr/>
          </p:nvGrpSpPr>
          <p:grpSpPr>
            <a:xfrm>
              <a:off x="4909338" y="2412938"/>
              <a:ext cx="2458188" cy="1575269"/>
              <a:chOff x="1988961" y="2233106"/>
              <a:chExt cx="2655472" cy="1693175"/>
            </a:xfrm>
          </p:grpSpPr>
          <p:grpSp>
            <p:nvGrpSpPr>
              <p:cNvPr id="69" name="Group 68">
                <a:extLst>
                  <a:ext uri="{FF2B5EF4-FFF2-40B4-BE49-F238E27FC236}">
                    <a16:creationId xmlns:a16="http://schemas.microsoft.com/office/drawing/2014/main" id="{085D5E64-9866-634A-9EB4-B712255D3331}"/>
                  </a:ext>
                </a:extLst>
              </p:cNvPr>
              <p:cNvGrpSpPr/>
              <p:nvPr/>
            </p:nvGrpSpPr>
            <p:grpSpPr>
              <a:xfrm>
                <a:off x="2399480" y="2233106"/>
                <a:ext cx="2244953" cy="1679171"/>
                <a:chOff x="2064556" y="2106979"/>
                <a:chExt cx="2244953" cy="1679171"/>
              </a:xfrm>
            </p:grpSpPr>
            <p:pic>
              <p:nvPicPr>
                <p:cNvPr id="71" name="Picture 70" descr="A picture containing silhouette&#10;&#10;Description automatically generated">
                  <a:extLst>
                    <a:ext uri="{FF2B5EF4-FFF2-40B4-BE49-F238E27FC236}">
                      <a16:creationId xmlns:a16="http://schemas.microsoft.com/office/drawing/2014/main" id="{5C20E65C-82B0-C149-9081-A218D94EAAB2}"/>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62628"/>
                <a:stretch/>
              </p:blipFill>
              <p:spPr>
                <a:xfrm>
                  <a:off x="3578771" y="2479233"/>
                  <a:ext cx="730738" cy="1270460"/>
                </a:xfrm>
                <a:prstGeom prst="rect">
                  <a:avLst/>
                </a:prstGeom>
              </p:spPr>
            </p:pic>
            <p:pic>
              <p:nvPicPr>
                <p:cNvPr id="72" name="Picture 71" descr="A picture containing silhouette&#10;&#10;Description automatically generated">
                  <a:extLst>
                    <a:ext uri="{FF2B5EF4-FFF2-40B4-BE49-F238E27FC236}">
                      <a16:creationId xmlns:a16="http://schemas.microsoft.com/office/drawing/2014/main" id="{4FBA8B72-8FB8-DB45-A9DA-A8D3D776166E}"/>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2581536" y="2106979"/>
                  <a:ext cx="580812" cy="1679171"/>
                </a:xfrm>
                <a:prstGeom prst="rect">
                  <a:avLst/>
                </a:prstGeom>
              </p:spPr>
            </p:pic>
            <p:cxnSp>
              <p:nvCxnSpPr>
                <p:cNvPr id="73" name="Straight Connector 72">
                  <a:extLst>
                    <a:ext uri="{FF2B5EF4-FFF2-40B4-BE49-F238E27FC236}">
                      <a16:creationId xmlns:a16="http://schemas.microsoft.com/office/drawing/2014/main" id="{A496BFF6-D5E0-4F44-89DA-EED3398B33F4}"/>
                    </a:ext>
                  </a:extLst>
                </p:cNvPr>
                <p:cNvCxnSpPr>
                  <a:cxnSpLocks/>
                </p:cNvCxnSpPr>
                <p:nvPr/>
              </p:nvCxnSpPr>
              <p:spPr>
                <a:xfrm>
                  <a:off x="2064556" y="3150920"/>
                  <a:ext cx="716956" cy="0"/>
                </a:xfrm>
                <a:prstGeom prst="line">
                  <a:avLst/>
                </a:prstGeom>
                <a:ln w="28575"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6EE27E6-D0A8-AD4A-8C42-6CA2B892F13F}"/>
                    </a:ext>
                  </a:extLst>
                </p:cNvPr>
                <p:cNvCxnSpPr>
                  <a:cxnSpLocks/>
                </p:cNvCxnSpPr>
                <p:nvPr/>
              </p:nvCxnSpPr>
              <p:spPr>
                <a:xfrm flipH="1">
                  <a:off x="3001450" y="3150920"/>
                  <a:ext cx="584742" cy="0"/>
                </a:xfrm>
                <a:prstGeom prst="line">
                  <a:avLst/>
                </a:prstGeom>
                <a:ln w="28575" cap="flat" cmpd="sng" algn="ctr">
                  <a:solidFill>
                    <a:srgbClr val="000000"/>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0" name="Picture 69">
                <a:extLst>
                  <a:ext uri="{FF2B5EF4-FFF2-40B4-BE49-F238E27FC236}">
                    <a16:creationId xmlns:a16="http://schemas.microsoft.com/office/drawing/2014/main" id="{2AEF6C7C-564E-7642-A563-1D80206C757B}"/>
                  </a:ext>
                </a:extLst>
              </p:cNvPr>
              <p:cNvPicPr>
                <a:picLocks noChangeAspect="1"/>
              </p:cNvPicPr>
              <p:nvPr/>
            </p:nvPicPr>
            <p:blipFill rotWithShape="1">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1988961" y="2532817"/>
                <a:ext cx="481640" cy="1393464"/>
              </a:xfrm>
              <a:prstGeom prst="rect">
                <a:avLst/>
              </a:prstGeom>
              <a:solidFill>
                <a:schemeClr val="bg1"/>
              </a:solidFill>
            </p:spPr>
          </p:pic>
        </p:grpSp>
        <p:sp>
          <p:nvSpPr>
            <p:cNvPr id="66" name="TextBox 65">
              <a:extLst>
                <a:ext uri="{FF2B5EF4-FFF2-40B4-BE49-F238E27FC236}">
                  <a16:creationId xmlns:a16="http://schemas.microsoft.com/office/drawing/2014/main" id="{9754B7E6-A6E1-6B48-810B-D140C8CE4B5A}"/>
                </a:ext>
              </a:extLst>
            </p:cNvPr>
            <p:cNvSpPr txBox="1"/>
            <p:nvPr/>
          </p:nvSpPr>
          <p:spPr>
            <a:xfrm>
              <a:off x="4872075" y="2968361"/>
              <a:ext cx="498106" cy="461665"/>
            </a:xfrm>
            <a:prstGeom prst="rect">
              <a:avLst/>
            </a:prstGeom>
            <a:noFill/>
          </p:spPr>
          <p:txBody>
            <a:bodyPr wrap="square" rtlCol="0">
              <a:spAutoFit/>
            </a:bodyPr>
            <a:lstStyle/>
            <a:p>
              <a:pPr algn="ctr"/>
              <a:r>
                <a:rPr lang="en-US" sz="2400" b="1" dirty="0">
                  <a:solidFill>
                    <a:schemeClr val="bg1"/>
                  </a:solidFill>
                </a:rPr>
                <a:t>?</a:t>
              </a:r>
            </a:p>
          </p:txBody>
        </p:sp>
        <p:sp>
          <p:nvSpPr>
            <p:cNvPr id="67" name="TextBox 66">
              <a:extLst>
                <a:ext uri="{FF2B5EF4-FFF2-40B4-BE49-F238E27FC236}">
                  <a16:creationId xmlns:a16="http://schemas.microsoft.com/office/drawing/2014/main" id="{3F3C6852-7D45-394F-ACE6-24EAD22A9C81}"/>
                </a:ext>
              </a:extLst>
            </p:cNvPr>
            <p:cNvSpPr txBox="1"/>
            <p:nvPr/>
          </p:nvSpPr>
          <p:spPr>
            <a:xfrm>
              <a:off x="6663571" y="3056178"/>
              <a:ext cx="498106" cy="461665"/>
            </a:xfrm>
            <a:prstGeom prst="rect">
              <a:avLst/>
            </a:prstGeom>
            <a:noFill/>
          </p:spPr>
          <p:txBody>
            <a:bodyPr wrap="square" rtlCol="0">
              <a:spAutoFit/>
            </a:bodyPr>
            <a:lstStyle/>
            <a:p>
              <a:pPr algn="ctr"/>
              <a:r>
                <a:rPr lang="en-US" sz="2400" b="1" dirty="0">
                  <a:solidFill>
                    <a:schemeClr val="bg1"/>
                  </a:solidFill>
                </a:rPr>
                <a:t>?</a:t>
              </a:r>
            </a:p>
          </p:txBody>
        </p:sp>
        <p:sp>
          <p:nvSpPr>
            <p:cNvPr id="68" name="TextBox 67">
              <a:extLst>
                <a:ext uri="{FF2B5EF4-FFF2-40B4-BE49-F238E27FC236}">
                  <a16:creationId xmlns:a16="http://schemas.microsoft.com/office/drawing/2014/main" id="{16F38324-68CA-3048-8261-D74B3CD0B2D8}"/>
                </a:ext>
              </a:extLst>
            </p:cNvPr>
            <p:cNvSpPr txBox="1"/>
            <p:nvPr/>
          </p:nvSpPr>
          <p:spPr>
            <a:xfrm>
              <a:off x="6956495" y="2968361"/>
              <a:ext cx="498106" cy="461665"/>
            </a:xfrm>
            <a:prstGeom prst="rect">
              <a:avLst/>
            </a:prstGeom>
            <a:noFill/>
          </p:spPr>
          <p:txBody>
            <a:bodyPr wrap="square" rtlCol="0">
              <a:spAutoFit/>
            </a:bodyPr>
            <a:lstStyle/>
            <a:p>
              <a:pPr algn="ctr"/>
              <a:r>
                <a:rPr lang="en-US" sz="2400" b="1" dirty="0">
                  <a:solidFill>
                    <a:schemeClr val="bg1"/>
                  </a:solidFill>
                </a:rPr>
                <a:t>?</a:t>
              </a:r>
            </a:p>
          </p:txBody>
        </p:sp>
      </p:grpSp>
      <p:grpSp>
        <p:nvGrpSpPr>
          <p:cNvPr id="75" name="Group 74">
            <a:extLst>
              <a:ext uri="{FF2B5EF4-FFF2-40B4-BE49-F238E27FC236}">
                <a16:creationId xmlns:a16="http://schemas.microsoft.com/office/drawing/2014/main" id="{87F7E0A5-EC5C-324D-8183-81BA519495A3}"/>
              </a:ext>
            </a:extLst>
          </p:cNvPr>
          <p:cNvGrpSpPr/>
          <p:nvPr/>
        </p:nvGrpSpPr>
        <p:grpSpPr>
          <a:xfrm>
            <a:off x="2482679" y="3771208"/>
            <a:ext cx="3104256" cy="2811455"/>
            <a:chOff x="8333766" y="2017219"/>
            <a:chExt cx="3104256" cy="2811455"/>
          </a:xfrm>
        </p:grpSpPr>
        <p:grpSp>
          <p:nvGrpSpPr>
            <p:cNvPr id="76" name="Group 75">
              <a:extLst>
                <a:ext uri="{FF2B5EF4-FFF2-40B4-BE49-F238E27FC236}">
                  <a16:creationId xmlns:a16="http://schemas.microsoft.com/office/drawing/2014/main" id="{81105A60-51CB-164D-AB7F-21114B0F3BD0}"/>
                </a:ext>
              </a:extLst>
            </p:cNvPr>
            <p:cNvGrpSpPr/>
            <p:nvPr/>
          </p:nvGrpSpPr>
          <p:grpSpPr>
            <a:xfrm>
              <a:off x="8333766" y="2017219"/>
              <a:ext cx="3104256" cy="2811455"/>
              <a:chOff x="6766408" y="1686377"/>
              <a:chExt cx="3564945" cy="3253190"/>
            </a:xfrm>
          </p:grpSpPr>
          <p:pic>
            <p:nvPicPr>
              <p:cNvPr id="81" name="Picture 80" descr="A picture containing silhouette&#10;&#10;Description automatically generated">
                <a:extLst>
                  <a:ext uri="{FF2B5EF4-FFF2-40B4-BE49-F238E27FC236}">
                    <a16:creationId xmlns:a16="http://schemas.microsoft.com/office/drawing/2014/main" id="{8175CC0C-4D05-E848-8265-A33B14A78823}"/>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8971398" y="1868717"/>
                <a:ext cx="319049" cy="935042"/>
              </a:xfrm>
              <a:prstGeom prst="rect">
                <a:avLst/>
              </a:prstGeom>
            </p:spPr>
          </p:pic>
          <p:pic>
            <p:nvPicPr>
              <p:cNvPr id="82" name="Picture 81" descr="A picture containing silhouette&#10;&#10;Description automatically generated">
                <a:extLst>
                  <a:ext uri="{FF2B5EF4-FFF2-40B4-BE49-F238E27FC236}">
                    <a16:creationId xmlns:a16="http://schemas.microsoft.com/office/drawing/2014/main" id="{8CBDB7BD-A6EF-A94A-9FE5-4E1840CDE917}"/>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8230478" y="2274800"/>
                <a:ext cx="538567" cy="1557038"/>
              </a:xfrm>
              <a:prstGeom prst="rect">
                <a:avLst/>
              </a:prstGeom>
            </p:spPr>
          </p:pic>
          <p:pic>
            <p:nvPicPr>
              <p:cNvPr id="83" name="Picture 82" descr="A picture containing silhouette&#10;&#10;Description automatically generated">
                <a:extLst>
                  <a:ext uri="{FF2B5EF4-FFF2-40B4-BE49-F238E27FC236}">
                    <a16:creationId xmlns:a16="http://schemas.microsoft.com/office/drawing/2014/main" id="{C22CCD5D-EB49-9B4B-84F5-34311AC024D5}"/>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7671663" y="3754671"/>
                <a:ext cx="319049" cy="935042"/>
              </a:xfrm>
              <a:prstGeom prst="rect">
                <a:avLst/>
              </a:prstGeom>
            </p:spPr>
          </p:pic>
          <p:pic>
            <p:nvPicPr>
              <p:cNvPr id="84" name="Picture 83" descr="A picture containing silhouette&#10;&#10;Description automatically generated">
                <a:extLst>
                  <a:ext uri="{FF2B5EF4-FFF2-40B4-BE49-F238E27FC236}">
                    <a16:creationId xmlns:a16="http://schemas.microsoft.com/office/drawing/2014/main" id="{987701C9-2DD1-584B-8D6B-8F65A12FE7DA}"/>
                  </a:ext>
                </a:extLst>
              </p:cNvPr>
              <p:cNvPicPr>
                <a:picLocks noChangeAspect="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9752"/>
              <a:stretch/>
            </p:blipFill>
            <p:spPr>
              <a:xfrm>
                <a:off x="9130922" y="3638109"/>
                <a:ext cx="319049" cy="935042"/>
              </a:xfrm>
              <a:prstGeom prst="rect">
                <a:avLst/>
              </a:prstGeom>
            </p:spPr>
          </p:pic>
          <p:sp>
            <p:nvSpPr>
              <p:cNvPr id="85" name="Donut 84">
                <a:extLst>
                  <a:ext uri="{FF2B5EF4-FFF2-40B4-BE49-F238E27FC236}">
                    <a16:creationId xmlns:a16="http://schemas.microsoft.com/office/drawing/2014/main" id="{CD871408-E128-7C4F-B742-A106183C92FB}"/>
                  </a:ext>
                </a:extLst>
              </p:cNvPr>
              <p:cNvSpPr/>
              <p:nvPr/>
            </p:nvSpPr>
            <p:spPr>
              <a:xfrm>
                <a:off x="6766408" y="1686377"/>
                <a:ext cx="3564945" cy="3253190"/>
              </a:xfrm>
              <a:prstGeom prst="donut">
                <a:avLst>
                  <a:gd name="adj" fmla="val 1120"/>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77" name="Straight Connector 76">
              <a:extLst>
                <a:ext uri="{FF2B5EF4-FFF2-40B4-BE49-F238E27FC236}">
                  <a16:creationId xmlns:a16="http://schemas.microsoft.com/office/drawing/2014/main" id="{D3D69B57-13DE-6C46-BD12-8DAA696328D4}"/>
                </a:ext>
              </a:extLst>
            </p:cNvPr>
            <p:cNvCxnSpPr>
              <a:cxnSpLocks/>
            </p:cNvCxnSpPr>
            <p:nvPr/>
          </p:nvCxnSpPr>
          <p:spPr>
            <a:xfrm>
              <a:off x="9139194" y="3217927"/>
              <a:ext cx="508282" cy="0"/>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E9489A8-D65D-3642-B27D-69E61405DBC4}"/>
                </a:ext>
              </a:extLst>
            </p:cNvPr>
            <p:cNvCxnSpPr>
              <a:cxnSpLocks/>
            </p:cNvCxnSpPr>
            <p:nvPr/>
          </p:nvCxnSpPr>
          <p:spPr>
            <a:xfrm flipH="1">
              <a:off x="10059491" y="3217927"/>
              <a:ext cx="541300" cy="0"/>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9" name="Picture 78" descr="A picture containing silhouette&#10;&#10;Description automatically generated">
              <a:extLst>
                <a:ext uri="{FF2B5EF4-FFF2-40B4-BE49-F238E27FC236}">
                  <a16:creationId xmlns:a16="http://schemas.microsoft.com/office/drawing/2014/main" id="{1267C16E-4C6D-2248-ABE0-CD97D4494F49}"/>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62628"/>
            <a:stretch/>
          </p:blipFill>
          <p:spPr>
            <a:xfrm>
              <a:off x="10576595" y="2749063"/>
              <a:ext cx="599257" cy="1047109"/>
            </a:xfrm>
            <a:prstGeom prst="rect">
              <a:avLst/>
            </a:prstGeom>
          </p:spPr>
        </p:pic>
        <p:pic>
          <p:nvPicPr>
            <p:cNvPr id="80" name="Picture 79">
              <a:extLst>
                <a:ext uri="{FF2B5EF4-FFF2-40B4-BE49-F238E27FC236}">
                  <a16:creationId xmlns:a16="http://schemas.microsoft.com/office/drawing/2014/main" id="{1194C0BB-F977-9346-8A49-F1983E8FE13E}"/>
                </a:ext>
              </a:extLst>
            </p:cNvPr>
            <p:cNvPicPr>
              <a:picLocks noChangeAspect="1"/>
            </p:cNvPicPr>
            <p:nvPr/>
          </p:nvPicPr>
          <p:blipFill rotWithShape="1">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8677498" y="2691778"/>
              <a:ext cx="394979" cy="1148490"/>
            </a:xfrm>
            <a:prstGeom prst="rect">
              <a:avLst/>
            </a:prstGeom>
            <a:solidFill>
              <a:schemeClr val="bg1"/>
            </a:solidFill>
          </p:spPr>
        </p:pic>
      </p:grpSp>
      <mc:AlternateContent xmlns:mc="http://schemas.openxmlformats.org/markup-compatibility/2006" xmlns:p14="http://schemas.microsoft.com/office/powerpoint/2010/main">
        <mc:Choice Requires="p14">
          <p:contentPart p14:bwMode="auto" r:id="rId9">
            <p14:nvContentPartPr>
              <p14:cNvPr id="86" name="Ink 85">
                <a:extLst>
                  <a:ext uri="{FF2B5EF4-FFF2-40B4-BE49-F238E27FC236}">
                    <a16:creationId xmlns:a16="http://schemas.microsoft.com/office/drawing/2014/main" id="{409DF39D-E9EF-1A4D-AE6B-8286DA586A5B}"/>
                  </a:ext>
                </a:extLst>
              </p14:cNvPr>
              <p14:cNvContentPartPr/>
              <p14:nvPr/>
            </p14:nvContentPartPr>
            <p14:xfrm>
              <a:off x="3180032" y="4882645"/>
              <a:ext cx="184680" cy="696240"/>
            </p14:xfrm>
          </p:contentPart>
        </mc:Choice>
        <mc:Fallback xmlns="">
          <p:pic>
            <p:nvPicPr>
              <p:cNvPr id="86" name="Ink 85">
                <a:extLst>
                  <a:ext uri="{FF2B5EF4-FFF2-40B4-BE49-F238E27FC236}">
                    <a16:creationId xmlns:a16="http://schemas.microsoft.com/office/drawing/2014/main" id="{409DF39D-E9EF-1A4D-AE6B-8286DA586A5B}"/>
                  </a:ext>
                </a:extLst>
              </p:cNvPr>
              <p:cNvPicPr/>
              <p:nvPr/>
            </p:nvPicPr>
            <p:blipFill>
              <a:blip r:embed="rId10"/>
              <a:stretch>
                <a:fillRect/>
              </a:stretch>
            </p:blipFill>
            <p:spPr>
              <a:xfrm>
                <a:off x="3144032" y="4846645"/>
                <a:ext cx="2563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Ink 86">
                <a:extLst>
                  <a:ext uri="{FF2B5EF4-FFF2-40B4-BE49-F238E27FC236}">
                    <a16:creationId xmlns:a16="http://schemas.microsoft.com/office/drawing/2014/main" id="{2023D10D-3D9C-D749-BC50-3CDC1EC6FBB0}"/>
                  </a:ext>
                </a:extLst>
              </p14:cNvPr>
              <p14:cNvContentPartPr/>
              <p14:nvPr/>
            </p14:nvContentPartPr>
            <p14:xfrm>
              <a:off x="2789792" y="4843405"/>
              <a:ext cx="45360" cy="241200"/>
            </p14:xfrm>
          </p:contentPart>
        </mc:Choice>
        <mc:Fallback xmlns="">
          <p:pic>
            <p:nvPicPr>
              <p:cNvPr id="87" name="Ink 86">
                <a:extLst>
                  <a:ext uri="{FF2B5EF4-FFF2-40B4-BE49-F238E27FC236}">
                    <a16:creationId xmlns:a16="http://schemas.microsoft.com/office/drawing/2014/main" id="{2023D10D-3D9C-D749-BC50-3CDC1EC6FBB0}"/>
                  </a:ext>
                </a:extLst>
              </p:cNvPr>
              <p:cNvPicPr/>
              <p:nvPr/>
            </p:nvPicPr>
            <p:blipFill>
              <a:blip r:embed="rId12"/>
              <a:stretch>
                <a:fillRect/>
              </a:stretch>
            </p:blipFill>
            <p:spPr>
              <a:xfrm>
                <a:off x="2753792" y="4807351"/>
                <a:ext cx="117000" cy="3129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8" name="Ink 87">
                <a:extLst>
                  <a:ext uri="{FF2B5EF4-FFF2-40B4-BE49-F238E27FC236}">
                    <a16:creationId xmlns:a16="http://schemas.microsoft.com/office/drawing/2014/main" id="{60004E55-4E0F-8A47-AFC8-482FB7A4B447}"/>
                  </a:ext>
                </a:extLst>
              </p14:cNvPr>
              <p14:cNvContentPartPr/>
              <p14:nvPr/>
            </p14:nvContentPartPr>
            <p14:xfrm>
              <a:off x="3233312" y="5479525"/>
              <a:ext cx="360" cy="360"/>
            </p14:xfrm>
          </p:contentPart>
        </mc:Choice>
        <mc:Fallback xmlns="">
          <p:pic>
            <p:nvPicPr>
              <p:cNvPr id="88" name="Ink 87">
                <a:extLst>
                  <a:ext uri="{FF2B5EF4-FFF2-40B4-BE49-F238E27FC236}">
                    <a16:creationId xmlns:a16="http://schemas.microsoft.com/office/drawing/2014/main" id="{60004E55-4E0F-8A47-AFC8-482FB7A4B447}"/>
                  </a:ext>
                </a:extLst>
              </p:cNvPr>
              <p:cNvPicPr/>
              <p:nvPr/>
            </p:nvPicPr>
            <p:blipFill>
              <a:blip r:embed="rId14"/>
              <a:stretch>
                <a:fillRect/>
              </a:stretch>
            </p:blipFill>
            <p:spPr>
              <a:xfrm>
                <a:off x="3197312" y="5443525"/>
                <a:ext cx="72000" cy="72000"/>
              </a:xfrm>
              <a:prstGeom prst="rect">
                <a:avLst/>
              </a:prstGeom>
            </p:spPr>
          </p:pic>
        </mc:Fallback>
      </mc:AlternateContent>
      <p:sp>
        <p:nvSpPr>
          <p:cNvPr id="89" name="TextBox 88">
            <a:extLst>
              <a:ext uri="{FF2B5EF4-FFF2-40B4-BE49-F238E27FC236}">
                <a16:creationId xmlns:a16="http://schemas.microsoft.com/office/drawing/2014/main" id="{6DF69111-284D-9C49-9446-7AE5F14E6917}"/>
              </a:ext>
            </a:extLst>
          </p:cNvPr>
          <p:cNvSpPr txBox="1"/>
          <p:nvPr/>
        </p:nvSpPr>
        <p:spPr>
          <a:xfrm>
            <a:off x="1132997" y="4715270"/>
            <a:ext cx="1376696" cy="923330"/>
          </a:xfrm>
          <a:prstGeom prst="rect">
            <a:avLst/>
          </a:prstGeom>
          <a:noFill/>
        </p:spPr>
        <p:txBody>
          <a:bodyPr wrap="square" rtlCol="0">
            <a:spAutoFit/>
          </a:bodyPr>
          <a:lstStyle/>
          <a:p>
            <a:pPr algn="ctr"/>
            <a:r>
              <a:rPr lang="fr-FR" b="1" i="0" dirty="0">
                <a:solidFill>
                  <a:srgbClr val="000000"/>
                </a:solidFill>
                <a:effectLst/>
                <a:latin typeface="Roboto"/>
              </a:rPr>
              <a:t>Référence du réseau de risque</a:t>
            </a:r>
            <a:endParaRPr lang="en-US" b="1" dirty="0"/>
          </a:p>
        </p:txBody>
      </p:sp>
      <p:sp>
        <p:nvSpPr>
          <p:cNvPr id="90" name="TextBox 89">
            <a:extLst>
              <a:ext uri="{FF2B5EF4-FFF2-40B4-BE49-F238E27FC236}">
                <a16:creationId xmlns:a16="http://schemas.microsoft.com/office/drawing/2014/main" id="{E5B9D1D3-8273-FF4B-AC29-9B1621695C25}"/>
              </a:ext>
            </a:extLst>
          </p:cNvPr>
          <p:cNvSpPr txBox="1"/>
          <p:nvPr/>
        </p:nvSpPr>
        <p:spPr>
          <a:xfrm>
            <a:off x="9605254" y="4703440"/>
            <a:ext cx="1376696" cy="646331"/>
          </a:xfrm>
          <a:prstGeom prst="rect">
            <a:avLst/>
          </a:prstGeom>
          <a:noFill/>
        </p:spPr>
        <p:txBody>
          <a:bodyPr wrap="square" rtlCol="0">
            <a:spAutoFit/>
          </a:bodyPr>
          <a:lstStyle/>
          <a:p>
            <a:pPr algn="ctr"/>
            <a:r>
              <a:rPr lang="fr-FR" b="1" i="0" dirty="0">
                <a:solidFill>
                  <a:srgbClr val="000000"/>
                </a:solidFill>
                <a:effectLst/>
                <a:latin typeface="Roboto"/>
              </a:rPr>
              <a:t>Référence ciblée</a:t>
            </a:r>
            <a:endParaRPr lang="en-US" b="1" dirty="0"/>
          </a:p>
        </p:txBody>
      </p:sp>
    </p:spTree>
    <p:extLst>
      <p:ext uri="{BB962C8B-B14F-4D97-AF65-F5344CB8AC3E}">
        <p14:creationId xmlns:p14="http://schemas.microsoft.com/office/powerpoint/2010/main" val="399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with low confidence">
            <a:extLst>
              <a:ext uri="{FF2B5EF4-FFF2-40B4-BE49-F238E27FC236}">
                <a16:creationId xmlns:a16="http://schemas.microsoft.com/office/drawing/2014/main" id="{0C0003C1-67C7-4FC3-8678-B9FB1EE631EA}"/>
              </a:ext>
            </a:extLst>
          </p:cNvPr>
          <p:cNvPicPr>
            <a:picLocks noChangeAspect="1"/>
          </p:cNvPicPr>
          <p:nvPr/>
        </p:nvPicPr>
        <p:blipFill rotWithShape="1">
          <a:blip r:embed="rId3">
            <a:extLst>
              <a:ext uri="{28A0092B-C50C-407E-A947-70E740481C1C}">
                <a14:useLocalDpi xmlns:a14="http://schemas.microsoft.com/office/drawing/2010/main" val="0"/>
              </a:ext>
            </a:extLst>
          </a:blip>
          <a:srcRect t="17525" b="17714"/>
          <a:stretch/>
        </p:blipFill>
        <p:spPr>
          <a:xfrm>
            <a:off x="1971290" y="101454"/>
            <a:ext cx="7852359" cy="6581025"/>
          </a:xfrm>
          <a:prstGeom prst="rect">
            <a:avLst/>
          </a:prstGeom>
        </p:spPr>
      </p:pic>
      <p:sp>
        <p:nvSpPr>
          <p:cNvPr id="6" name="TextBox 5">
            <a:extLst>
              <a:ext uri="{FF2B5EF4-FFF2-40B4-BE49-F238E27FC236}">
                <a16:creationId xmlns:a16="http://schemas.microsoft.com/office/drawing/2014/main" id="{4A9D58FE-0645-4FD6-9971-203873A27DB2}"/>
              </a:ext>
            </a:extLst>
          </p:cNvPr>
          <p:cNvSpPr txBox="1"/>
          <p:nvPr/>
        </p:nvSpPr>
        <p:spPr>
          <a:xfrm>
            <a:off x="2325038" y="143494"/>
            <a:ext cx="1920239" cy="729430"/>
          </a:xfrm>
          <a:prstGeom prst="rect">
            <a:avLst/>
          </a:prstGeom>
          <a:noFill/>
        </p:spPr>
        <p:txBody>
          <a:bodyPr wrap="square" rtlCol="0">
            <a:spAutoFit/>
          </a:bodyPr>
          <a:lstStyle/>
          <a:p>
            <a:pPr algn="ctr">
              <a:lnSpc>
                <a:spcPct val="90000"/>
              </a:lnSpc>
            </a:pPr>
            <a:r>
              <a:rPr lang="en-US" sz="1400" dirty="0"/>
              <a:t>HTS_TST_POS </a:t>
            </a:r>
            <a:br>
              <a:rPr lang="en-US" sz="1400" dirty="0"/>
            </a:br>
            <a:r>
              <a:rPr lang="en-US" sz="1400" dirty="0"/>
              <a:t>(</a:t>
            </a:r>
            <a:r>
              <a:rPr lang="en-US" sz="1400" dirty="0" err="1"/>
              <a:t>ou</a:t>
            </a:r>
            <a:r>
              <a:rPr lang="en-US" sz="1400" dirty="0"/>
              <a:t> </a:t>
            </a:r>
            <a:r>
              <a:rPr lang="en-US" sz="1400" dirty="0" err="1"/>
              <a:t>précédemment</a:t>
            </a:r>
            <a:r>
              <a:rPr lang="en-US" sz="1400" dirty="0"/>
              <a:t> </a:t>
            </a:r>
            <a:r>
              <a:rPr lang="en-US" sz="1400" dirty="0" err="1"/>
              <a:t>diagnostiqué</a:t>
            </a:r>
            <a:r>
              <a:rPr lang="en-US" sz="1400" dirty="0"/>
              <a:t> </a:t>
            </a:r>
            <a:r>
              <a:rPr lang="en-US" sz="1400" dirty="0" err="1"/>
              <a:t>positif</a:t>
            </a:r>
            <a:r>
              <a:rPr lang="en-US" dirty="0"/>
              <a:t>)</a:t>
            </a:r>
          </a:p>
        </p:txBody>
      </p:sp>
      <p:sp>
        <p:nvSpPr>
          <p:cNvPr id="7" name="TextBox 6">
            <a:extLst>
              <a:ext uri="{FF2B5EF4-FFF2-40B4-BE49-F238E27FC236}">
                <a16:creationId xmlns:a16="http://schemas.microsoft.com/office/drawing/2014/main" id="{14C6453D-2EC1-4D70-BCBA-5E92F56A12BE}"/>
              </a:ext>
            </a:extLst>
          </p:cNvPr>
          <p:cNvSpPr txBox="1"/>
          <p:nvPr/>
        </p:nvSpPr>
        <p:spPr>
          <a:xfrm>
            <a:off x="5246575" y="185534"/>
            <a:ext cx="3021199" cy="286232"/>
          </a:xfrm>
          <a:prstGeom prst="rect">
            <a:avLst/>
          </a:prstGeom>
          <a:noFill/>
        </p:spPr>
        <p:txBody>
          <a:bodyPr wrap="square" rtlCol="0">
            <a:spAutoFit/>
          </a:bodyPr>
          <a:lstStyle/>
          <a:p>
            <a:pPr algn="ctr">
              <a:lnSpc>
                <a:spcPct val="90000"/>
              </a:lnSpc>
            </a:pPr>
            <a:r>
              <a:rPr lang="fr-FR" sz="1400" dirty="0"/>
              <a:t>Services de test index offerts</a:t>
            </a:r>
            <a:endParaRPr lang="en-US" dirty="0"/>
          </a:p>
        </p:txBody>
      </p:sp>
      <p:sp>
        <p:nvSpPr>
          <p:cNvPr id="8" name="TextBox 7">
            <a:extLst>
              <a:ext uri="{FF2B5EF4-FFF2-40B4-BE49-F238E27FC236}">
                <a16:creationId xmlns:a16="http://schemas.microsoft.com/office/drawing/2014/main" id="{911AB7AD-7EE0-4171-9AF6-B5336F41BBBD}"/>
              </a:ext>
            </a:extLst>
          </p:cNvPr>
          <p:cNvSpPr txBox="1"/>
          <p:nvPr/>
        </p:nvSpPr>
        <p:spPr>
          <a:xfrm>
            <a:off x="4932879" y="1557131"/>
            <a:ext cx="1646595" cy="480131"/>
          </a:xfrm>
          <a:prstGeom prst="rect">
            <a:avLst/>
          </a:prstGeom>
          <a:noFill/>
        </p:spPr>
        <p:txBody>
          <a:bodyPr wrap="square" rtlCol="0">
            <a:spAutoFit/>
          </a:bodyPr>
          <a:lstStyle/>
          <a:p>
            <a:pPr algn="ctr">
              <a:lnSpc>
                <a:spcPct val="90000"/>
              </a:lnSpc>
            </a:pPr>
            <a:r>
              <a:rPr lang="fr-FR" sz="1400" dirty="0"/>
              <a:t>Services de test index acceptés</a:t>
            </a:r>
            <a:endParaRPr lang="en-US" dirty="0"/>
          </a:p>
        </p:txBody>
      </p:sp>
      <p:sp>
        <p:nvSpPr>
          <p:cNvPr id="9" name="TextBox 8">
            <a:extLst>
              <a:ext uri="{FF2B5EF4-FFF2-40B4-BE49-F238E27FC236}">
                <a16:creationId xmlns:a16="http://schemas.microsoft.com/office/drawing/2014/main" id="{9BCA68D6-EC71-4044-8482-545B479B6D1E}"/>
              </a:ext>
            </a:extLst>
          </p:cNvPr>
          <p:cNvSpPr txBox="1"/>
          <p:nvPr/>
        </p:nvSpPr>
        <p:spPr>
          <a:xfrm>
            <a:off x="7283079" y="1557131"/>
            <a:ext cx="1932478" cy="480131"/>
          </a:xfrm>
          <a:prstGeom prst="rect">
            <a:avLst/>
          </a:prstGeom>
          <a:noFill/>
        </p:spPr>
        <p:txBody>
          <a:bodyPr wrap="square" rtlCol="0">
            <a:spAutoFit/>
          </a:bodyPr>
          <a:lstStyle/>
          <a:p>
            <a:pPr algn="ctr">
              <a:lnSpc>
                <a:spcPct val="90000"/>
              </a:lnSpc>
            </a:pPr>
            <a:r>
              <a:rPr lang="fr-FR" sz="1400" dirty="0"/>
              <a:t>N'a pas accepté les services de test index</a:t>
            </a:r>
            <a:endParaRPr lang="en-US" dirty="0"/>
          </a:p>
        </p:txBody>
      </p:sp>
      <p:sp>
        <p:nvSpPr>
          <p:cNvPr id="10" name="TextBox 9">
            <a:extLst>
              <a:ext uri="{FF2B5EF4-FFF2-40B4-BE49-F238E27FC236}">
                <a16:creationId xmlns:a16="http://schemas.microsoft.com/office/drawing/2014/main" id="{24DDEF14-0260-4927-83BE-2B6546028E95}"/>
              </a:ext>
            </a:extLst>
          </p:cNvPr>
          <p:cNvSpPr txBox="1"/>
          <p:nvPr/>
        </p:nvSpPr>
        <p:spPr>
          <a:xfrm>
            <a:off x="5288894" y="3443609"/>
            <a:ext cx="2581159" cy="286232"/>
          </a:xfrm>
          <a:prstGeom prst="rect">
            <a:avLst/>
          </a:prstGeom>
          <a:noFill/>
        </p:spPr>
        <p:txBody>
          <a:bodyPr wrap="square" rtlCol="0">
            <a:spAutoFit/>
          </a:bodyPr>
          <a:lstStyle/>
          <a:p>
            <a:pPr algn="ctr">
              <a:lnSpc>
                <a:spcPct val="90000"/>
              </a:lnSpc>
            </a:pPr>
            <a:r>
              <a:rPr lang="en-US" sz="1400" dirty="0" err="1"/>
              <a:t>Nombre</a:t>
            </a:r>
            <a:r>
              <a:rPr lang="en-US" sz="1400" dirty="0"/>
              <a:t> de contacts </a:t>
            </a:r>
            <a:r>
              <a:rPr lang="en-US" sz="1400" dirty="0" err="1"/>
              <a:t>obtenus</a:t>
            </a:r>
            <a:endParaRPr lang="en-US" dirty="0"/>
          </a:p>
        </p:txBody>
      </p:sp>
      <p:sp>
        <p:nvSpPr>
          <p:cNvPr id="11" name="TextBox 10">
            <a:extLst>
              <a:ext uri="{FF2B5EF4-FFF2-40B4-BE49-F238E27FC236}">
                <a16:creationId xmlns:a16="http://schemas.microsoft.com/office/drawing/2014/main" id="{152E6F39-E3BE-4EE1-8175-8E62A44CF5A7}"/>
              </a:ext>
            </a:extLst>
          </p:cNvPr>
          <p:cNvSpPr txBox="1"/>
          <p:nvPr/>
        </p:nvSpPr>
        <p:spPr>
          <a:xfrm>
            <a:off x="7581923" y="5957888"/>
            <a:ext cx="1222160" cy="528606"/>
          </a:xfrm>
          <a:prstGeom prst="rect">
            <a:avLst/>
          </a:prstGeom>
          <a:noFill/>
        </p:spPr>
        <p:txBody>
          <a:bodyPr wrap="square" rtlCol="0">
            <a:spAutoFit/>
          </a:bodyPr>
          <a:lstStyle/>
          <a:p>
            <a:pPr algn="ctr">
              <a:lnSpc>
                <a:spcPct val="90000"/>
              </a:lnSpc>
            </a:pPr>
            <a:r>
              <a:rPr lang="fr-FR" sz="1050" dirty="0"/>
              <a:t>N'a pas localisé ou n'a pas accepté le test</a:t>
            </a:r>
            <a:endParaRPr lang="en-US" sz="1050" dirty="0"/>
          </a:p>
        </p:txBody>
      </p:sp>
      <p:sp>
        <p:nvSpPr>
          <p:cNvPr id="13" name="TextBox 12">
            <a:extLst>
              <a:ext uri="{FF2B5EF4-FFF2-40B4-BE49-F238E27FC236}">
                <a16:creationId xmlns:a16="http://schemas.microsoft.com/office/drawing/2014/main" id="{D566DEAC-865A-481B-B23D-9A92F4C7EB0D}"/>
              </a:ext>
            </a:extLst>
          </p:cNvPr>
          <p:cNvSpPr txBox="1"/>
          <p:nvPr/>
        </p:nvSpPr>
        <p:spPr>
          <a:xfrm>
            <a:off x="6877125" y="5957888"/>
            <a:ext cx="811908" cy="383182"/>
          </a:xfrm>
          <a:prstGeom prst="rect">
            <a:avLst/>
          </a:prstGeom>
          <a:noFill/>
        </p:spPr>
        <p:txBody>
          <a:bodyPr wrap="square" rtlCol="0">
            <a:spAutoFit/>
          </a:bodyPr>
          <a:lstStyle/>
          <a:p>
            <a:pPr algn="ctr">
              <a:lnSpc>
                <a:spcPct val="90000"/>
              </a:lnSpc>
            </a:pPr>
            <a:r>
              <a:rPr lang="en-US" sz="1050" dirty="0"/>
              <a:t>VIH + </a:t>
            </a:r>
            <a:r>
              <a:rPr lang="en-US" sz="1050" dirty="0" err="1"/>
              <a:t>connu</a:t>
            </a:r>
            <a:endParaRPr lang="en-US" sz="1050" dirty="0"/>
          </a:p>
        </p:txBody>
      </p:sp>
      <p:sp>
        <p:nvSpPr>
          <p:cNvPr id="14" name="TextBox 13">
            <a:extLst>
              <a:ext uri="{FF2B5EF4-FFF2-40B4-BE49-F238E27FC236}">
                <a16:creationId xmlns:a16="http://schemas.microsoft.com/office/drawing/2014/main" id="{5BA680C4-E032-4123-90E3-A60D750B7CB4}"/>
              </a:ext>
            </a:extLst>
          </p:cNvPr>
          <p:cNvSpPr txBox="1"/>
          <p:nvPr/>
        </p:nvSpPr>
        <p:spPr>
          <a:xfrm>
            <a:off x="5740773" y="5957888"/>
            <a:ext cx="1222160" cy="528606"/>
          </a:xfrm>
          <a:prstGeom prst="rect">
            <a:avLst/>
          </a:prstGeom>
          <a:noFill/>
        </p:spPr>
        <p:txBody>
          <a:bodyPr wrap="square" rtlCol="0">
            <a:spAutoFit/>
          </a:bodyPr>
          <a:lstStyle/>
          <a:p>
            <a:pPr algn="ctr">
              <a:lnSpc>
                <a:spcPct val="90000"/>
              </a:lnSpc>
            </a:pPr>
            <a:r>
              <a:rPr lang="fr-FR" sz="1050" dirty="0"/>
              <a:t>Nouvelle modalité index des négatifs</a:t>
            </a:r>
            <a:endParaRPr lang="en-US" sz="1050" dirty="0"/>
          </a:p>
        </p:txBody>
      </p:sp>
      <p:sp>
        <p:nvSpPr>
          <p:cNvPr id="15" name="TextBox 14">
            <a:extLst>
              <a:ext uri="{FF2B5EF4-FFF2-40B4-BE49-F238E27FC236}">
                <a16:creationId xmlns:a16="http://schemas.microsoft.com/office/drawing/2014/main" id="{6E2F94C8-ECB6-4025-ADC2-956340A511D7}"/>
              </a:ext>
            </a:extLst>
          </p:cNvPr>
          <p:cNvSpPr txBox="1"/>
          <p:nvPr/>
        </p:nvSpPr>
        <p:spPr>
          <a:xfrm>
            <a:off x="4650747" y="5957888"/>
            <a:ext cx="1222160" cy="528606"/>
          </a:xfrm>
          <a:prstGeom prst="rect">
            <a:avLst/>
          </a:prstGeom>
          <a:noFill/>
        </p:spPr>
        <p:txBody>
          <a:bodyPr wrap="square" rtlCol="0">
            <a:spAutoFit/>
          </a:bodyPr>
          <a:lstStyle/>
          <a:p>
            <a:pPr algn="ctr">
              <a:lnSpc>
                <a:spcPct val="90000"/>
              </a:lnSpc>
            </a:pPr>
            <a:r>
              <a:rPr lang="en-US" sz="1050" dirty="0"/>
              <a:t>Nouvelle </a:t>
            </a:r>
            <a:r>
              <a:rPr lang="en-US" sz="1050" spc="-20" dirty="0" err="1"/>
              <a:t>modalité</a:t>
            </a:r>
            <a:r>
              <a:rPr lang="en-US" sz="1050" spc="-20" dirty="0"/>
              <a:t> index </a:t>
            </a:r>
            <a:r>
              <a:rPr lang="en-US" sz="1050" dirty="0"/>
              <a:t>positive</a:t>
            </a:r>
          </a:p>
        </p:txBody>
      </p:sp>
    </p:spTree>
    <p:extLst>
      <p:ext uri="{BB962C8B-B14F-4D97-AF65-F5344CB8AC3E}">
        <p14:creationId xmlns:p14="http://schemas.microsoft.com/office/powerpoint/2010/main" val="362902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2EAD5-9859-C140-A56E-1C33CE99E236}"/>
              </a:ext>
            </a:extLst>
          </p:cNvPr>
          <p:cNvSpPr>
            <a:spLocks noGrp="1"/>
          </p:cNvSpPr>
          <p:nvPr>
            <p:ph type="title"/>
          </p:nvPr>
        </p:nvSpPr>
        <p:spPr>
          <a:xfrm>
            <a:off x="838200" y="543588"/>
            <a:ext cx="10515600" cy="800039"/>
          </a:xfrm>
        </p:spPr>
        <p:txBody>
          <a:bodyPr>
            <a:normAutofit/>
          </a:bodyPr>
          <a:lstStyle/>
          <a:p>
            <a:r>
              <a:rPr lang="en-US" sz="3600" b="1" spc="-20" dirty="0" err="1">
                <a:solidFill>
                  <a:srgbClr val="577F9F"/>
                </a:solidFill>
                <a:latin typeface="Arial" panose="020B0604020202020204" pitchFamily="34" charset="0"/>
                <a:cs typeface="Arial" panose="020B0604020202020204" pitchFamily="34" charset="0"/>
              </a:rPr>
              <a:t>Exemple</a:t>
            </a:r>
            <a:r>
              <a:rPr lang="en-US" sz="3600" b="1" spc="-20" dirty="0">
                <a:solidFill>
                  <a:srgbClr val="577F9F"/>
                </a:solidFill>
                <a:latin typeface="Arial" panose="020B0604020202020204" pitchFamily="34" charset="0"/>
                <a:cs typeface="Arial" panose="020B0604020202020204" pitchFamily="34" charset="0"/>
              </a:rPr>
              <a:t> : </a:t>
            </a:r>
            <a:r>
              <a:rPr lang="fr-FR" dirty="0"/>
              <a:t>Une cascade de tests index</a:t>
            </a:r>
            <a:endParaRPr lang="en-US" dirty="0"/>
          </a:p>
        </p:txBody>
      </p:sp>
      <p:grpSp>
        <p:nvGrpSpPr>
          <p:cNvPr id="6" name="Group 5">
            <a:extLst>
              <a:ext uri="{FF2B5EF4-FFF2-40B4-BE49-F238E27FC236}">
                <a16:creationId xmlns:a16="http://schemas.microsoft.com/office/drawing/2014/main" id="{DB7AF18D-58D9-4C5C-A5A2-B05139AE7F66}"/>
              </a:ext>
            </a:extLst>
          </p:cNvPr>
          <p:cNvGrpSpPr/>
          <p:nvPr/>
        </p:nvGrpSpPr>
        <p:grpSpPr>
          <a:xfrm>
            <a:off x="838200" y="1442013"/>
            <a:ext cx="10515600" cy="5320031"/>
            <a:chOff x="838200" y="1473151"/>
            <a:chExt cx="10515600" cy="4710213"/>
          </a:xfrm>
        </p:grpSpPr>
        <p:graphicFrame>
          <p:nvGraphicFramePr>
            <p:cNvPr id="5" name="Content Placeholder 5">
              <a:extLst>
                <a:ext uri="{FF2B5EF4-FFF2-40B4-BE49-F238E27FC236}">
                  <a16:creationId xmlns:a16="http://schemas.microsoft.com/office/drawing/2014/main" id="{6C4D131A-52F1-4605-9CE0-7CC7C7171246}"/>
                </a:ext>
              </a:extLst>
            </p:cNvPr>
            <p:cNvGraphicFramePr>
              <a:graphicFrameLocks/>
            </p:cNvGraphicFramePr>
            <p:nvPr>
              <p:extLst>
                <p:ext uri="{D42A27DB-BD31-4B8C-83A1-F6EECF244321}">
                  <p14:modId xmlns:p14="http://schemas.microsoft.com/office/powerpoint/2010/main" val="1018654025"/>
                </p:ext>
              </p:extLst>
            </p:nvPr>
          </p:nvGraphicFramePr>
          <p:xfrm>
            <a:off x="838200" y="1832026"/>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2C5631E-0A08-46D3-95E7-11A75F985D74}"/>
                </a:ext>
              </a:extLst>
            </p:cNvPr>
            <p:cNvSpPr txBox="1"/>
            <p:nvPr/>
          </p:nvSpPr>
          <p:spPr>
            <a:xfrm>
              <a:off x="838200" y="1473151"/>
              <a:ext cx="2304959" cy="2997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lumMod val="65000"/>
                      <a:lumOff val="35000"/>
                    </a:srgbClr>
                  </a:solidFill>
                  <a:effectLst/>
                  <a:uLnTx/>
                  <a:uFillTx/>
                  <a:ea typeface="+mn-ea"/>
                  <a:cs typeface="+mn-cs"/>
                </a:rPr>
                <a:t>Nombd'acceptationidus</a:t>
              </a:r>
              <a:endParaRPr kumimoji="0" lang="en-US" sz="1600" b="0" i="0" u="none" strike="noStrike" kern="1200" cap="none" spc="0" normalizeH="0" baseline="0" noProof="0" dirty="0">
                <a:ln>
                  <a:noFill/>
                </a:ln>
                <a:solidFill>
                  <a:srgbClr val="000000">
                    <a:lumMod val="65000"/>
                    <a:lumOff val="35000"/>
                  </a:srgbClr>
                </a:solidFill>
                <a:effectLst/>
                <a:uLnTx/>
                <a:uFillTx/>
                <a:ea typeface="+mn-ea"/>
                <a:cs typeface="+mn-cs"/>
              </a:endParaRPr>
            </a:p>
          </p:txBody>
        </p:sp>
      </p:grpSp>
    </p:spTree>
    <p:extLst>
      <p:ext uri="{BB962C8B-B14F-4D97-AF65-F5344CB8AC3E}">
        <p14:creationId xmlns:p14="http://schemas.microsoft.com/office/powerpoint/2010/main" val="100723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273B20C5-2714-DB4F-9AD4-21FB077D1D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1578" y="2292480"/>
            <a:ext cx="7780421" cy="449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8ABA961-D8F4-4F0D-B86F-5A629795067B}"/>
              </a:ext>
            </a:extLst>
          </p:cNvPr>
          <p:cNvSpPr>
            <a:spLocks noGrp="1"/>
          </p:cNvSpPr>
          <p:nvPr>
            <p:ph type="title"/>
          </p:nvPr>
        </p:nvSpPr>
        <p:spPr/>
        <p:txBody>
          <a:bodyPr>
            <a:normAutofit/>
          </a:bodyPr>
          <a:lstStyle/>
          <a:p>
            <a:r>
              <a:rPr lang="fr-FR"/>
              <a:t>Bilan du jour 2 : Quiz bonbon !</a:t>
            </a:r>
            <a:endParaRPr lang="en-US" dirty="0"/>
          </a:p>
        </p:txBody>
      </p:sp>
      <p:sp>
        <p:nvSpPr>
          <p:cNvPr id="985091" name="Rectangle 3">
            <a:extLst>
              <a:ext uri="{FF2B5EF4-FFF2-40B4-BE49-F238E27FC236}">
                <a16:creationId xmlns:a16="http://schemas.microsoft.com/office/drawing/2014/main" id="{60B99FA6-BA70-6E4F-A7B7-DF58973E3219}"/>
              </a:ext>
            </a:extLst>
          </p:cNvPr>
          <p:cNvSpPr>
            <a:spLocks noGrp="1" noChangeArrowheads="1"/>
          </p:cNvSpPr>
          <p:nvPr>
            <p:ph type="body" idx="1"/>
          </p:nvPr>
        </p:nvSpPr>
        <p:spPr>
          <a:xfrm>
            <a:off x="838200" y="1636730"/>
            <a:ext cx="8257674" cy="4932746"/>
          </a:xfrm>
        </p:spPr>
        <p:txBody>
          <a:bodyPr>
            <a:normAutofit/>
          </a:bodyPr>
          <a:lstStyle/>
          <a:p>
            <a:pPr>
              <a:lnSpc>
                <a:spcPct val="100000"/>
              </a:lnSpc>
              <a:spcBef>
                <a:spcPts val="0"/>
              </a:spcBef>
              <a:spcAft>
                <a:spcPts val="1200"/>
              </a:spcAft>
            </a:pPr>
            <a:r>
              <a:rPr lang="fr-FR" dirty="0"/>
              <a:t>Quelles sont les quatre principales techniques de counseling de motivation qui sont essentielles dans le test index </a:t>
            </a:r>
            <a:r>
              <a:rPr lang="en-US" altLang="en-US" dirty="0">
                <a:ea typeface="ＭＳ Ｐゴシック" panose="020B0600070205080204" pitchFamily="34" charset="-128"/>
              </a:rPr>
              <a:t>?</a:t>
            </a:r>
          </a:p>
          <a:p>
            <a:pPr>
              <a:lnSpc>
                <a:spcPct val="100000"/>
              </a:lnSpc>
              <a:spcBef>
                <a:spcPts val="0"/>
              </a:spcBef>
              <a:spcAft>
                <a:spcPts val="1200"/>
              </a:spcAft>
            </a:pPr>
            <a:r>
              <a:rPr lang="fr-FR" dirty="0"/>
              <a:t>Quels sont trois comportements spécifiques </a:t>
            </a:r>
            <a:br>
              <a:rPr lang="fr-FR" dirty="0"/>
            </a:br>
            <a:r>
              <a:rPr lang="fr-FR" dirty="0"/>
              <a:t>à éviter dans le counseling </a:t>
            </a:r>
            <a:r>
              <a:rPr lang="en-US" altLang="en-US" dirty="0">
                <a:ea typeface="ＭＳ Ｐゴシック" panose="020B0600070205080204" pitchFamily="34" charset="-128"/>
              </a:rPr>
              <a:t>?</a:t>
            </a:r>
          </a:p>
          <a:p>
            <a:pPr>
              <a:lnSpc>
                <a:spcPct val="100000"/>
              </a:lnSpc>
              <a:spcBef>
                <a:spcPts val="0"/>
              </a:spcBef>
              <a:spcAft>
                <a:spcPts val="1200"/>
              </a:spcAft>
            </a:pPr>
            <a:r>
              <a:rPr lang="fr-FR" dirty="0"/>
              <a:t>Que signifie chacune des lettres </a:t>
            </a:r>
            <a:br>
              <a:rPr lang="fr-FR" dirty="0"/>
            </a:br>
            <a:r>
              <a:rPr lang="fr-FR" dirty="0"/>
              <a:t>de LIVES</a:t>
            </a:r>
            <a:r>
              <a:rPr lang="en-US" altLang="en-US" dirty="0">
                <a:ea typeface="ＭＳ Ｐゴシック" panose="020B0600070205080204" pitchFamily="34" charset="-128"/>
              </a:rPr>
              <a:t>?</a:t>
            </a:r>
          </a:p>
          <a:p>
            <a:pPr eaLnBrk="1" hangingPunct="1">
              <a:lnSpc>
                <a:spcPct val="100000"/>
              </a:lnSpc>
              <a:spcBef>
                <a:spcPts val="0"/>
              </a:spcBef>
              <a:spcAft>
                <a:spcPts val="1200"/>
              </a:spcAft>
            </a:pPr>
            <a:endParaRPr lang="en-US" altLang="en-US" dirty="0">
              <a:ea typeface="ＭＳ Ｐゴシック" panose="020B0600070205080204" pitchFamily="34" charset="-128"/>
            </a:endParaRPr>
          </a:p>
          <a:p>
            <a:pPr eaLnBrk="1" hangingPunct="1">
              <a:lnSpc>
                <a:spcPct val="100000"/>
              </a:lnSpc>
              <a:spcBef>
                <a:spcPts val="0"/>
              </a:spcBef>
              <a:spcAft>
                <a:spcPts val="1200"/>
              </a:spcAft>
            </a:pPr>
            <a:endParaRPr lang="en-US" altLang="en-US" dirty="0">
              <a:ea typeface="ＭＳ Ｐゴシック" panose="020B0600070205080204" pitchFamily="34" charset="-128"/>
            </a:endParaRPr>
          </a:p>
          <a:p>
            <a:pPr eaLnBrk="1" hangingPunct="1">
              <a:lnSpc>
                <a:spcPct val="100000"/>
              </a:lnSpc>
              <a:spcBef>
                <a:spcPts val="0"/>
              </a:spcBef>
              <a:spcAft>
                <a:spcPts val="1200"/>
              </a:spcAft>
            </a:pPr>
            <a:endParaRPr lang="en-US" altLang="en-US" dirty="0">
              <a:ea typeface="ＭＳ Ｐゴシック" panose="020B0600070205080204" pitchFamily="34" charset="-128"/>
            </a:endParaRPr>
          </a:p>
          <a:p>
            <a:pPr eaLnBrk="1" hangingPunct="1">
              <a:lnSpc>
                <a:spcPct val="100000"/>
              </a:lnSpc>
              <a:spcBef>
                <a:spcPts val="0"/>
              </a:spcBef>
              <a:spcAft>
                <a:spcPts val="1200"/>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255074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978B-E4BF-4DC2-A7EC-52A1969A9A6C}"/>
              </a:ext>
            </a:extLst>
          </p:cNvPr>
          <p:cNvSpPr>
            <a:spLocks noGrp="1"/>
          </p:cNvSpPr>
          <p:nvPr>
            <p:ph type="title"/>
          </p:nvPr>
        </p:nvSpPr>
        <p:spPr>
          <a:xfrm>
            <a:off x="419099" y="333000"/>
            <a:ext cx="11353800" cy="800039"/>
          </a:xfrm>
        </p:spPr>
        <p:txBody>
          <a:bodyPr>
            <a:noAutofit/>
          </a:bodyPr>
          <a:lstStyle/>
          <a:p>
            <a:r>
              <a:rPr lang="en-US" sz="3000" spc="-20" dirty="0"/>
              <a:t>Exemple : Cascade de test index pour une revue trimestrielle</a:t>
            </a:r>
          </a:p>
        </p:txBody>
      </p:sp>
      <p:graphicFrame>
        <p:nvGraphicFramePr>
          <p:cNvPr id="6" name="Chart 5">
            <a:extLst>
              <a:ext uri="{FF2B5EF4-FFF2-40B4-BE49-F238E27FC236}">
                <a16:creationId xmlns:a16="http://schemas.microsoft.com/office/drawing/2014/main" id="{F669C4E5-42D2-425E-AFFC-47AF1565F08B}"/>
              </a:ext>
            </a:extLst>
          </p:cNvPr>
          <p:cNvGraphicFramePr/>
          <p:nvPr>
            <p:extLst>
              <p:ext uri="{D42A27DB-BD31-4B8C-83A1-F6EECF244321}">
                <p14:modId xmlns:p14="http://schemas.microsoft.com/office/powerpoint/2010/main" val="1424178435"/>
              </p:ext>
            </p:extLst>
          </p:nvPr>
        </p:nvGraphicFramePr>
        <p:xfrm>
          <a:off x="1077684" y="1334744"/>
          <a:ext cx="10046368" cy="59415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971EBA03-7892-45CE-8BBF-2C8E6BC304A7}"/>
              </a:ext>
            </a:extLst>
          </p:cNvPr>
          <p:cNvSpPr/>
          <p:nvPr/>
        </p:nvSpPr>
        <p:spPr>
          <a:xfrm>
            <a:off x="-65316"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837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8494"/>
            <a:ext cx="10515600" cy="800039"/>
          </a:xfrm>
        </p:spPr>
        <p:txBody>
          <a:bodyPr>
            <a:normAutofit/>
          </a:bodyPr>
          <a:lstStyle/>
          <a:p>
            <a:r>
              <a:rPr lang="en-US" dirty="0"/>
              <a:t>	</a:t>
            </a:r>
          </a:p>
        </p:txBody>
      </p:sp>
      <p:graphicFrame>
        <p:nvGraphicFramePr>
          <p:cNvPr id="8" name="Content Placeholder 4">
            <a:extLst>
              <a:ext uri="{FF2B5EF4-FFF2-40B4-BE49-F238E27FC236}">
                <a16:creationId xmlns:a16="http://schemas.microsoft.com/office/drawing/2014/main" id="{18ECADDA-C2A1-49CB-A676-12B3DE618A79}"/>
              </a:ext>
            </a:extLst>
          </p:cNvPr>
          <p:cNvGraphicFramePr>
            <a:graphicFrameLocks/>
          </p:cNvGraphicFramePr>
          <p:nvPr>
            <p:extLst>
              <p:ext uri="{D42A27DB-BD31-4B8C-83A1-F6EECF244321}">
                <p14:modId xmlns:p14="http://schemas.microsoft.com/office/powerpoint/2010/main" val="3683012879"/>
              </p:ext>
            </p:extLst>
          </p:nvPr>
        </p:nvGraphicFramePr>
        <p:xfrm>
          <a:off x="1874024" y="1374244"/>
          <a:ext cx="8515669" cy="527570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741B2DE7-5E7D-4D73-9248-13638B98C6B6}"/>
              </a:ext>
            </a:extLst>
          </p:cNvPr>
          <p:cNvSpPr txBox="1">
            <a:spLocks/>
          </p:cNvSpPr>
          <p:nvPr/>
        </p:nvSpPr>
        <p:spPr>
          <a:xfrm>
            <a:off x="1021977" y="401803"/>
            <a:ext cx="10219764" cy="9724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595959"/>
                </a:solidFill>
                <a:latin typeface="+mj-lt"/>
                <a:ea typeface="+mj-ea"/>
                <a:cs typeface="+mj-cs"/>
              </a:defRPr>
            </a:lvl1pPr>
          </a:lstStyle>
          <a:p>
            <a:pPr defTabSz="914400">
              <a:lnSpc>
                <a:spcPct val="90000"/>
              </a:lnSpc>
            </a:pPr>
            <a:r>
              <a:rPr lang="en-US" sz="3000" b="1" spc="-20" dirty="0">
                <a:solidFill>
                  <a:srgbClr val="577F9F"/>
                </a:solidFill>
                <a:latin typeface="Arial" panose="020B0604020202020204" pitchFamily="34" charset="0"/>
                <a:cs typeface="Arial" panose="020B0604020202020204" pitchFamily="34" charset="0"/>
              </a:rPr>
              <a:t>Exemple : </a:t>
            </a:r>
            <a:r>
              <a:rPr lang="fr-FR" sz="3000" b="1" spc="-20" dirty="0">
                <a:solidFill>
                  <a:srgbClr val="577F9F"/>
                </a:solidFill>
                <a:latin typeface="Arial" panose="020B0604020202020204" pitchFamily="34" charset="0"/>
                <a:cs typeface="Arial" panose="020B0604020202020204" pitchFamily="34" charset="0"/>
              </a:rPr>
              <a:t>Comparaison des résultats des tests index par rapport au HTS mobile</a:t>
            </a:r>
            <a:endParaRPr lang="en-US" sz="3000" b="1" spc="-20" dirty="0">
              <a:solidFill>
                <a:srgbClr val="577F9F"/>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0A6AA7E-C635-4D37-A1B1-1270B80BAC66}"/>
              </a:ext>
            </a:extLst>
          </p:cNvPr>
          <p:cNvSpPr/>
          <p:nvPr/>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7464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7F841-F0C2-4248-99A5-72D1F1F2CF30}"/>
              </a:ext>
            </a:extLst>
          </p:cNvPr>
          <p:cNvPicPr>
            <a:picLocks noChangeAspect="1"/>
          </p:cNvPicPr>
          <p:nvPr/>
        </p:nvPicPr>
        <p:blipFill>
          <a:blip r:embed="rId3" cstate="email">
            <a:alphaModFix amt="85000"/>
            <a:extLst>
              <a:ext uri="{28A0092B-C50C-407E-A947-70E740481C1C}">
                <a14:useLocalDpi xmlns:a14="http://schemas.microsoft.com/office/drawing/2010/main"/>
              </a:ext>
            </a:extLst>
          </a:blip>
          <a:stretch>
            <a:fillRect/>
          </a:stretch>
        </p:blipFill>
        <p:spPr>
          <a:xfrm>
            <a:off x="8247412" y="1490197"/>
            <a:ext cx="3878852" cy="3856496"/>
          </a:xfrm>
          <a:prstGeom prst="rect">
            <a:avLst/>
          </a:prstGeom>
        </p:spPr>
      </p:pic>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838200" y="588494"/>
            <a:ext cx="10515600" cy="800039"/>
          </a:xfrm>
        </p:spPr>
        <p:txBody>
          <a:bodyPr vert="horz" lIns="91440" tIns="45720" rIns="91440" bIns="45720" rtlCol="0" anchor="ctr">
            <a:normAutofit/>
          </a:bodyPr>
          <a:lstStyle/>
          <a:p>
            <a:r>
              <a:rPr lang="fr-FR" dirty="0"/>
              <a:t>Qu'est-ce qu'un événement indésirable </a:t>
            </a:r>
            <a:r>
              <a:rPr lang="en-US" dirty="0"/>
              <a:t>?</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838201" y="1418829"/>
            <a:ext cx="8267700" cy="5221287"/>
          </a:xfrm>
        </p:spPr>
        <p:txBody>
          <a:bodyPr vert="horz" lIns="91440" tIns="45720" rIns="91440" bIns="45720" rtlCol="0">
            <a:noAutofit/>
          </a:bodyPr>
          <a:lstStyle/>
          <a:p>
            <a:pPr marL="50800" indent="0">
              <a:spcBef>
                <a:spcPts val="0"/>
              </a:spcBef>
              <a:buNone/>
            </a:pPr>
            <a:r>
              <a:rPr lang="fr-FR" sz="1600" dirty="0"/>
              <a:t>Un incident qui cause un préjudice aux </a:t>
            </a:r>
            <a:r>
              <a:rPr lang="en-US" sz="1600" dirty="0"/>
              <a:t>clients, partenaires, aux enfants, aux partenaires, ou </a:t>
            </a:r>
            <a:r>
              <a:rPr lang="fr-FR" sz="1600" dirty="0"/>
              <a:t>à toute autre personne en raison de leur participation à des services de test index</a:t>
            </a:r>
            <a:endParaRPr lang="en-US" sz="1600" dirty="0"/>
          </a:p>
          <a:p>
            <a:pPr marL="50800" indent="0">
              <a:spcBef>
                <a:spcPts val="1200"/>
              </a:spcBef>
              <a:buNone/>
            </a:pPr>
            <a:r>
              <a:rPr lang="en-US" sz="1400" dirty="0"/>
              <a:t>Les </a:t>
            </a:r>
            <a:r>
              <a:rPr lang="fr-FR" altLang="fr-FR" sz="1400" dirty="0"/>
              <a:t>événements indésirables (EI) comprennent </a:t>
            </a:r>
            <a:r>
              <a:rPr lang="en-US" sz="1400" dirty="0"/>
              <a:t>:</a:t>
            </a:r>
          </a:p>
          <a:p>
            <a:pPr marL="285750" indent="-279400">
              <a:spcBef>
                <a:spcPts val="1200"/>
              </a:spcBef>
              <a:buSzPct val="100000"/>
              <a:buFont typeface="+mj-lt"/>
              <a:buAutoNum type="arabicPeriod"/>
            </a:pPr>
            <a:r>
              <a:rPr lang="fr-FR" sz="1400" dirty="0"/>
              <a:t>Menaces de préjudice physique, sexuel ou émotionnel pour le client index, son (ses) partenaire (s) ou les membres de sa famille, ou le prestataire de test index</a:t>
            </a:r>
            <a:endParaRPr lang="en-US" sz="1400" dirty="0"/>
          </a:p>
          <a:p>
            <a:pPr marL="285750" indent="-279400">
              <a:spcBef>
                <a:spcPts val="1200"/>
              </a:spcBef>
              <a:buSzPct val="100000"/>
              <a:buFont typeface="+mj-lt"/>
              <a:buAutoNum type="arabicPeriod"/>
            </a:pPr>
            <a:r>
              <a:rPr lang="fr-FR" sz="1400" dirty="0"/>
              <a:t>Occurrences de préjudice physique, sexuel ou émotionnel au client index, à son (ses) partenaire (s) sexuel (s) ou aux membres de sa famille, ou au prestataire de tests index</a:t>
            </a:r>
            <a:endParaRPr lang="en-US" sz="1400" dirty="0"/>
          </a:p>
          <a:p>
            <a:pPr marL="285750" indent="-279400">
              <a:spcBef>
                <a:spcPts val="1200"/>
              </a:spcBef>
              <a:buSzPct val="100000"/>
              <a:buFont typeface="+mj-lt"/>
              <a:buAutoNum type="arabicPeriod"/>
            </a:pPr>
            <a:r>
              <a:rPr lang="fr-FR" sz="1400" dirty="0"/>
              <a:t>Menaces ou occurrences de préjudice économique (par exemple, perte d'emploi ou de revenu) pour le client index, son (ses) partenaire (s) ou les membres de sa famille</a:t>
            </a:r>
          </a:p>
          <a:p>
            <a:pPr marL="285750" indent="-279400">
              <a:spcBef>
                <a:spcPts val="1200"/>
              </a:spcBef>
              <a:buSzPct val="100000"/>
              <a:buFont typeface="+mj-lt"/>
              <a:buAutoNum type="arabicPeriod"/>
            </a:pPr>
            <a:r>
              <a:rPr lang="fr-FR" sz="1400" dirty="0"/>
              <a:t>Abandon ou éloignement forcé d'enfants de moins de 19 ans de la maison</a:t>
            </a:r>
            <a:endParaRPr lang="en-US" sz="1400" dirty="0"/>
          </a:p>
          <a:p>
            <a:pPr marL="285750" indent="-279400">
              <a:spcBef>
                <a:spcPts val="1200"/>
              </a:spcBef>
              <a:buSzPct val="100000"/>
              <a:buFont typeface="+mj-lt"/>
              <a:buAutoNum type="arabicPeriod"/>
            </a:pPr>
            <a:r>
              <a:rPr lang="en-US" sz="1400" dirty="0"/>
              <a:t>Retrait du traitement anti-VIH ou d’autres services</a:t>
            </a:r>
          </a:p>
          <a:p>
            <a:pPr marL="285750" indent="-279400">
              <a:spcBef>
                <a:spcPts val="1200"/>
              </a:spcBef>
              <a:buSzPct val="100000"/>
              <a:buFont typeface="+mj-lt"/>
              <a:buAutoNum type="arabicPeriod"/>
            </a:pPr>
            <a:r>
              <a:rPr lang="en-US" sz="1400" dirty="0"/>
              <a:t>Divulgation forc</a:t>
            </a:r>
            <a:r>
              <a:rPr lang="fr-FR" sz="1400" dirty="0"/>
              <a:t>é</a:t>
            </a:r>
            <a:r>
              <a:rPr lang="en-US" sz="1400" dirty="0"/>
              <a:t>e ou non autoris</a:t>
            </a:r>
            <a:r>
              <a:rPr lang="fr-FR" sz="1400" dirty="0"/>
              <a:t>é</a:t>
            </a:r>
            <a:r>
              <a:rPr lang="en-US" sz="1400" dirty="0"/>
              <a:t>e du nom ou des coordonn</a:t>
            </a:r>
            <a:r>
              <a:rPr lang="fr-FR" sz="1400" dirty="0"/>
              <a:t>é</a:t>
            </a:r>
            <a:r>
              <a:rPr lang="en-US" sz="1400" dirty="0"/>
              <a:t>es du  client ou du contact</a:t>
            </a:r>
          </a:p>
          <a:p>
            <a:pPr marL="285750" indent="-279400">
              <a:spcBef>
                <a:spcPts val="1200"/>
              </a:spcBef>
              <a:buSzPct val="100000"/>
              <a:buFont typeface="+mj-lt"/>
              <a:buAutoNum type="arabicPeriod"/>
            </a:pPr>
            <a:r>
              <a:rPr lang="fr-FR" sz="1400" dirty="0"/>
              <a:t>Non-obtention du consentement pour la participation aux tests d'index et / ou pour la notification des partenaires</a:t>
            </a:r>
          </a:p>
          <a:p>
            <a:pPr marL="285750" indent="-279400">
              <a:spcBef>
                <a:spcPts val="1200"/>
              </a:spcBef>
              <a:buSzPct val="100000"/>
              <a:buFont typeface="+mj-lt"/>
              <a:buAutoNum type="arabicPeriod"/>
            </a:pPr>
            <a:r>
              <a:rPr lang="fr-FR" sz="1400" dirty="0"/>
              <a:t>Stigmatisation ou criminalisation au niveau du site de santé (p. ex., partage d'informations personnelles avec le système de justice pénale sur les PV / PVVIH recherchant des soins</a:t>
            </a:r>
            <a:r>
              <a:rPr lang="en-US" sz="1400" dirty="0"/>
              <a:t>)</a:t>
            </a:r>
          </a:p>
        </p:txBody>
      </p:sp>
      <p:sp>
        <p:nvSpPr>
          <p:cNvPr id="5" name="TextBox 4">
            <a:extLst>
              <a:ext uri="{FF2B5EF4-FFF2-40B4-BE49-F238E27FC236}">
                <a16:creationId xmlns:a16="http://schemas.microsoft.com/office/drawing/2014/main" id="{99D79B6C-CD55-A344-B45E-2A032AAA9988}"/>
              </a:ext>
            </a:extLst>
          </p:cNvPr>
          <p:cNvSpPr txBox="1"/>
          <p:nvPr/>
        </p:nvSpPr>
        <p:spPr>
          <a:xfrm>
            <a:off x="838200" y="6432417"/>
            <a:ext cx="7740525" cy="207699"/>
          </a:xfrm>
          <a:prstGeom prst="rect">
            <a:avLst/>
          </a:prstGeom>
          <a:noFill/>
        </p:spPr>
        <p:txBody>
          <a:bodyPr wrap="square" lIns="68501" tIns="34265" rIns="68501" bIns="34265" rtlCol="0">
            <a:spAutoFit/>
          </a:bodyPr>
          <a:lstStyle/>
          <a:p>
            <a:pPr defTabSz="685290">
              <a:defRPr/>
            </a:pPr>
            <a:r>
              <a:rPr lang="en-ZA" sz="900" dirty="0">
                <a:solidFill>
                  <a:prstClr val="black"/>
                </a:solidFill>
                <a:latin typeface="Arial" panose="020B0604020202020204" pitchFamily="34" charset="0"/>
                <a:cs typeface="Arial" panose="020B0604020202020204" pitchFamily="34" charset="0"/>
              </a:rPr>
              <a:t>Source : PEPFAR 2020 Guidance for Implementing Safe and Ethical Index Testing Services</a:t>
            </a:r>
          </a:p>
        </p:txBody>
      </p:sp>
      <p:sp>
        <p:nvSpPr>
          <p:cNvPr id="10" name="Rectangle 5">
            <a:extLst>
              <a:ext uri="{FF2B5EF4-FFF2-40B4-BE49-F238E27FC236}">
                <a16:creationId xmlns:a16="http://schemas.microsoft.com/office/drawing/2014/main" id="{CD4A2D36-6513-46F2-9178-385854AD976A}"/>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2F55303D-EB4D-4628-858A-B60397ABC491}"/>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B1AC8C23-3177-41D7-B015-BBC9C38B35BE}"/>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D27A955B-80C9-4F58-8781-3D9485F65E94}"/>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7150C085-4FCF-4D04-B4F6-46A2E23CADD4}"/>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FA80C958-DC55-4342-B7AC-CFC1BF53CC0E}"/>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5" name="Rectangle 19">
            <a:extLst>
              <a:ext uri="{FF2B5EF4-FFF2-40B4-BE49-F238E27FC236}">
                <a16:creationId xmlns:a16="http://schemas.microsoft.com/office/drawing/2014/main" id="{37586C06-09EC-4FB4-A32E-41F7FF719FB4}"/>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6" name="Rectangle 20">
            <a:extLst>
              <a:ext uri="{FF2B5EF4-FFF2-40B4-BE49-F238E27FC236}">
                <a16:creationId xmlns:a16="http://schemas.microsoft.com/office/drawing/2014/main" id="{49E5621C-693E-4FF9-AECC-7C7F73A456C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57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657600" y="588963"/>
            <a:ext cx="7696200" cy="800100"/>
          </a:xfrm>
        </p:spPr>
        <p:txBody>
          <a:bodyPr vert="horz" lIns="91440" tIns="45720" rIns="91440" bIns="45720" rtlCol="0" anchor="ctr">
            <a:normAutofit fontScale="90000"/>
          </a:bodyPr>
          <a:lstStyle/>
          <a:p>
            <a:r>
              <a:rPr lang="fr-FR" dirty="0"/>
              <a:t>Suivi du consentement et des événements indésirables (EI)</a:t>
            </a:r>
            <a:endParaRPr lang="en-US" dirty="0"/>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657600" y="1636713"/>
            <a:ext cx="7861300" cy="4932362"/>
          </a:xfrm>
        </p:spPr>
        <p:txBody>
          <a:bodyPr vert="horz" lIns="91440" tIns="45720" rIns="91440" bIns="45720" rtlCol="0">
            <a:normAutofit/>
          </a:bodyPr>
          <a:lstStyle/>
          <a:p>
            <a:pPr>
              <a:spcBef>
                <a:spcPts val="0"/>
              </a:spcBef>
            </a:pPr>
            <a:r>
              <a:rPr lang="fr-FR" dirty="0"/>
              <a:t>Tous les sites doivent disposer / utiliser des outils pour documenter et suivre l'obtention du consentement et la fréquence des EI </a:t>
            </a:r>
            <a:br>
              <a:rPr lang="fr-FR" dirty="0"/>
            </a:br>
            <a:r>
              <a:rPr lang="fr-FR" dirty="0"/>
              <a:t>(y compris le VPI) et surveiller activement </a:t>
            </a:r>
            <a:r>
              <a:rPr lang="en-US" dirty="0"/>
              <a:t>:</a:t>
            </a:r>
          </a:p>
          <a:p>
            <a:pPr lvl="1"/>
            <a:r>
              <a:rPr lang="fr-FR" dirty="0"/>
              <a:t>Raisons du refus des services de test index</a:t>
            </a:r>
            <a:endParaRPr lang="en-US" dirty="0"/>
          </a:p>
          <a:p>
            <a:pPr lvl="1"/>
            <a:r>
              <a:rPr lang="fr-FR" dirty="0"/>
              <a:t>Prévalence de la VPI et d'autres EI (par exemple, violations de la confidentialité, stigmatisation, tactiques coercitives, etc.)</a:t>
            </a:r>
            <a:endParaRPr lang="en-US" dirty="0"/>
          </a:p>
          <a:p>
            <a:r>
              <a:rPr lang="fr-FR" dirty="0"/>
              <a:t>Examiner chaque EI signalé et élaborer un plan de suivi</a:t>
            </a:r>
            <a:endParaRPr lang="en-US" dirty="0"/>
          </a:p>
          <a:p>
            <a:r>
              <a:rPr lang="fr-FR" dirty="0"/>
              <a:t>Outils disponibles pour l'adaptation </a:t>
            </a:r>
            <a:r>
              <a:rPr lang="en-US" dirty="0"/>
              <a:t>!</a:t>
            </a:r>
          </a:p>
        </p:txBody>
      </p:sp>
      <p:grpSp>
        <p:nvGrpSpPr>
          <p:cNvPr id="10" name="Group 9">
            <a:extLst>
              <a:ext uri="{FF2B5EF4-FFF2-40B4-BE49-F238E27FC236}">
                <a16:creationId xmlns:a16="http://schemas.microsoft.com/office/drawing/2014/main" id="{26A2451B-D9C9-D14F-B4D1-A637EBDB8F00}"/>
              </a:ext>
            </a:extLst>
          </p:cNvPr>
          <p:cNvGrpSpPr/>
          <p:nvPr/>
        </p:nvGrpSpPr>
        <p:grpSpPr>
          <a:xfrm>
            <a:off x="361043" y="588963"/>
            <a:ext cx="3150185" cy="3128457"/>
            <a:chOff x="-3169297" y="1135254"/>
            <a:chExt cx="1909034" cy="1909034"/>
          </a:xfrm>
        </p:grpSpPr>
        <p:sp>
          <p:nvSpPr>
            <p:cNvPr id="11" name="Oval 10">
              <a:extLst>
                <a:ext uri="{FF2B5EF4-FFF2-40B4-BE49-F238E27FC236}">
                  <a16:creationId xmlns:a16="http://schemas.microsoft.com/office/drawing/2014/main" id="{913981FE-F0E3-6146-B92F-593CF5F11CEF}"/>
                </a:ext>
              </a:extLst>
            </p:cNvPr>
            <p:cNvSpPr/>
            <p:nvPr/>
          </p:nvSpPr>
          <p:spPr>
            <a:xfrm>
              <a:off x="-3169297" y="1135254"/>
              <a:ext cx="1909034" cy="1909034"/>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sp>
        <p:sp>
          <p:nvSpPr>
            <p:cNvPr id="12" name="Oval 4">
              <a:extLst>
                <a:ext uri="{FF2B5EF4-FFF2-40B4-BE49-F238E27FC236}">
                  <a16:creationId xmlns:a16="http://schemas.microsoft.com/office/drawing/2014/main" id="{727985B6-51B6-4F4A-BCF9-D912FB2602A0}"/>
                </a:ext>
              </a:extLst>
            </p:cNvPr>
            <p:cNvSpPr txBox="1"/>
            <p:nvPr/>
          </p:nvSpPr>
          <p:spPr>
            <a:xfrm>
              <a:off x="-2883177" y="1329579"/>
              <a:ext cx="1349890"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800" b="1" kern="1200" dirty="0"/>
                <a:t>4. </a:t>
              </a:r>
              <a:br>
                <a:rPr lang="en-US" sz="2800" b="1" kern="1200" dirty="0"/>
              </a:br>
              <a:r>
                <a:rPr lang="fr-FR" sz="2800" b="1" i="0" dirty="0">
                  <a:solidFill>
                    <a:srgbClr val="000000"/>
                  </a:solidFill>
                  <a:effectLst/>
                </a:rPr>
                <a:t>Suivi et notification des événements indésirables</a:t>
              </a:r>
              <a:endParaRPr lang="en-US" sz="2800" b="1" kern="1200" dirty="0"/>
            </a:p>
          </p:txBody>
        </p:sp>
      </p:grpSp>
    </p:spTree>
    <p:extLst>
      <p:ext uri="{BB962C8B-B14F-4D97-AF65-F5344CB8AC3E}">
        <p14:creationId xmlns:p14="http://schemas.microsoft.com/office/powerpoint/2010/main" val="5823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1EEED2F5-D105-6040-8879-3A997C5A6E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2964" y="230667"/>
            <a:ext cx="6155871" cy="6074397"/>
          </a:xfrm>
          <a:prstGeom prst="rect">
            <a:avLst/>
          </a:prstGeom>
        </p:spPr>
      </p:pic>
      <p:sp>
        <p:nvSpPr>
          <p:cNvPr id="13" name="Text Placeholder 2">
            <a:extLst>
              <a:ext uri="{FF2B5EF4-FFF2-40B4-BE49-F238E27FC236}">
                <a16:creationId xmlns:a16="http://schemas.microsoft.com/office/drawing/2014/main" id="{261F58E1-D4EC-144E-8548-E8771B1BA6B6}"/>
              </a:ext>
            </a:extLst>
          </p:cNvPr>
          <p:cNvSpPr>
            <a:spLocks noGrp="1"/>
          </p:cNvSpPr>
          <p:nvPr>
            <p:ph type="body" sz="quarter" idx="4294967295"/>
          </p:nvPr>
        </p:nvSpPr>
        <p:spPr>
          <a:xfrm>
            <a:off x="205007" y="5086350"/>
            <a:ext cx="3018064" cy="1371114"/>
          </a:xfrm>
        </p:spPr>
        <p:txBody>
          <a:bodyPr vert="horz" lIns="91440" tIns="45720" rIns="91440" bIns="45720" rtlCol="0">
            <a:normAutofit/>
          </a:bodyPr>
          <a:lstStyle/>
          <a:p>
            <a:pPr marL="279400" indent="-279400">
              <a:lnSpc>
                <a:spcPct val="95000"/>
              </a:lnSpc>
              <a:spcBef>
                <a:spcPts val="1200"/>
              </a:spcBef>
              <a:buClr>
                <a:srgbClr val="E73439"/>
              </a:buClr>
              <a:buSzPct val="120000"/>
            </a:pPr>
            <a:r>
              <a:rPr lang="fr-FR" sz="1800" dirty="0">
                <a:solidFill>
                  <a:srgbClr val="262626"/>
                </a:solidFill>
                <a:latin typeface="Arial"/>
                <a:ea typeface="Arial"/>
                <a:cs typeface="Arial"/>
              </a:rPr>
              <a:t>Tableau de bord communautaire</a:t>
            </a:r>
          </a:p>
          <a:p>
            <a:pPr marL="279400" indent="-279400">
              <a:lnSpc>
                <a:spcPct val="95000"/>
              </a:lnSpc>
              <a:spcBef>
                <a:spcPts val="1200"/>
              </a:spcBef>
              <a:buClr>
                <a:srgbClr val="E73439"/>
              </a:buClr>
              <a:buSzPct val="120000"/>
            </a:pPr>
            <a:r>
              <a:rPr lang="fr-FR" sz="1800" dirty="0">
                <a:solidFill>
                  <a:srgbClr val="262626"/>
                </a:solidFill>
                <a:latin typeface="Arial"/>
                <a:ea typeface="Arial"/>
                <a:cs typeface="Arial"/>
              </a:rPr>
              <a:t>Conseils consultatifs communautaires</a:t>
            </a:r>
            <a:endParaRPr lang="en-US" sz="1800" dirty="0">
              <a:solidFill>
                <a:srgbClr val="262626"/>
              </a:solidFill>
              <a:latin typeface="Arial"/>
              <a:ea typeface="Arial"/>
              <a:cs typeface="Arial"/>
            </a:endParaRPr>
          </a:p>
        </p:txBody>
      </p:sp>
      <p:sp>
        <p:nvSpPr>
          <p:cNvPr id="14" name="Text Placeholder 2">
            <a:extLst>
              <a:ext uri="{FF2B5EF4-FFF2-40B4-BE49-F238E27FC236}">
                <a16:creationId xmlns:a16="http://schemas.microsoft.com/office/drawing/2014/main" id="{B9E2F99D-0671-3248-B886-49CD44BF3B70}"/>
              </a:ext>
            </a:extLst>
          </p:cNvPr>
          <p:cNvSpPr txBox="1">
            <a:spLocks/>
          </p:cNvSpPr>
          <p:nvPr/>
        </p:nvSpPr>
        <p:spPr>
          <a:xfrm>
            <a:off x="9008835" y="4559441"/>
            <a:ext cx="2804391" cy="1923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9400" indent="-279400">
              <a:lnSpc>
                <a:spcPct val="95000"/>
              </a:lnSpc>
              <a:spcBef>
                <a:spcPts val="12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Enquêtes de rétroaction des clients sur papier; boîtes de commentaires</a:t>
            </a:r>
            <a:endParaRPr lang="en-US" sz="1800" dirty="0">
              <a:solidFill>
                <a:srgbClr val="262626"/>
              </a:solidFill>
              <a:latin typeface="Arial"/>
              <a:ea typeface="Arial"/>
              <a:cs typeface="Arial"/>
            </a:endParaRPr>
          </a:p>
          <a:p>
            <a:pPr marL="279400" indent="-279400">
              <a:lnSpc>
                <a:spcPct val="95000"/>
              </a:lnSpc>
              <a:spcBef>
                <a:spcPts val="12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Entretiens de sortie avec les clients</a:t>
            </a:r>
            <a:endParaRPr lang="en-US" sz="1800" dirty="0">
              <a:solidFill>
                <a:srgbClr val="262626"/>
              </a:solidFill>
              <a:latin typeface="Arial"/>
              <a:ea typeface="Arial"/>
              <a:cs typeface="Arial"/>
            </a:endParaRPr>
          </a:p>
        </p:txBody>
      </p:sp>
      <p:sp>
        <p:nvSpPr>
          <p:cNvPr id="15" name="Text Placeholder 2">
            <a:extLst>
              <a:ext uri="{FF2B5EF4-FFF2-40B4-BE49-F238E27FC236}">
                <a16:creationId xmlns:a16="http://schemas.microsoft.com/office/drawing/2014/main" id="{22093263-35EC-FE42-B945-769A58E6ED8D}"/>
              </a:ext>
            </a:extLst>
          </p:cNvPr>
          <p:cNvSpPr txBox="1">
            <a:spLocks/>
          </p:cNvSpPr>
          <p:nvPr/>
        </p:nvSpPr>
        <p:spPr>
          <a:xfrm>
            <a:off x="8318090" y="230667"/>
            <a:ext cx="3898051" cy="2550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2000" b="1" dirty="0">
                <a:solidFill>
                  <a:schemeClr val="tx1"/>
                </a:solidFill>
                <a:latin typeface="+mn-lt"/>
                <a:cs typeface="+mn-cs"/>
              </a:rPr>
              <a:t>Outils de suivi et de reporting</a:t>
            </a:r>
          </a:p>
          <a:p>
            <a:pPr marL="279400" indent="-279400">
              <a:lnSpc>
                <a:spcPct val="95000"/>
              </a:lnSpc>
              <a:spcBef>
                <a:spcPts val="6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Formulaire de divulgation et de réponse en cas d'abus de bénéficiaire</a:t>
            </a:r>
            <a:endParaRPr lang="en-US" sz="1800" dirty="0">
              <a:solidFill>
                <a:srgbClr val="262626"/>
              </a:solidFill>
              <a:latin typeface="Arial"/>
              <a:ea typeface="Arial"/>
              <a:cs typeface="Arial"/>
            </a:endParaRPr>
          </a:p>
          <a:p>
            <a:pPr marL="279400" indent="-279400">
              <a:lnSpc>
                <a:spcPct val="95000"/>
              </a:lnSpc>
              <a:spcBef>
                <a:spcPts val="12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Formulaire de réclamation client (en utilisant LINK le cas échéant</a:t>
            </a:r>
            <a:r>
              <a:rPr lang="en-US" sz="1800" dirty="0">
                <a:solidFill>
                  <a:srgbClr val="262626"/>
                </a:solidFill>
                <a:latin typeface="Arial"/>
                <a:ea typeface="Arial"/>
                <a:cs typeface="Arial"/>
              </a:rPr>
              <a:t>)</a:t>
            </a:r>
          </a:p>
          <a:p>
            <a:pPr marL="279400" indent="-279400">
              <a:lnSpc>
                <a:spcPct val="95000"/>
              </a:lnSpc>
              <a:spcBef>
                <a:spcPts val="12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Journal des incidents de sécurité</a:t>
            </a:r>
            <a:endParaRPr lang="en-US" sz="1800" dirty="0">
              <a:solidFill>
                <a:schemeClr val="tx1"/>
              </a:solidFill>
              <a:latin typeface="+mn-lt"/>
              <a:cs typeface="+mn-cs"/>
            </a:endParaRPr>
          </a:p>
        </p:txBody>
      </p:sp>
      <p:sp>
        <p:nvSpPr>
          <p:cNvPr id="16" name="Text Placeholder 2">
            <a:extLst>
              <a:ext uri="{FF2B5EF4-FFF2-40B4-BE49-F238E27FC236}">
                <a16:creationId xmlns:a16="http://schemas.microsoft.com/office/drawing/2014/main" id="{BD7CEA4D-E7AF-AD41-9397-CB92835B5E46}"/>
              </a:ext>
            </a:extLst>
          </p:cNvPr>
          <p:cNvSpPr txBox="1">
            <a:spLocks/>
          </p:cNvSpPr>
          <p:nvPr/>
        </p:nvSpPr>
        <p:spPr>
          <a:xfrm>
            <a:off x="162233" y="230667"/>
            <a:ext cx="3898051" cy="23474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000" b="1" dirty="0">
                <a:solidFill>
                  <a:schemeClr val="tx1"/>
                </a:solidFill>
                <a:latin typeface="+mn-lt"/>
                <a:cs typeface="+mn-cs"/>
              </a:rPr>
              <a:t>Outils de supervision</a:t>
            </a:r>
            <a:endParaRPr lang="en-US" sz="2000" b="1" dirty="0">
              <a:solidFill>
                <a:schemeClr val="tx1"/>
              </a:solidFill>
              <a:latin typeface="+mn-lt"/>
              <a:cs typeface="+mn-cs"/>
            </a:endParaRPr>
          </a:p>
          <a:p>
            <a:pPr marL="288925" indent="-279400">
              <a:lnSpc>
                <a:spcPct val="95000"/>
              </a:lnSpc>
              <a:spcBef>
                <a:spcPts val="12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Liste de contrôle des normes minimales</a:t>
            </a:r>
          </a:p>
          <a:p>
            <a:pPr marL="288925" indent="-279400">
              <a:lnSpc>
                <a:spcPct val="95000"/>
              </a:lnSpc>
              <a:spcBef>
                <a:spcPts val="1200"/>
              </a:spcBef>
              <a:buClr>
                <a:srgbClr val="E73439"/>
              </a:buClr>
              <a:buSzPct val="120000"/>
              <a:buFont typeface="Arial" panose="020B0604020202020204" pitchFamily="34" charset="0"/>
              <a:buChar char="•"/>
            </a:pPr>
            <a:r>
              <a:rPr lang="fr-FR" sz="1800" dirty="0">
                <a:solidFill>
                  <a:srgbClr val="262626"/>
                </a:solidFill>
                <a:latin typeface="Arial"/>
                <a:ea typeface="Arial"/>
                <a:cs typeface="Arial"/>
              </a:rPr>
              <a:t>Outils de supervision formative</a:t>
            </a:r>
            <a:endParaRPr lang="en-US" sz="1800" dirty="0">
              <a:solidFill>
                <a:srgbClr val="262626"/>
              </a:solidFill>
              <a:latin typeface="Arial"/>
              <a:ea typeface="Arial"/>
              <a:cs typeface="Arial"/>
            </a:endParaRPr>
          </a:p>
          <a:p>
            <a:pPr marL="288925" indent="-279400">
              <a:lnSpc>
                <a:spcPct val="95000"/>
              </a:lnSpc>
              <a:spcBef>
                <a:spcPts val="1200"/>
              </a:spcBef>
              <a:buClr>
                <a:srgbClr val="E73439"/>
              </a:buClr>
              <a:buSzPct val="120000"/>
              <a:buFont typeface="Arial" panose="020B0604020202020204" pitchFamily="34" charset="0"/>
              <a:buChar char="•"/>
            </a:pPr>
            <a:r>
              <a:rPr lang="en-US" sz="1800" dirty="0">
                <a:solidFill>
                  <a:srgbClr val="262626"/>
                </a:solidFill>
                <a:latin typeface="Arial"/>
                <a:ea typeface="Arial"/>
                <a:cs typeface="Arial"/>
              </a:rPr>
              <a:t>SIMS (CEEs </a:t>
            </a:r>
            <a:r>
              <a:rPr lang="fr-FR" sz="1800" dirty="0">
                <a:solidFill>
                  <a:srgbClr val="262626"/>
                </a:solidFill>
                <a:latin typeface="Arial"/>
                <a:ea typeface="Arial"/>
                <a:cs typeface="Arial"/>
              </a:rPr>
              <a:t>spécifiques aux tests index</a:t>
            </a:r>
            <a:r>
              <a:rPr lang="en-US" sz="1800" dirty="0">
                <a:solidFill>
                  <a:srgbClr val="262626"/>
                </a:solidFill>
                <a:latin typeface="Arial"/>
                <a:ea typeface="Arial"/>
                <a:cs typeface="Arial"/>
              </a:rPr>
              <a:t>)</a:t>
            </a:r>
          </a:p>
        </p:txBody>
      </p:sp>
      <p:sp>
        <p:nvSpPr>
          <p:cNvPr id="4" name="Oval 3">
            <a:extLst>
              <a:ext uri="{FF2B5EF4-FFF2-40B4-BE49-F238E27FC236}">
                <a16:creationId xmlns:a16="http://schemas.microsoft.com/office/drawing/2014/main" id="{33850222-9774-4F08-B231-A70510B37C3F}"/>
              </a:ext>
            </a:extLst>
          </p:cNvPr>
          <p:cNvSpPr/>
          <p:nvPr/>
        </p:nvSpPr>
        <p:spPr>
          <a:xfrm>
            <a:off x="5066603" y="230667"/>
            <a:ext cx="1728591" cy="1728591"/>
          </a:xfrm>
          <a:prstGeom prst="ellipse">
            <a:avLst/>
          </a:prstGeom>
          <a:solidFill>
            <a:schemeClr val="accent2">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FR" sz="1400" b="1" dirty="0"/>
              <a:t>Suivi au niveau du site</a:t>
            </a:r>
            <a:endParaRPr lang="en-US" sz="1400" b="1" dirty="0"/>
          </a:p>
        </p:txBody>
      </p:sp>
      <p:sp>
        <p:nvSpPr>
          <p:cNvPr id="10" name="Oval 9">
            <a:extLst>
              <a:ext uri="{FF2B5EF4-FFF2-40B4-BE49-F238E27FC236}">
                <a16:creationId xmlns:a16="http://schemas.microsoft.com/office/drawing/2014/main" id="{F72A050B-67EB-4BEB-B1D1-4D5F9F0223FF}"/>
              </a:ext>
            </a:extLst>
          </p:cNvPr>
          <p:cNvSpPr/>
          <p:nvPr/>
        </p:nvSpPr>
        <p:spPr>
          <a:xfrm>
            <a:off x="7162799" y="4043316"/>
            <a:ext cx="1846036" cy="1728591"/>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err="1"/>
              <a:t>Commentaires</a:t>
            </a:r>
            <a:r>
              <a:rPr lang="en-US" sz="1400" b="1" dirty="0"/>
              <a:t> des clients</a:t>
            </a:r>
          </a:p>
        </p:txBody>
      </p:sp>
      <p:sp>
        <p:nvSpPr>
          <p:cNvPr id="11" name="Oval 10">
            <a:extLst>
              <a:ext uri="{FF2B5EF4-FFF2-40B4-BE49-F238E27FC236}">
                <a16:creationId xmlns:a16="http://schemas.microsoft.com/office/drawing/2014/main" id="{911B7613-6956-4E1A-934F-568DE3EC622F}"/>
              </a:ext>
            </a:extLst>
          </p:cNvPr>
          <p:cNvSpPr/>
          <p:nvPr/>
        </p:nvSpPr>
        <p:spPr>
          <a:xfrm>
            <a:off x="2859791" y="4043315"/>
            <a:ext cx="1872311" cy="1728591"/>
          </a:xfrm>
          <a:prstGeom prst="ellipse">
            <a:avLst/>
          </a:prstGeom>
          <a:solidFill>
            <a:srgbClr val="76A35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err="1"/>
              <a:t>Suivi</a:t>
            </a:r>
            <a:r>
              <a:rPr lang="en-US" sz="1400" b="1" dirty="0"/>
              <a:t> </a:t>
            </a:r>
            <a:r>
              <a:rPr lang="en-US" sz="1400" b="1" dirty="0" err="1"/>
              <a:t>communautaire</a:t>
            </a:r>
            <a:endParaRPr lang="en-US" sz="1400" b="1" dirty="0"/>
          </a:p>
        </p:txBody>
      </p:sp>
      <p:sp>
        <p:nvSpPr>
          <p:cNvPr id="12" name="Oval 11">
            <a:extLst>
              <a:ext uri="{FF2B5EF4-FFF2-40B4-BE49-F238E27FC236}">
                <a16:creationId xmlns:a16="http://schemas.microsoft.com/office/drawing/2014/main" id="{C2B69F17-929F-41C0-8E5D-73E58B5933A3}"/>
              </a:ext>
            </a:extLst>
          </p:cNvPr>
          <p:cNvSpPr/>
          <p:nvPr/>
        </p:nvSpPr>
        <p:spPr>
          <a:xfrm>
            <a:off x="4732103" y="2447430"/>
            <a:ext cx="2424419" cy="2424419"/>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b="1" dirty="0"/>
              <a:t>Système de suivi des événements indésirables</a:t>
            </a:r>
            <a:endParaRPr lang="en-US" b="1" dirty="0"/>
          </a:p>
        </p:txBody>
      </p:sp>
    </p:spTree>
    <p:extLst>
      <p:ext uri="{BB962C8B-B14F-4D97-AF65-F5344CB8AC3E}">
        <p14:creationId xmlns:p14="http://schemas.microsoft.com/office/powerpoint/2010/main" val="23210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p:bldP spid="15" grpId="0"/>
      <p:bldP spid="16" grpId="0" uiExpand="1" build="p"/>
      <p:bldP spid="16" grpId="1"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DA64-52CC-4E47-BCC3-B21B5B6A1C77}"/>
              </a:ext>
            </a:extLst>
          </p:cNvPr>
          <p:cNvSpPr>
            <a:spLocks noGrp="1"/>
          </p:cNvSpPr>
          <p:nvPr>
            <p:ph type="title"/>
          </p:nvPr>
        </p:nvSpPr>
        <p:spPr>
          <a:xfrm>
            <a:off x="3830968" y="588963"/>
            <a:ext cx="7025640" cy="800100"/>
          </a:xfrm>
        </p:spPr>
        <p:txBody>
          <a:bodyPr vert="horz" lIns="91440" tIns="45720" rIns="91440" bIns="45720" rtlCol="0" anchor="ctr">
            <a:normAutofit/>
          </a:bodyPr>
          <a:lstStyle/>
          <a:p>
            <a:r>
              <a:rPr lang="en-US" dirty="0"/>
              <a:t>Suivi au niveau du site</a:t>
            </a:r>
          </a:p>
        </p:txBody>
      </p:sp>
      <p:sp>
        <p:nvSpPr>
          <p:cNvPr id="3" name="Text Placeholder 2">
            <a:extLst>
              <a:ext uri="{FF2B5EF4-FFF2-40B4-BE49-F238E27FC236}">
                <a16:creationId xmlns:a16="http://schemas.microsoft.com/office/drawing/2014/main" id="{15C2058E-CF9C-409F-9096-0D47484765D8}"/>
              </a:ext>
            </a:extLst>
          </p:cNvPr>
          <p:cNvSpPr>
            <a:spLocks noGrp="1"/>
          </p:cNvSpPr>
          <p:nvPr>
            <p:ph type="body" idx="1"/>
          </p:nvPr>
        </p:nvSpPr>
        <p:spPr>
          <a:xfrm>
            <a:off x="3830968" y="1490598"/>
            <a:ext cx="7690471" cy="5215002"/>
          </a:xfrm>
        </p:spPr>
        <p:txBody>
          <a:bodyPr vert="horz" lIns="91440" tIns="45720" rIns="91440" bIns="45720" rtlCol="0">
            <a:normAutofit fontScale="85000" lnSpcReduction="10000"/>
          </a:bodyPr>
          <a:lstStyle/>
          <a:p>
            <a:pPr>
              <a:lnSpc>
                <a:spcPct val="105000"/>
              </a:lnSpc>
              <a:spcBef>
                <a:spcPts val="0"/>
              </a:spcBef>
            </a:pPr>
            <a:r>
              <a:rPr lang="fr-FR" dirty="0"/>
              <a:t>Demandez régulièrement aux clients index s'ils ont subi des EI suite à leur participation aux tests index</a:t>
            </a:r>
            <a:endParaRPr lang="en-US" dirty="0"/>
          </a:p>
          <a:p>
            <a:pPr lvl="1">
              <a:lnSpc>
                <a:spcPct val="105000"/>
              </a:lnSpc>
            </a:pPr>
            <a:r>
              <a:rPr lang="fr-FR" dirty="0"/>
              <a:t>Question suggérée </a:t>
            </a:r>
            <a:r>
              <a:rPr lang="en-US" dirty="0"/>
              <a:t>: </a:t>
            </a:r>
            <a:r>
              <a:rPr lang="en-US" dirty="0">
                <a:latin typeface="+mj-lt"/>
                <a:cs typeface="Arial" panose="020B0604020202020204" pitchFamily="34" charset="0"/>
              </a:rPr>
              <a:t>« </a:t>
            </a:r>
            <a:r>
              <a:rPr lang="fr-FR" dirty="0">
                <a:latin typeface="+mj-lt"/>
              </a:rPr>
              <a:t>Avez-vous subi des préjudices de la part de votre partenaire, de votre prestataires de soins de santé ou de toute autre personne pendant ou en raison de la réception de services de test index dans cet [établissement ou site] ? Cela peut inclure un préjudice physique, émotionnel, sexuel ou économique </a:t>
            </a:r>
            <a:r>
              <a:rPr lang="fr-FR" dirty="0">
                <a:latin typeface="+mj-lt"/>
                <a:cs typeface="Calibri" panose="020F0502020204030204" pitchFamily="34" charset="0"/>
              </a:rPr>
              <a:t>»</a:t>
            </a:r>
            <a:r>
              <a:rPr lang="en-US" dirty="0">
                <a:latin typeface="+mj-lt"/>
              </a:rPr>
              <a:t>.</a:t>
            </a:r>
          </a:p>
          <a:p>
            <a:pPr>
              <a:lnSpc>
                <a:spcPct val="105000"/>
              </a:lnSpc>
            </a:pPr>
            <a:r>
              <a:rPr lang="fr-FR" dirty="0"/>
              <a:t>Peut être effectué lors de la prochaine visite du client ou par téléphone 2 à 4 semaines après le service de test d'index fourni</a:t>
            </a:r>
            <a:endParaRPr lang="en-US" dirty="0"/>
          </a:p>
          <a:p>
            <a:pPr>
              <a:lnSpc>
                <a:spcPct val="105000"/>
              </a:lnSpc>
            </a:pPr>
            <a:r>
              <a:rPr lang="fr-FR" dirty="0"/>
              <a:t>Tous les rapports d'événements indésirables doivent être documentés</a:t>
            </a:r>
            <a:endParaRPr lang="en-US" dirty="0"/>
          </a:p>
        </p:txBody>
      </p:sp>
      <p:sp>
        <p:nvSpPr>
          <p:cNvPr id="5" name="Rectangle 2">
            <a:extLst>
              <a:ext uri="{FF2B5EF4-FFF2-40B4-BE49-F238E27FC236}">
                <a16:creationId xmlns:a16="http://schemas.microsoft.com/office/drawing/2014/main" id="{98A099BF-2F09-444F-9D44-8C07054C5DE2}"/>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FB9FCB0A-AD97-4274-880B-87A24F6F735A}"/>
              </a:ext>
            </a:extLst>
          </p:cNvPr>
          <p:cNvGrpSpPr/>
          <p:nvPr/>
        </p:nvGrpSpPr>
        <p:grpSpPr>
          <a:xfrm>
            <a:off x="361043" y="588963"/>
            <a:ext cx="3150185" cy="3128457"/>
            <a:chOff x="-3169297" y="1135254"/>
            <a:chExt cx="1909034" cy="1909034"/>
          </a:xfrm>
        </p:grpSpPr>
        <p:sp>
          <p:nvSpPr>
            <p:cNvPr id="14" name="Oval 13">
              <a:extLst>
                <a:ext uri="{FF2B5EF4-FFF2-40B4-BE49-F238E27FC236}">
                  <a16:creationId xmlns:a16="http://schemas.microsoft.com/office/drawing/2014/main" id="{9687FDF4-0924-4715-9D3A-DD3FA6BE6DE0}"/>
                </a:ext>
              </a:extLst>
            </p:cNvPr>
            <p:cNvSpPr/>
            <p:nvPr/>
          </p:nvSpPr>
          <p:spPr>
            <a:xfrm>
              <a:off x="-3169297" y="1135254"/>
              <a:ext cx="1909034" cy="1909034"/>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sp>
        <p:sp>
          <p:nvSpPr>
            <p:cNvPr id="15" name="Oval 4">
              <a:extLst>
                <a:ext uri="{FF2B5EF4-FFF2-40B4-BE49-F238E27FC236}">
                  <a16:creationId xmlns:a16="http://schemas.microsoft.com/office/drawing/2014/main" id="{895C384C-8160-495D-972A-1B63ECD93BEB}"/>
                </a:ext>
              </a:extLst>
            </p:cNvPr>
            <p:cNvSpPr txBox="1"/>
            <p:nvPr/>
          </p:nvSpPr>
          <p:spPr>
            <a:xfrm>
              <a:off x="-2883177" y="1329579"/>
              <a:ext cx="1349890"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800" b="1" kern="1200" dirty="0"/>
                <a:t>4. </a:t>
              </a:r>
              <a:br>
                <a:rPr lang="en-US" sz="2800" b="1" kern="1200" dirty="0"/>
              </a:br>
              <a:r>
                <a:rPr lang="fr-FR" sz="2800" b="1" i="0" dirty="0">
                  <a:solidFill>
                    <a:srgbClr val="000000"/>
                  </a:solidFill>
                  <a:effectLst/>
                </a:rPr>
                <a:t>Suivi et notification des événements indésirables</a:t>
              </a:r>
              <a:endParaRPr lang="en-US" sz="2800" b="1" kern="1200" dirty="0"/>
            </a:p>
          </p:txBody>
        </p:sp>
      </p:grpSp>
    </p:spTree>
    <p:extLst>
      <p:ext uri="{BB962C8B-B14F-4D97-AF65-F5344CB8AC3E}">
        <p14:creationId xmlns:p14="http://schemas.microsoft.com/office/powerpoint/2010/main" val="3885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F521-BEB0-411A-80CE-B30B662723D4}"/>
              </a:ext>
            </a:extLst>
          </p:cNvPr>
          <p:cNvSpPr>
            <a:spLocks noGrp="1"/>
          </p:cNvSpPr>
          <p:nvPr>
            <p:ph type="title"/>
          </p:nvPr>
        </p:nvSpPr>
        <p:spPr>
          <a:xfrm>
            <a:off x="352524" y="461804"/>
            <a:ext cx="10515600" cy="800100"/>
          </a:xfrm>
        </p:spPr>
        <p:txBody>
          <a:bodyPr>
            <a:normAutofit fontScale="90000"/>
          </a:bodyPr>
          <a:lstStyle/>
          <a:p>
            <a:r>
              <a:rPr lang="fr-FR" dirty="0"/>
              <a:t>Pourquoi suivre les raisons pour lesquelles les clients refusent les tests index </a:t>
            </a:r>
            <a:r>
              <a:rPr lang="en-US" dirty="0"/>
              <a:t>?</a:t>
            </a:r>
          </a:p>
        </p:txBody>
      </p:sp>
      <p:sp>
        <p:nvSpPr>
          <p:cNvPr id="19" name="Text Placeholder 2">
            <a:extLst>
              <a:ext uri="{FF2B5EF4-FFF2-40B4-BE49-F238E27FC236}">
                <a16:creationId xmlns:a16="http://schemas.microsoft.com/office/drawing/2014/main" id="{9DA79321-6A7C-5D4D-919C-48C3D66392F7}"/>
              </a:ext>
            </a:extLst>
          </p:cNvPr>
          <p:cNvSpPr txBox="1">
            <a:spLocks/>
          </p:cNvSpPr>
          <p:nvPr/>
        </p:nvSpPr>
        <p:spPr>
          <a:xfrm>
            <a:off x="382739" y="1196891"/>
            <a:ext cx="10737427" cy="6238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SzPct val="83000"/>
              <a:buFont typeface="Courier New"/>
              <a:buChar char="o"/>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accent6">
                    <a:lumMod val="50000"/>
                  </a:schemeClr>
                </a:solidFill>
              </a:rPr>
              <a:t>Les programmes doivent savoir pourquoi les clients refusent les services de tests index, mais gardez à l’esprit que les clients ne sont PAS tenus de fournir une raison (</a:t>
            </a:r>
            <a:r>
              <a:rPr lang="fr-FR" sz="1800" dirty="0">
                <a:solidFill>
                  <a:schemeClr val="accent6">
                    <a:lumMod val="50000"/>
                  </a:schemeClr>
                </a:solidFill>
              </a:rPr>
              <a:t>comme décrit dans l'exemple de formulaire de consentement</a:t>
            </a:r>
            <a:r>
              <a:rPr lang="en-US" sz="1800" dirty="0">
                <a:solidFill>
                  <a:schemeClr val="accent6">
                    <a:lumMod val="50000"/>
                  </a:schemeClr>
                </a:solidFill>
              </a:rPr>
              <a:t>)</a:t>
            </a:r>
          </a:p>
        </p:txBody>
      </p:sp>
      <p:graphicFrame>
        <p:nvGraphicFramePr>
          <p:cNvPr id="23" name="Table 22">
            <a:extLst>
              <a:ext uri="{FF2B5EF4-FFF2-40B4-BE49-F238E27FC236}">
                <a16:creationId xmlns:a16="http://schemas.microsoft.com/office/drawing/2014/main" id="{BA6BBAF8-F409-DE4B-8214-B75202EC45D7}"/>
              </a:ext>
            </a:extLst>
          </p:cNvPr>
          <p:cNvGraphicFramePr>
            <a:graphicFrameLocks noGrp="1"/>
          </p:cNvGraphicFramePr>
          <p:nvPr>
            <p:extLst>
              <p:ext uri="{D42A27DB-BD31-4B8C-83A1-F6EECF244321}">
                <p14:modId xmlns:p14="http://schemas.microsoft.com/office/powerpoint/2010/main" val="790839411"/>
              </p:ext>
            </p:extLst>
          </p:nvPr>
        </p:nvGraphicFramePr>
        <p:xfrm>
          <a:off x="450785" y="1869073"/>
          <a:ext cx="4843112" cy="4468117"/>
        </p:xfrm>
        <a:graphic>
          <a:graphicData uri="http://schemas.openxmlformats.org/drawingml/2006/table">
            <a:tbl>
              <a:tblPr firstRow="1" bandRow="1">
                <a:tableStyleId>{2D5ABB26-0587-4C30-8999-92F81FD0307C}</a:tableStyleId>
              </a:tblPr>
              <a:tblGrid>
                <a:gridCol w="4843112">
                  <a:extLst>
                    <a:ext uri="{9D8B030D-6E8A-4147-A177-3AD203B41FA5}">
                      <a16:colId xmlns:a16="http://schemas.microsoft.com/office/drawing/2014/main" val="401712783"/>
                    </a:ext>
                  </a:extLst>
                </a:gridCol>
              </a:tblGrid>
              <a:tr h="544047">
                <a:tc>
                  <a:txBody>
                    <a:bodyPr/>
                    <a:lstStyle/>
                    <a:p>
                      <a:pPr algn="l">
                        <a:lnSpc>
                          <a:spcPct val="90000"/>
                        </a:lnSpc>
                      </a:pPr>
                      <a:r>
                        <a:rPr lang="fr-FR" sz="1800" b="1" i="0" kern="1200" dirty="0">
                          <a:solidFill>
                            <a:schemeClr val="bg1"/>
                          </a:solidFill>
                          <a:effectLst/>
                          <a:latin typeface="+mn-lt"/>
                          <a:ea typeface="+mn-ea"/>
                          <a:cs typeface="+mn-cs"/>
                        </a:rPr>
                        <a:t>Raison du refus</a:t>
                      </a:r>
                      <a:endParaRPr lang="en-US" sz="1800" b="1" dirty="0">
                        <a:solidFill>
                          <a:schemeClr val="bg1"/>
                        </a:solidFill>
                      </a:endParaRPr>
                    </a:p>
                  </a:txBody>
                  <a:tcPr marR="0" anchor="ctr">
                    <a:lnL>
                      <a:noFill/>
                    </a:lnL>
                    <a:lnR>
                      <a:noFill/>
                    </a:lnR>
                    <a:lnT>
                      <a:noFill/>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55002898"/>
                  </a:ext>
                </a:extLst>
              </a:tr>
              <a:tr h="548640">
                <a:tc>
                  <a:txBody>
                    <a:bodyPr/>
                    <a:lstStyle/>
                    <a:p>
                      <a:pPr>
                        <a:lnSpc>
                          <a:spcPct val="90000"/>
                        </a:lnSpc>
                      </a:pPr>
                      <a:r>
                        <a:rPr lang="fr-FR" sz="1800" b="0" i="0" kern="1200" dirty="0">
                          <a:solidFill>
                            <a:schemeClr val="tx1"/>
                          </a:solidFill>
                          <a:effectLst/>
                          <a:latin typeface="+mn-lt"/>
                          <a:ea typeface="+mn-ea"/>
                          <a:cs typeface="+mn-cs"/>
                        </a:rPr>
                        <a:t>Pas de temps pour l'entretien de sollicitation</a:t>
                      </a:r>
                      <a:endParaRPr lang="en-US" sz="1800" dirty="0"/>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7425532"/>
                  </a:ext>
                </a:extLst>
              </a:tr>
              <a:tr h="548640">
                <a:tc>
                  <a:txBody>
                    <a:bodyPr/>
                    <a:lstStyle/>
                    <a:p>
                      <a:pPr>
                        <a:lnSpc>
                          <a:spcPct val="90000"/>
                        </a:lnSpc>
                      </a:pPr>
                      <a:r>
                        <a:rPr lang="en-US" sz="1600" spc="-10" baseline="0" dirty="0"/>
                        <a:t>Ne croyez pas que les services sont confidentiels / </a:t>
                      </a:r>
                      <a:r>
                        <a:rPr lang="en-US" sz="1600" spc="-20" baseline="0" dirty="0"/>
                        <a:t>craignent que les partenaires apprennent leur identit</a:t>
                      </a:r>
                      <a:r>
                        <a:rPr lang="fr-FR" sz="1600" b="0" i="0" kern="1200" spc="-20" baseline="0" dirty="0">
                          <a:solidFill>
                            <a:schemeClr val="tx1"/>
                          </a:solidFill>
                          <a:effectLst/>
                          <a:latin typeface="+mn-lt"/>
                          <a:ea typeface="+mn-ea"/>
                          <a:cs typeface="+mn-cs"/>
                        </a:rPr>
                        <a:t>é</a:t>
                      </a:r>
                      <a:endParaRPr lang="en-US" sz="1600" spc="-20" baseline="0" dirty="0"/>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520177"/>
                  </a:ext>
                </a:extLst>
              </a:tr>
              <a:tr h="548640">
                <a:tc>
                  <a:txBody>
                    <a:bodyPr/>
                    <a:lstStyle/>
                    <a:p>
                      <a:pPr>
                        <a:lnSpc>
                          <a:spcPct val="90000"/>
                        </a:lnSpc>
                      </a:pPr>
                      <a:r>
                        <a:rPr lang="fr-FR" sz="1800" b="0" i="0" kern="1200" dirty="0">
                          <a:solidFill>
                            <a:schemeClr val="tx1"/>
                          </a:solidFill>
                          <a:effectLst/>
                          <a:latin typeface="+mn-lt"/>
                          <a:ea typeface="+mn-ea"/>
                          <a:cs typeface="+mn-cs"/>
                        </a:rPr>
                        <a:t>Peur de la violence entre partenaires intimes</a:t>
                      </a:r>
                      <a:endParaRPr lang="en-US" sz="1800" dirty="0"/>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90565308"/>
                  </a:ext>
                </a:extLst>
              </a:tr>
              <a:tr h="585888">
                <a:tc>
                  <a:txBody>
                    <a:bodyPr/>
                    <a:lstStyle/>
                    <a:p>
                      <a:pPr>
                        <a:lnSpc>
                          <a:spcPct val="90000"/>
                        </a:lnSpc>
                      </a:pPr>
                      <a:r>
                        <a:rPr lang="fr-FR" sz="1800" b="0" i="0" kern="1200" dirty="0">
                          <a:solidFill>
                            <a:schemeClr val="tx1"/>
                          </a:solidFill>
                          <a:effectLst/>
                          <a:latin typeface="+mn-lt"/>
                          <a:ea typeface="+mn-ea"/>
                          <a:cs typeface="+mn-cs"/>
                        </a:rPr>
                        <a:t>Le partenaire est déjà stable sous traitement</a:t>
                      </a:r>
                      <a:endParaRPr lang="en-US" sz="1800" dirty="0"/>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097119"/>
                  </a:ext>
                </a:extLst>
              </a:tr>
              <a:tr h="555225">
                <a:tc>
                  <a:txBody>
                    <a:bodyPr/>
                    <a:lstStyle/>
                    <a:p>
                      <a:pPr rtl="0">
                        <a:lnSpc>
                          <a:spcPct val="90000"/>
                        </a:lnSpc>
                      </a:pPr>
                      <a:r>
                        <a:rPr lang="fr-FR" sz="1800" b="0" i="0" kern="1200" dirty="0">
                          <a:solidFill>
                            <a:schemeClr val="tx1"/>
                          </a:solidFill>
                          <a:effectLst/>
                          <a:latin typeface="+mn-lt"/>
                          <a:ea typeface="+mn-ea"/>
                          <a:cs typeface="+mn-cs"/>
                        </a:rPr>
                        <a:t>Le partenaire vit / travaille loin</a:t>
                      </a:r>
                      <a:endParaRPr lang="en-US" sz="1800" dirty="0"/>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60063987"/>
                  </a:ext>
                </a:extLst>
              </a:tr>
              <a:tr h="410386">
                <a:tc>
                  <a:txBody>
                    <a:bodyPr/>
                    <a:lstStyle/>
                    <a:p>
                      <a:pPr>
                        <a:lnSpc>
                          <a:spcPct val="90000"/>
                        </a:lnSpc>
                      </a:pPr>
                      <a:r>
                        <a:rPr lang="fr-FR" sz="1800" b="0" i="0" kern="1200" dirty="0">
                          <a:solidFill>
                            <a:schemeClr val="tx1"/>
                          </a:solidFill>
                          <a:effectLst/>
                          <a:latin typeface="+mn-lt"/>
                          <a:ea typeface="+mn-ea"/>
                          <a:cs typeface="+mn-cs"/>
                        </a:rPr>
                        <a:t>Les horaires de la clinique ne sont pas pratiques pour le partenaire</a:t>
                      </a:r>
                      <a:endParaRPr lang="en-US" sz="1800" dirty="0"/>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358714"/>
                  </a:ext>
                </a:extLst>
              </a:tr>
              <a:tr h="551821">
                <a:tc>
                  <a:txBody>
                    <a:bodyPr/>
                    <a:lstStyle/>
                    <a:p>
                      <a:pPr>
                        <a:lnSpc>
                          <a:spcPct val="90000"/>
                        </a:lnSpc>
                      </a:pPr>
                      <a:r>
                        <a:rPr lang="en-US" sz="1800" dirty="0"/>
                        <a:t>Autre ?_________________</a:t>
                      </a:r>
                    </a:p>
                  </a:txBody>
                  <a:tcPr marR="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04973970"/>
                  </a:ext>
                </a:extLst>
              </a:tr>
            </a:tbl>
          </a:graphicData>
        </a:graphic>
      </p:graphicFrame>
      <p:graphicFrame>
        <p:nvGraphicFramePr>
          <p:cNvPr id="26" name="Table 25">
            <a:extLst>
              <a:ext uri="{FF2B5EF4-FFF2-40B4-BE49-F238E27FC236}">
                <a16:creationId xmlns:a16="http://schemas.microsoft.com/office/drawing/2014/main" id="{0E417369-26CF-EA42-92EF-41D966BDC2A4}"/>
              </a:ext>
            </a:extLst>
          </p:cNvPr>
          <p:cNvGraphicFramePr>
            <a:graphicFrameLocks noGrp="1"/>
          </p:cNvGraphicFramePr>
          <p:nvPr>
            <p:extLst>
              <p:ext uri="{D42A27DB-BD31-4B8C-83A1-F6EECF244321}">
                <p14:modId xmlns:p14="http://schemas.microsoft.com/office/powerpoint/2010/main" val="1928043314"/>
              </p:ext>
            </p:extLst>
          </p:nvPr>
        </p:nvGraphicFramePr>
        <p:xfrm>
          <a:off x="5558562" y="1869073"/>
          <a:ext cx="6233160" cy="4436311"/>
        </p:xfrm>
        <a:graphic>
          <a:graphicData uri="http://schemas.openxmlformats.org/drawingml/2006/table">
            <a:tbl>
              <a:tblPr firstRow="1" bandRow="1">
                <a:tableStyleId>{2D5ABB26-0587-4C30-8999-92F81FD0307C}</a:tableStyleId>
              </a:tblPr>
              <a:tblGrid>
                <a:gridCol w="6233160">
                  <a:extLst>
                    <a:ext uri="{9D8B030D-6E8A-4147-A177-3AD203B41FA5}">
                      <a16:colId xmlns:a16="http://schemas.microsoft.com/office/drawing/2014/main" val="401712783"/>
                    </a:ext>
                  </a:extLst>
                </a:gridCol>
              </a:tblGrid>
              <a:tr h="544047">
                <a:tc>
                  <a:txBody>
                    <a:bodyPr/>
                    <a:lstStyle/>
                    <a:p>
                      <a:pPr algn="l"/>
                      <a:r>
                        <a:rPr lang="fr-FR" sz="1800" b="1" i="0" kern="1200" dirty="0">
                          <a:solidFill>
                            <a:schemeClr val="bg1"/>
                          </a:solidFill>
                          <a:effectLst/>
                          <a:latin typeface="+mn-lt"/>
                          <a:ea typeface="+mn-ea"/>
                          <a:cs typeface="+mn-cs"/>
                        </a:rPr>
                        <a:t>Solution / étape possible</a:t>
                      </a:r>
                      <a:endParaRPr lang="en-US" sz="1800" b="1" dirty="0">
                        <a:solidFill>
                          <a:schemeClr val="bg1"/>
                        </a:solidFill>
                      </a:endParaRPr>
                    </a:p>
                  </a:txBody>
                  <a:tcPr anchor="ctr">
                    <a:lnL>
                      <a:noFill/>
                    </a:lnL>
                    <a:lnR>
                      <a:noFill/>
                    </a:lnR>
                    <a:lnT>
                      <a:noFill/>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55002898"/>
                  </a:ext>
                </a:extLst>
              </a:tr>
              <a:tr h="544047">
                <a:tc>
                  <a:txBody>
                    <a:bodyPr/>
                    <a:lstStyle/>
                    <a:p>
                      <a:r>
                        <a:rPr lang="fr-FR" sz="1800" b="0" i="0" kern="1200" dirty="0">
                          <a:solidFill>
                            <a:schemeClr val="tx1"/>
                          </a:solidFill>
                          <a:effectLst/>
                          <a:latin typeface="+mn-lt"/>
                          <a:ea typeface="+mn-ea"/>
                          <a:cs typeface="+mn-cs"/>
                        </a:rPr>
                        <a:t>Offrir des heures d'ouverture prolongées</a:t>
                      </a:r>
                      <a:endParaRPr lang="en-US" sz="18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7425532"/>
                  </a:ext>
                </a:extLst>
              </a:tr>
              <a:tr h="548640">
                <a:tc>
                  <a:txBody>
                    <a:bodyPr/>
                    <a:lstStyle/>
                    <a:p>
                      <a:pPr rtl="0"/>
                      <a:r>
                        <a:rPr lang="fr-FR" sz="1800" b="0" i="0" kern="1200" dirty="0">
                          <a:solidFill>
                            <a:schemeClr val="tx1"/>
                          </a:solidFill>
                          <a:effectLst/>
                          <a:latin typeface="+mn-lt"/>
                          <a:ea typeface="+mn-ea"/>
                          <a:cs typeface="+mn-cs"/>
                        </a:rPr>
                        <a:t>Examiner et / ou améliorer les conseils sur la confidentialité</a:t>
                      </a:r>
                      <a:endParaRPr lang="en-US" sz="18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520177"/>
                  </a:ext>
                </a:extLst>
              </a:tr>
              <a:tr h="548640">
                <a:tc>
                  <a:txBody>
                    <a:bodyPr/>
                    <a:lstStyle/>
                    <a:p>
                      <a:r>
                        <a:rPr lang="fr-FR" sz="1600" b="0" i="0" kern="1200" dirty="0">
                          <a:solidFill>
                            <a:schemeClr val="tx1"/>
                          </a:solidFill>
                          <a:effectLst/>
                          <a:latin typeface="+mn-lt"/>
                          <a:ea typeface="+mn-ea"/>
                          <a:cs typeface="+mn-cs"/>
                        </a:rPr>
                        <a:t>Renforcer le réseau de services VPR ; embaucher des conseillers au sein de la clinique ; aborder la VPI dans les services VIH</a:t>
                      </a:r>
                      <a:endParaRPr lang="en-US" sz="1600" dirty="0">
                        <a:solidFill>
                          <a:schemeClr val="tx1"/>
                        </a:solidFill>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90565308"/>
                  </a:ext>
                </a:extLst>
              </a:tr>
              <a:tr h="548640">
                <a:tc>
                  <a:txBody>
                    <a:bodyPr/>
                    <a:lstStyle/>
                    <a:p>
                      <a:r>
                        <a:rPr lang="fr-FR" sz="1800" b="0" i="0" kern="1200" dirty="0">
                          <a:solidFill>
                            <a:schemeClr val="tx1"/>
                          </a:solidFill>
                          <a:effectLst/>
                          <a:latin typeface="+mn-lt"/>
                          <a:ea typeface="+mn-ea"/>
                          <a:cs typeface="+mn-cs"/>
                        </a:rPr>
                        <a:t>Affirmer des comportements de recherche de santé positifs</a:t>
                      </a:r>
                      <a:endParaRPr lang="en-US" sz="18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5097119"/>
                  </a:ext>
                </a:extLst>
              </a:tr>
              <a:tr h="548640">
                <a:tc>
                  <a:txBody>
                    <a:bodyPr/>
                    <a:lstStyle/>
                    <a:p>
                      <a:r>
                        <a:rPr lang="en-US" sz="1800" dirty="0"/>
                        <a:t>O</a:t>
                      </a:r>
                      <a:r>
                        <a:rPr lang="fr-FR" sz="1800" b="0" i="0" kern="1200" dirty="0">
                          <a:solidFill>
                            <a:schemeClr val="tx1"/>
                          </a:solidFill>
                          <a:effectLst/>
                          <a:latin typeface="+mn-lt"/>
                          <a:ea typeface="+mn-ea"/>
                          <a:cs typeface="+mn-cs"/>
                        </a:rPr>
                        <a:t>ffrez un autotest du VIH; soutien au transport</a:t>
                      </a:r>
                      <a:endParaRPr lang="en-US" sz="18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60063987"/>
                  </a:ext>
                </a:extLst>
              </a:tr>
              <a:tr h="548640">
                <a:tc>
                  <a:txBody>
                    <a:bodyPr/>
                    <a:lstStyle/>
                    <a:p>
                      <a:r>
                        <a:rPr lang="fr-FR" sz="1800" b="0" i="0" kern="1200" dirty="0">
                          <a:solidFill>
                            <a:schemeClr val="tx1"/>
                          </a:solidFill>
                          <a:effectLst/>
                          <a:latin typeface="+mn-lt"/>
                          <a:ea typeface="+mn-ea"/>
                          <a:cs typeface="+mn-cs"/>
                        </a:rPr>
                        <a:t>Réviser / ajuster les heures d'ouverture</a:t>
                      </a:r>
                      <a:endParaRPr lang="en-US" sz="18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358714"/>
                  </a:ext>
                </a:extLst>
              </a:tr>
              <a:tr h="574537">
                <a:tc>
                  <a:txBody>
                    <a:bodyPr/>
                    <a:lstStyle/>
                    <a:p>
                      <a:r>
                        <a:rPr lang="fr-FR" sz="1800" b="0" i="0" kern="1200" dirty="0">
                          <a:solidFill>
                            <a:schemeClr val="tx1"/>
                          </a:solidFill>
                          <a:effectLst/>
                          <a:latin typeface="+mn-lt"/>
                          <a:ea typeface="+mn-ea"/>
                          <a:cs typeface="+mn-cs"/>
                        </a:rPr>
                        <a:t>Le cas échéant</a:t>
                      </a:r>
                      <a:endParaRPr lang="en-US" sz="18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04973970"/>
                  </a:ext>
                </a:extLst>
              </a:tr>
            </a:tbl>
          </a:graphicData>
        </a:graphic>
      </p:graphicFrame>
      <p:sp>
        <p:nvSpPr>
          <p:cNvPr id="14" name="Arrow: Right 13">
            <a:extLst>
              <a:ext uri="{FF2B5EF4-FFF2-40B4-BE49-F238E27FC236}">
                <a16:creationId xmlns:a16="http://schemas.microsoft.com/office/drawing/2014/main" id="{77AA7A5B-7A20-40ED-A10E-773A26637F21}"/>
              </a:ext>
            </a:extLst>
          </p:cNvPr>
          <p:cNvSpPr/>
          <p:nvPr/>
        </p:nvSpPr>
        <p:spPr>
          <a:xfrm>
            <a:off x="5300516" y="5946533"/>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12F702F-2782-406A-B3FF-6AA1507DD87A}"/>
              </a:ext>
            </a:extLst>
          </p:cNvPr>
          <p:cNvSpPr/>
          <p:nvPr/>
        </p:nvSpPr>
        <p:spPr>
          <a:xfrm>
            <a:off x="5300516" y="2622366"/>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9E0A51F-D9D4-4BA1-BC3C-AFD3F4D09B17}"/>
              </a:ext>
            </a:extLst>
          </p:cNvPr>
          <p:cNvSpPr/>
          <p:nvPr/>
        </p:nvSpPr>
        <p:spPr>
          <a:xfrm>
            <a:off x="5300516" y="3730422"/>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0F6C21E-2B40-4EBB-B4AB-C0558E59EAC7}"/>
              </a:ext>
            </a:extLst>
          </p:cNvPr>
          <p:cNvSpPr/>
          <p:nvPr/>
        </p:nvSpPr>
        <p:spPr>
          <a:xfrm>
            <a:off x="5300516" y="4284450"/>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45E045E-BE60-4D90-839B-1E412A7D2290}"/>
              </a:ext>
            </a:extLst>
          </p:cNvPr>
          <p:cNvSpPr/>
          <p:nvPr/>
        </p:nvSpPr>
        <p:spPr>
          <a:xfrm>
            <a:off x="5300516" y="4838478"/>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940A28F7-F255-44C5-B21A-8E01FA44FDDD}"/>
              </a:ext>
            </a:extLst>
          </p:cNvPr>
          <p:cNvSpPr/>
          <p:nvPr/>
        </p:nvSpPr>
        <p:spPr>
          <a:xfrm>
            <a:off x="5300516" y="5392506"/>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08184768-39EC-41EB-83DA-99A4F547EE11}"/>
              </a:ext>
            </a:extLst>
          </p:cNvPr>
          <p:cNvSpPr/>
          <p:nvPr/>
        </p:nvSpPr>
        <p:spPr>
          <a:xfrm>
            <a:off x="5300516" y="3176394"/>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7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animBg="1"/>
      <p:bldP spid="15" grpId="0" animBg="1"/>
      <p:bldP spid="16" grpId="0" animBg="1"/>
      <p:bldP spid="17" grpId="0" animBg="1"/>
      <p:bldP spid="18"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988A4F-6211-394B-9EE8-7AD6271B9553}"/>
              </a:ext>
            </a:extLst>
          </p:cNvPr>
          <p:cNvSpPr>
            <a:spLocks noGrp="1"/>
          </p:cNvSpPr>
          <p:nvPr>
            <p:ph type="title"/>
          </p:nvPr>
        </p:nvSpPr>
        <p:spPr>
          <a:xfrm>
            <a:off x="393032" y="343508"/>
            <a:ext cx="10515600" cy="503015"/>
          </a:xfrm>
        </p:spPr>
        <p:txBody>
          <a:bodyPr>
            <a:normAutofit fontScale="90000"/>
          </a:bodyPr>
          <a:lstStyle/>
          <a:p>
            <a:r>
              <a:rPr lang="fr-FR" sz="3200" b="1" dirty="0">
                <a:solidFill>
                  <a:srgbClr val="577F9F"/>
                </a:solidFill>
                <a:latin typeface="Arial" panose="020B0604020202020204" pitchFamily="34" charset="0"/>
                <a:cs typeface="Arial" panose="020B0604020202020204" pitchFamily="34" charset="0"/>
              </a:rPr>
              <a:t>Exemple de PEPFAR / Amérique centrale</a:t>
            </a:r>
            <a:endParaRPr lang="en-US" sz="3200" b="1" dirty="0">
              <a:solidFill>
                <a:srgbClr val="577F9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FCCCB0C-A6EB-504D-89C8-0EAD8AB42E0A}"/>
              </a:ext>
            </a:extLst>
          </p:cNvPr>
          <p:cNvSpPr txBox="1"/>
          <p:nvPr/>
        </p:nvSpPr>
        <p:spPr>
          <a:xfrm>
            <a:off x="729403" y="6428791"/>
            <a:ext cx="5271287" cy="207699"/>
          </a:xfrm>
          <a:prstGeom prst="rect">
            <a:avLst/>
          </a:prstGeom>
          <a:noFill/>
        </p:spPr>
        <p:txBody>
          <a:bodyPr wrap="square" lIns="68501" tIns="34265" rIns="68501" bIns="34265" rtlCol="0">
            <a:spAutoFit/>
          </a:bodyPr>
          <a:lstStyle/>
          <a:p>
            <a:pPr defTabSz="685290">
              <a:defRPr/>
            </a:pPr>
            <a:r>
              <a:rPr lang="en-ZA" sz="900" dirty="0">
                <a:solidFill>
                  <a:prstClr val="black"/>
                </a:solidFill>
                <a:latin typeface="Arial" panose="020B0604020202020204" pitchFamily="34" charset="0"/>
                <a:cs typeface="Arial" panose="020B0604020202020204" pitchFamily="34" charset="0"/>
              </a:rPr>
              <a:t>Source : PEPFAR 2020 Guidance for Implementing Safe and Ethical Index Testing Services</a:t>
            </a:r>
          </a:p>
        </p:txBody>
      </p:sp>
      <p:pic>
        <p:nvPicPr>
          <p:cNvPr id="17" name="Picture 16" descr="A picture containing text, clipart&#10;&#10;Description automatically generated">
            <a:extLst>
              <a:ext uri="{FF2B5EF4-FFF2-40B4-BE49-F238E27FC236}">
                <a16:creationId xmlns:a16="http://schemas.microsoft.com/office/drawing/2014/main" id="{4F5F08B8-8819-47E4-9440-62F56AEE1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03" y="960385"/>
            <a:ext cx="10918312" cy="5355693"/>
          </a:xfrm>
          <a:prstGeom prst="rect">
            <a:avLst/>
          </a:prstGeom>
        </p:spPr>
      </p:pic>
      <p:sp>
        <p:nvSpPr>
          <p:cNvPr id="2" name="TextBox 1">
            <a:extLst>
              <a:ext uri="{FF2B5EF4-FFF2-40B4-BE49-F238E27FC236}">
                <a16:creationId xmlns:a16="http://schemas.microsoft.com/office/drawing/2014/main" id="{14891890-8CC8-4DC4-BFF8-5C4CAF342864}"/>
              </a:ext>
            </a:extLst>
          </p:cNvPr>
          <p:cNvSpPr txBox="1"/>
          <p:nvPr/>
        </p:nvSpPr>
        <p:spPr>
          <a:xfrm>
            <a:off x="1251103" y="3183153"/>
            <a:ext cx="3484183" cy="2185214"/>
          </a:xfrm>
          <a:prstGeom prst="rect">
            <a:avLst/>
          </a:prstGeom>
          <a:noFill/>
        </p:spPr>
        <p:txBody>
          <a:bodyPr wrap="square" rtlCol="0">
            <a:spAutoFit/>
          </a:bodyPr>
          <a:lstStyle/>
          <a:p>
            <a:r>
              <a:rPr lang="fr-FR" sz="2200" dirty="0">
                <a:solidFill>
                  <a:schemeClr val="bg1"/>
                </a:solidFill>
              </a:rPr>
              <a:t>Principales raisons de la désactivation des tests index, sites VICITS d'Amérique centrale, d'octobre 2017 à juin 2019</a:t>
            </a:r>
          </a:p>
          <a:p>
            <a:pPr>
              <a:spcBef>
                <a:spcPts val="1200"/>
              </a:spcBef>
            </a:pPr>
            <a:r>
              <a:rPr lang="fr-FR" sz="1600" dirty="0">
                <a:solidFill>
                  <a:schemeClr val="bg1"/>
                </a:solidFill>
              </a:rPr>
              <a:t>N: 295 cas index qui se sont retirés</a:t>
            </a:r>
            <a:endParaRPr lang="en-US" sz="1600" dirty="0">
              <a:solidFill>
                <a:schemeClr val="bg1"/>
              </a:solidFill>
            </a:endParaRPr>
          </a:p>
        </p:txBody>
      </p:sp>
      <p:sp>
        <p:nvSpPr>
          <p:cNvPr id="11" name="TextBox 10">
            <a:extLst>
              <a:ext uri="{FF2B5EF4-FFF2-40B4-BE49-F238E27FC236}">
                <a16:creationId xmlns:a16="http://schemas.microsoft.com/office/drawing/2014/main" id="{5EA45833-51CA-4993-883E-05902B358877}"/>
              </a:ext>
            </a:extLst>
          </p:cNvPr>
          <p:cNvSpPr txBox="1"/>
          <p:nvPr/>
        </p:nvSpPr>
        <p:spPr>
          <a:xfrm>
            <a:off x="5390382" y="1632741"/>
            <a:ext cx="1772418" cy="590931"/>
          </a:xfrm>
          <a:prstGeom prst="rect">
            <a:avLst/>
          </a:prstGeom>
          <a:noFill/>
        </p:spPr>
        <p:txBody>
          <a:bodyPr wrap="square" rtlCol="0">
            <a:spAutoFit/>
          </a:bodyPr>
          <a:lstStyle/>
          <a:p>
            <a:pPr>
              <a:lnSpc>
                <a:spcPct val="90000"/>
              </a:lnSpc>
            </a:pPr>
            <a:r>
              <a:rPr lang="fr-FR" dirty="0">
                <a:solidFill>
                  <a:schemeClr val="bg1"/>
                </a:solidFill>
              </a:rPr>
              <a:t>Pas intéressé par le service</a:t>
            </a:r>
            <a:endParaRPr lang="en-US" dirty="0">
              <a:solidFill>
                <a:schemeClr val="bg1"/>
              </a:solidFill>
            </a:endParaRPr>
          </a:p>
        </p:txBody>
      </p:sp>
      <p:sp>
        <p:nvSpPr>
          <p:cNvPr id="12" name="TextBox 11">
            <a:extLst>
              <a:ext uri="{FF2B5EF4-FFF2-40B4-BE49-F238E27FC236}">
                <a16:creationId xmlns:a16="http://schemas.microsoft.com/office/drawing/2014/main" id="{EE1CBECD-0C0F-4802-A822-782C6EFF78A7}"/>
              </a:ext>
            </a:extLst>
          </p:cNvPr>
          <p:cNvSpPr txBox="1"/>
          <p:nvPr/>
        </p:nvSpPr>
        <p:spPr>
          <a:xfrm>
            <a:off x="5401268" y="3226783"/>
            <a:ext cx="1982207" cy="840230"/>
          </a:xfrm>
          <a:prstGeom prst="rect">
            <a:avLst/>
          </a:prstGeom>
          <a:noFill/>
        </p:spPr>
        <p:txBody>
          <a:bodyPr wrap="square" rtlCol="0">
            <a:spAutoFit/>
          </a:bodyPr>
          <a:lstStyle/>
          <a:p>
            <a:pPr>
              <a:lnSpc>
                <a:spcPct val="90000"/>
              </a:lnSpc>
            </a:pPr>
            <a:r>
              <a:rPr lang="fr-FR" dirty="0">
                <a:solidFill>
                  <a:schemeClr val="bg1"/>
                </a:solidFill>
              </a:rPr>
              <a:t>Peur que le partenaire sache son statut VIH</a:t>
            </a:r>
            <a:endParaRPr lang="en-US" dirty="0">
              <a:solidFill>
                <a:schemeClr val="bg1"/>
              </a:solidFill>
            </a:endParaRPr>
          </a:p>
        </p:txBody>
      </p:sp>
      <p:sp>
        <p:nvSpPr>
          <p:cNvPr id="13" name="TextBox 12">
            <a:extLst>
              <a:ext uri="{FF2B5EF4-FFF2-40B4-BE49-F238E27FC236}">
                <a16:creationId xmlns:a16="http://schemas.microsoft.com/office/drawing/2014/main" id="{D553EEE1-2CF4-4738-AD5F-4EDF72917EDD}"/>
              </a:ext>
            </a:extLst>
          </p:cNvPr>
          <p:cNvSpPr txBox="1"/>
          <p:nvPr/>
        </p:nvSpPr>
        <p:spPr>
          <a:xfrm>
            <a:off x="5455698" y="4872050"/>
            <a:ext cx="1916891" cy="840230"/>
          </a:xfrm>
          <a:prstGeom prst="rect">
            <a:avLst/>
          </a:prstGeom>
          <a:noFill/>
        </p:spPr>
        <p:txBody>
          <a:bodyPr wrap="square" rtlCol="0">
            <a:spAutoFit/>
          </a:bodyPr>
          <a:lstStyle/>
          <a:p>
            <a:pPr>
              <a:lnSpc>
                <a:spcPct val="90000"/>
              </a:lnSpc>
            </a:pPr>
            <a:r>
              <a:rPr lang="fr-FR" dirty="0">
                <a:solidFill>
                  <a:schemeClr val="bg1"/>
                </a:solidFill>
              </a:rPr>
              <a:t>Le partenaire habite dans une autre ville / pays</a:t>
            </a:r>
            <a:endParaRPr lang="en-US" dirty="0">
              <a:solidFill>
                <a:schemeClr val="bg1"/>
              </a:solidFill>
            </a:endParaRPr>
          </a:p>
        </p:txBody>
      </p:sp>
      <p:sp>
        <p:nvSpPr>
          <p:cNvPr id="14" name="TextBox 13">
            <a:extLst>
              <a:ext uri="{FF2B5EF4-FFF2-40B4-BE49-F238E27FC236}">
                <a16:creationId xmlns:a16="http://schemas.microsoft.com/office/drawing/2014/main" id="{FCB9C180-0BC5-4CE6-9F91-76ADB5448D41}"/>
              </a:ext>
            </a:extLst>
          </p:cNvPr>
          <p:cNvSpPr txBox="1"/>
          <p:nvPr/>
        </p:nvSpPr>
        <p:spPr>
          <a:xfrm>
            <a:off x="9690179" y="2405382"/>
            <a:ext cx="1772418" cy="867930"/>
          </a:xfrm>
          <a:prstGeom prst="rect">
            <a:avLst/>
          </a:prstGeom>
          <a:noFill/>
        </p:spPr>
        <p:txBody>
          <a:bodyPr wrap="square" rtlCol="0">
            <a:spAutoFit/>
          </a:bodyPr>
          <a:lstStyle/>
          <a:p>
            <a:pPr>
              <a:lnSpc>
                <a:spcPct val="90000"/>
              </a:lnSpc>
            </a:pPr>
            <a:r>
              <a:rPr lang="fr-FR" sz="1400" dirty="0">
                <a:solidFill>
                  <a:schemeClr val="bg1"/>
                </a:solidFill>
              </a:rPr>
              <a:t>N'a signalé aucun partenaire sexuel au cours des 12 derniers mois</a:t>
            </a:r>
            <a:endParaRPr lang="en-US" sz="1400" dirty="0">
              <a:solidFill>
                <a:schemeClr val="bg1"/>
              </a:solidFill>
            </a:endParaRPr>
          </a:p>
        </p:txBody>
      </p:sp>
      <p:sp>
        <p:nvSpPr>
          <p:cNvPr id="15" name="TextBox 14">
            <a:extLst>
              <a:ext uri="{FF2B5EF4-FFF2-40B4-BE49-F238E27FC236}">
                <a16:creationId xmlns:a16="http://schemas.microsoft.com/office/drawing/2014/main" id="{23C4652E-8EE1-4554-8804-BEFDA41FD217}"/>
              </a:ext>
            </a:extLst>
          </p:cNvPr>
          <p:cNvSpPr txBox="1"/>
          <p:nvPr/>
        </p:nvSpPr>
        <p:spPr>
          <a:xfrm>
            <a:off x="9690179" y="4275760"/>
            <a:ext cx="1916890" cy="757130"/>
          </a:xfrm>
          <a:prstGeom prst="rect">
            <a:avLst/>
          </a:prstGeom>
          <a:noFill/>
        </p:spPr>
        <p:txBody>
          <a:bodyPr wrap="square" rtlCol="0">
            <a:spAutoFit/>
          </a:bodyPr>
          <a:lstStyle/>
          <a:p>
            <a:pPr>
              <a:lnSpc>
                <a:spcPct val="90000"/>
              </a:lnSpc>
            </a:pPr>
            <a:r>
              <a:rPr lang="fr-FR" sz="1600" dirty="0">
                <a:solidFill>
                  <a:schemeClr val="bg1"/>
                </a:solidFill>
              </a:rPr>
              <a:t>Peur de la violence entre partenaires intimes </a:t>
            </a:r>
            <a:r>
              <a:rPr lang="en-US" sz="1600" dirty="0">
                <a:solidFill>
                  <a:schemeClr val="bg1"/>
                </a:solidFill>
              </a:rPr>
              <a:t>*</a:t>
            </a:r>
          </a:p>
        </p:txBody>
      </p:sp>
      <p:sp>
        <p:nvSpPr>
          <p:cNvPr id="3" name="Text Placeholder 2">
            <a:extLst>
              <a:ext uri="{FF2B5EF4-FFF2-40B4-BE49-F238E27FC236}">
                <a16:creationId xmlns:a16="http://schemas.microsoft.com/office/drawing/2014/main" id="{628638C6-B83F-4795-BB71-CBD5A6F0AEB8}"/>
              </a:ext>
            </a:extLst>
          </p:cNvPr>
          <p:cNvSpPr>
            <a:spLocks noGrp="1"/>
          </p:cNvSpPr>
          <p:nvPr>
            <p:ph type="body" idx="1"/>
          </p:nvPr>
        </p:nvSpPr>
        <p:spPr>
          <a:xfrm>
            <a:off x="9130452" y="5865092"/>
            <a:ext cx="2822061" cy="535708"/>
          </a:xfrm>
        </p:spPr>
        <p:txBody>
          <a:bodyPr>
            <a:noAutofit/>
          </a:bodyPr>
          <a:lstStyle/>
          <a:p>
            <a:pPr marL="0" indent="0">
              <a:spcBef>
                <a:spcPts val="0"/>
              </a:spcBef>
              <a:buNone/>
            </a:pPr>
            <a:r>
              <a:rPr lang="en-US" sz="1400" dirty="0"/>
              <a:t>*</a:t>
            </a:r>
            <a:r>
              <a:rPr lang="fr-FR" sz="1400" dirty="0"/>
              <a:t> Représente 3% de tous les cas index dans la période rapportée</a:t>
            </a:r>
            <a:r>
              <a:rPr lang="en-US" sz="1400" dirty="0"/>
              <a:t>.</a:t>
            </a:r>
          </a:p>
        </p:txBody>
      </p:sp>
    </p:spTree>
    <p:extLst>
      <p:ext uri="{BB962C8B-B14F-4D97-AF65-F5344CB8AC3E}">
        <p14:creationId xmlns:p14="http://schemas.microsoft.com/office/powerpoint/2010/main" val="1804621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5BD76A1B-2CC3-F447-8F12-66380C763D0E}"/>
              </a:ext>
            </a:extLst>
          </p:cNvPr>
          <p:cNvGraphicFramePr>
            <a:graphicFrameLocks noGrp="1"/>
          </p:cNvGraphicFramePr>
          <p:nvPr>
            <p:extLst>
              <p:ext uri="{D42A27DB-BD31-4B8C-83A1-F6EECF244321}">
                <p14:modId xmlns:p14="http://schemas.microsoft.com/office/powerpoint/2010/main" val="1903420424"/>
              </p:ext>
            </p:extLst>
          </p:nvPr>
        </p:nvGraphicFramePr>
        <p:xfrm>
          <a:off x="250899" y="344142"/>
          <a:ext cx="11665800" cy="6309314"/>
        </p:xfrm>
        <a:graphic>
          <a:graphicData uri="http://schemas.openxmlformats.org/drawingml/2006/table">
            <a:tbl>
              <a:tblPr firstRow="1" bandRow="1">
                <a:tableStyleId>{2D5ABB26-0587-4C30-8999-92F81FD0307C}</a:tableStyleId>
              </a:tblPr>
              <a:tblGrid>
                <a:gridCol w="609238">
                  <a:extLst>
                    <a:ext uri="{9D8B030D-6E8A-4147-A177-3AD203B41FA5}">
                      <a16:colId xmlns:a16="http://schemas.microsoft.com/office/drawing/2014/main" val="2716917564"/>
                    </a:ext>
                  </a:extLst>
                </a:gridCol>
                <a:gridCol w="3988583">
                  <a:extLst>
                    <a:ext uri="{9D8B030D-6E8A-4147-A177-3AD203B41FA5}">
                      <a16:colId xmlns:a16="http://schemas.microsoft.com/office/drawing/2014/main" val="2544597661"/>
                    </a:ext>
                  </a:extLst>
                </a:gridCol>
                <a:gridCol w="7067979">
                  <a:extLst>
                    <a:ext uri="{9D8B030D-6E8A-4147-A177-3AD203B41FA5}">
                      <a16:colId xmlns:a16="http://schemas.microsoft.com/office/drawing/2014/main" val="4262200121"/>
                    </a:ext>
                  </a:extLst>
                </a:gridCol>
              </a:tblGrid>
              <a:tr h="525471">
                <a:tc gridSpan="3">
                  <a:txBody>
                    <a:bodyPr/>
                    <a:lstStyle/>
                    <a:p>
                      <a:pPr algn="l"/>
                      <a:endParaRPr lang="en-US" sz="2000"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solidFill>
                          <a:schemeClr val="tx1"/>
                        </a:solidFill>
                      </a:endParaRPr>
                    </a:p>
                  </a:txBody>
                  <a:tcPr>
                    <a:lnL w="12700" cmpd="sng">
                      <a:noFill/>
                    </a:lnL>
                    <a:lnR w="12700" cmpd="sng">
                      <a:noFill/>
                    </a:lnR>
                    <a:lnT w="12700" cmpd="sng">
                      <a:noFill/>
                    </a:lnT>
                    <a:lnB w="38100" cmpd="sng">
                      <a:noFill/>
                    </a:lnB>
                    <a:noFill/>
                  </a:tcPr>
                </a:tc>
                <a:tc hMerge="1">
                  <a:txBody>
                    <a:bodyPr/>
                    <a:lstStyle/>
                    <a:p>
                      <a:endParaRPr lang="en-US" sz="1600" dirty="0">
                        <a:solidFill>
                          <a:schemeClr val="tx1"/>
                        </a:solidFill>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4278100715"/>
                  </a:ext>
                </a:extLst>
              </a:tr>
              <a:tr h="66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kern="1200" dirty="0">
                          <a:solidFill>
                            <a:schemeClr val="tx1"/>
                          </a:solidFill>
                          <a:effectLst/>
                          <a:latin typeface="+mn-lt"/>
                          <a:ea typeface="+mn-ea"/>
                          <a:cs typeface="+mn-cs"/>
                        </a:rPr>
                        <a:t>Introduire des services de test index pour indexer le client pendant le conseil pré-test ou la visite de TAR.</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255858"/>
                  </a:ext>
                </a:extLst>
              </a:tr>
              <a:tr h="66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kern="1200" dirty="0">
                          <a:solidFill>
                            <a:schemeClr val="tx1"/>
                          </a:solidFill>
                          <a:effectLst/>
                          <a:latin typeface="+mn-lt"/>
                          <a:ea typeface="+mn-ea"/>
                          <a:cs typeface="+mn-cs"/>
                        </a:rPr>
                        <a:t>Obtenez le consentement du client pour procéder aux services de test index.</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509596"/>
                  </a:ext>
                </a:extLst>
              </a:tr>
              <a:tr h="66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rtl="0"/>
                      <a:r>
                        <a:rPr lang="fr-FR" sz="1400" b="0" i="0" kern="1200" dirty="0">
                          <a:solidFill>
                            <a:schemeClr val="tx1"/>
                          </a:solidFill>
                          <a:effectLst/>
                          <a:latin typeface="+mn-lt"/>
                          <a:ea typeface="+mn-ea"/>
                          <a:cs typeface="+mn-cs"/>
                        </a:rPr>
                        <a:t>Obtenir une liste des partenaires sexuels / d'injection et des enfants exposés de moins de 19 ans dont le statut est inconnu.</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7181762"/>
                  </a:ext>
                </a:extLst>
              </a:tr>
              <a:tr h="8499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rtl="0"/>
                      <a:r>
                        <a:rPr lang="fr-FR" sz="1400" b="0" i="0" kern="1200" dirty="0">
                          <a:solidFill>
                            <a:schemeClr val="tx1"/>
                          </a:solidFill>
                          <a:effectLst/>
                          <a:latin typeface="+mn-lt"/>
                          <a:ea typeface="+mn-ea"/>
                          <a:cs typeface="+mn-cs"/>
                        </a:rPr>
                        <a:t>Effectuer une évaluation des risques de VPI pour chaque partenaire désigné et répondre de manière appropriée à toute divulgation.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664492"/>
                  </a:ext>
                </a:extLst>
              </a:tr>
              <a:tr h="66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rtl="0"/>
                      <a:r>
                        <a:rPr lang="fr-FR" sz="1400" b="0" i="0" kern="1200" dirty="0">
                          <a:solidFill>
                            <a:schemeClr val="tx1"/>
                          </a:solidFill>
                          <a:effectLst/>
                          <a:latin typeface="+mn-lt"/>
                          <a:ea typeface="+mn-ea"/>
                          <a:cs typeface="+mn-cs"/>
                        </a:rPr>
                        <a:t>Déterminer la méthode préférée de notification des partenaires pour chaque partenaire nommé et enregistrer.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050139"/>
                  </a:ext>
                </a:extLst>
              </a:tr>
              <a:tr h="785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rtl="0"/>
                      <a:r>
                        <a:rPr lang="fr-FR" sz="1400" b="0" i="0" kern="1200" dirty="0">
                          <a:solidFill>
                            <a:schemeClr val="tx1"/>
                          </a:solidFill>
                          <a:effectLst/>
                          <a:latin typeface="+mn-lt"/>
                          <a:ea typeface="+mn-ea"/>
                          <a:cs typeface="+mn-cs"/>
                        </a:rPr>
                        <a:t>Contactez tous les partenaires nommés et les enfants biologiques de moins de 19 ans en utilisant les approches préférées.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891426"/>
                  </a:ext>
                </a:extLst>
              </a:tr>
              <a:tr h="628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0" i="0" kern="1200" dirty="0">
                          <a:solidFill>
                            <a:schemeClr val="tx1"/>
                          </a:solidFill>
                          <a:effectLst/>
                          <a:latin typeface="+mn-lt"/>
                          <a:ea typeface="+mn-ea"/>
                          <a:cs typeface="+mn-cs"/>
                        </a:rPr>
                        <a:t>Enregistrer et suivre les résultats des notifications.</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570393"/>
                  </a:ext>
                </a:extLst>
              </a:tr>
              <a:tr h="66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rtl="0"/>
                      <a:r>
                        <a:rPr lang="fr-FR" sz="1400" b="0" i="0" kern="1200" dirty="0">
                          <a:solidFill>
                            <a:schemeClr val="tx1"/>
                          </a:solidFill>
                          <a:effectLst/>
                          <a:latin typeface="+mn-lt"/>
                          <a:ea typeface="+mn-ea"/>
                          <a:cs typeface="+mn-cs"/>
                        </a:rPr>
                        <a:t>Fournir des services appropriés aux clients, partenaires et enfants.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6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480201"/>
                  </a:ext>
                </a:extLst>
              </a:tr>
            </a:tbl>
          </a:graphicData>
        </a:graphic>
      </p:graphicFrame>
      <p:grpSp>
        <p:nvGrpSpPr>
          <p:cNvPr id="9" name="Group 8">
            <a:extLst>
              <a:ext uri="{FF2B5EF4-FFF2-40B4-BE49-F238E27FC236}">
                <a16:creationId xmlns:a16="http://schemas.microsoft.com/office/drawing/2014/main" id="{119D6506-4664-0144-B49F-2E29C9E2D136}"/>
              </a:ext>
            </a:extLst>
          </p:cNvPr>
          <p:cNvGrpSpPr>
            <a:grpSpLocks noChangeAspect="1"/>
          </p:cNvGrpSpPr>
          <p:nvPr/>
        </p:nvGrpSpPr>
        <p:grpSpPr>
          <a:xfrm>
            <a:off x="5181646" y="669219"/>
            <a:ext cx="1188720" cy="1188720"/>
            <a:chOff x="4218615" y="117796"/>
            <a:chExt cx="1872625" cy="1869747"/>
          </a:xfrm>
        </p:grpSpPr>
        <p:sp>
          <p:nvSpPr>
            <p:cNvPr id="22" name="Oval 21">
              <a:extLst>
                <a:ext uri="{FF2B5EF4-FFF2-40B4-BE49-F238E27FC236}">
                  <a16:creationId xmlns:a16="http://schemas.microsoft.com/office/drawing/2014/main" id="{DC34FB08-BB6E-494F-8D0A-A25206F623B3}"/>
                </a:ext>
              </a:extLst>
            </p:cNvPr>
            <p:cNvSpPr/>
            <p:nvPr/>
          </p:nvSpPr>
          <p:spPr>
            <a:xfrm>
              <a:off x="4218615" y="117796"/>
              <a:ext cx="1872625" cy="1869747"/>
            </a:xfrm>
            <a:prstGeom prst="ellipse">
              <a:avLst/>
            </a:prstGeom>
            <a:solidFill>
              <a:srgbClr val="FF8080"/>
            </a:solidFill>
          </p:spPr>
          <p:style>
            <a:lnRef idx="2">
              <a:schemeClr val="lt1">
                <a:hueOff val="0"/>
                <a:satOff val="0"/>
                <a:lumOff val="0"/>
                <a:alphaOff val="0"/>
              </a:schemeClr>
            </a:lnRef>
            <a:fillRef idx="1">
              <a:scrgbClr r="0" g="0" b="0"/>
            </a:fillRef>
            <a:effectRef idx="0">
              <a:schemeClr val="accent5">
                <a:alpha val="50000"/>
                <a:hueOff val="-1351709"/>
                <a:satOff val="-3484"/>
                <a:lumOff val="-2353"/>
                <a:alphaOff val="0"/>
              </a:schemeClr>
            </a:effectRef>
            <a:fontRef idx="minor">
              <a:schemeClr val="tx1"/>
            </a:fontRef>
          </p:style>
        </p:sp>
        <p:sp>
          <p:nvSpPr>
            <p:cNvPr id="23" name="Oval 4">
              <a:extLst>
                <a:ext uri="{FF2B5EF4-FFF2-40B4-BE49-F238E27FC236}">
                  <a16:creationId xmlns:a16="http://schemas.microsoft.com/office/drawing/2014/main" id="{7D698451-F019-E64E-B2E8-8602AE783717}"/>
                </a:ext>
              </a:extLst>
            </p:cNvPr>
            <p:cNvSpPr txBox="1"/>
            <p:nvPr/>
          </p:nvSpPr>
          <p:spPr>
            <a:xfrm>
              <a:off x="4498187" y="397368"/>
              <a:ext cx="1349890"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lvl="0" indent="0" algn="ctr" defTabSz="711200">
                <a:lnSpc>
                  <a:spcPct val="95000"/>
                </a:lnSpc>
                <a:spcBef>
                  <a:spcPct val="0"/>
                </a:spcBef>
                <a:buNone/>
              </a:pPr>
              <a:r>
                <a:rPr lang="fr-FR" sz="1100" b="1" i="0" dirty="0">
                  <a:solidFill>
                    <a:srgbClr val="000000"/>
                  </a:solidFill>
                  <a:effectLst/>
                </a:rPr>
                <a:t>Conformité aux normes minimales</a:t>
              </a:r>
              <a:endParaRPr lang="en-US" sz="1100" b="1" kern="1200" dirty="0"/>
            </a:p>
          </p:txBody>
        </p:sp>
      </p:grpSp>
      <p:grpSp>
        <p:nvGrpSpPr>
          <p:cNvPr id="11" name="Group 10">
            <a:extLst>
              <a:ext uri="{FF2B5EF4-FFF2-40B4-BE49-F238E27FC236}">
                <a16:creationId xmlns:a16="http://schemas.microsoft.com/office/drawing/2014/main" id="{9F46CE76-14D0-A44F-A9D0-FA27DDF598B9}"/>
              </a:ext>
            </a:extLst>
          </p:cNvPr>
          <p:cNvGrpSpPr>
            <a:grpSpLocks noChangeAspect="1"/>
          </p:cNvGrpSpPr>
          <p:nvPr/>
        </p:nvGrpSpPr>
        <p:grpSpPr>
          <a:xfrm>
            <a:off x="8086815" y="2731390"/>
            <a:ext cx="1435352" cy="1435352"/>
            <a:chOff x="5678557" y="4418999"/>
            <a:chExt cx="1909034" cy="1909034"/>
          </a:xfrm>
        </p:grpSpPr>
        <p:sp>
          <p:nvSpPr>
            <p:cNvPr id="18" name="Oval 17">
              <a:extLst>
                <a:ext uri="{FF2B5EF4-FFF2-40B4-BE49-F238E27FC236}">
                  <a16:creationId xmlns:a16="http://schemas.microsoft.com/office/drawing/2014/main" id="{EA03833E-B32A-3C42-9FFB-34C4B66C5021}"/>
                </a:ext>
              </a:extLst>
            </p:cNvPr>
            <p:cNvSpPr/>
            <p:nvPr/>
          </p:nvSpPr>
          <p:spPr>
            <a:xfrm>
              <a:off x="5678557" y="4418999"/>
              <a:ext cx="1909034" cy="1909034"/>
            </a:xfrm>
            <a:prstGeom prst="ellipse">
              <a:avLst/>
            </a:prstGeom>
            <a:solidFill>
              <a:srgbClr val="7ACDA0"/>
            </a:solidFill>
          </p:spPr>
          <p:style>
            <a:lnRef idx="2">
              <a:schemeClr val="lt1">
                <a:hueOff val="0"/>
                <a:satOff val="0"/>
                <a:lumOff val="0"/>
                <a:alphaOff val="0"/>
              </a:schemeClr>
            </a:lnRef>
            <a:fillRef idx="1">
              <a:scrgbClr r="0" g="0" b="0"/>
            </a:fillRef>
            <a:effectRef idx="0">
              <a:schemeClr val="accent5">
                <a:alpha val="50000"/>
                <a:hueOff val="-4055126"/>
                <a:satOff val="-10451"/>
                <a:lumOff val="-7059"/>
                <a:alphaOff val="0"/>
              </a:schemeClr>
            </a:effectRef>
            <a:fontRef idx="minor">
              <a:schemeClr val="tx1"/>
            </a:fontRef>
          </p:style>
        </p:sp>
        <p:sp>
          <p:nvSpPr>
            <p:cNvPr id="19" name="Oval 8">
              <a:extLst>
                <a:ext uri="{FF2B5EF4-FFF2-40B4-BE49-F238E27FC236}">
                  <a16:creationId xmlns:a16="http://schemas.microsoft.com/office/drawing/2014/main" id="{94E01131-B2DB-5A4B-AD72-6A37E53B9D2A}"/>
                </a:ext>
              </a:extLst>
            </p:cNvPr>
            <p:cNvSpPr txBox="1"/>
            <p:nvPr/>
          </p:nvSpPr>
          <p:spPr>
            <a:xfrm>
              <a:off x="5941818" y="4778585"/>
              <a:ext cx="1382513" cy="134988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5000"/>
                </a:lnSpc>
                <a:spcBef>
                  <a:spcPct val="0"/>
                </a:spcBef>
              </a:pPr>
              <a:r>
                <a:rPr lang="en-US" sz="1100" b="1" dirty="0">
                  <a:solidFill>
                    <a:srgbClr val="000000"/>
                  </a:solidFill>
                </a:rPr>
                <a:t>Evaluation des risques de violence entre partenaires intimes et prestation de services</a:t>
              </a:r>
            </a:p>
          </p:txBody>
        </p:sp>
      </p:grpSp>
      <p:grpSp>
        <p:nvGrpSpPr>
          <p:cNvPr id="12" name="Group 11">
            <a:extLst>
              <a:ext uri="{FF2B5EF4-FFF2-40B4-BE49-F238E27FC236}">
                <a16:creationId xmlns:a16="http://schemas.microsoft.com/office/drawing/2014/main" id="{3252F608-D05A-EA49-83B1-2F4FD839CDDE}"/>
              </a:ext>
            </a:extLst>
          </p:cNvPr>
          <p:cNvGrpSpPr>
            <a:grpSpLocks noChangeAspect="1"/>
          </p:cNvGrpSpPr>
          <p:nvPr/>
        </p:nvGrpSpPr>
        <p:grpSpPr>
          <a:xfrm>
            <a:off x="10694321" y="682747"/>
            <a:ext cx="1188721" cy="1188720"/>
            <a:chOff x="2758673" y="4611033"/>
            <a:chExt cx="1738613" cy="1951969"/>
          </a:xfrm>
        </p:grpSpPr>
        <p:sp>
          <p:nvSpPr>
            <p:cNvPr id="16" name="Oval 15">
              <a:extLst>
                <a:ext uri="{FF2B5EF4-FFF2-40B4-BE49-F238E27FC236}">
                  <a16:creationId xmlns:a16="http://schemas.microsoft.com/office/drawing/2014/main" id="{05503F00-A466-B04C-98DD-FC577B3570A4}"/>
                </a:ext>
              </a:extLst>
            </p:cNvPr>
            <p:cNvSpPr/>
            <p:nvPr/>
          </p:nvSpPr>
          <p:spPr>
            <a:xfrm>
              <a:off x="2758673" y="4611033"/>
              <a:ext cx="1738613" cy="1951969"/>
            </a:xfrm>
            <a:prstGeom prst="ellipse">
              <a:avLst/>
            </a:prstGeom>
            <a:solidFill>
              <a:srgbClr val="7DD4F3"/>
            </a:solidFill>
          </p:spPr>
          <p:style>
            <a:lnRef idx="2">
              <a:schemeClr val="lt1">
                <a:hueOff val="0"/>
                <a:satOff val="0"/>
                <a:lumOff val="0"/>
                <a:alphaOff val="0"/>
              </a:schemeClr>
            </a:lnRef>
            <a:fillRef idx="1">
              <a:scrgbClr r="0" g="0" b="0"/>
            </a:fillRef>
            <a:effectRef idx="0">
              <a:schemeClr val="accent5">
                <a:alpha val="50000"/>
                <a:hueOff val="-5406834"/>
                <a:satOff val="-13935"/>
                <a:lumOff val="-9412"/>
                <a:alphaOff val="0"/>
              </a:schemeClr>
            </a:effectRef>
            <a:fontRef idx="minor">
              <a:schemeClr val="tx1"/>
            </a:fontRef>
          </p:style>
        </p:sp>
        <p:sp>
          <p:nvSpPr>
            <p:cNvPr id="17" name="Oval 10">
              <a:extLst>
                <a:ext uri="{FF2B5EF4-FFF2-40B4-BE49-F238E27FC236}">
                  <a16:creationId xmlns:a16="http://schemas.microsoft.com/office/drawing/2014/main" id="{3E4D79E5-EAB3-FB48-A507-BC98231FC0D9}"/>
                </a:ext>
              </a:extLst>
            </p:cNvPr>
            <p:cNvSpPr txBox="1"/>
            <p:nvPr/>
          </p:nvSpPr>
          <p:spPr>
            <a:xfrm>
              <a:off x="2837172" y="4851091"/>
              <a:ext cx="1611253"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5000"/>
                </a:lnSpc>
                <a:spcBef>
                  <a:spcPct val="0"/>
                </a:spcBef>
              </a:pPr>
              <a:r>
                <a:rPr lang="fr-FR" sz="1100" b="1" dirty="0">
                  <a:solidFill>
                    <a:srgbClr val="000000"/>
                  </a:solidFill>
                </a:rPr>
                <a:t>Assurance qualité et responsabilité</a:t>
              </a:r>
              <a:endParaRPr lang="en-US" sz="1100" b="1" dirty="0">
                <a:solidFill>
                  <a:srgbClr val="000000"/>
                </a:solidFill>
              </a:endParaRPr>
            </a:p>
          </p:txBody>
        </p:sp>
      </p:grpSp>
      <p:grpSp>
        <p:nvGrpSpPr>
          <p:cNvPr id="13" name="Group 12">
            <a:extLst>
              <a:ext uri="{FF2B5EF4-FFF2-40B4-BE49-F238E27FC236}">
                <a16:creationId xmlns:a16="http://schemas.microsoft.com/office/drawing/2014/main" id="{EA5057EC-EA12-9945-A116-A162FCE29CC4}"/>
              </a:ext>
            </a:extLst>
          </p:cNvPr>
          <p:cNvGrpSpPr>
            <a:grpSpLocks noChangeAspect="1"/>
          </p:cNvGrpSpPr>
          <p:nvPr/>
        </p:nvGrpSpPr>
        <p:grpSpPr>
          <a:xfrm>
            <a:off x="9609715" y="4406051"/>
            <a:ext cx="1188720" cy="1188720"/>
            <a:chOff x="1872966" y="1605389"/>
            <a:chExt cx="1882708" cy="1882708"/>
          </a:xfrm>
        </p:grpSpPr>
        <p:sp>
          <p:nvSpPr>
            <p:cNvPr id="14" name="Oval 13">
              <a:extLst>
                <a:ext uri="{FF2B5EF4-FFF2-40B4-BE49-F238E27FC236}">
                  <a16:creationId xmlns:a16="http://schemas.microsoft.com/office/drawing/2014/main" id="{222C21FC-6C63-FF4A-B66A-C7E65CA4C515}"/>
                </a:ext>
              </a:extLst>
            </p:cNvPr>
            <p:cNvSpPr/>
            <p:nvPr/>
          </p:nvSpPr>
          <p:spPr>
            <a:xfrm>
              <a:off x="1872966" y="1605389"/>
              <a:ext cx="1882708" cy="1882708"/>
            </a:xfrm>
            <a:prstGeom prst="ellipse">
              <a:avLst/>
            </a:prstGeom>
            <a:solidFill>
              <a:srgbClr val="B998D0"/>
            </a:solidFill>
          </p:spPr>
          <p:style>
            <a:lnRef idx="2">
              <a:schemeClr val="lt1">
                <a:hueOff val="0"/>
                <a:satOff val="0"/>
                <a:lumOff val="0"/>
                <a:alphaOff val="0"/>
              </a:schemeClr>
            </a:lnRef>
            <a:fillRef idx="1">
              <a:scrgbClr r="0" g="0" b="0"/>
            </a:fillRef>
            <a:effectRef idx="0">
              <a:schemeClr val="accent5">
                <a:alpha val="50000"/>
                <a:hueOff val="-6758543"/>
                <a:satOff val="-17419"/>
                <a:lumOff val="-11765"/>
                <a:alphaOff val="0"/>
              </a:schemeClr>
            </a:effectRef>
            <a:fontRef idx="minor">
              <a:schemeClr val="tx1"/>
            </a:fontRef>
          </p:style>
        </p:sp>
        <p:sp>
          <p:nvSpPr>
            <p:cNvPr id="15" name="Oval 12">
              <a:extLst>
                <a:ext uri="{FF2B5EF4-FFF2-40B4-BE49-F238E27FC236}">
                  <a16:creationId xmlns:a16="http://schemas.microsoft.com/office/drawing/2014/main" id="{BEAE45DE-E6D7-6842-8915-A7D0639686D5}"/>
                </a:ext>
              </a:extLst>
            </p:cNvPr>
            <p:cNvSpPr txBox="1"/>
            <p:nvPr/>
          </p:nvSpPr>
          <p:spPr>
            <a:xfrm>
              <a:off x="1996164" y="1827792"/>
              <a:ext cx="1662637"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5000"/>
                </a:lnSpc>
                <a:spcBef>
                  <a:spcPct val="0"/>
                </a:spcBef>
              </a:pPr>
              <a:r>
                <a:rPr lang="en-US" sz="1100" b="1" dirty="0">
                  <a:solidFill>
                    <a:srgbClr val="000000"/>
                  </a:solidFill>
                </a:rPr>
                <a:t>Suivi et notification des </a:t>
              </a:r>
              <a:r>
                <a:rPr lang="fr-FR" sz="1100" b="1" dirty="0">
                  <a:solidFill>
                    <a:srgbClr val="000000"/>
                  </a:solidFill>
                </a:rPr>
                <a:t>é</a:t>
              </a:r>
              <a:r>
                <a:rPr lang="en-US" sz="1100" b="1" dirty="0" err="1">
                  <a:solidFill>
                    <a:srgbClr val="000000"/>
                  </a:solidFill>
                </a:rPr>
                <a:t>vènements</a:t>
              </a:r>
              <a:r>
                <a:rPr lang="en-US" sz="1100" b="1" dirty="0">
                  <a:solidFill>
                    <a:srgbClr val="000000"/>
                  </a:solidFill>
                </a:rPr>
                <a:t> </a:t>
              </a:r>
              <a:r>
                <a:rPr lang="en-US" sz="1100" b="1" dirty="0" err="1">
                  <a:solidFill>
                    <a:srgbClr val="000000"/>
                  </a:solidFill>
                </a:rPr>
                <a:t>ind</a:t>
              </a:r>
              <a:r>
                <a:rPr lang="fr-FR" sz="1100" b="1" dirty="0">
                  <a:solidFill>
                    <a:srgbClr val="000000"/>
                  </a:solidFill>
                </a:rPr>
                <a:t>é</a:t>
              </a:r>
              <a:r>
                <a:rPr lang="en-US" sz="1100" b="1" dirty="0">
                  <a:solidFill>
                    <a:srgbClr val="000000"/>
                  </a:solidFill>
                </a:rPr>
                <a:t>sirables</a:t>
              </a:r>
            </a:p>
          </p:txBody>
        </p:sp>
      </p:grpSp>
      <p:grpSp>
        <p:nvGrpSpPr>
          <p:cNvPr id="26" name="Group 25">
            <a:extLst>
              <a:ext uri="{FF2B5EF4-FFF2-40B4-BE49-F238E27FC236}">
                <a16:creationId xmlns:a16="http://schemas.microsoft.com/office/drawing/2014/main" id="{C5AC481D-F1C7-C143-8235-37038A3F693C}"/>
              </a:ext>
            </a:extLst>
          </p:cNvPr>
          <p:cNvGrpSpPr>
            <a:grpSpLocks noChangeAspect="1"/>
          </p:cNvGrpSpPr>
          <p:nvPr/>
        </p:nvGrpSpPr>
        <p:grpSpPr>
          <a:xfrm>
            <a:off x="6510100" y="3628660"/>
            <a:ext cx="1280387" cy="1188720"/>
            <a:chOff x="6680920" y="1500307"/>
            <a:chExt cx="1869315" cy="1735485"/>
          </a:xfrm>
        </p:grpSpPr>
        <p:sp>
          <p:nvSpPr>
            <p:cNvPr id="27" name="Oval 26">
              <a:extLst>
                <a:ext uri="{FF2B5EF4-FFF2-40B4-BE49-F238E27FC236}">
                  <a16:creationId xmlns:a16="http://schemas.microsoft.com/office/drawing/2014/main" id="{D3B0F467-6D0A-8F45-B666-D2E49A7E5AB9}"/>
                </a:ext>
              </a:extLst>
            </p:cNvPr>
            <p:cNvSpPr/>
            <p:nvPr/>
          </p:nvSpPr>
          <p:spPr>
            <a:xfrm>
              <a:off x="6680920" y="1500307"/>
              <a:ext cx="1735485" cy="1735485"/>
            </a:xfrm>
            <a:prstGeom prst="ellipse">
              <a:avLst/>
            </a:prstGeom>
            <a:solidFill>
              <a:srgbClr val="FCDD7D"/>
            </a:solidFill>
          </p:spPr>
          <p:style>
            <a:lnRef idx="2">
              <a:schemeClr val="lt1">
                <a:hueOff val="0"/>
                <a:satOff val="0"/>
                <a:lumOff val="0"/>
                <a:alphaOff val="0"/>
              </a:schemeClr>
            </a:lnRef>
            <a:fillRef idx="1">
              <a:scrgbClr r="0" g="0" b="0"/>
            </a:fillRef>
            <a:effectRef idx="0">
              <a:schemeClr val="accent5">
                <a:alpha val="50000"/>
                <a:hueOff val="-2703417"/>
                <a:satOff val="-6968"/>
                <a:lumOff val="-4706"/>
                <a:alphaOff val="0"/>
              </a:schemeClr>
            </a:effectRef>
            <a:fontRef idx="minor">
              <a:schemeClr val="tx1"/>
            </a:fontRef>
          </p:style>
        </p:sp>
        <p:sp>
          <p:nvSpPr>
            <p:cNvPr id="28" name="Oval 6">
              <a:extLst>
                <a:ext uri="{FF2B5EF4-FFF2-40B4-BE49-F238E27FC236}">
                  <a16:creationId xmlns:a16="http://schemas.microsoft.com/office/drawing/2014/main" id="{25439083-C4BD-254A-A458-D92BE133F3BF}"/>
                </a:ext>
              </a:extLst>
            </p:cNvPr>
            <p:cNvSpPr txBox="1"/>
            <p:nvPr/>
          </p:nvSpPr>
          <p:spPr>
            <a:xfrm>
              <a:off x="6720635" y="1656915"/>
              <a:ext cx="1829600" cy="13498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a:lnSpc>
                  <a:spcPct val="95000"/>
                </a:lnSpc>
                <a:spcBef>
                  <a:spcPct val="0"/>
                </a:spcBef>
              </a:pPr>
              <a:r>
                <a:rPr lang="en-US" sz="1100" b="1" dirty="0" err="1">
                  <a:solidFill>
                    <a:srgbClr val="000000"/>
                  </a:solidFill>
                </a:rPr>
                <a:t>Obtenir</a:t>
              </a:r>
              <a:r>
                <a:rPr lang="en-US" sz="1100" b="1" dirty="0">
                  <a:solidFill>
                    <a:srgbClr val="000000"/>
                  </a:solidFill>
                </a:rPr>
                <a:t> </a:t>
              </a:r>
              <a:r>
                <a:rPr lang="en-US" sz="1100" b="1" dirty="0" err="1">
                  <a:solidFill>
                    <a:srgbClr val="000000"/>
                  </a:solidFill>
                </a:rPr>
                <a:t>consentement</a:t>
              </a:r>
              <a:r>
                <a:rPr lang="en-US" sz="1100" b="1" dirty="0">
                  <a:solidFill>
                    <a:srgbClr val="000000"/>
                  </a:solidFill>
                </a:rPr>
                <a:t> </a:t>
              </a:r>
              <a:r>
                <a:rPr lang="fr-FR" sz="1100" b="1" dirty="0">
                  <a:solidFill>
                    <a:srgbClr val="000000"/>
                  </a:solidFill>
                </a:rPr>
                <a:t>é</a:t>
              </a:r>
              <a:r>
                <a:rPr lang="en-US" sz="1100" b="1" dirty="0" err="1">
                  <a:solidFill>
                    <a:srgbClr val="000000"/>
                  </a:solidFill>
                </a:rPr>
                <a:t>clair</a:t>
              </a:r>
              <a:r>
                <a:rPr lang="fr-FR" sz="1100" b="1" dirty="0">
                  <a:solidFill>
                    <a:srgbClr val="000000"/>
                  </a:solidFill>
                </a:rPr>
                <a:t>é </a:t>
              </a:r>
              <a:endParaRPr lang="en-US" sz="1100" b="1" dirty="0">
                <a:solidFill>
                  <a:srgbClr val="000000"/>
                </a:solidFill>
              </a:endParaRPr>
            </a:p>
          </p:txBody>
        </p:sp>
      </p:grpSp>
      <p:cxnSp>
        <p:nvCxnSpPr>
          <p:cNvPr id="33" name="Straight Arrow Connector 32">
            <a:extLst>
              <a:ext uri="{FF2B5EF4-FFF2-40B4-BE49-F238E27FC236}">
                <a16:creationId xmlns:a16="http://schemas.microsoft.com/office/drawing/2014/main" id="{F9305EA1-217D-D24F-BEF3-AF81A4534692}"/>
              </a:ext>
            </a:extLst>
          </p:cNvPr>
          <p:cNvCxnSpPr>
            <a:cxnSpLocks/>
            <a:stCxn id="22" idx="4"/>
          </p:cNvCxnSpPr>
          <p:nvPr/>
        </p:nvCxnSpPr>
        <p:spPr>
          <a:xfrm>
            <a:off x="5776006" y="1857939"/>
            <a:ext cx="11556" cy="4748895"/>
          </a:xfrm>
          <a:prstGeom prst="straightConnector1">
            <a:avLst/>
          </a:prstGeom>
          <a:ln w="57150">
            <a:solidFill>
              <a:srgbClr val="FE808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E88F8A-7B03-7949-BFC8-4B366A650BC7}"/>
              </a:ext>
            </a:extLst>
          </p:cNvPr>
          <p:cNvCxnSpPr>
            <a:cxnSpLocks/>
            <a:stCxn id="16" idx="4"/>
          </p:cNvCxnSpPr>
          <p:nvPr/>
        </p:nvCxnSpPr>
        <p:spPr>
          <a:xfrm flipH="1">
            <a:off x="11282349" y="1871467"/>
            <a:ext cx="6333" cy="4723335"/>
          </a:xfrm>
          <a:prstGeom prst="straightConnector1">
            <a:avLst/>
          </a:prstGeom>
          <a:ln w="57150">
            <a:solidFill>
              <a:srgbClr val="7DD4F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E436B8F-B503-0E4C-9D1F-DC143D129A86}"/>
              </a:ext>
            </a:extLst>
          </p:cNvPr>
          <p:cNvCxnSpPr>
            <a:cxnSpLocks/>
            <a:stCxn id="14" idx="4"/>
          </p:cNvCxnSpPr>
          <p:nvPr/>
        </p:nvCxnSpPr>
        <p:spPr>
          <a:xfrm flipH="1">
            <a:off x="10201917" y="5594771"/>
            <a:ext cx="2158" cy="1012063"/>
          </a:xfrm>
          <a:prstGeom prst="straightConnector1">
            <a:avLst/>
          </a:prstGeom>
          <a:ln w="57150">
            <a:solidFill>
              <a:srgbClr val="BB98D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A2B33FF-C38D-FB4B-BF78-645A4C3111CD}"/>
              </a:ext>
            </a:extLst>
          </p:cNvPr>
          <p:cNvCxnSpPr>
            <a:cxnSpLocks/>
            <a:stCxn id="18" idx="4"/>
          </p:cNvCxnSpPr>
          <p:nvPr/>
        </p:nvCxnSpPr>
        <p:spPr>
          <a:xfrm>
            <a:off x="8804491" y="4166742"/>
            <a:ext cx="0" cy="2440092"/>
          </a:xfrm>
          <a:prstGeom prst="straightConnector1">
            <a:avLst/>
          </a:prstGeom>
          <a:ln w="57150">
            <a:solidFill>
              <a:srgbClr val="7BCEA0"/>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176085C-D262-AE41-8DE2-30665161FC92}"/>
              </a:ext>
            </a:extLst>
          </p:cNvPr>
          <p:cNvGrpSpPr>
            <a:grpSpLocks noChangeAspect="1"/>
          </p:cNvGrpSpPr>
          <p:nvPr/>
        </p:nvGrpSpPr>
        <p:grpSpPr>
          <a:xfrm>
            <a:off x="6481248" y="1405918"/>
            <a:ext cx="1306417" cy="1211847"/>
            <a:chOff x="6627913" y="1834061"/>
            <a:chExt cx="1907318" cy="1769249"/>
          </a:xfrm>
        </p:grpSpPr>
        <p:sp>
          <p:nvSpPr>
            <p:cNvPr id="45" name="Oval 44">
              <a:extLst>
                <a:ext uri="{FF2B5EF4-FFF2-40B4-BE49-F238E27FC236}">
                  <a16:creationId xmlns:a16="http://schemas.microsoft.com/office/drawing/2014/main" id="{93653958-E60B-CE41-A0D6-EF095BDC60F6}"/>
                </a:ext>
              </a:extLst>
            </p:cNvPr>
            <p:cNvSpPr/>
            <p:nvPr/>
          </p:nvSpPr>
          <p:spPr>
            <a:xfrm>
              <a:off x="6627913" y="1834061"/>
              <a:ext cx="1735485" cy="1735484"/>
            </a:xfrm>
            <a:prstGeom prst="ellipse">
              <a:avLst/>
            </a:prstGeom>
            <a:solidFill>
              <a:srgbClr val="FCDD7D"/>
            </a:solidFill>
          </p:spPr>
          <p:style>
            <a:lnRef idx="2">
              <a:schemeClr val="lt1">
                <a:hueOff val="0"/>
                <a:satOff val="0"/>
                <a:lumOff val="0"/>
                <a:alphaOff val="0"/>
              </a:schemeClr>
            </a:lnRef>
            <a:fillRef idx="1">
              <a:scrgbClr r="0" g="0" b="0"/>
            </a:fillRef>
            <a:effectRef idx="0">
              <a:schemeClr val="accent5">
                <a:alpha val="50000"/>
                <a:hueOff val="-2703417"/>
                <a:satOff val="-6968"/>
                <a:lumOff val="-4706"/>
                <a:alphaOff val="0"/>
              </a:schemeClr>
            </a:effectRef>
            <a:fontRef idx="minor">
              <a:schemeClr val="tx1"/>
            </a:fontRef>
          </p:style>
        </p:sp>
        <p:sp>
          <p:nvSpPr>
            <p:cNvPr id="46" name="Oval 6">
              <a:extLst>
                <a:ext uri="{FF2B5EF4-FFF2-40B4-BE49-F238E27FC236}">
                  <a16:creationId xmlns:a16="http://schemas.microsoft.com/office/drawing/2014/main" id="{6568562B-A3E5-FB46-9E14-C6602540D6F0}"/>
                </a:ext>
              </a:extLst>
            </p:cNvPr>
            <p:cNvSpPr txBox="1"/>
            <p:nvPr/>
          </p:nvSpPr>
          <p:spPr>
            <a:xfrm>
              <a:off x="6629631" y="1973848"/>
              <a:ext cx="1905600" cy="16294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0" lvl="0" indent="0" algn="ctr" defTabSz="711200">
                <a:lnSpc>
                  <a:spcPct val="95000"/>
                </a:lnSpc>
                <a:spcBef>
                  <a:spcPct val="0"/>
                </a:spcBef>
                <a:buNone/>
              </a:pPr>
              <a:r>
                <a:rPr lang="en-US" sz="1100" b="1" kern="1200" dirty="0"/>
                <a:t>Obtenir un </a:t>
              </a:r>
              <a:r>
                <a:rPr lang="en-US" sz="1100" b="1" kern="1200" dirty="0" err="1"/>
                <a:t>consentement</a:t>
              </a:r>
              <a:r>
                <a:rPr lang="en-US" sz="1100" b="1" kern="1200" dirty="0"/>
                <a:t> </a:t>
              </a:r>
              <a:r>
                <a:rPr lang="fr-FR" sz="1100" b="1" i="0" dirty="0">
                  <a:solidFill>
                    <a:srgbClr val="000000"/>
                  </a:solidFill>
                  <a:effectLst/>
                </a:rPr>
                <a:t>é</a:t>
              </a:r>
              <a:r>
                <a:rPr lang="en-US" sz="1100" b="1" dirty="0"/>
                <a:t>clair</a:t>
              </a:r>
              <a:r>
                <a:rPr lang="fr-FR" sz="1100" b="1" i="0" dirty="0">
                  <a:solidFill>
                    <a:srgbClr val="000000"/>
                  </a:solidFill>
                  <a:effectLst/>
                </a:rPr>
                <a:t>é</a:t>
              </a:r>
              <a:endParaRPr lang="en-US" sz="1100" b="1" kern="1200" dirty="0"/>
            </a:p>
          </p:txBody>
        </p:sp>
      </p:grpSp>
      <p:sp>
        <p:nvSpPr>
          <p:cNvPr id="5" name="Title 4">
            <a:extLst>
              <a:ext uri="{FF2B5EF4-FFF2-40B4-BE49-F238E27FC236}">
                <a16:creationId xmlns:a16="http://schemas.microsoft.com/office/drawing/2014/main" id="{38B4AD46-94EC-467F-BFDE-673E9A5378DD}"/>
              </a:ext>
            </a:extLst>
          </p:cNvPr>
          <p:cNvSpPr>
            <a:spLocks noGrp="1"/>
          </p:cNvSpPr>
          <p:nvPr>
            <p:ph type="title"/>
          </p:nvPr>
        </p:nvSpPr>
        <p:spPr>
          <a:xfrm>
            <a:off x="203107" y="262160"/>
            <a:ext cx="4609522" cy="501110"/>
          </a:xfrm>
        </p:spPr>
        <p:txBody>
          <a:bodyPr>
            <a:normAutofit/>
          </a:bodyPr>
          <a:lstStyle/>
          <a:p>
            <a:r>
              <a:rPr lang="en-US" sz="2800" dirty="0"/>
              <a:t>Étapes du test index</a:t>
            </a:r>
          </a:p>
        </p:txBody>
      </p:sp>
      <p:sp>
        <p:nvSpPr>
          <p:cNvPr id="47" name="Oval 46">
            <a:extLst>
              <a:ext uri="{FF2B5EF4-FFF2-40B4-BE49-F238E27FC236}">
                <a16:creationId xmlns:a16="http://schemas.microsoft.com/office/drawing/2014/main" id="{56BDBDC8-DF1B-4343-BC68-002E1441CC11}"/>
              </a:ext>
            </a:extLst>
          </p:cNvPr>
          <p:cNvSpPr/>
          <p:nvPr/>
        </p:nvSpPr>
        <p:spPr>
          <a:xfrm>
            <a:off x="6453638" y="412238"/>
            <a:ext cx="4271651" cy="1013194"/>
          </a:xfrm>
          <a:prstGeom prst="ellipse">
            <a:avLst/>
          </a:prstGeom>
          <a:solidFill>
            <a:srgbClr val="E7E6E6"/>
          </a:solidFill>
          <a:ln w="12700" cap="flat" cmpd="sng" algn="ctr">
            <a:solidFill>
              <a:sysClr val="window" lastClr="FFFFFF">
                <a:hueOff val="0"/>
                <a:satOff val="0"/>
                <a:lumOff val="0"/>
                <a:alphaOff val="0"/>
              </a:sysClr>
            </a:solidFill>
            <a:prstDash val="solid"/>
            <a:miter lim="800000"/>
          </a:ln>
          <a:effectLst/>
        </p:spPr>
        <p:txBody>
          <a:bodyPr anchor="ctr" anchorCtr="0"/>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fr-FR" b="1" i="0" u="none" strike="noStrike" kern="0" cap="none" spc="0" normalizeH="0" baseline="0" noProof="0" dirty="0">
                <a:ln>
                  <a:noFill/>
                </a:ln>
                <a:solidFill>
                  <a:prstClr val="black"/>
                </a:solidFill>
                <a:effectLst/>
                <a:uLnTx/>
                <a:uFillTx/>
                <a:latin typeface="Arial"/>
                <a:cs typeface="Arial" panose="020B0604020202020204" pitchFamily="34" charset="0"/>
                <a:sym typeface="Arial"/>
              </a:rPr>
              <a:t>Services de test index sûrs et éthiques</a:t>
            </a:r>
          </a:p>
        </p:txBody>
      </p:sp>
      <p:sp>
        <p:nvSpPr>
          <p:cNvPr id="53" name="Rectangle 52">
            <a:extLst>
              <a:ext uri="{FF2B5EF4-FFF2-40B4-BE49-F238E27FC236}">
                <a16:creationId xmlns:a16="http://schemas.microsoft.com/office/drawing/2014/main" id="{225CE8CE-BECD-4801-B264-D8EC87CB5EC8}"/>
              </a:ext>
            </a:extLst>
          </p:cNvPr>
          <p:cNvSpPr/>
          <p:nvPr/>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0784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E91B5AB-EB12-4DB5-8EA4-CA8202220635}"/>
              </a:ext>
            </a:extLst>
          </p:cNvPr>
          <p:cNvSpPr>
            <a:spLocks noGrp="1"/>
          </p:cNvSpPr>
          <p:nvPr>
            <p:ph type="pic" sz="quarter" idx="10"/>
          </p:nvPr>
        </p:nvSpPr>
        <p:spPr/>
      </p:sp>
      <p:sp>
        <p:nvSpPr>
          <p:cNvPr id="2" name="Title 1">
            <a:extLst>
              <a:ext uri="{FF2B5EF4-FFF2-40B4-BE49-F238E27FC236}">
                <a16:creationId xmlns:a16="http://schemas.microsoft.com/office/drawing/2014/main" id="{94E8C5E3-B215-4914-AAB3-D92C8F52ADC5}"/>
              </a:ext>
            </a:extLst>
          </p:cNvPr>
          <p:cNvSpPr>
            <a:spLocks noGrp="1"/>
          </p:cNvSpPr>
          <p:nvPr>
            <p:ph type="title"/>
          </p:nvPr>
        </p:nvSpPr>
        <p:spPr>
          <a:xfrm>
            <a:off x="1366838" y="4724901"/>
            <a:ext cx="8559215" cy="1599699"/>
          </a:xfrm>
        </p:spPr>
        <p:txBody>
          <a:bodyPr>
            <a:normAutofit fontScale="90000"/>
          </a:bodyPr>
          <a:lstStyle/>
          <a:p>
            <a:r>
              <a:rPr lang="en-US" dirty="0"/>
              <a:t>Session 15. Plan d’action </a:t>
            </a:r>
            <a:br>
              <a:rPr lang="en-US" dirty="0"/>
            </a:br>
            <a:br>
              <a:rPr lang="en-US" dirty="0"/>
            </a:br>
            <a:r>
              <a:rPr lang="en-US" dirty="0"/>
              <a:t>Qui devra faire quoi et quand pour lancer le test index ?</a:t>
            </a:r>
          </a:p>
        </p:txBody>
      </p:sp>
    </p:spTree>
    <p:extLst>
      <p:ext uri="{BB962C8B-B14F-4D97-AF65-F5344CB8AC3E}">
        <p14:creationId xmlns:p14="http://schemas.microsoft.com/office/powerpoint/2010/main" val="354404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9749BF-37D4-4319-B740-D844A3239C13}"/>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p:txBody>
          <a:bodyPr/>
          <a:lstStyle/>
          <a:p>
            <a:r>
              <a:rPr lang="en-US" dirty="0"/>
              <a:t>Session 12. Messagerie</a:t>
            </a:r>
            <a:br>
              <a:rPr lang="en-US" dirty="0"/>
            </a:br>
            <a:endParaRPr lang="en-US" dirty="0"/>
          </a:p>
        </p:txBody>
      </p:sp>
    </p:spTree>
    <p:extLst>
      <p:ext uri="{BB962C8B-B14F-4D97-AF65-F5344CB8AC3E}">
        <p14:creationId xmlns:p14="http://schemas.microsoft.com/office/powerpoint/2010/main" val="250152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628650" y="594242"/>
            <a:ext cx="10515600" cy="800100"/>
          </a:xfrm>
        </p:spPr>
        <p:txBody>
          <a:bodyPr vert="horz" lIns="91440" tIns="45720" rIns="91440" bIns="45720" rtlCol="0" anchor="ctr">
            <a:normAutofit/>
          </a:bodyPr>
          <a:lstStyle/>
          <a:p>
            <a:r>
              <a:rPr lang="fr-FR" dirty="0"/>
              <a:t>Quelle suite </a:t>
            </a:r>
            <a:r>
              <a:rPr lang="en-US" dirty="0"/>
              <a:t>?</a:t>
            </a:r>
          </a:p>
        </p:txBody>
      </p:sp>
      <p:sp>
        <p:nvSpPr>
          <p:cNvPr id="5" name="Text Placeholder 4">
            <a:extLst>
              <a:ext uri="{FF2B5EF4-FFF2-40B4-BE49-F238E27FC236}">
                <a16:creationId xmlns:a16="http://schemas.microsoft.com/office/drawing/2014/main" id="{C6394E9B-F838-41B2-A95B-59FD6F5A5F94}"/>
              </a:ext>
            </a:extLst>
          </p:cNvPr>
          <p:cNvSpPr>
            <a:spLocks noGrp="1"/>
          </p:cNvSpPr>
          <p:nvPr>
            <p:ph type="body" idx="1"/>
          </p:nvPr>
        </p:nvSpPr>
        <p:spPr/>
        <p:txBody>
          <a:bodyPr/>
          <a:lstStyle/>
          <a:p>
            <a:endParaRPr lang="en-US"/>
          </a:p>
        </p:txBody>
      </p:sp>
      <p:graphicFrame>
        <p:nvGraphicFramePr>
          <p:cNvPr id="7" name="Table 6">
            <a:extLst>
              <a:ext uri="{FF2B5EF4-FFF2-40B4-BE49-F238E27FC236}">
                <a16:creationId xmlns:a16="http://schemas.microsoft.com/office/drawing/2014/main" id="{FD89DB2F-7D4C-3341-9A51-6CC446937B00}"/>
              </a:ext>
            </a:extLst>
          </p:cNvPr>
          <p:cNvGraphicFramePr>
            <a:graphicFrameLocks noGrp="1"/>
          </p:cNvGraphicFramePr>
          <p:nvPr>
            <p:extLst>
              <p:ext uri="{D42A27DB-BD31-4B8C-83A1-F6EECF244321}">
                <p14:modId xmlns:p14="http://schemas.microsoft.com/office/powerpoint/2010/main" val="85424392"/>
              </p:ext>
            </p:extLst>
          </p:nvPr>
        </p:nvGraphicFramePr>
        <p:xfrm>
          <a:off x="628650" y="1475138"/>
          <a:ext cx="10934701" cy="5065522"/>
        </p:xfrm>
        <a:graphic>
          <a:graphicData uri="http://schemas.openxmlformats.org/drawingml/2006/table">
            <a:tbl>
              <a:tblPr firstRow="1" bandRow="1">
                <a:tableStyleId>{5C22544A-7EE6-4342-B048-85BDC9FD1C3A}</a:tableStyleId>
              </a:tblPr>
              <a:tblGrid>
                <a:gridCol w="2643939">
                  <a:extLst>
                    <a:ext uri="{9D8B030D-6E8A-4147-A177-3AD203B41FA5}">
                      <a16:colId xmlns:a16="http://schemas.microsoft.com/office/drawing/2014/main" val="1113377425"/>
                    </a:ext>
                  </a:extLst>
                </a:gridCol>
                <a:gridCol w="2069432">
                  <a:extLst>
                    <a:ext uri="{9D8B030D-6E8A-4147-A177-3AD203B41FA5}">
                      <a16:colId xmlns:a16="http://schemas.microsoft.com/office/drawing/2014/main" val="3090555576"/>
                    </a:ext>
                  </a:extLst>
                </a:gridCol>
                <a:gridCol w="2514600">
                  <a:extLst>
                    <a:ext uri="{9D8B030D-6E8A-4147-A177-3AD203B41FA5}">
                      <a16:colId xmlns:a16="http://schemas.microsoft.com/office/drawing/2014/main" val="287282841"/>
                    </a:ext>
                  </a:extLst>
                </a:gridCol>
                <a:gridCol w="1751738">
                  <a:extLst>
                    <a:ext uri="{9D8B030D-6E8A-4147-A177-3AD203B41FA5}">
                      <a16:colId xmlns:a16="http://schemas.microsoft.com/office/drawing/2014/main" val="1342385840"/>
                    </a:ext>
                  </a:extLst>
                </a:gridCol>
                <a:gridCol w="1954992">
                  <a:extLst>
                    <a:ext uri="{9D8B030D-6E8A-4147-A177-3AD203B41FA5}">
                      <a16:colId xmlns:a16="http://schemas.microsoft.com/office/drawing/2014/main" val="3721034147"/>
                    </a:ext>
                  </a:extLst>
                </a:gridCol>
              </a:tblGrid>
              <a:tr h="723646">
                <a:tc>
                  <a:txBody>
                    <a:bodyPr/>
                    <a:lstStyle/>
                    <a:p>
                      <a:pPr algn="ctr"/>
                      <a:r>
                        <a:rPr lang="en-US" sz="1800" b="1" dirty="0"/>
                        <a:t>Action</a:t>
                      </a:r>
                    </a:p>
                  </a:txBody>
                  <a:tcPr anchor="ctr"/>
                </a:tc>
                <a:tc>
                  <a:txBody>
                    <a:bodyPr/>
                    <a:lstStyle/>
                    <a:p>
                      <a:pPr algn="ctr"/>
                      <a:r>
                        <a:rPr lang="en-US" sz="1800" b="1" dirty="0"/>
                        <a:t>Leader</a:t>
                      </a:r>
                    </a:p>
                  </a:txBody>
                  <a:tcPr anchor="ctr"/>
                </a:tc>
                <a:tc>
                  <a:txBody>
                    <a:bodyPr/>
                    <a:lstStyle/>
                    <a:p>
                      <a:pPr algn="ctr"/>
                      <a:r>
                        <a:rPr lang="en-US" sz="1800" b="1" dirty="0"/>
                        <a:t>Soutien</a:t>
                      </a:r>
                    </a:p>
                  </a:txBody>
                  <a:tcPr anchor="ctr"/>
                </a:tc>
                <a:tc>
                  <a:txBody>
                    <a:bodyPr/>
                    <a:lstStyle/>
                    <a:p>
                      <a:pPr algn="ctr"/>
                      <a:r>
                        <a:rPr lang="fr-FR" sz="1800" b="1" i="0" kern="1200" dirty="0">
                          <a:solidFill>
                            <a:schemeClr val="lt1"/>
                          </a:solidFill>
                          <a:effectLst/>
                          <a:latin typeface="+mn-lt"/>
                          <a:ea typeface="+mn-ea"/>
                          <a:cs typeface="+mn-cs"/>
                        </a:rPr>
                        <a:t>Date d'échéance</a:t>
                      </a:r>
                      <a:endParaRPr lang="en-US" sz="1800" b="1" dirty="0"/>
                    </a:p>
                  </a:txBody>
                  <a:tcPr anchor="ctr"/>
                </a:tc>
                <a:tc>
                  <a:txBody>
                    <a:bodyPr/>
                    <a:lstStyle/>
                    <a:p>
                      <a:pPr algn="ctr"/>
                      <a:r>
                        <a:rPr lang="en-US" sz="1800" b="1" dirty="0"/>
                        <a:t>Commentaires</a:t>
                      </a:r>
                    </a:p>
                  </a:txBody>
                  <a:tcPr anchor="ctr"/>
                </a:tc>
                <a:extLst>
                  <a:ext uri="{0D108BD9-81ED-4DB2-BD59-A6C34878D82A}">
                    <a16:rowId xmlns:a16="http://schemas.microsoft.com/office/drawing/2014/main" val="2892554464"/>
                  </a:ext>
                </a:extLst>
              </a:tr>
              <a:tr h="72364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4688388"/>
                  </a:ext>
                </a:extLst>
              </a:tr>
              <a:tr h="72364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4235902"/>
                  </a:ext>
                </a:extLst>
              </a:tr>
              <a:tr h="72364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074469"/>
                  </a:ext>
                </a:extLst>
              </a:tr>
              <a:tr h="72364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62250324"/>
                  </a:ext>
                </a:extLst>
              </a:tr>
              <a:tr h="72364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3867403"/>
                  </a:ext>
                </a:extLst>
              </a:tr>
              <a:tr h="72364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0692964"/>
                  </a:ext>
                </a:extLst>
              </a:tr>
            </a:tbl>
          </a:graphicData>
        </a:graphic>
      </p:graphicFrame>
    </p:spTree>
    <p:extLst>
      <p:ext uri="{BB962C8B-B14F-4D97-AF65-F5344CB8AC3E}">
        <p14:creationId xmlns:p14="http://schemas.microsoft.com/office/powerpoint/2010/main" val="143245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A40-175B-C24B-8B22-6ED843E099AC}"/>
              </a:ext>
            </a:extLst>
          </p:cNvPr>
          <p:cNvSpPr>
            <a:spLocks noGrp="1"/>
          </p:cNvSpPr>
          <p:nvPr>
            <p:ph type="title"/>
          </p:nvPr>
        </p:nvSpPr>
        <p:spPr>
          <a:xfrm>
            <a:off x="475842" y="3094810"/>
            <a:ext cx="11117444" cy="1273432"/>
          </a:xfrm>
        </p:spPr>
        <p:txBody>
          <a:bodyPr/>
          <a:lstStyle/>
          <a:p>
            <a:pPr algn="ctr"/>
            <a:r>
              <a:rPr lang="en-US" dirty="0"/>
              <a:t>Fin du jour 3</a:t>
            </a:r>
          </a:p>
        </p:txBody>
      </p:sp>
      <p:sp>
        <p:nvSpPr>
          <p:cNvPr id="4" name="Rectangle 2">
            <a:extLst>
              <a:ext uri="{FF2B5EF4-FFF2-40B4-BE49-F238E27FC236}">
                <a16:creationId xmlns:a16="http://schemas.microsoft.com/office/drawing/2014/main" id="{208211CF-0EA4-41A5-BAF2-F1650209CA56}"/>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258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B702-A178-47BD-AC61-BD3AD567F175}"/>
              </a:ext>
            </a:extLst>
          </p:cNvPr>
          <p:cNvSpPr>
            <a:spLocks noGrp="1"/>
          </p:cNvSpPr>
          <p:nvPr>
            <p:ph type="title"/>
          </p:nvPr>
        </p:nvSpPr>
        <p:spPr>
          <a:xfrm>
            <a:off x="838200" y="588963"/>
            <a:ext cx="9398876" cy="800100"/>
          </a:xfrm>
        </p:spPr>
        <p:txBody>
          <a:bodyPr anchor="b">
            <a:normAutofit fontScale="90000"/>
          </a:bodyPr>
          <a:lstStyle/>
          <a:p>
            <a:r>
              <a:rPr lang="fr-FR" dirty="0"/>
              <a:t>Activité : Développement / adaptation de messages appropriés</a:t>
            </a:r>
            <a:endParaRPr lang="en-US" dirty="0"/>
          </a:p>
        </p:txBody>
      </p:sp>
      <p:sp>
        <p:nvSpPr>
          <p:cNvPr id="3" name="Content Placeholder 2">
            <a:extLst>
              <a:ext uri="{FF2B5EF4-FFF2-40B4-BE49-F238E27FC236}">
                <a16:creationId xmlns:a16="http://schemas.microsoft.com/office/drawing/2014/main" id="{612655B2-9CCF-44E0-A003-FBE46A02B004}"/>
              </a:ext>
            </a:extLst>
          </p:cNvPr>
          <p:cNvSpPr>
            <a:spLocks noGrp="1"/>
          </p:cNvSpPr>
          <p:nvPr>
            <p:ph type="body" idx="1"/>
          </p:nvPr>
        </p:nvSpPr>
        <p:spPr/>
        <p:txBody>
          <a:bodyPr>
            <a:normAutofit/>
          </a:bodyPr>
          <a:lstStyle/>
          <a:p>
            <a:pPr>
              <a:spcBef>
                <a:spcPts val="0"/>
              </a:spcBef>
            </a:pPr>
            <a:r>
              <a:rPr lang="fr-FR" dirty="0"/>
              <a:t>Répartissez-vous en petits groupes (5 à 8)</a:t>
            </a:r>
            <a:endParaRPr lang="en-US" dirty="0"/>
          </a:p>
          <a:p>
            <a:r>
              <a:rPr lang="fr-FR" dirty="0"/>
              <a:t>En travaillant avec les matrices de messages existantes, y compris celles développées à la session 6, adapter / réviser / développer les messages clés et les points de discussion à utiliser pour les sessions de counseling en personne et en ligne pour le test index et la référence au réseau de risque</a:t>
            </a:r>
            <a:endParaRPr lang="en-US" dirty="0"/>
          </a:p>
        </p:txBody>
      </p:sp>
      <p:pic>
        <p:nvPicPr>
          <p:cNvPr id="4" name="Picture 3" descr="A close up of a sign&#10;&#10;Description automatically generated">
            <a:extLst>
              <a:ext uri="{FF2B5EF4-FFF2-40B4-BE49-F238E27FC236}">
                <a16:creationId xmlns:a16="http://schemas.microsoft.com/office/drawing/2014/main" id="{8AFF2087-70CC-564C-BD7B-90F5834CFD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59274" y="3820098"/>
            <a:ext cx="3322651" cy="2651760"/>
          </a:xfrm>
          <a:prstGeom prst="rect">
            <a:avLst/>
          </a:prstGeom>
        </p:spPr>
      </p:pic>
    </p:spTree>
    <p:extLst>
      <p:ext uri="{BB962C8B-B14F-4D97-AF65-F5344CB8AC3E}">
        <p14:creationId xmlns:p14="http://schemas.microsoft.com/office/powerpoint/2010/main" val="31017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fontScale="90000"/>
          </a:bodyPr>
          <a:lstStyle/>
          <a:p>
            <a:r>
              <a:rPr lang="fr-FR" dirty="0">
                <a:solidFill>
                  <a:schemeClr val="accent4"/>
                </a:solidFill>
              </a:rPr>
              <a:t>INSÉRER LES DIAPOSITIVES DE MESSAGERIE ICI</a:t>
            </a:r>
            <a:endParaRPr lang="en-US" dirty="0">
              <a:solidFill>
                <a:schemeClr val="accent4"/>
              </a:solidFill>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636713"/>
            <a:ext cx="5257800" cy="4932362"/>
          </a:xfrm>
        </p:spPr>
        <p:txBody>
          <a:bodyPr vert="horz" lIns="91440" tIns="45720" rIns="91440" bIns="45720" rtlCol="0">
            <a:normAutofit/>
          </a:bodyPr>
          <a:lstStyle/>
          <a:p>
            <a:pPr>
              <a:buClr>
                <a:schemeClr val="tx1">
                  <a:lumMod val="50000"/>
                  <a:lumOff val="50000"/>
                </a:schemeClr>
              </a:buClr>
            </a:pPr>
            <a:r>
              <a:rPr lang="fr-FR" dirty="0"/>
              <a:t>Le cas échéant, en fonction du contexte local</a:t>
            </a:r>
            <a:endParaRPr lang="en-US" dirty="0"/>
          </a:p>
          <a:p>
            <a:pPr>
              <a:buClr>
                <a:schemeClr val="tx1">
                  <a:lumMod val="50000"/>
                  <a:lumOff val="50000"/>
                </a:schemeClr>
              </a:buClr>
            </a:pPr>
            <a:r>
              <a:rPr lang="fr-FR" dirty="0"/>
              <a:t>À utiliser pour renforcer le travail de groupe si nécessaire</a:t>
            </a:r>
            <a:endParaRPr lang="en-US" dirty="0"/>
          </a:p>
        </p:txBody>
      </p:sp>
      <p:pic>
        <p:nvPicPr>
          <p:cNvPr id="3" name="Picture 2">
            <a:extLst>
              <a:ext uri="{FF2B5EF4-FFF2-40B4-BE49-F238E27FC236}">
                <a16:creationId xmlns:a16="http://schemas.microsoft.com/office/drawing/2014/main" id="{DF3DF522-3C71-DD45-811D-AC93D5E34B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00195" y="1586939"/>
            <a:ext cx="4553607" cy="4650414"/>
          </a:xfrm>
          <a:prstGeom prst="rect">
            <a:avLst/>
          </a:prstGeom>
          <a:effectLst/>
        </p:spPr>
      </p:pic>
    </p:spTree>
    <p:extLst>
      <p:ext uri="{BB962C8B-B14F-4D97-AF65-F5344CB8AC3E}">
        <p14:creationId xmlns:p14="http://schemas.microsoft.com/office/powerpoint/2010/main" val="207496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3C3ED5-2A9F-4608-BBCF-D72A6DB9C591}"/>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p:txBody>
          <a:bodyPr>
            <a:normAutofit/>
          </a:bodyPr>
          <a:lstStyle/>
          <a:p>
            <a:r>
              <a:rPr lang="en-US" dirty="0"/>
              <a:t>Session 13. La pratique rend parfait</a:t>
            </a:r>
            <a:br>
              <a:rPr lang="en-US" dirty="0"/>
            </a:br>
            <a:endParaRPr lang="en-US" dirty="0"/>
          </a:p>
        </p:txBody>
      </p:sp>
    </p:spTree>
    <p:extLst>
      <p:ext uri="{BB962C8B-B14F-4D97-AF65-F5344CB8AC3E}">
        <p14:creationId xmlns:p14="http://schemas.microsoft.com/office/powerpoint/2010/main" val="262956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p:txBody>
          <a:bodyPr vert="horz" lIns="91440" tIns="45720" rIns="91440" bIns="45720" rtlCol="0" anchor="b">
            <a:normAutofit fontScale="90000"/>
          </a:bodyPr>
          <a:lstStyle/>
          <a:p>
            <a:r>
              <a:rPr lang="fr-FR" dirty="0"/>
              <a:t>Activité : Répondre aux préoccupations des clients et à la désinformation</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1" y="1636713"/>
            <a:ext cx="7822324" cy="4932362"/>
          </a:xfrm>
        </p:spPr>
        <p:txBody>
          <a:bodyPr vert="horz" lIns="91440" tIns="45720" rIns="91440" bIns="45720" rtlCol="0">
            <a:normAutofit fontScale="92500"/>
          </a:bodyPr>
          <a:lstStyle/>
          <a:p>
            <a:pPr>
              <a:spcBef>
                <a:spcPts val="0"/>
              </a:spcBef>
            </a:pPr>
            <a:r>
              <a:rPr lang="fr-FR" dirty="0"/>
              <a:t>Répartissez-vous en groupes de 3 à 4</a:t>
            </a:r>
            <a:endParaRPr lang="en-US" dirty="0"/>
          </a:p>
          <a:p>
            <a:r>
              <a:rPr lang="fr-FR" dirty="0"/>
              <a:t>Réfléchissez aux questions, préoccupations et mythes probables que vos clients pourraient soulever dans le contexte des tests index et de la notification des partenaires</a:t>
            </a:r>
            <a:endParaRPr lang="en-US" dirty="0"/>
          </a:p>
          <a:p>
            <a:r>
              <a:rPr lang="fr-FR" dirty="0"/>
              <a:t>Pour chaque question, préoccupation ou mythe majeur, développez une réponse potentielle</a:t>
            </a:r>
            <a:endParaRPr lang="en-US" dirty="0"/>
          </a:p>
          <a:p>
            <a:r>
              <a:rPr lang="fr-FR" dirty="0"/>
              <a:t>10 minutes pour réfléchir</a:t>
            </a:r>
            <a:endParaRPr lang="en-US" dirty="0"/>
          </a:p>
          <a:p>
            <a:r>
              <a:rPr lang="fr-FR" dirty="0"/>
              <a:t>Rapport de 5 minutes</a:t>
            </a:r>
            <a:endParaRPr lang="en-US" dirty="0"/>
          </a:p>
        </p:txBody>
      </p:sp>
      <p:pic>
        <p:nvPicPr>
          <p:cNvPr id="8" name="Picture 7" descr="A silhouette of a person&#10;&#10;Description automatically generated">
            <a:extLst>
              <a:ext uri="{FF2B5EF4-FFF2-40B4-BE49-F238E27FC236}">
                <a16:creationId xmlns:a16="http://schemas.microsoft.com/office/drawing/2014/main" id="{5E7D8D65-5135-BF42-B94C-0005E52E60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674" t="5604" r="2712" b="7235"/>
          <a:stretch/>
        </p:blipFill>
        <p:spPr>
          <a:xfrm>
            <a:off x="8954814" y="1914526"/>
            <a:ext cx="2617076" cy="4035974"/>
          </a:xfrm>
          <a:prstGeom prst="rect">
            <a:avLst/>
          </a:prstGeom>
          <a:effectLst/>
        </p:spPr>
      </p:pic>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245167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a person&#10;&#10;Description automatically generated">
            <a:extLst>
              <a:ext uri="{FF2B5EF4-FFF2-40B4-BE49-F238E27FC236}">
                <a16:creationId xmlns:a16="http://schemas.microsoft.com/office/drawing/2014/main" id="{33B0F9E9-101E-1846-9E79-48F38BD7EF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532" r="17836"/>
          <a:stretch/>
        </p:blipFill>
        <p:spPr>
          <a:xfrm flipH="1">
            <a:off x="8094317" y="1504115"/>
            <a:ext cx="3592286" cy="4272681"/>
          </a:xfrm>
          <a:prstGeom prst="rect">
            <a:avLst/>
          </a:prstGeom>
        </p:spPr>
      </p:pic>
      <p:sp>
        <p:nvSpPr>
          <p:cNvPr id="2" name="Title 1">
            <a:extLst>
              <a:ext uri="{FF2B5EF4-FFF2-40B4-BE49-F238E27FC236}">
                <a16:creationId xmlns:a16="http://schemas.microsoft.com/office/drawing/2014/main" id="{5ADB8727-D32D-6E42-9048-0B145A8C4858}"/>
              </a:ext>
            </a:extLst>
          </p:cNvPr>
          <p:cNvSpPr>
            <a:spLocks noGrp="1"/>
          </p:cNvSpPr>
          <p:nvPr>
            <p:ph type="title"/>
          </p:nvPr>
        </p:nvSpPr>
        <p:spPr/>
        <p:txBody>
          <a:bodyPr vert="horz" lIns="91440" tIns="45720" rIns="91440" bIns="45720" rtlCol="0" anchor="ctr">
            <a:normAutofit/>
          </a:bodyPr>
          <a:lstStyle/>
          <a:p>
            <a:r>
              <a:rPr lang="fr-FR" dirty="0"/>
              <a:t>Description</a:t>
            </a:r>
            <a:endParaRPr lang="en-US" dirty="0"/>
          </a:p>
        </p:txBody>
      </p:sp>
      <p:sp>
        <p:nvSpPr>
          <p:cNvPr id="3" name="Text Placeholder 2">
            <a:extLst>
              <a:ext uri="{FF2B5EF4-FFF2-40B4-BE49-F238E27FC236}">
                <a16:creationId xmlns:a16="http://schemas.microsoft.com/office/drawing/2014/main" id="{3202706E-753B-584A-9775-BCDEE470E87B}"/>
              </a:ext>
            </a:extLst>
          </p:cNvPr>
          <p:cNvSpPr>
            <a:spLocks noGrp="1"/>
          </p:cNvSpPr>
          <p:nvPr>
            <p:ph type="body" idx="1"/>
          </p:nvPr>
        </p:nvSpPr>
        <p:spPr>
          <a:xfrm>
            <a:off x="838201" y="1636713"/>
            <a:ext cx="7391400" cy="4932362"/>
          </a:xfrm>
        </p:spPr>
        <p:txBody>
          <a:bodyPr vert="horz" lIns="91440" tIns="45720" rIns="91440" bIns="45720" rtlCol="0">
            <a:normAutofit/>
          </a:bodyPr>
          <a:lstStyle/>
          <a:p>
            <a:pPr marL="50800" indent="0">
              <a:spcBef>
                <a:spcPts val="0"/>
              </a:spcBef>
              <a:buNone/>
            </a:pPr>
            <a:r>
              <a:rPr lang="en-US" b="1" dirty="0"/>
              <a:t>Instructions : </a:t>
            </a:r>
            <a:r>
              <a:rPr lang="fr-FR" dirty="0"/>
              <a:t>Regardez la démonstration suivante d'une session de sollicitation de partenaires. Veuillez noter ce que le prestataire index a bien fait et ce qu'il pourrait améliorer</a:t>
            </a:r>
            <a:r>
              <a:rPr lang="en-US" dirty="0"/>
              <a:t>.</a:t>
            </a:r>
          </a:p>
          <a:p>
            <a:pPr marL="50800" lvl="0" indent="0">
              <a:buNone/>
            </a:pPr>
            <a:r>
              <a:rPr lang="fr-FR" b="1" dirty="0"/>
              <a:t>Étude de cas</a:t>
            </a:r>
            <a:endParaRPr lang="en-US" b="1" dirty="0"/>
          </a:p>
          <a:p>
            <a:pPr marL="50800" lvl="0" indent="0">
              <a:spcBef>
                <a:spcPts val="600"/>
              </a:spcBef>
              <a:buNone/>
            </a:pPr>
            <a:r>
              <a:rPr lang="fr-FR" dirty="0"/>
              <a:t>Ghislaine est une TS de 34 ans qui a récemment été diagnostiquée séropositive. Son bébé a maintenant 14 mois et elle a un enfant plus âgé de 6 ans. Elle vit avec son partenaire masculin, Van, depuis 12 ans.</a:t>
            </a:r>
            <a:endParaRPr lang="en-US" dirty="0"/>
          </a:p>
          <a:p>
            <a:endParaRPr lang="en-US" dirty="0"/>
          </a:p>
        </p:txBody>
      </p:sp>
      <p:sp>
        <p:nvSpPr>
          <p:cNvPr id="4" name="Title 1">
            <a:extLst>
              <a:ext uri="{FF2B5EF4-FFF2-40B4-BE49-F238E27FC236}">
                <a16:creationId xmlns:a16="http://schemas.microsoft.com/office/drawing/2014/main" id="{F6ABBCE7-AC6C-A546-8971-D39EEC3A23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95959"/>
                </a:solidFill>
                <a:latin typeface="+mj-lt"/>
                <a:ea typeface="+mj-ea"/>
                <a:cs typeface="+mj-cs"/>
              </a:defRPr>
            </a:lvl1pPr>
          </a:lstStyle>
          <a:p>
            <a:endParaRPr lang="en-US" dirty="0"/>
          </a:p>
        </p:txBody>
      </p:sp>
    </p:spTree>
    <p:extLst>
      <p:ext uri="{BB962C8B-B14F-4D97-AF65-F5344CB8AC3E}">
        <p14:creationId xmlns:p14="http://schemas.microsoft.com/office/powerpoint/2010/main" val="224169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4AB8-19E8-3C46-978B-CD13FAFA18AA}"/>
              </a:ext>
            </a:extLst>
          </p:cNvPr>
          <p:cNvSpPr>
            <a:spLocks noGrp="1"/>
          </p:cNvSpPr>
          <p:nvPr>
            <p:ph type="title"/>
          </p:nvPr>
        </p:nvSpPr>
        <p:spPr/>
        <p:txBody>
          <a:bodyPr vert="horz" lIns="91440" tIns="45720" rIns="91440" bIns="45720" rtlCol="0" anchor="b">
            <a:normAutofit/>
          </a:bodyPr>
          <a:lstStyle/>
          <a:p>
            <a:r>
              <a:rPr lang="fr-FR" dirty="0"/>
              <a:t>Scénario A : introduction des tests index</a:t>
            </a:r>
            <a:endParaRPr lang="en-US" dirty="0"/>
          </a:p>
        </p:txBody>
      </p:sp>
      <p:sp>
        <p:nvSpPr>
          <p:cNvPr id="3" name="Text Placeholder 2">
            <a:extLst>
              <a:ext uri="{FF2B5EF4-FFF2-40B4-BE49-F238E27FC236}">
                <a16:creationId xmlns:a16="http://schemas.microsoft.com/office/drawing/2014/main" id="{811EAB3D-3224-0A43-94E3-B328F44CC2A4}"/>
              </a:ext>
            </a:extLst>
          </p:cNvPr>
          <p:cNvSpPr>
            <a:spLocks noGrp="1"/>
          </p:cNvSpPr>
          <p:nvPr>
            <p:ph type="body" idx="1"/>
          </p:nvPr>
        </p:nvSpPr>
        <p:spPr>
          <a:xfrm>
            <a:off x="838200" y="1636713"/>
            <a:ext cx="7947645" cy="4932362"/>
          </a:xfrm>
        </p:spPr>
        <p:txBody>
          <a:bodyPr vert="horz" lIns="91440" tIns="45720" rIns="91440" bIns="45720" rtlCol="0">
            <a:normAutofit fontScale="77500" lnSpcReduction="20000"/>
          </a:bodyPr>
          <a:lstStyle/>
          <a:p>
            <a:pPr marL="50800" indent="0">
              <a:lnSpc>
                <a:spcPct val="110000"/>
              </a:lnSpc>
              <a:spcBef>
                <a:spcPts val="0"/>
              </a:spcBef>
              <a:buNone/>
            </a:pPr>
            <a:r>
              <a:rPr lang="fr-FR" b="1" dirty="0"/>
              <a:t>Travail de groupe</a:t>
            </a:r>
            <a:endParaRPr lang="en-US" b="1" dirty="0"/>
          </a:p>
          <a:p>
            <a:pPr marL="50800" indent="0">
              <a:lnSpc>
                <a:spcPct val="110000"/>
              </a:lnSpc>
              <a:spcBef>
                <a:spcPts val="600"/>
              </a:spcBef>
              <a:buNone/>
            </a:pPr>
            <a:r>
              <a:rPr lang="fr-FR" dirty="0"/>
              <a:t>Tournez-vous vers quelqu'un à côté de vous et décidez qui sera le prestataire / conseiller et qui sera le client.</a:t>
            </a:r>
            <a:endParaRPr lang="en-US" dirty="0"/>
          </a:p>
          <a:p>
            <a:pPr marL="50800" indent="0">
              <a:lnSpc>
                <a:spcPct val="110000"/>
              </a:lnSpc>
              <a:buNone/>
            </a:pPr>
            <a:r>
              <a:rPr lang="fr-FR" b="1" dirty="0"/>
              <a:t>Étude de cas</a:t>
            </a:r>
            <a:endParaRPr lang="en-US" b="1" dirty="0"/>
          </a:p>
          <a:p>
            <a:pPr marL="50800" indent="0">
              <a:lnSpc>
                <a:spcPct val="110000"/>
              </a:lnSpc>
              <a:spcBef>
                <a:spcPts val="600"/>
              </a:spcBef>
              <a:buNone/>
            </a:pPr>
            <a:r>
              <a:rPr lang="fr-FR" dirty="0"/>
              <a:t>Vous êtes un prestataire de dépistage du VIH travaillant dans une clinique de counseling et de dépistage volontaire. Lang est une femme transgenre de 21 ans qui est venue vous voir pour un dépistage du VIH. Elle veut connaître son statut car elle a vu une célèbre influenceuse transgenre sur Facebook parler de l'importance de connaître son statut VIH. Elle a eu des petits amis dans le passé et a utilisé des préservatifs avec certains d'entre eux.</a:t>
            </a:r>
          </a:p>
          <a:p>
            <a:pPr marL="50800" indent="0">
              <a:lnSpc>
                <a:spcPct val="110000"/>
              </a:lnSpc>
              <a:buNone/>
            </a:pPr>
            <a:r>
              <a:rPr lang="fr-FR" altLang="fr-FR" dirty="0"/>
              <a:t>Avant de commencer le test de dépistage du VIH, présentez le test index et les services partenaires à Lang.</a:t>
            </a:r>
          </a:p>
          <a:p>
            <a:endParaRPr lang="en-US" dirty="0"/>
          </a:p>
          <a:p>
            <a:endParaRPr lang="en-US" dirty="0"/>
          </a:p>
        </p:txBody>
      </p:sp>
      <p:pic>
        <p:nvPicPr>
          <p:cNvPr id="6" name="Picture 5">
            <a:extLst>
              <a:ext uri="{FF2B5EF4-FFF2-40B4-BE49-F238E27FC236}">
                <a16:creationId xmlns:a16="http://schemas.microsoft.com/office/drawing/2014/main" id="{A6CAEFE5-67E0-9248-B9E8-61A8877C15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9090646" y="1825625"/>
            <a:ext cx="2567955" cy="2928114"/>
          </a:xfrm>
          <a:prstGeom prst="rect">
            <a:avLst/>
          </a:prstGeom>
        </p:spPr>
      </p:pic>
      <p:sp>
        <p:nvSpPr>
          <p:cNvPr id="5" name="Content Placeholder 2">
            <a:extLst>
              <a:ext uri="{FF2B5EF4-FFF2-40B4-BE49-F238E27FC236}">
                <a16:creationId xmlns:a16="http://schemas.microsoft.com/office/drawing/2014/main" id="{092AC2DB-E069-8348-A3DE-EE7A28DCBC4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Rectangle 1">
            <a:extLst>
              <a:ext uri="{FF2B5EF4-FFF2-40B4-BE49-F238E27FC236}">
                <a16:creationId xmlns:a16="http://schemas.microsoft.com/office/drawing/2014/main" id="{6945A978-2567-4D50-9DF4-DA263C9AD1E5}"/>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4BAF7A37-4685-43DD-B146-080385C0CD14}"/>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354E378D-3A40-4B46-9B55-2AD7C177E940}"/>
              </a:ext>
            </a:extLst>
          </p:cNvPr>
          <p:cNvSpPr>
            <a:spLocks noChangeArrowheads="1"/>
          </p:cNvSpPr>
          <p:nvPr/>
        </p:nvSpPr>
        <p:spPr bwMode="auto">
          <a:xfrm>
            <a:off x="152400" y="-322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7EC73606-C6D3-43D0-997A-22BBF95683E5}"/>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Roboto"/>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1390881"/>
      </p:ext>
    </p:extLst>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2.xml><?xml version="1.0" encoding="utf-8"?>
<a:theme xmlns:a="http://schemas.openxmlformats.org/drawingml/2006/main" name="1_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7D8C6C4E1112438DD08413DBFD7380" ma:contentTypeVersion="13" ma:contentTypeDescription="Create a new document." ma:contentTypeScope="" ma:versionID="8b60d6622825fd882be74a9ce3928ce2">
  <xsd:schema xmlns:xsd="http://www.w3.org/2001/XMLSchema" xmlns:xs="http://www.w3.org/2001/XMLSchema" xmlns:p="http://schemas.microsoft.com/office/2006/metadata/properties" xmlns:ns3="6e224a08-a3a8-423c-8728-4b5a79454683" xmlns:ns4="c10f8ab3-3b3e-4fbb-9b43-a016b1b95140" targetNamespace="http://schemas.microsoft.com/office/2006/metadata/properties" ma:root="true" ma:fieldsID="894405d85a7fa7e950a45e77af1b7d5f" ns3:_="" ns4:_="">
    <xsd:import namespace="6e224a08-a3a8-423c-8728-4b5a79454683"/>
    <xsd:import namespace="c10f8ab3-3b3e-4fbb-9b43-a016b1b951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24a08-a3a8-423c-8728-4b5a794546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0f8ab3-3b3e-4fbb-9b43-a016b1b951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B0D1D8-B821-44A2-AECF-3CE0CA7B2135}">
  <ds:schemaRef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10f8ab3-3b3e-4fbb-9b43-a016b1b95140"/>
    <ds:schemaRef ds:uri="6e224a08-a3a8-423c-8728-4b5a7945468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FEACA0C-3ABE-452A-B11F-9A5BC8D6D671}">
  <ds:schemaRefs>
    <ds:schemaRef ds:uri="http://schemas.microsoft.com/sharepoint/v3/contenttype/forms"/>
  </ds:schemaRefs>
</ds:datastoreItem>
</file>

<file path=customXml/itemProps3.xml><?xml version="1.0" encoding="utf-8"?>
<ds:datastoreItem xmlns:ds="http://schemas.openxmlformats.org/officeDocument/2006/customXml" ds:itemID="{E1CE1CD7-3829-4440-9FDD-2DC70195B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24a08-a3a8-423c-8728-4b5a79454683"/>
    <ds:schemaRef ds:uri="c10f8ab3-3b3e-4fbb-9b43-a016b1b951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13267</TotalTime>
  <Words>6717</Words>
  <Application>Microsoft Office PowerPoint</Application>
  <PresentationFormat>Widescreen</PresentationFormat>
  <Paragraphs>391</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Courier New</vt:lpstr>
      <vt:lpstr>Roboto</vt:lpstr>
      <vt:lpstr>Times New Roman</vt:lpstr>
      <vt:lpstr>ThemeEpiC</vt:lpstr>
      <vt:lpstr>1_ThemeEpiC</vt:lpstr>
      <vt:lpstr>Test index et référence au réseau de risque Orientation et formation à la mise en œuvre du programme Jour 3</vt:lpstr>
      <vt:lpstr>Bilan du jour 2 : Quiz bonbon !</vt:lpstr>
      <vt:lpstr>Session 12. Messagerie </vt:lpstr>
      <vt:lpstr>Activité : Développement / adaptation de messages appropriés</vt:lpstr>
      <vt:lpstr>INSÉRER LES DIAPOSITIVES DE MESSAGERIE ICI</vt:lpstr>
      <vt:lpstr>Session 13. La pratique rend parfait </vt:lpstr>
      <vt:lpstr>Activité : Répondre aux préoccupations des clients et à la désinformation</vt:lpstr>
      <vt:lpstr>Description</vt:lpstr>
      <vt:lpstr>Scénario A : introduction des tests index</vt:lpstr>
      <vt:lpstr>Scénario B : obtenir les coordonnées du partenaire</vt:lpstr>
      <vt:lpstr>Scénario C : aider un client à se référer</vt:lpstr>
      <vt:lpstr>Scénario D : aider un client à se référer</vt:lpstr>
      <vt:lpstr>Scénario E : tests ciblés</vt:lpstr>
      <vt:lpstr>Session 14. Assurance de la qualité, suivi et notification des évènements indésirables, et suivi et évaluation  Exemples de la manière dont un programme peut surveiller, garantir de qualité, et analyser les efforts de test index </vt:lpstr>
      <vt:lpstr>Résumé des contributions à l'assurance qualité et à la responsabilité</vt:lpstr>
      <vt:lpstr>Indicateur PEPFAR pour le reporting : HTS_INDEX</vt:lpstr>
      <vt:lpstr>Qui n'est pas un partenaire index ?</vt:lpstr>
      <vt:lpstr>PowerPoint Presentation</vt:lpstr>
      <vt:lpstr>Exemple : Une cascade de tests index</vt:lpstr>
      <vt:lpstr>Exemple : Cascade de test index pour une revue trimestrielle</vt:lpstr>
      <vt:lpstr> </vt:lpstr>
      <vt:lpstr>Qu'est-ce qu'un événement indésirable ?</vt:lpstr>
      <vt:lpstr>Suivi du consentement et des événements indésirables (EI)</vt:lpstr>
      <vt:lpstr>PowerPoint Presentation</vt:lpstr>
      <vt:lpstr>Suivi au niveau du site</vt:lpstr>
      <vt:lpstr>Pourquoi suivre les raisons pour lesquelles les clients refusent les tests index ?</vt:lpstr>
      <vt:lpstr>Exemple de PEPFAR / Amérique centrale</vt:lpstr>
      <vt:lpstr>Étapes du test index</vt:lpstr>
      <vt:lpstr>Session 15. Plan d’action   Qui devra faire quoi et quand pour lancer le test index ?</vt:lpstr>
      <vt:lpstr>Quelle suite ?</vt:lpstr>
      <vt:lpstr>Fin du jour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&amp; risk network referral Program implementation orientation and training Module A City, Country YEAR</dc:title>
  <dc:creator>Daniel Levitt</dc:creator>
  <cp:lastModifiedBy>Lucy Harber</cp:lastModifiedBy>
  <cp:revision>274</cp:revision>
  <dcterms:created xsi:type="dcterms:W3CDTF">2019-12-19T01:26:26Z</dcterms:created>
  <dcterms:modified xsi:type="dcterms:W3CDTF">2021-02-26T02:12:05Z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0x0101009C7D8C6C4E1112438DD08413DBFD7380</vt:lpwstr>
  </property>
</Properties>
</file>