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ink/ink1.xml" ContentType="application/inkml+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65"/>
  </p:notesMasterIdLst>
  <p:sldIdLst>
    <p:sldId id="2185" r:id="rId5"/>
    <p:sldId id="886" r:id="rId6"/>
    <p:sldId id="2212" r:id="rId7"/>
    <p:sldId id="1102" r:id="rId8"/>
    <p:sldId id="2215" r:id="rId9"/>
    <p:sldId id="1078" r:id="rId10"/>
    <p:sldId id="1144" r:id="rId11"/>
    <p:sldId id="2188" r:id="rId12"/>
    <p:sldId id="2186" r:id="rId13"/>
    <p:sldId id="459" r:id="rId14"/>
    <p:sldId id="260" r:id="rId15"/>
    <p:sldId id="2226" r:id="rId16"/>
    <p:sldId id="2142" r:id="rId17"/>
    <p:sldId id="2205" r:id="rId18"/>
    <p:sldId id="2208" r:id="rId19"/>
    <p:sldId id="2207" r:id="rId20"/>
    <p:sldId id="2227" r:id="rId21"/>
    <p:sldId id="2209" r:id="rId22"/>
    <p:sldId id="2228" r:id="rId23"/>
    <p:sldId id="2230" r:id="rId24"/>
    <p:sldId id="2229" r:id="rId25"/>
    <p:sldId id="2273" r:id="rId26"/>
    <p:sldId id="2143" r:id="rId27"/>
    <p:sldId id="2144" r:id="rId28"/>
    <p:sldId id="2267" r:id="rId29"/>
    <p:sldId id="2234" r:id="rId30"/>
    <p:sldId id="2235" r:id="rId31"/>
    <p:sldId id="2236" r:id="rId32"/>
    <p:sldId id="2270" r:id="rId33"/>
    <p:sldId id="2271" r:id="rId34"/>
    <p:sldId id="2276" r:id="rId35"/>
    <p:sldId id="1302" r:id="rId36"/>
    <p:sldId id="684" r:id="rId37"/>
    <p:sldId id="1187" r:id="rId38"/>
    <p:sldId id="1293" r:id="rId39"/>
    <p:sldId id="670" r:id="rId40"/>
    <p:sldId id="1260" r:id="rId41"/>
    <p:sldId id="1100" r:id="rId42"/>
    <p:sldId id="2272" r:id="rId43"/>
    <p:sldId id="671" r:id="rId44"/>
    <p:sldId id="2292" r:id="rId45"/>
    <p:sldId id="896" r:id="rId46"/>
    <p:sldId id="553" r:id="rId47"/>
    <p:sldId id="1246" r:id="rId48"/>
    <p:sldId id="2293" r:id="rId49"/>
    <p:sldId id="2287" r:id="rId50"/>
    <p:sldId id="2288" r:id="rId51"/>
    <p:sldId id="2294" r:id="rId52"/>
    <p:sldId id="715" r:id="rId53"/>
    <p:sldId id="2295" r:id="rId54"/>
    <p:sldId id="603" r:id="rId55"/>
    <p:sldId id="517" r:id="rId56"/>
    <p:sldId id="519" r:id="rId57"/>
    <p:sldId id="557" r:id="rId58"/>
    <p:sldId id="1257" r:id="rId59"/>
    <p:sldId id="716" r:id="rId60"/>
    <p:sldId id="2240" r:id="rId61"/>
    <p:sldId id="1271" r:id="rId62"/>
    <p:sldId id="2265" r:id="rId63"/>
    <p:sldId id="227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B0C986-BFEE-4CCE-9DD8-77A10943F58E}">
          <p14:sldIdLst>
            <p14:sldId id="2185"/>
            <p14:sldId id="886"/>
            <p14:sldId id="2212"/>
            <p14:sldId id="1102"/>
            <p14:sldId id="2215"/>
            <p14:sldId id="1078"/>
            <p14:sldId id="1144"/>
            <p14:sldId id="2188"/>
            <p14:sldId id="2186"/>
            <p14:sldId id="459"/>
            <p14:sldId id="260"/>
            <p14:sldId id="2226"/>
            <p14:sldId id="2142"/>
            <p14:sldId id="2205"/>
            <p14:sldId id="2208"/>
            <p14:sldId id="2207"/>
            <p14:sldId id="2227"/>
            <p14:sldId id="2209"/>
            <p14:sldId id="2228"/>
            <p14:sldId id="2230"/>
            <p14:sldId id="2229"/>
            <p14:sldId id="2273"/>
            <p14:sldId id="2143"/>
            <p14:sldId id="2144"/>
            <p14:sldId id="2267"/>
            <p14:sldId id="2234"/>
            <p14:sldId id="2235"/>
            <p14:sldId id="2236"/>
            <p14:sldId id="2270"/>
            <p14:sldId id="2271"/>
            <p14:sldId id="2276"/>
            <p14:sldId id="1302"/>
            <p14:sldId id="684"/>
            <p14:sldId id="1187"/>
            <p14:sldId id="1293"/>
            <p14:sldId id="670"/>
            <p14:sldId id="1260"/>
            <p14:sldId id="1100"/>
            <p14:sldId id="2272"/>
            <p14:sldId id="671"/>
            <p14:sldId id="2292"/>
            <p14:sldId id="896"/>
            <p14:sldId id="553"/>
            <p14:sldId id="1246"/>
            <p14:sldId id="2293"/>
            <p14:sldId id="2287"/>
            <p14:sldId id="2288"/>
            <p14:sldId id="2294"/>
            <p14:sldId id="715"/>
            <p14:sldId id="2295"/>
            <p14:sldId id="603"/>
            <p14:sldId id="517"/>
            <p14:sldId id="519"/>
            <p14:sldId id="557"/>
            <p14:sldId id="1257"/>
            <p14:sldId id="716"/>
            <p14:sldId id="2240"/>
            <p14:sldId id="1271"/>
            <p14:sldId id="2265"/>
            <p14:sldId id="2275"/>
          </p14:sldIdLst>
        </p14:section>
        <p14:section name="Untitled Section" id="{4DE4E694-D318-4D96-8A05-46013097249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bist Astatke" initials="HA" lastIdx="37" clrIdx="0">
    <p:extLst>
      <p:ext uri="{19B8F6BF-5375-455C-9EA6-DF929625EA0E}">
        <p15:presenceInfo xmlns:p15="http://schemas.microsoft.com/office/powerpoint/2012/main" userId="S-1-5-21-3003367119-45151493-406046460-37380" providerId="AD"/>
      </p:ext>
    </p:extLst>
  </p:cmAuthor>
  <p:cmAuthor id="2" name="Larissa Koidio" initials="LK" lastIdx="1" clrIdx="1">
    <p:extLst>
      <p:ext uri="{19B8F6BF-5375-455C-9EA6-DF929625EA0E}">
        <p15:presenceInfo xmlns:p15="http://schemas.microsoft.com/office/powerpoint/2012/main" userId="S-1-5-21-3003367119-45151493-406046460-46573" providerId="AD"/>
      </p:ext>
    </p:extLst>
  </p:cmAuthor>
  <p:cmAuthor id="3" name="Molly Goggin-kehm" initials="MG" lastIdx="3" clrIdx="2">
    <p:extLst>
      <p:ext uri="{19B8F6BF-5375-455C-9EA6-DF929625EA0E}">
        <p15:presenceInfo xmlns:p15="http://schemas.microsoft.com/office/powerpoint/2012/main" userId="S-1-5-21-3003367119-45151493-406046460-40523" providerId="AD"/>
      </p:ext>
    </p:extLst>
  </p:cmAuthor>
  <p:cmAuthor id="4" name="Danielle Darrow de Mora" initials="DDdM" lastIdx="28" clrIdx="3">
    <p:extLst>
      <p:ext uri="{19B8F6BF-5375-455C-9EA6-DF929625EA0E}">
        <p15:presenceInfo xmlns:p15="http://schemas.microsoft.com/office/powerpoint/2012/main" userId="S-1-5-21-3003367119-45151493-406046460-40766" providerId="AD"/>
      </p:ext>
    </p:extLst>
  </p:cmAuthor>
  <p:cmAuthor id="5" name="Tiffany Lillie" initials="TL" lastIdx="21" clrIdx="4">
    <p:extLst>
      <p:ext uri="{19B8F6BF-5375-455C-9EA6-DF929625EA0E}">
        <p15:presenceInfo xmlns:p15="http://schemas.microsoft.com/office/powerpoint/2012/main" userId="S-1-5-21-3003367119-45151493-406046460-39914" providerId="AD"/>
      </p:ext>
    </p:extLst>
  </p:cmAuthor>
  <p:cmAuthor id="6" name="Chris Akolo" initials="CA" lastIdx="14" clrIdx="5">
    <p:extLst>
      <p:ext uri="{19B8F6BF-5375-455C-9EA6-DF929625EA0E}">
        <p15:presenceInfo xmlns:p15="http://schemas.microsoft.com/office/powerpoint/2012/main" userId="S-1-5-21-3003367119-45151493-406046460-37309" providerId="AD"/>
      </p:ext>
    </p:extLst>
  </p:cmAuthor>
  <p:cmAuthor id="7" name="Chris Akolo" initials="CA [2]" lastIdx="15" clrIdx="6">
    <p:extLst>
      <p:ext uri="{19B8F6BF-5375-455C-9EA6-DF929625EA0E}">
        <p15:presenceInfo xmlns:p15="http://schemas.microsoft.com/office/powerpoint/2012/main" userId="S::cakolo@fhi360.org::ecca0f3f-1cc5-47b8-8bf1-b4625a94b68b" providerId="AD"/>
      </p:ext>
    </p:extLst>
  </p:cmAuthor>
  <p:cmAuthor id="8" name="Meghan DiCarlo" initials="MD" lastIdx="7" clrIdx="7">
    <p:extLst>
      <p:ext uri="{19B8F6BF-5375-455C-9EA6-DF929625EA0E}">
        <p15:presenceInfo xmlns:p15="http://schemas.microsoft.com/office/powerpoint/2012/main" userId="S::mdicarlo@fhi360.org::dca6047e-ac40-4a8e-b82d-b10d22df3937" providerId="AD"/>
      </p:ext>
    </p:extLst>
  </p:cmAuthor>
  <p:cmAuthor id="9" name="Danielle Darrow de Mora" initials="DDdM [2]" lastIdx="80" clrIdx="8">
    <p:extLst>
      <p:ext uri="{19B8F6BF-5375-455C-9EA6-DF929625EA0E}">
        <p15:presenceInfo xmlns:p15="http://schemas.microsoft.com/office/powerpoint/2012/main" userId="S::ddarrow@fhi360.org::aca87dec-42cb-4af3-b7cf-553e7afa9e01" providerId="AD"/>
      </p:ext>
    </p:extLst>
  </p:cmAuthor>
  <p:cmAuthor id="10" name="Daniel Levitt" initials="DL" lastIdx="34" clrIdx="9">
    <p:extLst>
      <p:ext uri="{19B8F6BF-5375-455C-9EA6-DF929625EA0E}">
        <p15:presenceInfo xmlns:p15="http://schemas.microsoft.com/office/powerpoint/2012/main" userId="S::daniel.levitt@care.org::acab8ad3-0bfc-4154-bc65-8adca0a526dc" providerId="AD"/>
      </p:ext>
    </p:extLst>
  </p:cmAuthor>
  <p:cmAuthor id="11" name="Robyn Dayton" initials="RD" lastIdx="37" clrIdx="10">
    <p:extLst>
      <p:ext uri="{19B8F6BF-5375-455C-9EA6-DF929625EA0E}">
        <p15:presenceInfo xmlns:p15="http://schemas.microsoft.com/office/powerpoint/2012/main" userId="S::RLDayton@fhi360.org::a1bd0b29-5607-4b6b-b7e3-eefecc01fd82" providerId="AD"/>
      </p:ext>
    </p:extLst>
  </p:cmAuthor>
  <p:cmAuthor id="12" name="Danielle Darrow" initials="DD" lastIdx="14" clrIdx="11"/>
  <p:cmAuthor id="13" name="Rose Wilcher" initials="RW" lastIdx="8" clrIdx="12">
    <p:extLst>
      <p:ext uri="{19B8F6BF-5375-455C-9EA6-DF929625EA0E}">
        <p15:presenceInfo xmlns:p15="http://schemas.microsoft.com/office/powerpoint/2012/main" userId="Rose Wilcher" providerId="None"/>
      </p:ext>
    </p:extLst>
  </p:cmAuthor>
  <p:cmAuthor id="14" name="Daniel Levitt" initials="DL [2]" lastIdx="3" clrIdx="13">
    <p:extLst>
      <p:ext uri="{19B8F6BF-5375-455C-9EA6-DF929625EA0E}">
        <p15:presenceInfo xmlns:p15="http://schemas.microsoft.com/office/powerpoint/2012/main" userId="2460e8928fe45868" providerId="Windows Live"/>
      </p:ext>
    </p:extLst>
  </p:cmAuthor>
  <p:cmAuthor id="15" name="Stevie Daniels" initials="SD" lastIdx="6" clrIdx="14">
    <p:extLst>
      <p:ext uri="{19B8F6BF-5375-455C-9EA6-DF929625EA0E}">
        <p15:presenceInfo xmlns:p15="http://schemas.microsoft.com/office/powerpoint/2012/main" userId="S::SDaniels@fhi360.org::8d7c1f30-1a59-46dc-a08c-f8b023872669" providerId="AD"/>
      </p:ext>
    </p:extLst>
  </p:cmAuthor>
  <p:cmAuthor id="16" name="Jill Vitick" initials="JV" lastIdx="2" clrIdx="15">
    <p:extLst>
      <p:ext uri="{19B8F6BF-5375-455C-9EA6-DF929625EA0E}">
        <p15:presenceInfo xmlns:p15="http://schemas.microsoft.com/office/powerpoint/2012/main" userId="S::jvitick@fhi360.org::631524e4-3753-49c9-b380-655a3b636a9d" providerId="AD"/>
      </p:ext>
    </p:extLst>
  </p:cmAuthor>
  <p:cmAuthor id="17" name="Lucy Harber" initials="LH" lastIdx="2" clrIdx="16">
    <p:extLst>
      <p:ext uri="{19B8F6BF-5375-455C-9EA6-DF929625EA0E}">
        <p15:presenceInfo xmlns:p15="http://schemas.microsoft.com/office/powerpoint/2012/main" userId="43d7cc6d3c7d2c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7BCEA0"/>
    <a:srgbClr val="BB98D1"/>
    <a:srgbClr val="7DD4F4"/>
    <a:srgbClr val="FE8080"/>
    <a:srgbClr val="EA564D"/>
    <a:srgbClr val="76A358"/>
    <a:srgbClr val="CE7C44"/>
    <a:srgbClr val="595959"/>
    <a:srgbClr val="028F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25E36-A944-420B-9637-11FFE0EFE8A9}" v="390" dt="2021-01-28T16:37:38.8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8" autoAdjust="0"/>
    <p:restoredTop sz="72637" autoAdjust="0"/>
  </p:normalViewPr>
  <p:slideViewPr>
    <p:cSldViewPr snapToGrid="0">
      <p:cViewPr varScale="1">
        <p:scale>
          <a:sx n="62" d="100"/>
          <a:sy n="62" d="100"/>
        </p:scale>
        <p:origin x="72" y="52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p:scale>
          <a:sx n="100" d="100"/>
          <a:sy n="100" d="100"/>
        </p:scale>
        <p:origin x="7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9T21:01:10.815"/>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229E63-8514-4F19-B4BB-D35B35199D3A}" type="datetimeFigureOut">
              <a:rPr lang="en-US" smtClean="0"/>
              <a:t>3/1/2021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A269E5-789A-4D39-AC6D-24DE67320D1E}" type="slidenum">
              <a:rPr lang="en-US" smtClean="0"/>
              <a:t>‹#›</a:t>
            </a:fld>
            <a:endParaRPr lang="en-US" dirty="0"/>
          </a:p>
        </p:txBody>
      </p:sp>
    </p:spTree>
    <p:extLst>
      <p:ext uri="{BB962C8B-B14F-4D97-AF65-F5344CB8AC3E}">
        <p14:creationId xmlns:p14="http://schemas.microsoft.com/office/powerpoint/2010/main" val="2366326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REMARQUE </a:t>
            </a:r>
            <a:r>
              <a:rPr lang="en-US" i="0" dirty="0"/>
              <a:t>: </a:t>
            </a:r>
            <a:r>
              <a:rPr lang="fr-FR" i="0" dirty="0"/>
              <a:t>Accueillez les participants et remerciez-les d'être venus au jour 2 de la formation. Demandez-leur s'ils sont à l'aise avec la température de la pièce avant de commencer.</a:t>
            </a:r>
            <a:endParaRPr lang="en-US" i="0" dirty="0"/>
          </a:p>
          <a:p>
            <a:endParaRPr lang="fr-FR" i="0" noProof="0" dirty="0"/>
          </a:p>
          <a:p>
            <a:r>
              <a:rPr lang="fr-FR" i="0" dirty="0"/>
              <a:t>Comme vous animerez un court quiz dans la diapositive suivante, vous pouvez attendre la fin du quiz pour leur demander s'ils ont des questions avant de commencer les sessions du jour 2.</a:t>
            </a:r>
            <a:endParaRPr lang="en-US" i="0" dirty="0"/>
          </a:p>
        </p:txBody>
      </p:sp>
      <p:sp>
        <p:nvSpPr>
          <p:cNvPr id="4" name="Slide Number Placeholder 3"/>
          <p:cNvSpPr>
            <a:spLocks noGrp="1"/>
          </p:cNvSpPr>
          <p:nvPr>
            <p:ph type="sldNum" sz="quarter" idx="5"/>
          </p:nvPr>
        </p:nvSpPr>
        <p:spPr/>
        <p:txBody>
          <a:bodyPr/>
          <a:lstStyle/>
          <a:p>
            <a:fld id="{9AA269E5-789A-4D39-AC6D-24DE67320D1E}" type="slidenum">
              <a:rPr lang="en-US" smtClean="0"/>
              <a:t>1</a:t>
            </a:fld>
            <a:endParaRPr lang="en-US" dirty="0"/>
          </a:p>
        </p:txBody>
      </p:sp>
    </p:spTree>
    <p:extLst>
      <p:ext uri="{BB962C8B-B14F-4D97-AF65-F5344CB8AC3E}">
        <p14:creationId xmlns:p14="http://schemas.microsoft.com/office/powerpoint/2010/main" val="1672575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REMARQUE </a:t>
            </a:r>
            <a:r>
              <a:rPr lang="en-US" dirty="0"/>
              <a:t>: </a:t>
            </a:r>
            <a:r>
              <a:rPr lang="fr-FR" dirty="0"/>
              <a:t>Demandez à un volontaire de lire le scénario sur la diapositive.</a:t>
            </a:r>
          </a:p>
          <a:p>
            <a:endParaRPr lang="en-US" dirty="0"/>
          </a:p>
          <a:p>
            <a:r>
              <a:rPr lang="fr-FR" dirty="0"/>
              <a:t>Obtenez des réponses du groupe sur la façon dont il pourrait répondre, puis passez à la diapositive suivante</a:t>
            </a:r>
            <a:r>
              <a:rPr lang="en-US" dirty="0"/>
              <a:t>.</a:t>
            </a:r>
          </a:p>
        </p:txBody>
      </p:sp>
      <p:sp>
        <p:nvSpPr>
          <p:cNvPr id="4" name="Slide Number Placeholder 3"/>
          <p:cNvSpPr>
            <a:spLocks noGrp="1"/>
          </p:cNvSpPr>
          <p:nvPr>
            <p:ph type="sldNum" sz="quarter" idx="10"/>
          </p:nvPr>
        </p:nvSpPr>
        <p:spPr/>
        <p:txBody>
          <a:bodyPr/>
          <a:lstStyle/>
          <a:p>
            <a:fld id="{6988C74F-8429-4686-A201-F02120734A10}" type="slidenum">
              <a:rPr lang="en-US" smtClean="0"/>
              <a:t>10</a:t>
            </a:fld>
            <a:endParaRPr lang="en-US" dirty="0"/>
          </a:p>
        </p:txBody>
      </p:sp>
    </p:spTree>
    <p:extLst>
      <p:ext uri="{BB962C8B-B14F-4D97-AF65-F5344CB8AC3E}">
        <p14:creationId xmlns:p14="http://schemas.microsoft.com/office/powerpoint/2010/main" val="77669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REMARQUE </a:t>
            </a:r>
            <a:r>
              <a:rPr lang="en-US" dirty="0"/>
              <a:t>: </a:t>
            </a:r>
            <a:r>
              <a:rPr lang="fr-FR" dirty="0"/>
              <a:t>Demandez à un volontaire de lire la définition du counseling motivationnel, puis passez à la diapositive suivante</a:t>
            </a:r>
            <a:r>
              <a:rPr lang="en-US" dirty="0"/>
              <a:t>.</a:t>
            </a:r>
          </a:p>
        </p:txBody>
      </p:sp>
      <p:sp>
        <p:nvSpPr>
          <p:cNvPr id="4" name="Slide Number Placeholder 3"/>
          <p:cNvSpPr>
            <a:spLocks noGrp="1"/>
          </p:cNvSpPr>
          <p:nvPr>
            <p:ph type="sldNum" sz="quarter" idx="5"/>
          </p:nvPr>
        </p:nvSpPr>
        <p:spPr/>
        <p:txBody>
          <a:bodyPr/>
          <a:lstStyle/>
          <a:p>
            <a:fld id="{9AA269E5-789A-4D39-AC6D-24DE67320D1E}" type="slidenum">
              <a:rPr lang="en-US" smtClean="0"/>
              <a:t>11</a:t>
            </a:fld>
            <a:endParaRPr lang="en-US" dirty="0"/>
          </a:p>
        </p:txBody>
      </p:sp>
    </p:spTree>
    <p:extLst>
      <p:ext uri="{BB962C8B-B14F-4D97-AF65-F5344CB8AC3E}">
        <p14:creationId xmlns:p14="http://schemas.microsoft.com/office/powerpoint/2010/main" val="4260456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Pourquoi une approche de communication centrée sur le client pour susciter et renforcer la motivation pour le changement pourrait-elle être importante dans le contexte des tests index et de la référence au réseau de risque </a:t>
            </a:r>
            <a:r>
              <a:rPr lang="en-US" i="1" dirty="0"/>
              <a:t>?</a:t>
            </a:r>
          </a:p>
          <a:p>
            <a:endParaRPr lang="en-US" dirty="0"/>
          </a:p>
          <a:p>
            <a:r>
              <a:rPr lang="fr-FR" dirty="0"/>
              <a:t>Accordez quelques instants aux participants pour répondre à la question, puis passez à la diapositive suivante</a:t>
            </a:r>
            <a:r>
              <a:rPr lang="en-US" dirty="0"/>
              <a:t>.</a:t>
            </a:r>
          </a:p>
        </p:txBody>
      </p:sp>
      <p:sp>
        <p:nvSpPr>
          <p:cNvPr id="4" name="Slide Number Placeholder 3"/>
          <p:cNvSpPr>
            <a:spLocks noGrp="1"/>
          </p:cNvSpPr>
          <p:nvPr>
            <p:ph type="sldNum" sz="quarter" idx="5"/>
          </p:nvPr>
        </p:nvSpPr>
        <p:spPr/>
        <p:txBody>
          <a:bodyPr/>
          <a:lstStyle/>
          <a:p>
            <a:fld id="{9AA269E5-789A-4D39-AC6D-24DE67320D1E}" type="slidenum">
              <a:rPr lang="en-US" smtClean="0"/>
              <a:t>12</a:t>
            </a:fld>
            <a:endParaRPr lang="en-US" dirty="0"/>
          </a:p>
        </p:txBody>
      </p:sp>
    </p:spTree>
    <p:extLst>
      <p:ext uri="{BB962C8B-B14F-4D97-AF65-F5344CB8AC3E}">
        <p14:creationId xmlns:p14="http://schemas.microsoft.com/office/powerpoint/2010/main" val="764609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Plusieurs problèmes peuvent survenir lorsque vous discutez de la recommandation d'un partenaire avec vos clients</a:t>
            </a:r>
            <a:r>
              <a:rPr lang="en-US" i="1" dirty="0"/>
              <a:t>.</a:t>
            </a:r>
          </a:p>
          <a:p>
            <a:endParaRPr lang="en-US" i="1" dirty="0"/>
          </a:p>
          <a:p>
            <a:r>
              <a:rPr lang="fr-FR" i="1" dirty="0"/>
              <a:t>Certains clients peuvent avoir été victimes de violence ou craindre que la divulgation ne mène à la violence. Ils peuvent être aux prises avec l'obligation de dire à quelqu'un qui les aime qu'ils n'ont pas été fidèles dans leur relation et qu'ils les ont exposés à l'infection par le VIH. Il n'est pas rare que les clients éprouvent de la peur, de la honte et de l'ambivalence quant à ce qu'ils doivent faire</a:t>
            </a:r>
            <a:r>
              <a:rPr lang="en-US" i="1" dirty="0"/>
              <a:t>.</a:t>
            </a:r>
          </a:p>
          <a:p>
            <a:endParaRPr lang="en-US" i="1" dirty="0"/>
          </a:p>
          <a:p>
            <a:r>
              <a:rPr lang="fr-FR" i="1" dirty="0"/>
              <a:t>Il est important d'utiliser des techniques de counseling de motivation à toutes les étapes. Celles-ci incluent: </a:t>
            </a:r>
            <a:r>
              <a:rPr lang="fr-FR" dirty="0"/>
              <a:t>[NOMMER CHAQUE COMPÉTENCE LORSQUE VOUS LES FAITES AVANCER UNE À UNE SUR LA DIAPOSITIVE</a:t>
            </a:r>
            <a:r>
              <a:rPr lang="en-US" dirty="0"/>
              <a:t>.]</a:t>
            </a:r>
          </a:p>
          <a:p>
            <a:endParaRPr lang="en-US" i="0" dirty="0"/>
          </a:p>
          <a:p>
            <a:r>
              <a:rPr lang="en-US" b="1" i="0" dirty="0"/>
              <a:t>Dites : </a:t>
            </a:r>
            <a:r>
              <a:rPr lang="fr-FR" i="1" dirty="0"/>
              <a:t>Il est également important que vous reconnaissiez lorsque vos clients parlent des changements qu'ils envisagent d'apporter et qui favorisent des résultats positifs et les encouragent.</a:t>
            </a:r>
            <a:endParaRPr lang="en-US" i="1" dirty="0"/>
          </a:p>
          <a:p>
            <a:endParaRPr lang="en-US" i="1" dirty="0"/>
          </a:p>
        </p:txBody>
      </p:sp>
      <p:sp>
        <p:nvSpPr>
          <p:cNvPr id="4" name="Slide Number Placeholder 3"/>
          <p:cNvSpPr>
            <a:spLocks noGrp="1"/>
          </p:cNvSpPr>
          <p:nvPr>
            <p:ph type="sldNum" sz="quarter" idx="5"/>
          </p:nvPr>
        </p:nvSpPr>
        <p:spPr/>
        <p:txBody>
          <a:bodyPr/>
          <a:lstStyle/>
          <a:p>
            <a:fld id="{9AA269E5-789A-4D39-AC6D-24DE67320D1E}" type="slidenum">
              <a:rPr lang="en-US" smtClean="0"/>
              <a:t>13</a:t>
            </a:fld>
            <a:endParaRPr lang="en-US" dirty="0"/>
          </a:p>
        </p:txBody>
      </p:sp>
    </p:spTree>
    <p:extLst>
      <p:ext uri="{BB962C8B-B14F-4D97-AF65-F5344CB8AC3E}">
        <p14:creationId xmlns:p14="http://schemas.microsoft.com/office/powerpoint/2010/main" val="3195787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71975"/>
          </a:xfrm>
        </p:spPr>
        <p:txBody>
          <a:bodyPr/>
          <a:lstStyle/>
          <a:p>
            <a:r>
              <a:rPr lang="en-US" sz="1100" b="1" i="0" dirty="0"/>
              <a:t>Dites : </a:t>
            </a:r>
            <a:r>
              <a:rPr lang="fr-FR" sz="1100" b="0" i="0" dirty="0"/>
              <a:t>À votre avis, qu'est-ce que « l'écoute réflexive » </a:t>
            </a:r>
            <a:r>
              <a:rPr lang="en-US" sz="1100" b="0" dirty="0"/>
              <a:t>?</a:t>
            </a:r>
          </a:p>
          <a:p>
            <a:endParaRPr lang="en-US" sz="1100" dirty="0"/>
          </a:p>
          <a:p>
            <a:r>
              <a:rPr lang="en-US" sz="1100" dirty="0"/>
              <a:t>Permettez-leur de répondre.</a:t>
            </a:r>
          </a:p>
          <a:p>
            <a:endParaRPr lang="en-US" sz="1100" dirty="0"/>
          </a:p>
          <a:p>
            <a:r>
              <a:rPr lang="en-US" sz="1100" b="1" i="0" dirty="0"/>
              <a:t>Dites : </a:t>
            </a:r>
            <a:r>
              <a:rPr lang="fr-FR" sz="1100" i="1" dirty="0"/>
              <a:t>Les réflexions sont des déclarations - pas des questions - qui peuvent être utilisées pour recueillir des informations et pour vous aider à mieux comprendre votre client</a:t>
            </a:r>
            <a:r>
              <a:rPr lang="en-US" sz="1100" i="1" dirty="0"/>
              <a:t>.</a:t>
            </a:r>
          </a:p>
          <a:p>
            <a:pPr marL="171450" lvl="0" indent="-171450">
              <a:buFont typeface="Arial" panose="020B0604020202020204" pitchFamily="34" charset="0"/>
              <a:buChar char="•"/>
            </a:pPr>
            <a:endParaRPr lang="en-US" sz="1100" i="1" kern="1200" dirty="0">
              <a:solidFill>
                <a:schemeClr val="tx1"/>
              </a:solidFill>
              <a:effectLst/>
              <a:latin typeface="+mn-lt"/>
              <a:ea typeface="+mn-ea"/>
              <a:cs typeface="+mn-cs"/>
            </a:endParaRPr>
          </a:p>
          <a:p>
            <a:pPr marL="0" lvl="0" indent="0">
              <a:buFont typeface="Arial" panose="020B0604020202020204" pitchFamily="34" charset="0"/>
              <a:buNone/>
            </a:pPr>
            <a:r>
              <a:rPr lang="fr-FR" sz="1100" i="1" kern="1200" dirty="0">
                <a:solidFill>
                  <a:schemeClr val="tx1"/>
                </a:solidFill>
                <a:effectLst/>
                <a:latin typeface="+mn-lt"/>
                <a:ea typeface="+mn-ea"/>
                <a:cs typeface="+mn-cs"/>
              </a:rPr>
              <a:t>Il y a des indices verbaux qui peuvent être utilisés lorsque l'on fait une réflexion. Par exemple </a:t>
            </a:r>
            <a:r>
              <a:rPr lang="en-US" sz="1100" i="1"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100" i="1" kern="1200" dirty="0">
                <a:solidFill>
                  <a:schemeClr val="tx1"/>
                </a:solidFill>
                <a:effectLst/>
                <a:latin typeface="Calibri" panose="020F0502020204030204" pitchFamily="34" charset="0"/>
                <a:cs typeface="Calibri" panose="020F0502020204030204" pitchFamily="34" charset="0"/>
              </a:rPr>
              <a:t>« </a:t>
            </a:r>
            <a:r>
              <a:rPr lang="en-US" sz="1100" i="1" kern="1200" dirty="0" err="1">
                <a:solidFill>
                  <a:schemeClr val="tx1"/>
                </a:solidFill>
                <a:effectLst/>
                <a:latin typeface="Calibri" panose="020F0502020204030204" pitchFamily="34" charset="0"/>
                <a:cs typeface="Calibri" panose="020F0502020204030204" pitchFamily="34" charset="0"/>
              </a:rPr>
              <a:t>Alors</a:t>
            </a:r>
            <a:r>
              <a:rPr lang="en-US" sz="1100" i="1" kern="1200" dirty="0">
                <a:solidFill>
                  <a:schemeClr val="tx1"/>
                </a:solidFill>
                <a:effectLst/>
                <a:latin typeface="Calibri" panose="020F0502020204030204" pitchFamily="34" charset="0"/>
                <a:cs typeface="Calibri" panose="020F0502020204030204" pitchFamily="34" charset="0"/>
              </a:rPr>
              <a:t> vous vous </a:t>
            </a:r>
            <a:r>
              <a:rPr lang="en-US" sz="1100" i="1" kern="1200" dirty="0" err="1">
                <a:solidFill>
                  <a:schemeClr val="tx1"/>
                </a:solidFill>
                <a:effectLst/>
                <a:latin typeface="Calibri" panose="020F0502020204030204" pitchFamily="34" charset="0"/>
                <a:cs typeface="Calibri" panose="020F0502020204030204" pitchFamily="34" charset="0"/>
              </a:rPr>
              <a:t>sentez</a:t>
            </a:r>
            <a:r>
              <a:rPr lang="en-US" sz="1100" i="1" kern="1200" dirty="0">
                <a:solidFill>
                  <a:schemeClr val="tx1"/>
                </a:solidFill>
                <a:effectLst/>
                <a:latin typeface="Calibri" panose="020F0502020204030204" pitchFamily="34" charset="0"/>
                <a:cs typeface="Calibri" panose="020F0502020204030204" pitchFamily="34" charset="0"/>
              </a:rPr>
              <a:t>… </a:t>
            </a:r>
            <a:r>
              <a:rPr lang="en-US" sz="1100" i="1" dirty="0">
                <a:latin typeface="Calibri" panose="020F0502020204030204" pitchFamily="34" charset="0"/>
                <a:cs typeface="Calibri" panose="020F0502020204030204" pitchFamily="34" charset="0"/>
              </a:rPr>
              <a:t>» </a:t>
            </a:r>
            <a:endParaRPr lang="en-US" sz="1100" i="1" kern="1200" dirty="0">
              <a:solidFill>
                <a:schemeClr val="tx1"/>
              </a:solidFill>
              <a:effectLst/>
              <a:latin typeface="Calibri" panose="020F0502020204030204" pitchFamily="34" charset="0"/>
              <a:cs typeface="Calibri" panose="020F0502020204030204" pitchFamily="34" charset="0"/>
            </a:endParaRPr>
          </a:p>
          <a:p>
            <a:pPr marL="171450" lvl="0" indent="-171450">
              <a:buFont typeface="Arial" panose="020B0604020202020204" pitchFamily="34" charset="0"/>
              <a:buChar char="•"/>
            </a:pPr>
            <a:r>
              <a:rPr lang="en-US" sz="1100" i="1" kern="1200" dirty="0">
                <a:solidFill>
                  <a:schemeClr val="tx1"/>
                </a:solidFill>
                <a:effectLst/>
                <a:latin typeface="Calibri" panose="020F0502020204030204" pitchFamily="34" charset="0"/>
                <a:cs typeface="Calibri" panose="020F0502020204030204" pitchFamily="34" charset="0"/>
              </a:rPr>
              <a:t>« </a:t>
            </a:r>
            <a:r>
              <a:rPr lang="fr-FR" sz="1100" i="1" kern="1200" dirty="0">
                <a:solidFill>
                  <a:schemeClr val="tx1"/>
                </a:solidFill>
                <a:effectLst/>
                <a:latin typeface="Calibri" panose="020F0502020204030204" pitchFamily="34" charset="0"/>
                <a:cs typeface="Calibri" panose="020F0502020204030204" pitchFamily="34" charset="0"/>
              </a:rPr>
              <a:t>Ce que j'entends, c'est que vous</a:t>
            </a:r>
            <a:r>
              <a:rPr lang="en-US" sz="1100" i="1" kern="1200" dirty="0">
                <a:solidFill>
                  <a:schemeClr val="tx1"/>
                </a:solidFill>
                <a:effectLst/>
                <a:latin typeface="Calibri" panose="020F0502020204030204" pitchFamily="34" charset="0"/>
                <a:cs typeface="Calibri" panose="020F0502020204030204" pitchFamily="34" charset="0"/>
              </a:rPr>
              <a:t>… </a:t>
            </a:r>
            <a:r>
              <a:rPr lang="en-US" sz="1100" i="1" dirty="0">
                <a:latin typeface="Calibri" panose="020F0502020204030204" pitchFamily="34" charset="0"/>
                <a:cs typeface="Calibri" panose="020F0502020204030204" pitchFamily="34" charset="0"/>
              </a:rPr>
              <a:t>»</a:t>
            </a:r>
            <a:endParaRPr lang="en-US" sz="1100" i="1" kern="1200" dirty="0">
              <a:solidFill>
                <a:schemeClr val="tx1"/>
              </a:solidFill>
              <a:effectLst/>
              <a:latin typeface="Calibri" panose="020F0502020204030204" pitchFamily="34" charset="0"/>
              <a:cs typeface="Calibri" panose="020F0502020204030204" pitchFamily="34" charset="0"/>
            </a:endParaRPr>
          </a:p>
          <a:p>
            <a:pPr marL="171450" lvl="0" indent="-171450">
              <a:buFont typeface="Arial" panose="020B0604020202020204" pitchFamily="34" charset="0"/>
              <a:buChar char="•"/>
            </a:pPr>
            <a:r>
              <a:rPr lang="en-US" sz="1100" i="1" kern="1200" dirty="0">
                <a:solidFill>
                  <a:schemeClr val="tx1"/>
                </a:solidFill>
                <a:effectLst/>
                <a:latin typeface="Calibri" panose="020F0502020204030204" pitchFamily="34" charset="0"/>
                <a:cs typeface="Calibri" panose="020F0502020204030204" pitchFamily="34" charset="0"/>
              </a:rPr>
              <a:t>« </a:t>
            </a:r>
            <a:r>
              <a:rPr lang="en-US" sz="1100" i="1" kern="1200" dirty="0" err="1">
                <a:solidFill>
                  <a:schemeClr val="tx1"/>
                </a:solidFill>
                <a:effectLst/>
                <a:latin typeface="Calibri" panose="020F0502020204030204" pitchFamily="34" charset="0"/>
                <a:cs typeface="Calibri" panose="020F0502020204030204" pitchFamily="34" charset="0"/>
              </a:rPr>
              <a:t>Vous</a:t>
            </a:r>
            <a:r>
              <a:rPr lang="en-US" sz="1100" i="1" kern="1200" dirty="0">
                <a:solidFill>
                  <a:schemeClr val="tx1"/>
                </a:solidFill>
                <a:effectLst/>
                <a:latin typeface="Calibri" panose="020F0502020204030204" pitchFamily="34" charset="0"/>
                <a:cs typeface="Calibri" panose="020F0502020204030204" pitchFamily="34" charset="0"/>
              </a:rPr>
              <a:t> vous demandez </a:t>
            </a:r>
            <a:r>
              <a:rPr lang="en-US" sz="1100" i="1" kern="1200" dirty="0" err="1">
                <a:solidFill>
                  <a:schemeClr val="tx1"/>
                </a:solidFill>
                <a:effectLst/>
                <a:latin typeface="Calibri" panose="020F0502020204030204" pitchFamily="34" charset="0"/>
                <a:cs typeface="Calibri" panose="020F0502020204030204" pitchFamily="34" charset="0"/>
              </a:rPr>
              <a:t>si</a:t>
            </a:r>
            <a:r>
              <a:rPr lang="en-US" sz="1100" i="1" kern="1200" dirty="0">
                <a:solidFill>
                  <a:schemeClr val="tx1"/>
                </a:solidFill>
                <a:effectLst/>
                <a:latin typeface="Calibri" panose="020F0502020204030204" pitchFamily="34" charset="0"/>
                <a:cs typeface="Calibri" panose="020F0502020204030204" pitchFamily="34" charset="0"/>
              </a:rPr>
              <a:t>… </a:t>
            </a:r>
            <a:r>
              <a:rPr lang="en-US" sz="1100" i="1" dirty="0">
                <a:latin typeface="Calibri" panose="020F0502020204030204" pitchFamily="34" charset="0"/>
                <a:cs typeface="Calibri" panose="020F0502020204030204" pitchFamily="34" charset="0"/>
              </a:rPr>
              <a:t>»</a:t>
            </a:r>
            <a:endParaRPr lang="en-US" sz="1100" i="1" kern="1200" dirty="0">
              <a:solidFill>
                <a:schemeClr val="tx1"/>
              </a:solidFill>
              <a:effectLst/>
              <a:latin typeface="Calibri" panose="020F0502020204030204" pitchFamily="34" charset="0"/>
              <a:cs typeface="Calibri" panose="020F0502020204030204" pitchFamily="34" charset="0"/>
            </a:endParaRPr>
          </a:p>
          <a:p>
            <a:pPr marL="171450" lvl="0" indent="-171450">
              <a:buFont typeface="Arial" panose="020B0604020202020204" pitchFamily="34" charset="0"/>
              <a:buChar char="•"/>
            </a:pPr>
            <a:r>
              <a:rPr lang="en-US" sz="1100" i="1" kern="1200" dirty="0">
                <a:solidFill>
                  <a:schemeClr val="tx1"/>
                </a:solidFill>
                <a:effectLst/>
                <a:latin typeface="Calibri" panose="020F0502020204030204" pitchFamily="34" charset="0"/>
                <a:cs typeface="Calibri" panose="020F0502020204030204" pitchFamily="34" charset="0"/>
              </a:rPr>
              <a:t>« </a:t>
            </a:r>
            <a:r>
              <a:rPr lang="en-US" sz="1100" i="1" kern="1200" dirty="0" err="1">
                <a:solidFill>
                  <a:schemeClr val="tx1"/>
                </a:solidFill>
                <a:effectLst/>
                <a:latin typeface="Calibri" panose="020F0502020204030204" pitchFamily="34" charset="0"/>
                <a:cs typeface="Calibri" panose="020F0502020204030204" pitchFamily="34" charset="0"/>
              </a:rPr>
              <a:t>Cela</a:t>
            </a:r>
            <a:r>
              <a:rPr lang="en-US" sz="1100" i="1" kern="1200" dirty="0">
                <a:solidFill>
                  <a:schemeClr val="tx1"/>
                </a:solidFill>
                <a:effectLst/>
                <a:latin typeface="Calibri" panose="020F0502020204030204" pitchFamily="34" charset="0"/>
                <a:cs typeface="Calibri" panose="020F0502020204030204" pitchFamily="34" charset="0"/>
              </a:rPr>
              <a:t> ressemble </a:t>
            </a:r>
            <a:r>
              <a:rPr lang="fr-FR" sz="1100" i="1" dirty="0">
                <a:latin typeface="Calibri" panose="020F0502020204030204" pitchFamily="34" charset="0"/>
                <a:cs typeface="Calibri" panose="020F0502020204030204" pitchFamily="34" charset="0"/>
              </a:rPr>
              <a:t>à</a:t>
            </a:r>
            <a:r>
              <a:rPr lang="en-US" sz="1100" i="1" kern="1200" dirty="0">
                <a:solidFill>
                  <a:schemeClr val="tx1"/>
                </a:solidFill>
                <a:effectLst/>
                <a:latin typeface="Calibri" panose="020F0502020204030204" pitchFamily="34" charset="0"/>
                <a:cs typeface="Calibri" panose="020F0502020204030204" pitchFamily="34" charset="0"/>
              </a:rPr>
              <a:t>… </a:t>
            </a:r>
            <a:r>
              <a:rPr lang="en-US" sz="1100" i="1" dirty="0">
                <a:latin typeface="Calibri" panose="020F0502020204030204" pitchFamily="34" charset="0"/>
                <a:cs typeface="Calibri" panose="020F0502020204030204" pitchFamily="34" charset="0"/>
              </a:rPr>
              <a:t>»</a:t>
            </a:r>
            <a:endParaRPr lang="en-US" sz="1100" i="1" kern="1200" dirty="0">
              <a:solidFill>
                <a:schemeClr val="tx1"/>
              </a:solidFill>
              <a:effectLst/>
              <a:latin typeface="Calibri" panose="020F0502020204030204" pitchFamily="34" charset="0"/>
              <a:cs typeface="Calibri" panose="020F0502020204030204" pitchFamily="34" charset="0"/>
            </a:endParaRPr>
          </a:p>
          <a:p>
            <a:pPr marL="0" lvl="0" indent="0">
              <a:buFont typeface="Arial" panose="020B0604020202020204" pitchFamily="34" charset="0"/>
              <a:buNone/>
            </a:pPr>
            <a:endParaRPr lang="en-US" sz="1100" kern="1200" dirty="0">
              <a:solidFill>
                <a:schemeClr val="tx1"/>
              </a:solidFill>
              <a:effectLst/>
              <a:latin typeface="+mn-lt"/>
              <a:ea typeface="+mn-ea"/>
              <a:cs typeface="+mn-cs"/>
            </a:endParaRPr>
          </a:p>
          <a:p>
            <a:r>
              <a:rPr lang="fr-FR" sz="1100" i="1" kern="1200" dirty="0">
                <a:solidFill>
                  <a:schemeClr val="tx1"/>
                </a:solidFill>
                <a:effectLst/>
                <a:latin typeface="+mn-lt"/>
                <a:ea typeface="+mn-ea"/>
                <a:cs typeface="+mn-cs"/>
              </a:rPr>
              <a:t>Celles-ci ne doivent pas être utilisées, mais elles peuvent être utiles, en particulier pour quelqu'un qui commence tout juste à utiliser les réflexions</a:t>
            </a:r>
            <a:r>
              <a:rPr lang="en-US" sz="1100" i="1" kern="1200" dirty="0">
                <a:solidFill>
                  <a:schemeClr val="tx1"/>
                </a:solidFill>
                <a:effectLst/>
                <a:latin typeface="+mn-lt"/>
                <a:ea typeface="+mn-ea"/>
                <a:cs typeface="+mn-cs"/>
              </a:rPr>
              <a:t>.</a:t>
            </a:r>
          </a:p>
          <a:p>
            <a:pPr lvl="0"/>
            <a:endParaRPr lang="en-US" sz="1100" kern="1200" dirty="0">
              <a:solidFill>
                <a:schemeClr val="tx1"/>
              </a:solidFill>
              <a:effectLst/>
              <a:latin typeface="+mn-lt"/>
              <a:ea typeface="+mn-ea"/>
              <a:cs typeface="+mn-cs"/>
            </a:endParaRPr>
          </a:p>
          <a:p>
            <a:pPr lvl="0"/>
            <a:r>
              <a:rPr lang="fr-FR" sz="1100" kern="1200" dirty="0">
                <a:solidFill>
                  <a:schemeClr val="tx1"/>
                </a:solidFill>
                <a:effectLst/>
                <a:latin typeface="+mn-lt"/>
                <a:ea typeface="+mn-ea"/>
                <a:cs typeface="+mn-cs"/>
              </a:rPr>
              <a:t>Demandez aux participants de mettre en pratique l'idée de base des réflexions en leur donnant quelques déclarations et voyez s'ils peuvent vous les refléter </a:t>
            </a:r>
            <a:r>
              <a:rPr lang="en-US" sz="1100" dirty="0"/>
              <a:t>:</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a:solidFill>
                  <a:schemeClr val="tx1"/>
                </a:solidFill>
                <a:effectLst/>
                <a:latin typeface="Calibri" panose="020F0502020204030204" pitchFamily="34" charset="0"/>
                <a:cs typeface="Calibri" panose="020F0502020204030204" pitchFamily="34" charset="0"/>
              </a:rPr>
              <a:t>« </a:t>
            </a:r>
            <a:r>
              <a:rPr lang="fr-FR" sz="1100" kern="1200" dirty="0">
                <a:solidFill>
                  <a:schemeClr val="tx1"/>
                </a:solidFill>
                <a:effectLst/>
                <a:latin typeface="+mn-lt"/>
                <a:ea typeface="+mn-ea"/>
                <a:cs typeface="+mn-cs"/>
              </a:rPr>
              <a:t>Les gens parlent toujours du VIH, mais je suis jeune et en forme, donc je ne m'en soucie pas vraiment. </a:t>
            </a:r>
            <a:r>
              <a:rPr lang="en-US" sz="1100" dirty="0">
                <a:latin typeface="Calibri" panose="020F0502020204030204" pitchFamily="34" charset="0"/>
                <a:cs typeface="Calibri" panose="020F0502020204030204" pitchFamily="34" charset="0"/>
              </a:rPr>
              <a:t>»</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a:solidFill>
                  <a:schemeClr val="tx1"/>
                </a:solidFill>
                <a:effectLst/>
                <a:latin typeface="Calibri" panose="020F0502020204030204" pitchFamily="34" charset="0"/>
                <a:cs typeface="Calibri" panose="020F0502020204030204" pitchFamily="34" charset="0"/>
              </a:rPr>
              <a:t>« </a:t>
            </a:r>
            <a:r>
              <a:rPr lang="en-US" sz="1100" kern="1200" dirty="0">
                <a:solidFill>
                  <a:schemeClr val="tx1"/>
                </a:solidFill>
                <a:effectLst/>
                <a:latin typeface="+mn-lt"/>
                <a:ea typeface="+mn-ea"/>
                <a:cs typeface="+mn-cs"/>
              </a:rPr>
              <a:t>J</a:t>
            </a:r>
            <a:r>
              <a:rPr lang="fr-FR" sz="1100" kern="1200" dirty="0">
                <a:solidFill>
                  <a:schemeClr val="tx1"/>
                </a:solidFill>
                <a:effectLst/>
                <a:latin typeface="+mn-lt"/>
                <a:ea typeface="+mn-ea"/>
                <a:cs typeface="+mn-cs"/>
              </a:rPr>
              <a:t>e sais que je devrais le dire à ma femme, mais je ne sais tout simplement pas ce que je ferais si elle et les enfants me quittaient. </a:t>
            </a:r>
            <a:r>
              <a:rPr lang="en-US" sz="1100" dirty="0">
                <a:latin typeface="Calibri" panose="020F0502020204030204" pitchFamily="34" charset="0"/>
                <a:cs typeface="Calibri" panose="020F0502020204030204" pitchFamily="34" charset="0"/>
              </a:rPr>
              <a:t>»</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a:solidFill>
                  <a:schemeClr val="tx1"/>
                </a:solidFill>
                <a:effectLst/>
                <a:latin typeface="Calibri" panose="020F0502020204030204" pitchFamily="34" charset="0"/>
                <a:cs typeface="Calibri" panose="020F0502020204030204" pitchFamily="34" charset="0"/>
              </a:rPr>
              <a:t>« </a:t>
            </a:r>
            <a:r>
              <a:rPr lang="fr-FR" sz="1100" kern="1200" dirty="0">
                <a:solidFill>
                  <a:schemeClr val="tx1"/>
                </a:solidFill>
                <a:effectLst/>
                <a:latin typeface="+mn-lt"/>
                <a:ea typeface="+mn-ea"/>
                <a:cs typeface="+mn-cs"/>
              </a:rPr>
              <a:t>Si je demande à mon petit ami d’utiliser des préservatifs, il va penser que j’ai dormi. </a:t>
            </a:r>
            <a:r>
              <a:rPr lang="en-US" sz="1100" dirty="0">
                <a:latin typeface="Calibri" panose="020F0502020204030204" pitchFamily="34" charset="0"/>
                <a:cs typeface="Calibri" panose="020F0502020204030204" pitchFamily="34" charset="0"/>
              </a:rPr>
              <a:t>»</a:t>
            </a:r>
            <a:endParaRPr lang="en-US" sz="1100" kern="1200" dirty="0">
              <a:solidFill>
                <a:schemeClr val="tx1"/>
              </a:solidFill>
              <a:effectLst/>
              <a:latin typeface="+mn-lt"/>
              <a:ea typeface="+mn-ea"/>
              <a:cs typeface="+mn-cs"/>
            </a:endParaRPr>
          </a:p>
          <a:p>
            <a:endParaRPr lang="en-US" sz="1100" dirty="0"/>
          </a:p>
          <a:p>
            <a:endParaRPr lang="en-US" sz="1100" dirty="0"/>
          </a:p>
          <a:p>
            <a:endParaRPr lang="en-US" sz="1100" dirty="0"/>
          </a:p>
          <a:p>
            <a:endParaRPr lang="en-US" sz="1100" dirty="0"/>
          </a:p>
        </p:txBody>
      </p:sp>
      <p:sp>
        <p:nvSpPr>
          <p:cNvPr id="4" name="Slide Number Placeholder 3"/>
          <p:cNvSpPr>
            <a:spLocks noGrp="1"/>
          </p:cNvSpPr>
          <p:nvPr>
            <p:ph type="sldNum" sz="quarter" idx="5"/>
          </p:nvPr>
        </p:nvSpPr>
        <p:spPr/>
        <p:txBody>
          <a:bodyPr/>
          <a:lstStyle/>
          <a:p>
            <a:fld id="{9AA269E5-789A-4D39-AC6D-24DE67320D1E}" type="slidenum">
              <a:rPr lang="en-US" smtClean="0"/>
              <a:t>14</a:t>
            </a:fld>
            <a:endParaRPr lang="en-US" dirty="0"/>
          </a:p>
        </p:txBody>
      </p:sp>
    </p:spTree>
    <p:extLst>
      <p:ext uri="{BB962C8B-B14F-4D97-AF65-F5344CB8AC3E}">
        <p14:creationId xmlns:p14="http://schemas.microsoft.com/office/powerpoint/2010/main" val="1204031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4350" y="4400550"/>
            <a:ext cx="5781675" cy="4648200"/>
          </a:xfrm>
        </p:spPr>
        <p:txBody>
          <a:bodyPr/>
          <a:lstStyle/>
          <a:p>
            <a:pPr lvl="0"/>
            <a:r>
              <a:rPr lang="en-US" sz="1100" b="1" kern="1200" dirty="0">
                <a:solidFill>
                  <a:schemeClr val="tx1"/>
                </a:solidFill>
                <a:effectLst/>
                <a:latin typeface="+mn-lt"/>
                <a:ea typeface="+mn-ea"/>
                <a:cs typeface="+mn-cs"/>
              </a:rPr>
              <a:t>Réflexions - Lancer de balle </a:t>
            </a:r>
            <a:r>
              <a:rPr lang="en-US" sz="1100" kern="1200" dirty="0">
                <a:solidFill>
                  <a:schemeClr val="tx1"/>
                </a:solidFill>
                <a:effectLst/>
                <a:latin typeface="+mn-lt"/>
                <a:ea typeface="+mn-ea"/>
                <a:cs typeface="+mn-cs"/>
              </a:rPr>
              <a:t>: </a:t>
            </a:r>
            <a:r>
              <a:rPr lang="fr-FR" sz="1100" kern="1200" dirty="0">
                <a:solidFill>
                  <a:schemeClr val="tx1"/>
                </a:solidFill>
                <a:effectLst/>
                <a:latin typeface="+mn-lt"/>
                <a:ea typeface="+mn-ea"/>
                <a:cs typeface="+mn-cs"/>
              </a:rPr>
              <a:t>Demandez aux participants de se rendre dans une partie de la salle où tout le groupe peut se tenir en cercle et se voir</a:t>
            </a:r>
            <a:r>
              <a:rPr lang="en-US" sz="1100" kern="1200" dirty="0">
                <a:solidFill>
                  <a:schemeClr val="tx1"/>
                </a:solidFill>
                <a:effectLst/>
                <a:latin typeface="+mn-lt"/>
                <a:ea typeface="+mn-ea"/>
                <a:cs typeface="+mn-cs"/>
              </a:rPr>
              <a:t>. </a:t>
            </a:r>
            <a:r>
              <a:rPr lang="fr-FR" sz="1100" kern="1200" dirty="0">
                <a:solidFill>
                  <a:schemeClr val="tx1"/>
                </a:solidFill>
                <a:effectLst/>
                <a:latin typeface="+mn-lt"/>
                <a:ea typeface="+mn-ea"/>
                <a:cs typeface="+mn-cs"/>
              </a:rPr>
              <a:t>Apportez une balle qui peut être facilement lancée et attrapée (cela peut être fait avec du papier et du ruban adhésif si nécessaire</a:t>
            </a:r>
            <a:r>
              <a:rPr lang="en-US" sz="1100" kern="1200" dirty="0">
                <a:solidFill>
                  <a:schemeClr val="tx1"/>
                </a:solidFill>
                <a:effectLst/>
                <a:latin typeface="+mn-lt"/>
                <a:ea typeface="+mn-ea"/>
                <a:cs typeface="+mn-cs"/>
              </a:rPr>
              <a:t>). </a:t>
            </a:r>
            <a:r>
              <a:rPr lang="fr-FR" sz="1100" kern="1200" dirty="0">
                <a:solidFill>
                  <a:schemeClr val="tx1"/>
                </a:solidFill>
                <a:effectLst/>
                <a:latin typeface="+mn-lt"/>
                <a:ea typeface="+mn-ea"/>
                <a:cs typeface="+mn-cs"/>
              </a:rPr>
              <a:t>Expliquez que vous ferez une déclaration sur vous-même. Vous pouvez suggérer un thème pour le groupe </a:t>
            </a:r>
            <a:r>
              <a:rPr lang="en-US" sz="1100" kern="1200" dirty="0">
                <a:solidFill>
                  <a:schemeClr val="tx1"/>
                </a:solidFill>
                <a:effectLst/>
                <a:latin typeface="+mn-lt"/>
                <a:ea typeface="+mn-ea"/>
                <a:cs typeface="+mn-cs"/>
              </a:rPr>
              <a:t>- </a:t>
            </a:r>
            <a:r>
              <a:rPr lang="fr-FR" sz="1100" kern="1200" dirty="0">
                <a:solidFill>
                  <a:schemeClr val="tx1"/>
                </a:solidFill>
                <a:effectLst/>
                <a:latin typeface="+mn-lt"/>
                <a:ea typeface="+mn-ea"/>
                <a:cs typeface="+mn-cs"/>
              </a:rPr>
              <a:t>el que « Quelque chose que j'aime chez moi » ou « Quelque chose sur lequel je travaille » - tout ce qui convient à vos participants</a:t>
            </a:r>
            <a:r>
              <a:rPr lang="en-US" sz="1100" kern="1200" dirty="0">
                <a:solidFill>
                  <a:schemeClr val="tx1"/>
                </a:solidFill>
                <a:effectLst/>
                <a:latin typeface="+mn-lt"/>
                <a:ea typeface="+mn-ea"/>
                <a:cs typeface="+mn-cs"/>
              </a:rPr>
              <a:t>.</a:t>
            </a:r>
          </a:p>
          <a:p>
            <a:pPr>
              <a:spcBef>
                <a:spcPts val="600"/>
              </a:spcBef>
            </a:pPr>
            <a:r>
              <a:rPr lang="en-US" sz="1100" b="1" kern="1200" dirty="0" err="1">
                <a:solidFill>
                  <a:schemeClr val="tx1"/>
                </a:solidFill>
                <a:effectLst/>
                <a:latin typeface="+mn-lt"/>
                <a:ea typeface="+mn-ea"/>
                <a:cs typeface="+mn-cs"/>
              </a:rPr>
              <a:t>Exemple</a:t>
            </a:r>
            <a:r>
              <a:rPr lang="en-US" sz="1100" b="1"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 </a:t>
            </a:r>
            <a:r>
              <a:rPr lang="fr-FR" sz="1100" i="1" kern="1200" dirty="0">
                <a:solidFill>
                  <a:schemeClr val="tx1"/>
                </a:solidFill>
                <a:effectLst/>
                <a:latin typeface="+mn-lt"/>
                <a:ea typeface="+mn-ea"/>
                <a:cs typeface="+mn-cs"/>
              </a:rPr>
              <a:t>J'adore voyager pour mon travail, mais je sens que je n'ai pas assez de temps à passer avec mes amis et ma famille</a:t>
            </a:r>
            <a:r>
              <a:rPr lang="en-US" sz="1100" i="1" kern="1200" dirty="0">
                <a:solidFill>
                  <a:schemeClr val="tx1"/>
                </a:solidFill>
                <a:effectLst/>
                <a:latin typeface="+mn-lt"/>
                <a:ea typeface="+mn-ea"/>
                <a:cs typeface="+mn-cs"/>
              </a:rPr>
              <a:t>.</a:t>
            </a:r>
          </a:p>
          <a:p>
            <a:pPr>
              <a:spcBef>
                <a:spcPts val="600"/>
              </a:spcBef>
            </a:pPr>
            <a:r>
              <a:rPr lang="fr-FR" sz="1100" kern="1200" dirty="0">
                <a:solidFill>
                  <a:schemeClr val="tx1"/>
                </a:solidFill>
                <a:effectLst/>
                <a:latin typeface="+mn-lt"/>
                <a:ea typeface="+mn-ea"/>
                <a:cs typeface="+mn-cs"/>
              </a:rPr>
              <a:t>Expliquez qu'après avoir fait votre déclaration, vous établissez un contact visuel avec quelqu'un dans le cercle et vous lui lancez le ballon quand il aura l'air prêt à le recevoir</a:t>
            </a:r>
            <a:r>
              <a:rPr lang="en-US" sz="1100" kern="1200" dirty="0">
                <a:solidFill>
                  <a:schemeClr val="tx1"/>
                </a:solidFill>
                <a:effectLst/>
                <a:latin typeface="+mn-lt"/>
                <a:ea typeface="+mn-ea"/>
                <a:cs typeface="+mn-cs"/>
              </a:rPr>
              <a:t>. </a:t>
            </a:r>
            <a:r>
              <a:rPr lang="fr-FR" sz="1100" kern="1200" dirty="0">
                <a:solidFill>
                  <a:schemeClr val="tx1"/>
                </a:solidFill>
                <a:effectLst/>
                <a:latin typeface="+mn-lt"/>
                <a:ea typeface="+mn-ea"/>
                <a:cs typeface="+mn-cs"/>
              </a:rPr>
              <a:t>Leur travail consiste d'abord à réfléchir à ce que vous avez dit, puis à dire une déclaration sur eux-mêmes, puis à lancer la balle à quelqu'un d'autre</a:t>
            </a:r>
            <a:r>
              <a:rPr lang="en-US" sz="1100" kern="1200" dirty="0">
                <a:solidFill>
                  <a:schemeClr val="tx1"/>
                </a:solidFill>
                <a:effectLst/>
                <a:latin typeface="+mn-lt"/>
                <a:ea typeface="+mn-ea"/>
                <a:cs typeface="+mn-cs"/>
              </a:rPr>
              <a:t>. </a:t>
            </a:r>
            <a:r>
              <a:rPr lang="fr-FR" sz="1100" kern="1200" dirty="0">
                <a:solidFill>
                  <a:schemeClr val="tx1"/>
                </a:solidFill>
                <a:effectLst/>
                <a:latin typeface="+mn-lt"/>
                <a:ea typeface="+mn-ea"/>
                <a:cs typeface="+mn-cs"/>
              </a:rPr>
              <a:t>Remarque : cela nécessite que les participants soient attentifs les uns aux autres !. Continuez jusqu'à ce que tout le monde ait eu au moins un tour - si ça se passe bien, vous pouvez continuer pour un tour supplémentaire, mais avec un thème différent. Essayez d'éviter que les participants passent le ballon à la personne à côté d'eux - l'idée est que tous les participants écoutent et réfléchissent, car ils ne savent jamais s'ils pourraient être les suivants</a:t>
            </a:r>
            <a:r>
              <a:rPr lang="en-US" sz="1100" kern="1200" dirty="0">
                <a:solidFill>
                  <a:schemeClr val="tx1"/>
                </a:solidFill>
                <a:effectLst/>
                <a:latin typeface="+mn-lt"/>
                <a:ea typeface="+mn-ea"/>
                <a:cs typeface="+mn-cs"/>
              </a:rPr>
              <a:t>.</a:t>
            </a:r>
          </a:p>
          <a:p>
            <a:pPr lvl="0">
              <a:spcBef>
                <a:spcPts val="600"/>
              </a:spcBef>
            </a:pPr>
            <a:r>
              <a:rPr lang="fr-FR" sz="1100" kern="1200" dirty="0">
                <a:solidFill>
                  <a:schemeClr val="tx1"/>
                </a:solidFill>
                <a:effectLst/>
                <a:latin typeface="+mn-lt"/>
                <a:ea typeface="+mn-ea"/>
                <a:cs typeface="+mn-cs"/>
              </a:rPr>
              <a:t>Une fois l'activité terminée, demandez aux participants ce qu'ils ont ressenti. Qu'est-ce qui était facile à réfléchir ? Qu'est-ce qui était difficile ? </a:t>
            </a:r>
            <a:r>
              <a:rPr lang="en-US" sz="1100" kern="1200" dirty="0">
                <a:solidFill>
                  <a:schemeClr val="tx1"/>
                </a:solidFill>
                <a:effectLst/>
                <a:latin typeface="+mn-lt"/>
                <a:ea typeface="+mn-ea"/>
                <a:cs typeface="+mn-cs"/>
              </a:rPr>
              <a:t> </a:t>
            </a:r>
          </a:p>
          <a:p>
            <a:pPr lvl="0">
              <a:spcBef>
                <a:spcPts val="600"/>
              </a:spcBef>
            </a:pPr>
            <a:r>
              <a:rPr lang="fr-FR" sz="1100" kern="1200" dirty="0">
                <a:solidFill>
                  <a:schemeClr val="tx1"/>
                </a:solidFill>
                <a:effectLst/>
                <a:latin typeface="+mn-lt"/>
                <a:ea typeface="+mn-ea"/>
                <a:cs typeface="+mn-cs"/>
              </a:rPr>
              <a:t>Attendez-vous à entendre qu'il était difficile de rester concentré et de suivre tout ce qui se disait</a:t>
            </a:r>
            <a:r>
              <a:rPr lang="en-US" sz="1100" kern="1200" dirty="0">
                <a:solidFill>
                  <a:schemeClr val="tx1"/>
                </a:solidFill>
                <a:effectLst/>
                <a:latin typeface="+mn-lt"/>
                <a:ea typeface="+mn-ea"/>
                <a:cs typeface="+mn-cs"/>
              </a:rPr>
              <a:t>. </a:t>
            </a:r>
          </a:p>
          <a:p>
            <a:pPr lvl="0">
              <a:spcBef>
                <a:spcPts val="600"/>
              </a:spcBef>
            </a:pPr>
            <a:r>
              <a:rPr lang="en-US" sz="1100" b="1" i="0" dirty="0" err="1"/>
              <a:t>Dites</a:t>
            </a:r>
            <a:r>
              <a:rPr lang="en-US" sz="1100" b="1" i="0" dirty="0"/>
              <a:t> : </a:t>
            </a:r>
            <a:r>
              <a:rPr lang="fr-FR" sz="1100" b="0" i="1" kern="1200" dirty="0">
                <a:solidFill>
                  <a:schemeClr val="tx1"/>
                </a:solidFill>
                <a:effectLst/>
                <a:latin typeface="+mn-lt"/>
                <a:ea typeface="+mn-ea"/>
                <a:cs typeface="+mn-cs"/>
              </a:rPr>
              <a:t>Pour être en mesure de refléter efficacement les déclarations de votre client, vous devez être capable d’écouter attentivement et de surveiller votre client à la recherche d’indices verbaux et non verbaux ET de réfléchir attentivement à la signification de votre client. Plutôt que de vous préoccuper de ce que vous voulez dire à votre client, votre première préoccupation devrait être de comprendre ce qu'il essaie de vous dire</a:t>
            </a:r>
            <a:r>
              <a:rPr lang="en-US" sz="11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9AA269E5-789A-4D39-AC6D-24DE67320D1E}" type="slidenum">
              <a:rPr lang="en-US" smtClean="0"/>
              <a:t>15</a:t>
            </a:fld>
            <a:endParaRPr lang="en-US" dirty="0"/>
          </a:p>
        </p:txBody>
      </p:sp>
    </p:spTree>
    <p:extLst>
      <p:ext uri="{BB962C8B-B14F-4D97-AF65-F5344CB8AC3E}">
        <p14:creationId xmlns:p14="http://schemas.microsoft.com/office/powerpoint/2010/main" val="2092824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43425"/>
          </a:xfrm>
        </p:spPr>
        <p:txBody>
          <a:bodyPr/>
          <a:lstStyle/>
          <a:p>
            <a:pPr lvl="0"/>
            <a:r>
              <a:rPr lang="fr-FR" sz="1200" kern="1200" dirty="0">
                <a:solidFill>
                  <a:schemeClr val="tx1"/>
                </a:solidFill>
                <a:effectLst/>
                <a:latin typeface="+mn-lt"/>
                <a:ea typeface="+mn-ea"/>
                <a:cs typeface="+mn-cs"/>
              </a:rPr>
              <a:t>Demandez aux participants si quelqu'un peut expliquer ce qu'est une affirmation</a:t>
            </a:r>
            <a:r>
              <a:rPr lang="en-US" sz="1200" kern="1200" dirty="0">
                <a:solidFill>
                  <a:schemeClr val="tx1"/>
                </a:solidFill>
                <a:effectLst/>
                <a:latin typeface="+mn-lt"/>
                <a:ea typeface="+mn-ea"/>
                <a:cs typeface="+mn-cs"/>
              </a:rPr>
              <a:t>.</a:t>
            </a:r>
          </a:p>
          <a:p>
            <a:pPr lvl="0">
              <a:spcBef>
                <a:spcPts val="600"/>
              </a:spcBef>
            </a:pPr>
            <a:r>
              <a:rPr lang="fr-FR" sz="1200" kern="1200" dirty="0">
                <a:solidFill>
                  <a:schemeClr val="tx1"/>
                </a:solidFill>
                <a:effectLst/>
                <a:latin typeface="+mn-lt"/>
                <a:ea typeface="+mn-ea"/>
                <a:cs typeface="+mn-cs"/>
              </a:rPr>
              <a:t>Offrir de l'affirmation signifie mettre en évidence les aspects positifs de nos clients. De nombreux éducateurs / conseillers peuvent passer la majorité de leur temps à se concentrer sur les « mauvais » comportements de leurs clients et reconnaissent rarement leurs choix, changements ou intentions positifs</a:t>
            </a:r>
            <a:r>
              <a:rPr lang="en-US"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L'affirmation peut aider à établir un rapport positif avec nos clients (cela peut être épuisant si quelqu'un vous dit toujours ce que vous pouvez faire mieux). L’affirmation peut également diminuer la défensive des clients et les rendre plus ouverts à des commentaires critiques constructifs à l’avenir. Au fond, l'affirmation est une question d'empathie, car elle montre que nous reconnaissons la valeur de chaque personne, même de celles qui ne pratiquent pas les comportements idéaux de manière cohérente, voire jamais</a:t>
            </a:r>
            <a:r>
              <a:rPr lang="en-US" sz="1200" kern="1200" dirty="0">
                <a:solidFill>
                  <a:schemeClr val="tx1"/>
                </a:solidFill>
                <a:effectLst/>
                <a:latin typeface="+mn-lt"/>
                <a:ea typeface="+mn-ea"/>
                <a:cs typeface="+mn-cs"/>
              </a:rPr>
              <a:t>. </a:t>
            </a:r>
          </a:p>
          <a:p>
            <a:pPr lvl="0">
              <a:spcBef>
                <a:spcPts val="600"/>
              </a:spcBef>
            </a:pPr>
            <a:r>
              <a:rPr lang="en-US" b="1" i="0" dirty="0" err="1"/>
              <a:t>Dites</a:t>
            </a:r>
            <a:r>
              <a:rPr lang="en-US" b="1" i="0" dirty="0"/>
              <a:t> : </a:t>
            </a:r>
            <a:r>
              <a:rPr lang="fr-FR" b="0" i="1" dirty="0"/>
              <a:t>Il existe différentes manières d'affirmer. Quels sont des exemples de choses que vous pourriez affirmer à propos d'un client (ou d'un ami / membre de la famille / partenaire) ?</a:t>
            </a:r>
            <a:endParaRPr lang="en-US" sz="1200" i="1" kern="1200" dirty="0">
              <a:solidFill>
                <a:schemeClr val="tx1"/>
              </a:solidFill>
              <a:effectLst/>
              <a:latin typeface="+mn-lt"/>
              <a:ea typeface="+mn-ea"/>
              <a:cs typeface="+mn-cs"/>
            </a:endParaRPr>
          </a:p>
          <a:p>
            <a:pPr lvl="0">
              <a:spcBef>
                <a:spcPts val="600"/>
              </a:spcBef>
            </a:pPr>
            <a:r>
              <a:rPr lang="fr-FR" sz="1200" i="0" kern="1200" dirty="0">
                <a:solidFill>
                  <a:schemeClr val="tx1"/>
                </a:solidFill>
                <a:effectLst/>
                <a:latin typeface="+mn-lt"/>
                <a:ea typeface="+mn-ea"/>
                <a:cs typeface="+mn-cs"/>
              </a:rPr>
              <a:t>Utilisez les exemples ci-dessous / sur la diapositive pour articuler les points non soulevés par les participants</a:t>
            </a:r>
            <a:r>
              <a:rPr lang="en-US" sz="1200" i="0" kern="1200" dirty="0">
                <a:solidFill>
                  <a:schemeClr val="tx1"/>
                </a:solidFill>
                <a:effectLst/>
                <a:latin typeface="+mn-lt"/>
                <a:ea typeface="+mn-ea"/>
                <a:cs typeface="+mn-cs"/>
              </a:rPr>
              <a:t>.</a:t>
            </a:r>
          </a:p>
          <a:p>
            <a:pPr marL="171450" lvl="0" indent="-171450">
              <a:spcBef>
                <a:spcPts val="600"/>
              </a:spcBef>
              <a:buFont typeface="Arial" panose="020B0604020202020204" pitchFamily="34" charset="0"/>
              <a:buChar char="•"/>
            </a:pPr>
            <a:r>
              <a:rPr lang="fr-FR" sz="1200" kern="1200" dirty="0">
                <a:solidFill>
                  <a:schemeClr val="tx1"/>
                </a:solidFill>
                <a:effectLst/>
                <a:latin typeface="+mn-lt"/>
                <a:ea typeface="+mn-ea"/>
                <a:cs typeface="+mn-cs"/>
              </a:rPr>
              <a:t>Vous pouvez faire un commentaire positif sur les intentions ou les actions d’une personne</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Vous pouvez commenter sur les traits ou compétences positifs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Vous pouvez même reformuler un négatif en positif, c'est-à-dire</a:t>
            </a:r>
            <a:r>
              <a:rPr lang="en-US" sz="1200" kern="1200" dirty="0">
                <a:solidFill>
                  <a:schemeClr val="tx1"/>
                </a:solidFill>
                <a:effectLst/>
                <a:latin typeface="+mn-lt"/>
                <a:ea typeface="+mn-ea"/>
                <a:cs typeface="+mn-cs"/>
              </a:rPr>
              <a:t>, </a:t>
            </a:r>
            <a:r>
              <a:rPr lang="en-US" sz="1200" i="1" kern="1200" dirty="0">
                <a:solidFill>
                  <a:schemeClr val="tx1"/>
                </a:solidFill>
                <a:effectLst/>
                <a:latin typeface="Arial" panose="020B0604020202020204" pitchFamily="34" charset="0"/>
                <a:cs typeface="Arial" panose="020B0604020202020204" pitchFamily="34" charset="0"/>
              </a:rPr>
              <a:t>« </a:t>
            </a:r>
            <a:r>
              <a:rPr lang="fr-FR" sz="1200" i="1" kern="1200" dirty="0">
                <a:solidFill>
                  <a:schemeClr val="tx1"/>
                </a:solidFill>
                <a:effectLst/>
                <a:latin typeface="+mn-lt"/>
                <a:ea typeface="+mn-ea"/>
                <a:cs typeface="+mn-cs"/>
              </a:rPr>
              <a:t>Vous n'avez pas encore été en mesure d'arrêter de fumer, mais vous continuez d'essayer, car vous vous souciez vraiment de votre santé </a:t>
            </a:r>
            <a:r>
              <a:rPr lang="en-US" i="1" dirty="0">
                <a:latin typeface="Calibri" panose="020F0502020204030204" pitchFamily="34" charset="0"/>
                <a:cs typeface="Calibri" panose="020F0502020204030204" pitchFamily="34" charset="0"/>
              </a:rPr>
              <a:t>»</a:t>
            </a:r>
            <a:r>
              <a:rPr lang="en-US" i="1" dirty="0"/>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AA269E5-789A-4D39-AC6D-24DE67320D1E}" type="slidenum">
              <a:rPr lang="en-US" smtClean="0"/>
              <a:t>16</a:t>
            </a:fld>
            <a:endParaRPr lang="en-US" dirty="0"/>
          </a:p>
        </p:txBody>
      </p:sp>
    </p:spTree>
    <p:extLst>
      <p:ext uri="{BB962C8B-B14F-4D97-AF65-F5344CB8AC3E}">
        <p14:creationId xmlns:p14="http://schemas.microsoft.com/office/powerpoint/2010/main" val="3569561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85775"/>
            <a:ext cx="5486400" cy="3086100"/>
          </a:xfrm>
        </p:spPr>
      </p:sp>
      <p:sp>
        <p:nvSpPr>
          <p:cNvPr id="3" name="Notes Placeholder 2"/>
          <p:cNvSpPr>
            <a:spLocks noGrp="1"/>
          </p:cNvSpPr>
          <p:nvPr>
            <p:ph type="body" idx="1"/>
          </p:nvPr>
        </p:nvSpPr>
        <p:spPr>
          <a:xfrm>
            <a:off x="685800" y="3667125"/>
            <a:ext cx="5486400" cy="5372099"/>
          </a:xfrm>
        </p:spPr>
        <p:txBody>
          <a:bodyPr/>
          <a:lstStyle/>
          <a:p>
            <a:r>
              <a:rPr lang="en-US" sz="1100" b="1" i="0" dirty="0"/>
              <a:t>Dites : </a:t>
            </a:r>
            <a:r>
              <a:rPr lang="fr-FR" sz="1100" i="1" dirty="0"/>
              <a:t>Veuillez vous tourner vers un partenaire à votre table </a:t>
            </a:r>
            <a:r>
              <a:rPr lang="en-US" sz="1100" dirty="0"/>
              <a:t>[</a:t>
            </a:r>
            <a:r>
              <a:rPr lang="fr-FR" sz="1100" dirty="0"/>
              <a:t>LES PERSONNES DEVRAIENT ÊTRE EN GROUPE DE DEUX OU TROIS SI NÉCESSAIRE</a:t>
            </a:r>
            <a:r>
              <a:rPr lang="en-US" sz="1100" dirty="0"/>
              <a:t>].</a:t>
            </a:r>
          </a:p>
          <a:p>
            <a:pPr>
              <a:spcBef>
                <a:spcPts val="600"/>
              </a:spcBef>
            </a:pPr>
            <a:r>
              <a:rPr lang="fr-FR" sz="1100" i="1" dirty="0"/>
              <a:t>Le but de cet exercice est de prendre quelques minutes à pratiquer les affirmations les uns avec les autres. Pensez à une situation de la vie réelle que vous rencontrez actuellement et que vous vous sentez à l'aise de partager avec votre ou vos partenaires. Ensuite, à votre tour, parlez brièvement à votre auditeur du problème sur lequel vous travaillez et de ce que vous faites pour surmonter les défis auxquels vous êtes confronté</a:t>
            </a:r>
            <a:r>
              <a:rPr lang="en-US" sz="1100" i="1" dirty="0"/>
              <a:t>.</a:t>
            </a:r>
          </a:p>
          <a:p>
            <a:pPr>
              <a:spcBef>
                <a:spcPts val="600"/>
              </a:spcBef>
            </a:pPr>
            <a:r>
              <a:rPr lang="fr-FR" sz="1100" i="1" dirty="0"/>
              <a:t>Essayez de fournir des affirmations le cas échéant, en veillant à commencer par « vous » dans vos déclarations (évitez de commencer par « je ») et concentrez-vous sur quelque chose de positif concernant la personne, ses actions, ses intentions, ses traits ou ses compétences</a:t>
            </a:r>
            <a:r>
              <a:rPr lang="en-US" sz="1100" i="1" dirty="0"/>
              <a:t>.</a:t>
            </a:r>
          </a:p>
          <a:p>
            <a:pPr>
              <a:spcBef>
                <a:spcPts val="600"/>
              </a:spcBef>
            </a:pPr>
            <a:r>
              <a:rPr lang="fr-FR" sz="1100" dirty="0"/>
              <a:t>Accordez environ 5 minutes à l'exercice, puis discutez en plénière des réactions et des observations de l'activité</a:t>
            </a:r>
            <a:r>
              <a:rPr lang="en-US" sz="1100" dirty="0"/>
              <a:t>. </a:t>
            </a:r>
          </a:p>
          <a:p>
            <a:pPr>
              <a:spcBef>
                <a:spcPts val="600"/>
              </a:spcBef>
            </a:pPr>
            <a:r>
              <a:rPr lang="en-US" sz="1100" b="1" i="0" dirty="0" err="1"/>
              <a:t>Dites</a:t>
            </a:r>
            <a:r>
              <a:rPr lang="en-US" sz="1100" b="1" i="0" dirty="0"/>
              <a:t> : </a:t>
            </a:r>
            <a:r>
              <a:rPr lang="fr-FR" sz="1100" i="1" dirty="0"/>
              <a:t>Qu'avez-vous ressenti en recevant une affirmation ? Qu'avez-vous ressenti en donnant une affirmation ? Comment cela pourrait-il potentiellement aider la relation client-prestataire dans la conduite de tests index et de référence au réseau de risque </a:t>
            </a:r>
            <a:r>
              <a:rPr lang="en-US" sz="1100" i="1" dirty="0"/>
              <a:t>?</a:t>
            </a:r>
          </a:p>
          <a:p>
            <a:pPr>
              <a:spcBef>
                <a:spcPts val="600"/>
              </a:spcBef>
            </a:pPr>
            <a:r>
              <a:rPr lang="fr-FR" sz="1100" dirty="0"/>
              <a:t>S'il reste du temps, demandez aux participants quelle est la différence entre l'affirmation et la louange</a:t>
            </a:r>
            <a:r>
              <a:rPr lang="en-US" sz="1100" dirty="0"/>
              <a:t>.</a:t>
            </a:r>
          </a:p>
          <a:p>
            <a:pPr>
              <a:spcBef>
                <a:spcPts val="600"/>
              </a:spcBef>
            </a:pPr>
            <a:r>
              <a:rPr lang="en-US" sz="1100" b="1" i="0" dirty="0" err="1"/>
              <a:t>Dites</a:t>
            </a:r>
            <a:r>
              <a:rPr lang="en-US" sz="1100" b="1" i="0" dirty="0"/>
              <a:t> : </a:t>
            </a:r>
            <a:r>
              <a:rPr lang="fr-FR" sz="1100" i="1" kern="1200" dirty="0">
                <a:solidFill>
                  <a:schemeClr val="tx1"/>
                </a:solidFill>
                <a:effectLst/>
                <a:latin typeface="+mn-lt"/>
                <a:ea typeface="+mn-ea"/>
                <a:cs typeface="+mn-cs"/>
              </a:rPr>
              <a:t>L'affirmation n'est pas la même chose que la louange. Affirmer, c'est énoncer quelque chose comme un fait - reconnaître la bonté, la valeur chez notre client, ou leurs comportements ou leur comportement anticipé. Cette bonté existe, que nous choisissions de la reconnaître ou non - elle l'est tout simplement. Faire l'éloge, par contre, c'est établir le travailleur ou le conseiller comme un juge de ce qui est bon ou mauvais, de ce qui a de la valeur et de ce qui ne l'est pas. Cela les place dans une position au-dessus du client</a:t>
            </a:r>
            <a:r>
              <a:rPr lang="en-US" sz="1100" i="1" kern="1200" dirty="0">
                <a:solidFill>
                  <a:schemeClr val="tx1"/>
                </a:solidFill>
                <a:effectLst/>
                <a:latin typeface="+mn-lt"/>
                <a:ea typeface="+mn-ea"/>
                <a:cs typeface="+mn-cs"/>
              </a:rPr>
              <a:t>.</a:t>
            </a:r>
          </a:p>
          <a:p>
            <a:pPr>
              <a:spcBef>
                <a:spcPts val="600"/>
              </a:spcBef>
            </a:pPr>
            <a:r>
              <a:rPr lang="fr-FR" sz="1100" i="1" kern="1200" dirty="0">
                <a:solidFill>
                  <a:schemeClr val="tx1"/>
                </a:solidFill>
                <a:effectLst/>
                <a:latin typeface="+mn-lt"/>
                <a:ea typeface="+mn-ea"/>
                <a:cs typeface="+mn-cs"/>
              </a:rPr>
              <a:t>En pratique, cela signifie faire des affirmations qui se concentrent sur « vous » (le client) plutôt que sur « je » (l'agent de sensibilisation). Pensez à la différence entre « Vous voulez vraiment vous protéger » et « Je pense que vous essayez très fort ». Dans le premier exemple, l'accent est mis sur le client ; dans le second, l'accent est mis sur le travailleur de sensibilisation et son évaluation du client</a:t>
            </a:r>
            <a:r>
              <a:rPr lang="en-US" sz="1100" i="1" kern="1200" dirty="0">
                <a:solidFill>
                  <a:schemeClr val="tx1"/>
                </a:solidFill>
                <a:effectLst/>
                <a:latin typeface="+mn-lt"/>
                <a:ea typeface="+mn-ea"/>
                <a:cs typeface="+mn-cs"/>
              </a:rPr>
              <a:t>. </a:t>
            </a:r>
          </a:p>
          <a:p>
            <a:endParaRPr lang="en-US" sz="1100" dirty="0"/>
          </a:p>
        </p:txBody>
      </p:sp>
      <p:sp>
        <p:nvSpPr>
          <p:cNvPr id="4" name="Slide Number Placeholder 3"/>
          <p:cNvSpPr>
            <a:spLocks noGrp="1"/>
          </p:cNvSpPr>
          <p:nvPr>
            <p:ph type="sldNum" sz="quarter" idx="5"/>
          </p:nvPr>
        </p:nvSpPr>
        <p:spPr/>
        <p:txBody>
          <a:bodyPr/>
          <a:lstStyle/>
          <a:p>
            <a:fld id="{9AA269E5-789A-4D39-AC6D-24DE67320D1E}" type="slidenum">
              <a:rPr lang="en-US" smtClean="0"/>
              <a:t>17</a:t>
            </a:fld>
            <a:endParaRPr lang="en-US" dirty="0"/>
          </a:p>
        </p:txBody>
      </p:sp>
    </p:spTree>
    <p:extLst>
      <p:ext uri="{BB962C8B-B14F-4D97-AF65-F5344CB8AC3E}">
        <p14:creationId xmlns:p14="http://schemas.microsoft.com/office/powerpoint/2010/main" val="1582297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57701"/>
          </a:xfrm>
        </p:spPr>
        <p:txBody>
          <a:bodyPr/>
          <a:lstStyle/>
          <a:p>
            <a:pPr lvl="0"/>
            <a:r>
              <a:rPr lang="en-US" sz="1100" b="1" i="0" dirty="0"/>
              <a:t>Dites : </a:t>
            </a:r>
            <a:r>
              <a:rPr lang="fr-FR" sz="1100" i="1" kern="1200" dirty="0">
                <a:solidFill>
                  <a:schemeClr val="tx1"/>
                </a:solidFill>
                <a:effectLst/>
                <a:latin typeface="+mn-lt"/>
                <a:ea typeface="+mn-ea"/>
                <a:cs typeface="+mn-cs"/>
              </a:rPr>
              <a:t>Quelqu'un peut-il m'aider s'il vous plaît à définir la différence entre les différents types de questions que l'on pourrait utiliser, y compris </a:t>
            </a:r>
            <a:r>
              <a:rPr lang="en-US" sz="1100" i="1"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100" i="1" kern="1200" dirty="0">
                <a:solidFill>
                  <a:schemeClr val="tx1"/>
                </a:solidFill>
                <a:effectLst/>
                <a:latin typeface="+mn-lt"/>
                <a:ea typeface="+mn-ea"/>
                <a:cs typeface="+mn-cs"/>
              </a:rPr>
              <a:t>Questions ouvertes</a:t>
            </a:r>
          </a:p>
          <a:p>
            <a:pPr marL="171450" lvl="0" indent="-171450">
              <a:buFont typeface="Arial" panose="020B0604020202020204" pitchFamily="34" charset="0"/>
              <a:buChar char="•"/>
            </a:pPr>
            <a:r>
              <a:rPr lang="en-US" sz="1100" i="1" kern="1200" dirty="0">
                <a:solidFill>
                  <a:schemeClr val="tx1"/>
                </a:solidFill>
                <a:effectLst/>
                <a:latin typeface="+mn-lt"/>
                <a:ea typeface="+mn-ea"/>
                <a:cs typeface="+mn-cs"/>
              </a:rPr>
              <a:t>Questions fermées</a:t>
            </a:r>
          </a:p>
          <a:p>
            <a:pPr marL="171450" lvl="0" indent="-171450">
              <a:buFont typeface="Arial" panose="020B0604020202020204" pitchFamily="34" charset="0"/>
              <a:buChar char="•"/>
            </a:pPr>
            <a:r>
              <a:rPr lang="en-US" sz="1100" i="1" kern="1200" dirty="0">
                <a:solidFill>
                  <a:schemeClr val="tx1"/>
                </a:solidFill>
                <a:effectLst/>
                <a:latin typeface="+mn-lt"/>
                <a:ea typeface="+mn-ea"/>
                <a:cs typeface="+mn-cs"/>
              </a:rPr>
              <a:t>Questions suggestives ou « pourquoi »</a:t>
            </a:r>
          </a:p>
          <a:p>
            <a:endParaRPr lang="en-US" sz="1100" kern="1200" dirty="0">
              <a:solidFill>
                <a:schemeClr val="tx1"/>
              </a:solidFill>
              <a:effectLst/>
              <a:latin typeface="+mn-lt"/>
              <a:ea typeface="+mn-ea"/>
              <a:cs typeface="+mn-cs"/>
            </a:endParaRPr>
          </a:p>
          <a:p>
            <a:r>
              <a:rPr lang="fr-FR" sz="1100" kern="1200" dirty="0">
                <a:solidFill>
                  <a:schemeClr val="tx1"/>
                </a:solidFill>
                <a:effectLst/>
                <a:latin typeface="+mn-lt"/>
                <a:ea typeface="+mn-ea"/>
                <a:cs typeface="+mn-cs"/>
              </a:rPr>
              <a:t>Demandez aux participants de donner des exemples de chacun. Ensuite, discutez des types de questions qu'il serait généralement préférable d'utiliser avec les clients et du moment où l'on utiliserait les différents types de questions : </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100" kern="1200" dirty="0">
                <a:solidFill>
                  <a:schemeClr val="tx1"/>
                </a:solidFill>
                <a:effectLst/>
                <a:latin typeface="+mn-lt"/>
                <a:ea typeface="+mn-ea"/>
                <a:cs typeface="+mn-cs"/>
              </a:rPr>
              <a:t>Ouvrir : vous permet de sonder en profondeur, tout en gardant la conversation centrée sur le client. Aide à établir des relations et à maintenir le flux</a:t>
            </a:r>
            <a:r>
              <a:rPr lang="en-US" sz="1100" kern="1200" dirty="0">
                <a:solidFill>
                  <a:schemeClr val="tx1"/>
                </a:solidFill>
                <a:effectLst/>
                <a:latin typeface="+mn-lt"/>
                <a:ea typeface="+mn-ea"/>
                <a:cs typeface="+mn-cs"/>
              </a:rPr>
              <a:t>.</a:t>
            </a:r>
          </a:p>
          <a:p>
            <a:pPr marL="171450" lvl="0" indent="-171450">
              <a:buFont typeface="Arial" panose="020B0604020202020204" pitchFamily="34" charset="0"/>
              <a:buChar char="•"/>
            </a:pPr>
            <a:r>
              <a:rPr lang="fr-FR" sz="1100" kern="1200" dirty="0">
                <a:solidFill>
                  <a:schemeClr val="tx1"/>
                </a:solidFill>
                <a:effectLst/>
                <a:latin typeface="+mn-lt"/>
                <a:ea typeface="+mn-ea"/>
                <a:cs typeface="+mn-cs"/>
              </a:rPr>
              <a:t>Fermé : utile pour établir des faits, comprendre le comportement, mais on peut tomber dans le « piège de l'évaluation » dans lequel le client répond simplement à une liste de questions</a:t>
            </a:r>
            <a:r>
              <a:rPr lang="en-US" sz="1100" kern="1200" dirty="0">
                <a:solidFill>
                  <a:schemeClr val="tx1"/>
                </a:solidFill>
                <a:effectLst/>
                <a:latin typeface="+mn-lt"/>
                <a:ea typeface="+mn-ea"/>
                <a:cs typeface="+mn-cs"/>
              </a:rPr>
              <a:t>.</a:t>
            </a:r>
          </a:p>
          <a:p>
            <a:endParaRPr lang="en-US" sz="1100" dirty="0"/>
          </a:p>
          <a:p>
            <a:r>
              <a:rPr lang="en-US" sz="1100" b="1" i="0" dirty="0"/>
              <a:t>Dites : </a:t>
            </a:r>
            <a:r>
              <a:rPr lang="fr-FR" sz="1100" i="1" dirty="0"/>
              <a:t>Quel pourrait être le danger d'utiliser des questions suggestives ou « pourquoi » commençant par pourquoi </a:t>
            </a:r>
            <a:r>
              <a:rPr lang="en-US" sz="1100" i="1" dirty="0"/>
              <a:t>?</a:t>
            </a:r>
          </a:p>
          <a:p>
            <a:endParaRPr lang="en-US" sz="1100" dirty="0"/>
          </a:p>
          <a:p>
            <a:r>
              <a:rPr lang="fr-FR" sz="1100" dirty="0"/>
              <a:t>Utilisez les points ci-dessous pour clarifier au besoin</a:t>
            </a:r>
            <a:r>
              <a:rPr lang="en-US" sz="1100" dirty="0"/>
              <a:t>.</a:t>
            </a:r>
          </a:p>
          <a:p>
            <a:endParaRPr lang="en-US" sz="1100" dirty="0"/>
          </a:p>
          <a:p>
            <a:pPr marL="171450" lvl="0" indent="-171450">
              <a:buFont typeface="Arial" panose="020B0604020202020204" pitchFamily="34" charset="0"/>
              <a:buChar char="•"/>
            </a:pPr>
            <a:r>
              <a:rPr lang="fr-FR" sz="1100" kern="1200" dirty="0">
                <a:solidFill>
                  <a:schemeClr val="tx1"/>
                </a:solidFill>
                <a:effectLst/>
                <a:latin typeface="+mn-lt"/>
                <a:ea typeface="+mn-ea"/>
                <a:cs typeface="+mn-cs"/>
              </a:rPr>
              <a:t>Question principale : généralement inappropriée car vous ne savez pas si le client vous dit la vérité ou vous dit ce que vous voulez entendre.</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100" kern="1200" dirty="0">
                <a:solidFill>
                  <a:schemeClr val="tx1"/>
                </a:solidFill>
                <a:effectLst/>
                <a:latin typeface="+mn-lt"/>
                <a:ea typeface="+mn-ea"/>
                <a:cs typeface="+mn-cs"/>
              </a:rPr>
              <a:t>Question « Pourquoi » : toujours inappropriée. Les questions chargées sont une forme de blâme sur le client, et elles sont incompatibles avec une bonne communication pour le changement de comportement</a:t>
            </a:r>
            <a:r>
              <a:rPr lang="en-US" sz="1100" kern="1200" dirty="0">
                <a:solidFill>
                  <a:schemeClr val="tx1"/>
                </a:solidFill>
                <a:effectLst/>
                <a:latin typeface="+mn-lt"/>
                <a:ea typeface="+mn-ea"/>
                <a:cs typeface="+mn-cs"/>
              </a:rPr>
              <a:t>.</a:t>
            </a:r>
            <a:endParaRPr lang="en-US" sz="1100" dirty="0"/>
          </a:p>
        </p:txBody>
      </p:sp>
      <p:sp>
        <p:nvSpPr>
          <p:cNvPr id="4" name="Slide Number Placeholder 3"/>
          <p:cNvSpPr>
            <a:spLocks noGrp="1"/>
          </p:cNvSpPr>
          <p:nvPr>
            <p:ph type="sldNum" sz="quarter" idx="5"/>
          </p:nvPr>
        </p:nvSpPr>
        <p:spPr/>
        <p:txBody>
          <a:bodyPr/>
          <a:lstStyle/>
          <a:p>
            <a:fld id="{9AA269E5-789A-4D39-AC6D-24DE67320D1E}" type="slidenum">
              <a:rPr lang="en-US" smtClean="0"/>
              <a:t>18</a:t>
            </a:fld>
            <a:endParaRPr lang="en-US" dirty="0"/>
          </a:p>
        </p:txBody>
      </p:sp>
    </p:spTree>
    <p:extLst>
      <p:ext uri="{BB962C8B-B14F-4D97-AF65-F5344CB8AC3E}">
        <p14:creationId xmlns:p14="http://schemas.microsoft.com/office/powerpoint/2010/main" val="3462747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sz="1100" b="1" i="0" dirty="0"/>
              <a:t>Dites : </a:t>
            </a:r>
            <a:r>
              <a:rPr lang="en-US" sz="1100" dirty="0"/>
              <a:t> </a:t>
            </a:r>
            <a:r>
              <a:rPr lang="fr-FR" sz="1100" i="1" dirty="0"/>
              <a:t>Revenez dans vos groupes de trois et revenez aux discussions que vous venez d'avoir</a:t>
            </a:r>
            <a:r>
              <a:rPr lang="en-US" sz="1100" i="1" kern="1200" dirty="0">
                <a:solidFill>
                  <a:schemeClr val="tx1"/>
                </a:solidFill>
                <a:effectLst/>
                <a:latin typeface="+mn-lt"/>
                <a:ea typeface="+mn-ea"/>
                <a:cs typeface="+mn-cs"/>
              </a:rPr>
              <a:t>. </a:t>
            </a:r>
          </a:p>
          <a:p>
            <a:pPr>
              <a:spcBef>
                <a:spcPts val="600"/>
              </a:spcBef>
            </a:pPr>
            <a:r>
              <a:rPr lang="fr-FR" sz="1100" kern="1200" dirty="0">
                <a:solidFill>
                  <a:schemeClr val="tx1"/>
                </a:solidFill>
                <a:effectLst/>
                <a:latin typeface="+mn-lt"/>
                <a:ea typeface="+mn-ea"/>
                <a:cs typeface="+mn-cs"/>
              </a:rPr>
              <a:t>Cette fois, demandez à un participant de commencer par poser une question pour obtenir plus d'informations sur la situation discutée dans le dernier exercice (les individus peuvent changer de rôle s'il n'y avait pas assez de temps pour le faire lors de la session précédente). Les prestataires / conseillers doivent être encouragés à utiliser des questions ouvertes et fermées pour en savoir plus sur le point de vue, les expériences, etc. du client.</a:t>
            </a:r>
            <a:endParaRPr lang="en-US" sz="1100" kern="1200" dirty="0">
              <a:solidFill>
                <a:schemeClr val="tx1"/>
              </a:solidFill>
              <a:effectLst/>
              <a:latin typeface="+mn-lt"/>
              <a:ea typeface="+mn-ea"/>
              <a:cs typeface="+mn-cs"/>
            </a:endParaRPr>
          </a:p>
          <a:p>
            <a:pPr>
              <a:spcBef>
                <a:spcPts val="600"/>
              </a:spcBef>
            </a:pPr>
            <a:r>
              <a:rPr lang="fr-FR" sz="1100" kern="1200" dirty="0">
                <a:solidFill>
                  <a:schemeClr val="tx1"/>
                </a:solidFill>
                <a:effectLst/>
                <a:latin typeface="+mn-lt"/>
                <a:ea typeface="+mn-ea"/>
                <a:cs typeface="+mn-cs"/>
              </a:rPr>
              <a:t>Les observateurs doivent observer quels types d'informations les différentes approches d’interrogation fournissent et comment la conversation se déroule en conséquence. Ils doivent également être à l'affût des questions suggestives ou des questions commençant par « pourquoi » et prendre note. Si le temps le permet, les individus peuvent changer de rôle.</a:t>
            </a:r>
            <a:r>
              <a:rPr lang="en-US" sz="1100" kern="1200" dirty="0">
                <a:solidFill>
                  <a:schemeClr val="tx1"/>
                </a:solidFill>
                <a:effectLst/>
                <a:latin typeface="+mn-lt"/>
                <a:ea typeface="+mn-ea"/>
                <a:cs typeface="+mn-cs"/>
              </a:rPr>
              <a:t>.</a:t>
            </a:r>
          </a:p>
          <a:p>
            <a:pPr>
              <a:spcBef>
                <a:spcPts val="600"/>
              </a:spcBef>
            </a:pPr>
            <a:r>
              <a:rPr lang="fr-FR" sz="1100" kern="1200" dirty="0">
                <a:solidFill>
                  <a:schemeClr val="tx1"/>
                </a:solidFill>
                <a:effectLst/>
                <a:latin typeface="+mn-lt"/>
                <a:ea typeface="+mn-ea"/>
                <a:cs typeface="+mn-cs"/>
              </a:rPr>
              <a:t>Tenez une brève discussion en plénière après l'exercice pour recueillir les observations et les réflexions du groupe</a:t>
            </a:r>
            <a:r>
              <a:rPr lang="en-US" sz="1100" kern="1200" dirty="0">
                <a:solidFill>
                  <a:schemeClr val="tx1"/>
                </a:solidFill>
                <a:effectLst/>
                <a:latin typeface="+mn-lt"/>
                <a:ea typeface="+mn-ea"/>
                <a:cs typeface="+mn-cs"/>
              </a:rPr>
              <a:t>.</a:t>
            </a:r>
          </a:p>
          <a:p>
            <a:pPr lvl="0">
              <a:spcBef>
                <a:spcPts val="600"/>
              </a:spcBef>
            </a:pPr>
            <a:r>
              <a:rPr lang="en-US" sz="1100" b="1" i="0" dirty="0" err="1"/>
              <a:t>Dites</a:t>
            </a:r>
            <a:r>
              <a:rPr lang="en-US" sz="1100" b="1" i="0" dirty="0"/>
              <a:t> : </a:t>
            </a:r>
            <a:r>
              <a:rPr lang="fr-FR" sz="1100" i="1" kern="1200" dirty="0">
                <a:solidFill>
                  <a:schemeClr val="tx1"/>
                </a:solidFill>
                <a:effectLst/>
                <a:latin typeface="+mn-lt"/>
                <a:ea typeface="+mn-ea"/>
                <a:cs typeface="+mn-cs"/>
              </a:rPr>
              <a:t>Quel est le bon moment pour utiliser une question ouverte par rapport à une question fermée </a:t>
            </a:r>
            <a:r>
              <a:rPr lang="en-US" sz="1100" i="1" kern="1200" dirty="0">
                <a:solidFill>
                  <a:schemeClr val="tx1"/>
                </a:solidFill>
                <a:effectLst/>
                <a:latin typeface="+mn-lt"/>
                <a:ea typeface="+mn-ea"/>
                <a:cs typeface="+mn-cs"/>
              </a:rPr>
              <a:t>? </a:t>
            </a:r>
          </a:p>
          <a:p>
            <a:pPr>
              <a:spcBef>
                <a:spcPts val="600"/>
              </a:spcBef>
            </a:pPr>
            <a:r>
              <a:rPr lang="fr-FR" sz="1100" i="1" kern="1200" dirty="0">
                <a:solidFill>
                  <a:schemeClr val="tx1"/>
                </a:solidFill>
                <a:effectLst/>
                <a:latin typeface="+mn-lt"/>
                <a:ea typeface="+mn-ea"/>
                <a:cs typeface="+mn-cs"/>
              </a:rPr>
              <a:t>Les questions ouvertes, par opposition aux questions fermées, vous aident à vous engager et à mieux comprendre votre client, car elles gardent l'attention sur le client, plutôt que sur vous. Ce sont généralement la meilleure façon d'entamer une conversation lorsque vous créez encore un rapport avec votre client.</a:t>
            </a:r>
            <a:r>
              <a:rPr lang="en-US" sz="1100" i="1" kern="1200" dirty="0">
                <a:solidFill>
                  <a:schemeClr val="tx1"/>
                </a:solidFill>
                <a:effectLst/>
                <a:latin typeface="+mn-lt"/>
                <a:ea typeface="+mn-ea"/>
                <a:cs typeface="+mn-cs"/>
              </a:rPr>
              <a:t> </a:t>
            </a:r>
            <a:r>
              <a:rPr lang="fr-FR" sz="1100" i="1" kern="1200" dirty="0">
                <a:solidFill>
                  <a:schemeClr val="tx1"/>
                </a:solidFill>
                <a:effectLst/>
                <a:latin typeface="+mn-lt"/>
                <a:ea typeface="+mn-ea"/>
                <a:cs typeface="+mn-cs"/>
              </a:rPr>
              <a:t>Cela ne signifie pas que vous ne devez jamais utiliser de questions fermées - des questions fermées sont parfois nécessaires pour obtenir des informations spécifiques ou précises, ou pour clarifier un point</a:t>
            </a:r>
            <a:r>
              <a:rPr lang="en-US" sz="1100" i="1" kern="1200" dirty="0">
                <a:solidFill>
                  <a:schemeClr val="tx1"/>
                </a:solidFill>
                <a:effectLst/>
                <a:latin typeface="+mn-lt"/>
                <a:ea typeface="+mn-ea"/>
                <a:cs typeface="+mn-cs"/>
              </a:rPr>
              <a:t>. </a:t>
            </a:r>
          </a:p>
          <a:p>
            <a:pPr>
              <a:spcBef>
                <a:spcPts val="600"/>
              </a:spcBef>
            </a:pPr>
            <a:r>
              <a:rPr lang="fr-FR" sz="1100" i="1" kern="1200" dirty="0">
                <a:solidFill>
                  <a:schemeClr val="tx1"/>
                </a:solidFill>
                <a:effectLst/>
                <a:latin typeface="+mn-lt"/>
                <a:ea typeface="+mn-ea"/>
                <a:cs typeface="+mn-cs"/>
              </a:rPr>
              <a:t>Si vous avez une liste de questions spécifiques avec oui ou non pour lesquelles vous avez besoin de réponses (par exemple, à des fins de collecte de données), il est préférable de les enregistrer pour plus tard. Vous pouvez trouver que vous obtenez les réponses dont vous avez besoin sans avoir à poser ces questions spécifiques.</a:t>
            </a:r>
            <a:r>
              <a:rPr lang="en-US" sz="1100" i="1"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AA269E5-789A-4D39-AC6D-24DE67320D1E}" type="slidenum">
              <a:rPr lang="en-US" smtClean="0"/>
              <a:t>19</a:t>
            </a:fld>
            <a:endParaRPr lang="en-US" dirty="0"/>
          </a:p>
        </p:txBody>
      </p:sp>
    </p:spTree>
    <p:extLst>
      <p:ext uri="{BB962C8B-B14F-4D97-AF65-F5344CB8AC3E}">
        <p14:creationId xmlns:p14="http://schemas.microsoft.com/office/powerpoint/2010/main" val="3513951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9755297F-6FB7-E545-9AAF-85FAAE6A93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accent2"/>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accent2"/>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accent2"/>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accent2"/>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accent2"/>
                </a:solidFill>
                <a:latin typeface="Arial" panose="020B0604020202020204" pitchFamily="34" charset="0"/>
                <a:ea typeface="ＭＳ Ｐゴシック" panose="020B0600070205080204" pitchFamily="34" charset="-128"/>
              </a:defRPr>
            </a:lvl5pPr>
            <a:lvl6pPr marL="2514600" indent="-228600" eaLnBrk="0" fontAlgn="base" hangingPunct="0">
              <a:spcBef>
                <a:spcPct val="50000"/>
              </a:spcBef>
              <a:spcAft>
                <a:spcPct val="0"/>
              </a:spcAft>
              <a:defRPr sz="2400">
                <a:solidFill>
                  <a:schemeClr val="accent2"/>
                </a:solidFill>
                <a:latin typeface="Arial" panose="020B0604020202020204" pitchFamily="34" charset="0"/>
                <a:ea typeface="ＭＳ Ｐゴシック" panose="020B0600070205080204" pitchFamily="34" charset="-128"/>
              </a:defRPr>
            </a:lvl6pPr>
            <a:lvl7pPr marL="2971800" indent="-228600" eaLnBrk="0" fontAlgn="base" hangingPunct="0">
              <a:spcBef>
                <a:spcPct val="50000"/>
              </a:spcBef>
              <a:spcAft>
                <a:spcPct val="0"/>
              </a:spcAft>
              <a:defRPr sz="2400">
                <a:solidFill>
                  <a:schemeClr val="accent2"/>
                </a:solidFill>
                <a:latin typeface="Arial" panose="020B0604020202020204" pitchFamily="34" charset="0"/>
                <a:ea typeface="ＭＳ Ｐゴシック" panose="020B0600070205080204" pitchFamily="34" charset="-128"/>
              </a:defRPr>
            </a:lvl7pPr>
            <a:lvl8pPr marL="3429000" indent="-228600" eaLnBrk="0" fontAlgn="base" hangingPunct="0">
              <a:spcBef>
                <a:spcPct val="50000"/>
              </a:spcBef>
              <a:spcAft>
                <a:spcPct val="0"/>
              </a:spcAft>
              <a:defRPr sz="2400">
                <a:solidFill>
                  <a:schemeClr val="accent2"/>
                </a:solidFill>
                <a:latin typeface="Arial" panose="020B0604020202020204" pitchFamily="34" charset="0"/>
                <a:ea typeface="ＭＳ Ｐゴシック" panose="020B0600070205080204" pitchFamily="34" charset="-128"/>
              </a:defRPr>
            </a:lvl8pPr>
            <a:lvl9pPr marL="3886200" indent="-228600" eaLnBrk="0" fontAlgn="base" hangingPunct="0">
              <a:spcBef>
                <a:spcPct val="50000"/>
              </a:spcBef>
              <a:spcAft>
                <a:spcPct val="0"/>
              </a:spcAft>
              <a:defRPr sz="2400">
                <a:solidFill>
                  <a:schemeClr val="accent2"/>
                </a:solidFill>
                <a:latin typeface="Arial" panose="020B0604020202020204" pitchFamily="34" charset="0"/>
                <a:ea typeface="ＭＳ Ｐゴシック" panose="020B0600070205080204" pitchFamily="34" charset="-128"/>
              </a:defRPr>
            </a:lvl9pPr>
          </a:lstStyle>
          <a:p>
            <a:pPr eaLnBrk="1" hangingPunct="1"/>
            <a:fld id="{A3544D68-4125-D04F-A5FF-897DF4390C0C}" type="slidenum">
              <a:rPr lang="en-US" altLang="en-US" sz="1200">
                <a:solidFill>
                  <a:schemeClr val="tx1"/>
                </a:solidFill>
                <a:latin typeface="Times New Roman" panose="02020603050405020304" pitchFamily="18" charset="0"/>
              </a:rPr>
              <a:pPr eaLnBrk="1" hangingPunct="1"/>
              <a:t>2</a:t>
            </a:fld>
            <a:endParaRPr lang="en-US" altLang="en-US" sz="1200" dirty="0">
              <a:solidFill>
                <a:schemeClr val="tx1"/>
              </a:solidFill>
              <a:latin typeface="Times New Roman" panose="02020603050405020304" pitchFamily="18" charset="0"/>
            </a:endParaRPr>
          </a:p>
        </p:txBody>
      </p:sp>
      <p:sp>
        <p:nvSpPr>
          <p:cNvPr id="145410" name="Rectangle 2">
            <a:extLst>
              <a:ext uri="{FF2B5EF4-FFF2-40B4-BE49-F238E27FC236}">
                <a16:creationId xmlns:a16="http://schemas.microsoft.com/office/drawing/2014/main" id="{50AB474D-7859-7C49-AEB1-2DC25EB7B86D}"/>
              </a:ext>
            </a:extLst>
          </p:cNvPr>
          <p:cNvSpPr>
            <a:spLocks noGrp="1" noRot="1" noChangeAspect="1" noChangeArrowheads="1" noTextEdit="1"/>
          </p:cNvSpPr>
          <p:nvPr>
            <p:ph type="sldImg"/>
          </p:nvPr>
        </p:nvSpPr>
        <p:spPr>
          <a:solidFill>
            <a:srgbClr val="FFFFFF"/>
          </a:solidFill>
          <a:ln/>
        </p:spPr>
      </p:sp>
      <p:sp>
        <p:nvSpPr>
          <p:cNvPr id="986115" name="Rectangle 3">
            <a:extLst>
              <a:ext uri="{FF2B5EF4-FFF2-40B4-BE49-F238E27FC236}">
                <a16:creationId xmlns:a16="http://schemas.microsoft.com/office/drawing/2014/main" id="{977C21F6-FEC3-6D44-8DCB-391688D8F5D0}"/>
              </a:ext>
            </a:extLst>
          </p:cNvPr>
          <p:cNvSpPr>
            <a:spLocks noGrp="1" noChangeArrowheads="1"/>
          </p:cNvSpPr>
          <p:nvPr>
            <p:ph type="body" idx="1"/>
          </p:nvPr>
        </p:nvSpPr>
        <p:spPr>
          <a:solidFill>
            <a:srgbClr val="FFFFFF"/>
          </a:solidFill>
          <a:ln>
            <a:noFill/>
            <a:miter lim="800000"/>
            <a:headEnd/>
            <a:tailEnd/>
          </a:ln>
        </p:spPr>
        <p:txBody>
          <a:bodyPr/>
          <a:lstStyle/>
          <a:p>
            <a:pPr eaLnBrk="1" hangingPunct="1">
              <a:defRPr/>
            </a:pPr>
            <a:r>
              <a:rPr lang="en-US" b="1" i="0" dirty="0"/>
              <a:t>Dites : </a:t>
            </a:r>
            <a:r>
              <a:rPr lang="fr-FR" i="1" dirty="0">
                <a:cs typeface="+mn-cs"/>
              </a:rPr>
              <a:t>Tout le monde est-il prêt pour un quiz sur les bonbons </a:t>
            </a:r>
            <a:r>
              <a:rPr lang="en-US" i="1" dirty="0">
                <a:cs typeface="+mn-cs"/>
              </a:rPr>
              <a:t>?</a:t>
            </a:r>
          </a:p>
          <a:p>
            <a:pPr eaLnBrk="1" hangingPunct="1">
              <a:defRPr/>
            </a:pPr>
            <a:endParaRPr lang="en-US" dirty="0">
              <a:cs typeface="+mn-cs"/>
            </a:endParaRPr>
          </a:p>
          <a:p>
            <a:pPr eaLnBrk="1" hangingPunct="1">
              <a:defRPr/>
            </a:pPr>
            <a:r>
              <a:rPr lang="en-US" b="1" dirty="0">
                <a:cs typeface="+mn-cs"/>
              </a:rPr>
              <a:t>REMARQUE </a:t>
            </a:r>
            <a:r>
              <a:rPr lang="en-US" dirty="0">
                <a:cs typeface="+mn-cs"/>
              </a:rPr>
              <a:t>: </a:t>
            </a:r>
            <a:r>
              <a:rPr lang="fr-FR" dirty="0">
                <a:cs typeface="+mn-cs"/>
              </a:rPr>
              <a:t>Vous pouvez mener ce rapide en format plénier. Avancez une question à la fois et récompensez les personnes qui répondent correctement avec un bonbon (ou un autre prix</a:t>
            </a:r>
            <a:r>
              <a:rPr lang="en-US" dirty="0">
                <a:cs typeface="+mn-cs"/>
              </a:rPr>
              <a:t>).</a:t>
            </a:r>
          </a:p>
          <a:p>
            <a:pPr eaLnBrk="1" hangingPunct="1">
              <a:defRPr/>
            </a:pPr>
            <a:endParaRPr lang="en-US" dirty="0">
              <a:cs typeface="+mn-cs"/>
            </a:endParaRPr>
          </a:p>
          <a:p>
            <a:pPr eaLnBrk="1" hangingPunct="1">
              <a:defRPr/>
            </a:pPr>
            <a:r>
              <a:rPr lang="fr-FR" dirty="0">
                <a:cs typeface="+mn-cs"/>
              </a:rPr>
              <a:t>Avant de passer à la session suivante, demandez aux participants si les participants ont des questions sur le matériel traité au jour 1. Dans la mesure du possible, demandez aux participants de donner leurs idées pour aider à répondre aux questions avant de donner vos propres pensées.</a:t>
            </a:r>
            <a:endParaRPr lang="en-US" dirty="0">
              <a:cs typeface="+mn-cs"/>
            </a:endParaRPr>
          </a:p>
          <a:p>
            <a:pPr eaLnBrk="1" hangingPunct="1">
              <a:defRPr/>
            </a:pPr>
            <a:endParaRPr lang="en-US" dirty="0">
              <a:cs typeface="+mn-cs"/>
            </a:endParaRPr>
          </a:p>
          <a:p>
            <a:pPr eaLnBrk="1" hangingPunct="1">
              <a:defRPr/>
            </a:pPr>
            <a:r>
              <a:rPr lang="fr-FR" dirty="0">
                <a:cs typeface="+mn-cs"/>
              </a:rPr>
              <a:t>Lorsque le groupe est prêt, passez à la session suivante</a:t>
            </a:r>
            <a:r>
              <a:rPr lang="en-US" dirty="0">
                <a:cs typeface="+mn-cs"/>
              </a:rPr>
              <a:t>.</a:t>
            </a:r>
          </a:p>
          <a:p>
            <a:pPr eaLnBrk="1" hangingPunct="1">
              <a:defRPr/>
            </a:pP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1086256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67175"/>
          </a:xfrm>
        </p:spPr>
        <p:txBody>
          <a:bodyPr/>
          <a:lstStyle/>
          <a:p>
            <a:r>
              <a:rPr lang="en-US" sz="1200" b="1" kern="1200" dirty="0">
                <a:solidFill>
                  <a:schemeClr val="tx1"/>
                </a:solidFill>
                <a:effectLst/>
                <a:latin typeface="+mn-lt"/>
                <a:ea typeface="+mn-ea"/>
                <a:cs typeface="+mn-cs"/>
              </a:rPr>
              <a:t>REMARQUE </a:t>
            </a:r>
            <a:r>
              <a:rPr lang="en-US"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Faciliter un brainstorming sur certaines des situations dans lesquelles il est important que les conseillers / prestataires prennent les devants </a:t>
            </a:r>
            <a:r>
              <a:rPr lang="en-US" sz="1200" kern="1200" dirty="0">
                <a:solidFill>
                  <a:schemeClr val="tx1"/>
                </a:solidFill>
                <a:effectLst/>
                <a:latin typeface="+mn-lt"/>
                <a:ea typeface="+mn-ea"/>
                <a:cs typeface="+mn-cs"/>
              </a:rPr>
              <a:t>:</a:t>
            </a:r>
          </a:p>
          <a:p>
            <a:pPr marL="171450" lvl="0" indent="-171450">
              <a:spcBef>
                <a:spcPts val="600"/>
              </a:spcBef>
              <a:buFont typeface="Arial" panose="020B0604020202020204" pitchFamily="34" charset="0"/>
              <a:buChar char="•"/>
            </a:pPr>
            <a:r>
              <a:rPr lang="fr-FR" sz="1200" kern="1200" dirty="0">
                <a:solidFill>
                  <a:schemeClr val="tx1"/>
                </a:solidFill>
                <a:effectLst/>
                <a:latin typeface="+mn-lt"/>
                <a:ea typeface="+mn-ea"/>
                <a:cs typeface="+mn-cs"/>
              </a:rPr>
              <a:t>Si le client manque d'informations ou est mal informé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Si vous avez une idée ou une suggestion qui pourrait aider le client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Si le client demande des informations ou de l'aide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Autres ?</a:t>
            </a:r>
          </a:p>
          <a:p>
            <a:pPr lvl="0"/>
            <a:endParaRPr lang="en-US" sz="1200" kern="1200" dirty="0">
              <a:solidFill>
                <a:schemeClr val="tx1"/>
              </a:solidFill>
              <a:effectLst/>
              <a:latin typeface="+mn-lt"/>
              <a:ea typeface="+mn-ea"/>
              <a:cs typeface="+mn-cs"/>
            </a:endParaRPr>
          </a:p>
          <a:p>
            <a:pPr lvl="0"/>
            <a:r>
              <a:rPr lang="en-US" b="1" i="0" dirty="0"/>
              <a:t>Dites : </a:t>
            </a:r>
            <a:r>
              <a:rPr lang="fr-FR" sz="1200" i="1" kern="1200" dirty="0">
                <a:solidFill>
                  <a:schemeClr val="tx1"/>
                </a:solidFill>
                <a:effectLst/>
                <a:latin typeface="+mn-lt"/>
                <a:ea typeface="+mn-ea"/>
                <a:cs typeface="+mn-cs"/>
              </a:rPr>
              <a:t>Lorsque c'est à votre tour de fournir des informations, il peut être difficile de le faire sans avoir l'air d'être l'expert et le client dépend de vous pour obtenir des informations. Quel pourrait être le risque de jouer l'expert, par opposition à être un collaborateur </a:t>
            </a:r>
            <a:r>
              <a:rPr lang="en-US" sz="1200" i="1" kern="1200" dirty="0">
                <a:solidFill>
                  <a:schemeClr val="tx1"/>
                </a:solidFill>
                <a:effectLst/>
                <a:latin typeface="+mn-lt"/>
                <a:ea typeface="+mn-ea"/>
                <a:cs typeface="+mn-cs"/>
              </a:rPr>
              <a:t>? </a:t>
            </a:r>
          </a:p>
          <a:p>
            <a:pPr lvl="0"/>
            <a:endParaRPr lang="en-US" sz="1200" i="1" kern="1200" dirty="0">
              <a:solidFill>
                <a:schemeClr val="tx1"/>
              </a:solidFill>
              <a:effectLst/>
              <a:latin typeface="+mn-lt"/>
              <a:ea typeface="+mn-ea"/>
              <a:cs typeface="+mn-cs"/>
            </a:endParaRPr>
          </a:p>
          <a:p>
            <a:pPr lvl="0"/>
            <a:r>
              <a:rPr lang="fr-FR" sz="1200" i="1" kern="1200" dirty="0">
                <a:solidFill>
                  <a:schemeClr val="tx1"/>
                </a:solidFill>
                <a:effectLst/>
                <a:latin typeface="+mn-lt"/>
                <a:ea typeface="+mn-ea"/>
                <a:cs typeface="+mn-cs"/>
              </a:rPr>
              <a:t>Jouer à l'expert peut être plus rapide, mais il ignore les connaissances / expériences que le client peut déjà avoir</a:t>
            </a:r>
            <a:r>
              <a:rPr lang="en-US" sz="1200" i="1" kern="12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Cela peut envoyer un message au client que nous ne sommes vraiment pas intéressés par lui en tant que personne. Cela signifie également que nous ne sommes peut-être pas en train de relever les défis les plus importants du client, car nous n’avons pas demandé quels étaient ces problèmes.</a:t>
            </a:r>
            <a:r>
              <a:rPr lang="en-US" sz="1200" i="1" kern="12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Enfin, même si les clients acceptent sans enthousiasme nos suggestions en tant qu'experts, ils peuvent ne pas être vraiment engagés dans le changement.</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A269E5-789A-4D39-AC6D-24DE67320D1E}" type="slidenum">
              <a:rPr lang="en-US" smtClean="0"/>
              <a:t>20</a:t>
            </a:fld>
            <a:endParaRPr lang="en-US" dirty="0"/>
          </a:p>
        </p:txBody>
      </p:sp>
    </p:spTree>
    <p:extLst>
      <p:ext uri="{BB962C8B-B14F-4D97-AF65-F5344CB8AC3E}">
        <p14:creationId xmlns:p14="http://schemas.microsoft.com/office/powerpoint/2010/main" val="1035453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i="0" dirty="0"/>
              <a:t>Dites : </a:t>
            </a:r>
            <a:r>
              <a:rPr lang="fr-FR" sz="1200" i="1" kern="1200" dirty="0">
                <a:solidFill>
                  <a:schemeClr val="tx1"/>
                </a:solidFill>
                <a:effectLst/>
                <a:latin typeface="+mn-lt"/>
                <a:ea typeface="+mn-ea"/>
                <a:cs typeface="+mn-cs"/>
              </a:rPr>
              <a:t>Nous voulons être en mesure de fournir des informations et des conseils à nos clients, mais nous voulons le faire de manière collaborative</a:t>
            </a:r>
            <a:r>
              <a:rPr lang="en-US" sz="1200" i="1"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C'est là qu'intervient “ Demander-Dire-Demander ” :</a:t>
            </a:r>
          </a:p>
          <a:p>
            <a:pPr lvl="0"/>
            <a:endParaRPr lang="en-US" sz="1200" b="1"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i="1" kern="1200" dirty="0">
                <a:solidFill>
                  <a:schemeClr val="tx1"/>
                </a:solidFill>
                <a:effectLst/>
                <a:latin typeface="+mn-lt"/>
                <a:ea typeface="+mn-ea"/>
                <a:cs typeface="+mn-cs"/>
              </a:rPr>
              <a:t>Demandez</a:t>
            </a:r>
            <a:r>
              <a:rPr lang="en-US" sz="1200" i="1" kern="12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au client ce qu'il sait déjà sur le sujet en question</a:t>
            </a:r>
            <a:r>
              <a:rPr lang="en-US" sz="1200" i="1"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i="1" kern="1200" dirty="0">
                <a:solidFill>
                  <a:schemeClr val="tx1"/>
                </a:solidFill>
                <a:effectLst/>
                <a:latin typeface="+mn-lt"/>
                <a:ea typeface="+mn-ea"/>
                <a:cs typeface="+mn-cs"/>
              </a:rPr>
              <a:t>Dites </a:t>
            </a:r>
            <a:r>
              <a:rPr lang="fr-FR" sz="1200" i="1" kern="1200" dirty="0">
                <a:solidFill>
                  <a:schemeClr val="tx1"/>
                </a:solidFill>
                <a:effectLst/>
                <a:latin typeface="+mn-lt"/>
                <a:ea typeface="+mn-ea"/>
                <a:cs typeface="+mn-cs"/>
              </a:rPr>
              <a:t>au client des informations supplémentaires. (Et uniquement les informations pertinentes. Il n'est pas nécessaire de répéter ce que les clients savent déjà, et nous devons éviter de les submerger de détails</a:t>
            </a:r>
            <a:r>
              <a:rPr lang="en-US" sz="1200" i="1"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i="1" kern="1200" dirty="0">
                <a:solidFill>
                  <a:schemeClr val="tx1"/>
                </a:solidFill>
                <a:effectLst/>
                <a:latin typeface="+mn-lt"/>
                <a:ea typeface="+mn-ea"/>
                <a:cs typeface="+mn-cs"/>
              </a:rPr>
              <a:t>Demandez</a:t>
            </a:r>
            <a:r>
              <a:rPr lang="en-US" sz="1200" i="1" kern="12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au client leur réaction aux nouvelles informations que vous avez fournies</a:t>
            </a:r>
            <a:r>
              <a:rPr lang="en-US" sz="1200" i="1" kern="1200" dirty="0">
                <a:solidFill>
                  <a:schemeClr val="tx1"/>
                </a:solidFill>
                <a:effectLst/>
                <a:latin typeface="+mn-lt"/>
                <a:ea typeface="+mn-ea"/>
                <a:cs typeface="+mn-cs"/>
              </a:rPr>
              <a: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lvl="0"/>
            <a:r>
              <a:rPr lang="fr-FR" sz="1200" i="1" kern="1200" dirty="0">
                <a:solidFill>
                  <a:schemeClr val="tx1"/>
                </a:solidFill>
                <a:effectLst/>
                <a:latin typeface="+mn-lt"/>
                <a:ea typeface="+mn-ea"/>
                <a:cs typeface="+mn-cs"/>
              </a:rPr>
              <a:t>Notez l'étape supplémentaire consistant à demander la permission. C'est quelque chose que nous pratiquons chaque fois que nous voulons fournir de nouvelles informations ou suggestions à notre client - cela renforce l'autonomie du client</a:t>
            </a:r>
            <a:r>
              <a:rPr lang="en-US" sz="1200" i="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AA269E5-789A-4D39-AC6D-24DE67320D1E}" type="slidenum">
              <a:rPr lang="en-US" smtClean="0"/>
              <a:t>21</a:t>
            </a:fld>
            <a:endParaRPr lang="en-US" dirty="0"/>
          </a:p>
        </p:txBody>
      </p:sp>
    </p:spTree>
    <p:extLst>
      <p:ext uri="{BB962C8B-B14F-4D97-AF65-F5344CB8AC3E}">
        <p14:creationId xmlns:p14="http://schemas.microsoft.com/office/powerpoint/2010/main" val="1279166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314325"/>
            <a:ext cx="4733925" cy="2662238"/>
          </a:xfrm>
        </p:spPr>
      </p:sp>
      <p:sp>
        <p:nvSpPr>
          <p:cNvPr id="3" name="Notes Placeholder 2"/>
          <p:cNvSpPr>
            <a:spLocks noGrp="1"/>
          </p:cNvSpPr>
          <p:nvPr>
            <p:ph type="body" idx="1"/>
          </p:nvPr>
        </p:nvSpPr>
        <p:spPr>
          <a:xfrm>
            <a:off x="385762" y="3062288"/>
            <a:ext cx="6086475" cy="6015037"/>
          </a:xfrm>
        </p:spPr>
        <p:txBody>
          <a:bodyPr/>
          <a:lstStyle/>
          <a:p>
            <a:pPr>
              <a:lnSpc>
                <a:spcPct val="90000"/>
              </a:lnSpc>
            </a:pPr>
            <a:r>
              <a:rPr lang="en-US" sz="1000" b="1" dirty="0"/>
              <a:t>REMARQUE </a:t>
            </a:r>
            <a:r>
              <a:rPr lang="en-US" sz="1000" dirty="0"/>
              <a:t>: </a:t>
            </a:r>
            <a:r>
              <a:rPr lang="fr-FR" sz="1000" dirty="0"/>
              <a:t>Demandez à deux volontaires qui vous aideront à jouer le script sur la diapositive. Si le groupe de formation est grand, vous voudrez peut-être imprimer cette diapositive à l'avance et en remettre une copie à chaque participant au début de cette activité</a:t>
            </a:r>
            <a:r>
              <a:rPr lang="en-US" sz="1000" dirty="0"/>
              <a:t>.</a:t>
            </a:r>
            <a:endParaRPr lang="en-US" sz="1000" kern="1200" dirty="0">
              <a:solidFill>
                <a:schemeClr val="tx1"/>
              </a:solidFill>
              <a:effectLst/>
              <a:latin typeface="+mn-lt"/>
              <a:ea typeface="+mn-ea"/>
              <a:cs typeface="+mn-cs"/>
            </a:endParaRPr>
          </a:p>
          <a:p>
            <a:pPr>
              <a:lnSpc>
                <a:spcPct val="90000"/>
              </a:lnSpc>
              <a:spcBef>
                <a:spcPts val="600"/>
              </a:spcBef>
            </a:pPr>
            <a:r>
              <a:rPr lang="fr-FR" sz="1000" kern="1200" dirty="0">
                <a:solidFill>
                  <a:schemeClr val="tx1"/>
                </a:solidFill>
                <a:effectLst/>
                <a:latin typeface="+mn-lt"/>
                <a:ea typeface="+mn-ea"/>
                <a:cs typeface="+mn-cs"/>
              </a:rPr>
              <a:t>Avant que les deux lecteurs ne commencent l'exercice, expliquez qu'une personne servira de client et l'autre de pair éducateur.</a:t>
            </a:r>
            <a:endParaRPr lang="en-US" sz="1000" kern="1200" dirty="0">
              <a:solidFill>
                <a:schemeClr val="tx1"/>
              </a:solidFill>
              <a:effectLst/>
              <a:latin typeface="+mn-lt"/>
              <a:ea typeface="+mn-ea"/>
              <a:cs typeface="+mn-cs"/>
            </a:endParaRPr>
          </a:p>
          <a:p>
            <a:pPr>
              <a:lnSpc>
                <a:spcPct val="90000"/>
              </a:lnSpc>
              <a:spcBef>
                <a:spcPts val="600"/>
              </a:spcBef>
            </a:pPr>
            <a:r>
              <a:rPr lang="fr-FR" sz="1000" kern="1200" dirty="0">
                <a:solidFill>
                  <a:schemeClr val="tx1"/>
                </a:solidFill>
                <a:effectLst/>
                <a:latin typeface="+mn-lt"/>
                <a:ea typeface="+mn-ea"/>
                <a:cs typeface="+mn-cs"/>
              </a:rPr>
              <a:t>Expliquez que les points d'interrogation en rouge intégrés dans le script sont des marqueurs qui suivent un ou plusieurs des ensembles de compétences abordés dans cette session. Au fur et à mesure que les deux lecteurs bénévoles parcourent le script, les participants sont invités à lever la main ou à appeler la compétence utilisée juste avant chaque point d'interrogation</a:t>
            </a:r>
            <a:r>
              <a:rPr lang="en-US" sz="1000" kern="1200" dirty="0">
                <a:solidFill>
                  <a:schemeClr val="tx1"/>
                </a:solidFill>
                <a:effectLst/>
                <a:latin typeface="+mn-lt"/>
                <a:ea typeface="+mn-ea"/>
                <a:cs typeface="+mn-cs"/>
              </a:rPr>
              <a:t>. </a:t>
            </a:r>
          </a:p>
          <a:p>
            <a:pPr>
              <a:lnSpc>
                <a:spcPct val="90000"/>
              </a:lnSpc>
              <a:spcBef>
                <a:spcPts val="600"/>
              </a:spcBef>
            </a:pPr>
            <a:r>
              <a:rPr lang="fr-FR" sz="1000" kern="1200" dirty="0">
                <a:solidFill>
                  <a:schemeClr val="tx1"/>
                </a:solidFill>
                <a:effectLst/>
                <a:latin typeface="+mn-lt"/>
                <a:ea typeface="+mn-ea"/>
                <a:cs typeface="+mn-cs"/>
              </a:rPr>
              <a:t>Demandez aux lecteurs volontaires de faire une pause à chaque point d'interrogation rouge pour laisser aux participants le temps de deviner</a:t>
            </a:r>
            <a:r>
              <a:rPr lang="en-US" sz="1000" kern="1200" dirty="0">
                <a:solidFill>
                  <a:schemeClr val="tx1"/>
                </a:solidFill>
                <a:effectLst/>
                <a:latin typeface="+mn-lt"/>
                <a:ea typeface="+mn-ea"/>
                <a:cs typeface="+mn-cs"/>
              </a:rPr>
              <a:t>.</a:t>
            </a:r>
          </a:p>
          <a:p>
            <a:pPr>
              <a:lnSpc>
                <a:spcPct val="90000"/>
              </a:lnSpc>
              <a:spcBef>
                <a:spcPts val="600"/>
              </a:spcBef>
            </a:pPr>
            <a:r>
              <a:rPr lang="fr-FR" sz="1000" kern="1200" dirty="0">
                <a:solidFill>
                  <a:schemeClr val="tx1"/>
                </a:solidFill>
                <a:effectLst/>
                <a:latin typeface="+mn-lt"/>
                <a:ea typeface="+mn-ea"/>
                <a:cs typeface="+mn-cs"/>
              </a:rPr>
              <a:t>Utilisez le corrigé ci-dessous pour guider les participants</a:t>
            </a:r>
            <a:r>
              <a:rPr lang="en-US" sz="1000" kern="1200" dirty="0">
                <a:solidFill>
                  <a:schemeClr val="tx1"/>
                </a:solidFill>
                <a:effectLst/>
                <a:latin typeface="+mn-lt"/>
                <a:ea typeface="+mn-ea"/>
                <a:cs typeface="+mn-cs"/>
              </a:rPr>
              <a:t>.</a:t>
            </a:r>
            <a:endParaRPr lang="en-US" sz="1000" dirty="0"/>
          </a:p>
          <a:p>
            <a:pPr>
              <a:lnSpc>
                <a:spcPct val="90000"/>
              </a:lnSpc>
              <a:spcBef>
                <a:spcPts val="600"/>
              </a:spcBef>
            </a:pPr>
            <a:r>
              <a:rPr lang="en-US" sz="1000" b="1" dirty="0"/>
              <a:t>Client </a:t>
            </a:r>
            <a:r>
              <a:rPr lang="en-US" sz="1000" dirty="0"/>
              <a:t>: </a:t>
            </a:r>
            <a:r>
              <a:rPr lang="fr-FR" sz="1000" dirty="0"/>
              <a:t>J'essaie toujours d'être prudent, mais maintenant je suis inquiet - et s'il m'avait donné le VIH ou quelque chose du genre </a:t>
            </a:r>
            <a:r>
              <a:rPr lang="en-US" sz="1000" dirty="0"/>
              <a:t>?</a:t>
            </a:r>
          </a:p>
          <a:p>
            <a:pPr>
              <a:lnSpc>
                <a:spcPct val="90000"/>
              </a:lnSpc>
            </a:pPr>
            <a:r>
              <a:rPr lang="en-US" sz="1000" b="1" dirty="0"/>
              <a:t>PE </a:t>
            </a:r>
            <a:r>
              <a:rPr lang="en-US" sz="1000" dirty="0"/>
              <a:t>: </a:t>
            </a:r>
            <a:r>
              <a:rPr lang="fr-FR" sz="1000" dirty="0"/>
              <a:t>Alors tu as peur d'avoir pu être infecté</a:t>
            </a:r>
            <a:r>
              <a:rPr lang="en-US" sz="1000" dirty="0"/>
              <a:t>. [</a:t>
            </a:r>
            <a:r>
              <a:rPr lang="en-US" sz="1000" b="1" dirty="0"/>
              <a:t>Réflexion</a:t>
            </a:r>
            <a:r>
              <a:rPr lang="en-US" sz="1000" dirty="0"/>
              <a:t>] </a:t>
            </a:r>
            <a:r>
              <a:rPr lang="fr-FR" sz="1000" dirty="0"/>
              <a:t>Je me demande si je pourrais vous demander ce que vous avez entendu sur le VIH ?</a:t>
            </a:r>
            <a:r>
              <a:rPr lang="en-US" sz="1000" dirty="0"/>
              <a:t> [</a:t>
            </a:r>
            <a:r>
              <a:rPr lang="en-US" sz="1000" b="1" dirty="0"/>
              <a:t>Demandez</a:t>
            </a:r>
            <a:r>
              <a:rPr lang="en-US" sz="1000" dirty="0"/>
              <a:t>]</a:t>
            </a:r>
          </a:p>
          <a:p>
            <a:pPr>
              <a:lnSpc>
                <a:spcPct val="90000"/>
              </a:lnSpc>
            </a:pPr>
            <a:r>
              <a:rPr lang="en-US" sz="1000" b="1" dirty="0"/>
              <a:t>Client </a:t>
            </a:r>
            <a:r>
              <a:rPr lang="en-US" sz="1000" dirty="0"/>
              <a:t>: </a:t>
            </a:r>
            <a:r>
              <a:rPr lang="fr-FR" sz="1000" dirty="0"/>
              <a:t>Je sais que vous pouvez l’obtenir par le sexe, surtout si vous n’utilisez pas de préservatif. Mais j'ai pensé que parce que je ne dors pas avec ce genre de gars, je n'avais pas à m'inquiéter</a:t>
            </a:r>
            <a:r>
              <a:rPr lang="en-US" sz="1000" dirty="0"/>
              <a:t>.</a:t>
            </a:r>
          </a:p>
          <a:p>
            <a:pPr>
              <a:lnSpc>
                <a:spcPct val="90000"/>
              </a:lnSpc>
            </a:pPr>
            <a:r>
              <a:rPr lang="en-US" sz="1000" b="1" dirty="0"/>
              <a:t>PE </a:t>
            </a:r>
            <a:r>
              <a:rPr lang="en-US" sz="1000" dirty="0"/>
              <a:t>: </a:t>
            </a:r>
            <a:r>
              <a:rPr lang="fr-FR" sz="1000" dirty="0"/>
              <a:t>Pouvez-vous expliquer un peu ce que vous entendez par «ce genre de gars ? </a:t>
            </a:r>
            <a:r>
              <a:rPr lang="en-US" sz="1000" dirty="0"/>
              <a:t>” [</a:t>
            </a:r>
            <a:r>
              <a:rPr lang="en-US" sz="1000" b="1" dirty="0"/>
              <a:t>Insistez</a:t>
            </a:r>
            <a:r>
              <a:rPr lang="en-US" sz="1000" dirty="0"/>
              <a:t>]</a:t>
            </a:r>
          </a:p>
          <a:p>
            <a:pPr>
              <a:lnSpc>
                <a:spcPct val="90000"/>
              </a:lnSpc>
            </a:pPr>
            <a:r>
              <a:rPr lang="en-US" sz="1000" b="1" dirty="0"/>
              <a:t>Client </a:t>
            </a:r>
            <a:r>
              <a:rPr lang="en-US" sz="1000" dirty="0"/>
              <a:t>: </a:t>
            </a:r>
            <a:r>
              <a:rPr lang="fr-FR" sz="1000" dirty="0"/>
              <a:t>Les gars qui couchent partout. Je reste juste avec mon partenaire - il est en très bonne forme et il se garde toujours propre ; alors j'ai pensé qu'il n'y avait pas de problème</a:t>
            </a:r>
            <a:r>
              <a:rPr lang="en-US" sz="1000" dirty="0"/>
              <a:t>. </a:t>
            </a:r>
          </a:p>
          <a:p>
            <a:pPr>
              <a:lnSpc>
                <a:spcPct val="90000"/>
              </a:lnSpc>
            </a:pPr>
            <a:r>
              <a:rPr lang="en-US" sz="1000" b="1" dirty="0"/>
              <a:t>PE </a:t>
            </a:r>
            <a:r>
              <a:rPr lang="en-US" sz="1000" dirty="0"/>
              <a:t>: </a:t>
            </a:r>
            <a:r>
              <a:rPr lang="fr-FR" sz="1000" dirty="0"/>
              <a:t>Eh bien, il semble que vous en savez déjà un peu plus sur le VIH. Si vous le souhaitez, je peux partager un peu plus d’informations avec vous</a:t>
            </a:r>
            <a:r>
              <a:rPr lang="en-US" sz="1000" dirty="0"/>
              <a:t>. [</a:t>
            </a:r>
            <a:r>
              <a:rPr lang="en-US" sz="1000" b="1" dirty="0"/>
              <a:t>Demander la permission</a:t>
            </a:r>
            <a:r>
              <a:rPr lang="en-US" sz="1000" dirty="0"/>
              <a:t>]</a:t>
            </a:r>
          </a:p>
          <a:p>
            <a:pPr>
              <a:lnSpc>
                <a:spcPct val="90000"/>
              </a:lnSpc>
            </a:pPr>
            <a:r>
              <a:rPr lang="en-US" sz="1000" b="1" dirty="0"/>
              <a:t>Client </a:t>
            </a:r>
            <a:r>
              <a:rPr lang="en-US" sz="1000" dirty="0"/>
              <a:t>: D’accord. </a:t>
            </a:r>
          </a:p>
          <a:p>
            <a:pPr>
              <a:lnSpc>
                <a:spcPct val="90000"/>
              </a:lnSpc>
            </a:pPr>
            <a:r>
              <a:rPr lang="en-US" sz="1000" b="1" dirty="0"/>
              <a:t>PE </a:t>
            </a:r>
            <a:r>
              <a:rPr lang="en-US" sz="1000" dirty="0"/>
              <a:t>: </a:t>
            </a:r>
            <a:r>
              <a:rPr lang="fr-FR" sz="1000" dirty="0"/>
              <a:t>Ainsi, comme vous l’avez dit, vous pouvez contracter le VIH à la suite de rapports sexuels non protégés, et surtout si vous avez eu des relations sexuelles anales sans préservatif. La peau à l'intérieur de vos fesses peut se déchirer très facilement, ce qui permet au virus de passer facilement d'une personne à une autre si une personne est positive. Cela ressemble-t-il à votre situation ? </a:t>
            </a:r>
            <a:r>
              <a:rPr lang="en-US" sz="1000" dirty="0"/>
              <a:t>[</a:t>
            </a:r>
            <a:r>
              <a:rPr lang="en-US" sz="1000" b="1" dirty="0"/>
              <a:t>Dire – Demander</a:t>
            </a:r>
            <a:r>
              <a:rPr lang="en-US" sz="1000" dirty="0"/>
              <a:t>]</a:t>
            </a:r>
          </a:p>
          <a:p>
            <a:pPr>
              <a:lnSpc>
                <a:spcPct val="90000"/>
              </a:lnSpc>
            </a:pPr>
            <a:r>
              <a:rPr lang="en-US" sz="1000" b="1" dirty="0"/>
              <a:t>Client </a:t>
            </a:r>
            <a:r>
              <a:rPr lang="en-US" sz="1000" dirty="0"/>
              <a:t>: </a:t>
            </a:r>
            <a:r>
              <a:rPr lang="fr-FR" sz="1000" dirty="0"/>
              <a:t>Ouais – il est dessus et je suis toujours en bas. Mais nous n'utilisons jamais de préservatifs</a:t>
            </a:r>
            <a:r>
              <a:rPr lang="en-US" sz="1000" dirty="0"/>
              <a:t>. </a:t>
            </a:r>
          </a:p>
          <a:p>
            <a:pPr>
              <a:lnSpc>
                <a:spcPct val="90000"/>
              </a:lnSpc>
            </a:pPr>
            <a:r>
              <a:rPr lang="en-US" sz="1000" b="1" dirty="0"/>
              <a:t>PE </a:t>
            </a:r>
            <a:r>
              <a:rPr lang="en-US" sz="1000" dirty="0"/>
              <a:t>: </a:t>
            </a:r>
            <a:r>
              <a:rPr lang="fr-FR" sz="1000" dirty="0"/>
              <a:t>D'accord, vous êtes dessous sans préservatif, mais il prend bien soin de lui. [</a:t>
            </a:r>
            <a:r>
              <a:rPr lang="fr-FR" sz="1000" b="1" dirty="0"/>
              <a:t>Réflexion</a:t>
            </a:r>
            <a:r>
              <a:rPr lang="en-US" sz="1000" dirty="0"/>
              <a:t>] </a:t>
            </a:r>
            <a:r>
              <a:rPr lang="fr-FR" sz="1000" dirty="0"/>
              <a:t>Beaucoup de gens sont dans cette situation - je peux vous en dire un peu plus si vous le souhaitez ?</a:t>
            </a:r>
            <a:r>
              <a:rPr lang="en-US" sz="1000" dirty="0"/>
              <a:t> [</a:t>
            </a:r>
            <a:r>
              <a:rPr lang="en-US" sz="1000" b="1" dirty="0"/>
              <a:t>Demander la permission</a:t>
            </a:r>
            <a:r>
              <a:rPr lang="en-US" sz="1000" dirty="0"/>
              <a:t>]</a:t>
            </a:r>
          </a:p>
          <a:p>
            <a:pPr>
              <a:lnSpc>
                <a:spcPct val="90000"/>
              </a:lnSpc>
            </a:pPr>
            <a:r>
              <a:rPr lang="en-US" sz="1000" b="1" dirty="0"/>
              <a:t>Client </a:t>
            </a:r>
            <a:r>
              <a:rPr lang="en-US" sz="1000" dirty="0"/>
              <a:t>: OK, bien sûr. </a:t>
            </a:r>
          </a:p>
          <a:p>
            <a:pPr>
              <a:lnSpc>
                <a:spcPct val="90000"/>
              </a:lnSpc>
            </a:pPr>
            <a:r>
              <a:rPr lang="en-US" sz="1000" b="1" dirty="0"/>
              <a:t>PE </a:t>
            </a:r>
            <a:r>
              <a:rPr lang="en-US" sz="1000" dirty="0"/>
              <a:t>: </a:t>
            </a:r>
            <a:r>
              <a:rPr lang="fr-FR" sz="1000" dirty="0"/>
              <a:t>S'il a des relations sexuelles avec vous sans préservatif, il pourrait y avoir un risque de VIH. Beaucoup de gens pensent que seuls certains types de personnes sont à risque, mais en fait, n'importe qui pourrait être infecté par le VIH: peu importe que vous soyez gay ou hétéro. Il n'y a aucun moyen de savoir en regardant quelqu'un s'il est infecté - le seul moyen de savoir avec certitude est de se faire tester. Comprenez-vous cela </a:t>
            </a:r>
            <a:r>
              <a:rPr lang="en-US" sz="1000" dirty="0"/>
              <a:t>? [</a:t>
            </a:r>
            <a:r>
              <a:rPr lang="en-US" sz="1000" b="1" dirty="0"/>
              <a:t>Dire-Demander</a:t>
            </a:r>
            <a:r>
              <a:rPr lang="en-US" sz="1000" dirty="0"/>
              <a:t>]</a:t>
            </a:r>
          </a:p>
          <a:p>
            <a:pPr>
              <a:lnSpc>
                <a:spcPct val="90000"/>
              </a:lnSpc>
            </a:pPr>
            <a:r>
              <a:rPr lang="en-US" sz="1000" b="1" dirty="0"/>
              <a:t>Client </a:t>
            </a:r>
            <a:r>
              <a:rPr lang="en-US" sz="1000" dirty="0"/>
              <a:t>: </a:t>
            </a:r>
            <a:r>
              <a:rPr lang="fr-FR" sz="1000" dirty="0"/>
              <a:t>Je suppose. Je veux dire, je sais que tout le monde dit que vous devez vous faire tester et connaître votre statut, mais j'ai toujours pensé que ce serait mieux de ne pas savoir</a:t>
            </a:r>
            <a:r>
              <a:rPr lang="en-US" sz="1000" dirty="0"/>
              <a:t>. </a:t>
            </a:r>
          </a:p>
          <a:p>
            <a:pPr>
              <a:lnSpc>
                <a:spcPct val="90000"/>
              </a:lnSpc>
            </a:pPr>
            <a:r>
              <a:rPr lang="en-US" sz="1000" b="1" dirty="0"/>
              <a:t>PE </a:t>
            </a:r>
            <a:r>
              <a:rPr lang="en-US" sz="1000" dirty="0"/>
              <a:t>: </a:t>
            </a:r>
            <a:r>
              <a:rPr lang="fr-FR" sz="1000" dirty="0"/>
              <a:t>Vous avez donc eu des relations sexuelles non protégées, et vous vous inquiétez du VIH, et vous avez pensé au dépistage, mais d’un autre côté, il vaut peut-être mieux ne pas savoir - est-ce exact ? </a:t>
            </a:r>
            <a:r>
              <a:rPr lang="en-US" sz="1000" dirty="0"/>
              <a:t>[</a:t>
            </a:r>
            <a:r>
              <a:rPr lang="en-US" sz="1000" b="1" dirty="0"/>
              <a:t>Réflexion - Résumé</a:t>
            </a:r>
            <a:r>
              <a:rPr lang="en-US" sz="1000" dirty="0"/>
              <a:t>]</a:t>
            </a:r>
          </a:p>
          <a:p>
            <a:pPr>
              <a:lnSpc>
                <a:spcPct val="90000"/>
              </a:lnSpc>
            </a:pPr>
            <a:endParaRPr lang="en-US" sz="1000" dirty="0"/>
          </a:p>
        </p:txBody>
      </p:sp>
      <p:sp>
        <p:nvSpPr>
          <p:cNvPr id="4" name="Slide Number Placeholder 3"/>
          <p:cNvSpPr>
            <a:spLocks noGrp="1"/>
          </p:cNvSpPr>
          <p:nvPr>
            <p:ph type="sldNum" sz="quarter" idx="5"/>
          </p:nvPr>
        </p:nvSpPr>
        <p:spPr/>
        <p:txBody>
          <a:bodyPr/>
          <a:lstStyle/>
          <a:p>
            <a:fld id="{9AA269E5-789A-4D39-AC6D-24DE67320D1E}" type="slidenum">
              <a:rPr lang="en-US" smtClean="0"/>
              <a:t>22</a:t>
            </a:fld>
            <a:endParaRPr lang="en-US" dirty="0"/>
          </a:p>
        </p:txBody>
      </p:sp>
    </p:spTree>
    <p:extLst>
      <p:ext uri="{BB962C8B-B14F-4D97-AF65-F5344CB8AC3E}">
        <p14:creationId xmlns:p14="http://schemas.microsoft.com/office/powerpoint/2010/main" val="280320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i="0" dirty="0"/>
              <a:t>Dites : </a:t>
            </a:r>
            <a:r>
              <a:rPr lang="fr-FR" sz="1200" i="1" kern="1200" dirty="0">
                <a:solidFill>
                  <a:schemeClr val="tx1"/>
                </a:solidFill>
                <a:effectLst/>
                <a:latin typeface="+mn-lt"/>
                <a:ea typeface="+mn-ea"/>
                <a:cs typeface="+mn-cs"/>
              </a:rPr>
              <a:t>Quelle que soit la stratégie que vous utilisez pour communiquer avec vos clients, il est important d'éviter certaines approches de communication qui, bien qu'elles soient bien intentionnées, sont susceptibles d'encourager les clients à résister au changement.</a:t>
            </a:r>
            <a:r>
              <a:rPr lang="en-US" sz="1200" i="1" kern="1200" dirty="0">
                <a:solidFill>
                  <a:schemeClr val="tx1"/>
                </a:solidFill>
                <a:effectLst/>
                <a:latin typeface="+mn-lt"/>
                <a:ea typeface="+mn-ea"/>
                <a:cs typeface="+mn-cs"/>
              </a:rPr>
              <a:t> </a:t>
            </a:r>
          </a:p>
          <a:p>
            <a:pPr lvl="0"/>
            <a:endParaRPr lang="en-US" sz="1200" i="1" kern="1200" dirty="0">
              <a:solidFill>
                <a:schemeClr val="tx1"/>
              </a:solidFill>
              <a:effectLst/>
              <a:latin typeface="+mn-lt"/>
              <a:ea typeface="+mn-ea"/>
              <a:cs typeface="+mn-cs"/>
            </a:endParaRPr>
          </a:p>
          <a:p>
            <a:pPr lvl="0"/>
            <a:r>
              <a:rPr lang="fr-FR" sz="1200" i="1" kern="1200" dirty="0">
                <a:solidFill>
                  <a:schemeClr val="tx1"/>
                </a:solidFill>
                <a:effectLst/>
                <a:latin typeface="+mn-lt"/>
                <a:ea typeface="+mn-ea"/>
                <a:cs typeface="+mn-cs"/>
              </a:rPr>
              <a:t>Celles-ci incluent celles de cette diapositive. Est-ce que quelqu'un aimerait les lire sur la diapositive </a:t>
            </a:r>
            <a:r>
              <a:rPr lang="en-US" sz="1200" i="1" kern="1200" dirty="0">
                <a:solidFill>
                  <a:schemeClr val="tx1"/>
                </a:solidFill>
                <a:effectLst/>
                <a:latin typeface="+mn-lt"/>
                <a:ea typeface="+mn-ea"/>
                <a:cs typeface="+mn-cs"/>
              </a:rPr>
              <a:t>?</a:t>
            </a:r>
          </a:p>
          <a:p>
            <a:pPr lvl="0"/>
            <a:endParaRPr lang="en-US" sz="1200" i="1" kern="1200" dirty="0">
              <a:solidFill>
                <a:schemeClr val="tx1"/>
              </a:solidFill>
              <a:effectLst/>
              <a:latin typeface="+mn-lt"/>
              <a:ea typeface="+mn-ea"/>
              <a:cs typeface="+mn-cs"/>
            </a:endParaRPr>
          </a:p>
          <a:p>
            <a:pPr lvl="0"/>
            <a:r>
              <a:rPr lang="fr-FR" sz="1200" i="0" kern="1200" dirty="0">
                <a:solidFill>
                  <a:schemeClr val="tx1"/>
                </a:solidFill>
                <a:effectLst/>
                <a:latin typeface="+mn-lt"/>
                <a:ea typeface="+mn-ea"/>
                <a:cs typeface="+mn-cs"/>
              </a:rPr>
              <a:t>Demandez à un volontaire de lire les exemples</a:t>
            </a:r>
            <a:r>
              <a:rPr lang="en-US" sz="120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9AA269E5-789A-4D39-AC6D-24DE67320D1E}" type="slidenum">
              <a:rPr lang="en-US" smtClean="0"/>
              <a:t>23</a:t>
            </a:fld>
            <a:endParaRPr lang="en-US" dirty="0"/>
          </a:p>
        </p:txBody>
      </p:sp>
    </p:spTree>
    <p:extLst>
      <p:ext uri="{BB962C8B-B14F-4D97-AF65-F5344CB8AC3E}">
        <p14:creationId xmlns:p14="http://schemas.microsoft.com/office/powerpoint/2010/main" val="2474020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Au lieu des approches de la diapositive précédente, vous pouvez essayer d'utiliser ces approches à la place. Quelqu'un aimerait-il lire la diapositive </a:t>
            </a:r>
            <a:r>
              <a:rPr lang="en-US" i="1" dirty="0"/>
              <a:t>?</a:t>
            </a:r>
          </a:p>
          <a:p>
            <a:endParaRPr lang="en-US" i="1" dirty="0"/>
          </a:p>
          <a:p>
            <a:r>
              <a:rPr lang="fr-FR" i="0" dirty="0"/>
              <a:t>Demandez à un volontaire de lire la diapositive</a:t>
            </a:r>
            <a:r>
              <a:rPr lang="en-US" i="0" dirty="0"/>
              <a:t>.</a:t>
            </a:r>
          </a:p>
        </p:txBody>
      </p:sp>
      <p:sp>
        <p:nvSpPr>
          <p:cNvPr id="4" name="Slide Number Placeholder 3"/>
          <p:cNvSpPr>
            <a:spLocks noGrp="1"/>
          </p:cNvSpPr>
          <p:nvPr>
            <p:ph type="sldNum" sz="quarter" idx="5"/>
          </p:nvPr>
        </p:nvSpPr>
        <p:spPr/>
        <p:txBody>
          <a:bodyPr/>
          <a:lstStyle/>
          <a:p>
            <a:fld id="{9AA269E5-789A-4D39-AC6D-24DE67320D1E}" type="slidenum">
              <a:rPr lang="en-US" smtClean="0"/>
              <a:t>24</a:t>
            </a:fld>
            <a:endParaRPr lang="en-US" dirty="0"/>
          </a:p>
        </p:txBody>
      </p:sp>
    </p:spTree>
    <p:extLst>
      <p:ext uri="{BB962C8B-B14F-4D97-AF65-F5344CB8AC3E}">
        <p14:creationId xmlns:p14="http://schemas.microsoft.com/office/powerpoint/2010/main" val="1550836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0075"/>
            <a:ext cx="5486400" cy="4533900"/>
          </a:xfrm>
        </p:spPr>
        <p:txBody>
          <a:bodyPr/>
          <a:lstStyle/>
          <a:p>
            <a:pPr>
              <a:lnSpc>
                <a:spcPct val="90000"/>
              </a:lnSpc>
              <a:spcBef>
                <a:spcPts val="600"/>
              </a:spcBef>
            </a:pPr>
            <a:r>
              <a:rPr lang="en-US" sz="1100" b="1" dirty="0" err="1"/>
              <a:t>Dites</a:t>
            </a:r>
            <a:r>
              <a:rPr lang="en-US" sz="1100" b="1" dirty="0"/>
              <a:t> </a:t>
            </a:r>
            <a:r>
              <a:rPr lang="en-US" sz="1100" dirty="0"/>
              <a:t>: </a:t>
            </a:r>
            <a:r>
              <a:rPr lang="fr-FR" sz="1100" i="1" dirty="0"/>
              <a:t>Quelqu'un peut-il me dire quelle est la motivation ? Quels autres mots utiliseriez-vous pour la décrire ?  Quel est le lien avec les tests index </a:t>
            </a:r>
            <a:r>
              <a:rPr lang="en-US" sz="1100" i="1" dirty="0"/>
              <a:t>?</a:t>
            </a:r>
          </a:p>
          <a:p>
            <a:pPr>
              <a:lnSpc>
                <a:spcPct val="90000"/>
              </a:lnSpc>
              <a:spcBef>
                <a:spcPts val="600"/>
              </a:spcBef>
            </a:pPr>
            <a:r>
              <a:rPr lang="fr-FR" sz="1100" i="0" dirty="0"/>
              <a:t>Capturez les commentaires des participants sur du papier de flipchart</a:t>
            </a:r>
            <a:r>
              <a:rPr lang="en-US" sz="1100" i="0" dirty="0"/>
              <a:t>.</a:t>
            </a:r>
          </a:p>
          <a:p>
            <a:pPr>
              <a:lnSpc>
                <a:spcPct val="90000"/>
              </a:lnSpc>
              <a:spcBef>
                <a:spcPts val="600"/>
              </a:spcBef>
            </a:pPr>
            <a:r>
              <a:rPr lang="en-US" sz="1100" b="1" i="0" dirty="0" err="1"/>
              <a:t>Dites</a:t>
            </a:r>
            <a:r>
              <a:rPr lang="en-US" sz="1100" b="1" i="0" dirty="0"/>
              <a:t> : </a:t>
            </a:r>
            <a:r>
              <a:rPr lang="fr-FR" sz="1100" b="0" i="1" dirty="0"/>
              <a:t>Quelqu'un peut-il maintenant me dire ce qu'est la coercition </a:t>
            </a:r>
            <a:r>
              <a:rPr lang="en-US" sz="1100" i="1" dirty="0"/>
              <a:t>?  </a:t>
            </a:r>
          </a:p>
          <a:p>
            <a:pPr marL="0" marR="0" lvl="0" indent="0" algn="l" defTabSz="914400" rtl="0" eaLnBrk="1" fontAlgn="auto" latinLnBrk="0" hangingPunct="1">
              <a:lnSpc>
                <a:spcPct val="90000"/>
              </a:lnSpc>
              <a:spcBef>
                <a:spcPts val="600"/>
              </a:spcBef>
              <a:buClrTx/>
              <a:buSzTx/>
              <a:buFontTx/>
              <a:buNone/>
              <a:tabLst/>
              <a:defRPr/>
            </a:pPr>
            <a:r>
              <a:rPr lang="fr-FR" sz="1100" i="0" dirty="0"/>
              <a:t>Capturez les commentaires des participants sur du papier de flipchart. Mettre en évidence les similitudes entre les mots utilisés pour décrire la motivation et la coercition</a:t>
            </a:r>
            <a:r>
              <a:rPr lang="en-US" sz="1100" i="0" dirty="0"/>
              <a:t>.</a:t>
            </a:r>
            <a:endParaRPr lang="en-US" sz="1100" dirty="0"/>
          </a:p>
          <a:p>
            <a:pPr>
              <a:lnSpc>
                <a:spcPct val="90000"/>
              </a:lnSpc>
              <a:spcBef>
                <a:spcPts val="600"/>
              </a:spcBef>
            </a:pPr>
            <a:r>
              <a:rPr lang="en-US" sz="1100" b="1" dirty="0" err="1"/>
              <a:t>Dites</a:t>
            </a:r>
            <a:r>
              <a:rPr lang="en-US" sz="1100" b="1" dirty="0"/>
              <a:t> </a:t>
            </a:r>
            <a:r>
              <a:rPr lang="en-US" sz="1100" dirty="0"/>
              <a:t>: </a:t>
            </a:r>
            <a:r>
              <a:rPr lang="fr-FR" sz="1100" i="1" dirty="0"/>
              <a:t>Quand la motivation franchit-elle la ligne de la coercition ? Faisons un petit exercice pour voir ce que vous en pensez</a:t>
            </a:r>
            <a:r>
              <a:rPr lang="en-US" sz="1100" i="1" dirty="0"/>
              <a:t>.</a:t>
            </a:r>
          </a:p>
          <a:p>
            <a:pPr>
              <a:lnSpc>
                <a:spcPct val="90000"/>
              </a:lnSpc>
              <a:spcBef>
                <a:spcPts val="600"/>
              </a:spcBef>
            </a:pPr>
            <a:r>
              <a:rPr lang="fr-FR" sz="1100" dirty="0"/>
              <a:t>Demandez au groupe de se lever. Ils devront être capables de marcher d'un côté ou de l'autre de la pièce, ou de rester au milieu pour cet exercice. Alternativement, ils peuvent rester assis et lever la main</a:t>
            </a:r>
            <a:r>
              <a:rPr lang="en-US" sz="1100" dirty="0"/>
              <a:t>.</a:t>
            </a:r>
          </a:p>
          <a:p>
            <a:pPr>
              <a:lnSpc>
                <a:spcPct val="90000"/>
              </a:lnSpc>
              <a:spcBef>
                <a:spcPts val="600"/>
              </a:spcBef>
            </a:pPr>
            <a:r>
              <a:rPr lang="fr-FR" sz="1100" dirty="0"/>
              <a:t>Citez les exemples suivants et demandez aux participants de voter avec leur corps et / ou leurs mains s'il s'agit de motivation, de coercition ou un peu des deux </a:t>
            </a:r>
            <a:r>
              <a:rPr lang="en-US" sz="1100" dirty="0"/>
              <a:t>:</a:t>
            </a:r>
          </a:p>
          <a:p>
            <a:pPr marL="228600" indent="-228600">
              <a:lnSpc>
                <a:spcPct val="90000"/>
              </a:lnSpc>
              <a:buAutoNum type="arabicParenR"/>
            </a:pPr>
            <a:r>
              <a:rPr lang="fr-FR" sz="1100" dirty="0"/>
              <a:t>Pour augmenter les résultats des tests index, la clinique A paie aux PVVIH 10 $ pour chaque partenaire qu'ils réfèrent, et 5 $ de plus si le partenaire est positif.</a:t>
            </a:r>
            <a:r>
              <a:rPr lang="en-US" sz="1100" dirty="0"/>
              <a:t> </a:t>
            </a:r>
          </a:p>
          <a:p>
            <a:pPr marL="228600" indent="-228600">
              <a:lnSpc>
                <a:spcPct val="90000"/>
              </a:lnSpc>
              <a:buAutoNum type="arabicParenR"/>
            </a:pPr>
            <a:r>
              <a:rPr lang="fr-FR" sz="1100" dirty="0"/>
              <a:t>Une cliente PVVIH arrive pour récupérer son TAR. La conseillère lui dit qu’elle ne peut obtenir le médicament que si elle réfère au moins 2 partenaires pour le dépistage du VIH.</a:t>
            </a:r>
            <a:endParaRPr lang="en-US" sz="1100" dirty="0"/>
          </a:p>
          <a:p>
            <a:pPr marL="228600" indent="-228600">
              <a:lnSpc>
                <a:spcPct val="90000"/>
              </a:lnSpc>
              <a:buAutoNum type="arabicParenR"/>
            </a:pPr>
            <a:r>
              <a:rPr lang="fr-FR" sz="1100" dirty="0"/>
              <a:t>Une mère vivant avec le VIH hésite à amener ses enfants biologiques pour le dépistage du VIH. Vous la jumelez avec une mère qui peut partager sa propre expérience en référant ses enfants</a:t>
            </a:r>
            <a:r>
              <a:rPr lang="en-US" sz="1100" dirty="0"/>
              <a:t>.</a:t>
            </a:r>
          </a:p>
          <a:p>
            <a:pPr marL="0" indent="0">
              <a:lnSpc>
                <a:spcPct val="90000"/>
              </a:lnSpc>
              <a:spcBef>
                <a:spcPts val="600"/>
              </a:spcBef>
              <a:buNone/>
            </a:pPr>
            <a:r>
              <a:rPr lang="fr-FR" sz="1100" dirty="0"/>
              <a:t>COERCION : la pratique de persuader quelqu'un de faire quelque chose en utilisant la force ou des menaces</a:t>
            </a:r>
          </a:p>
          <a:p>
            <a:pPr>
              <a:lnSpc>
                <a:spcPct val="90000"/>
              </a:lnSpc>
              <a:spcBef>
                <a:spcPts val="600"/>
              </a:spcBef>
            </a:pPr>
            <a:r>
              <a:rPr lang="fr-FR" sz="1100" dirty="0"/>
              <a:t>Rappelez aux participants que la non-coercition est un principe fondamental du dépistage du VIH avant de passer à autre chose</a:t>
            </a:r>
            <a:r>
              <a:rPr lang="en-US" sz="1100" dirty="0"/>
              <a:t>.</a:t>
            </a:r>
          </a:p>
        </p:txBody>
      </p:sp>
      <p:sp>
        <p:nvSpPr>
          <p:cNvPr id="4" name="Slide Number Placeholder 3"/>
          <p:cNvSpPr>
            <a:spLocks noGrp="1"/>
          </p:cNvSpPr>
          <p:nvPr>
            <p:ph type="sldNum" sz="quarter" idx="5"/>
          </p:nvPr>
        </p:nvSpPr>
        <p:spPr/>
        <p:txBody>
          <a:bodyPr/>
          <a:lstStyle/>
          <a:p>
            <a:fld id="{9AA269E5-789A-4D39-AC6D-24DE67320D1E}" type="slidenum">
              <a:rPr lang="en-US" smtClean="0"/>
              <a:t>25</a:t>
            </a:fld>
            <a:endParaRPr lang="en-US" dirty="0"/>
          </a:p>
        </p:txBody>
      </p:sp>
    </p:spTree>
    <p:extLst>
      <p:ext uri="{BB962C8B-B14F-4D97-AF65-F5344CB8AC3E}">
        <p14:creationId xmlns:p14="http://schemas.microsoft.com/office/powerpoint/2010/main" val="1846999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Le counseling de motivation aide les clients et les prestataires à établir une relation dans laquelle des informations sensibles sont susceptibles d'être partagées. Dans le contexte des tests index, ces informations peuvent impliquer la violence de l'un des partenaires du client index</a:t>
            </a:r>
            <a:r>
              <a:rPr lang="en-US" i="1" dirty="0"/>
              <a:t>.</a:t>
            </a:r>
          </a:p>
          <a:p>
            <a:endParaRPr lang="en-US" i="1" dirty="0"/>
          </a:p>
          <a:p>
            <a:r>
              <a:rPr lang="fr-FR" i="1" dirty="0"/>
              <a:t>Les divulgations de VPI ne peuvent pas être traitées comme d'autres causes telles que l'ambivalence ou d'autres raisons de résistance. Engager un partenaire violent via la notification du partenaire peut causer un préjudice extrême au client index. Si un client ne se sent pas à l'aise pour engager un partenaire en raison de la violence ou de la menace de violence, il ne devrait pas être poursuivi plus loin.</a:t>
            </a:r>
            <a:endParaRPr lang="en-US" i="1" dirty="0"/>
          </a:p>
          <a:p>
            <a:endParaRPr lang="en-US" i="1" dirty="0"/>
          </a:p>
          <a:p>
            <a:r>
              <a:rPr lang="fr-FR" i="1" dirty="0"/>
              <a:t>Dans le même temps, un client qui divulgue le VPI a maintenant partagé des informations importantes qui peuvent affecter son observance du traitement, sa charge virale et son bien-être général</a:t>
            </a:r>
            <a:r>
              <a:rPr lang="en-US" i="1" dirty="0"/>
              <a:t>. </a:t>
            </a:r>
          </a:p>
          <a:p>
            <a:endParaRPr lang="en-US" i="1" dirty="0"/>
          </a:p>
          <a:p>
            <a:r>
              <a:rPr lang="fr-FR" i="1" dirty="0"/>
              <a:t>Il doit être traité immédiatement</a:t>
            </a:r>
            <a:r>
              <a:rPr lang="en-US" i="1" dirty="0"/>
              <a:t>. </a:t>
            </a:r>
          </a:p>
          <a:p>
            <a:endParaRPr lang="en-US" i="1" dirty="0"/>
          </a:p>
          <a:p>
            <a:r>
              <a:rPr lang="fr-FR" i="1" dirty="0"/>
              <a:t>Lorsque des divulgations de violence se produisent, la conversation sur les tests index doit être interrompue et le prestataire doit passer à l'offre d'un soutien de première ligne. Le support de première ligne sera étudié en détail lors de la prochaine session</a:t>
            </a:r>
            <a:r>
              <a:rPr lang="en-US" i="1" dirty="0"/>
              <a:t>.</a:t>
            </a:r>
          </a:p>
        </p:txBody>
      </p:sp>
      <p:sp>
        <p:nvSpPr>
          <p:cNvPr id="4" name="Slide Number Placeholder 3"/>
          <p:cNvSpPr>
            <a:spLocks noGrp="1"/>
          </p:cNvSpPr>
          <p:nvPr>
            <p:ph type="sldNum" sz="quarter" idx="5"/>
          </p:nvPr>
        </p:nvSpPr>
        <p:spPr/>
        <p:txBody>
          <a:bodyPr/>
          <a:lstStyle/>
          <a:p>
            <a:fld id="{9AA269E5-789A-4D39-AC6D-24DE67320D1E}" type="slidenum">
              <a:rPr lang="en-US" smtClean="0"/>
              <a:t>26</a:t>
            </a:fld>
            <a:endParaRPr lang="en-US" dirty="0"/>
          </a:p>
        </p:txBody>
      </p:sp>
    </p:spTree>
    <p:extLst>
      <p:ext uri="{BB962C8B-B14F-4D97-AF65-F5344CB8AC3E}">
        <p14:creationId xmlns:p14="http://schemas.microsoft.com/office/powerpoint/2010/main" val="129474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Dans cette session, nous discuterons de certaines des exigences minimales qui doivent être en place avant de poser des questions sur la violence, et apprendrons les moyens recommandés pour poser des questions et répondre à la violence entre partenaires intimes</a:t>
            </a:r>
            <a:r>
              <a:rPr lang="en-US" i="1" dirty="0"/>
              <a:t>.</a:t>
            </a:r>
          </a:p>
        </p:txBody>
      </p:sp>
      <p:sp>
        <p:nvSpPr>
          <p:cNvPr id="4" name="Slide Number Placeholder 3"/>
          <p:cNvSpPr>
            <a:spLocks noGrp="1"/>
          </p:cNvSpPr>
          <p:nvPr>
            <p:ph type="sldNum" sz="quarter" idx="5"/>
          </p:nvPr>
        </p:nvSpPr>
        <p:spPr/>
        <p:txBody>
          <a:bodyPr/>
          <a:lstStyle/>
          <a:p>
            <a:fld id="{9AA269E5-789A-4D39-AC6D-24DE67320D1E}" type="slidenum">
              <a:rPr lang="en-US" smtClean="0"/>
              <a:t>27</a:t>
            </a:fld>
            <a:endParaRPr lang="en-US" dirty="0"/>
          </a:p>
        </p:txBody>
      </p:sp>
    </p:spTree>
    <p:extLst>
      <p:ext uri="{BB962C8B-B14F-4D97-AF65-F5344CB8AC3E}">
        <p14:creationId xmlns:p14="http://schemas.microsoft.com/office/powerpoint/2010/main" val="3394924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Nous avons évoqué à plusieurs reprises la violence tout au long de cette formation. Au cours de cette séance, nous discuterons de la manière de poser des questions sur la violence et de ce qu'il faut faire lorsqu'elle est divulguée</a:t>
            </a:r>
            <a:r>
              <a:rPr lang="en-US" i="1" dirty="0"/>
              <a:t>.</a:t>
            </a:r>
          </a:p>
          <a:p>
            <a:endParaRPr lang="en-US" i="1" dirty="0"/>
          </a:p>
          <a:p>
            <a:r>
              <a:rPr lang="fr-FR" i="1" dirty="0"/>
              <a:t>Avant que les membres du personnel d'un programme puissent poser des questions sur la violence - ainsi, avant que le programme puisse mettre en œuvre un test index - plusieurs éléments doivent être en place. Bien que les prestataires ne soient pas responsables de bon nombre d'entre eux (tels que l'élaboration de SOP), il est important que vous sachiez quels types de soutien devraient être mis à votre disposition lorsque vous vous engagez dans ce travail important.</a:t>
            </a:r>
            <a:endParaRPr lang="en-US" i="1" dirty="0"/>
          </a:p>
          <a:p>
            <a:endParaRPr lang="en-US" i="1" dirty="0"/>
          </a:p>
          <a:p>
            <a:r>
              <a:rPr lang="fr-FR" i="1" dirty="0"/>
              <a:t>Les deux exigences que nous aborderons en détail dans cette session sont décrites en rouge.</a:t>
            </a:r>
            <a:endParaRPr lang="en-US" i="1" dirty="0"/>
          </a:p>
        </p:txBody>
      </p:sp>
      <p:sp>
        <p:nvSpPr>
          <p:cNvPr id="4" name="Slide Number Placeholder 3"/>
          <p:cNvSpPr>
            <a:spLocks noGrp="1"/>
          </p:cNvSpPr>
          <p:nvPr>
            <p:ph type="sldNum" sz="quarter" idx="5"/>
          </p:nvPr>
        </p:nvSpPr>
        <p:spPr/>
        <p:txBody>
          <a:bodyPr/>
          <a:lstStyle/>
          <a:p>
            <a:fld id="{9AA269E5-789A-4D39-AC6D-24DE67320D1E}" type="slidenum">
              <a:rPr lang="en-US" smtClean="0"/>
              <a:t>28</a:t>
            </a:fld>
            <a:endParaRPr lang="en-US" dirty="0"/>
          </a:p>
        </p:txBody>
      </p:sp>
    </p:spTree>
    <p:extLst>
      <p:ext uri="{BB962C8B-B14F-4D97-AF65-F5344CB8AC3E}">
        <p14:creationId xmlns:p14="http://schemas.microsoft.com/office/powerpoint/2010/main" val="1489903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0"/>
              </a:spcBef>
              <a:spcAft>
                <a:spcPts val="800"/>
              </a:spcAft>
            </a:pPr>
            <a:r>
              <a:rPr lang="en-US" b="1" dirty="0"/>
              <a:t>Dites </a:t>
            </a:r>
            <a:r>
              <a:rPr lang="en-US" dirty="0"/>
              <a:t>: </a:t>
            </a:r>
            <a:r>
              <a:rPr lang="fr-FR" i="1" dirty="0"/>
              <a:t>De nombreux clients ne comprendront pas pourquoi un conseiller VIH voudrait parler de leurs expériences de violence. Par conséquent, il est important de commencer par expliquer que vous aimeriez poser des questions sur la violence parce que vous vous souciez de leur bien-être et que vous voulez les aider à prendre une décision quant à savoir si le test index leur convient et quelle modalité utiliser.</a:t>
            </a:r>
            <a:endParaRPr lang="en-US" i="1" dirty="0"/>
          </a:p>
          <a:p>
            <a:pPr>
              <a:lnSpc>
                <a:spcPct val="110000"/>
              </a:lnSpc>
              <a:spcBef>
                <a:spcPts val="0"/>
              </a:spcBef>
              <a:spcAft>
                <a:spcPts val="800"/>
              </a:spcAft>
            </a:pPr>
            <a:r>
              <a:rPr lang="fr-FR" i="1" dirty="0"/>
              <a:t>Vous pouvez envisager d'utiliser le script fourni ici sur la diapositive. Est-ce que quelqu'un aimerait se porter volontaire pour le lire ?</a:t>
            </a:r>
            <a:endParaRPr lang="en-US" i="1" dirty="0"/>
          </a:p>
          <a:p>
            <a:pPr>
              <a:lnSpc>
                <a:spcPct val="110000"/>
              </a:lnSpc>
              <a:spcBef>
                <a:spcPts val="0"/>
              </a:spcBef>
              <a:spcAft>
                <a:spcPts val="800"/>
              </a:spcAft>
            </a:pPr>
            <a:r>
              <a:rPr lang="fr-FR" i="0" dirty="0"/>
              <a:t>Demandez à un participant de lire les lignes et de demander s'il y a des questions.</a:t>
            </a:r>
            <a:endParaRPr lang="es-MX" dirty="0"/>
          </a:p>
        </p:txBody>
      </p:sp>
      <p:sp>
        <p:nvSpPr>
          <p:cNvPr id="4" name="Slide Number Placeholder 3"/>
          <p:cNvSpPr>
            <a:spLocks noGrp="1"/>
          </p:cNvSpPr>
          <p:nvPr>
            <p:ph type="sldNum" sz="quarter" idx="5"/>
          </p:nvPr>
        </p:nvSpPr>
        <p:spPr/>
        <p:txBody>
          <a:bodyPr/>
          <a:lstStyle/>
          <a:p>
            <a:fld id="{9AA269E5-789A-4D39-AC6D-24DE67320D1E}" type="slidenum">
              <a:rPr lang="en-US" smtClean="0"/>
              <a:t>29</a:t>
            </a:fld>
            <a:endParaRPr lang="en-US" dirty="0"/>
          </a:p>
        </p:txBody>
      </p:sp>
    </p:spTree>
    <p:extLst>
      <p:ext uri="{BB962C8B-B14F-4D97-AF65-F5344CB8AC3E}">
        <p14:creationId xmlns:p14="http://schemas.microsoft.com/office/powerpoint/2010/main" val="447483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CETTE SESSION EST FACULTATIVE </a:t>
            </a:r>
            <a:r>
              <a:rPr lang="en-US" dirty="0"/>
              <a:t>: </a:t>
            </a:r>
            <a:r>
              <a:rPr lang="fr-FR" dirty="0"/>
              <a:t>Invitez un panel de clients PVVIH réels de la communauté à parler de leurs expériences spécifiques de travail avec les tests d'index et la référence au réseau de risque. Dans l'idéal, certains d'entre eux auront subi des tests index et une référence au réseau de risque et auront eu des expériences positives</a:t>
            </a:r>
            <a:r>
              <a:rPr lang="en-US" dirty="0"/>
              <a:t>. </a:t>
            </a:r>
          </a:p>
          <a:p>
            <a:endParaRPr lang="en-US" dirty="0"/>
          </a:p>
          <a:p>
            <a:r>
              <a:rPr lang="en-US" dirty="0"/>
              <a:t>OBJECTIF : </a:t>
            </a:r>
            <a:r>
              <a:rPr lang="fr-FR" dirty="0"/>
              <a:t>Le but de cet exercice est de donner aux participants l'occasion de tirer des leçons des expériences que les clients ont eues lorsqu'elles ont été proposées et suivies avec des options de test index et de référence du réseau de risque, ainsi que tous les conseils dont ils disposent pour assurer le succès du processus. Cette session aidera à orienter les participants vers les défis auxquels les clients peuvent être confrontés, ainsi que les défis que les prestataires peuvent rencontrer lorsqu'ils effectuent des tests index. Il offre également un espace sûr pour poser des questions avant de pratiquer les compétences.</a:t>
            </a:r>
            <a:endParaRPr lang="en-US" dirty="0"/>
          </a:p>
        </p:txBody>
      </p:sp>
      <p:sp>
        <p:nvSpPr>
          <p:cNvPr id="4" name="Slide Number Placeholder 3"/>
          <p:cNvSpPr>
            <a:spLocks noGrp="1"/>
          </p:cNvSpPr>
          <p:nvPr>
            <p:ph type="sldNum" sz="quarter" idx="5"/>
          </p:nvPr>
        </p:nvSpPr>
        <p:spPr/>
        <p:txBody>
          <a:bodyPr/>
          <a:lstStyle/>
          <a:p>
            <a:fld id="{9AA269E5-789A-4D39-AC6D-24DE67320D1E}" type="slidenum">
              <a:rPr lang="en-US" smtClean="0"/>
              <a:t>3</a:t>
            </a:fld>
            <a:endParaRPr lang="en-US" dirty="0"/>
          </a:p>
        </p:txBody>
      </p:sp>
    </p:spTree>
    <p:extLst>
      <p:ext uri="{BB962C8B-B14F-4D97-AF65-F5344CB8AC3E}">
        <p14:creationId xmlns:p14="http://schemas.microsoft.com/office/powerpoint/2010/main" val="1288810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t>Dites : </a:t>
            </a:r>
            <a:r>
              <a:rPr lang="fr-FR" b="0" i="1" dirty="0"/>
              <a:t>Lorsque vous posez des questions sur la violence entre partenaires intimes, il est important d'utiliser des questions qui ont été standardisées. Cela garantit que chaque prestataire ne se fie pas à sa propre interprétation de la violence et qu'un large éventail de violences est exploré</a:t>
            </a:r>
            <a:r>
              <a:rPr lang="en-US" b="0" i="1" dirty="0"/>
              <a:t>.</a:t>
            </a:r>
          </a:p>
          <a:p>
            <a:pPr marL="0" indent="0">
              <a:buFont typeface="Arial" panose="020B0604020202020204" pitchFamily="34" charset="0"/>
              <a:buNone/>
            </a:pPr>
            <a:endParaRPr lang="en-US" b="0" i="1" u="none" dirty="0"/>
          </a:p>
          <a:p>
            <a:pPr marL="0" indent="0">
              <a:buFont typeface="Arial" panose="020B0604020202020204" pitchFamily="34" charset="0"/>
              <a:buNone/>
            </a:pPr>
            <a:r>
              <a:rPr lang="fr-FR" b="0" i="1" u="none" dirty="0"/>
              <a:t>Les questions de gauche sont couramment utilisées pour les femmes cisgenres. Ils sont également utiles pour les populations clés, mais ne traiteront pas les formes uniques de VPI qu'elles peuvent rencontrer</a:t>
            </a:r>
            <a:r>
              <a:rPr lang="en-US" b="0" i="1" u="none" dirty="0"/>
              <a:t>. </a:t>
            </a:r>
          </a:p>
          <a:p>
            <a:pPr marL="0" indent="0">
              <a:buFont typeface="Arial" panose="020B0604020202020204" pitchFamily="34" charset="0"/>
              <a:buNone/>
            </a:pPr>
            <a:endParaRPr lang="en-US" b="0" i="1" u="none" dirty="0"/>
          </a:p>
          <a:p>
            <a:pPr marL="0" indent="0">
              <a:buFont typeface="Arial" panose="020B0604020202020204" pitchFamily="34" charset="0"/>
              <a:buNone/>
            </a:pPr>
            <a:r>
              <a:rPr lang="fr-FR" b="0" i="1" u="none" dirty="0"/>
              <a:t>Pensez à ajouter des questions, comme celles de droite, ou à créer d'autres questions pertinentes, basées sur les caractéristiques de la VPI dans votre contexte. Surtout si vous créez des questions spécifiques aux expériences des membres des PC, il est toujours important de vous assurer que les questions fonctionnent dans le contexte local, en particulier si elles doivent être traduites.</a:t>
            </a:r>
            <a:endParaRPr lang="en-US" b="0" i="1" u="none"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1533869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t>Dites</a:t>
            </a:r>
            <a:r>
              <a:rPr lang="en-US" b="1" i="0" dirty="0"/>
              <a:t> : </a:t>
            </a:r>
            <a:r>
              <a:rPr lang="fr-FR" i="1" dirty="0"/>
              <a:t>Alors, que devez-vous faire si quelqu'un dit non à toutes vos questions </a:t>
            </a:r>
            <a:r>
              <a:rPr lang="en-US" i="1" dirty="0"/>
              <a:t>?</a:t>
            </a:r>
          </a:p>
          <a:p>
            <a:endParaRPr lang="en-US" dirty="0"/>
          </a:p>
          <a:p>
            <a:r>
              <a:rPr lang="en-US" dirty="0"/>
              <a:t>Revoir la diapositive.</a:t>
            </a:r>
          </a:p>
        </p:txBody>
      </p:sp>
      <p:sp>
        <p:nvSpPr>
          <p:cNvPr id="4" name="Slide Number Placeholder 3"/>
          <p:cNvSpPr>
            <a:spLocks noGrp="1"/>
          </p:cNvSpPr>
          <p:nvPr>
            <p:ph type="sldNum" sz="quarter" idx="5"/>
          </p:nvPr>
        </p:nvSpPr>
        <p:spPr/>
        <p:txBody>
          <a:bodyPr/>
          <a:lstStyle/>
          <a:p>
            <a:fld id="{8D8D3582-6D6B-438A-82FF-FE0768558734}" type="slidenum">
              <a:rPr lang="en-US" smtClean="0"/>
              <a:t>31</a:t>
            </a:fld>
            <a:endParaRPr lang="en-US" dirty="0"/>
          </a:p>
        </p:txBody>
      </p:sp>
    </p:spTree>
    <p:extLst>
      <p:ext uri="{BB962C8B-B14F-4D97-AF65-F5344CB8AC3E}">
        <p14:creationId xmlns:p14="http://schemas.microsoft.com/office/powerpoint/2010/main" val="4242169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Si quelqu'un dit « oui » au dépistage de la VPI, que faites-vous </a:t>
            </a:r>
            <a:r>
              <a:rPr lang="en-US" i="1" dirty="0"/>
              <a:t>?</a:t>
            </a:r>
          </a:p>
          <a:p>
            <a:endParaRPr lang="en-US" i="1" dirty="0"/>
          </a:p>
          <a:p>
            <a:r>
              <a:rPr lang="fr-FR" i="1" dirty="0"/>
              <a:t>Il est important de ne pas les disqualifier des tests index ou de commencer à discuter d'un autre partenaire</a:t>
            </a:r>
            <a:r>
              <a:rPr lang="en-US" i="1" dirty="0"/>
              <a:t>.</a:t>
            </a:r>
          </a:p>
          <a:p>
            <a:endParaRPr lang="en-US" i="1" dirty="0"/>
          </a:p>
          <a:p>
            <a:r>
              <a:rPr lang="fr-FR" i="1" dirty="0"/>
              <a:t>Un client qui divulgue la VPI a partagé des informations importantes qui peuvent affecter son observance du traitement, sa charge virale et son bien-être général. Il doit être traité immédiatement</a:t>
            </a:r>
            <a:r>
              <a:rPr lang="en-US" i="1" dirty="0"/>
              <a:t>. </a:t>
            </a:r>
          </a:p>
          <a:p>
            <a:endParaRPr lang="en-US" i="1" dirty="0"/>
          </a:p>
          <a:p>
            <a:r>
              <a:rPr lang="fr-FR" i="1" dirty="0"/>
              <a:t>Les divulgations de violence doivent être traitées avec un soutien de première ligne. Le non-respect de cette consigne peut causer des dommages</a:t>
            </a:r>
            <a:r>
              <a:rPr lang="en-US" i="1" dirty="0"/>
              <a:t>.</a:t>
            </a:r>
          </a:p>
          <a:p>
            <a:endParaRPr lang="en-US" dirty="0"/>
          </a:p>
        </p:txBody>
      </p:sp>
      <p:sp>
        <p:nvSpPr>
          <p:cNvPr id="4" name="Slide Number Placeholder 3"/>
          <p:cNvSpPr>
            <a:spLocks noGrp="1"/>
          </p:cNvSpPr>
          <p:nvPr>
            <p:ph type="sldNum" sz="quarter" idx="5"/>
          </p:nvPr>
        </p:nvSpPr>
        <p:spPr/>
        <p:txBody>
          <a:bodyPr/>
          <a:lstStyle/>
          <a:p>
            <a:fld id="{9AA269E5-789A-4D39-AC6D-24DE67320D1E}" type="slidenum">
              <a:rPr lang="en-US" smtClean="0"/>
              <a:t>32</a:t>
            </a:fld>
            <a:endParaRPr lang="en-US" dirty="0"/>
          </a:p>
        </p:txBody>
      </p:sp>
    </p:spTree>
    <p:extLst>
      <p:ext uri="{BB962C8B-B14F-4D97-AF65-F5344CB8AC3E}">
        <p14:creationId xmlns:p14="http://schemas.microsoft.com/office/powerpoint/2010/main" val="2665090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anose="020B0604020202020204" pitchFamily="34" charset="0"/>
              <a:buNone/>
            </a:pPr>
            <a:r>
              <a:rPr lang="en-US" sz="1100" b="1" i="0" dirty="0"/>
              <a:t>Dites : </a:t>
            </a:r>
            <a:r>
              <a:rPr lang="fr-FR" sz="1100" i="1" kern="1200" dirty="0">
                <a:solidFill>
                  <a:schemeClr val="tx1"/>
                </a:solidFill>
                <a:effectLst/>
                <a:latin typeface="+mn-lt"/>
                <a:ea typeface="+mn-ea"/>
                <a:cs typeface="+mn-cs"/>
              </a:rPr>
              <a:t>Le soutien de première ligne est également connu sous le nom de premiers secours psychologiques</a:t>
            </a:r>
            <a:r>
              <a:rPr lang="en-US" sz="1100" i="1" kern="1200" dirty="0">
                <a:solidFill>
                  <a:schemeClr val="tx1"/>
                </a:solidFill>
                <a:effectLst/>
                <a:latin typeface="+mn-lt"/>
                <a:ea typeface="+mn-ea"/>
                <a:cs typeface="+mn-cs"/>
              </a:rPr>
              <a:t>. </a:t>
            </a:r>
          </a:p>
          <a:p>
            <a:pPr marL="0" lvl="0" indent="0">
              <a:buFont typeface="Arial" panose="020B0604020202020204" pitchFamily="34" charset="0"/>
              <a:buNone/>
            </a:pPr>
            <a:endParaRPr lang="en-US" sz="1100" i="1" kern="1200" dirty="0">
              <a:solidFill>
                <a:schemeClr val="tx1"/>
              </a:solidFill>
              <a:effectLst/>
              <a:latin typeface="+mn-lt"/>
              <a:ea typeface="+mn-ea"/>
              <a:cs typeface="+mn-cs"/>
            </a:endParaRPr>
          </a:p>
          <a:p>
            <a:pPr marL="0" lvl="0" indent="0">
              <a:buFont typeface="Arial" panose="020B0604020202020204" pitchFamily="34" charset="0"/>
              <a:buNone/>
            </a:pPr>
            <a:r>
              <a:rPr lang="fr-FR" sz="1100" i="1" kern="1200" dirty="0">
                <a:solidFill>
                  <a:schemeClr val="tx1"/>
                </a:solidFill>
                <a:effectLst/>
                <a:latin typeface="+mn-lt"/>
                <a:ea typeface="+mn-ea"/>
                <a:cs typeface="+mn-cs"/>
              </a:rPr>
              <a:t>Il peut être facilement mémorisé en utilisant l'acronyme LIVES dans des contextes où l'anglais est parlé</a:t>
            </a:r>
            <a:r>
              <a:rPr lang="en-US" sz="1100" i="1" kern="1200" dirty="0">
                <a:solidFill>
                  <a:schemeClr val="tx1"/>
                </a:solidFill>
                <a:effectLst/>
                <a:latin typeface="+mn-lt"/>
                <a:ea typeface="+mn-ea"/>
                <a:cs typeface="+mn-cs"/>
              </a:rPr>
              <a:t>.</a:t>
            </a:r>
          </a:p>
          <a:p>
            <a:pPr marL="0" lvl="0" indent="0">
              <a:buFont typeface="Arial" panose="020B0604020202020204" pitchFamily="34" charset="0"/>
              <a:buNone/>
            </a:pPr>
            <a:endParaRPr lang="en-US" sz="1100" i="1" kern="1200" dirty="0">
              <a:solidFill>
                <a:schemeClr val="tx1"/>
              </a:solidFill>
              <a:effectLst/>
              <a:latin typeface="+mn-lt"/>
              <a:ea typeface="+mn-ea"/>
              <a:cs typeface="+mn-cs"/>
            </a:endParaRPr>
          </a:p>
          <a:p>
            <a:pPr marL="0" lvl="0" indent="0">
              <a:buFont typeface="Arial" panose="020B0604020202020204" pitchFamily="34" charset="0"/>
              <a:buNone/>
            </a:pPr>
            <a:r>
              <a:rPr lang="fr-FR" sz="1100" i="0" kern="1200" dirty="0">
                <a:solidFill>
                  <a:schemeClr val="tx1"/>
                </a:solidFill>
                <a:effectLst/>
                <a:latin typeface="+mn-lt"/>
                <a:ea typeface="+mn-ea"/>
                <a:cs typeface="+mn-cs"/>
              </a:rPr>
              <a:t>Passez en revue le contenu du tableau</a:t>
            </a:r>
            <a:r>
              <a:rPr lang="en-US" sz="1100" i="0" kern="1200" dirty="0">
                <a:solidFill>
                  <a:schemeClr val="tx1"/>
                </a:solidFill>
                <a:effectLst/>
                <a:latin typeface="+mn-lt"/>
                <a:ea typeface="+mn-ea"/>
                <a:cs typeface="+mn-cs"/>
              </a:rPr>
              <a:t>.</a:t>
            </a:r>
          </a:p>
          <a:p>
            <a:pPr marL="0" lvl="0" indent="0">
              <a:buFont typeface="Arial" panose="020B0604020202020204" pitchFamily="34" charset="0"/>
              <a:buNone/>
            </a:pPr>
            <a:endParaRPr lang="en-US" sz="1100" i="0" kern="1200" dirty="0">
              <a:solidFill>
                <a:schemeClr val="tx1"/>
              </a:solidFill>
              <a:effectLst/>
              <a:latin typeface="+mn-lt"/>
              <a:ea typeface="+mn-ea"/>
              <a:cs typeface="+mn-cs"/>
            </a:endParaRPr>
          </a:p>
          <a:p>
            <a:pPr marL="0" lvl="0" indent="0">
              <a:buFont typeface="Arial" panose="020B0604020202020204" pitchFamily="34" charset="0"/>
              <a:buNone/>
            </a:pPr>
            <a:r>
              <a:rPr lang="en-US" sz="1100" b="1" i="0" dirty="0" err="1"/>
              <a:t>Dites</a:t>
            </a:r>
            <a:r>
              <a:rPr lang="en-US" sz="1100" b="1" i="0" dirty="0"/>
              <a:t> : </a:t>
            </a:r>
            <a:r>
              <a:rPr lang="fr-FR" sz="1100" i="1" kern="1200" dirty="0">
                <a:solidFill>
                  <a:schemeClr val="tx1"/>
                </a:solidFill>
                <a:effectLst/>
                <a:latin typeface="+mn-lt"/>
                <a:ea typeface="+mn-ea"/>
                <a:cs typeface="+mn-cs"/>
              </a:rPr>
              <a:t>Vous pouvez voir sur l'image que l'OMS recommande que les agents de santé utilisent LIVES lorsque les femmes dénoncent la violence. Il peut également être utilisé avec les membres de la population clé qui sont des hommes ou des transgenres</a:t>
            </a:r>
            <a:r>
              <a:rPr lang="en-US" sz="1100" i="1"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33</a:t>
            </a:fld>
            <a:endParaRPr lang="en-US" dirty="0"/>
          </a:p>
        </p:txBody>
      </p:sp>
    </p:spTree>
    <p:extLst>
      <p:ext uri="{BB962C8B-B14F-4D97-AF65-F5344CB8AC3E}">
        <p14:creationId xmlns:p14="http://schemas.microsoft.com/office/powerpoint/2010/main" val="1667103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i="0" dirty="0"/>
              <a:t>Dites : </a:t>
            </a:r>
            <a:r>
              <a:rPr lang="fr-FR" sz="1100" b="0" i="1" dirty="0"/>
              <a:t>Nous allons maintenant passer en revue chacune des compétences décrites dans l'acronyme LIVES</a:t>
            </a:r>
            <a:r>
              <a:rPr lang="en-US" sz="1100" b="0" i="1" dirty="0"/>
              <a:t>.</a:t>
            </a:r>
          </a:p>
          <a:p>
            <a:pPr marL="0" marR="0" lvl="0" indent="0" algn="l" defTabSz="914400" rtl="0" eaLnBrk="0" fontAlgn="base" latinLnBrk="0" hangingPunct="0">
              <a:lnSpc>
                <a:spcPct val="100000"/>
              </a:lnSpc>
              <a:spcBef>
                <a:spcPts val="1200"/>
              </a:spcBef>
              <a:spcAft>
                <a:spcPct val="0"/>
              </a:spcAft>
              <a:buClrTx/>
              <a:buSzTx/>
              <a:buFontTx/>
              <a:buNone/>
              <a:tabLst/>
              <a:defRPr/>
            </a:pPr>
            <a:r>
              <a:rPr lang="fr-FR" sz="1100" b="0" i="1" dirty="0"/>
              <a:t>Premièrement est d'écouter sans jugement et avec empathie</a:t>
            </a:r>
            <a:r>
              <a:rPr lang="en-US" sz="1100" b="0" i="1" dirty="0"/>
              <a:t>. </a:t>
            </a:r>
          </a:p>
          <a:p>
            <a:pPr marL="0" marR="0" lvl="0" indent="0" algn="l" defTabSz="914400" rtl="0" eaLnBrk="0" fontAlgn="base" latinLnBrk="0" hangingPunct="0">
              <a:lnSpc>
                <a:spcPct val="100000"/>
              </a:lnSpc>
              <a:spcBef>
                <a:spcPts val="1200"/>
              </a:spcBef>
              <a:spcAft>
                <a:spcPct val="0"/>
              </a:spcAft>
              <a:buClrTx/>
              <a:buSzTx/>
              <a:buFontTx/>
              <a:buNone/>
              <a:tabLst/>
              <a:defRPr/>
            </a:pPr>
            <a:r>
              <a:rPr lang="fr-FR" sz="1100" b="0" i="1" dirty="0"/>
              <a:t>N'oubliez pas qu'il peut être difficile de partager une expérience de violence; indiquer clairement que vous êtes intéressé et empathique peut encourager un client à s'ouvrir</a:t>
            </a:r>
            <a:r>
              <a:rPr lang="en-US" sz="1100" b="0" dirty="0"/>
              <a:t>. </a:t>
            </a: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34</a:t>
            </a:fld>
            <a:endParaRPr lang="en-US" dirty="0"/>
          </a:p>
        </p:txBody>
      </p:sp>
    </p:spTree>
    <p:extLst>
      <p:ext uri="{BB962C8B-B14F-4D97-AF65-F5344CB8AC3E}">
        <p14:creationId xmlns:p14="http://schemas.microsoft.com/office/powerpoint/2010/main" val="333878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741363"/>
            <a:ext cx="5584825" cy="3141662"/>
          </a:xfrm>
        </p:spPr>
      </p:sp>
      <p:sp>
        <p:nvSpPr>
          <p:cNvPr id="3" name="Notes Placeholder 2"/>
          <p:cNvSpPr>
            <a:spLocks noGrp="1"/>
          </p:cNvSpPr>
          <p:nvPr>
            <p:ph type="body" idx="1"/>
          </p:nvPr>
        </p:nvSpPr>
        <p:spPr>
          <a:xfrm>
            <a:off x="685799" y="4067175"/>
            <a:ext cx="5618163"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Dites : </a:t>
            </a:r>
            <a:r>
              <a:rPr lang="fr-FR" sz="1200" b="0" i="1" kern="1200" dirty="0">
                <a:solidFill>
                  <a:schemeClr val="tx1"/>
                </a:solidFill>
                <a:effectLst/>
                <a:latin typeface="+mn-lt"/>
                <a:ea typeface="+mn-ea"/>
                <a:cs typeface="+mn-cs"/>
              </a:rPr>
              <a:t>Nous avons discuté de l'importance de l'écoute réflexive à la session 11. Cependant, une différence importante entre le counseling de motivation et l'utilisation de l'approche LIVES dans les cas de violence révélée est que vous, en tant que prestataire, n'avez pas d'objectif comportemental pour le client. Votre rôle est simplement d'écouter le client pour comprendre ce qu'il souhaite faire sans tenter de l'orienter vers un choix précis</a:t>
            </a:r>
            <a:r>
              <a:rPr lang="en-US" sz="1200" b="0" i="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1" kern="1200" dirty="0">
                <a:solidFill>
                  <a:schemeClr val="tx1"/>
                </a:solidFill>
                <a:effectLst/>
                <a:latin typeface="+mn-lt"/>
                <a:ea typeface="+mn-ea"/>
                <a:cs typeface="+mn-cs"/>
              </a:rPr>
              <a:t>Il est également important de se rappeler que la VPI est un problème complexe et personnel et qu’il n’appartient pas à vous de résoudre les problèmes de votre client. LIVES fournit une plate-forme dans laquelle vous donnez des options au client et faites savoir au client que vous soutiendrez tout choix qu'il fera</a:t>
            </a:r>
            <a:r>
              <a:rPr lang="en-US" sz="1200" b="0" i="1" kern="1200" dirty="0">
                <a:solidFill>
                  <a:schemeClr val="tx1"/>
                </a:solidFill>
                <a:effectLst/>
                <a:latin typeface="+mn-lt"/>
                <a:ea typeface="+mn-ea"/>
                <a:cs typeface="+mn-cs"/>
              </a:rPr>
              <a:t>.</a:t>
            </a:r>
            <a:endParaRPr lang="en-US" sz="1200" b="0" i="1"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F6A6F5-C05B-44BE-A855-78A385532D70}" type="slidenum">
              <a:rPr lang="en-US" smtClean="0"/>
              <a:t>35</a:t>
            </a:fld>
            <a:endParaRPr lang="en-US" dirty="0"/>
          </a:p>
        </p:txBody>
      </p:sp>
    </p:spTree>
    <p:extLst>
      <p:ext uri="{BB962C8B-B14F-4D97-AF65-F5344CB8AC3E}">
        <p14:creationId xmlns:p14="http://schemas.microsoft.com/office/powerpoint/2010/main" val="1824583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La prochaine compétence consiste à se renseigner sur les besoins / préoccupations</a:t>
            </a:r>
            <a:r>
              <a:rPr lang="en-US" i="1" dirty="0"/>
              <a:t>.</a:t>
            </a:r>
          </a:p>
          <a:p>
            <a:endParaRPr lang="en-US" i="1" dirty="0"/>
          </a:p>
          <a:p>
            <a:r>
              <a:rPr lang="fr-FR" i="1" dirty="0"/>
              <a:t>Le but de cette étape est d'apprendre ce qui est le plus important pour le survivant</a:t>
            </a:r>
            <a:r>
              <a:rPr lang="en-US" i="1" dirty="0"/>
              <a:t>. </a:t>
            </a:r>
          </a:p>
          <a:p>
            <a:endParaRPr lang="en-US" i="1" dirty="0"/>
          </a:p>
          <a:p>
            <a:r>
              <a:rPr lang="fr-FR" i="1" dirty="0"/>
              <a:t>Il est important de respecter leurs souhaits et de répondre à leurs besoins.</a:t>
            </a:r>
            <a:endParaRPr lang="en-US" i="1" dirty="0"/>
          </a:p>
        </p:txBody>
      </p:sp>
      <p:sp>
        <p:nvSpPr>
          <p:cNvPr id="4" name="Slide Number Placeholder 3"/>
          <p:cNvSpPr>
            <a:spLocks noGrp="1"/>
          </p:cNvSpPr>
          <p:nvPr>
            <p:ph type="sldNum" sz="quarter" idx="10"/>
          </p:nvPr>
        </p:nvSpPr>
        <p:spPr/>
        <p:txBody>
          <a:bodyPr/>
          <a:lstStyle/>
          <a:p>
            <a:fld id="{6CB466E0-0366-FE4D-8716-9453F7A07CCD}" type="slidenum">
              <a:rPr lang="en-US" smtClean="0"/>
              <a:t>36</a:t>
            </a:fld>
            <a:endParaRPr lang="en-US" dirty="0"/>
          </a:p>
        </p:txBody>
      </p:sp>
    </p:spTree>
    <p:extLst>
      <p:ext uri="{BB962C8B-B14F-4D97-AF65-F5344CB8AC3E}">
        <p14:creationId xmlns:p14="http://schemas.microsoft.com/office/powerpoint/2010/main" val="20361996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Il existe de nombreuses techniques pour vous aider à vous renseigner sur les besoins et les préoccupations</a:t>
            </a:r>
            <a:r>
              <a:rPr lang="en-US" i="1" dirty="0"/>
              <a:t>. </a:t>
            </a:r>
          </a:p>
          <a:p>
            <a:endParaRPr lang="en-US" i="1" dirty="0"/>
          </a:p>
          <a:p>
            <a:r>
              <a:rPr lang="fr-FR" i="0" dirty="0"/>
              <a:t>Demandez aux participants de revoir les options sur la table et d'en choisir quelques-unes qu'ils pensent pouvoir faire</a:t>
            </a:r>
            <a:r>
              <a:rPr lang="en-US" i="0" dirty="0"/>
              <a:t>. </a:t>
            </a:r>
          </a:p>
          <a:p>
            <a:endParaRPr lang="en-US" i="0" dirty="0"/>
          </a:p>
          <a:p>
            <a:r>
              <a:rPr lang="fr-FR" i="0" dirty="0"/>
              <a:t>Au besoin, rappelez-leur que bon nombre de ces compétences sont également utilisées dans le counseling de motivation</a:t>
            </a:r>
            <a:r>
              <a:rPr lang="en-US" i="0" dirty="0"/>
              <a:t>.</a:t>
            </a: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37</a:t>
            </a:fld>
            <a:endParaRPr lang="en-US" dirty="0"/>
          </a:p>
        </p:txBody>
      </p:sp>
    </p:spTree>
    <p:extLst>
      <p:ext uri="{BB962C8B-B14F-4D97-AF65-F5344CB8AC3E}">
        <p14:creationId xmlns:p14="http://schemas.microsoft.com/office/powerpoint/2010/main" val="2316699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Essayons de mettre en pratique certaines des techniques</a:t>
            </a:r>
            <a:r>
              <a:rPr lang="en-US" i="1" dirty="0"/>
              <a:t>. </a:t>
            </a:r>
          </a:p>
          <a:p>
            <a:endParaRPr lang="en-US" i="1" dirty="0"/>
          </a:p>
          <a:p>
            <a:r>
              <a:rPr lang="fr-FR" i="1" dirty="0"/>
              <a:t>Supposons que vous soyez avec l'un de vos clients, que vous posiez des questions sur la violence et que le client dise : « Mon petit ami a menacé de me faire du mal auparavant »</a:t>
            </a:r>
            <a:r>
              <a:rPr lang="en-US" i="1" dirty="0"/>
              <a:t>. </a:t>
            </a:r>
          </a:p>
          <a:p>
            <a:endParaRPr lang="en-US" i="1" dirty="0"/>
          </a:p>
          <a:p>
            <a:r>
              <a:rPr lang="fr-FR" i="1" dirty="0"/>
              <a:t>Que pourriez-vous dire pour que le survivant fournisse plus d'informations </a:t>
            </a:r>
            <a:r>
              <a:rPr lang="en-US" i="1" dirty="0"/>
              <a:t>?</a:t>
            </a:r>
          </a:p>
          <a:p>
            <a:endParaRPr lang="en-US" i="1" dirty="0"/>
          </a:p>
          <a:p>
            <a:r>
              <a:rPr lang="fr-FR" i="0" dirty="0"/>
              <a:t>Permettez aux participants de fournir quelques réponses</a:t>
            </a:r>
            <a:r>
              <a:rPr lang="en-US" i="0" dirty="0"/>
              <a:t>.</a:t>
            </a:r>
          </a:p>
          <a:p>
            <a:endParaRPr lang="en-US" i="0" dirty="0"/>
          </a:p>
          <a:p>
            <a:r>
              <a:rPr lang="fr-FR" i="0" dirty="0"/>
              <a:t>Expliquez que cela peut être aussi simple que de dire : « Pouvez-vous m'en dire plus à ce sujet ? </a:t>
            </a:r>
            <a:r>
              <a:rPr lang="fr-FR" dirty="0"/>
              <a:t>»</a:t>
            </a:r>
            <a:endParaRPr lang="en-US"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38</a:t>
            </a:fld>
            <a:endParaRPr lang="en-US" dirty="0"/>
          </a:p>
        </p:txBody>
      </p:sp>
    </p:spTree>
    <p:extLst>
      <p:ext uri="{BB962C8B-B14F-4D97-AF65-F5344CB8AC3E}">
        <p14:creationId xmlns:p14="http://schemas.microsoft.com/office/powerpoint/2010/main" val="664629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Dites : </a:t>
            </a:r>
            <a:r>
              <a:rPr lang="en-US" i="1" dirty="0"/>
              <a:t>Faisons une autre déclaration.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Imaginez qu'on demande à un client index s'il est déjà touché et qu'il réponde avec cette déclaration </a:t>
            </a:r>
            <a:r>
              <a:rPr lang="en-US"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 Mon partenaire est très imprévisible. J'essaye de le rendre heureux mais parfois il se met en colère sans raison. Ça empire ces derniers temps</a:t>
            </a:r>
            <a:r>
              <a:rPr lang="fr-FR" i="1" dirty="0">
                <a:solidFill>
                  <a:schemeClr val="tx1">
                    <a:lumMod val="65000"/>
                    <a:lumOff val="35000"/>
                  </a:schemeClr>
                </a:solidFill>
              </a:rPr>
              <a:t> ».</a:t>
            </a:r>
            <a:r>
              <a:rPr lang="fr-FR"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u="none" dirty="0"/>
          </a:p>
          <a:p>
            <a:r>
              <a:rPr lang="fr-FR" i="1" u="none" dirty="0"/>
              <a:t>Essayons d’aider le survivant à identifier et à exprimer ses besoins et ses préoccupations en lui demandant de nommer sa principale préoccupation.</a:t>
            </a:r>
            <a:r>
              <a:rPr lang="en-US" i="1" u="none" dirty="0"/>
              <a:t> </a:t>
            </a:r>
          </a:p>
          <a:p>
            <a:endParaRPr lang="en-US" i="1" u="none" dirty="0"/>
          </a:p>
          <a:p>
            <a:r>
              <a:rPr lang="fr-FR" i="0" u="none" dirty="0"/>
              <a:t>Demandez aux participants de partager quelques idées sur ce que le prestataire pourrait dire, puis avancez pour montrer l'exemple</a:t>
            </a:r>
            <a:r>
              <a:rPr lang="en-US" i="0" u="none" dirty="0"/>
              <a:t>. </a:t>
            </a:r>
          </a:p>
          <a:p>
            <a:endParaRPr lang="en-US" i="0" dirty="0"/>
          </a:p>
          <a:p>
            <a:r>
              <a:rPr lang="fr-FR" i="0" dirty="0"/>
              <a:t>Notez que le prestataire essaie de nommer le besoin afin que cela puisse être traité plus tard</a:t>
            </a:r>
            <a:r>
              <a:rPr lang="en-US" i="0" dirty="0"/>
              <a:t>.</a:t>
            </a: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39</a:t>
            </a:fld>
            <a:endParaRPr lang="en-US" dirty="0"/>
          </a:p>
        </p:txBody>
      </p:sp>
    </p:spTree>
    <p:extLst>
      <p:ext uri="{BB962C8B-B14F-4D97-AF65-F5344CB8AC3E}">
        <p14:creationId xmlns:p14="http://schemas.microsoft.com/office/powerpoint/2010/main" val="373039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38600"/>
          </a:xfrm>
        </p:spPr>
        <p:txBody>
          <a:bodyPr/>
          <a:lstStyle/>
          <a:p>
            <a:r>
              <a:rPr lang="en-US" b="1" dirty="0"/>
              <a:t>REMARQUE </a:t>
            </a:r>
            <a:r>
              <a:rPr lang="en-US" dirty="0"/>
              <a:t>: </a:t>
            </a:r>
            <a:r>
              <a:rPr lang="fr-FR" dirty="0"/>
              <a:t>Les objectifs de cette session sont fournis dans les notes de la diapositive précédente</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session peut être menée comme une table ronde. Le (s) facilitateur (s) peuvent inviter un maximum de quatre clients à s'asseoir à l'avant de la salle ou dans un cercle parmi les participants. Chaque client peut disposer d'environ 5 minutes pour parler. Discutez à l'avance avec les clients de ce que vous espérez qu'ils peuvent apporter à la discussion (une description de leurs expériences proposées et leur acceptation pour les tests index et / ou la référence au réseau de risque).</a:t>
            </a:r>
            <a:endParaRPr lang="en-US" dirty="0"/>
          </a:p>
          <a:p>
            <a:pPr marL="0" marR="0" lvl="0" indent="0" algn="l" defTabSz="914400" rtl="0" eaLnBrk="1" fontAlgn="auto" latinLnBrk="0" hangingPunct="1">
              <a:lnSpc>
                <a:spcPct val="100000"/>
              </a:lnSpc>
              <a:spcBef>
                <a:spcPts val="1200"/>
              </a:spcBef>
              <a:spcAft>
                <a:spcPts val="0"/>
              </a:spcAft>
              <a:buClrTx/>
              <a:buSzTx/>
              <a:buFontTx/>
              <a:buNone/>
              <a:tabLst/>
              <a:defRPr/>
            </a:pPr>
            <a:r>
              <a:rPr lang="en-US" dirty="0"/>
              <a:t>Sujets possibles à couvrir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Comment se sentaient-ils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Quels aspects de l'approche de conseil utilisée par le prestataire l'ont aidé à prendre une décision </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Quelles étaient leurs préoccupations et comment les ont-ils surmontées </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Quels ont été les résultats </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Accordez 10 minutes pour les questions et réponses, puis remerciez les clients et passez à la pause thé. Idéalement, les clients resteront pour le thé, offrant aux participants plus d'occasions de les approcher s'ils ont des questions supplémentaires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AA269E5-789A-4D39-AC6D-24DE67320D1E}" type="slidenum">
              <a:rPr lang="en-US" smtClean="0"/>
              <a:t>4</a:t>
            </a:fld>
            <a:endParaRPr lang="en-US" dirty="0"/>
          </a:p>
        </p:txBody>
      </p:sp>
    </p:spTree>
    <p:extLst>
      <p:ext uri="{BB962C8B-B14F-4D97-AF65-F5344CB8AC3E}">
        <p14:creationId xmlns:p14="http://schemas.microsoft.com/office/powerpoint/2010/main" val="3810984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La lettre suivante est V pour valider</a:t>
            </a:r>
            <a:r>
              <a:rPr lang="en-US" i="1" dirty="0"/>
              <a:t>. </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Le but de la validation est de faire savoir au survivant que ses sentiments sont communs, qu'il est sûr de les exprimer et que chacun a le droit de vivre sans violence</a:t>
            </a:r>
            <a:r>
              <a:rPr lang="en-US" i="1" dirty="0"/>
              <a:t>. </a:t>
            </a:r>
          </a:p>
          <a:p>
            <a:endParaRPr lang="en-US" dirty="0"/>
          </a:p>
        </p:txBody>
      </p:sp>
      <p:sp>
        <p:nvSpPr>
          <p:cNvPr id="4" name="Slide Number Placeholder 3"/>
          <p:cNvSpPr>
            <a:spLocks noGrp="1"/>
          </p:cNvSpPr>
          <p:nvPr>
            <p:ph type="sldNum" sz="quarter" idx="10"/>
          </p:nvPr>
        </p:nvSpPr>
        <p:spPr/>
        <p:txBody>
          <a:bodyPr/>
          <a:lstStyle/>
          <a:p>
            <a:fld id="{6CB466E0-0366-FE4D-8716-9453F7A07CCD}" type="slidenum">
              <a:rPr lang="en-US" smtClean="0"/>
              <a:t>40</a:t>
            </a:fld>
            <a:endParaRPr lang="en-US" dirty="0"/>
          </a:p>
        </p:txBody>
      </p:sp>
    </p:spTree>
    <p:extLst>
      <p:ext uri="{BB962C8B-B14F-4D97-AF65-F5344CB8AC3E}">
        <p14:creationId xmlns:p14="http://schemas.microsoft.com/office/powerpoint/2010/main" val="33019749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anose="020B0604020202020204" pitchFamily="34" charset="0"/>
              <a:buNone/>
            </a:pPr>
            <a:r>
              <a:rPr lang="en-US" sz="1100" b="1" i="0" dirty="0" err="1"/>
              <a:t>Dites</a:t>
            </a:r>
            <a:r>
              <a:rPr lang="en-US" sz="1100" b="1" i="0" dirty="0"/>
              <a:t> : </a:t>
            </a:r>
            <a:r>
              <a:rPr lang="fr-FR" sz="1100" i="1" kern="1200" dirty="0">
                <a:solidFill>
                  <a:schemeClr val="tx1"/>
                </a:solidFill>
                <a:effectLst/>
                <a:latin typeface="+mn-lt"/>
                <a:ea typeface="+mn-ea"/>
                <a:cs typeface="+mn-cs"/>
              </a:rPr>
              <a:t>Ces messages valident le survivant et indiquent clairement qu'il n'est pas à blâmer et que vous le croyez. Ils expliquent également que le survivant n'est pas seul. Vous n’avez pas à utiliser tous ces éléments. Choisissez ceux qui vous semblent les plus naturels. Notez au moins deux que vous souhaitez utiliser car nous allons faire une activité dans un instant</a:t>
            </a:r>
            <a:r>
              <a:rPr lang="en-US" sz="1100" i="1" kern="1200" dirty="0">
                <a:solidFill>
                  <a:schemeClr val="tx1"/>
                </a:solidFill>
                <a:effectLst/>
                <a:latin typeface="+mn-lt"/>
                <a:ea typeface="+mn-ea"/>
                <a:cs typeface="+mn-cs"/>
              </a:rPr>
              <a:t>.</a:t>
            </a:r>
          </a:p>
          <a:p>
            <a:pPr marL="0" lvl="0" indent="0">
              <a:buFont typeface="Arial" panose="020B0604020202020204" pitchFamily="34" charset="0"/>
              <a:buNone/>
            </a:pPr>
            <a:endParaRPr lang="en-US" sz="1100" i="1" kern="1200" dirty="0">
              <a:solidFill>
                <a:schemeClr val="tx1"/>
              </a:solidFill>
              <a:effectLst/>
              <a:latin typeface="+mn-lt"/>
              <a:ea typeface="+mn-ea"/>
              <a:cs typeface="+mn-cs"/>
            </a:endParaRPr>
          </a:p>
          <a:p>
            <a:pPr marL="0" lvl="0" indent="0">
              <a:buFont typeface="Arial" panose="020B0604020202020204" pitchFamily="34" charset="0"/>
              <a:buNone/>
            </a:pPr>
            <a:r>
              <a:rPr lang="en-US" sz="1100" kern="1200" dirty="0">
                <a:solidFill>
                  <a:schemeClr val="tx1"/>
                </a:solidFill>
                <a:effectLst/>
                <a:latin typeface="+mn-lt"/>
                <a:ea typeface="+mn-ea"/>
                <a:cs typeface="+mn-cs"/>
              </a:rPr>
              <a:t>Revoir la diapositive.</a:t>
            </a: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41</a:t>
            </a:fld>
            <a:endParaRPr lang="en-US" dirty="0"/>
          </a:p>
        </p:txBody>
      </p:sp>
    </p:spTree>
    <p:extLst>
      <p:ext uri="{BB962C8B-B14F-4D97-AF65-F5344CB8AC3E}">
        <p14:creationId xmlns:p14="http://schemas.microsoft.com/office/powerpoint/2010/main" val="1933492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Entraînons-nous à utiliser des déclarations de validation (en utilisant celles que vous avez notées il y a un instant).</a:t>
            </a:r>
            <a:endParaRPr lang="en-US" dirty="0"/>
          </a:p>
          <a:p>
            <a:endParaRPr lang="en-US" dirty="0"/>
          </a:p>
          <a:p>
            <a:r>
              <a:rPr lang="fr-FR" dirty="0"/>
              <a:t>Lisez chaque déclaration de survivant et demandez aux participants de partager certaines des déclarations de validation qu'ils ont enregistrées</a:t>
            </a:r>
            <a:r>
              <a:rPr lang="en-US" dirty="0"/>
              <a:t>. </a:t>
            </a:r>
          </a:p>
          <a:p>
            <a:endParaRPr lang="en-US" dirty="0"/>
          </a:p>
          <a:p>
            <a:r>
              <a:rPr lang="fr-FR" dirty="0"/>
              <a:t>Il n'y a pas de mauvaises réponses en supposant qu'ils utilisent les déclarations suggérées</a:t>
            </a:r>
            <a:r>
              <a:rPr lang="en-US" dirty="0"/>
              <a:t>.</a:t>
            </a:r>
          </a:p>
        </p:txBody>
      </p:sp>
      <p:sp>
        <p:nvSpPr>
          <p:cNvPr id="4" name="Slide Number Placeholder 3"/>
          <p:cNvSpPr>
            <a:spLocks noGrp="1"/>
          </p:cNvSpPr>
          <p:nvPr>
            <p:ph type="sldNum" sz="quarter" idx="5"/>
          </p:nvPr>
        </p:nvSpPr>
        <p:spPr/>
        <p:txBody>
          <a:bodyPr/>
          <a:lstStyle/>
          <a:p>
            <a:fld id="{9AA269E5-789A-4D39-AC6D-24DE67320D1E}" type="slidenum">
              <a:rPr lang="en-US" smtClean="0"/>
              <a:t>42</a:t>
            </a:fld>
            <a:endParaRPr lang="en-US" dirty="0"/>
          </a:p>
        </p:txBody>
      </p:sp>
    </p:spTree>
    <p:extLst>
      <p:ext uri="{BB962C8B-B14F-4D97-AF65-F5344CB8AC3E}">
        <p14:creationId xmlns:p14="http://schemas.microsoft.com/office/powerpoint/2010/main" val="3259819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EF6A6F5-C05B-44BE-A855-78A385532D70}" type="slidenum">
              <a:rPr lang="en-US" smtClean="0"/>
              <a:pPr/>
              <a:t>43</a:t>
            </a:fld>
            <a:endParaRPr lang="en-US" dirty="0"/>
          </a:p>
        </p:txBody>
      </p:sp>
      <p:sp>
        <p:nvSpPr>
          <p:cNvPr id="8" name="Slide Image Placeholder 7">
            <a:extLst>
              <a:ext uri="{FF2B5EF4-FFF2-40B4-BE49-F238E27FC236}">
                <a16:creationId xmlns:a16="http://schemas.microsoft.com/office/drawing/2014/main" id="{DB714F42-E889-496F-B149-B07330C389A4}"/>
              </a:ext>
            </a:extLst>
          </p:cNvPr>
          <p:cNvSpPr>
            <a:spLocks noGrp="1" noRot="1" noChangeAspect="1"/>
          </p:cNvSpPr>
          <p:nvPr>
            <p:ph type="sldImg"/>
          </p:nvPr>
        </p:nvSpPr>
        <p:spPr>
          <a:xfrm>
            <a:off x="719138" y="741363"/>
            <a:ext cx="5584825" cy="3141662"/>
          </a:xfrm>
        </p:spPr>
      </p:sp>
      <p:sp>
        <p:nvSpPr>
          <p:cNvPr id="9" name="Notes Placeholder 8">
            <a:extLst>
              <a:ext uri="{FF2B5EF4-FFF2-40B4-BE49-F238E27FC236}">
                <a16:creationId xmlns:a16="http://schemas.microsoft.com/office/drawing/2014/main" id="{AA5001B9-00E4-4E98-9E9B-39D282CE5E13}"/>
              </a:ext>
            </a:extLst>
          </p:cNvPr>
          <p:cNvSpPr>
            <a:spLocks noGrp="1"/>
          </p:cNvSpPr>
          <p:nvPr>
            <p:ph type="body" idx="1"/>
          </p:nvPr>
        </p:nvSpPr>
        <p:spPr/>
        <p:txBody>
          <a:bodyPr/>
          <a:lstStyle/>
          <a:p>
            <a:pPr lvl="0"/>
            <a:r>
              <a:rPr lang="en-US" b="1" i="0" dirty="0"/>
              <a:t>Dites : </a:t>
            </a:r>
            <a:r>
              <a:rPr lang="fr-FR" i="1" dirty="0"/>
              <a:t>Il y a aussi des messages importants, y compris des questions, à éviter</a:t>
            </a:r>
            <a:r>
              <a:rPr lang="en-US" i="1" dirty="0"/>
              <a:t>. </a:t>
            </a:r>
          </a:p>
          <a:p>
            <a:pPr lvl="0"/>
            <a:endParaRPr lang="en-US" dirty="0"/>
          </a:p>
          <a:p>
            <a:pPr lvl="0"/>
            <a:r>
              <a:rPr lang="fr-FR" dirty="0"/>
              <a:t>Demandez à un volontaire de lire les déclarations dans la colonne de gauche</a:t>
            </a:r>
            <a:r>
              <a:rPr lang="en-US" dirty="0"/>
              <a:t>.</a:t>
            </a:r>
          </a:p>
          <a:p>
            <a:pPr lvl="0"/>
            <a:endParaRPr lang="en-US" dirty="0"/>
          </a:p>
          <a:p>
            <a:r>
              <a:rPr lang="en-US" dirty="0"/>
              <a:t>[AVANCER]</a:t>
            </a:r>
          </a:p>
          <a:p>
            <a:pPr lvl="0"/>
            <a:endParaRPr lang="en-US" dirty="0"/>
          </a:p>
          <a:p>
            <a:pPr lvl="0"/>
            <a:r>
              <a:rPr lang="fr-FR" dirty="0"/>
              <a:t>Puis demandez à un autre volontaire de lire les déclarations à droite</a:t>
            </a:r>
            <a:r>
              <a:rPr lang="en-US" dirty="0"/>
              <a:t>.</a:t>
            </a:r>
          </a:p>
          <a:p>
            <a:pPr lvl="0"/>
            <a:endParaRPr lang="en-US" dirty="0"/>
          </a:p>
          <a:p>
            <a:pPr lvl="0"/>
            <a:r>
              <a:rPr lang="en-US" b="1" i="0" dirty="0"/>
              <a:t>Dites : </a:t>
            </a:r>
            <a:r>
              <a:rPr lang="fr-FR" i="1" dirty="0"/>
              <a:t>Ces déclarations et questions peuvent donner l'impression, intentionnellement ou accidentellement, que la violence est la faute du survivant. Cela porte préjudice au survivant et permet aux auteurs d'agir en toute impunité</a:t>
            </a:r>
            <a:r>
              <a:rPr lang="en-US" i="1" dirty="0"/>
              <a:t>.</a:t>
            </a:r>
          </a:p>
        </p:txBody>
      </p:sp>
    </p:spTree>
    <p:extLst>
      <p:ext uri="{BB962C8B-B14F-4D97-AF65-F5344CB8AC3E}">
        <p14:creationId xmlns:p14="http://schemas.microsoft.com/office/powerpoint/2010/main" val="37707100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La lettre E dans LIVES signifie améliorer la sécurité</a:t>
            </a:r>
            <a:r>
              <a:rPr lang="en-US" i="1" dirty="0"/>
              <a:t>. </a:t>
            </a:r>
          </a:p>
          <a:p>
            <a:endParaRPr lang="en-US" i="1" dirty="0"/>
          </a:p>
          <a:p>
            <a:r>
              <a:rPr lang="fr-FR" i="1" dirty="0"/>
              <a:t>Bien que nous ne puissions garantir la sécurité des survivants, nous pouvons essayer de les aider à rester en sécurité</a:t>
            </a:r>
            <a:r>
              <a:rPr lang="en-US" i="1" dirty="0"/>
              <a:t>.</a:t>
            </a:r>
          </a:p>
        </p:txBody>
      </p:sp>
      <p:sp>
        <p:nvSpPr>
          <p:cNvPr id="4" name="Slide Number Placeholder 3"/>
          <p:cNvSpPr>
            <a:spLocks noGrp="1"/>
          </p:cNvSpPr>
          <p:nvPr>
            <p:ph type="sldNum" sz="quarter" idx="10"/>
          </p:nvPr>
        </p:nvSpPr>
        <p:spPr/>
        <p:txBody>
          <a:bodyPr/>
          <a:lstStyle/>
          <a:p>
            <a:fld id="{6CB466E0-0366-FE4D-8716-9453F7A07CCD}" type="slidenum">
              <a:rPr lang="en-US" smtClean="0"/>
              <a:t>44</a:t>
            </a:fld>
            <a:endParaRPr lang="en-US" dirty="0"/>
          </a:p>
        </p:txBody>
      </p:sp>
    </p:spTree>
    <p:extLst>
      <p:ext uri="{BB962C8B-B14F-4D97-AF65-F5344CB8AC3E}">
        <p14:creationId xmlns:p14="http://schemas.microsoft.com/office/powerpoint/2010/main" val="608217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t>Dites</a:t>
            </a:r>
            <a:r>
              <a:rPr lang="en-US" b="1" i="0" dirty="0"/>
              <a:t> : </a:t>
            </a:r>
            <a:r>
              <a:rPr lang="fr-FR" i="1" dirty="0"/>
              <a:t>Tout le monde ne se sent pas en sécurité. La première étape consiste à demander à la personne si elle se sent actuellement en sécurité et, le cas échéant, si elle a des inquiétudes au sujet de ses enfants.</a:t>
            </a:r>
            <a:r>
              <a:rPr lang="en-US" i="1" dirty="0"/>
              <a:t> </a:t>
            </a:r>
          </a:p>
          <a:p>
            <a:endParaRPr lang="en-US" dirty="0"/>
          </a:p>
          <a:p>
            <a:r>
              <a:rPr lang="en-US" dirty="0"/>
              <a:t>Revoir la diapositive.</a:t>
            </a:r>
          </a:p>
        </p:txBody>
      </p:sp>
      <p:sp>
        <p:nvSpPr>
          <p:cNvPr id="4" name="Slide Number Placeholder 3"/>
          <p:cNvSpPr>
            <a:spLocks noGrp="1"/>
          </p:cNvSpPr>
          <p:nvPr>
            <p:ph type="sldNum" sz="quarter" idx="10"/>
          </p:nvPr>
        </p:nvSpPr>
        <p:spPr/>
        <p:txBody>
          <a:bodyPr/>
          <a:lstStyle/>
          <a:p>
            <a:fld id="{6CB466E0-0366-FE4D-8716-9453F7A07CCD}" type="slidenum">
              <a:rPr lang="en-US" smtClean="0"/>
              <a:t>45</a:t>
            </a:fld>
            <a:endParaRPr lang="en-US" dirty="0"/>
          </a:p>
        </p:txBody>
      </p:sp>
    </p:spTree>
    <p:extLst>
      <p:ext uri="{BB962C8B-B14F-4D97-AF65-F5344CB8AC3E}">
        <p14:creationId xmlns:p14="http://schemas.microsoft.com/office/powerpoint/2010/main" val="1778350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t>Dites</a:t>
            </a:r>
            <a:r>
              <a:rPr lang="en-US" b="1" i="0" dirty="0"/>
              <a:t> : </a:t>
            </a:r>
            <a:r>
              <a:rPr lang="fr-FR" i="1" dirty="0"/>
              <a:t>Comme nous l'avons dit, vous pouvez les aider à évaluer leur risque actuel s'ils ne sont pas sûrs de leur sécurité.</a:t>
            </a:r>
            <a:r>
              <a:rPr lang="en-US" i="1" dirty="0"/>
              <a:t> </a:t>
            </a:r>
          </a:p>
          <a:p>
            <a:endParaRPr lang="en-US" dirty="0"/>
          </a:p>
          <a:p>
            <a:r>
              <a:rPr lang="en-US" dirty="0"/>
              <a:t>Revoir la diapositive.</a:t>
            </a:r>
          </a:p>
          <a:p>
            <a:endParaRPr lang="en-US" dirty="0"/>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46</a:t>
            </a:fld>
            <a:endParaRPr lang="en-US" dirty="0"/>
          </a:p>
        </p:txBody>
      </p:sp>
    </p:spTree>
    <p:extLst>
      <p:ext uri="{BB962C8B-B14F-4D97-AF65-F5344CB8AC3E}">
        <p14:creationId xmlns:p14="http://schemas.microsoft.com/office/powerpoint/2010/main" val="22736938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t>Dites</a:t>
            </a:r>
            <a:r>
              <a:rPr lang="en-US" b="1" i="0" dirty="0"/>
              <a:t> : </a:t>
            </a:r>
            <a:r>
              <a:rPr lang="fr-FR" i="1" dirty="0"/>
              <a:t>S'ils ont répondu « oui » à au moins trois de ces questions, le risque de violence immédiate peut être particulièrement élevé.</a:t>
            </a:r>
            <a:endParaRPr lang="en-US" i="1" dirty="0"/>
          </a:p>
          <a:p>
            <a:endParaRPr lang="en-US" dirty="0"/>
          </a:p>
          <a:p>
            <a:r>
              <a:rPr lang="en-US" dirty="0"/>
              <a:t>Examiner les points </a:t>
            </a:r>
            <a:r>
              <a:rPr lang="en-US" dirty="0" err="1"/>
              <a:t>supplémentaires</a:t>
            </a:r>
            <a:r>
              <a:rPr lang="en-US" dirty="0"/>
              <a:t>.</a:t>
            </a:r>
          </a:p>
        </p:txBody>
      </p:sp>
      <p:sp>
        <p:nvSpPr>
          <p:cNvPr id="4" name="Slide Number Placeholder 3"/>
          <p:cNvSpPr>
            <a:spLocks noGrp="1"/>
          </p:cNvSpPr>
          <p:nvPr>
            <p:ph type="sldNum" sz="quarter" idx="5"/>
          </p:nvPr>
        </p:nvSpPr>
        <p:spPr/>
        <p:txBody>
          <a:bodyPr/>
          <a:lstStyle/>
          <a:p>
            <a:fld id="{8D8D3582-6D6B-438A-82FF-FE0768558734}" type="slidenum">
              <a:rPr lang="en-US" smtClean="0"/>
              <a:t>47</a:t>
            </a:fld>
            <a:endParaRPr lang="en-US" dirty="0"/>
          </a:p>
        </p:txBody>
      </p:sp>
    </p:spTree>
    <p:extLst>
      <p:ext uri="{BB962C8B-B14F-4D97-AF65-F5344CB8AC3E}">
        <p14:creationId xmlns:p14="http://schemas.microsoft.com/office/powerpoint/2010/main" val="21974199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t>Dites</a:t>
            </a:r>
            <a:r>
              <a:rPr lang="en-US" b="1" i="0" dirty="0"/>
              <a:t> : </a:t>
            </a:r>
            <a:r>
              <a:rPr lang="fr-FR" i="1" dirty="0"/>
              <a:t>Lorsqu'une personne ne se sent pas en sécurité ou que vous estimez que son risque est élevé, vous voulez l'aider à élaborer un plan de sécurité</a:t>
            </a:r>
            <a:r>
              <a:rPr lang="en-US" i="1" dirty="0"/>
              <a:t>. </a:t>
            </a:r>
          </a:p>
          <a:p>
            <a:endParaRPr lang="en-US" i="1" dirty="0"/>
          </a:p>
          <a:p>
            <a:r>
              <a:rPr lang="fr-FR" i="1" dirty="0"/>
              <a:t>Lorsqu'une personne ne se sent pas en sécurité ou que vous estimez que son risque est élevé, vous voulez l'aider à élaborer un plan de sécurité</a:t>
            </a:r>
            <a:r>
              <a:rPr lang="en-US" i="1" dirty="0"/>
              <a:t>. </a:t>
            </a:r>
          </a:p>
          <a:p>
            <a:endParaRPr lang="en-US" dirty="0"/>
          </a:p>
          <a:p>
            <a:r>
              <a:rPr lang="fr-FR" dirty="0"/>
              <a:t>Si possible avec la technologie, faites travailler des paires. L'un sera le survivant et l'autre sera le prestataire. Le prestataire doit ensuite s'exercer, pendant 3 minutes, à poser certaines de ces questions et à encourager le survivant à trouver des réponses. Après 3 minutes, changez</a:t>
            </a:r>
            <a:r>
              <a:rPr lang="en-US" dirty="0"/>
              <a:t>.</a:t>
            </a:r>
          </a:p>
          <a:p>
            <a:endParaRPr lang="en-US" dirty="0"/>
          </a:p>
        </p:txBody>
      </p:sp>
      <p:sp>
        <p:nvSpPr>
          <p:cNvPr id="4" name="Slide Number Placeholder 3"/>
          <p:cNvSpPr>
            <a:spLocks noGrp="1"/>
          </p:cNvSpPr>
          <p:nvPr>
            <p:ph type="sldNum" sz="quarter" idx="5"/>
          </p:nvPr>
        </p:nvSpPr>
        <p:spPr/>
        <p:txBody>
          <a:bodyPr/>
          <a:lstStyle/>
          <a:p>
            <a:fld id="{9AA269E5-789A-4D39-AC6D-24DE67320D1E}" type="slidenum">
              <a:rPr lang="en-US" smtClean="0"/>
              <a:t>48</a:t>
            </a:fld>
            <a:endParaRPr lang="en-US" dirty="0"/>
          </a:p>
        </p:txBody>
      </p:sp>
    </p:spTree>
    <p:extLst>
      <p:ext uri="{BB962C8B-B14F-4D97-AF65-F5344CB8AC3E}">
        <p14:creationId xmlns:p14="http://schemas.microsoft.com/office/powerpoint/2010/main" val="18907438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anose="020B0604020202020204" pitchFamily="34" charset="0"/>
              <a:buNone/>
            </a:pPr>
            <a:r>
              <a:rPr lang="en-US" sz="1100" b="1" i="0" dirty="0"/>
              <a:t>Dites : </a:t>
            </a:r>
            <a:r>
              <a:rPr lang="fr-FR" sz="1100" i="1" kern="1200" dirty="0">
                <a:solidFill>
                  <a:schemeClr val="tx1"/>
                </a:solidFill>
                <a:effectLst/>
                <a:latin typeface="+mn-lt"/>
                <a:ea typeface="+mn-ea"/>
                <a:cs typeface="+mn-cs"/>
              </a:rPr>
              <a:t>Ces stratégies de sécurité peuvent également être utiles à mentionner</a:t>
            </a:r>
            <a:r>
              <a:rPr lang="en-US" sz="1100" i="1" kern="1200" dirty="0">
                <a:solidFill>
                  <a:schemeClr val="tx1"/>
                </a:solidFill>
                <a:effectLst/>
                <a:latin typeface="+mn-lt"/>
                <a:ea typeface="+mn-ea"/>
                <a:cs typeface="+mn-cs"/>
              </a:rPr>
              <a:t>. </a:t>
            </a:r>
          </a:p>
          <a:p>
            <a:pPr marL="0" lvl="0" indent="0">
              <a:buFont typeface="Arial" panose="020B0604020202020204" pitchFamily="34" charset="0"/>
              <a:buNone/>
            </a:pPr>
            <a:endParaRPr lang="en-US" sz="1100" i="1" kern="1200" dirty="0">
              <a:solidFill>
                <a:schemeClr val="tx1"/>
              </a:solidFill>
              <a:effectLst/>
              <a:latin typeface="+mn-lt"/>
              <a:ea typeface="+mn-ea"/>
              <a:cs typeface="+mn-cs"/>
            </a:endParaRPr>
          </a:p>
          <a:p>
            <a:pPr marL="0" lvl="0" indent="0">
              <a:buFont typeface="Arial" panose="020B0604020202020204" pitchFamily="34" charset="0"/>
              <a:buNone/>
            </a:pPr>
            <a:r>
              <a:rPr lang="fr-FR" sz="1100" i="1" kern="1200" dirty="0">
                <a:solidFill>
                  <a:schemeClr val="tx1"/>
                </a:solidFill>
                <a:effectLst/>
                <a:latin typeface="+mn-lt"/>
                <a:ea typeface="+mn-ea"/>
                <a:cs typeface="+mn-cs"/>
              </a:rPr>
              <a:t>Cependant, ils ne doivent pas être proposés comme des solutions</a:t>
            </a:r>
            <a:r>
              <a:rPr lang="en-US" sz="1100" i="1" kern="1200" dirty="0">
                <a:solidFill>
                  <a:schemeClr val="tx1"/>
                </a:solidFill>
                <a:effectLst/>
                <a:latin typeface="+mn-lt"/>
                <a:ea typeface="+mn-ea"/>
                <a:cs typeface="+mn-cs"/>
              </a:rPr>
              <a:t>. </a:t>
            </a:r>
          </a:p>
          <a:p>
            <a:pPr marL="0" lvl="0" indent="0">
              <a:buFont typeface="Arial" panose="020B0604020202020204" pitchFamily="34" charset="0"/>
              <a:buNone/>
            </a:pPr>
            <a:endParaRPr lang="en-US" sz="1100" i="1" kern="1200" dirty="0">
              <a:solidFill>
                <a:schemeClr val="tx1"/>
              </a:solidFill>
              <a:effectLst/>
              <a:latin typeface="+mn-lt"/>
              <a:ea typeface="+mn-ea"/>
              <a:cs typeface="+mn-cs"/>
            </a:endParaRPr>
          </a:p>
          <a:p>
            <a:pPr marL="0" lvl="0" indent="0">
              <a:buFont typeface="Arial" panose="020B0604020202020204" pitchFamily="34" charset="0"/>
              <a:buNone/>
            </a:pPr>
            <a:r>
              <a:rPr lang="fr-FR" sz="1100" i="1" kern="1200" dirty="0">
                <a:solidFill>
                  <a:schemeClr val="tx1"/>
                </a:solidFill>
                <a:effectLst/>
                <a:latin typeface="+mn-lt"/>
                <a:ea typeface="+mn-ea"/>
                <a:cs typeface="+mn-cs"/>
              </a:rPr>
              <a:t>Au lieu de cela, vous pouvez demander à la victime si elle pense qu'il pourrait être utile de porter des numéros de téléphone d'urgence, par exemple.</a:t>
            </a:r>
            <a:endParaRPr lang="en-US" sz="11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49</a:t>
            </a:fld>
            <a:endParaRPr lang="en-US" dirty="0"/>
          </a:p>
        </p:txBody>
      </p:sp>
    </p:spTree>
    <p:extLst>
      <p:ext uri="{BB962C8B-B14F-4D97-AF65-F5344CB8AC3E}">
        <p14:creationId xmlns:p14="http://schemas.microsoft.com/office/powerpoint/2010/main" val="745016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Au cours de cette session, vous aurez l'occasion de réfléchir à la manière d'adapter les tests index et la référence du réseau de risque pour le contexte [PAYS]. Nous reviendrons sur les organigrammes sur lesquels vous avez travaillé dans la Session 6, puis, en utilisant plusieurs questions clés, construisons une conception étape par étape</a:t>
            </a:r>
            <a:r>
              <a:rPr lang="en-US" i="1" dirty="0"/>
              <a:t>.</a:t>
            </a:r>
          </a:p>
        </p:txBody>
      </p:sp>
      <p:sp>
        <p:nvSpPr>
          <p:cNvPr id="4" name="Slide Number Placeholder 3"/>
          <p:cNvSpPr>
            <a:spLocks noGrp="1"/>
          </p:cNvSpPr>
          <p:nvPr>
            <p:ph type="sldNum" sz="quarter" idx="5"/>
          </p:nvPr>
        </p:nvSpPr>
        <p:spPr/>
        <p:txBody>
          <a:bodyPr/>
          <a:lstStyle/>
          <a:p>
            <a:fld id="{9AA269E5-789A-4D39-AC6D-24DE67320D1E}" type="slidenum">
              <a:rPr lang="en-US" smtClean="0"/>
              <a:t>5</a:t>
            </a:fld>
            <a:endParaRPr lang="en-US" dirty="0"/>
          </a:p>
        </p:txBody>
      </p:sp>
    </p:spTree>
    <p:extLst>
      <p:ext uri="{BB962C8B-B14F-4D97-AF65-F5344CB8AC3E}">
        <p14:creationId xmlns:p14="http://schemas.microsoft.com/office/powerpoint/2010/main" val="863889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err="1"/>
              <a:t>Dites</a:t>
            </a:r>
            <a:r>
              <a:rPr lang="en-US" sz="1200" b="1" i="0" dirty="0"/>
              <a:t> : </a:t>
            </a:r>
            <a:r>
              <a:rPr lang="fr-FR" i="1" dirty="0"/>
              <a:t>Nous savons que la COVID-19 a rendu la planification de la sécurité encore plus importante, en particulier lorsque des personnes sont forcées de se trouver au même endroit qu'un partenaire violent. Voici quelques stratégies qui peuvent être utiles, même si quelqu'un est forcé d'être au même endroit que son agresseur</a:t>
            </a:r>
            <a:r>
              <a:rPr lang="en-US" i="1" dirty="0"/>
              <a:t>.</a:t>
            </a:r>
          </a:p>
          <a:p>
            <a:endParaRPr lang="en-US" dirty="0"/>
          </a:p>
          <a:p>
            <a:r>
              <a:rPr lang="en-US" dirty="0"/>
              <a:t>Revoir la diapositive.</a:t>
            </a:r>
          </a:p>
          <a:p>
            <a:endParaRPr lang="en-US" dirty="0"/>
          </a:p>
          <a:p>
            <a:r>
              <a:rPr lang="fr-FR" dirty="0"/>
              <a:t>[Les deux derniers points sont également des questions auxquelles l'agent de santé ou le conseiller peut aider la victime à répondre. Si vous connaissez des endroits où obtenir de l'aide pour la nourriture / les voyages ou d'autres services d'urgence, partagez cette information. Vous pouvez également être une source d'informations sur les lois locales concernant les déplacements.]</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50</a:t>
            </a:fld>
            <a:endParaRPr lang="en-US" dirty="0"/>
          </a:p>
        </p:txBody>
      </p:sp>
    </p:spTree>
    <p:extLst>
      <p:ext uri="{BB962C8B-B14F-4D97-AF65-F5344CB8AC3E}">
        <p14:creationId xmlns:p14="http://schemas.microsoft.com/office/powerpoint/2010/main" val="4114838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Enfin, le S de l'acronyme LIVES signifie soutien</a:t>
            </a:r>
            <a:r>
              <a:rPr lang="en-US" i="1" dirty="0"/>
              <a:t>. </a:t>
            </a:r>
          </a:p>
          <a:p>
            <a:endParaRPr lang="en-US" i="1" dirty="0"/>
          </a:p>
          <a:p>
            <a:r>
              <a:rPr lang="fr-FR" i="1" dirty="0"/>
              <a:t>Cette étape reconnaît que le prestataire n’est qu’un point d’entrée dans les services et ne peut pas répondre à tous les besoins du survivant</a:t>
            </a:r>
            <a:r>
              <a:rPr lang="en-US" i="1" dirty="0"/>
              <a:t>s.</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Le but de cette étape est de connecter le survivant à d'autres ressources pour ses besoins sanitaires, sociaux et judiciaires / juridiques, car leurs besoins dépassent généralement ce qui peut être fourni dans un établissement de santé.</a:t>
            </a:r>
            <a:endParaRPr lang="en-US" i="1" dirty="0"/>
          </a:p>
          <a:p>
            <a:endParaRPr lang="en-US" i="1" dirty="0"/>
          </a:p>
        </p:txBody>
      </p:sp>
      <p:sp>
        <p:nvSpPr>
          <p:cNvPr id="4" name="Slide Number Placeholder 3"/>
          <p:cNvSpPr>
            <a:spLocks noGrp="1"/>
          </p:cNvSpPr>
          <p:nvPr>
            <p:ph type="sldNum" sz="quarter" idx="10"/>
          </p:nvPr>
        </p:nvSpPr>
        <p:spPr/>
        <p:txBody>
          <a:bodyPr/>
          <a:lstStyle/>
          <a:p>
            <a:fld id="{6CB466E0-0366-FE4D-8716-9453F7A07CCD}" type="slidenum">
              <a:rPr lang="en-US" smtClean="0"/>
              <a:t>51</a:t>
            </a:fld>
            <a:endParaRPr lang="en-US" dirty="0"/>
          </a:p>
        </p:txBody>
      </p:sp>
    </p:spTree>
    <p:extLst>
      <p:ext uri="{BB962C8B-B14F-4D97-AF65-F5344CB8AC3E}">
        <p14:creationId xmlns:p14="http://schemas.microsoft.com/office/powerpoint/2010/main" val="11944681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023361"/>
            <a:ext cx="5486400" cy="4872445"/>
          </a:xfrm>
        </p:spPr>
        <p:txBody>
          <a:bodyPr>
            <a:normAutofit/>
          </a:bodyPr>
          <a:lstStyle/>
          <a:p>
            <a:pPr marL="0" indent="0">
              <a:buFont typeface="Arial" panose="020B0604020202020204" pitchFamily="34" charset="0"/>
              <a:buNone/>
            </a:pPr>
            <a:r>
              <a:rPr lang="en-US" sz="1200" b="1" i="0" dirty="0" err="1"/>
              <a:t>Dites</a:t>
            </a:r>
            <a:r>
              <a:rPr lang="en-US" sz="1200" b="1" i="0" dirty="0"/>
              <a:t> : </a:t>
            </a:r>
            <a:r>
              <a:rPr lang="fr-FR" i="1" dirty="0"/>
              <a:t>Avant de poursuivre, parlons de ce à quoi vous pouvez associer un survivant. Votre établissement doit avoir un répertoire de services qui répertorie les informations sur les services disponibles pour les victimes de violence</a:t>
            </a:r>
            <a:r>
              <a:rPr lang="en-US" i="1" dirty="0"/>
              <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t>
            </a:r>
            <a:r>
              <a:rPr lang="fr-FR" dirty="0"/>
              <a:t>Si la formation se fait en personne, remplissez ce tableau en petits groupes ou présentez un annuaire de services déjà préparé.</a:t>
            </a:r>
            <a:r>
              <a:rPr lang="en-US" dirty="0"/>
              <a:t>]</a:t>
            </a:r>
          </a:p>
        </p:txBody>
      </p:sp>
      <p:sp>
        <p:nvSpPr>
          <p:cNvPr id="4" name="Slide Number Placeholder 3"/>
          <p:cNvSpPr>
            <a:spLocks noGrp="1"/>
          </p:cNvSpPr>
          <p:nvPr>
            <p:ph type="sldNum" sz="quarter" idx="10"/>
          </p:nvPr>
        </p:nvSpPr>
        <p:spPr/>
        <p:txBody>
          <a:bodyPr/>
          <a:lstStyle/>
          <a:p>
            <a:fld id="{A63EBE9A-FCE8-42AC-A6A7-1FC1EFE97FEB}" type="slidenum">
              <a:rPr lang="en-US" smtClean="0"/>
              <a:pPr/>
              <a:t>52</a:t>
            </a:fld>
            <a:endParaRPr lang="en-US" dirty="0"/>
          </a:p>
        </p:txBody>
      </p:sp>
    </p:spTree>
    <p:extLst>
      <p:ext uri="{BB962C8B-B14F-4D97-AF65-F5344CB8AC3E}">
        <p14:creationId xmlns:p14="http://schemas.microsoft.com/office/powerpoint/2010/main" val="41507276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741363"/>
            <a:ext cx="5584825" cy="3141662"/>
          </a:xfrm>
        </p:spPr>
      </p:sp>
      <p:sp>
        <p:nvSpPr>
          <p:cNvPr id="3" name="Notes Placeholder 2"/>
          <p:cNvSpPr>
            <a:spLocks noGrp="1"/>
          </p:cNvSpPr>
          <p:nvPr>
            <p:ph type="body" idx="1"/>
          </p:nvPr>
        </p:nvSpPr>
        <p:spPr>
          <a:xfrm>
            <a:off x="685800" y="4105275"/>
            <a:ext cx="5486400" cy="3600450"/>
          </a:xfrm>
        </p:spPr>
        <p:txBody>
          <a:bodyPr/>
          <a:lstStyle/>
          <a:p>
            <a:r>
              <a:rPr lang="en-US" sz="1200" b="1" i="0" dirty="0" err="1"/>
              <a:t>Dites</a:t>
            </a:r>
            <a:r>
              <a:rPr lang="en-US" sz="1200" b="1" i="0" dirty="0"/>
              <a:t> : </a:t>
            </a:r>
            <a:r>
              <a:rPr lang="fr-FR" i="1" dirty="0"/>
              <a:t>Voici les informations que vous devriez mettre à disposition sur chaque service de réponse à la violence auquel vous pouvez référer une personne</a:t>
            </a:r>
            <a:r>
              <a:rPr lang="en-US" i="1" dirty="0"/>
              <a:t>. </a:t>
            </a:r>
            <a:r>
              <a:rPr lang="fr-FR" i="1" dirty="0"/>
              <a:t>En tant que prestataire, vous voulez savoir que vous envoyez votre client à un endroit qui le soutiendra et qui sera ouvert.</a:t>
            </a:r>
            <a:r>
              <a:rPr lang="en-US" i="1" dirty="0"/>
              <a:t> </a:t>
            </a:r>
            <a:r>
              <a:rPr lang="fr-FR" i="1" dirty="0"/>
              <a:t>Il existe de nombreuses histoires d'horreur sur des victimes de violence qui n'obtiendront de l'aide que pour ne trouver personne là-bas.</a:t>
            </a:r>
            <a:r>
              <a:rPr lang="en-US" i="1" dirty="0"/>
              <a:t> </a:t>
            </a:r>
            <a:r>
              <a:rPr lang="fr-FR" i="1" dirty="0"/>
              <a:t>Dans certains cas, ils ne demandent plus d’aide. C’est aussi le cas où une victime peut se rendre dans un service pour se faire dire qu’elle ne fait pas partie de la population à laquelle le service est destiné.</a:t>
            </a:r>
            <a:r>
              <a:rPr lang="en-US" i="1" dirty="0"/>
              <a:t> </a:t>
            </a:r>
            <a:r>
              <a:rPr lang="fr-FR" i="1" dirty="0"/>
              <a:t>Nous pouvons imaginer que cela arrive à une femme transgenre cherchant un refuge dans un refuge pour femmes. Assurez-vous de savoir qui le service est prêt à servir de manière non stigmatisante avant d'envoyer quelqu'un là-bas</a:t>
            </a:r>
            <a:r>
              <a:rPr lang="en-US" i="1" dirty="0"/>
              <a:t>.</a:t>
            </a:r>
          </a:p>
          <a:p>
            <a:endParaRPr lang="en-US" dirty="0"/>
          </a:p>
          <a:p>
            <a:r>
              <a:rPr lang="en-US" dirty="0"/>
              <a:t>[</a:t>
            </a:r>
            <a:r>
              <a:rPr lang="fr-FR" dirty="0"/>
              <a:t>Si vous disposez d'un annuaire de services, présentez-le ici. Si toutes ces informations ne font pas partie de ce répertoire, discutez avec les travailleurs de la santé de la manière dont vous allez adapter / réviser le répertoire.</a:t>
            </a:r>
            <a:r>
              <a:rPr lang="en-US" dirty="0"/>
              <a:t>]</a:t>
            </a:r>
          </a:p>
        </p:txBody>
      </p:sp>
      <p:sp>
        <p:nvSpPr>
          <p:cNvPr id="4" name="Slide Number Placeholder 3"/>
          <p:cNvSpPr>
            <a:spLocks noGrp="1"/>
          </p:cNvSpPr>
          <p:nvPr>
            <p:ph type="sldNum" sz="quarter" idx="10"/>
          </p:nvPr>
        </p:nvSpPr>
        <p:spPr/>
        <p:txBody>
          <a:bodyPr/>
          <a:lstStyle/>
          <a:p>
            <a:fld id="{A63EBE9A-FCE8-42AC-A6A7-1FC1EFE97FEB}" type="slidenum">
              <a:rPr lang="en-US" smtClean="0"/>
              <a:pPr/>
              <a:t>53</a:t>
            </a:fld>
            <a:endParaRPr lang="en-US" dirty="0"/>
          </a:p>
        </p:txBody>
      </p:sp>
    </p:spTree>
    <p:extLst>
      <p:ext uri="{BB962C8B-B14F-4D97-AF65-F5344CB8AC3E}">
        <p14:creationId xmlns:p14="http://schemas.microsoft.com/office/powerpoint/2010/main" val="36858301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741363"/>
            <a:ext cx="5584825" cy="3141662"/>
          </a:xfrm>
        </p:spPr>
      </p:sp>
      <p:sp>
        <p:nvSpPr>
          <p:cNvPr id="3" name="Notes Placeholder 2"/>
          <p:cNvSpPr>
            <a:spLocks noGrp="1"/>
          </p:cNvSpPr>
          <p:nvPr>
            <p:ph type="body" idx="1"/>
          </p:nvPr>
        </p:nvSpPr>
        <p:spPr>
          <a:xfrm>
            <a:off x="685800" y="4229100"/>
            <a:ext cx="5486400" cy="3600450"/>
          </a:xfrm>
        </p:spPr>
        <p:txBody>
          <a:bodyPr/>
          <a:lstStyle/>
          <a:p>
            <a:r>
              <a:rPr lang="en-US" sz="1200" b="1" i="0" dirty="0" err="1"/>
              <a:t>Dites</a:t>
            </a:r>
            <a:r>
              <a:rPr lang="en-US" sz="1200" b="1" i="0" dirty="0"/>
              <a:t> : </a:t>
            </a:r>
            <a:r>
              <a:rPr lang="fr-FR" i="1" dirty="0"/>
              <a:t>Si la victime a subi des violences sexuelles, n'oubliez pas qu'il existe des services qui sont immédiatement nécessaires.</a:t>
            </a:r>
            <a:endParaRPr lang="en-US" i="1" dirty="0"/>
          </a:p>
        </p:txBody>
      </p:sp>
      <p:sp>
        <p:nvSpPr>
          <p:cNvPr id="4" name="Slide Number Placeholder 3"/>
          <p:cNvSpPr>
            <a:spLocks noGrp="1"/>
          </p:cNvSpPr>
          <p:nvPr>
            <p:ph type="sldNum" sz="quarter" idx="10"/>
          </p:nvPr>
        </p:nvSpPr>
        <p:spPr/>
        <p:txBody>
          <a:bodyPr/>
          <a:lstStyle/>
          <a:p>
            <a:fld id="{A63EBE9A-FCE8-42AC-A6A7-1FC1EFE97FEB}" type="slidenum">
              <a:rPr lang="en-US" smtClean="0"/>
              <a:pPr/>
              <a:t>54</a:t>
            </a:fld>
            <a:endParaRPr lang="en-US" dirty="0"/>
          </a:p>
        </p:txBody>
      </p:sp>
    </p:spTree>
    <p:extLst>
      <p:ext uri="{BB962C8B-B14F-4D97-AF65-F5344CB8AC3E}">
        <p14:creationId xmlns:p14="http://schemas.microsoft.com/office/powerpoint/2010/main" val="33364967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b="1" i="0" dirty="0"/>
              <a:t>Dites : </a:t>
            </a:r>
            <a:r>
              <a:rPr lang="fr-FR" i="1" dirty="0"/>
              <a:t>Il existe des moyens de renvoyer qui augmentent la probabilité que quelqu'un termine réellement la référence</a:t>
            </a:r>
            <a:r>
              <a:rPr lang="en-US" i="1" dirty="0"/>
              <a:t>. </a:t>
            </a:r>
          </a:p>
          <a:p>
            <a:pPr marL="0" indent="0">
              <a:spcBef>
                <a:spcPts val="600"/>
              </a:spcBef>
              <a:buNone/>
            </a:pPr>
            <a:r>
              <a:rPr lang="fr-FR" sz="1200" i="1" dirty="0"/>
              <a:t>Lorsque vous fournissez des informations et faites des références, il est important de </a:t>
            </a:r>
            <a:r>
              <a:rPr lang="en-US" sz="1200" i="1" dirty="0"/>
              <a:t>:</a:t>
            </a:r>
          </a:p>
          <a:p>
            <a:pPr marL="171450" indent="-171450">
              <a:spcBef>
                <a:spcPts val="600"/>
              </a:spcBef>
              <a:buFont typeface="Arial" panose="020B0604020202020204" pitchFamily="34" charset="0"/>
              <a:buChar char="•"/>
            </a:pPr>
            <a:r>
              <a:rPr lang="fr-FR" sz="1200" i="1" dirty="0"/>
              <a:t>Offrez des informations imprimées (n'oubliez pas d'offrir un avertissement au cas où des documents pourraient être portés à l'attention d'un agresseur</a:t>
            </a:r>
            <a:r>
              <a:rPr lang="en-US" sz="1200" i="1" dirty="0"/>
              <a:t>)</a:t>
            </a:r>
          </a:p>
          <a:p>
            <a:pPr marL="171450" indent="-171450">
              <a:spcBef>
                <a:spcPts val="600"/>
              </a:spcBef>
              <a:buFont typeface="Arial" panose="020B0604020202020204" pitchFamily="34" charset="0"/>
              <a:buChar char="•"/>
            </a:pPr>
            <a:r>
              <a:rPr lang="fr-FR" sz="1200" i="1" dirty="0"/>
              <a:t>Connaître des informations spécifiques sur les points de référence</a:t>
            </a:r>
            <a:endParaRPr lang="en-US" sz="1200" i="1" dirty="0"/>
          </a:p>
          <a:p>
            <a:pPr marL="171450" indent="-171450">
              <a:spcBef>
                <a:spcPts val="600"/>
              </a:spcBef>
              <a:buFont typeface="Arial" panose="020B0604020202020204" pitchFamily="34" charset="0"/>
              <a:buChar char="•"/>
            </a:pPr>
            <a:r>
              <a:rPr lang="fr-FR" sz="1200" i="1" dirty="0"/>
              <a:t>Demandez au survivant s'il souhaite un accompagnement vers les ressources ou pour que vous appeliez à l'avance (également appelé référence active) ; si oui, prenez des dispositions</a:t>
            </a:r>
            <a:endParaRPr lang="en-US" sz="1200" i="1" dirty="0"/>
          </a:p>
          <a:p>
            <a:pPr marL="171450" indent="-171450">
              <a:spcBef>
                <a:spcPts val="600"/>
              </a:spcBef>
              <a:buFont typeface="Arial" panose="020B0604020202020204" pitchFamily="34" charset="0"/>
              <a:buChar char="•"/>
            </a:pPr>
            <a:r>
              <a:rPr lang="fr-FR" sz="1200" i="1" dirty="0"/>
              <a:t>Ne faites pas pression sur le survivant pour qu'il accepte une recommandation ou pour donner des détails sur un incident</a:t>
            </a:r>
            <a:endParaRPr lang="en-US" sz="1200" i="1" dirty="0"/>
          </a:p>
          <a:p>
            <a:pPr marL="171450" indent="-171450">
              <a:spcBef>
                <a:spcPts val="600"/>
              </a:spcBef>
              <a:buFont typeface="Arial" panose="020B0604020202020204" pitchFamily="34" charset="0"/>
              <a:buChar char="•"/>
            </a:pPr>
            <a:r>
              <a:rPr lang="fr-FR" sz="1200" i="1" dirty="0"/>
              <a:t>Offrez-vous comme ressource pour accéder à d'autres services</a:t>
            </a:r>
            <a:endParaRPr lang="en-US" sz="1200" i="1" dirty="0"/>
          </a:p>
        </p:txBody>
      </p:sp>
      <p:sp>
        <p:nvSpPr>
          <p:cNvPr id="4" name="Slide Number Placeholder 3"/>
          <p:cNvSpPr>
            <a:spLocks noGrp="1"/>
          </p:cNvSpPr>
          <p:nvPr>
            <p:ph type="sldNum" sz="quarter" idx="5"/>
          </p:nvPr>
        </p:nvSpPr>
        <p:spPr/>
        <p:txBody>
          <a:bodyPr/>
          <a:lstStyle/>
          <a:p>
            <a:fld id="{9AA269E5-789A-4D39-AC6D-24DE67320D1E}" type="slidenum">
              <a:rPr lang="en-US" smtClean="0"/>
              <a:t>55</a:t>
            </a:fld>
            <a:endParaRPr lang="en-US" dirty="0"/>
          </a:p>
        </p:txBody>
      </p:sp>
    </p:spTree>
    <p:extLst>
      <p:ext uri="{BB962C8B-B14F-4D97-AF65-F5344CB8AC3E}">
        <p14:creationId xmlns:p14="http://schemas.microsoft.com/office/powerpoint/2010/main" val="2204223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781425"/>
          </a:xfrm>
        </p:spPr>
        <p:txBody>
          <a:bodyPr>
            <a:normAutofit lnSpcReduction="10000"/>
          </a:bodyPr>
          <a:lstStyle/>
          <a:p>
            <a:pPr marL="0" lvl="0" indent="0">
              <a:buFont typeface="Arial" panose="020B0604020202020204" pitchFamily="34" charset="0"/>
              <a:buNone/>
            </a:pPr>
            <a:r>
              <a:rPr lang="en-US" sz="1100" b="1" i="0" dirty="0"/>
              <a:t>Dites : </a:t>
            </a:r>
            <a:r>
              <a:rPr lang="fr-FR" sz="1100" i="1" kern="1200" dirty="0">
                <a:solidFill>
                  <a:schemeClr val="tx1"/>
                </a:solidFill>
                <a:effectLst/>
                <a:latin typeface="+mn-lt"/>
                <a:ea typeface="+mn-ea"/>
                <a:cs typeface="+mn-cs"/>
              </a:rPr>
              <a:t>Dans le cadre de l'aiguillage, aidez les survivants à identifier leurs propres forces et réseaux. Cela peut également être fait via des questions</a:t>
            </a:r>
            <a:r>
              <a:rPr lang="en-US" sz="1100" i="1" kern="1200" dirty="0">
                <a:solidFill>
                  <a:schemeClr val="tx1"/>
                </a:solidFill>
                <a:effectLst/>
                <a:latin typeface="+mn-lt"/>
                <a:ea typeface="+mn-ea"/>
                <a:cs typeface="+mn-cs"/>
              </a:rPr>
              <a:t>. </a:t>
            </a:r>
          </a:p>
          <a:p>
            <a:pPr marL="0" lvl="0" indent="0">
              <a:buFont typeface="Arial" panose="020B0604020202020204" pitchFamily="34" charset="0"/>
              <a:buNone/>
            </a:pPr>
            <a:endParaRPr lang="en-US" sz="1100" i="1" kern="1200" dirty="0">
              <a:solidFill>
                <a:schemeClr val="tx1"/>
              </a:solidFill>
              <a:effectLst/>
              <a:latin typeface="+mn-lt"/>
              <a:ea typeface="+mn-ea"/>
              <a:cs typeface="+mn-cs"/>
            </a:endParaRPr>
          </a:p>
          <a:p>
            <a:pPr lvl="0"/>
            <a:r>
              <a:rPr lang="fr-FR" b="1" i="1" dirty="0"/>
              <a:t>Pour aider les survivants à identifier et à utiliser leurs forces existantes, vous pouvez poser des questions comme </a:t>
            </a:r>
            <a:r>
              <a:rPr lang="en-US" b="1" i="1" dirty="0"/>
              <a:t>:</a:t>
            </a:r>
          </a:p>
          <a:p>
            <a:pPr marL="171450" lvl="1" indent="-171450">
              <a:buFont typeface="Arial" panose="020B0604020202020204" pitchFamily="34" charset="0"/>
              <a:buChar char="•"/>
            </a:pPr>
            <a:r>
              <a:rPr lang="fr-FR" i="1" dirty="0"/>
              <a:t>« Qu'est-ce qui vous a aidé à faire face aux moments difficiles du passé »</a:t>
            </a:r>
            <a:r>
              <a:rPr lang="en-US" i="1" dirty="0"/>
              <a:t>?</a:t>
            </a:r>
          </a:p>
          <a:p>
            <a:pPr marL="171450" lvl="1" indent="-171450">
              <a:buFont typeface="Arial" panose="020B0604020202020204" pitchFamily="34" charset="0"/>
              <a:buChar char="•"/>
            </a:pPr>
            <a:r>
              <a:rPr lang="fr-FR" i="1" dirty="0"/>
              <a:t>« Quelles activités vous aident lorsque vous vous sentez anxieux »</a:t>
            </a:r>
            <a:r>
              <a:rPr lang="en-US" i="1" dirty="0"/>
              <a:t>?</a:t>
            </a:r>
          </a:p>
          <a:p>
            <a:pPr marL="171450" lvl="1" indent="-171450">
              <a:buFont typeface="Arial" panose="020B0604020202020204" pitchFamily="34" charset="0"/>
              <a:buChar char="•"/>
            </a:pPr>
            <a:r>
              <a:rPr lang="fr-FR" i="1" dirty="0"/>
              <a:t>« Comment ce qui a aidé dans le passé pourrait-il être utile maintenant »</a:t>
            </a:r>
            <a:r>
              <a:rPr lang="en-US" i="1" dirty="0"/>
              <a:t>?</a:t>
            </a:r>
          </a:p>
          <a:p>
            <a:pPr lvl="0"/>
            <a:endParaRPr lang="fr-FR" b="1" i="1" dirty="0"/>
          </a:p>
          <a:p>
            <a:pPr lvl="0"/>
            <a:r>
              <a:rPr lang="fr-FR" b="1" i="1" dirty="0"/>
              <a:t>Pour aider les survivants à explorer les réseaux de soutien existants, vous pouvez poser des questions telles que </a:t>
            </a:r>
            <a:r>
              <a:rPr lang="en-US" b="1" i="1" dirty="0"/>
              <a:t>:</a:t>
            </a:r>
          </a:p>
          <a:p>
            <a:pPr marL="171450" lvl="1" indent="-171450">
              <a:buFont typeface="Arial" panose="020B0604020202020204" pitchFamily="34" charset="0"/>
              <a:buChar char="•"/>
            </a:pPr>
            <a:r>
              <a:rPr lang="en-US" i="1" dirty="0"/>
              <a:t>« </a:t>
            </a:r>
            <a:r>
              <a:rPr lang="fr-FR" i="1" dirty="0"/>
              <a:t>Lorsque vous ne vous sentez pas bien, avec qui aimez-vous être »</a:t>
            </a:r>
            <a:r>
              <a:rPr lang="en-US" i="1" dirty="0"/>
              <a:t>?</a:t>
            </a:r>
          </a:p>
          <a:p>
            <a:pPr marL="171450" lvl="1" indent="-171450">
              <a:buFont typeface="Arial" panose="020B0604020202020204" pitchFamily="34" charset="0"/>
              <a:buChar char="•"/>
            </a:pPr>
            <a:r>
              <a:rPr lang="en-US" i="1" dirty="0"/>
              <a:t>« </a:t>
            </a:r>
            <a:r>
              <a:rPr lang="fr-FR" i="1" dirty="0"/>
              <a:t>Qui vous a aidé dans le passé ? Pourraient-ils être utiles maintenant »</a:t>
            </a:r>
            <a:r>
              <a:rPr lang="en-US" i="1" dirty="0"/>
              <a:t>?</a:t>
            </a:r>
          </a:p>
          <a:p>
            <a:pPr marL="171450" lvl="1" indent="-171450">
              <a:buFont typeface="Arial" panose="020B0604020202020204" pitchFamily="34" charset="0"/>
              <a:buChar char="•"/>
            </a:pPr>
            <a:r>
              <a:rPr lang="en-US" i="1" dirty="0"/>
              <a:t>« </a:t>
            </a:r>
            <a:r>
              <a:rPr lang="fr-FR" i="1" dirty="0"/>
              <a:t>Y a-t-il des personnes en qui vous avez confiance à qui vous pouvez parler »</a:t>
            </a:r>
            <a:r>
              <a:rPr lang="en-US" i="1" dirty="0"/>
              <a:t>?</a:t>
            </a:r>
          </a:p>
          <a:p>
            <a:pPr marL="0" lvl="0" indent="0">
              <a:buFont typeface="Arial" panose="020B0604020202020204" pitchFamily="34" charset="0"/>
              <a:buNone/>
            </a:pPr>
            <a:endParaRPr lang="en-US" sz="1100" i="1" kern="1200" dirty="0">
              <a:solidFill>
                <a:schemeClr val="tx1"/>
              </a:solidFill>
              <a:effectLst/>
              <a:latin typeface="+mn-lt"/>
              <a:ea typeface="+mn-ea"/>
              <a:cs typeface="+mn-cs"/>
            </a:endParaRPr>
          </a:p>
          <a:p>
            <a:pPr marL="0" lvl="0" indent="0">
              <a:buFont typeface="Arial" panose="020B0604020202020204" pitchFamily="34" charset="0"/>
              <a:buNone/>
            </a:pPr>
            <a:r>
              <a:rPr lang="fr-FR" sz="1100" i="1" kern="1200" dirty="0">
                <a:solidFill>
                  <a:schemeClr val="tx1"/>
                </a:solidFill>
                <a:effectLst/>
                <a:latin typeface="+mn-lt"/>
                <a:ea typeface="+mn-ea"/>
                <a:cs typeface="+mn-cs"/>
              </a:rPr>
              <a:t>N'oubliez pas que ce n'est pas votre travail de «sauver» la personne. Vous aidez à redonner le contrôle au survivant en lui donnant des options et en lui faisant savoir que vous le soutiendrez dans sa prise de décision</a:t>
            </a:r>
            <a:r>
              <a:rPr lang="en-US" sz="1100" i="1" kern="1200" dirty="0">
                <a:solidFill>
                  <a:schemeClr val="tx1"/>
                </a:solidFill>
                <a:effectLst/>
                <a:latin typeface="+mn-lt"/>
                <a:ea typeface="+mn-ea"/>
                <a:cs typeface="+mn-cs"/>
              </a:rPr>
              <a:t>.</a:t>
            </a:r>
          </a:p>
          <a:p>
            <a:pPr marL="0" lvl="0" indent="0">
              <a:buFont typeface="Arial" panose="020B0604020202020204" pitchFamily="34" charset="0"/>
              <a:buNone/>
            </a:pPr>
            <a:endParaRPr lang="en-US" sz="1100" i="1" kern="1200" dirty="0">
              <a:solidFill>
                <a:schemeClr val="tx1"/>
              </a:solidFill>
              <a:effectLst/>
              <a:latin typeface="+mn-lt"/>
              <a:ea typeface="+mn-ea"/>
              <a:cs typeface="+mn-cs"/>
            </a:endParaRPr>
          </a:p>
          <a:p>
            <a:pPr marL="0" lvl="0" indent="0">
              <a:buFont typeface="Arial" panose="020B0604020202020204" pitchFamily="34" charset="0"/>
              <a:buNone/>
            </a:pPr>
            <a:r>
              <a:rPr lang="fr-FR" sz="1100" i="1" kern="1200" dirty="0">
                <a:solidFill>
                  <a:schemeClr val="tx1"/>
                </a:solidFill>
                <a:effectLst/>
                <a:latin typeface="+mn-lt"/>
                <a:ea typeface="+mn-ea"/>
                <a:cs typeface="+mn-cs"/>
              </a:rPr>
              <a:t>Il est également vrai qu'une personne peut ne pas être prête à demander de l'aide au-delà de vous parler. C'est OK et le survivant saura qu'il peut revenir vers vous pour obtenir des informations ou pour se connecter aux services si nécessaire.</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56</a:t>
            </a:fld>
            <a:endParaRPr lang="en-US" dirty="0"/>
          </a:p>
        </p:txBody>
      </p:sp>
    </p:spTree>
    <p:extLst>
      <p:ext uri="{BB962C8B-B14F-4D97-AF65-F5344CB8AC3E}">
        <p14:creationId xmlns:p14="http://schemas.microsoft.com/office/powerpoint/2010/main" val="18160690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33800"/>
          </a:xfrm>
        </p:spPr>
        <p:txBody>
          <a:bodyPr/>
          <a:lstStyle/>
          <a:p>
            <a:pPr lvl="0"/>
            <a:r>
              <a:rPr lang="en-US" b="1" i="0" dirty="0"/>
              <a:t>Dites : </a:t>
            </a:r>
            <a:r>
              <a:rPr lang="fr-FR" i="1" dirty="0"/>
              <a:t>Maintenant, mettons tout cela ensemble</a:t>
            </a:r>
            <a:r>
              <a:rPr lang="en-US" i="1" dirty="0"/>
              <a:t>. </a:t>
            </a:r>
          </a:p>
          <a:p>
            <a:pPr lvl="0"/>
            <a:endParaRPr lang="en-US" i="1" dirty="0"/>
          </a:p>
          <a:p>
            <a:pPr lvl="0"/>
            <a:r>
              <a:rPr lang="en-US" i="0" dirty="0"/>
              <a:t>Review the instructions on the slide and pass out printed versions of the case studies for this session.</a:t>
            </a:r>
          </a:p>
          <a:p>
            <a:pPr lvl="0"/>
            <a:endParaRPr lang="en-US" i="0" dirty="0"/>
          </a:p>
          <a:p>
            <a:pPr lvl="0"/>
            <a:r>
              <a:rPr lang="fr-FR" i="0" dirty="0"/>
              <a:t>Donnez 8 minutes par étude de cas (25 minutes au total pour l'activité</a:t>
            </a:r>
            <a:r>
              <a:rPr lang="en-US" i="0" dirty="0"/>
              <a:t>).</a:t>
            </a:r>
          </a:p>
          <a:p>
            <a:pPr lvl="0"/>
            <a:endParaRPr lang="en-US" i="0" dirty="0"/>
          </a:p>
          <a:p>
            <a:r>
              <a:rPr lang="fr-FR" sz="1200" b="1" i="0" kern="1200" dirty="0">
                <a:solidFill>
                  <a:schemeClr val="tx1"/>
                </a:solidFill>
                <a:effectLst/>
                <a:latin typeface="+mn-lt"/>
                <a:ea typeface="+mn-ea"/>
                <a:cs typeface="+mn-cs"/>
              </a:rPr>
              <a:t>Scénario 1 : </a:t>
            </a:r>
            <a:r>
              <a:rPr lang="fr-FR" sz="1200" i="0" kern="1200" dirty="0">
                <a:solidFill>
                  <a:schemeClr val="tx1"/>
                </a:solidFill>
                <a:effectLst/>
                <a:latin typeface="+mn-lt"/>
                <a:ea typeface="+mn-ea"/>
                <a:cs typeface="+mn-cs"/>
              </a:rPr>
              <a:t>Une mère de 28 ans, mère de trois enfants, dit que son mari la bat chaque fois qu'il a bu</a:t>
            </a:r>
            <a:r>
              <a:rPr lang="en-US" sz="1200" i="0" kern="1200" dirty="0">
                <a:solidFill>
                  <a:schemeClr val="tx1"/>
                </a:solidFill>
                <a:effectLst/>
                <a:latin typeface="+mn-lt"/>
                <a:ea typeface="+mn-ea"/>
                <a:cs typeface="+mn-cs"/>
              </a:rPr>
              <a:t>. </a:t>
            </a:r>
          </a:p>
          <a:p>
            <a:r>
              <a:rPr lang="en-US" sz="1200" i="0" kern="1200" dirty="0">
                <a:solidFill>
                  <a:schemeClr val="tx1"/>
                </a:solidFill>
                <a:effectLst/>
                <a:latin typeface="+mn-lt"/>
                <a:ea typeface="+mn-ea"/>
                <a:cs typeface="+mn-cs"/>
              </a:rPr>
              <a:t> </a:t>
            </a:r>
          </a:p>
          <a:p>
            <a:r>
              <a:rPr lang="fr-FR" sz="1200" b="1" i="0" kern="1200" dirty="0">
                <a:solidFill>
                  <a:schemeClr val="tx1"/>
                </a:solidFill>
                <a:effectLst/>
                <a:latin typeface="+mn-lt"/>
                <a:ea typeface="+mn-ea"/>
                <a:cs typeface="+mn-cs"/>
              </a:rPr>
              <a:t>Scénario 2 : </a:t>
            </a:r>
            <a:r>
              <a:rPr lang="fr-FR" sz="1200" i="0" kern="1200" dirty="0">
                <a:solidFill>
                  <a:schemeClr val="tx1"/>
                </a:solidFill>
                <a:effectLst/>
                <a:latin typeface="+mn-lt"/>
                <a:ea typeface="+mn-ea"/>
                <a:cs typeface="+mn-cs"/>
              </a:rPr>
              <a:t>Un homme gay de 22 ans dit que son petit ami ne le laissera pas rendre visite à ses parents ou amis et contrôle à qui il peut parler au téléphone. Lorsque le client demande à son petit ami de porter un préservatif, le petit ami devient verbalement violent et appelle le client des noms nocifs</a:t>
            </a:r>
            <a:r>
              <a:rPr lang="en-US" sz="1200" i="0" kern="1200" dirty="0">
                <a:solidFill>
                  <a:schemeClr val="tx1"/>
                </a:solidFill>
                <a:effectLst/>
                <a:latin typeface="+mn-lt"/>
                <a:ea typeface="+mn-ea"/>
                <a:cs typeface="+mn-cs"/>
              </a:rPr>
              <a:t>. </a:t>
            </a:r>
          </a:p>
          <a:p>
            <a:r>
              <a:rPr lang="en-US" sz="1200" i="0" kern="1200" dirty="0">
                <a:solidFill>
                  <a:schemeClr val="tx1"/>
                </a:solidFill>
                <a:effectLst/>
                <a:latin typeface="+mn-lt"/>
                <a:ea typeface="+mn-ea"/>
                <a:cs typeface="+mn-cs"/>
              </a:rPr>
              <a:t> </a:t>
            </a:r>
          </a:p>
          <a:p>
            <a:r>
              <a:rPr lang="fr-FR" sz="1200" b="1" i="0" kern="1200" dirty="0">
                <a:solidFill>
                  <a:schemeClr val="tx1"/>
                </a:solidFill>
                <a:effectLst/>
                <a:latin typeface="+mn-lt"/>
                <a:ea typeface="+mn-ea"/>
                <a:cs typeface="+mn-cs"/>
              </a:rPr>
              <a:t>Scénario 3 : </a:t>
            </a:r>
            <a:r>
              <a:rPr lang="fr-FR" sz="1200" i="0" kern="1200" dirty="0">
                <a:solidFill>
                  <a:schemeClr val="tx1"/>
                </a:solidFill>
                <a:effectLst/>
                <a:latin typeface="+mn-lt"/>
                <a:ea typeface="+mn-ea"/>
                <a:cs typeface="+mn-cs"/>
              </a:rPr>
              <a:t>Une femme transgenre de 18 ans vit avec un homme plus âgé. Récemment, il a commencé à la forcer à avoir des relations sexuelles avec ses amis, qui paient l'homme plus âgé. Le vieil homme lui dit que c'est pour payer ses frais de subsistance.</a:t>
            </a:r>
            <a:endParaRPr lang="en-US" i="0" dirty="0"/>
          </a:p>
        </p:txBody>
      </p:sp>
      <p:sp>
        <p:nvSpPr>
          <p:cNvPr id="4" name="Slide Number Placeholder 3"/>
          <p:cNvSpPr>
            <a:spLocks noGrp="1"/>
          </p:cNvSpPr>
          <p:nvPr>
            <p:ph type="sldNum" sz="quarter" idx="5"/>
          </p:nvPr>
        </p:nvSpPr>
        <p:spPr/>
        <p:txBody>
          <a:bodyPr/>
          <a:lstStyle/>
          <a:p>
            <a:fld id="{9AA269E5-789A-4D39-AC6D-24DE67320D1E}" type="slidenum">
              <a:rPr lang="en-US" smtClean="0"/>
              <a:t>57</a:t>
            </a:fld>
            <a:endParaRPr lang="en-US" dirty="0"/>
          </a:p>
        </p:txBody>
      </p:sp>
    </p:spTree>
    <p:extLst>
      <p:ext uri="{BB962C8B-B14F-4D97-AF65-F5344CB8AC3E}">
        <p14:creationId xmlns:p14="http://schemas.microsoft.com/office/powerpoint/2010/main" val="27006900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086225"/>
            <a:ext cx="5486400" cy="3600450"/>
          </a:xfrm>
        </p:spPr>
        <p:txBody>
          <a:bodyPr/>
          <a:lstStyle/>
          <a:p>
            <a:r>
              <a:rPr lang="en-US" b="1" dirty="0"/>
              <a:t>REMARQUE </a:t>
            </a:r>
            <a:r>
              <a:rPr lang="en-US" dirty="0"/>
              <a:t>: </a:t>
            </a:r>
            <a:r>
              <a:rPr lang="fr-FR" b="0" i="0" dirty="0">
                <a:solidFill>
                  <a:srgbClr val="000000"/>
                </a:solidFill>
                <a:effectLst/>
              </a:rPr>
              <a:t>Utilisez les questions de cette diapositive pour faire un compte rendu de l'activité menée dans la diapositive précédente</a:t>
            </a:r>
            <a:r>
              <a:rPr lang="en-US" dirty="0"/>
              <a:t>.</a:t>
            </a:r>
          </a:p>
          <a:p>
            <a:endParaRPr lang="en-US" dirty="0"/>
          </a:p>
          <a:p>
            <a:r>
              <a:rPr lang="fr-FR" b="0" i="0" dirty="0">
                <a:solidFill>
                  <a:srgbClr val="000000"/>
                </a:solidFill>
                <a:effectLst/>
              </a:rPr>
              <a:t>Une fois le débriefing terminé, passez à une discussion de révision sur ce qui a été couvert pendant la journée et sur toute autre affaire avant la clôture de la journée.</a:t>
            </a:r>
            <a:endParaRPr lang="en-US" dirty="0"/>
          </a:p>
          <a:p>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F565A2-6E27-4723-9ED5-FDFCC5775F54}" type="slidenum">
              <a:rPr lang="en-US" smtClean="0"/>
              <a:t>58</a:t>
            </a:fld>
            <a:endParaRPr lang="en-US" dirty="0"/>
          </a:p>
        </p:txBody>
      </p:sp>
    </p:spTree>
    <p:extLst>
      <p:ext uri="{BB962C8B-B14F-4D97-AF65-F5344CB8AC3E}">
        <p14:creationId xmlns:p14="http://schemas.microsoft.com/office/powerpoint/2010/main" val="42009398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705225"/>
          </a:xfrm>
        </p:spPr>
        <p:txBody>
          <a:bodyPr/>
          <a:lstStyle/>
          <a:p>
            <a:pPr algn="l" rtl="0"/>
            <a:r>
              <a:rPr lang="en-US" b="1" i="0" dirty="0"/>
              <a:t>REMARQUE :</a:t>
            </a:r>
            <a:r>
              <a:rPr lang="en-US" b="0" i="0" dirty="0"/>
              <a:t> </a:t>
            </a:r>
            <a:r>
              <a:rPr lang="fr-FR" b="0" i="0" dirty="0">
                <a:solidFill>
                  <a:srgbClr val="000000"/>
                </a:solidFill>
                <a:effectLst/>
              </a:rPr>
              <a:t>Utilisez l'animation de cette diapositive pour aider les participants à comprendre comment les clients index, leurs partenaires et enfants, et les personnes associées, y compris le prestataire, peuvent potentiellement subir des préjudices associés à la divulgation - en particulier la divulgation qui n'est pas mise en œuvre selon les principes fondamentaux et les normes minimales.</a:t>
            </a:r>
          </a:p>
          <a:p>
            <a:endParaRPr lang="en-US" b="1" i="0" dirty="0"/>
          </a:p>
          <a:p>
            <a:r>
              <a:rPr lang="en-US" b="1" i="0" dirty="0"/>
              <a:t>Dites </a:t>
            </a:r>
            <a:r>
              <a:rPr lang="en-US" dirty="0"/>
              <a:t>: </a:t>
            </a:r>
            <a:r>
              <a:rPr lang="fr-FR" b="0" i="1" dirty="0">
                <a:solidFill>
                  <a:srgbClr val="000000"/>
                </a:solidFill>
                <a:effectLst/>
              </a:rPr>
              <a:t>Il est également important de souligner que tout le monde peut subir des préjudices résultant des tests index. Il y a eu des cas documentés de cas où les contacts qui ont été référés par un client ont été victimes de violence après avoir été contactés par un prestataire. Nous devons donc être particulièrement attentifs au respect des principes fondamentaux et des normes minimales, et nous assurer que nous avons toutes les ressources disponibles pour réagir en cas de problème.</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a:solidFill>
                  <a:srgbClr val="000000"/>
                </a:solidFill>
                <a:effectLst/>
              </a:rPr>
              <a:t>Dans cette diapositive animée, vous pouvez voir comment les clients index, leurs partenaires et enfants, et les personnes associées, y compris le prestataire, peuvent potentiellement subir des préjudices associés à la divulgation - en particulier une divulgation qui n'est pas mise en œuvre selon les principes fondamentaux et les normes minimales. Le respect des normes et des principes fondamentaux peut aider à minimiser ces préjudices.</a:t>
            </a:r>
            <a:endParaRPr lang="en-US" i="1" dirty="0"/>
          </a:p>
        </p:txBody>
      </p:sp>
      <p:sp>
        <p:nvSpPr>
          <p:cNvPr id="4" name="Slide Number Placeholder 3"/>
          <p:cNvSpPr>
            <a:spLocks noGrp="1"/>
          </p:cNvSpPr>
          <p:nvPr>
            <p:ph type="sldNum" sz="quarter" idx="5"/>
          </p:nvPr>
        </p:nvSpPr>
        <p:spPr/>
        <p:txBody>
          <a:bodyPr/>
          <a:lstStyle/>
          <a:p>
            <a:fld id="{9AA269E5-789A-4D39-AC6D-24DE67320D1E}" type="slidenum">
              <a:rPr lang="en-US" smtClean="0"/>
              <a:t>59</a:t>
            </a:fld>
            <a:endParaRPr lang="en-US" dirty="0"/>
          </a:p>
        </p:txBody>
      </p:sp>
    </p:spTree>
    <p:extLst>
      <p:ext uri="{BB962C8B-B14F-4D97-AF65-F5344CB8AC3E}">
        <p14:creationId xmlns:p14="http://schemas.microsoft.com/office/powerpoint/2010/main" val="2689518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Lors de l'examen de la meilleure façon d'adapter une approche de test index pour le contexte [PAYS], cela nous aidera à examiner d'abord certaines questions générales familières.</a:t>
            </a:r>
            <a:endParaRPr lang="en-US" i="1" dirty="0"/>
          </a:p>
          <a:p>
            <a:endParaRPr lang="en-US" i="1" dirty="0"/>
          </a:p>
          <a:p>
            <a:r>
              <a:rPr lang="fr-FR" i="1" dirty="0"/>
              <a:t>Quels seront les acteurs clés pour proposer aux clients des tests index ? Où fourniront-ils ces services et de quelles qualifications et formation auront-ils besoin pour effectuer efficacement des tests index </a:t>
            </a:r>
            <a:r>
              <a:rPr lang="en-US" i="1" dirty="0"/>
              <a:t>?</a:t>
            </a:r>
          </a:p>
          <a:p>
            <a:endParaRPr lang="en-US" i="1" dirty="0"/>
          </a:p>
          <a:p>
            <a:r>
              <a:rPr lang="fr-FR" i="1" dirty="0"/>
              <a:t>Qu'est-ce qui pourrait devoir être adapté pour compléter notre boîte à outils </a:t>
            </a:r>
            <a:r>
              <a:rPr lang="en-US" i="1" dirty="0"/>
              <a:t>?</a:t>
            </a:r>
          </a:p>
          <a:p>
            <a:endParaRPr lang="en-US" i="1" dirty="0"/>
          </a:p>
          <a:p>
            <a:r>
              <a:rPr lang="fr-FR" i="1" dirty="0"/>
              <a:t>Y a-t-il des politiques qui devront être élaborées ou modifiées pour garantir que les bonnes personnes puissent les mettre en œuvre aux endroits les plus appropriés </a:t>
            </a:r>
            <a:r>
              <a:rPr lang="en-US" i="1" dirty="0"/>
              <a:t>?</a:t>
            </a:r>
          </a:p>
        </p:txBody>
      </p:sp>
      <p:sp>
        <p:nvSpPr>
          <p:cNvPr id="4" name="Slide Number Placeholder 3"/>
          <p:cNvSpPr>
            <a:spLocks noGrp="1"/>
          </p:cNvSpPr>
          <p:nvPr>
            <p:ph type="sldNum" sz="quarter" idx="5"/>
          </p:nvPr>
        </p:nvSpPr>
        <p:spPr/>
        <p:txBody>
          <a:bodyPr/>
          <a:lstStyle/>
          <a:p>
            <a:fld id="{9AA269E5-789A-4D39-AC6D-24DE67320D1E}" type="slidenum">
              <a:rPr lang="en-US" smtClean="0"/>
              <a:t>6</a:t>
            </a:fld>
            <a:endParaRPr lang="en-US" dirty="0"/>
          </a:p>
        </p:txBody>
      </p:sp>
    </p:spTree>
    <p:extLst>
      <p:ext uri="{BB962C8B-B14F-4D97-AF65-F5344CB8AC3E}">
        <p14:creationId xmlns:p14="http://schemas.microsoft.com/office/powerpoint/2010/main" val="4093849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A269E5-789A-4D39-AC6D-24DE67320D1E}" type="slidenum">
              <a:rPr lang="en-US" smtClean="0"/>
              <a:t>60</a:t>
            </a:fld>
            <a:endParaRPr lang="en-US" dirty="0"/>
          </a:p>
        </p:txBody>
      </p:sp>
    </p:spTree>
    <p:extLst>
      <p:ext uri="{BB962C8B-B14F-4D97-AF65-F5344CB8AC3E}">
        <p14:creationId xmlns:p14="http://schemas.microsoft.com/office/powerpoint/2010/main" val="1908676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Prenons le temps d'aborder ces questions et d'autres en petits groupes</a:t>
            </a:r>
            <a:r>
              <a:rPr lang="en-US" i="1" dirty="0"/>
              <a:t>. </a:t>
            </a:r>
          </a:p>
          <a:p>
            <a:endParaRPr lang="en-US" i="1" dirty="0"/>
          </a:p>
          <a:p>
            <a:r>
              <a:rPr lang="fr-FR" i="0" dirty="0"/>
              <a:t>Demandez aux participants de se diviser en groupes de 8 à 10 personnes. Cela peut impliquer de combiner des personnes d'une table à une autre, de sorte que vous ayez 2 ou 3 groupes au total</a:t>
            </a:r>
            <a:r>
              <a:rPr lang="en-US" i="0" dirty="0"/>
              <a:t>.</a:t>
            </a:r>
          </a:p>
          <a:p>
            <a:endParaRPr lang="en-US" i="0" dirty="0"/>
          </a:p>
          <a:p>
            <a:r>
              <a:rPr lang="fr-FR" i="0" dirty="0"/>
              <a:t>Expliquez que vous allez montrer plusieurs questions sur la diapositive suivante qui suivent les étapes clés du test index qui ont été discutées à la session 6. Le but de cette session est de diviser les étapes en groupes et de répondre aux questions dans la mesure du possible avec le temps fourni (environ 75 minutes). Compte tenu du temps imparti, les groupes doivent être encouragés à donner le plus de détails possible, tout en restant sur la bonne voie pour répondre à toutes les questions</a:t>
            </a:r>
            <a:r>
              <a:rPr lang="en-US" i="0" dirty="0"/>
              <a:t>.</a:t>
            </a:r>
          </a:p>
          <a:p>
            <a:endParaRPr lang="en-US" i="0" dirty="0"/>
          </a:p>
          <a:p>
            <a:r>
              <a:rPr lang="fr-FR" i="0" dirty="0"/>
              <a:t>Demandez s'il y a des questions, puis passez à la diapositive suivante. Vous pouvez également choisir d'imprimer cette diapositive à l'avance afin que chaque groupe (ou tous les participants) en ait une copie.</a:t>
            </a:r>
            <a:endParaRPr lang="en-US" i="0" dirty="0"/>
          </a:p>
        </p:txBody>
      </p:sp>
      <p:sp>
        <p:nvSpPr>
          <p:cNvPr id="4" name="Slide Number Placeholder 3"/>
          <p:cNvSpPr>
            <a:spLocks noGrp="1"/>
          </p:cNvSpPr>
          <p:nvPr>
            <p:ph type="sldNum" sz="quarter" idx="5"/>
          </p:nvPr>
        </p:nvSpPr>
        <p:spPr/>
        <p:txBody>
          <a:bodyPr/>
          <a:lstStyle/>
          <a:p>
            <a:fld id="{9AA269E5-789A-4D39-AC6D-24DE67320D1E}" type="slidenum">
              <a:rPr lang="en-US" smtClean="0"/>
              <a:t>7</a:t>
            </a:fld>
            <a:endParaRPr lang="en-US" dirty="0"/>
          </a:p>
        </p:txBody>
      </p:sp>
    </p:spTree>
    <p:extLst>
      <p:ext uri="{BB962C8B-B14F-4D97-AF65-F5344CB8AC3E}">
        <p14:creationId xmlns:p14="http://schemas.microsoft.com/office/powerpoint/2010/main" val="3833258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3375"/>
            <a:ext cx="5486400" cy="3086100"/>
          </a:xfrm>
        </p:spPr>
      </p:sp>
      <p:sp>
        <p:nvSpPr>
          <p:cNvPr id="3" name="Notes Placeholder 2"/>
          <p:cNvSpPr>
            <a:spLocks noGrp="1"/>
          </p:cNvSpPr>
          <p:nvPr>
            <p:ph type="body" idx="1"/>
          </p:nvPr>
        </p:nvSpPr>
        <p:spPr>
          <a:xfrm>
            <a:off x="685800" y="3524252"/>
            <a:ext cx="5486400" cy="5457824"/>
          </a:xfrm>
        </p:spPr>
        <p:txBody>
          <a:bodyPr/>
          <a:lstStyle/>
          <a:p>
            <a:r>
              <a:rPr lang="en-US" sz="1050" b="1" u="none" dirty="0">
                <a:effectLst/>
                <a:ea typeface="MS Mincho" panose="02020609040205080304" pitchFamily="49" charset="-128"/>
                <a:cs typeface="Arial" panose="020B0604020202020204" pitchFamily="34" charset="0"/>
              </a:rPr>
              <a:t>REMARQUE </a:t>
            </a:r>
            <a:r>
              <a:rPr lang="en-US" sz="1050" u="none" dirty="0">
                <a:effectLst/>
                <a:ea typeface="MS Mincho" panose="02020609040205080304" pitchFamily="49" charset="-128"/>
                <a:cs typeface="Arial" panose="020B0604020202020204" pitchFamily="34" charset="0"/>
              </a:rPr>
              <a:t>: </a:t>
            </a:r>
            <a:r>
              <a:rPr lang="fr-FR" sz="1050" u="none" dirty="0">
                <a:effectLst/>
                <a:ea typeface="MS Mincho" panose="02020609040205080304" pitchFamily="49" charset="-128"/>
                <a:cs typeface="Arial" panose="020B0604020202020204" pitchFamily="34" charset="0"/>
              </a:rPr>
              <a:t>Vous voudrez peut-être imprimer des copies de cette diapositive à l'avance pour chaque groupe ou pour tous les participants afin de les aider pendant l'activité.</a:t>
            </a:r>
            <a:r>
              <a:rPr lang="en-US" sz="1050" u="none" dirty="0">
                <a:effectLst/>
                <a:ea typeface="MS Mincho" panose="02020609040205080304" pitchFamily="49" charset="-128"/>
                <a:cs typeface="Arial" panose="020B0604020202020204" pitchFamily="34" charset="0"/>
              </a:rPr>
              <a:t> </a:t>
            </a:r>
          </a:p>
          <a:p>
            <a:pPr>
              <a:lnSpc>
                <a:spcPct val="90000"/>
              </a:lnSpc>
              <a:spcBef>
                <a:spcPts val="600"/>
              </a:spcBef>
            </a:pPr>
            <a:r>
              <a:rPr lang="fr-FR" sz="1050" u="none" dirty="0">
                <a:effectLst/>
                <a:ea typeface="MS Mincho" panose="02020609040205080304" pitchFamily="49" charset="-128"/>
                <a:cs typeface="Arial" panose="020B0604020202020204" pitchFamily="34" charset="0"/>
              </a:rPr>
              <a:t>En fonction du nombre de participants et des groupes de discussion, divisez les étapes par groupe en conséquence. Par exemple, s'il y a trois groupes, vous pouvez les diviser comme suit </a:t>
            </a:r>
            <a:r>
              <a:rPr lang="en-US" sz="1050" u="none" dirty="0">
                <a:effectLst/>
                <a:ea typeface="MS Mincho" panose="02020609040205080304" pitchFamily="49" charset="-128"/>
                <a:cs typeface="Arial" panose="020B0604020202020204" pitchFamily="34" charset="0"/>
              </a:rPr>
              <a:t>:</a:t>
            </a:r>
          </a:p>
          <a:p>
            <a:pPr>
              <a:lnSpc>
                <a:spcPct val="90000"/>
              </a:lnSpc>
              <a:spcBef>
                <a:spcPts val="600"/>
              </a:spcBef>
            </a:pPr>
            <a:r>
              <a:rPr lang="en-US" sz="1050" u="none" dirty="0">
                <a:effectLst/>
                <a:ea typeface="MS Mincho" panose="02020609040205080304" pitchFamily="49" charset="-128"/>
                <a:cs typeface="Arial" panose="020B0604020202020204" pitchFamily="34" charset="0"/>
              </a:rPr>
              <a:t>Groupe A : Étapes 1-3 </a:t>
            </a:r>
            <a:r>
              <a:rPr lang="en-US" sz="1050" u="none" dirty="0">
                <a:effectLst/>
                <a:ea typeface="MS Mincho" panose="02020609040205080304" pitchFamily="49" charset="-128"/>
                <a:cs typeface="Mangal" panose="02040503050203030202" pitchFamily="18" charset="0"/>
              </a:rPr>
              <a:t>   </a:t>
            </a:r>
            <a:r>
              <a:rPr lang="en-US" sz="1050" u="none" dirty="0">
                <a:effectLst/>
                <a:ea typeface="MS Mincho" panose="02020609040205080304" pitchFamily="49" charset="-128"/>
                <a:cs typeface="Mangal" panose="02040503050203030202" pitchFamily="18" charset="0"/>
                <a:sym typeface="Symbol" panose="05050102010706020507" pitchFamily="18" charset="2"/>
              </a:rPr>
              <a:t>    </a:t>
            </a:r>
            <a:r>
              <a:rPr lang="en-US" sz="1050" u="none" dirty="0">
                <a:effectLst/>
                <a:ea typeface="MS Mincho" panose="02020609040205080304" pitchFamily="49" charset="-128"/>
                <a:cs typeface="Arial" panose="020B0604020202020204" pitchFamily="34" charset="0"/>
              </a:rPr>
              <a:t>Groupe B : Étapes 4-6   </a:t>
            </a:r>
            <a:r>
              <a:rPr lang="en-US" sz="1050" u="none" dirty="0">
                <a:effectLst/>
                <a:ea typeface="MS Mincho" panose="02020609040205080304" pitchFamily="49" charset="-128"/>
                <a:cs typeface="Mangal" panose="02040503050203030202" pitchFamily="18" charset="0"/>
              </a:rPr>
              <a:t> </a:t>
            </a:r>
            <a:r>
              <a:rPr lang="en-US" sz="1050" u="none" dirty="0">
                <a:effectLst/>
                <a:ea typeface="MS Mincho" panose="02020609040205080304" pitchFamily="49" charset="-128"/>
                <a:cs typeface="Mangal" panose="02040503050203030202" pitchFamily="18" charset="0"/>
                <a:sym typeface="Symbol" panose="05050102010706020507" pitchFamily="18" charset="2"/>
              </a:rPr>
              <a:t>    </a:t>
            </a:r>
            <a:r>
              <a:rPr lang="en-US" sz="1050" u="none" dirty="0">
                <a:effectLst/>
                <a:ea typeface="MS Mincho" panose="02020609040205080304" pitchFamily="49" charset="-128"/>
                <a:cs typeface="Arial" panose="020B0604020202020204" pitchFamily="34" charset="0"/>
              </a:rPr>
              <a:t>Groupe C : Étapes 7-10</a:t>
            </a:r>
          </a:p>
          <a:p>
            <a:pPr>
              <a:lnSpc>
                <a:spcPct val="90000"/>
              </a:lnSpc>
              <a:spcBef>
                <a:spcPts val="600"/>
              </a:spcBef>
            </a:pPr>
            <a:r>
              <a:rPr lang="fr-FR" sz="1050" u="none" dirty="0">
                <a:effectLst/>
                <a:ea typeface="MS Mincho" panose="02020609040205080304" pitchFamily="49" charset="-128"/>
                <a:cs typeface="Arial" panose="020B0604020202020204" pitchFamily="34" charset="0"/>
              </a:rPr>
              <a:t>Notez que vous demanderez à un bénévole de chaque groupe de faire un rapport pendant </a:t>
            </a:r>
            <a:br>
              <a:rPr lang="fr-FR" sz="1050" u="none" dirty="0">
                <a:effectLst/>
                <a:ea typeface="MS Mincho" panose="02020609040205080304" pitchFamily="49" charset="-128"/>
                <a:cs typeface="Arial" panose="020B0604020202020204" pitchFamily="34" charset="0"/>
              </a:rPr>
            </a:br>
            <a:r>
              <a:rPr lang="fr-FR" sz="1050" u="none" dirty="0">
                <a:effectLst/>
                <a:ea typeface="MS Mincho" panose="02020609040205080304" pitchFamily="49" charset="-128"/>
                <a:cs typeface="Arial" panose="020B0604020202020204" pitchFamily="34" charset="0"/>
              </a:rPr>
              <a:t>5 minutes au maximum, et un prix ira au groupe le plus créatif et le plus concis.</a:t>
            </a:r>
            <a:endParaRPr lang="en-US" sz="1050" u="none" dirty="0">
              <a:effectLst/>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90000"/>
              </a:lnSpc>
              <a:spcBef>
                <a:spcPts val="600"/>
              </a:spcBef>
              <a:buClrTx/>
              <a:buSzTx/>
              <a:buFontTx/>
              <a:buNone/>
              <a:tabLst/>
              <a:defRPr/>
            </a:pPr>
            <a:r>
              <a:rPr lang="fr-FR" sz="1050" u="none" dirty="0">
                <a:effectLst/>
                <a:ea typeface="MS Mincho" panose="02020609040205080304" pitchFamily="49" charset="-128"/>
                <a:cs typeface="Arial" panose="020B0604020202020204" pitchFamily="34" charset="0"/>
              </a:rPr>
              <a:t>Avant de commencer l'activité, dites ce qui suit </a:t>
            </a:r>
            <a:r>
              <a:rPr lang="en-US" sz="1050" u="none" dirty="0">
                <a:effectLst/>
                <a:ea typeface="MS Mincho" panose="02020609040205080304" pitchFamily="49" charset="-128"/>
                <a:cs typeface="Arial" panose="020B0604020202020204" pitchFamily="34" charset="0"/>
              </a:rPr>
              <a:t>:</a:t>
            </a:r>
          </a:p>
          <a:p>
            <a:pPr>
              <a:lnSpc>
                <a:spcPct val="90000"/>
              </a:lnSpc>
              <a:spcBef>
                <a:spcPts val="600"/>
              </a:spcBef>
            </a:pPr>
            <a:r>
              <a:rPr lang="en-US" sz="1050" b="1" i="0" dirty="0" err="1">
                <a:cs typeface="Arial" panose="020B0604020202020204" pitchFamily="34" charset="0"/>
              </a:rPr>
              <a:t>Dites</a:t>
            </a:r>
            <a:r>
              <a:rPr lang="en-US" sz="1050" b="1" i="0" dirty="0">
                <a:cs typeface="Arial" panose="020B0604020202020204" pitchFamily="34" charset="0"/>
              </a:rPr>
              <a:t> : </a:t>
            </a:r>
            <a:r>
              <a:rPr lang="fr-FR" sz="1050" i="1" u="none" dirty="0">
                <a:effectLst/>
                <a:ea typeface="MS Mincho" panose="02020609040205080304" pitchFamily="49" charset="-128"/>
                <a:cs typeface="Arial" panose="020B0604020202020204" pitchFamily="34" charset="0"/>
              </a:rPr>
              <a:t>Je voudrais noter que, pour l’étape 5, les divulgations de violence devraient également aider à éclairer la prise de décision sur la pertinence des tests index ; les décisions ultimes incombent à l'utilisateur du service</a:t>
            </a:r>
            <a:r>
              <a:rPr lang="en-US" sz="1050" i="1" u="none" dirty="0">
                <a:effectLst/>
                <a:ea typeface="MS Mincho" panose="02020609040205080304" pitchFamily="49" charset="-128"/>
                <a:cs typeface="Arial" panose="020B0604020202020204" pitchFamily="34" charset="0"/>
              </a:rPr>
              <a:t>. </a:t>
            </a:r>
          </a:p>
          <a:p>
            <a:pPr>
              <a:lnSpc>
                <a:spcPct val="90000"/>
              </a:lnSpc>
              <a:spcBef>
                <a:spcPts val="600"/>
              </a:spcBef>
            </a:pPr>
            <a:r>
              <a:rPr lang="fr-FR" sz="1050" i="1" u="none" dirty="0">
                <a:effectLst/>
                <a:ea typeface="MS Mincho" panose="02020609040205080304" pitchFamily="49" charset="-128"/>
                <a:cs typeface="Arial" panose="020B0604020202020204" pitchFamily="34" charset="0"/>
              </a:rPr>
              <a:t>Par conséquent, une divulgation de violence à l'étape 5 ne rend pas une personne inadmissible à un test index. Cependant, la divulgation de la violence doit être prise en compte pour déterminer si et quelle modalité doit être utilisée</a:t>
            </a:r>
            <a:r>
              <a:rPr lang="en-US" sz="1050" i="1" u="none" dirty="0">
                <a:effectLst/>
                <a:ea typeface="MS Mincho" panose="02020609040205080304" pitchFamily="49" charset="-128"/>
                <a:cs typeface="Arial" panose="020B0604020202020204" pitchFamily="34" charset="0"/>
              </a:rPr>
              <a:t>.</a:t>
            </a:r>
          </a:p>
          <a:p>
            <a:pPr>
              <a:lnSpc>
                <a:spcPct val="90000"/>
              </a:lnSpc>
              <a:spcBef>
                <a:spcPts val="600"/>
              </a:spcBef>
            </a:pPr>
            <a:r>
              <a:rPr lang="fr-FR" sz="1050" i="0" u="none" dirty="0">
                <a:effectLst/>
                <a:ea typeface="MS Mincho" panose="02020609040205080304" pitchFamily="49" charset="-128"/>
                <a:cs typeface="Arial" panose="020B0604020202020204" pitchFamily="34" charset="0"/>
              </a:rPr>
              <a:t>Accordez aux groupes environ 70 à 75 minutes pour effectuer leur travail. Si vous constatez qu'un groupe a terminé très tôt, rendez-lui visite pour voir ce qu'il a fait et considérez combien de détails ont fourni dans ses notes.</a:t>
            </a:r>
            <a:r>
              <a:rPr lang="en-US" sz="1050" i="0" u="none" dirty="0">
                <a:effectLst/>
                <a:ea typeface="MS Mincho" panose="02020609040205080304" pitchFamily="49" charset="-128"/>
                <a:cs typeface="Arial" panose="020B0604020202020204" pitchFamily="34" charset="0"/>
              </a:rPr>
              <a:t> </a:t>
            </a:r>
            <a:r>
              <a:rPr lang="fr-FR" sz="1050" i="0" u="none" dirty="0">
                <a:effectLst/>
                <a:ea typeface="MS Mincho" panose="02020609040205080304" pitchFamily="49" charset="-128"/>
                <a:cs typeface="Arial" panose="020B0604020202020204" pitchFamily="34" charset="0"/>
              </a:rPr>
              <a:t>S'ils sont relativement limités, encouragez-les à entrer plus en détail (c.-à-d., étapes de service spécifiques, noms des organisations / agences / départements, documents ou politiques spécifiques nécessaires, etc.). Si le groupe en a la capacité, vous pouvez également leur demander de commencer à considérer les spécificités des aides de travail ou des SOP qu'ils recommandent. Qu'est-ce qui existe déjà et qui pourrait devoir être modifié ? Qui pourrait être responsable de l'adaptation, de la révision ou de l'élaboration de nouvelles orientations. Qu'est-ce qui pourrait être réaliste en termes de timing ? Etc.</a:t>
            </a:r>
            <a:endParaRPr lang="en-US" sz="1050" i="0" u="none" dirty="0">
              <a:effectLst/>
              <a:ea typeface="MS Mincho" panose="02020609040205080304" pitchFamily="49" charset="-128"/>
              <a:cs typeface="Arial" panose="020B0604020202020204" pitchFamily="34" charset="0"/>
            </a:endParaRPr>
          </a:p>
          <a:p>
            <a:pPr>
              <a:lnSpc>
                <a:spcPct val="90000"/>
              </a:lnSpc>
              <a:spcBef>
                <a:spcPts val="600"/>
              </a:spcBef>
            </a:pPr>
            <a:r>
              <a:rPr lang="fr-FR" sz="1050" i="0" u="none" dirty="0">
                <a:effectLst/>
                <a:ea typeface="MS Mincho" panose="02020609040205080304" pitchFamily="49" charset="-128"/>
                <a:cs typeface="Arial" panose="020B0604020202020204" pitchFamily="34" charset="0"/>
              </a:rPr>
              <a:t>Rassemblez les groupes avec au moins 25 minutes restantes et demandez à chaque groupe de demander à un journaliste d'expliquer ce dont ils ont discuté en 5 minutes ou moins. Si vous le souhaitez, vous pouvez chronométrer chaque session et donner au journaliste un avertissement d'une minute. Permettez à tous les groupes de présenter, puis animez une discussion sur les étapes avec le temps restant</a:t>
            </a:r>
            <a:r>
              <a:rPr lang="en-US" sz="1050" i="0" u="none" dirty="0">
                <a:effectLst/>
                <a:ea typeface="MS Mincho" panose="02020609040205080304" pitchFamily="49" charset="-128"/>
                <a:cs typeface="Arial" panose="020B0604020202020204" pitchFamily="34" charset="0"/>
              </a:rPr>
              <a:t>.</a:t>
            </a:r>
          </a:p>
          <a:p>
            <a:pPr>
              <a:lnSpc>
                <a:spcPct val="90000"/>
              </a:lnSpc>
              <a:spcBef>
                <a:spcPts val="600"/>
              </a:spcBef>
            </a:pPr>
            <a:r>
              <a:rPr lang="fr-FR" sz="1050" i="0" u="none" dirty="0">
                <a:effectLst/>
                <a:ea typeface="MS Mincho" panose="02020609040205080304" pitchFamily="49" charset="-128"/>
                <a:cs typeface="Arial" panose="020B0604020202020204" pitchFamily="34" charset="0"/>
              </a:rPr>
              <a:t>N'oubliez pas de remettre un prix au groupe avec le rapport le plus clair et le plus concis (vous pouvez faire voter les groupes ou décider par vous-même</a:t>
            </a:r>
            <a:r>
              <a:rPr lang="en-US" sz="1050" i="0" u="none" dirty="0">
                <a:effectLst/>
                <a:ea typeface="MS Mincho" panose="02020609040205080304" pitchFamily="49" charset="-128"/>
                <a:cs typeface="Arial" panose="020B0604020202020204" pitchFamily="34" charset="0"/>
              </a:rPr>
              <a:t>).</a:t>
            </a:r>
          </a:p>
          <a:p>
            <a:pPr>
              <a:lnSpc>
                <a:spcPct val="90000"/>
              </a:lnSpc>
              <a:spcBef>
                <a:spcPts val="600"/>
              </a:spcBef>
            </a:pPr>
            <a:r>
              <a:rPr lang="fr-FR" sz="1050" i="0" u="none" dirty="0">
                <a:effectLst/>
                <a:ea typeface="MS Mincho" panose="02020609040205080304" pitchFamily="49" charset="-128"/>
                <a:cs typeface="Arial" panose="020B0604020202020204" pitchFamily="34" charset="0"/>
              </a:rPr>
              <a:t>Demandez s'il y a des questions, puis passez à la session suivante</a:t>
            </a:r>
            <a:r>
              <a:rPr lang="en-US" sz="1050" i="0" u="none" dirty="0">
                <a:effectLst/>
                <a:ea typeface="MS Mincho" panose="02020609040205080304" pitchFamily="49" charset="-128"/>
                <a:cs typeface="Arial" panose="020B0604020202020204" pitchFamily="34" charset="0"/>
              </a:rPr>
              <a:t>.</a:t>
            </a:r>
          </a:p>
        </p:txBody>
      </p:sp>
      <p:sp>
        <p:nvSpPr>
          <p:cNvPr id="4" name="Slide Number Placeholder 3"/>
          <p:cNvSpPr>
            <a:spLocks noGrp="1"/>
          </p:cNvSpPr>
          <p:nvPr>
            <p:ph type="sldNum" sz="quarter" idx="5"/>
          </p:nvPr>
        </p:nvSpPr>
        <p:spPr/>
        <p:txBody>
          <a:bodyPr/>
          <a:lstStyle/>
          <a:p>
            <a:fld id="{9AA269E5-789A-4D39-AC6D-24DE67320D1E}" type="slidenum">
              <a:rPr lang="en-US" smtClean="0"/>
              <a:t>8</a:t>
            </a:fld>
            <a:endParaRPr lang="en-US" dirty="0"/>
          </a:p>
        </p:txBody>
      </p:sp>
    </p:spTree>
    <p:extLst>
      <p:ext uri="{BB962C8B-B14F-4D97-AF65-F5344CB8AC3E}">
        <p14:creationId xmlns:p14="http://schemas.microsoft.com/office/powerpoint/2010/main" val="3702164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Dites : </a:t>
            </a:r>
            <a:r>
              <a:rPr lang="fr-FR" i="1" dirty="0"/>
              <a:t>Dans cette session, nous discuterons de certaines techniques que vous pouvez utiliser pour aider vos clients à trouver leurs propres motivations pour prendre des décisions saines pour eux-mêmes, leurs proches et leurs partenaires. Vous aurez également plusieurs occasions de pratiquer les techniques</a:t>
            </a:r>
            <a:r>
              <a:rPr lang="en-US" i="1" dirty="0"/>
              <a:t>. </a:t>
            </a:r>
          </a:p>
          <a:p>
            <a:endParaRPr lang="en-US" i="1" dirty="0"/>
          </a:p>
          <a:p>
            <a:r>
              <a:rPr lang="fr-FR" i="1" dirty="0"/>
              <a:t>Même si vous avez déjà suivi une formation en counseling motivationnel, les exercices de cette session vous aideront à rafraîchir vos compétences et à aider vos pairs à les apprendre et / ou à les pratiquer.</a:t>
            </a:r>
            <a:endParaRPr lang="en-US" i="1" dirty="0"/>
          </a:p>
          <a:p>
            <a:endParaRPr lang="en-US" i="1" dirty="0"/>
          </a:p>
          <a:p>
            <a:r>
              <a:rPr lang="fr-FR" i="1" dirty="0"/>
              <a:t>Il faut du temps et de la pratique pour acquérir les compétences nécessaires pour un counseling de motivation efficace. Pour les personnes fournissant un soutien motivationnel qui n'ont pas reçu de formation approfondie en MC, EpiC a également développé un programme de formation complet.</a:t>
            </a:r>
            <a:endParaRPr lang="en-US" i="1" dirty="0"/>
          </a:p>
        </p:txBody>
      </p:sp>
      <p:sp>
        <p:nvSpPr>
          <p:cNvPr id="4" name="Slide Number Placeholder 3"/>
          <p:cNvSpPr>
            <a:spLocks noGrp="1"/>
          </p:cNvSpPr>
          <p:nvPr>
            <p:ph type="sldNum" sz="quarter" idx="5"/>
          </p:nvPr>
        </p:nvSpPr>
        <p:spPr/>
        <p:txBody>
          <a:bodyPr/>
          <a:lstStyle/>
          <a:p>
            <a:fld id="{9AA269E5-789A-4D39-AC6D-24DE67320D1E}" type="slidenum">
              <a:rPr lang="en-US" smtClean="0"/>
              <a:t>9</a:t>
            </a:fld>
            <a:endParaRPr lang="en-US" dirty="0"/>
          </a:p>
        </p:txBody>
      </p:sp>
    </p:spTree>
    <p:extLst>
      <p:ext uri="{BB962C8B-B14F-4D97-AF65-F5344CB8AC3E}">
        <p14:creationId xmlns:p14="http://schemas.microsoft.com/office/powerpoint/2010/main" val="3945372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BB5FE-399F-1645-BCE9-2AA73BDCECF6}"/>
              </a:ext>
            </a:extLst>
          </p:cNvPr>
          <p:cNvSpPr/>
          <p:nvPr userDrawn="1"/>
        </p:nvSpPr>
        <p:spPr>
          <a:xfrm>
            <a:off x="0" y="0"/>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7" name="Picture 16">
            <a:extLst>
              <a:ext uri="{FF2B5EF4-FFF2-40B4-BE49-F238E27FC236}">
                <a16:creationId xmlns:a16="http://schemas.microsoft.com/office/drawing/2014/main" id="{B03000A1-482C-504F-9727-CB826E9D6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4556" y="5999126"/>
            <a:ext cx="2067183" cy="636056"/>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E98745FC-FEB0-4F4F-861E-E6A1FC227B58}"/>
              </a:ext>
            </a:extLst>
          </p:cNvPr>
          <p:cNvPicPr>
            <a:picLocks noChangeAspect="1"/>
          </p:cNvPicPr>
          <p:nvPr userDrawn="1"/>
        </p:nvPicPr>
        <p:blipFill>
          <a:blip r:embed="rId3"/>
          <a:stretch>
            <a:fillRect/>
          </a:stretch>
        </p:blipFill>
        <p:spPr>
          <a:xfrm>
            <a:off x="1187069" y="5796503"/>
            <a:ext cx="1430383" cy="841402"/>
          </a:xfrm>
          <a:prstGeom prst="rect">
            <a:avLst/>
          </a:prstGeom>
        </p:spPr>
      </p:pic>
      <p:sp>
        <p:nvSpPr>
          <p:cNvPr id="19" name="Rectangle 18">
            <a:extLst>
              <a:ext uri="{FF2B5EF4-FFF2-40B4-BE49-F238E27FC236}">
                <a16:creationId xmlns:a16="http://schemas.microsoft.com/office/drawing/2014/main" id="{B0BC728C-7529-1048-8009-BAF6710FC242}"/>
              </a:ext>
            </a:extLst>
          </p:cNvPr>
          <p:cNvSpPr/>
          <p:nvPr userDrawn="1"/>
        </p:nvSpPr>
        <p:spPr>
          <a:xfrm>
            <a:off x="1759143" y="37054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930D12AA-A1FC-F342-BC7F-23897ECCADBB}"/>
              </a:ext>
            </a:extLst>
          </p:cNvPr>
          <p:cNvPicPr/>
          <p:nvPr userDrawn="1"/>
        </p:nvPicPr>
        <p:blipFill rotWithShape="1">
          <a:blip r:embed="rId4">
            <a:alphaModFix/>
            <a:extLst>
              <a:ext uri="{28A0092B-C50C-407E-A947-70E740481C1C}">
                <a14:useLocalDpi xmlns:a14="http://schemas.microsoft.com/office/drawing/2010/main" val="0"/>
              </a:ext>
            </a:extLst>
          </a:blip>
          <a:srcRect t="36352" r="38913"/>
          <a:stretch/>
        </p:blipFill>
        <p:spPr bwMode="auto">
          <a:xfrm>
            <a:off x="9599271" y="0"/>
            <a:ext cx="2592729" cy="2691747"/>
          </a:xfrm>
          <a:prstGeom prst="rect">
            <a:avLst/>
          </a:prstGeom>
          <a:noFill/>
          <a:ln>
            <a:noFill/>
          </a:ln>
        </p:spPr>
      </p:pic>
      <p:sp>
        <p:nvSpPr>
          <p:cNvPr id="21" name="Title 1">
            <a:extLst>
              <a:ext uri="{FF2B5EF4-FFF2-40B4-BE49-F238E27FC236}">
                <a16:creationId xmlns:a16="http://schemas.microsoft.com/office/drawing/2014/main" id="{5F1B06FC-A0B9-AB49-AAFE-310A4E5ECEB0}"/>
              </a:ext>
            </a:extLst>
          </p:cNvPr>
          <p:cNvSpPr>
            <a:spLocks noGrp="1"/>
          </p:cNvSpPr>
          <p:nvPr>
            <p:ph type="ctrTitle" hasCustomPrompt="1"/>
          </p:nvPr>
        </p:nvSpPr>
        <p:spPr>
          <a:xfrm>
            <a:off x="1759143" y="1276916"/>
            <a:ext cx="8216348" cy="1292846"/>
          </a:xfrm>
        </p:spPr>
        <p:txBody>
          <a:bodyPr anchor="b">
            <a:normAutofit/>
          </a:bodyPr>
          <a:lstStyle>
            <a:lvl1pPr algn="l">
              <a:defRPr sz="3600" b="1" i="0">
                <a:solidFill>
                  <a:srgbClr val="DEEBF7"/>
                </a:solidFill>
                <a:latin typeface="Arial" panose="020B0604020202020204" pitchFamily="34" charset="0"/>
                <a:cs typeface="Arial" panose="020B0604020202020204" pitchFamily="34" charset="0"/>
              </a:defRPr>
            </a:lvl1pPr>
          </a:lstStyle>
          <a:p>
            <a:r>
              <a:rPr lang="en-US" dirty="0"/>
              <a:t>Title of the document goes here—the font is Arial 36pt, Bold, Blue-gray</a:t>
            </a:r>
          </a:p>
        </p:txBody>
      </p:sp>
      <p:sp>
        <p:nvSpPr>
          <p:cNvPr id="22" name="Subtitle 2">
            <a:extLst>
              <a:ext uri="{FF2B5EF4-FFF2-40B4-BE49-F238E27FC236}">
                <a16:creationId xmlns:a16="http://schemas.microsoft.com/office/drawing/2014/main" id="{DC0382FE-4D36-024F-8483-69234F9E3E56}"/>
              </a:ext>
            </a:extLst>
          </p:cNvPr>
          <p:cNvSpPr>
            <a:spLocks noGrp="1"/>
          </p:cNvSpPr>
          <p:nvPr>
            <p:ph type="subTitle" idx="1" hasCustomPrompt="1"/>
          </p:nvPr>
        </p:nvSpPr>
        <p:spPr>
          <a:xfrm>
            <a:off x="1759143" y="2799841"/>
            <a:ext cx="8216348" cy="655879"/>
          </a:xfrm>
        </p:spPr>
        <p:txBody>
          <a:bodyPr>
            <a:normAutofit/>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LINE 1, ARIAL REGULAR, 20PT, EXPANDED</a:t>
            </a:r>
          </a:p>
        </p:txBody>
      </p:sp>
      <p:pic>
        <p:nvPicPr>
          <p:cNvPr id="23" name="Picture 22">
            <a:extLst>
              <a:ext uri="{FF2B5EF4-FFF2-40B4-BE49-F238E27FC236}">
                <a16:creationId xmlns:a16="http://schemas.microsoft.com/office/drawing/2014/main" id="{59F15D0C-8700-8E4B-991C-FFA0A2D70488}"/>
              </a:ext>
            </a:extLst>
          </p:cNvPr>
          <p:cNvPicPr/>
          <p:nvPr userDrawn="1"/>
        </p:nvPicPr>
        <p:blipFill rotWithShape="1">
          <a:blip r:embed="rId4">
            <a:alphaModFix/>
            <a:extLst>
              <a:ext uri="{28A0092B-C50C-407E-A947-70E740481C1C}">
                <a14:useLocalDpi xmlns:a14="http://schemas.microsoft.com/office/drawing/2010/main" val="0"/>
              </a:ext>
            </a:extLst>
          </a:blip>
          <a:srcRect l="123" t="54602" r="55624" b="-475"/>
          <a:stretch/>
        </p:blipFill>
        <p:spPr bwMode="auto">
          <a:xfrm rot="10800000">
            <a:off x="-1" y="3856525"/>
            <a:ext cx="1878228" cy="1939977"/>
          </a:xfrm>
          <a:prstGeom prst="rect">
            <a:avLst/>
          </a:prstGeom>
          <a:noFill/>
          <a:ln>
            <a:noFill/>
          </a:ln>
        </p:spPr>
      </p:pic>
      <p:sp>
        <p:nvSpPr>
          <p:cNvPr id="24" name="Text Placeholder 14">
            <a:extLst>
              <a:ext uri="{FF2B5EF4-FFF2-40B4-BE49-F238E27FC236}">
                <a16:creationId xmlns:a16="http://schemas.microsoft.com/office/drawing/2014/main" id="{608882FF-7C72-854B-BB07-53C6DBD6C51D}"/>
              </a:ext>
            </a:extLst>
          </p:cNvPr>
          <p:cNvSpPr>
            <a:spLocks noGrp="1"/>
          </p:cNvSpPr>
          <p:nvPr>
            <p:ph type="body" sz="quarter" idx="10" hasCustomPrompt="1"/>
          </p:nvPr>
        </p:nvSpPr>
        <p:spPr>
          <a:xfrm>
            <a:off x="1759143" y="3919177"/>
            <a:ext cx="4691277" cy="343899"/>
          </a:xfrm>
        </p:spPr>
        <p:txBody>
          <a:bodyPr>
            <a:noAutofit/>
          </a:bodyPr>
          <a:lstStyle>
            <a:lvl1pPr marL="0" indent="0">
              <a:buNone/>
              <a:defRPr sz="2000" b="1" i="0">
                <a:solidFill>
                  <a:srgbClr val="DEEBF7"/>
                </a:solidFill>
                <a:latin typeface="Arial" panose="020B0604020202020204" pitchFamily="34" charset="0"/>
                <a:cs typeface="Arial" panose="020B0604020202020204" pitchFamily="34" charset="0"/>
              </a:defRPr>
            </a:lvl1pPr>
          </a:lstStyle>
          <a:p>
            <a:pPr lvl="0"/>
            <a:r>
              <a:rPr lang="en-US" dirty="0"/>
              <a:t>Author name</a:t>
            </a:r>
          </a:p>
        </p:txBody>
      </p:sp>
      <p:sp>
        <p:nvSpPr>
          <p:cNvPr id="25" name="Text Placeholder 16">
            <a:extLst>
              <a:ext uri="{FF2B5EF4-FFF2-40B4-BE49-F238E27FC236}">
                <a16:creationId xmlns:a16="http://schemas.microsoft.com/office/drawing/2014/main" id="{023C5BC6-3A0E-A343-B0FC-4E3069115565}"/>
              </a:ext>
            </a:extLst>
          </p:cNvPr>
          <p:cNvSpPr>
            <a:spLocks noGrp="1"/>
          </p:cNvSpPr>
          <p:nvPr>
            <p:ph type="body" sz="quarter" idx="11" hasCustomPrompt="1"/>
          </p:nvPr>
        </p:nvSpPr>
        <p:spPr>
          <a:xfrm>
            <a:off x="1758950" y="4288132"/>
            <a:ext cx="4727575" cy="325438"/>
          </a:xfrm>
        </p:spPr>
        <p:txBody>
          <a:bodyPr>
            <a:noAutofit/>
          </a:bodyPr>
          <a:lstStyle>
            <a:lvl1pPr marL="0" indent="0">
              <a:buNone/>
              <a:defRPr sz="2000" b="0" i="1">
                <a:solidFill>
                  <a:srgbClr val="DEEBF7"/>
                </a:solidFill>
                <a:latin typeface="Arial" panose="020B0604020202020204" pitchFamily="34" charset="0"/>
                <a:cs typeface="Arial" panose="020B0604020202020204" pitchFamily="34" charset="0"/>
              </a:defRPr>
            </a:lvl1pPr>
          </a:lstStyle>
          <a:p>
            <a:pPr lvl="0"/>
            <a:r>
              <a:rPr lang="en-US" dirty="0"/>
              <a:t>Author title</a:t>
            </a:r>
          </a:p>
        </p:txBody>
      </p:sp>
      <p:pic>
        <p:nvPicPr>
          <p:cNvPr id="13" name="Picture 12">
            <a:extLst>
              <a:ext uri="{FF2B5EF4-FFF2-40B4-BE49-F238E27FC236}">
                <a16:creationId xmlns:a16="http://schemas.microsoft.com/office/drawing/2014/main" id="{8AAD2982-2AD3-48B9-A985-A0C9A6AECE9B}"/>
              </a:ext>
            </a:extLst>
          </p:cNvPr>
          <p:cNvPicPr>
            <a:picLocks noChangeAspect="1"/>
          </p:cNvPicPr>
          <p:nvPr userDrawn="1"/>
        </p:nvPicPr>
        <p:blipFill>
          <a:blip r:embed="rId5"/>
          <a:stretch>
            <a:fillRect/>
          </a:stretch>
        </p:blipFill>
        <p:spPr>
          <a:xfrm>
            <a:off x="9813793" y="5915677"/>
            <a:ext cx="1107242" cy="740002"/>
          </a:xfrm>
          <a:prstGeom prst="rect">
            <a:avLst/>
          </a:prstGeom>
        </p:spPr>
      </p:pic>
    </p:spTree>
    <p:extLst>
      <p:ext uri="{BB962C8B-B14F-4D97-AF65-F5344CB8AC3E}">
        <p14:creationId xmlns:p14="http://schemas.microsoft.com/office/powerpoint/2010/main" val="3162524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Special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1D2C60-AE90-4942-A1A3-815C2797870D}"/>
              </a:ext>
            </a:extLst>
          </p:cNvPr>
          <p:cNvSpPr>
            <a:spLocks noGrp="1"/>
          </p:cNvSpPr>
          <p:nvPr>
            <p:ph type="pic" sz="quarter" idx="10"/>
          </p:nvPr>
        </p:nvSpPr>
        <p:spPr>
          <a:xfrm>
            <a:off x="0" y="0"/>
            <a:ext cx="12192000" cy="685997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dirty="0"/>
          </a:p>
        </p:txBody>
      </p:sp>
      <p:sp>
        <p:nvSpPr>
          <p:cNvPr id="16" name="Rectangle 15">
            <a:extLst>
              <a:ext uri="{FF2B5EF4-FFF2-40B4-BE49-F238E27FC236}">
                <a16:creationId xmlns:a16="http://schemas.microsoft.com/office/drawing/2014/main" id="{B1B0873C-1198-584F-950D-0CE08ED743E1}"/>
              </a:ext>
            </a:extLst>
          </p:cNvPr>
          <p:cNvSpPr/>
          <p:nvPr userDrawn="1"/>
        </p:nvSpPr>
        <p:spPr>
          <a:xfrm>
            <a:off x="771525" y="1"/>
            <a:ext cx="4224982" cy="570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p:nvPr>
        </p:nvSpPr>
        <p:spPr>
          <a:xfrm>
            <a:off x="956840" y="365127"/>
            <a:ext cx="3862295" cy="823913"/>
          </a:xfrm>
          <a:prstGeom prst="rect">
            <a:avLst/>
          </a:prstGeom>
        </p:spPr>
        <p:txBody>
          <a:bodyPr>
            <a:normAutofit/>
          </a:bodyPr>
          <a:lstStyle>
            <a:lvl1pPr>
              <a:defRPr sz="2800" b="1" i="0">
                <a:solidFill>
                  <a:srgbClr val="E7343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956840" y="1288899"/>
            <a:ext cx="3862295" cy="655648"/>
          </a:xfrm>
          <a:prstGeom prst="rect">
            <a:avLst/>
          </a:prstGeom>
        </p:spPr>
        <p:txBody>
          <a:bodyPr anchor="t" anchorCtr="0">
            <a:normAutofit/>
          </a:bodyPr>
          <a:lstStyle>
            <a:lvl1pPr marL="0" indent="0">
              <a:buNone/>
              <a:defRPr sz="2000" b="1" i="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Rectangle 13">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Content Placeholder 2"/>
          <p:cNvSpPr>
            <a:spLocks noGrp="1"/>
          </p:cNvSpPr>
          <p:nvPr>
            <p:ph idx="11"/>
          </p:nvPr>
        </p:nvSpPr>
        <p:spPr>
          <a:xfrm>
            <a:off x="956840" y="2044407"/>
            <a:ext cx="3862295" cy="3535127"/>
          </a:xfrm>
          <a:prstGeom prst="rect">
            <a:avLst/>
          </a:prstGeom>
        </p:spPr>
        <p:txBody>
          <a:bodyPr>
            <a:normAutofit/>
          </a:bodyPr>
          <a:lstStyle>
            <a:lvl1pPr marL="228600" indent="-227013">
              <a:spcBef>
                <a:spcPts val="1200"/>
              </a:spcBef>
              <a:buClr>
                <a:srgbClr val="E73439"/>
              </a:buClr>
              <a:defRPr sz="2000" b="0" i="0">
                <a:solidFill>
                  <a:schemeClr val="tx1">
                    <a:lumMod val="85000"/>
                    <a:lumOff val="15000"/>
                  </a:schemeClr>
                </a:solidFill>
                <a:latin typeface="Arial" panose="020B0604020202020204" pitchFamily="34" charset="0"/>
                <a:cs typeface="Arial" panose="020B0604020202020204" pitchFamily="34" charset="0"/>
              </a:defRPr>
            </a:lvl1pPr>
            <a:lvl2pPr marL="576263" indent="-288925">
              <a:buClr>
                <a:srgbClr val="E73439"/>
              </a:buClr>
              <a:buFont typeface="Arial" panose="020B0604020202020204" pitchFamily="34" charset="0"/>
              <a:buChar char="–"/>
              <a:defRPr sz="1800" b="0" i="0">
                <a:solidFill>
                  <a:schemeClr val="tx1">
                    <a:lumMod val="85000"/>
                    <a:lumOff val="15000"/>
                  </a:schemeClr>
                </a:solidFill>
                <a:latin typeface="Arial" panose="020B0604020202020204" pitchFamily="34" charset="0"/>
                <a:cs typeface="Arial" panose="020B0604020202020204" pitchFamily="34" charset="0"/>
              </a:defRPr>
            </a:lvl2pPr>
            <a:lvl3pPr marL="744538" indent="-168275">
              <a:buClr>
                <a:srgbClr val="E73439"/>
              </a:buClr>
              <a:buFont typeface="Calibri" panose="020F0502020204030204" pitchFamily="34" charset="0"/>
              <a:buChar char="‐"/>
              <a:defRPr sz="1600"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45365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422E-E926-7846-8E44-7C02E1A3A4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747ECD-D829-B945-9681-8DC3E377BA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9991D-CF1A-0143-80E2-48DBB50B88AD}"/>
              </a:ext>
            </a:extLst>
          </p:cNvPr>
          <p:cNvSpPr>
            <a:spLocks noGrp="1"/>
          </p:cNvSpPr>
          <p:nvPr>
            <p:ph type="dt" sz="half" idx="10"/>
          </p:nvPr>
        </p:nvSpPr>
        <p:spPr/>
        <p:txBody>
          <a:bodyPr/>
          <a:lstStyle/>
          <a:p>
            <a:fld id="{AAED7388-7F2E-49FA-889E-9A207A31A5C2}" type="datetime1">
              <a:rPr lang="en-US" smtClean="0"/>
              <a:t>3/1/2021</a:t>
            </a:fld>
            <a:endParaRPr lang="en-US" dirty="0"/>
          </a:p>
        </p:txBody>
      </p:sp>
      <p:sp>
        <p:nvSpPr>
          <p:cNvPr id="5" name="Footer Placeholder 4">
            <a:extLst>
              <a:ext uri="{FF2B5EF4-FFF2-40B4-BE49-F238E27FC236}">
                <a16:creationId xmlns:a16="http://schemas.microsoft.com/office/drawing/2014/main" id="{6E684019-D422-0848-9FA3-6DAE28BC15AD}"/>
              </a:ext>
            </a:extLst>
          </p:cNvPr>
          <p:cNvSpPr>
            <a:spLocks noGrp="1"/>
          </p:cNvSpPr>
          <p:nvPr>
            <p:ph type="ftr" sz="quarter" idx="11"/>
          </p:nvPr>
        </p:nvSpPr>
        <p:spPr/>
        <p:txBody>
          <a:bodyPr/>
          <a:lstStyle/>
          <a:p>
            <a:r>
              <a:rPr lang="en-US" dirty="0"/>
              <a:t>Partner Notification </a:t>
            </a:r>
          </a:p>
        </p:txBody>
      </p:sp>
      <p:sp>
        <p:nvSpPr>
          <p:cNvPr id="6" name="Slide Number Placeholder 5">
            <a:extLst>
              <a:ext uri="{FF2B5EF4-FFF2-40B4-BE49-F238E27FC236}">
                <a16:creationId xmlns:a16="http://schemas.microsoft.com/office/drawing/2014/main" id="{7A335AB7-5D70-D542-9FE4-88C34DA8B4D6}"/>
              </a:ext>
            </a:extLst>
          </p:cNvPr>
          <p:cNvSpPr>
            <a:spLocks noGrp="1"/>
          </p:cNvSpPr>
          <p:nvPr>
            <p:ph type="sldNum" sz="quarter" idx="12"/>
          </p:nvPr>
        </p:nvSpPr>
        <p:spPr/>
        <p:txBody>
          <a:bodyPr/>
          <a:lstStyle/>
          <a:p>
            <a:fld id="{C3F8D0F3-F0FA-40B5-B896-6D42FDA58E65}" type="slidenum">
              <a:rPr lang="en-US" smtClean="0"/>
              <a:t>‹#›</a:t>
            </a:fld>
            <a:endParaRPr lang="en-US" dirty="0"/>
          </a:p>
        </p:txBody>
      </p:sp>
    </p:spTree>
    <p:extLst>
      <p:ext uri="{BB962C8B-B14F-4D97-AF65-F5344CB8AC3E}">
        <p14:creationId xmlns:p14="http://schemas.microsoft.com/office/powerpoint/2010/main" val="246790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p:cNvSpPr/>
          <p:nvPr userDrawn="1"/>
        </p:nvSpPr>
        <p:spPr>
          <a:xfrm flipV="1">
            <a:off x="0" y="6691304"/>
            <a:ext cx="12252960" cy="19547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4" name="Title 1"/>
          <p:cNvSpPr>
            <a:spLocks noGrp="1"/>
          </p:cNvSpPr>
          <p:nvPr>
            <p:ph type="title"/>
          </p:nvPr>
        </p:nvSpPr>
        <p:spPr>
          <a:xfrm>
            <a:off x="623148"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5" name="Text Placeholder 3"/>
          <p:cNvSpPr>
            <a:spLocks noGrp="1"/>
          </p:cNvSpPr>
          <p:nvPr>
            <p:ph type="body" sz="quarter" idx="10"/>
          </p:nvPr>
        </p:nvSpPr>
        <p:spPr>
          <a:xfrm>
            <a:off x="623148" y="1767845"/>
            <a:ext cx="10959253" cy="4176851"/>
          </a:xfrm>
          <a:prstGeom prst="rect">
            <a:avLst/>
          </a:prstGeom>
        </p:spPr>
        <p:txBody>
          <a:bodyPr vert="horz"/>
          <a:lstStyle>
            <a:lvl1pPr>
              <a:buClr>
                <a:schemeClr val="accent6"/>
              </a:buClr>
              <a:buSzPct val="100000"/>
              <a:buFont typeface="Arial"/>
              <a:buChar char="•"/>
              <a:defRPr sz="2800" b="0" spc="0">
                <a:solidFill>
                  <a:srgbClr val="535352"/>
                </a:solidFill>
                <a:latin typeface="Calibri"/>
                <a:cs typeface="Calibri"/>
              </a:defRPr>
            </a:lvl1pPr>
            <a:lvl2pPr>
              <a:defRPr>
                <a:solidFill>
                  <a:srgbClr val="535352"/>
                </a:solidFill>
                <a:latin typeface="Calibri"/>
                <a:cs typeface="Calibri"/>
              </a:defRPr>
            </a:lvl2pPr>
            <a:lvl3pPr marL="1143000" indent="-228600">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a:t>Click to edit Master text styles</a:t>
            </a:r>
          </a:p>
          <a:p>
            <a:pPr lvl="1"/>
            <a:r>
              <a:rPr lang="en-US"/>
              <a:t>Second </a:t>
            </a:r>
            <a:r>
              <a:rPr lang="en-US" dirty="0"/>
              <a:t>level</a:t>
            </a:r>
          </a:p>
          <a:p>
            <a:pPr lvl="2"/>
            <a:r>
              <a:rPr lang="en-US" dirty="0"/>
              <a:t>Third level</a:t>
            </a:r>
          </a:p>
        </p:txBody>
      </p:sp>
    </p:spTree>
    <p:extLst>
      <p:ext uri="{BB962C8B-B14F-4D97-AF65-F5344CB8AC3E}">
        <p14:creationId xmlns:p14="http://schemas.microsoft.com/office/powerpoint/2010/main" val="2168390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0C8784-15B5-F54A-84F8-D3E6017554CB}"/>
              </a:ext>
            </a:extLst>
          </p:cNvPr>
          <p:cNvSpPr>
            <a:spLocks noGrp="1"/>
          </p:cNvSpPr>
          <p:nvPr>
            <p:ph type="dt" sz="half" idx="10"/>
          </p:nvPr>
        </p:nvSpPr>
        <p:spPr/>
        <p:txBody>
          <a:bodyPr/>
          <a:lstStyle/>
          <a:p>
            <a:fld id="{7BEE0814-DF87-4D44-AF54-1B6B16B13AE9}" type="datetimeFigureOut">
              <a:rPr lang="en-US" smtClean="0"/>
              <a:t>3/1/2021</a:t>
            </a:fld>
            <a:endParaRPr lang="en-US" dirty="0"/>
          </a:p>
        </p:txBody>
      </p:sp>
      <p:sp>
        <p:nvSpPr>
          <p:cNvPr id="3" name="Footer Placeholder 2">
            <a:extLst>
              <a:ext uri="{FF2B5EF4-FFF2-40B4-BE49-F238E27FC236}">
                <a16:creationId xmlns:a16="http://schemas.microsoft.com/office/drawing/2014/main" id="{A01956D9-0C2B-7345-A99A-CE90A60B99E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99A0AD3-26E6-8745-A1B8-675F33B2BB38}"/>
              </a:ext>
            </a:extLst>
          </p:cNvPr>
          <p:cNvSpPr>
            <a:spLocks noGrp="1"/>
          </p:cNvSpPr>
          <p:nvPr>
            <p:ph type="sldNum" sz="quarter" idx="12"/>
          </p:nvPr>
        </p:nvSpPr>
        <p:spPr/>
        <p:txBody>
          <a:bodyPr/>
          <a:lstStyle/>
          <a:p>
            <a:fld id="{F438002E-3443-144F-ABB4-CFEE50F67FA6}" type="slidenum">
              <a:rPr lang="en-US" smtClean="0"/>
              <a:t>‹#›</a:t>
            </a:fld>
            <a:endParaRPr lang="en-US" dirty="0"/>
          </a:p>
        </p:txBody>
      </p:sp>
    </p:spTree>
    <p:extLst>
      <p:ext uri="{BB962C8B-B14F-4D97-AF65-F5344CB8AC3E}">
        <p14:creationId xmlns:p14="http://schemas.microsoft.com/office/powerpoint/2010/main" val="4005280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3889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dirty="0"/>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userDrawn="1"/>
        </p:nvPicPr>
        <p:blipFill rotWithShape="1">
          <a:blip r:embed="rId2"/>
          <a:srcRect l="16978" t="15834" r="19350" b="17045"/>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userDrawn="1"/>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07DBCB90-1054-0D42-822A-509700C8589C}"/>
              </a:ext>
            </a:extLst>
          </p:cNvPr>
          <p:cNvSpPr/>
          <p:nvPr userDrawn="1"/>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D06BBB84-AB1B-884B-9CE3-D4CF0C045B12}"/>
              </a:ext>
            </a:extLst>
          </p:cNvPr>
          <p:cNvSpPr/>
          <p:nvPr userDrawn="1"/>
        </p:nvSpPr>
        <p:spPr>
          <a:xfrm>
            <a:off x="148686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dirty="0"/>
              <a:t>SECTIONS TITLE HERE, ARIAL REGULAR, 36PT, ALL CAPS, EXPANDED</a:t>
            </a:r>
          </a:p>
        </p:txBody>
      </p:sp>
    </p:spTree>
    <p:extLst>
      <p:ext uri="{BB962C8B-B14F-4D97-AF65-F5344CB8AC3E}">
        <p14:creationId xmlns:p14="http://schemas.microsoft.com/office/powerpoint/2010/main" val="369623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p:nvPr>
        </p:nvSpPr>
        <p:spPr>
          <a:xfrm>
            <a:off x="838200" y="588494"/>
            <a:ext cx="8543925"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2"/>
          <p:cNvSpPr>
            <a:spLocks noGrp="1"/>
          </p:cNvSpPr>
          <p:nvPr>
            <p:ph idx="1"/>
          </p:nvPr>
        </p:nvSpPr>
        <p:spPr>
          <a:xfrm>
            <a:off x="838200" y="1636730"/>
            <a:ext cx="8543925"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FF2B5EF4-FFF2-40B4-BE49-F238E27FC236}">
                <a16:creationId xmlns:a16="http://schemas.microsoft.com/office/drawing/2014/main" id="{7BAB9B2F-F28D-B24A-888B-C4AF3D81D898}"/>
              </a:ext>
            </a:extLst>
          </p:cNvPr>
          <p:cNvPicPr>
            <a:picLocks noChangeAspect="1"/>
          </p:cNvPicPr>
          <p:nvPr userDrawn="1"/>
        </p:nvPicPr>
        <p:blipFill rotWithShape="1">
          <a:blip r:embed="rId2">
            <a:alphaModFix amt="40000"/>
          </a:blip>
          <a:srcRect l="-476" t="-4739" r="45636" b="42707"/>
          <a:stretch/>
        </p:blipFill>
        <p:spPr>
          <a:xfrm rot="16200000">
            <a:off x="8592039" y="20567"/>
            <a:ext cx="3608226" cy="3591697"/>
          </a:xfrm>
          <a:prstGeom prst="rect">
            <a:avLst/>
          </a:prstGeom>
        </p:spPr>
      </p:pic>
    </p:spTree>
    <p:extLst>
      <p:ext uri="{BB962C8B-B14F-4D97-AF65-F5344CB8AC3E}">
        <p14:creationId xmlns:p14="http://schemas.microsoft.com/office/powerpoint/2010/main" val="276610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92491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p:cNvSpPr>
            <a:spLocks noGrp="1"/>
          </p:cNvSpPr>
          <p:nvPr>
            <p:ph type="body" idx="1"/>
          </p:nvPr>
        </p:nvSpPr>
        <p:spPr>
          <a:xfrm>
            <a:off x="6457244" y="774443"/>
            <a:ext cx="5131075" cy="5719490"/>
          </a:xfrm>
          <a:prstGeom prst="rect">
            <a:avLst/>
          </a:prstGeom>
        </p:spPr>
        <p:txBody>
          <a:bodyPr>
            <a:normAutofit/>
          </a:bodyPr>
          <a:lstStyle>
            <a:lvl1pPr marL="228600" indent="-223838">
              <a:spcBef>
                <a:spcPts val="1200"/>
              </a:spcBef>
              <a:buFont typeface="Arial" panose="020B0604020202020204" pitchFamily="34" charset="0"/>
              <a:buChar char="•"/>
              <a:defRPr sz="28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Title 1"/>
          <p:cNvSpPr>
            <a:spLocks noGrp="1"/>
          </p:cNvSpPr>
          <p:nvPr>
            <p:ph type="title" hasCustomPrompt="1"/>
          </p:nvPr>
        </p:nvSpPr>
        <p:spPr>
          <a:xfrm>
            <a:off x="475842" y="3094810"/>
            <a:ext cx="4612871" cy="1273432"/>
          </a:xfrm>
          <a:prstGeom prst="rect">
            <a:avLst/>
          </a:prstGeom>
        </p:spPr>
        <p:txBody>
          <a:bodyPr anchor="t" anchorCtr="0">
            <a:noAutofit/>
          </a:bodyPr>
          <a:lstStyle>
            <a:lvl1pPr>
              <a:defRPr sz="3600" b="1" i="0">
                <a:solidFill>
                  <a:srgbClr val="DEEBF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734EB123-A9D5-1547-B8E4-C7EBCDB647C4}"/>
              </a:ext>
            </a:extLst>
          </p:cNvPr>
          <p:cNvPicPr>
            <a:picLocks noChangeAspect="1"/>
          </p:cNvPicPr>
          <p:nvPr userDrawn="1"/>
        </p:nvPicPr>
        <p:blipFill rotWithShape="1">
          <a:blip r:embed="rId2">
            <a:alphaModFix amt="14000"/>
          </a:blip>
          <a:srcRect r="50248" b="50000"/>
          <a:stretch/>
        </p:blipFill>
        <p:spPr>
          <a:xfrm rot="10800000">
            <a:off x="0" y="-20736"/>
            <a:ext cx="3273461" cy="2895009"/>
          </a:xfrm>
          <a:prstGeom prst="rect">
            <a:avLst/>
          </a:prstGeom>
        </p:spPr>
      </p:pic>
    </p:spTree>
    <p:extLst>
      <p:ext uri="{BB962C8B-B14F-4D97-AF65-F5344CB8AC3E}">
        <p14:creationId xmlns:p14="http://schemas.microsoft.com/office/powerpoint/2010/main" val="1929159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9967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4058856" y="-1"/>
            <a:ext cx="8133144"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p:nvPr>
        </p:nvSpPr>
        <p:spPr>
          <a:xfrm>
            <a:off x="4844073" y="597274"/>
            <a:ext cx="6430703" cy="974783"/>
          </a:xfrm>
          <a:prstGeom prst="rect">
            <a:avLst/>
          </a:prstGeom>
        </p:spPr>
        <p:txBody>
          <a:bodyPr/>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1"/>
            <a:ext cx="4059767" cy="6858001"/>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dirty="0"/>
              <a:t>Photo placeholder</a:t>
            </a:r>
          </a:p>
        </p:txBody>
      </p:sp>
      <p:sp>
        <p:nvSpPr>
          <p:cNvPr id="12" name="Content Placeholder 2"/>
          <p:cNvSpPr>
            <a:spLocks noGrp="1"/>
          </p:cNvSpPr>
          <p:nvPr>
            <p:ph idx="1"/>
          </p:nvPr>
        </p:nvSpPr>
        <p:spPr>
          <a:xfrm>
            <a:off x="4844071" y="1871134"/>
            <a:ext cx="6430703" cy="4622799"/>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1557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6805" y="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p:nvPr>
        </p:nvSpPr>
        <p:spPr>
          <a:xfrm>
            <a:off x="871047" y="597274"/>
            <a:ext cx="6430703"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8125429" y="-1"/>
            <a:ext cx="4059767"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dirty="0"/>
              <a:t>Photo placeholder</a:t>
            </a:r>
          </a:p>
        </p:txBody>
      </p:sp>
      <p:sp>
        <p:nvSpPr>
          <p:cNvPr id="14" name="Content Placeholder 2"/>
          <p:cNvSpPr>
            <a:spLocks noGrp="1"/>
          </p:cNvSpPr>
          <p:nvPr>
            <p:ph idx="11"/>
          </p:nvPr>
        </p:nvSpPr>
        <p:spPr>
          <a:xfrm>
            <a:off x="871047" y="1786468"/>
            <a:ext cx="6430703"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504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Special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1F04DB-D97B-774F-8BE5-98481FB18328}"/>
              </a:ext>
            </a:extLst>
          </p:cNvPr>
          <p:cNvSpPr>
            <a:spLocks noGrp="1"/>
          </p:cNvSpPr>
          <p:nvPr>
            <p:ph type="pic" sz="quarter" idx="10"/>
          </p:nvPr>
        </p:nvSpPr>
        <p:spPr>
          <a:xfrm>
            <a:off x="0" y="1"/>
            <a:ext cx="12192000" cy="4182533"/>
          </a:xfrm>
          <a:prstGeom prst="rect">
            <a:avLst/>
          </a:prstGeom>
          <a:solidFill>
            <a:srgbClr val="11254D"/>
          </a:solidFill>
        </p:spPr>
        <p:txBody>
          <a:bodyPr anchor="ctr" anchorCtr="0"/>
          <a:lstStyle>
            <a:lvl1pPr marL="0" indent="0" algn="ctr">
              <a:buNone/>
              <a:defRPr sz="1200">
                <a:solidFill>
                  <a:srgbClr val="577F9F"/>
                </a:solidFill>
              </a:defRPr>
            </a:lvl1pPr>
          </a:lstStyle>
          <a:p>
            <a:endParaRPr lang="en-US" dirty="0"/>
          </a:p>
        </p:txBody>
      </p:sp>
      <p:sp>
        <p:nvSpPr>
          <p:cNvPr id="12" name="Text Placeholder 11">
            <a:extLst>
              <a:ext uri="{FF2B5EF4-FFF2-40B4-BE49-F238E27FC236}">
                <a16:creationId xmlns:a16="http://schemas.microsoft.com/office/drawing/2014/main" id="{6E972D29-1E70-BF4B-A9FE-DFD3EB838D1A}"/>
              </a:ext>
            </a:extLst>
          </p:cNvPr>
          <p:cNvSpPr>
            <a:spLocks noGrp="1"/>
          </p:cNvSpPr>
          <p:nvPr>
            <p:ph type="body" sz="quarter" idx="11" hasCustomPrompt="1"/>
          </p:nvPr>
        </p:nvSpPr>
        <p:spPr>
          <a:xfrm>
            <a:off x="741487" y="4521200"/>
            <a:ext cx="4046644" cy="2006600"/>
          </a:xfrm>
          <a:prstGeom prst="rect">
            <a:avLst/>
          </a:prstGeom>
        </p:spPr>
        <p:txBody>
          <a:bodyPr/>
          <a:lstStyle>
            <a:lvl1pPr marL="0" indent="0">
              <a:buNone/>
              <a:defRPr sz="2400" b="1" i="0" baseline="0">
                <a:solidFill>
                  <a:srgbClr val="E73439"/>
                </a:solidFill>
                <a:latin typeface="Arial" panose="020B0604020202020204" pitchFamily="34" charset="0"/>
                <a:cs typeface="Arial" panose="020B0604020202020204" pitchFamily="34" charset="0"/>
              </a:defRPr>
            </a:lvl1pPr>
            <a:lvl2pPr marL="457200" indent="0">
              <a:buNone/>
              <a:defRPr/>
            </a:lvl2pPr>
          </a:lstStyle>
          <a:p>
            <a:pPr lvl="0"/>
            <a:r>
              <a:rPr lang="en-US" dirty="0"/>
              <a:t>SIDE TITLE GOES HERE. ARIAL BOLD, 24PT, ALL CAPREDS</a:t>
            </a:r>
          </a:p>
        </p:txBody>
      </p:sp>
      <p:sp>
        <p:nvSpPr>
          <p:cNvPr id="14" name="Content Placeholder 13">
            <a:extLst>
              <a:ext uri="{FF2B5EF4-FFF2-40B4-BE49-F238E27FC236}">
                <a16:creationId xmlns:a16="http://schemas.microsoft.com/office/drawing/2014/main" id="{B3970259-9024-0745-AD1C-AAC38D47B49E}"/>
              </a:ext>
            </a:extLst>
          </p:cNvPr>
          <p:cNvSpPr>
            <a:spLocks noGrp="1"/>
          </p:cNvSpPr>
          <p:nvPr>
            <p:ph sz="quarter" idx="12"/>
          </p:nvPr>
        </p:nvSpPr>
        <p:spPr>
          <a:xfrm>
            <a:off x="5652656" y="4521200"/>
            <a:ext cx="5797859" cy="2006600"/>
          </a:xfrm>
          <a:prstGeom prst="rect">
            <a:avLst/>
          </a:prstGeom>
        </p:spPr>
        <p:txBody>
          <a:bodyPr>
            <a:normAutofit/>
          </a:bodyPr>
          <a:lstStyle>
            <a:lvl1pPr>
              <a:buClr>
                <a:srgbClr val="E73439"/>
              </a:buClr>
              <a:defRPr sz="1800">
                <a:solidFill>
                  <a:schemeClr val="tx1">
                    <a:lumMod val="85000"/>
                    <a:lumOff val="15000"/>
                  </a:schemeClr>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01283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2722D-56F1-E64E-A95C-4E0EC49E9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C111D-7313-984F-B62D-BF2063CA0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37ACB-0185-8543-AEA9-BEC465546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3/1/2021</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D79DE683-D839-E041-9A26-5D4F5EFE6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088E141-32F9-6545-9E6F-E6C09D23A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9719254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0.tiff"/><Relationship Id="rId4" Type="http://schemas.openxmlformats.org/officeDocument/2006/relationships/image" Target="../media/image19.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s://apps.who.int/iris/bitstream/handle/10665/204236/WHO_RHR_14.26_fre.pdf?sequence=1"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hyperlink" Target="http://home.deib.polimi.it/bartolini/"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hyperlink" Target="https://apps.who.int/iris/bitstream/handle/10665/204236/WHO_RHR_14.26_fre.pdf?sequence=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3" Type="http://schemas.openxmlformats.org/officeDocument/2006/relationships/image" Target="../media/image8.gif"/><Relationship Id="rId7" Type="http://schemas.openxmlformats.org/officeDocument/2006/relationships/image" Target="../media/image35.png"/><Relationship Id="rId12"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34.emf"/><Relationship Id="rId11" Type="http://schemas.openxmlformats.org/officeDocument/2006/relationships/image" Target="../media/image36.tiff"/><Relationship Id="rId5" Type="http://schemas.openxmlformats.org/officeDocument/2006/relationships/image" Target="../media/image33.tiff"/><Relationship Id="rId10" Type="http://schemas.openxmlformats.org/officeDocument/2006/relationships/image" Target="../media/image36.emf"/><Relationship Id="rId4" Type="http://schemas.openxmlformats.org/officeDocument/2006/relationships/hyperlink" Target="http://home.deib.polimi.it/bartolini/" TargetMode="External"/><Relationship Id="rId9" Type="http://schemas.openxmlformats.org/officeDocument/2006/relationships/customXml" Target="../ink/ink1.xml"/><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23C5B-EFAA-4599-8E16-7F2F82E4063C}"/>
              </a:ext>
            </a:extLst>
          </p:cNvPr>
          <p:cNvSpPr>
            <a:spLocks noGrp="1"/>
          </p:cNvSpPr>
          <p:nvPr>
            <p:ph type="ctrTitle"/>
          </p:nvPr>
        </p:nvSpPr>
        <p:spPr>
          <a:xfrm>
            <a:off x="1759142" y="1276916"/>
            <a:ext cx="8854061" cy="1292846"/>
          </a:xfrm>
        </p:spPr>
        <p:txBody>
          <a:bodyPr>
            <a:normAutofit fontScale="90000"/>
          </a:bodyPr>
          <a:lstStyle/>
          <a:p>
            <a:r>
              <a:rPr lang="fr-FR" sz="3100" dirty="0"/>
              <a:t>Test index et référence au réseau de risque</a:t>
            </a:r>
            <a:br>
              <a:rPr lang="en-US" sz="3000" dirty="0"/>
            </a:br>
            <a:r>
              <a:rPr kumimoji="0" lang="fr-FR" sz="2700" b="0" i="0" u="none" strike="noStrike" kern="0" cap="none" spc="0" normalizeH="0" baseline="0" noProof="0" dirty="0">
                <a:ln>
                  <a:noFill/>
                </a:ln>
                <a:solidFill>
                  <a:srgbClr val="DEEBF7"/>
                </a:solidFill>
                <a:effectLst/>
                <a:uLnTx/>
                <a:uFillTx/>
                <a:latin typeface="Arial"/>
                <a:cs typeface="Arial"/>
                <a:sym typeface="Arial"/>
              </a:rPr>
              <a:t>Orientation et formation à la mise en œuvre du programme </a:t>
            </a:r>
            <a:r>
              <a:rPr lang="en-US" dirty="0"/>
              <a:t>Jour 2</a:t>
            </a:r>
          </a:p>
        </p:txBody>
      </p:sp>
      <p:sp>
        <p:nvSpPr>
          <p:cNvPr id="7" name="Subtitle 6">
            <a:extLst>
              <a:ext uri="{FF2B5EF4-FFF2-40B4-BE49-F238E27FC236}">
                <a16:creationId xmlns:a16="http://schemas.microsoft.com/office/drawing/2014/main" id="{885024BA-6137-4F2F-8F66-9FC890873D89}"/>
              </a:ext>
            </a:extLst>
          </p:cNvPr>
          <p:cNvSpPr>
            <a:spLocks noGrp="1"/>
          </p:cNvSpPr>
          <p:nvPr>
            <p:ph type="subTitle" idx="1"/>
          </p:nvPr>
        </p:nvSpPr>
        <p:spPr/>
        <p:txBody>
          <a:bodyPr/>
          <a:lstStyle/>
          <a:p>
            <a:pPr marL="457200" marR="0" lvl="0" indent="-406400" algn="l" defTabSz="914400" rtl="0" eaLnBrk="1" fontAlgn="auto" latinLnBrk="0" hangingPunct="1">
              <a:lnSpc>
                <a:spcPct val="90000"/>
              </a:lnSpc>
              <a:spcBef>
                <a:spcPts val="1000"/>
              </a:spcBef>
              <a:spcAft>
                <a:spcPts val="0"/>
              </a:spcAft>
              <a:buClr>
                <a:srgbClr val="577F9F"/>
              </a:buClr>
              <a:buSzPts val="2000"/>
              <a:buFont typeface="Arial"/>
              <a:buNone/>
              <a:tabLst/>
              <a:defRPr/>
            </a:pPr>
            <a:r>
              <a:rPr kumimoji="0" lang="en-US" sz="2000" b="0" i="0" u="none" strike="noStrike" kern="0" cap="none" spc="0" normalizeH="0" baseline="0" noProof="0" dirty="0">
                <a:ln>
                  <a:noFill/>
                </a:ln>
                <a:solidFill>
                  <a:srgbClr val="577F9F"/>
                </a:solidFill>
                <a:effectLst/>
                <a:uLnTx/>
                <a:uFillTx/>
                <a:latin typeface="Arial"/>
                <a:cs typeface="Arial"/>
                <a:sym typeface="Arial"/>
              </a:rPr>
              <a:t>Ville, Pays ANNÉE</a:t>
            </a:r>
          </a:p>
        </p:txBody>
      </p:sp>
      <p:sp>
        <p:nvSpPr>
          <p:cNvPr id="8" name="Text Placeholder 7">
            <a:extLst>
              <a:ext uri="{FF2B5EF4-FFF2-40B4-BE49-F238E27FC236}">
                <a16:creationId xmlns:a16="http://schemas.microsoft.com/office/drawing/2014/main" id="{CB29C713-DABA-4E63-9B84-5E9E31E0AF4B}"/>
              </a:ext>
            </a:extLst>
          </p:cNvPr>
          <p:cNvSpPr>
            <a:spLocks noGrp="1"/>
          </p:cNvSpPr>
          <p:nvPr>
            <p:ph type="body" sz="quarter" idx="10"/>
          </p:nvPr>
        </p:nvSpPr>
        <p:spPr/>
        <p:txBody>
          <a:bodyPr/>
          <a:lstStyle/>
          <a:p>
            <a:r>
              <a:rPr lang="en-US" dirty="0"/>
              <a:t>Nom de </a:t>
            </a:r>
            <a:r>
              <a:rPr lang="fr-FR" dirty="0"/>
              <a:t>l’auteur</a:t>
            </a:r>
          </a:p>
        </p:txBody>
      </p:sp>
      <p:sp>
        <p:nvSpPr>
          <p:cNvPr id="9" name="Text Placeholder 8">
            <a:extLst>
              <a:ext uri="{FF2B5EF4-FFF2-40B4-BE49-F238E27FC236}">
                <a16:creationId xmlns:a16="http://schemas.microsoft.com/office/drawing/2014/main" id="{F09C0A98-85BB-4403-9399-9946C38CC7B2}"/>
              </a:ext>
            </a:extLst>
          </p:cNvPr>
          <p:cNvSpPr>
            <a:spLocks noGrp="1"/>
          </p:cNvSpPr>
          <p:nvPr>
            <p:ph type="body" sz="quarter" idx="11"/>
          </p:nvPr>
        </p:nvSpPr>
        <p:spPr/>
        <p:txBody>
          <a:bodyPr/>
          <a:lstStyle/>
          <a:p>
            <a:r>
              <a:rPr lang="en-US" dirty="0"/>
              <a:t>Titre de l’auteur</a:t>
            </a:r>
          </a:p>
        </p:txBody>
      </p:sp>
    </p:spTree>
    <p:extLst>
      <p:ext uri="{BB962C8B-B14F-4D97-AF65-F5344CB8AC3E}">
        <p14:creationId xmlns:p14="http://schemas.microsoft.com/office/powerpoint/2010/main" val="797263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Comment répondriez-vous ?</a:t>
            </a:r>
          </a:p>
        </p:txBody>
      </p:sp>
      <p:sp>
        <p:nvSpPr>
          <p:cNvPr id="3" name="Content Placeholder 2"/>
          <p:cNvSpPr>
            <a:spLocks noGrp="1"/>
          </p:cNvSpPr>
          <p:nvPr>
            <p:ph idx="4294967295"/>
          </p:nvPr>
        </p:nvSpPr>
        <p:spPr>
          <a:xfrm>
            <a:off x="881064" y="1858901"/>
            <a:ext cx="9915525" cy="4327525"/>
          </a:xfrm>
        </p:spPr>
        <p:txBody>
          <a:bodyPr>
            <a:normAutofit/>
          </a:bodyPr>
          <a:lstStyle/>
          <a:p>
            <a:pPr marL="0" indent="0">
              <a:lnSpc>
                <a:spcPct val="100000"/>
              </a:lnSpc>
              <a:buNone/>
            </a:pPr>
            <a:r>
              <a:rPr lang="fr-FR" sz="2800" dirty="0"/>
              <a:t>Vous êtes assis en face d’une cliente TS qui a récemment reçu un diagnostic de VIH. Elle dit vouloir référer son partenaire sexuel, un homme avec qui elle a vécu avec ses deux enfants. Mais elle ne veut renvoyer aucun des clients avec lesquels elle a eu des relations sexuelles sans préservatif parce qu'elle craint qu'ils ne la quittent et qu'elle ne pourra pas travailler nulle part dans la ville.</a:t>
            </a:r>
            <a:endParaRPr lang="en-US" sz="2800" dirty="0"/>
          </a:p>
          <a:p>
            <a:pPr marL="0" indent="0">
              <a:lnSpc>
                <a:spcPct val="100000"/>
              </a:lnSpc>
              <a:buNone/>
            </a:pPr>
            <a:endParaRPr lang="en-US" sz="2800" dirty="0"/>
          </a:p>
        </p:txBody>
      </p:sp>
    </p:spTree>
    <p:extLst>
      <p:ext uri="{BB962C8B-B14F-4D97-AF65-F5344CB8AC3E}">
        <p14:creationId xmlns:p14="http://schemas.microsoft.com/office/powerpoint/2010/main" val="242666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Counseling de motivation</a:t>
            </a:r>
          </a:p>
        </p:txBody>
      </p:sp>
      <p:sp>
        <p:nvSpPr>
          <p:cNvPr id="3" name="Content Placeholder 2"/>
          <p:cNvSpPr>
            <a:spLocks noGrp="1"/>
          </p:cNvSpPr>
          <p:nvPr>
            <p:ph idx="4294967295"/>
          </p:nvPr>
        </p:nvSpPr>
        <p:spPr>
          <a:xfrm>
            <a:off x="938213" y="963612"/>
            <a:ext cx="6362700" cy="4930775"/>
          </a:xfrm>
        </p:spPr>
        <p:txBody>
          <a:bodyPr anchor="ctr">
            <a:normAutofit/>
          </a:bodyPr>
          <a:lstStyle/>
          <a:p>
            <a:pPr marL="0" indent="0">
              <a:buNone/>
            </a:pPr>
            <a:r>
              <a:rPr lang="en-US" dirty="0"/>
              <a:t>Une approche de communication </a:t>
            </a:r>
            <a:r>
              <a:rPr lang="en-US" b="1" dirty="0"/>
              <a:t>centrée sur le client</a:t>
            </a:r>
            <a:r>
              <a:rPr lang="en-US" dirty="0"/>
              <a:t> </a:t>
            </a:r>
            <a:r>
              <a:rPr lang="fr-FR" dirty="0"/>
              <a:t>pour susciter et renforcer la motivation au changement</a:t>
            </a:r>
            <a:endParaRPr lang="en-US" dirty="0"/>
          </a:p>
        </p:txBody>
      </p:sp>
    </p:spTree>
    <p:extLst>
      <p:ext uri="{BB962C8B-B14F-4D97-AF65-F5344CB8AC3E}">
        <p14:creationId xmlns:p14="http://schemas.microsoft.com/office/powerpoint/2010/main" val="429392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Pourquoi une …. </a:t>
            </a:r>
          </a:p>
        </p:txBody>
      </p:sp>
      <p:sp>
        <p:nvSpPr>
          <p:cNvPr id="3" name="Content Placeholder 2"/>
          <p:cNvSpPr>
            <a:spLocks noGrp="1"/>
          </p:cNvSpPr>
          <p:nvPr>
            <p:ph idx="4294967295"/>
          </p:nvPr>
        </p:nvSpPr>
        <p:spPr>
          <a:xfrm>
            <a:off x="838200" y="1932655"/>
            <a:ext cx="7534275" cy="1496345"/>
          </a:xfrm>
        </p:spPr>
        <p:txBody>
          <a:bodyPr anchor="t">
            <a:normAutofit/>
          </a:bodyPr>
          <a:lstStyle/>
          <a:p>
            <a:pPr marL="0" indent="0">
              <a:buNone/>
            </a:pPr>
            <a:r>
              <a:rPr lang="en-US" dirty="0"/>
              <a:t>Approche de communication </a:t>
            </a:r>
            <a:r>
              <a:rPr lang="en-US" dirty="0" err="1"/>
              <a:t>centrée</a:t>
            </a:r>
            <a:r>
              <a:rPr lang="en-US" dirty="0"/>
              <a:t> sur le client</a:t>
            </a:r>
            <a:r>
              <a:rPr lang="en-US" b="1" dirty="0"/>
              <a:t> </a:t>
            </a:r>
            <a:r>
              <a:rPr lang="en-US" dirty="0" err="1"/>
              <a:t>pourrait-elle</a:t>
            </a:r>
            <a:r>
              <a:rPr lang="en-US" dirty="0"/>
              <a:t> </a:t>
            </a:r>
            <a:r>
              <a:rPr lang="en-US" dirty="0" err="1"/>
              <a:t>susciter</a:t>
            </a:r>
            <a:r>
              <a:rPr lang="en-US" dirty="0"/>
              <a:t> et renforcer la motivation au changement</a:t>
            </a:r>
          </a:p>
        </p:txBody>
      </p:sp>
      <p:sp>
        <p:nvSpPr>
          <p:cNvPr id="4" name="Title 1">
            <a:extLst>
              <a:ext uri="{FF2B5EF4-FFF2-40B4-BE49-F238E27FC236}">
                <a16:creationId xmlns:a16="http://schemas.microsoft.com/office/drawing/2014/main" id="{C7FC3DF5-F656-A540-96D7-0F57426D7312}"/>
              </a:ext>
            </a:extLst>
          </p:cNvPr>
          <p:cNvSpPr txBox="1">
            <a:spLocks/>
          </p:cNvSpPr>
          <p:nvPr/>
        </p:nvSpPr>
        <p:spPr>
          <a:xfrm>
            <a:off x="3489960" y="1943100"/>
            <a:ext cx="7863840" cy="49302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dirty="0">
                <a:solidFill>
                  <a:schemeClr val="accent1"/>
                </a:solidFill>
              </a:rPr>
              <a:t>…</a:t>
            </a:r>
            <a:r>
              <a:rPr lang="fr-FR" sz="2800" dirty="0">
                <a:solidFill>
                  <a:schemeClr val="accent1"/>
                </a:solidFill>
              </a:rPr>
              <a:t> être important dans les tests index et la référence du réseau de risque ?</a:t>
            </a:r>
            <a:endParaRPr lang="en-US" sz="2800" dirty="0">
              <a:solidFill>
                <a:schemeClr val="accent1"/>
              </a:solidFill>
            </a:endParaRPr>
          </a:p>
        </p:txBody>
      </p:sp>
    </p:spTree>
    <p:extLst>
      <p:ext uri="{BB962C8B-B14F-4D97-AF65-F5344CB8AC3E}">
        <p14:creationId xmlns:p14="http://schemas.microsoft.com/office/powerpoint/2010/main" val="1803631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74FF-E8E3-4413-B892-3CC8924936CE}"/>
              </a:ext>
            </a:extLst>
          </p:cNvPr>
          <p:cNvSpPr>
            <a:spLocks noGrp="1"/>
          </p:cNvSpPr>
          <p:nvPr>
            <p:ph type="title"/>
          </p:nvPr>
        </p:nvSpPr>
        <p:spPr/>
        <p:txBody>
          <a:bodyPr/>
          <a:lstStyle/>
          <a:p>
            <a:r>
              <a:rPr lang="en-US" b="1" dirty="0">
                <a:solidFill>
                  <a:schemeClr val="accent1"/>
                </a:solidFill>
              </a:rPr>
              <a:t>Le counseling de motivation est essentiel</a:t>
            </a:r>
          </a:p>
        </p:txBody>
      </p:sp>
      <p:sp>
        <p:nvSpPr>
          <p:cNvPr id="5" name="Text Placeholder 4">
            <a:extLst>
              <a:ext uri="{FF2B5EF4-FFF2-40B4-BE49-F238E27FC236}">
                <a16:creationId xmlns:a16="http://schemas.microsoft.com/office/drawing/2014/main" id="{5564C15A-E42E-B847-81C6-D8ABAFA8D155}"/>
              </a:ext>
            </a:extLst>
          </p:cNvPr>
          <p:cNvSpPr>
            <a:spLocks noGrp="1"/>
          </p:cNvSpPr>
          <p:nvPr>
            <p:ph type="body" sz="quarter" idx="4294967295"/>
          </p:nvPr>
        </p:nvSpPr>
        <p:spPr>
          <a:xfrm>
            <a:off x="842960" y="1558921"/>
            <a:ext cx="10515600" cy="5009519"/>
          </a:xfrm>
        </p:spPr>
        <p:txBody>
          <a:bodyPr>
            <a:noAutofit/>
          </a:bodyPr>
          <a:lstStyle/>
          <a:p>
            <a:pPr>
              <a:lnSpc>
                <a:spcPct val="100000"/>
              </a:lnSpc>
              <a:spcBef>
                <a:spcPts val="0"/>
              </a:spcBef>
              <a:buClr>
                <a:schemeClr val="accent4"/>
              </a:buClr>
            </a:pPr>
            <a:r>
              <a:rPr lang="fr-FR" sz="2400" dirty="0">
                <a:solidFill>
                  <a:schemeClr val="tx1"/>
                </a:solidFill>
              </a:rPr>
              <a:t>Discuter de la référence des partenaires avec les clients soulève des problèmes qui nécessitent de la sensibilité, des questions appropriées et des messages </a:t>
            </a:r>
            <a:r>
              <a:rPr lang="en-US" sz="2400" dirty="0">
                <a:solidFill>
                  <a:schemeClr val="tx1"/>
                </a:solidFill>
              </a:rPr>
              <a:t>:</a:t>
            </a:r>
          </a:p>
          <a:p>
            <a:pPr lvl="1">
              <a:lnSpc>
                <a:spcPct val="100000"/>
              </a:lnSpc>
              <a:spcBef>
                <a:spcPts val="600"/>
              </a:spcBef>
              <a:buClr>
                <a:schemeClr val="accent4"/>
              </a:buClr>
              <a:buFont typeface="Arial" panose="020B0604020202020204" pitchFamily="34" charset="0"/>
              <a:buChar char="−"/>
            </a:pPr>
            <a:r>
              <a:rPr lang="en-US" dirty="0">
                <a:solidFill>
                  <a:schemeClr val="tx1"/>
                </a:solidFill>
              </a:rPr>
              <a:t>Divulgation</a:t>
            </a:r>
          </a:p>
          <a:p>
            <a:pPr lvl="1">
              <a:lnSpc>
                <a:spcPct val="100000"/>
              </a:lnSpc>
              <a:spcBef>
                <a:spcPts val="600"/>
              </a:spcBef>
              <a:buClr>
                <a:schemeClr val="accent4"/>
              </a:buClr>
              <a:buFont typeface="Arial" panose="020B0604020202020204" pitchFamily="34" charset="0"/>
              <a:buChar char="−"/>
            </a:pPr>
            <a:r>
              <a:rPr lang="en-US" dirty="0">
                <a:solidFill>
                  <a:schemeClr val="tx1"/>
                </a:solidFill>
              </a:rPr>
              <a:t>Violence</a:t>
            </a:r>
          </a:p>
          <a:p>
            <a:pPr lvl="1">
              <a:lnSpc>
                <a:spcPct val="100000"/>
              </a:lnSpc>
              <a:spcBef>
                <a:spcPts val="600"/>
              </a:spcBef>
              <a:buClr>
                <a:schemeClr val="accent4"/>
              </a:buClr>
              <a:buFont typeface="Arial" panose="020B0604020202020204" pitchFamily="34" charset="0"/>
              <a:buChar char="−"/>
            </a:pPr>
            <a:r>
              <a:rPr lang="en-US" dirty="0">
                <a:solidFill>
                  <a:schemeClr val="tx1"/>
                </a:solidFill>
              </a:rPr>
              <a:t>Infidélité</a:t>
            </a:r>
          </a:p>
          <a:p>
            <a:pPr lvl="1">
              <a:lnSpc>
                <a:spcPct val="100000"/>
              </a:lnSpc>
              <a:spcBef>
                <a:spcPts val="600"/>
              </a:spcBef>
              <a:buClr>
                <a:schemeClr val="accent4"/>
              </a:buClr>
              <a:buFont typeface="Arial" panose="020B0604020202020204" pitchFamily="34" charset="0"/>
              <a:buChar char="−"/>
            </a:pPr>
            <a:r>
              <a:rPr lang="en-US" dirty="0">
                <a:solidFill>
                  <a:schemeClr val="tx1"/>
                </a:solidFill>
              </a:rPr>
              <a:t>Craintes</a:t>
            </a:r>
          </a:p>
          <a:p>
            <a:pPr>
              <a:lnSpc>
                <a:spcPct val="100000"/>
              </a:lnSpc>
              <a:spcBef>
                <a:spcPts val="1800"/>
              </a:spcBef>
              <a:spcAft>
                <a:spcPts val="1200"/>
              </a:spcAft>
              <a:buClr>
                <a:schemeClr val="accent4"/>
              </a:buClr>
            </a:pPr>
            <a:r>
              <a:rPr lang="fr-FR" sz="2400" dirty="0">
                <a:solidFill>
                  <a:schemeClr val="tx1"/>
                </a:solidFill>
              </a:rPr>
              <a:t>N'oubliez pas d'utiliser des techniques de counseling de motivation </a:t>
            </a:r>
            <a:r>
              <a:rPr lang="en-US" sz="2400" dirty="0">
                <a:solidFill>
                  <a:schemeClr val="tx1"/>
                </a:solidFill>
              </a:rPr>
              <a:t>:</a:t>
            </a:r>
          </a:p>
          <a:p>
            <a:pPr>
              <a:lnSpc>
                <a:spcPct val="120000"/>
              </a:lnSpc>
              <a:spcBef>
                <a:spcPts val="0"/>
              </a:spcBef>
              <a:spcAft>
                <a:spcPts val="1200"/>
              </a:spcAft>
              <a:buClr>
                <a:schemeClr val="accent4"/>
              </a:buClr>
            </a:pPr>
            <a:endParaRPr lang="en-US" sz="2400" dirty="0">
              <a:solidFill>
                <a:schemeClr val="tx1"/>
              </a:solidFill>
            </a:endParaRPr>
          </a:p>
          <a:p>
            <a:pPr>
              <a:lnSpc>
                <a:spcPct val="120000"/>
              </a:lnSpc>
              <a:spcBef>
                <a:spcPts val="0"/>
              </a:spcBef>
              <a:spcAft>
                <a:spcPts val="1200"/>
              </a:spcAft>
              <a:buClr>
                <a:schemeClr val="accent4"/>
              </a:buClr>
            </a:pPr>
            <a:r>
              <a:rPr lang="fr-FR" sz="2400" dirty="0">
                <a:solidFill>
                  <a:schemeClr val="tx1"/>
                </a:solidFill>
              </a:rPr>
              <a:t>Reconnaître et encourager les discussions sur le changement</a:t>
            </a:r>
            <a:endParaRPr lang="en-US" sz="2400" dirty="0">
              <a:solidFill>
                <a:schemeClr val="tx1"/>
              </a:solidFill>
            </a:endParaRPr>
          </a:p>
          <a:p>
            <a:pPr>
              <a:buClr>
                <a:schemeClr val="accent4"/>
              </a:buClr>
            </a:pPr>
            <a:endParaRPr lang="en-US" sz="2400" dirty="0">
              <a:solidFill>
                <a:schemeClr val="tx1"/>
              </a:solidFill>
            </a:endParaRPr>
          </a:p>
        </p:txBody>
      </p:sp>
      <p:sp>
        <p:nvSpPr>
          <p:cNvPr id="7" name="TextBox 6">
            <a:extLst>
              <a:ext uri="{FF2B5EF4-FFF2-40B4-BE49-F238E27FC236}">
                <a16:creationId xmlns:a16="http://schemas.microsoft.com/office/drawing/2014/main" id="{CDEB2500-8583-C546-8C4B-9565A568CB9D}"/>
              </a:ext>
            </a:extLst>
          </p:cNvPr>
          <p:cNvSpPr txBox="1"/>
          <p:nvPr/>
        </p:nvSpPr>
        <p:spPr>
          <a:xfrm>
            <a:off x="1181097" y="5137453"/>
            <a:ext cx="2520482"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dirty="0"/>
              <a:t>Écoute réfléchie</a:t>
            </a:r>
          </a:p>
        </p:txBody>
      </p:sp>
      <p:sp>
        <p:nvSpPr>
          <p:cNvPr id="8" name="TextBox 7">
            <a:extLst>
              <a:ext uri="{FF2B5EF4-FFF2-40B4-BE49-F238E27FC236}">
                <a16:creationId xmlns:a16="http://schemas.microsoft.com/office/drawing/2014/main" id="{53E9DB16-6B8E-E34B-8398-BC50ECFD93C9}"/>
              </a:ext>
            </a:extLst>
          </p:cNvPr>
          <p:cNvSpPr txBox="1"/>
          <p:nvPr/>
        </p:nvSpPr>
        <p:spPr>
          <a:xfrm>
            <a:off x="3807434" y="5137453"/>
            <a:ext cx="1944187" cy="4616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a:t>Affirmation</a:t>
            </a:r>
          </a:p>
        </p:txBody>
      </p:sp>
      <p:sp>
        <p:nvSpPr>
          <p:cNvPr id="9" name="TextBox 8">
            <a:extLst>
              <a:ext uri="{FF2B5EF4-FFF2-40B4-BE49-F238E27FC236}">
                <a16:creationId xmlns:a16="http://schemas.microsoft.com/office/drawing/2014/main" id="{F91BC179-680F-7C49-99B2-76B0631212CE}"/>
              </a:ext>
            </a:extLst>
          </p:cNvPr>
          <p:cNvSpPr txBox="1"/>
          <p:nvPr/>
        </p:nvSpPr>
        <p:spPr>
          <a:xfrm>
            <a:off x="5857476" y="5137453"/>
            <a:ext cx="1944187"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dirty="0"/>
              <a:t>Interrogation</a:t>
            </a:r>
          </a:p>
        </p:txBody>
      </p:sp>
      <p:sp>
        <p:nvSpPr>
          <p:cNvPr id="10" name="TextBox 9">
            <a:extLst>
              <a:ext uri="{FF2B5EF4-FFF2-40B4-BE49-F238E27FC236}">
                <a16:creationId xmlns:a16="http://schemas.microsoft.com/office/drawing/2014/main" id="{9EE28A57-A7A0-6145-BD01-F95E4253F7F6}"/>
              </a:ext>
            </a:extLst>
          </p:cNvPr>
          <p:cNvSpPr txBox="1"/>
          <p:nvPr/>
        </p:nvSpPr>
        <p:spPr>
          <a:xfrm>
            <a:off x="7907518" y="5137453"/>
            <a:ext cx="3841566"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2400" dirty="0"/>
              <a:t>Demander-dire-demander</a:t>
            </a:r>
          </a:p>
        </p:txBody>
      </p:sp>
    </p:spTree>
    <p:extLst>
      <p:ext uri="{BB962C8B-B14F-4D97-AF65-F5344CB8AC3E}">
        <p14:creationId xmlns:p14="http://schemas.microsoft.com/office/powerpoint/2010/main" val="122878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74FF-E8E3-4413-B892-3CC8924936CE}"/>
              </a:ext>
            </a:extLst>
          </p:cNvPr>
          <p:cNvSpPr>
            <a:spLocks noGrp="1"/>
          </p:cNvSpPr>
          <p:nvPr>
            <p:ph type="title"/>
          </p:nvPr>
        </p:nvSpPr>
        <p:spPr/>
        <p:txBody>
          <a:bodyPr vert="horz" lIns="91440" tIns="45720" rIns="91440" bIns="45720" rtlCol="0" anchor="ctr">
            <a:normAutofit/>
          </a:bodyPr>
          <a:lstStyle/>
          <a:p>
            <a:r>
              <a:rPr lang="en-US" b="1" kern="1200" dirty="0">
                <a:solidFill>
                  <a:schemeClr val="accent1"/>
                </a:solidFill>
                <a:latin typeface="+mj-lt"/>
                <a:ea typeface="+mj-ea"/>
                <a:cs typeface="+mj-cs"/>
              </a:rPr>
              <a:t>Écoute réfléchie</a:t>
            </a:r>
          </a:p>
        </p:txBody>
      </p:sp>
      <p:sp>
        <p:nvSpPr>
          <p:cNvPr id="5" name="Text Placeholder 4">
            <a:extLst>
              <a:ext uri="{FF2B5EF4-FFF2-40B4-BE49-F238E27FC236}">
                <a16:creationId xmlns:a16="http://schemas.microsoft.com/office/drawing/2014/main" id="{5564C15A-E42E-B847-81C6-D8ABAFA8D155}"/>
              </a:ext>
            </a:extLst>
          </p:cNvPr>
          <p:cNvSpPr>
            <a:spLocks noGrp="1"/>
          </p:cNvSpPr>
          <p:nvPr>
            <p:ph type="body" sz="quarter" idx="4294967295"/>
          </p:nvPr>
        </p:nvSpPr>
        <p:spPr>
          <a:xfrm>
            <a:off x="838200" y="1725612"/>
            <a:ext cx="6248400" cy="4543894"/>
          </a:xfrm>
        </p:spPr>
        <p:txBody>
          <a:bodyPr vert="horz" lIns="91440" tIns="45720" rIns="91440" bIns="45720" rtlCol="0">
            <a:normAutofit fontScale="92500" lnSpcReduction="10000"/>
          </a:bodyPr>
          <a:lstStyle/>
          <a:p>
            <a:pPr marL="344488" indent="-344488">
              <a:lnSpc>
                <a:spcPct val="110000"/>
              </a:lnSpc>
              <a:spcBef>
                <a:spcPts val="0"/>
              </a:spcBef>
              <a:spcAft>
                <a:spcPts val="1200"/>
              </a:spcAft>
              <a:buClr>
                <a:schemeClr val="accent4"/>
              </a:buClr>
              <a:buFont typeface="Arial" panose="020B0604020202020204" pitchFamily="34" charset="0"/>
              <a:buChar char="•"/>
            </a:pPr>
            <a:r>
              <a:rPr lang="en-US" dirty="0">
                <a:solidFill>
                  <a:schemeClr val="tx1"/>
                </a:solidFill>
                <a:latin typeface="+mn-lt"/>
                <a:cs typeface="+mn-cs"/>
              </a:rPr>
              <a:t>Réflexions = déclarations</a:t>
            </a:r>
          </a:p>
          <a:p>
            <a:pPr marL="344488" indent="-344488">
              <a:lnSpc>
                <a:spcPct val="110000"/>
              </a:lnSpc>
              <a:spcBef>
                <a:spcPts val="0"/>
              </a:spcBef>
              <a:spcAft>
                <a:spcPts val="1200"/>
              </a:spcAft>
              <a:buClr>
                <a:schemeClr val="accent4"/>
              </a:buClr>
              <a:buFont typeface="Arial" panose="020B0604020202020204" pitchFamily="34" charset="0"/>
              <a:buChar char="•"/>
            </a:pPr>
            <a:r>
              <a:rPr lang="fr-FR" dirty="0">
                <a:solidFill>
                  <a:schemeClr val="tx1"/>
                </a:solidFill>
                <a:latin typeface="+mn-lt"/>
                <a:cs typeface="+mn-cs"/>
              </a:rPr>
              <a:t>L'auditeur essaie de comprendre à l'aide d'énoncés réflexifs</a:t>
            </a:r>
            <a:endParaRPr lang="en-US" dirty="0">
              <a:solidFill>
                <a:schemeClr val="tx1"/>
              </a:solidFill>
              <a:latin typeface="+mn-lt"/>
              <a:cs typeface="+mn-cs"/>
            </a:endParaRPr>
          </a:p>
          <a:p>
            <a:pPr marL="344488" indent="-344488">
              <a:lnSpc>
                <a:spcPct val="110000"/>
              </a:lnSpc>
              <a:spcBef>
                <a:spcPts val="0"/>
              </a:spcBef>
              <a:spcAft>
                <a:spcPts val="1200"/>
              </a:spcAft>
              <a:buClr>
                <a:schemeClr val="accent4"/>
              </a:buClr>
              <a:buFont typeface="Arial" panose="020B0604020202020204" pitchFamily="34" charset="0"/>
              <a:buChar char="•"/>
            </a:pPr>
            <a:r>
              <a:rPr lang="fr-FR" dirty="0">
                <a:solidFill>
                  <a:schemeClr val="tx1"/>
                </a:solidFill>
                <a:latin typeface="+mn-lt"/>
                <a:cs typeface="+mn-cs"/>
              </a:rPr>
              <a:t>Aide à recueillir des informations et renforce la confiance</a:t>
            </a:r>
            <a:endParaRPr lang="en-US" dirty="0">
              <a:solidFill>
                <a:schemeClr val="tx1"/>
              </a:solidFill>
              <a:latin typeface="+mn-lt"/>
              <a:cs typeface="+mn-cs"/>
            </a:endParaRPr>
          </a:p>
          <a:p>
            <a:pPr marL="344488" indent="-344488">
              <a:lnSpc>
                <a:spcPct val="110000"/>
              </a:lnSpc>
              <a:spcBef>
                <a:spcPts val="0"/>
              </a:spcBef>
              <a:spcAft>
                <a:spcPts val="600"/>
              </a:spcAft>
              <a:buClr>
                <a:schemeClr val="accent4"/>
              </a:buClr>
              <a:buFont typeface="Arial" panose="020B0604020202020204" pitchFamily="34" charset="0"/>
              <a:buChar char="•"/>
            </a:pPr>
            <a:r>
              <a:rPr lang="fr-FR" dirty="0">
                <a:solidFill>
                  <a:schemeClr val="tx1"/>
                </a:solidFill>
                <a:latin typeface="+mn-lt"/>
                <a:cs typeface="+mn-cs"/>
              </a:rPr>
              <a:t>Le client est au centre </a:t>
            </a:r>
            <a:r>
              <a:rPr lang="en-US" dirty="0">
                <a:solidFill>
                  <a:schemeClr val="tx1"/>
                </a:solidFill>
                <a:latin typeface="+mn-lt"/>
                <a:cs typeface="+mn-cs"/>
              </a:rPr>
              <a:t>:</a:t>
            </a:r>
          </a:p>
          <a:p>
            <a:pPr lvl="1" indent="-341313">
              <a:lnSpc>
                <a:spcPct val="110000"/>
              </a:lnSpc>
              <a:spcBef>
                <a:spcPts val="0"/>
              </a:spcBef>
              <a:spcAft>
                <a:spcPts val="600"/>
              </a:spcAft>
              <a:buClr>
                <a:schemeClr val="accent4"/>
              </a:buClr>
              <a:buFont typeface="Arial" panose="020B0604020202020204" pitchFamily="34" charset="0"/>
              <a:buChar char="−"/>
            </a:pPr>
            <a:r>
              <a:rPr lang="en-US" sz="2800" i="1" dirty="0">
                <a:solidFill>
                  <a:schemeClr val="tx1"/>
                </a:solidFill>
                <a:latin typeface="+mn-lt"/>
                <a:cs typeface="+mn-cs"/>
              </a:rPr>
              <a:t>Vous vous sentez comme…</a:t>
            </a:r>
          </a:p>
          <a:p>
            <a:pPr lvl="1" indent="-341313">
              <a:lnSpc>
                <a:spcPct val="110000"/>
              </a:lnSpc>
              <a:spcBef>
                <a:spcPts val="0"/>
              </a:spcBef>
              <a:spcAft>
                <a:spcPts val="600"/>
              </a:spcAft>
              <a:buClr>
                <a:schemeClr val="accent4"/>
              </a:buClr>
              <a:buFont typeface="Arial" panose="020B0604020202020204" pitchFamily="34" charset="0"/>
              <a:buChar char="−"/>
            </a:pPr>
            <a:r>
              <a:rPr lang="en-US" sz="2800" i="1" dirty="0">
                <a:solidFill>
                  <a:schemeClr val="tx1"/>
                </a:solidFill>
                <a:latin typeface="+mn-lt"/>
                <a:cs typeface="+mn-cs"/>
              </a:rPr>
              <a:t>Vous vous demandez si…</a:t>
            </a:r>
          </a:p>
          <a:p>
            <a:pPr lvl="1" indent="-341313">
              <a:lnSpc>
                <a:spcPct val="110000"/>
              </a:lnSpc>
              <a:spcBef>
                <a:spcPts val="0"/>
              </a:spcBef>
              <a:spcAft>
                <a:spcPts val="600"/>
              </a:spcAft>
              <a:buClr>
                <a:schemeClr val="accent4"/>
              </a:buClr>
              <a:buFont typeface="Arial" panose="020B0604020202020204" pitchFamily="34" charset="0"/>
              <a:buChar char="−"/>
            </a:pPr>
            <a:r>
              <a:rPr lang="fr-FR" sz="2800" i="1" dirty="0">
                <a:solidFill>
                  <a:schemeClr val="tx1"/>
                </a:solidFill>
                <a:latin typeface="+mn-lt"/>
                <a:cs typeface="+mn-cs"/>
              </a:rPr>
              <a:t>Ce que je vous entends dire, c'est</a:t>
            </a:r>
            <a:r>
              <a:rPr lang="en-US" sz="2800" i="1" dirty="0">
                <a:solidFill>
                  <a:schemeClr val="tx1"/>
                </a:solidFill>
                <a:latin typeface="+mn-lt"/>
                <a:cs typeface="+mn-cs"/>
              </a:rPr>
              <a:t>…</a:t>
            </a:r>
          </a:p>
          <a:p>
            <a:pPr>
              <a:lnSpc>
                <a:spcPct val="110000"/>
              </a:lnSpc>
              <a:spcBef>
                <a:spcPts val="0"/>
              </a:spcBef>
              <a:spcAft>
                <a:spcPts val="600"/>
              </a:spcAft>
              <a:buClr>
                <a:schemeClr val="accent4"/>
              </a:buClr>
              <a:buFont typeface="Arial" panose="020B0604020202020204" pitchFamily="34" charset="0"/>
              <a:buChar char="•"/>
            </a:pPr>
            <a:endParaRPr lang="en-US" dirty="0">
              <a:solidFill>
                <a:schemeClr val="tx1"/>
              </a:solidFill>
              <a:latin typeface="+mn-lt"/>
              <a:cs typeface="+mn-cs"/>
            </a:endParaRPr>
          </a:p>
          <a:p>
            <a:pPr marL="0">
              <a:lnSpc>
                <a:spcPct val="110000"/>
              </a:lnSpc>
              <a:spcAft>
                <a:spcPts val="600"/>
              </a:spcAft>
              <a:buClr>
                <a:schemeClr val="accent4"/>
              </a:buClr>
              <a:buFont typeface="Arial" panose="020B0604020202020204" pitchFamily="34" charset="0"/>
              <a:buChar char="•"/>
            </a:pPr>
            <a:endParaRPr lang="en-US" kern="1200" dirty="0">
              <a:solidFill>
                <a:schemeClr val="tx1"/>
              </a:solidFill>
              <a:latin typeface="+mn-lt"/>
              <a:ea typeface="+mn-ea"/>
              <a:cs typeface="+mn-cs"/>
            </a:endParaRPr>
          </a:p>
        </p:txBody>
      </p:sp>
      <p:pic>
        <p:nvPicPr>
          <p:cNvPr id="4" name="Picture 3">
            <a:extLst>
              <a:ext uri="{FF2B5EF4-FFF2-40B4-BE49-F238E27FC236}">
                <a16:creationId xmlns:a16="http://schemas.microsoft.com/office/drawing/2014/main" id="{117F1EC3-E1B5-AA40-B02F-096EC42BA904}"/>
              </a:ext>
            </a:extLst>
          </p:cNvPr>
          <p:cNvPicPr>
            <a:picLocks noChangeAspect="1"/>
          </p:cNvPicPr>
          <p:nvPr/>
        </p:nvPicPr>
        <p:blipFill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8142193" y="2472654"/>
            <a:ext cx="3110213" cy="4312997"/>
          </a:xfrm>
          <a:prstGeom prst="rect">
            <a:avLst/>
          </a:prstGeom>
        </p:spPr>
      </p:pic>
    </p:spTree>
    <p:extLst>
      <p:ext uri="{BB962C8B-B14F-4D97-AF65-F5344CB8AC3E}">
        <p14:creationId xmlns:p14="http://schemas.microsoft.com/office/powerpoint/2010/main" val="2326533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74FF-E8E3-4413-B892-3CC8924936CE}"/>
              </a:ext>
            </a:extLst>
          </p:cNvPr>
          <p:cNvSpPr>
            <a:spLocks noGrp="1"/>
          </p:cNvSpPr>
          <p:nvPr>
            <p:ph type="title"/>
          </p:nvPr>
        </p:nvSpPr>
        <p:spPr/>
        <p:txBody>
          <a:bodyPr vert="horz" lIns="91440" tIns="45720" rIns="91440" bIns="45720" rtlCol="0" anchor="t">
            <a:normAutofit/>
          </a:bodyPr>
          <a:lstStyle/>
          <a:p>
            <a:pPr>
              <a:buClr>
                <a:schemeClr val="accent4"/>
              </a:buClr>
            </a:pPr>
            <a:r>
              <a:rPr lang="en-US" sz="4000" b="1" kern="1200" dirty="0">
                <a:solidFill>
                  <a:schemeClr val="accent1"/>
                </a:solidFill>
                <a:latin typeface="+mj-lt"/>
                <a:ea typeface="+mj-ea"/>
                <a:cs typeface="+mj-cs"/>
              </a:rPr>
              <a:t>Activité : Réflexion de </a:t>
            </a:r>
            <a:r>
              <a:rPr lang="en-US" sz="4000" b="1" kern="1200" dirty="0" err="1">
                <a:solidFill>
                  <a:schemeClr val="accent1"/>
                </a:solidFill>
                <a:latin typeface="+mj-lt"/>
                <a:ea typeface="+mj-ea"/>
                <a:cs typeface="+mj-cs"/>
              </a:rPr>
              <a:t>groupe</a:t>
            </a:r>
            <a:endParaRPr lang="en-US" sz="2800" b="1" kern="1200" dirty="0">
              <a:solidFill>
                <a:srgbClr val="000000"/>
              </a:solidFill>
              <a:latin typeface="+mj-lt"/>
              <a:ea typeface="+mj-ea"/>
              <a:cs typeface="+mj-cs"/>
            </a:endParaRPr>
          </a:p>
        </p:txBody>
      </p:sp>
      <p:pic>
        <p:nvPicPr>
          <p:cNvPr id="7" name="Picture 6">
            <a:extLst>
              <a:ext uri="{FF2B5EF4-FFF2-40B4-BE49-F238E27FC236}">
                <a16:creationId xmlns:a16="http://schemas.microsoft.com/office/drawing/2014/main" id="{A89F1870-37E0-3B42-B6B9-FA7B9F708821}"/>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6572251" y="1098649"/>
            <a:ext cx="5298683" cy="549732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Title 1">
            <a:extLst>
              <a:ext uri="{FF2B5EF4-FFF2-40B4-BE49-F238E27FC236}">
                <a16:creationId xmlns:a16="http://schemas.microsoft.com/office/drawing/2014/main" id="{CC6E45A1-1B69-4DFE-8F4E-D1921BEED2B0}"/>
              </a:ext>
            </a:extLst>
          </p:cNvPr>
          <p:cNvSpPr txBox="1">
            <a:spLocks/>
          </p:cNvSpPr>
          <p:nvPr/>
        </p:nvSpPr>
        <p:spPr>
          <a:xfrm>
            <a:off x="838200" y="1612432"/>
            <a:ext cx="10515600" cy="80003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pPr marL="571500" indent="-571500">
              <a:buClr>
                <a:schemeClr val="accent4"/>
              </a:buClr>
              <a:buFont typeface="Arial" panose="020B0604020202020204" pitchFamily="34" charset="0"/>
              <a:buChar char="•"/>
            </a:pPr>
            <a:r>
              <a:rPr lang="fr-FR" sz="2800" b="0" dirty="0">
                <a:solidFill>
                  <a:srgbClr val="000000"/>
                </a:solidFill>
                <a:latin typeface="+mj-lt"/>
                <a:cs typeface="+mj-cs"/>
              </a:rPr>
              <a:t>Formez un grand cercle de groupe</a:t>
            </a:r>
            <a:endParaRPr lang="en-US" sz="2800" b="0" dirty="0">
              <a:solidFill>
                <a:srgbClr val="000000"/>
              </a:solidFill>
              <a:latin typeface="+mj-lt"/>
              <a:cs typeface="+mj-cs"/>
            </a:endParaRPr>
          </a:p>
        </p:txBody>
      </p:sp>
    </p:spTree>
    <p:extLst>
      <p:ext uri="{BB962C8B-B14F-4D97-AF65-F5344CB8AC3E}">
        <p14:creationId xmlns:p14="http://schemas.microsoft.com/office/powerpoint/2010/main" val="3034249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D174B3-7081-4F6F-A2F6-E41F86CE2695}"/>
              </a:ext>
            </a:extLst>
          </p:cNvPr>
          <p:cNvPicPr>
            <a:picLocks noChangeAspect="1"/>
          </p:cNvPicPr>
          <p:nvPr/>
        </p:nvPicPr>
        <p:blipFill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6159294" y="2075796"/>
            <a:ext cx="6032706" cy="3398706"/>
          </a:xfrm>
          <a:prstGeom prst="rect">
            <a:avLst/>
          </a:prstGeom>
        </p:spPr>
      </p:pic>
      <p:sp>
        <p:nvSpPr>
          <p:cNvPr id="2" name="Title 1">
            <a:extLst>
              <a:ext uri="{FF2B5EF4-FFF2-40B4-BE49-F238E27FC236}">
                <a16:creationId xmlns:a16="http://schemas.microsoft.com/office/drawing/2014/main" id="{DEB474FF-E8E3-4413-B892-3CC8924936CE}"/>
              </a:ext>
            </a:extLst>
          </p:cNvPr>
          <p:cNvSpPr>
            <a:spLocks noGrp="1"/>
          </p:cNvSpPr>
          <p:nvPr>
            <p:ph type="title"/>
          </p:nvPr>
        </p:nvSpPr>
        <p:spPr/>
        <p:txBody>
          <a:bodyPr vert="horz" lIns="91440" tIns="45720" rIns="91440" bIns="45720" rtlCol="0" anchor="ctr">
            <a:normAutofit/>
          </a:bodyPr>
          <a:lstStyle/>
          <a:p>
            <a:r>
              <a:rPr lang="en-US" b="1" kern="1200" dirty="0">
                <a:solidFill>
                  <a:schemeClr val="accent1"/>
                </a:solidFill>
                <a:latin typeface="+mj-lt"/>
                <a:ea typeface="+mj-ea"/>
                <a:cs typeface="+mj-cs"/>
              </a:rPr>
              <a:t>Affirmation</a:t>
            </a:r>
          </a:p>
        </p:txBody>
      </p:sp>
      <p:sp>
        <p:nvSpPr>
          <p:cNvPr id="5" name="Text Placeholder 4">
            <a:extLst>
              <a:ext uri="{FF2B5EF4-FFF2-40B4-BE49-F238E27FC236}">
                <a16:creationId xmlns:a16="http://schemas.microsoft.com/office/drawing/2014/main" id="{5564C15A-E42E-B847-81C6-D8ABAFA8D155}"/>
              </a:ext>
            </a:extLst>
          </p:cNvPr>
          <p:cNvSpPr>
            <a:spLocks noGrp="1"/>
          </p:cNvSpPr>
          <p:nvPr>
            <p:ph type="body" sz="quarter" idx="4294967295"/>
          </p:nvPr>
        </p:nvSpPr>
        <p:spPr>
          <a:xfrm>
            <a:off x="838200" y="1599480"/>
            <a:ext cx="6462713" cy="4670026"/>
          </a:xfrm>
        </p:spPr>
        <p:txBody>
          <a:bodyPr vert="horz" lIns="91440" tIns="45720" rIns="91440" bIns="45720" rtlCol="0">
            <a:normAutofit fontScale="77500" lnSpcReduction="20000"/>
          </a:bodyPr>
          <a:lstStyle/>
          <a:p>
            <a:pPr>
              <a:lnSpc>
                <a:spcPct val="115000"/>
              </a:lnSpc>
              <a:spcBef>
                <a:spcPts val="0"/>
              </a:spcBef>
              <a:spcAft>
                <a:spcPts val="600"/>
              </a:spcAft>
              <a:buClr>
                <a:schemeClr val="accent4"/>
              </a:buClr>
              <a:buFont typeface="Arial" panose="020B0604020202020204" pitchFamily="34" charset="0"/>
              <a:buChar char="•"/>
            </a:pPr>
            <a:r>
              <a:rPr lang="en-US" sz="3000" dirty="0">
                <a:solidFill>
                  <a:schemeClr val="tx1"/>
                </a:solidFill>
                <a:latin typeface="+mn-lt"/>
                <a:cs typeface="+mn-cs"/>
              </a:rPr>
              <a:t>Aide a :</a:t>
            </a:r>
          </a:p>
          <a:p>
            <a:pPr lvl="1">
              <a:lnSpc>
                <a:spcPct val="115000"/>
              </a:lnSpc>
              <a:spcBef>
                <a:spcPts val="0"/>
              </a:spcBef>
              <a:spcAft>
                <a:spcPts val="600"/>
              </a:spcAft>
              <a:buClr>
                <a:schemeClr val="accent4"/>
              </a:buClr>
              <a:buFont typeface="Arial" panose="020B0604020202020204" pitchFamily="34" charset="0"/>
              <a:buChar char="−"/>
            </a:pPr>
            <a:r>
              <a:rPr lang="en-US" sz="3000" dirty="0">
                <a:solidFill>
                  <a:schemeClr val="tx1"/>
                </a:solidFill>
                <a:latin typeface="+mn-lt"/>
                <a:cs typeface="+mn-cs"/>
              </a:rPr>
              <a:t>Accentuer le positif</a:t>
            </a:r>
          </a:p>
          <a:p>
            <a:pPr lvl="1">
              <a:lnSpc>
                <a:spcPct val="115000"/>
              </a:lnSpc>
              <a:spcBef>
                <a:spcPts val="0"/>
              </a:spcBef>
              <a:spcAft>
                <a:spcPts val="600"/>
              </a:spcAft>
              <a:buClr>
                <a:schemeClr val="accent4"/>
              </a:buClr>
              <a:buFont typeface="Arial" panose="020B0604020202020204" pitchFamily="34" charset="0"/>
              <a:buChar char="−"/>
            </a:pPr>
            <a:r>
              <a:rPr lang="fr-FR" sz="3000" dirty="0">
                <a:solidFill>
                  <a:schemeClr val="tx1"/>
                </a:solidFill>
                <a:latin typeface="+mn-lt"/>
                <a:cs typeface="+mn-cs"/>
              </a:rPr>
              <a:t>Reconnaître la valeur du client</a:t>
            </a:r>
            <a:endParaRPr lang="en-US" sz="3000" dirty="0">
              <a:solidFill>
                <a:schemeClr val="tx1"/>
              </a:solidFill>
              <a:latin typeface="+mn-lt"/>
              <a:cs typeface="+mn-cs"/>
            </a:endParaRPr>
          </a:p>
          <a:p>
            <a:pPr lvl="1">
              <a:lnSpc>
                <a:spcPct val="115000"/>
              </a:lnSpc>
              <a:spcBef>
                <a:spcPts val="0"/>
              </a:spcBef>
              <a:spcAft>
                <a:spcPts val="600"/>
              </a:spcAft>
              <a:buClr>
                <a:schemeClr val="accent4"/>
              </a:buClr>
              <a:buFont typeface="Arial" panose="020B0604020202020204" pitchFamily="34" charset="0"/>
              <a:buChar char="−"/>
            </a:pPr>
            <a:r>
              <a:rPr lang="en-US" sz="3000" dirty="0">
                <a:solidFill>
                  <a:schemeClr val="tx1"/>
                </a:solidFill>
                <a:latin typeface="+mn-lt"/>
                <a:cs typeface="+mn-cs"/>
              </a:rPr>
              <a:t>Engager, soutenir, encourager, s'ouvrir</a:t>
            </a:r>
          </a:p>
          <a:p>
            <a:pPr>
              <a:lnSpc>
                <a:spcPct val="115000"/>
              </a:lnSpc>
              <a:spcBef>
                <a:spcPts val="1200"/>
              </a:spcBef>
              <a:spcAft>
                <a:spcPts val="600"/>
              </a:spcAft>
              <a:buClr>
                <a:schemeClr val="accent4"/>
              </a:buClr>
              <a:buFont typeface="Arial" panose="020B0604020202020204" pitchFamily="34" charset="0"/>
              <a:buChar char="•"/>
            </a:pPr>
            <a:r>
              <a:rPr lang="fr-FR" sz="3000" dirty="0">
                <a:solidFill>
                  <a:schemeClr val="tx1"/>
                </a:solidFill>
                <a:latin typeface="+mn-lt"/>
                <a:cs typeface="+mn-cs"/>
              </a:rPr>
              <a:t>Commentez sur quelque chose de positif (évitez de commencer par « je »</a:t>
            </a:r>
            <a:r>
              <a:rPr lang="en-US" sz="3000" dirty="0">
                <a:solidFill>
                  <a:schemeClr val="tx1"/>
                </a:solidFill>
                <a:latin typeface="+mn-lt"/>
                <a:cs typeface="+mn-cs"/>
              </a:rPr>
              <a:t>) :</a:t>
            </a:r>
          </a:p>
          <a:p>
            <a:pPr lvl="1">
              <a:lnSpc>
                <a:spcPct val="115000"/>
              </a:lnSpc>
              <a:spcBef>
                <a:spcPts val="0"/>
              </a:spcBef>
              <a:spcAft>
                <a:spcPts val="600"/>
              </a:spcAft>
              <a:buClr>
                <a:schemeClr val="accent4"/>
              </a:buClr>
              <a:buFont typeface="Arial" panose="020B0604020202020204" pitchFamily="34" charset="0"/>
              <a:buChar char="−"/>
            </a:pPr>
            <a:r>
              <a:rPr lang="fr-FR" sz="3000" i="1" dirty="0">
                <a:solidFill>
                  <a:schemeClr val="tx1"/>
                </a:solidFill>
                <a:latin typeface="+mn-lt"/>
                <a:cs typeface="+mn-cs"/>
              </a:rPr>
              <a:t>Vous prenez vraiment le contrôle de </a:t>
            </a:r>
            <a:br>
              <a:rPr lang="fr-FR" sz="3000" i="1" dirty="0">
                <a:solidFill>
                  <a:schemeClr val="tx1"/>
                </a:solidFill>
                <a:latin typeface="+mn-lt"/>
                <a:cs typeface="+mn-cs"/>
              </a:rPr>
            </a:br>
            <a:r>
              <a:rPr lang="fr-FR" sz="3000" i="1" dirty="0">
                <a:solidFill>
                  <a:schemeClr val="tx1"/>
                </a:solidFill>
                <a:latin typeface="+mn-lt"/>
                <a:cs typeface="+mn-cs"/>
              </a:rPr>
              <a:t>votre santé</a:t>
            </a:r>
            <a:r>
              <a:rPr lang="en-US" sz="3000" i="1" dirty="0">
                <a:solidFill>
                  <a:schemeClr val="tx1"/>
                </a:solidFill>
                <a:latin typeface="+mn-lt"/>
                <a:cs typeface="+mn-cs"/>
              </a:rPr>
              <a:t>.</a:t>
            </a:r>
          </a:p>
          <a:p>
            <a:pPr lvl="1">
              <a:lnSpc>
                <a:spcPct val="115000"/>
              </a:lnSpc>
              <a:spcBef>
                <a:spcPts val="0"/>
              </a:spcBef>
              <a:spcAft>
                <a:spcPts val="600"/>
              </a:spcAft>
              <a:buClr>
                <a:schemeClr val="accent4"/>
              </a:buClr>
              <a:buFont typeface="Arial" panose="020B0604020202020204" pitchFamily="34" charset="0"/>
              <a:buChar char="−"/>
            </a:pPr>
            <a:r>
              <a:rPr lang="fr-FR" sz="3000" i="1" dirty="0">
                <a:solidFill>
                  <a:schemeClr val="tx1"/>
                </a:solidFill>
                <a:latin typeface="+mn-lt"/>
                <a:cs typeface="+mn-cs"/>
              </a:rPr>
              <a:t>Même si vous n’avez pas atteint votre objectif cette semaine, regardez le chemin parcouru depuis le début du traitement</a:t>
            </a:r>
            <a:r>
              <a:rPr lang="en-US" sz="3000" i="1" dirty="0">
                <a:solidFill>
                  <a:schemeClr val="tx1"/>
                </a:solidFill>
                <a:latin typeface="+mn-lt"/>
                <a:cs typeface="+mn-cs"/>
              </a:rPr>
              <a:t>.</a:t>
            </a:r>
          </a:p>
        </p:txBody>
      </p:sp>
    </p:spTree>
    <p:extLst>
      <p:ext uri="{BB962C8B-B14F-4D97-AF65-F5344CB8AC3E}">
        <p14:creationId xmlns:p14="http://schemas.microsoft.com/office/powerpoint/2010/main" val="1690218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A47763-E4A5-4885-BD13-51AFB9DFFCD7}"/>
              </a:ext>
            </a:extLst>
          </p:cNvPr>
          <p:cNvPicPr>
            <a:picLocks noChangeAspect="1"/>
          </p:cNvPicPr>
          <p:nvPr/>
        </p:nvPicPr>
        <p:blipFill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r="2679"/>
          <a:stretch/>
        </p:blipFill>
        <p:spPr>
          <a:xfrm>
            <a:off x="7001791" y="2533010"/>
            <a:ext cx="5190209" cy="4246627"/>
          </a:xfrm>
          <a:prstGeom prst="rect">
            <a:avLst/>
          </a:prstGeom>
          <a:effectLst>
            <a:softEdge rad="0"/>
          </a:effectLst>
        </p:spPr>
      </p:pic>
      <p:sp>
        <p:nvSpPr>
          <p:cNvPr id="3" name="TextBox 2">
            <a:extLst>
              <a:ext uri="{FF2B5EF4-FFF2-40B4-BE49-F238E27FC236}">
                <a16:creationId xmlns:a16="http://schemas.microsoft.com/office/drawing/2014/main" id="{B52B9DC5-4CC7-2746-89BD-4F8B7899F2BB}"/>
              </a:ext>
            </a:extLst>
          </p:cNvPr>
          <p:cNvSpPr txBox="1"/>
          <p:nvPr/>
        </p:nvSpPr>
        <p:spPr>
          <a:xfrm>
            <a:off x="623147" y="1667564"/>
            <a:ext cx="7526940" cy="4487382"/>
          </a:xfrm>
          <a:prstGeom prst="rect">
            <a:avLst/>
          </a:prstGeom>
          <a:noFill/>
        </p:spPr>
        <p:txBody>
          <a:bodyPr wrap="square" rtlCol="0">
            <a:spAutoFit/>
          </a:bodyPr>
          <a:lstStyle/>
          <a:p>
            <a:pPr marL="344488" indent="-344488">
              <a:lnSpc>
                <a:spcPct val="90000"/>
              </a:lnSpc>
              <a:spcAft>
                <a:spcPts val="1800"/>
              </a:spcAft>
              <a:buClr>
                <a:schemeClr val="accent4"/>
              </a:buClr>
              <a:buFont typeface="Arial" panose="020B0604020202020204" pitchFamily="34" charset="0"/>
              <a:buChar char="•"/>
            </a:pPr>
            <a:r>
              <a:rPr lang="fr-FR" sz="2600" dirty="0"/>
              <a:t>Formez des groupes de trois</a:t>
            </a:r>
            <a:endParaRPr lang="en-US" sz="2600" dirty="0"/>
          </a:p>
          <a:p>
            <a:pPr marL="344488" indent="-344488">
              <a:lnSpc>
                <a:spcPct val="90000"/>
              </a:lnSpc>
              <a:spcAft>
                <a:spcPts val="1800"/>
              </a:spcAft>
              <a:buClr>
                <a:schemeClr val="accent4"/>
              </a:buClr>
              <a:buFont typeface="Arial" panose="020B0604020202020204" pitchFamily="34" charset="0"/>
              <a:buChar char="•"/>
            </a:pPr>
            <a:r>
              <a:rPr lang="fr-FR" sz="2600" dirty="0"/>
              <a:t>Les « clients » discutent d'une situation réelle</a:t>
            </a:r>
            <a:endParaRPr lang="en-US" sz="2600" dirty="0"/>
          </a:p>
          <a:p>
            <a:pPr marL="344488" indent="-344488">
              <a:lnSpc>
                <a:spcPct val="90000"/>
              </a:lnSpc>
              <a:spcAft>
                <a:spcPts val="1800"/>
              </a:spcAft>
              <a:buClr>
                <a:schemeClr val="accent4"/>
              </a:buClr>
              <a:buFont typeface="Arial" panose="020B0604020202020204" pitchFamily="34" charset="0"/>
              <a:buChar char="•"/>
            </a:pPr>
            <a:r>
              <a:rPr lang="fr-FR" sz="2600" dirty="0"/>
              <a:t>Les « prestataires / conseillers » </a:t>
            </a:r>
            <a:br>
              <a:rPr lang="fr-FR" sz="2600" dirty="0"/>
            </a:br>
            <a:r>
              <a:rPr lang="fr-FR" sz="2600" dirty="0"/>
              <a:t>s'exercent à affirmer quelque chose </a:t>
            </a:r>
            <a:br>
              <a:rPr lang="fr-FR" sz="2600" dirty="0"/>
            </a:br>
            <a:r>
              <a:rPr lang="fr-FR" sz="2600" dirty="0"/>
              <a:t>de positif sur la personne, ses actions, ses intentions, ses traits ou ses compétences</a:t>
            </a:r>
            <a:endParaRPr lang="en-US" sz="2600" dirty="0"/>
          </a:p>
          <a:p>
            <a:pPr marL="344488" indent="-344488">
              <a:lnSpc>
                <a:spcPct val="90000"/>
              </a:lnSpc>
              <a:spcAft>
                <a:spcPts val="1800"/>
              </a:spcAft>
              <a:buClr>
                <a:schemeClr val="accent4"/>
              </a:buClr>
              <a:buFont typeface="Arial" panose="020B0604020202020204" pitchFamily="34" charset="0"/>
              <a:buChar char="•"/>
            </a:pPr>
            <a:r>
              <a:rPr lang="fr-FR" sz="2600" dirty="0"/>
              <a:t>Commencez par « vous », évitez « je »</a:t>
            </a:r>
            <a:endParaRPr lang="en-US" sz="2600" dirty="0"/>
          </a:p>
          <a:p>
            <a:pPr marL="344488" indent="-344488">
              <a:lnSpc>
                <a:spcPct val="90000"/>
              </a:lnSpc>
              <a:spcAft>
                <a:spcPts val="1800"/>
              </a:spcAft>
              <a:buClr>
                <a:schemeClr val="accent4"/>
              </a:buClr>
              <a:buFont typeface="Arial" panose="020B0604020202020204" pitchFamily="34" charset="0"/>
              <a:buChar char="•"/>
            </a:pPr>
            <a:r>
              <a:rPr lang="fr-FR" sz="2600" dirty="0"/>
              <a:t>Les « observateurs » prennent des notes</a:t>
            </a:r>
            <a:endParaRPr lang="en-US" sz="2600" dirty="0"/>
          </a:p>
          <a:p>
            <a:pPr marL="344488" indent="-344488">
              <a:lnSpc>
                <a:spcPct val="90000"/>
              </a:lnSpc>
              <a:spcAft>
                <a:spcPts val="1800"/>
              </a:spcAft>
              <a:buClr>
                <a:schemeClr val="accent4"/>
              </a:buClr>
              <a:buFont typeface="Arial" panose="020B0604020202020204" pitchFamily="34" charset="0"/>
              <a:buChar char="•"/>
            </a:pPr>
            <a:r>
              <a:rPr lang="en-US" sz="2600" dirty="0"/>
              <a:t>Durée : 5 minutes</a:t>
            </a:r>
          </a:p>
        </p:txBody>
      </p:sp>
      <p:sp>
        <p:nvSpPr>
          <p:cNvPr id="5" name="Title 4">
            <a:extLst>
              <a:ext uri="{FF2B5EF4-FFF2-40B4-BE49-F238E27FC236}">
                <a16:creationId xmlns:a16="http://schemas.microsoft.com/office/drawing/2014/main" id="{81AF79B2-76CC-9443-B350-75B10041C71E}"/>
              </a:ext>
            </a:extLst>
          </p:cNvPr>
          <p:cNvSpPr>
            <a:spLocks noGrp="1"/>
          </p:cNvSpPr>
          <p:nvPr>
            <p:ph type="title"/>
          </p:nvPr>
        </p:nvSpPr>
        <p:spPr/>
        <p:txBody>
          <a:bodyPr>
            <a:normAutofit/>
          </a:bodyPr>
          <a:lstStyle/>
          <a:p>
            <a:r>
              <a:rPr lang="en-US" dirty="0"/>
              <a:t>Activité : Affirmations</a:t>
            </a:r>
          </a:p>
        </p:txBody>
      </p:sp>
    </p:spTree>
    <p:extLst>
      <p:ext uri="{BB962C8B-B14F-4D97-AF65-F5344CB8AC3E}">
        <p14:creationId xmlns:p14="http://schemas.microsoft.com/office/powerpoint/2010/main" val="3797366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74FF-E8E3-4413-B892-3CC8924936CE}"/>
              </a:ext>
            </a:extLst>
          </p:cNvPr>
          <p:cNvSpPr>
            <a:spLocks noGrp="1"/>
          </p:cNvSpPr>
          <p:nvPr>
            <p:ph type="title"/>
          </p:nvPr>
        </p:nvSpPr>
        <p:spPr/>
        <p:txBody>
          <a:bodyPr vert="horz" lIns="91440" tIns="45720" rIns="91440" bIns="45720" rtlCol="0" anchor="ctr">
            <a:normAutofit/>
          </a:bodyPr>
          <a:lstStyle/>
          <a:p>
            <a:r>
              <a:rPr lang="en-US" b="1" dirty="0">
                <a:solidFill>
                  <a:schemeClr val="accent1"/>
                </a:solidFill>
              </a:rPr>
              <a:t>I</a:t>
            </a:r>
            <a:r>
              <a:rPr lang="en-US" b="1" kern="1200" dirty="0">
                <a:solidFill>
                  <a:schemeClr val="accent1"/>
                </a:solidFill>
                <a:latin typeface="+mj-lt"/>
                <a:ea typeface="+mj-ea"/>
                <a:cs typeface="+mj-cs"/>
              </a:rPr>
              <a:t>nterrogation</a:t>
            </a:r>
            <a:endParaRPr lang="en-US" sz="4400" b="1" kern="1200" dirty="0">
              <a:solidFill>
                <a:schemeClr val="accent1"/>
              </a:solidFill>
              <a:latin typeface="+mj-lt"/>
              <a:ea typeface="+mj-ea"/>
              <a:cs typeface="+mj-cs"/>
            </a:endParaRPr>
          </a:p>
        </p:txBody>
      </p:sp>
      <p:sp>
        <p:nvSpPr>
          <p:cNvPr id="5" name="Text Placeholder 4">
            <a:extLst>
              <a:ext uri="{FF2B5EF4-FFF2-40B4-BE49-F238E27FC236}">
                <a16:creationId xmlns:a16="http://schemas.microsoft.com/office/drawing/2014/main" id="{5564C15A-E42E-B847-81C6-D8ABAFA8D155}"/>
              </a:ext>
            </a:extLst>
          </p:cNvPr>
          <p:cNvSpPr>
            <a:spLocks noGrp="1"/>
          </p:cNvSpPr>
          <p:nvPr>
            <p:ph type="body" sz="quarter" idx="4294967295"/>
          </p:nvPr>
        </p:nvSpPr>
        <p:spPr>
          <a:xfrm>
            <a:off x="904875" y="1590363"/>
            <a:ext cx="9299299" cy="5025691"/>
          </a:xfrm>
        </p:spPr>
        <p:txBody>
          <a:bodyPr vert="horz" lIns="91440" tIns="45720" rIns="91440" bIns="45720" rtlCol="0">
            <a:normAutofit fontScale="25000" lnSpcReduction="20000"/>
          </a:bodyPr>
          <a:lstStyle/>
          <a:p>
            <a:pPr marL="344488" indent="-344488">
              <a:lnSpc>
                <a:spcPct val="110000"/>
              </a:lnSpc>
              <a:spcBef>
                <a:spcPts val="0"/>
              </a:spcBef>
              <a:spcAft>
                <a:spcPts val="600"/>
              </a:spcAft>
              <a:buClr>
                <a:schemeClr val="accent4"/>
              </a:buClr>
              <a:buFont typeface="Arial" panose="020B0604020202020204" pitchFamily="34" charset="0"/>
              <a:buChar char="•"/>
            </a:pPr>
            <a:r>
              <a:rPr lang="en-US" sz="9600" dirty="0">
                <a:solidFill>
                  <a:schemeClr val="tx1"/>
                </a:solidFill>
                <a:latin typeface="+mn-lt"/>
                <a:cs typeface="+mn-cs"/>
              </a:rPr>
              <a:t>Questions ouvertes :</a:t>
            </a:r>
          </a:p>
          <a:p>
            <a:pPr marL="688975" lvl="1" indent="-344488">
              <a:lnSpc>
                <a:spcPct val="110000"/>
              </a:lnSpc>
              <a:spcBef>
                <a:spcPts val="0"/>
              </a:spcBef>
              <a:spcAft>
                <a:spcPts val="600"/>
              </a:spcAft>
              <a:buClr>
                <a:schemeClr val="accent4"/>
              </a:buClr>
              <a:buFont typeface="Arial" panose="020B0604020202020204" pitchFamily="34" charset="0"/>
              <a:buChar char="−"/>
            </a:pPr>
            <a:r>
              <a:rPr lang="fr-FR" sz="9600" dirty="0">
                <a:solidFill>
                  <a:schemeClr val="tx1"/>
                </a:solidFill>
                <a:latin typeface="+mn-lt"/>
                <a:cs typeface="+mn-cs"/>
              </a:rPr>
              <a:t>Peut conduire à un large éventail </a:t>
            </a:r>
            <a:br>
              <a:rPr lang="fr-FR" sz="9600" dirty="0">
                <a:solidFill>
                  <a:schemeClr val="tx1"/>
                </a:solidFill>
                <a:latin typeface="+mn-lt"/>
                <a:cs typeface="+mn-cs"/>
              </a:rPr>
            </a:br>
            <a:r>
              <a:rPr lang="fr-FR" sz="9600" dirty="0">
                <a:solidFill>
                  <a:schemeClr val="tx1"/>
                </a:solidFill>
                <a:latin typeface="+mn-lt"/>
                <a:cs typeface="+mn-cs"/>
              </a:rPr>
              <a:t>de réponses</a:t>
            </a:r>
            <a:r>
              <a:rPr lang="en-US" sz="9600" dirty="0">
                <a:solidFill>
                  <a:schemeClr val="tx1"/>
                </a:solidFill>
                <a:latin typeface="+mn-lt"/>
                <a:cs typeface="+mn-cs"/>
              </a:rPr>
              <a:t> </a:t>
            </a:r>
          </a:p>
          <a:p>
            <a:pPr marL="688975" lvl="1" indent="-344488">
              <a:lnSpc>
                <a:spcPct val="110000"/>
              </a:lnSpc>
              <a:spcBef>
                <a:spcPts val="0"/>
              </a:spcBef>
              <a:spcAft>
                <a:spcPts val="600"/>
              </a:spcAft>
              <a:buClr>
                <a:schemeClr val="accent4"/>
              </a:buClr>
              <a:buFont typeface="Arial" panose="020B0604020202020204" pitchFamily="34" charset="0"/>
              <a:buChar char="−"/>
            </a:pPr>
            <a:r>
              <a:rPr lang="fr-FR" sz="9600" dirty="0">
                <a:solidFill>
                  <a:schemeClr val="tx1"/>
                </a:solidFill>
                <a:latin typeface="+mn-lt"/>
                <a:cs typeface="+mn-cs"/>
              </a:rPr>
              <a:t>Rechercher des informations ; permettre </a:t>
            </a:r>
            <a:br>
              <a:rPr lang="fr-FR" sz="9600" dirty="0">
                <a:solidFill>
                  <a:schemeClr val="tx1"/>
                </a:solidFill>
                <a:latin typeface="+mn-lt"/>
                <a:cs typeface="+mn-cs"/>
              </a:rPr>
            </a:br>
            <a:r>
              <a:rPr lang="fr-FR" sz="9600" dirty="0">
                <a:solidFill>
                  <a:schemeClr val="tx1"/>
                </a:solidFill>
                <a:latin typeface="+mn-lt"/>
                <a:cs typeface="+mn-cs"/>
              </a:rPr>
              <a:t>la surprise</a:t>
            </a:r>
            <a:endParaRPr lang="en-US" sz="9600" dirty="0">
              <a:solidFill>
                <a:schemeClr val="tx1"/>
              </a:solidFill>
              <a:latin typeface="+mn-lt"/>
              <a:cs typeface="+mn-cs"/>
            </a:endParaRPr>
          </a:p>
          <a:p>
            <a:pPr marL="688975" lvl="1" indent="-344488">
              <a:lnSpc>
                <a:spcPct val="110000"/>
              </a:lnSpc>
              <a:spcBef>
                <a:spcPts val="0"/>
              </a:spcBef>
              <a:spcAft>
                <a:spcPts val="600"/>
              </a:spcAft>
              <a:buClr>
                <a:schemeClr val="accent4"/>
              </a:buClr>
              <a:buFont typeface="Arial" panose="020B0604020202020204" pitchFamily="34" charset="0"/>
              <a:buChar char="−"/>
            </a:pPr>
            <a:r>
              <a:rPr lang="fr-FR" sz="9600" dirty="0">
                <a:solidFill>
                  <a:schemeClr val="tx1"/>
                </a:solidFill>
                <a:latin typeface="+mn-lt"/>
                <a:cs typeface="+mn-cs"/>
              </a:rPr>
              <a:t>Inviter le point de vue et l'exploration du client</a:t>
            </a:r>
            <a:endParaRPr lang="en-US" sz="9600" dirty="0">
              <a:solidFill>
                <a:schemeClr val="tx1"/>
              </a:solidFill>
              <a:latin typeface="+mn-lt"/>
              <a:cs typeface="+mn-cs"/>
            </a:endParaRPr>
          </a:p>
          <a:p>
            <a:pPr marL="344488" indent="-344488">
              <a:lnSpc>
                <a:spcPct val="110000"/>
              </a:lnSpc>
              <a:spcBef>
                <a:spcPts val="1200"/>
              </a:spcBef>
              <a:spcAft>
                <a:spcPts val="600"/>
              </a:spcAft>
              <a:buClr>
                <a:schemeClr val="accent4"/>
              </a:buClr>
              <a:buFont typeface="Arial" panose="020B0604020202020204" pitchFamily="34" charset="0"/>
              <a:buChar char="•"/>
            </a:pPr>
            <a:r>
              <a:rPr lang="en-US" sz="9600" dirty="0">
                <a:solidFill>
                  <a:schemeClr val="tx1"/>
                </a:solidFill>
                <a:latin typeface="+mn-lt"/>
                <a:cs typeface="+mn-cs"/>
              </a:rPr>
              <a:t>Questions fermées</a:t>
            </a:r>
          </a:p>
          <a:p>
            <a:pPr marL="688975" lvl="1" indent="-344488">
              <a:lnSpc>
                <a:spcPct val="110000"/>
              </a:lnSpc>
              <a:spcBef>
                <a:spcPts val="0"/>
              </a:spcBef>
              <a:spcAft>
                <a:spcPts val="600"/>
              </a:spcAft>
              <a:buClr>
                <a:schemeClr val="accent4"/>
              </a:buClr>
              <a:buFont typeface="Arial" panose="020B0604020202020204" pitchFamily="34" charset="0"/>
              <a:buChar char="−"/>
            </a:pPr>
            <a:r>
              <a:rPr lang="fr-FR" sz="9600" dirty="0"/>
              <a:t>Établir les faits (oui / non</a:t>
            </a:r>
            <a:r>
              <a:rPr lang="en-US" sz="9600" dirty="0"/>
              <a:t>)</a:t>
            </a:r>
          </a:p>
          <a:p>
            <a:pPr marL="344488" indent="-344488">
              <a:lnSpc>
                <a:spcPct val="110000"/>
              </a:lnSpc>
              <a:spcBef>
                <a:spcPts val="1200"/>
              </a:spcBef>
              <a:spcAft>
                <a:spcPts val="600"/>
              </a:spcAft>
              <a:buClr>
                <a:schemeClr val="accent4"/>
              </a:buClr>
              <a:buFont typeface="Arial" panose="020B0604020202020204" pitchFamily="34" charset="0"/>
              <a:buChar char="•"/>
            </a:pPr>
            <a:r>
              <a:rPr lang="fr-FR" sz="9600" dirty="0">
                <a:solidFill>
                  <a:schemeClr val="tx1"/>
                </a:solidFill>
                <a:latin typeface="+mn-lt"/>
                <a:cs typeface="+mn-cs"/>
              </a:rPr>
              <a:t>Évitez les questions suggestives ou « pourquoi » </a:t>
            </a:r>
            <a:r>
              <a:rPr lang="en-US" sz="9600" dirty="0">
                <a:solidFill>
                  <a:schemeClr val="tx1"/>
                </a:solidFill>
                <a:latin typeface="+mn-lt"/>
                <a:cs typeface="+mn-cs"/>
              </a:rPr>
              <a:t>:</a:t>
            </a:r>
          </a:p>
          <a:p>
            <a:pPr marL="688975" lvl="1" indent="-344488">
              <a:lnSpc>
                <a:spcPct val="110000"/>
              </a:lnSpc>
              <a:spcBef>
                <a:spcPts val="0"/>
              </a:spcBef>
              <a:spcAft>
                <a:spcPts val="600"/>
              </a:spcAft>
              <a:buClr>
                <a:schemeClr val="accent4"/>
              </a:buClr>
              <a:buFont typeface="Arial" panose="020B0604020202020204" pitchFamily="34" charset="0"/>
              <a:buChar char="−"/>
            </a:pPr>
            <a:r>
              <a:rPr lang="fr-FR" sz="9600" i="1" dirty="0"/>
              <a:t>Vous savez comment utiliser un préservatif, non </a:t>
            </a:r>
            <a:r>
              <a:rPr lang="en-US" sz="9600" i="1" dirty="0"/>
              <a:t>?</a:t>
            </a:r>
          </a:p>
          <a:p>
            <a:pPr marL="688975" lvl="1" indent="-344488">
              <a:lnSpc>
                <a:spcPct val="110000"/>
              </a:lnSpc>
              <a:spcBef>
                <a:spcPts val="0"/>
              </a:spcBef>
              <a:spcAft>
                <a:spcPts val="600"/>
              </a:spcAft>
              <a:buClr>
                <a:schemeClr val="accent4"/>
              </a:buClr>
              <a:buFont typeface="Arial" panose="020B0604020202020204" pitchFamily="34" charset="0"/>
              <a:buChar char="−"/>
            </a:pPr>
            <a:r>
              <a:rPr lang="fr-FR" sz="9600" i="1" dirty="0"/>
              <a:t>Pourquoi n'avez-vous pas informé votre partenaire comme vous l'aviez dit </a:t>
            </a:r>
            <a:r>
              <a:rPr lang="en-US" sz="9600" i="1" dirty="0"/>
              <a:t>?</a:t>
            </a:r>
          </a:p>
          <a:p>
            <a:pPr>
              <a:lnSpc>
                <a:spcPct val="110000"/>
              </a:lnSpc>
              <a:spcBef>
                <a:spcPts val="0"/>
              </a:spcBef>
              <a:spcAft>
                <a:spcPts val="600"/>
              </a:spcAft>
              <a:buClr>
                <a:schemeClr val="accent4"/>
              </a:buClr>
              <a:buFont typeface="Arial" panose="020B0604020202020204" pitchFamily="34" charset="0"/>
              <a:buChar char="•"/>
            </a:pPr>
            <a:endParaRPr lang="en-US" dirty="0">
              <a:solidFill>
                <a:schemeClr val="tx1"/>
              </a:solidFill>
              <a:latin typeface="+mn-lt"/>
              <a:cs typeface="+mn-cs"/>
            </a:endParaRPr>
          </a:p>
          <a:p>
            <a:pPr>
              <a:lnSpc>
                <a:spcPct val="110000"/>
              </a:lnSpc>
              <a:spcBef>
                <a:spcPts val="0"/>
              </a:spcBef>
              <a:spcAft>
                <a:spcPts val="600"/>
              </a:spcAft>
              <a:buClr>
                <a:schemeClr val="accent4"/>
              </a:buClr>
              <a:buFont typeface="Arial" panose="020B0604020202020204" pitchFamily="34" charset="0"/>
              <a:buChar char="•"/>
            </a:pPr>
            <a:endParaRPr lang="en-US" dirty="0">
              <a:solidFill>
                <a:schemeClr val="tx1"/>
              </a:solidFill>
              <a:latin typeface="+mn-lt"/>
              <a:cs typeface="+mn-cs"/>
            </a:endParaRPr>
          </a:p>
          <a:p>
            <a:pPr marL="0">
              <a:lnSpc>
                <a:spcPct val="110000"/>
              </a:lnSpc>
              <a:spcAft>
                <a:spcPts val="600"/>
              </a:spcAft>
              <a:buClr>
                <a:schemeClr val="accent4"/>
              </a:buClr>
              <a:buFont typeface="Arial" panose="020B0604020202020204" pitchFamily="34" charset="0"/>
              <a:buChar char="•"/>
            </a:pPr>
            <a:endParaRPr lang="en-US" kern="1200" dirty="0">
              <a:solidFill>
                <a:schemeClr val="tx1"/>
              </a:solidFill>
              <a:latin typeface="+mn-lt"/>
              <a:ea typeface="+mn-ea"/>
              <a:cs typeface="+mn-cs"/>
            </a:endParaRPr>
          </a:p>
        </p:txBody>
      </p:sp>
      <p:pic>
        <p:nvPicPr>
          <p:cNvPr id="3" name="Picture 2">
            <a:extLst>
              <a:ext uri="{FF2B5EF4-FFF2-40B4-BE49-F238E27FC236}">
                <a16:creationId xmlns:a16="http://schemas.microsoft.com/office/drawing/2014/main" id="{F9AE240C-9861-D043-B3AD-98E65012A5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9472" y="241946"/>
            <a:ext cx="6095999" cy="2495005"/>
          </a:xfrm>
          <a:prstGeom prst="rect">
            <a:avLst/>
          </a:prstGeom>
        </p:spPr>
      </p:pic>
    </p:spTree>
    <p:extLst>
      <p:ext uri="{BB962C8B-B14F-4D97-AF65-F5344CB8AC3E}">
        <p14:creationId xmlns:p14="http://schemas.microsoft.com/office/powerpoint/2010/main" val="2818067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09AD34-B3FA-42D2-9B0F-72DCC94A2B27}"/>
              </a:ext>
            </a:extLst>
          </p:cNvPr>
          <p:cNvPicPr>
            <a:picLocks noChangeAspect="1"/>
          </p:cNvPicPr>
          <p:nvPr/>
        </p:nvPicPr>
        <p:blipFill>
          <a:blip r:embed="rId3"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894080" y="1481726"/>
            <a:ext cx="6126470" cy="5308149"/>
          </a:xfrm>
          <a:prstGeom prst="rect">
            <a:avLst/>
          </a:prstGeom>
        </p:spPr>
      </p:pic>
      <p:sp>
        <p:nvSpPr>
          <p:cNvPr id="4" name="TextBox 3">
            <a:extLst>
              <a:ext uri="{FF2B5EF4-FFF2-40B4-BE49-F238E27FC236}">
                <a16:creationId xmlns:a16="http://schemas.microsoft.com/office/drawing/2014/main" id="{14848AA0-7CE7-46DB-B1AB-2B6F100458D8}"/>
              </a:ext>
            </a:extLst>
          </p:cNvPr>
          <p:cNvSpPr txBox="1"/>
          <p:nvPr/>
        </p:nvSpPr>
        <p:spPr>
          <a:xfrm>
            <a:off x="800101" y="739362"/>
            <a:ext cx="7578436" cy="646331"/>
          </a:xfrm>
          <a:prstGeom prst="rect">
            <a:avLst/>
          </a:prstGeom>
          <a:noFill/>
        </p:spPr>
        <p:txBody>
          <a:bodyPr wrap="square" rtlCol="0">
            <a:spAutoFit/>
          </a:bodyPr>
          <a:lstStyle/>
          <a:p>
            <a:r>
              <a:rPr lang="en-US" sz="3600" b="1" kern="1200" dirty="0">
                <a:solidFill>
                  <a:schemeClr val="accent1"/>
                </a:solidFill>
                <a:latin typeface="+mj-lt"/>
                <a:ea typeface="+mj-ea"/>
                <a:cs typeface="+mj-cs"/>
              </a:rPr>
              <a:t>Activité : Interrogation</a:t>
            </a:r>
            <a:endParaRPr lang="en-US" sz="3600" dirty="0">
              <a:solidFill>
                <a:schemeClr val="accent1"/>
              </a:solidFill>
            </a:endParaRPr>
          </a:p>
        </p:txBody>
      </p:sp>
      <p:sp>
        <p:nvSpPr>
          <p:cNvPr id="6" name="Text Placeholder 5">
            <a:extLst>
              <a:ext uri="{FF2B5EF4-FFF2-40B4-BE49-F238E27FC236}">
                <a16:creationId xmlns:a16="http://schemas.microsoft.com/office/drawing/2014/main" id="{8805CBF8-B8B8-4342-ACF8-4E538F0F9BFF}"/>
              </a:ext>
            </a:extLst>
          </p:cNvPr>
          <p:cNvSpPr txBox="1">
            <a:spLocks/>
          </p:cNvSpPr>
          <p:nvPr/>
        </p:nvSpPr>
        <p:spPr>
          <a:xfrm>
            <a:off x="838201" y="1636730"/>
            <a:ext cx="5591174" cy="49327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4"/>
              </a:buClr>
            </a:pPr>
            <a:r>
              <a:rPr lang="fr-FR" dirty="0"/>
              <a:t>Revenez à vos groupes de trois « prestataires / conseillers » qui s'exercent à poser des questions ouvertes et fermées ;  </a:t>
            </a:r>
          </a:p>
          <a:p>
            <a:pPr>
              <a:spcBef>
                <a:spcPts val="1800"/>
              </a:spcBef>
              <a:buClr>
                <a:schemeClr val="accent4"/>
              </a:buClr>
            </a:pPr>
            <a:r>
              <a:rPr lang="en-US" dirty="0"/>
              <a:t>Les « </a:t>
            </a:r>
            <a:r>
              <a:rPr lang="en-US" dirty="0" err="1"/>
              <a:t>observateurs</a:t>
            </a:r>
            <a:r>
              <a:rPr lang="en-US" dirty="0"/>
              <a:t> » </a:t>
            </a:r>
            <a:r>
              <a:rPr lang="en-US" dirty="0" err="1"/>
              <a:t>prennent</a:t>
            </a:r>
            <a:r>
              <a:rPr lang="en-US" dirty="0"/>
              <a:t> des notes </a:t>
            </a:r>
          </a:p>
          <a:p>
            <a:pPr>
              <a:spcBef>
                <a:spcPts val="1800"/>
              </a:spcBef>
              <a:buClr>
                <a:schemeClr val="accent4"/>
              </a:buClr>
            </a:pPr>
            <a:r>
              <a:rPr lang="en-US" dirty="0"/>
              <a:t>Durée : 5 minutes</a:t>
            </a:r>
          </a:p>
        </p:txBody>
      </p:sp>
    </p:spTree>
    <p:extLst>
      <p:ext uri="{BB962C8B-B14F-4D97-AF65-F5344CB8AC3E}">
        <p14:creationId xmlns:p14="http://schemas.microsoft.com/office/powerpoint/2010/main" val="1752612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4761C383-BE38-4243-91C3-78C2AB6E759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71850" y="1697969"/>
            <a:ext cx="882015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6820EC-1574-41A9-A9CB-9EE0E4B00630}"/>
              </a:ext>
            </a:extLst>
          </p:cNvPr>
          <p:cNvSpPr>
            <a:spLocks noGrp="1"/>
          </p:cNvSpPr>
          <p:nvPr>
            <p:ph type="title"/>
          </p:nvPr>
        </p:nvSpPr>
        <p:spPr/>
        <p:txBody>
          <a:bodyPr>
            <a:normAutofit/>
          </a:bodyPr>
          <a:lstStyle/>
          <a:p>
            <a:r>
              <a:rPr lang="fr-FR" dirty="0"/>
              <a:t>Bilan du jour 1 : Quiz sur les bonbons !</a:t>
            </a:r>
            <a:endParaRPr lang="en-US" dirty="0"/>
          </a:p>
        </p:txBody>
      </p:sp>
      <p:sp>
        <p:nvSpPr>
          <p:cNvPr id="985091" name="Rectangle 3">
            <a:extLst>
              <a:ext uri="{FF2B5EF4-FFF2-40B4-BE49-F238E27FC236}">
                <a16:creationId xmlns:a16="http://schemas.microsoft.com/office/drawing/2014/main" id="{60B99FA6-BA70-6E4F-A7B7-DF58973E3219}"/>
              </a:ext>
            </a:extLst>
          </p:cNvPr>
          <p:cNvSpPr>
            <a:spLocks noGrp="1" noChangeArrowheads="1"/>
          </p:cNvSpPr>
          <p:nvPr>
            <p:ph idx="4294967295"/>
          </p:nvPr>
        </p:nvSpPr>
        <p:spPr>
          <a:xfrm>
            <a:off x="838200" y="1906587"/>
            <a:ext cx="7920038" cy="3802063"/>
          </a:xfrm>
        </p:spPr>
        <p:txBody>
          <a:bodyPr vert="horz" lIns="91440" tIns="45720" rIns="91440" bIns="45720" rtlCol="0" anchor="t">
            <a:normAutofit fontScale="92500" lnSpcReduction="20000"/>
          </a:bodyPr>
          <a:lstStyle/>
          <a:p>
            <a:pPr>
              <a:lnSpc>
                <a:spcPct val="110000"/>
              </a:lnSpc>
              <a:spcBef>
                <a:spcPts val="0"/>
              </a:spcBef>
              <a:spcAft>
                <a:spcPts val="1200"/>
              </a:spcAft>
              <a:buClr>
                <a:schemeClr val="accent4"/>
              </a:buClr>
            </a:pPr>
            <a:r>
              <a:rPr lang="fr-FR" altLang="en-US" dirty="0">
                <a:ea typeface="ＭＳ Ｐゴシック"/>
              </a:rPr>
              <a:t>Quelles sont les quatre options pour recommander des partenaires pour les tests index </a:t>
            </a:r>
            <a:r>
              <a:rPr lang="en-US" altLang="en-US" dirty="0">
                <a:ea typeface="ＭＳ Ｐゴシック"/>
              </a:rPr>
              <a:t>?</a:t>
            </a:r>
          </a:p>
          <a:p>
            <a:pPr>
              <a:lnSpc>
                <a:spcPct val="110000"/>
              </a:lnSpc>
              <a:spcBef>
                <a:spcPts val="0"/>
              </a:spcBef>
              <a:spcAft>
                <a:spcPts val="1200"/>
              </a:spcAft>
              <a:buClr>
                <a:schemeClr val="accent4"/>
              </a:buClr>
            </a:pPr>
            <a:r>
              <a:rPr lang="fr-FR" altLang="en-US" dirty="0">
                <a:ea typeface="ＭＳ Ｐゴシック" panose="020B0600070205080204" pitchFamily="34" charset="-128"/>
              </a:rPr>
              <a:t>Quels sont les trois risques ou </a:t>
            </a:r>
            <a:br>
              <a:rPr lang="fr-FR" altLang="en-US" dirty="0">
                <a:ea typeface="ＭＳ Ｐゴシック" panose="020B0600070205080204" pitchFamily="34" charset="-128"/>
              </a:rPr>
            </a:br>
            <a:r>
              <a:rPr lang="fr-FR" altLang="en-US" dirty="0">
                <a:ea typeface="ＭＳ Ｐゴシック" panose="020B0600070205080204" pitchFamily="34" charset="-128"/>
              </a:rPr>
              <a:t>obstacles potentiels qu'un client </a:t>
            </a:r>
            <a:br>
              <a:rPr lang="fr-FR" altLang="en-US" dirty="0">
                <a:ea typeface="ＭＳ Ｐゴシック" panose="020B0600070205080204" pitchFamily="34" charset="-128"/>
              </a:rPr>
            </a:br>
            <a:r>
              <a:rPr lang="fr-FR" altLang="en-US" dirty="0">
                <a:ea typeface="ＭＳ Ｐゴシック" panose="020B0600070205080204" pitchFamily="34" charset="-128"/>
              </a:rPr>
              <a:t>pourrait rencontrer avec les </a:t>
            </a:r>
            <a:br>
              <a:rPr lang="fr-FR" altLang="en-US" dirty="0">
                <a:ea typeface="ＭＳ Ｐゴシック" panose="020B0600070205080204" pitchFamily="34" charset="-128"/>
              </a:rPr>
            </a:br>
            <a:r>
              <a:rPr lang="fr-FR" altLang="en-US" dirty="0">
                <a:ea typeface="ＭＳ Ｐゴシック" panose="020B0600070205080204" pitchFamily="34" charset="-128"/>
              </a:rPr>
              <a:t>tests index </a:t>
            </a:r>
            <a:r>
              <a:rPr lang="en-US" altLang="en-US" dirty="0">
                <a:ea typeface="ＭＳ Ｐゴシック" panose="020B0600070205080204" pitchFamily="34" charset="-128"/>
              </a:rPr>
              <a:t>?</a:t>
            </a:r>
          </a:p>
          <a:p>
            <a:pPr>
              <a:lnSpc>
                <a:spcPct val="110000"/>
              </a:lnSpc>
              <a:spcBef>
                <a:spcPts val="0"/>
              </a:spcBef>
              <a:spcAft>
                <a:spcPts val="1200"/>
              </a:spcAft>
              <a:buClr>
                <a:schemeClr val="accent4"/>
              </a:buClr>
            </a:pPr>
            <a:r>
              <a:rPr lang="fr-FR" altLang="en-US" dirty="0">
                <a:ea typeface="ＭＳ Ｐゴシック" panose="020B0600070205080204" pitchFamily="34" charset="-128"/>
              </a:rPr>
              <a:t>Nommez trois éléments critiques </a:t>
            </a:r>
            <a:br>
              <a:rPr lang="fr-FR" altLang="en-US" dirty="0">
                <a:ea typeface="ＭＳ Ｐゴシック" panose="020B0600070205080204" pitchFamily="34" charset="-128"/>
              </a:rPr>
            </a:br>
            <a:r>
              <a:rPr lang="fr-FR" altLang="en-US" dirty="0">
                <a:ea typeface="ＭＳ Ｐゴシック" panose="020B0600070205080204" pitchFamily="34" charset="-128"/>
              </a:rPr>
              <a:t>qui doivent être à la base des </a:t>
            </a:r>
            <a:br>
              <a:rPr lang="fr-FR" altLang="en-US" dirty="0">
                <a:ea typeface="ＭＳ Ｐゴシック" panose="020B0600070205080204" pitchFamily="34" charset="-128"/>
              </a:rPr>
            </a:br>
            <a:r>
              <a:rPr lang="fr-FR" altLang="en-US" dirty="0">
                <a:ea typeface="ＭＳ Ｐゴシック" panose="020B0600070205080204" pitchFamily="34" charset="-128"/>
              </a:rPr>
              <a:t>tests index</a:t>
            </a:r>
            <a:r>
              <a:rPr lang="en-US" altLang="en-US" dirty="0">
                <a:ea typeface="ＭＳ Ｐゴシック" panose="020B0600070205080204" pitchFamily="34" charset="-128"/>
              </a:rPr>
              <a:t>.</a:t>
            </a:r>
          </a:p>
          <a:p>
            <a:pPr eaLnBrk="1" hangingPunct="1">
              <a:lnSpc>
                <a:spcPct val="110000"/>
              </a:lnSpc>
              <a:spcBef>
                <a:spcPts val="0"/>
              </a:spcBef>
              <a:spcAft>
                <a:spcPts val="1200"/>
              </a:spcAft>
              <a:buClr>
                <a:schemeClr val="accent4"/>
              </a:buClr>
            </a:pPr>
            <a:endParaRPr lang="en-US" altLang="en-US" dirty="0">
              <a:ea typeface="ＭＳ Ｐゴシック" panose="020B0600070205080204" pitchFamily="34" charset="-128"/>
            </a:endParaRPr>
          </a:p>
          <a:p>
            <a:pPr eaLnBrk="1" hangingPunct="1">
              <a:lnSpc>
                <a:spcPct val="110000"/>
              </a:lnSpc>
              <a:spcBef>
                <a:spcPts val="0"/>
              </a:spcBef>
              <a:spcAft>
                <a:spcPts val="1200"/>
              </a:spcAft>
              <a:buClr>
                <a:schemeClr val="accent4"/>
              </a:buClr>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1368597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50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50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50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93D350-3A8C-40EF-8995-9F5B7DCB9F54}"/>
              </a:ext>
            </a:extLst>
          </p:cNvPr>
          <p:cNvPicPr>
            <a:picLocks noChangeAspect="1"/>
          </p:cNvPicPr>
          <p:nvPr/>
        </p:nvPicPr>
        <p:blipFill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5922335" y="3870460"/>
            <a:ext cx="6212230" cy="2922215"/>
          </a:xfrm>
          <a:prstGeom prst="rect">
            <a:avLst/>
          </a:prstGeom>
        </p:spPr>
      </p:pic>
      <p:sp>
        <p:nvSpPr>
          <p:cNvPr id="2" name="Title 1">
            <a:extLst>
              <a:ext uri="{FF2B5EF4-FFF2-40B4-BE49-F238E27FC236}">
                <a16:creationId xmlns:a16="http://schemas.microsoft.com/office/drawing/2014/main" id="{DEB474FF-E8E3-4413-B892-3CC8924936CE}"/>
              </a:ext>
            </a:extLst>
          </p:cNvPr>
          <p:cNvSpPr>
            <a:spLocks noGrp="1"/>
          </p:cNvSpPr>
          <p:nvPr>
            <p:ph type="title"/>
          </p:nvPr>
        </p:nvSpPr>
        <p:spPr/>
        <p:txBody>
          <a:bodyPr vert="horz" lIns="91440" tIns="45720" rIns="91440" bIns="45720" rtlCol="0" anchor="ctr">
            <a:normAutofit fontScale="90000"/>
          </a:bodyPr>
          <a:lstStyle/>
          <a:p>
            <a:r>
              <a:rPr lang="fr-FR" sz="4000" b="1" kern="1200" dirty="0">
                <a:solidFill>
                  <a:schemeClr val="accent1"/>
                </a:solidFill>
                <a:latin typeface="+mj-lt"/>
                <a:ea typeface="+mj-ea"/>
                <a:cs typeface="+mj-cs"/>
              </a:rPr>
              <a:t>Quand est-ce au tour du conseiller / prestataire de parler ?</a:t>
            </a:r>
            <a:endParaRPr lang="en-US" sz="4000" b="1" kern="1200" dirty="0">
              <a:solidFill>
                <a:schemeClr val="accent1"/>
              </a:solidFill>
              <a:latin typeface="+mj-lt"/>
              <a:ea typeface="+mj-ea"/>
              <a:cs typeface="+mj-cs"/>
            </a:endParaRPr>
          </a:p>
        </p:txBody>
      </p:sp>
      <p:sp>
        <p:nvSpPr>
          <p:cNvPr id="5" name="Text Placeholder 4">
            <a:extLst>
              <a:ext uri="{FF2B5EF4-FFF2-40B4-BE49-F238E27FC236}">
                <a16:creationId xmlns:a16="http://schemas.microsoft.com/office/drawing/2014/main" id="{5564C15A-E42E-B847-81C6-D8ABAFA8D155}"/>
              </a:ext>
            </a:extLst>
          </p:cNvPr>
          <p:cNvSpPr>
            <a:spLocks noGrp="1"/>
          </p:cNvSpPr>
          <p:nvPr>
            <p:ph type="body" sz="quarter" idx="4294967295"/>
          </p:nvPr>
        </p:nvSpPr>
        <p:spPr>
          <a:xfrm>
            <a:off x="838200" y="1717675"/>
            <a:ext cx="8605838" cy="4351338"/>
          </a:xfrm>
        </p:spPr>
        <p:txBody>
          <a:bodyPr vert="horz" lIns="91440" tIns="45720" rIns="91440" bIns="45720" rtlCol="0">
            <a:normAutofit/>
          </a:bodyPr>
          <a:lstStyle/>
          <a:p>
            <a:pPr marL="0" indent="0">
              <a:lnSpc>
                <a:spcPct val="110000"/>
              </a:lnSpc>
              <a:spcBef>
                <a:spcPts val="0"/>
              </a:spcBef>
              <a:spcAft>
                <a:spcPts val="600"/>
              </a:spcAft>
              <a:buNone/>
            </a:pPr>
            <a:r>
              <a:rPr lang="en-US" dirty="0">
                <a:solidFill>
                  <a:schemeClr val="tx1"/>
                </a:solidFill>
                <a:latin typeface="+mn-lt"/>
                <a:cs typeface="+mn-cs"/>
              </a:rPr>
              <a:t>Quand…</a:t>
            </a:r>
          </a:p>
          <a:p>
            <a:pPr marL="344488" lvl="1" indent="-341313">
              <a:lnSpc>
                <a:spcPct val="100000"/>
              </a:lnSpc>
              <a:spcBef>
                <a:spcPts val="0"/>
              </a:spcBef>
              <a:spcAft>
                <a:spcPts val="1200"/>
              </a:spcAft>
              <a:buClr>
                <a:schemeClr val="accent4"/>
              </a:buClr>
            </a:pPr>
            <a:r>
              <a:rPr lang="fr-FR" sz="2800" dirty="0">
                <a:solidFill>
                  <a:schemeClr val="tx1"/>
                </a:solidFill>
                <a:latin typeface="+mn-lt"/>
                <a:cs typeface="+mn-cs"/>
              </a:rPr>
              <a:t>Vous pensez que le client est mal informé</a:t>
            </a:r>
            <a:endParaRPr lang="en-US" sz="2800" dirty="0">
              <a:solidFill>
                <a:schemeClr val="tx1"/>
              </a:solidFill>
              <a:latin typeface="+mn-lt"/>
              <a:cs typeface="+mn-cs"/>
            </a:endParaRPr>
          </a:p>
          <a:p>
            <a:pPr marL="344488" lvl="1" indent="-341313">
              <a:lnSpc>
                <a:spcPct val="100000"/>
              </a:lnSpc>
              <a:spcBef>
                <a:spcPts val="0"/>
              </a:spcBef>
              <a:spcAft>
                <a:spcPts val="1200"/>
              </a:spcAft>
              <a:buClr>
                <a:schemeClr val="accent4"/>
              </a:buClr>
            </a:pPr>
            <a:r>
              <a:rPr lang="fr-FR" sz="2800" dirty="0">
                <a:solidFill>
                  <a:schemeClr val="tx1"/>
                </a:solidFill>
                <a:latin typeface="+mn-lt"/>
                <a:cs typeface="+mn-cs"/>
              </a:rPr>
              <a:t>Vous pensez que le client manque d'informations</a:t>
            </a:r>
            <a:endParaRPr lang="en-US" sz="2800" dirty="0">
              <a:solidFill>
                <a:schemeClr val="tx1"/>
              </a:solidFill>
              <a:latin typeface="+mn-lt"/>
              <a:cs typeface="+mn-cs"/>
            </a:endParaRPr>
          </a:p>
          <a:p>
            <a:pPr marL="344488" lvl="1" indent="-341313">
              <a:lnSpc>
                <a:spcPct val="100000"/>
              </a:lnSpc>
              <a:spcBef>
                <a:spcPts val="0"/>
              </a:spcBef>
              <a:spcAft>
                <a:spcPts val="1200"/>
              </a:spcAft>
              <a:buClr>
                <a:schemeClr val="accent4"/>
              </a:buClr>
            </a:pPr>
            <a:r>
              <a:rPr lang="fr-FR" sz="2800" dirty="0">
                <a:solidFill>
                  <a:schemeClr val="tx1"/>
                </a:solidFill>
                <a:latin typeface="+mn-lt"/>
                <a:cs typeface="+mn-cs"/>
              </a:rPr>
              <a:t>Vous pensez à une idée </a:t>
            </a:r>
            <a:br>
              <a:rPr lang="fr-FR" sz="2800" dirty="0">
                <a:solidFill>
                  <a:schemeClr val="tx1"/>
                </a:solidFill>
                <a:latin typeface="+mn-lt"/>
                <a:cs typeface="+mn-cs"/>
              </a:rPr>
            </a:br>
            <a:r>
              <a:rPr lang="fr-FR" sz="2800" dirty="0">
                <a:solidFill>
                  <a:schemeClr val="tx1"/>
                </a:solidFill>
                <a:latin typeface="+mn-lt"/>
                <a:cs typeface="+mn-cs"/>
              </a:rPr>
              <a:t>qui pourrait être utile </a:t>
            </a:r>
            <a:br>
              <a:rPr lang="fr-FR" sz="2800" dirty="0">
                <a:solidFill>
                  <a:schemeClr val="tx1"/>
                </a:solidFill>
                <a:latin typeface="+mn-lt"/>
                <a:cs typeface="+mn-cs"/>
              </a:rPr>
            </a:br>
            <a:r>
              <a:rPr lang="fr-FR" sz="2800" dirty="0">
                <a:solidFill>
                  <a:schemeClr val="tx1"/>
                </a:solidFill>
                <a:latin typeface="+mn-lt"/>
                <a:cs typeface="+mn-cs"/>
              </a:rPr>
              <a:t>au client</a:t>
            </a:r>
            <a:endParaRPr lang="en-US" sz="2800" dirty="0">
              <a:solidFill>
                <a:schemeClr val="tx1"/>
              </a:solidFill>
              <a:latin typeface="+mn-lt"/>
              <a:cs typeface="+mn-cs"/>
            </a:endParaRPr>
          </a:p>
          <a:p>
            <a:pPr marL="344488" lvl="1" indent="-341313">
              <a:lnSpc>
                <a:spcPct val="100000"/>
              </a:lnSpc>
              <a:spcBef>
                <a:spcPts val="0"/>
              </a:spcBef>
              <a:spcAft>
                <a:spcPts val="1200"/>
              </a:spcAft>
              <a:buClr>
                <a:schemeClr val="accent4"/>
              </a:buClr>
            </a:pPr>
            <a:r>
              <a:rPr lang="fr-FR" sz="2800" dirty="0">
                <a:solidFill>
                  <a:schemeClr val="tx1"/>
                </a:solidFill>
                <a:latin typeface="+mn-lt"/>
                <a:cs typeface="+mn-cs"/>
              </a:rPr>
              <a:t>Le client demande </a:t>
            </a:r>
            <a:br>
              <a:rPr lang="fr-FR" sz="2800" dirty="0">
                <a:solidFill>
                  <a:schemeClr val="tx1"/>
                </a:solidFill>
                <a:latin typeface="+mn-lt"/>
                <a:cs typeface="+mn-cs"/>
              </a:rPr>
            </a:br>
            <a:r>
              <a:rPr lang="fr-FR" sz="2800" dirty="0">
                <a:solidFill>
                  <a:schemeClr val="tx1"/>
                </a:solidFill>
                <a:latin typeface="+mn-lt"/>
                <a:cs typeface="+mn-cs"/>
              </a:rPr>
              <a:t>des informations</a:t>
            </a:r>
            <a:endParaRPr lang="en-US" dirty="0">
              <a:solidFill>
                <a:schemeClr val="tx1"/>
              </a:solidFill>
              <a:latin typeface="+mn-lt"/>
              <a:cs typeface="+mn-cs"/>
            </a:endParaRPr>
          </a:p>
          <a:p>
            <a:pPr marL="0">
              <a:lnSpc>
                <a:spcPct val="110000"/>
              </a:lnSpc>
              <a:spcAft>
                <a:spcPts val="600"/>
              </a:spcAft>
              <a:buFont typeface="Arial" panose="020B0604020202020204" pitchFamily="34" charset="0"/>
              <a:buChar char="•"/>
            </a:pPr>
            <a:endParaRPr lang="en-US" kern="1200" dirty="0">
              <a:solidFill>
                <a:schemeClr val="tx1"/>
              </a:solidFill>
              <a:latin typeface="+mn-lt"/>
              <a:cs typeface="+mn-cs"/>
            </a:endParaRPr>
          </a:p>
        </p:txBody>
      </p:sp>
    </p:spTree>
    <p:extLst>
      <p:ext uri="{BB962C8B-B14F-4D97-AF65-F5344CB8AC3E}">
        <p14:creationId xmlns:p14="http://schemas.microsoft.com/office/powerpoint/2010/main" val="5854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E486BF1-38DF-469E-9A73-92BBE1EA90E9}"/>
              </a:ext>
            </a:extLst>
          </p:cNvPr>
          <p:cNvGrpSpPr/>
          <p:nvPr/>
        </p:nvGrpSpPr>
        <p:grpSpPr>
          <a:xfrm>
            <a:off x="4591050" y="3409309"/>
            <a:ext cx="7353576" cy="3383910"/>
            <a:chOff x="6343374" y="4056056"/>
            <a:chExt cx="5848626" cy="2619733"/>
          </a:xfrm>
        </p:grpSpPr>
        <p:pic>
          <p:nvPicPr>
            <p:cNvPr id="11" name="Picture 10" descr="A person looking at the camera&#10;&#10;Description automatically generated">
              <a:extLst>
                <a:ext uri="{FF2B5EF4-FFF2-40B4-BE49-F238E27FC236}">
                  <a16:creationId xmlns:a16="http://schemas.microsoft.com/office/drawing/2014/main" id="{C157C8D8-DCEF-4E53-B84E-D4732CC418F4}"/>
                </a:ext>
              </a:extLst>
            </p:cNvPr>
            <p:cNvPicPr>
              <a:picLocks noChangeAspect="1"/>
            </p:cNvPicPr>
            <p:nvPr/>
          </p:nvPicPr>
          <p:blipFill>
            <a:blip r:embed="rId3" cstate="email">
              <a:biLevel thresh="50000"/>
              <a:extLst>
                <a:ext uri="{28A0092B-C50C-407E-A947-70E740481C1C}">
                  <a14:useLocalDpi xmlns:a14="http://schemas.microsoft.com/office/drawing/2010/main"/>
                </a:ext>
              </a:extLst>
            </a:blip>
            <a:stretch>
              <a:fillRect/>
            </a:stretch>
          </p:blipFill>
          <p:spPr>
            <a:xfrm>
              <a:off x="8332695" y="4523320"/>
              <a:ext cx="2125561" cy="2152469"/>
            </a:xfrm>
            <a:prstGeom prst="rect">
              <a:avLst/>
            </a:prstGeom>
          </p:spPr>
        </p:pic>
        <p:pic>
          <p:nvPicPr>
            <p:cNvPr id="12" name="Picture 11">
              <a:extLst>
                <a:ext uri="{FF2B5EF4-FFF2-40B4-BE49-F238E27FC236}">
                  <a16:creationId xmlns:a16="http://schemas.microsoft.com/office/drawing/2014/main" id="{91BC53AD-412E-4618-B198-07BA6BFD03B0}"/>
                </a:ext>
              </a:extLst>
            </p:cNvPr>
            <p:cNvPicPr>
              <a:picLocks noChangeAspect="1"/>
            </p:cNvPicPr>
            <p:nvPr/>
          </p:nvPicPr>
          <p:blipFill>
            <a:blip r:embed="rId4" cstate="email">
              <a:biLevel thresh="50000"/>
              <a:extLst>
                <a:ext uri="{28A0092B-C50C-407E-A947-70E740481C1C}">
                  <a14:useLocalDpi xmlns:a14="http://schemas.microsoft.com/office/drawing/2010/main"/>
                </a:ext>
              </a:extLst>
            </a:blip>
            <a:stretch>
              <a:fillRect/>
            </a:stretch>
          </p:blipFill>
          <p:spPr>
            <a:xfrm>
              <a:off x="6343374" y="4246207"/>
              <a:ext cx="2429582" cy="2429582"/>
            </a:xfrm>
            <a:prstGeom prst="rect">
              <a:avLst/>
            </a:prstGeom>
          </p:spPr>
        </p:pic>
        <p:pic>
          <p:nvPicPr>
            <p:cNvPr id="13" name="Picture 12">
              <a:extLst>
                <a:ext uri="{FF2B5EF4-FFF2-40B4-BE49-F238E27FC236}">
                  <a16:creationId xmlns:a16="http://schemas.microsoft.com/office/drawing/2014/main" id="{B5D9C644-1540-42CC-9FDD-5F7301733C3A}"/>
                </a:ext>
              </a:extLst>
            </p:cNvPr>
            <p:cNvPicPr>
              <a:picLocks noChangeAspect="1"/>
            </p:cNvPicPr>
            <p:nvPr/>
          </p:nvPicPr>
          <p:blipFill rotWithShape="1">
            <a:blip r:embed="rId5" cstate="email">
              <a:biLevel thresh="50000"/>
              <a:extLst>
                <a:ext uri="{28A0092B-C50C-407E-A947-70E740481C1C}">
                  <a14:useLocalDpi xmlns:a14="http://schemas.microsoft.com/office/drawing/2010/main"/>
                </a:ext>
              </a:extLst>
            </a:blip>
            <a:srcRect/>
            <a:stretch/>
          </p:blipFill>
          <p:spPr>
            <a:xfrm flipH="1">
              <a:off x="10325412" y="4056056"/>
              <a:ext cx="1866588" cy="2614954"/>
            </a:xfrm>
            <a:prstGeom prst="rect">
              <a:avLst/>
            </a:prstGeom>
          </p:spPr>
        </p:pic>
      </p:grpSp>
      <p:sp>
        <p:nvSpPr>
          <p:cNvPr id="2" name="Title 1">
            <a:extLst>
              <a:ext uri="{FF2B5EF4-FFF2-40B4-BE49-F238E27FC236}">
                <a16:creationId xmlns:a16="http://schemas.microsoft.com/office/drawing/2014/main" id="{DEB474FF-E8E3-4413-B892-3CC8924936CE}"/>
              </a:ext>
            </a:extLst>
          </p:cNvPr>
          <p:cNvSpPr>
            <a:spLocks noGrp="1"/>
          </p:cNvSpPr>
          <p:nvPr>
            <p:ph type="title"/>
          </p:nvPr>
        </p:nvSpPr>
        <p:spPr/>
        <p:txBody>
          <a:bodyPr vert="horz" lIns="91440" tIns="45720" rIns="91440" bIns="45720" rtlCol="0" anchor="ctr">
            <a:normAutofit/>
          </a:bodyPr>
          <a:lstStyle/>
          <a:p>
            <a:r>
              <a:rPr lang="en-US" b="1" dirty="0">
                <a:solidFill>
                  <a:schemeClr val="accent1"/>
                </a:solidFill>
                <a:latin typeface="+mn-lt"/>
              </a:rPr>
              <a:t>Demander-dire-demander</a:t>
            </a:r>
          </a:p>
        </p:txBody>
      </p:sp>
      <p:sp>
        <p:nvSpPr>
          <p:cNvPr id="5" name="Text Placeholder 4">
            <a:extLst>
              <a:ext uri="{FF2B5EF4-FFF2-40B4-BE49-F238E27FC236}">
                <a16:creationId xmlns:a16="http://schemas.microsoft.com/office/drawing/2014/main" id="{5564C15A-E42E-B847-81C6-D8ABAFA8D155}"/>
              </a:ext>
            </a:extLst>
          </p:cNvPr>
          <p:cNvSpPr>
            <a:spLocks noGrp="1"/>
          </p:cNvSpPr>
          <p:nvPr>
            <p:ph type="body" sz="quarter" idx="4294967295"/>
          </p:nvPr>
        </p:nvSpPr>
        <p:spPr>
          <a:xfrm>
            <a:off x="838199" y="1635332"/>
            <a:ext cx="9405939" cy="2752725"/>
          </a:xfrm>
        </p:spPr>
        <p:txBody>
          <a:bodyPr vert="horz" lIns="91440" tIns="45720" rIns="91440" bIns="45720" rtlCol="0" anchor="t">
            <a:noAutofit/>
          </a:bodyPr>
          <a:lstStyle/>
          <a:p>
            <a:pPr marL="344488" indent="-344488">
              <a:spcBef>
                <a:spcPts val="1800"/>
              </a:spcBef>
              <a:spcAft>
                <a:spcPts val="600"/>
              </a:spcAft>
              <a:buClr>
                <a:schemeClr val="accent4"/>
              </a:buClr>
              <a:buFont typeface="Arial" panose="020B0604020202020204" pitchFamily="34" charset="0"/>
              <a:buChar char="•"/>
            </a:pPr>
            <a:r>
              <a:rPr lang="fr-FR" dirty="0">
                <a:solidFill>
                  <a:srgbClr val="000000"/>
                </a:solidFill>
                <a:latin typeface="+mn-lt"/>
                <a:cs typeface="+mn-cs"/>
              </a:rPr>
              <a:t>« Demander » : découvrez ce que le client sait déjà</a:t>
            </a:r>
            <a:endParaRPr lang="en-US" dirty="0">
              <a:solidFill>
                <a:srgbClr val="000000"/>
              </a:solidFill>
              <a:latin typeface="+mn-lt"/>
              <a:cs typeface="+mn-cs"/>
            </a:endParaRPr>
          </a:p>
          <a:p>
            <a:pPr marL="344488" indent="-344488">
              <a:spcBef>
                <a:spcPts val="1800"/>
              </a:spcBef>
              <a:spcAft>
                <a:spcPts val="600"/>
              </a:spcAft>
              <a:buClr>
                <a:schemeClr val="accent4"/>
              </a:buClr>
              <a:buFont typeface="Arial" panose="020B0604020202020204" pitchFamily="34" charset="0"/>
              <a:buChar char="•"/>
            </a:pPr>
            <a:r>
              <a:rPr lang="fr-FR" dirty="0">
                <a:solidFill>
                  <a:srgbClr val="000000"/>
                </a:solidFill>
                <a:latin typeface="+mn-lt"/>
                <a:cs typeface="+mn-cs"/>
              </a:rPr>
              <a:t>« Dites » : fournissez des informations supplémentaires, le cas échéant (avec autorisation)</a:t>
            </a:r>
          </a:p>
          <a:p>
            <a:pPr marL="344488" indent="-344488">
              <a:spcBef>
                <a:spcPts val="1800"/>
              </a:spcBef>
              <a:spcAft>
                <a:spcPts val="600"/>
              </a:spcAft>
              <a:buClr>
                <a:schemeClr val="accent4"/>
              </a:buClr>
              <a:buFont typeface="Arial" panose="020B0604020202020204" pitchFamily="34" charset="0"/>
              <a:buChar char="•"/>
            </a:pPr>
            <a:r>
              <a:rPr lang="fr-FR" dirty="0">
                <a:solidFill>
                  <a:srgbClr val="000000"/>
                </a:solidFill>
                <a:latin typeface="+mn-lt"/>
                <a:cs typeface="+mn-cs"/>
              </a:rPr>
              <a:t>« Demander » : susciter la réaction du client aux nouvelles informations</a:t>
            </a:r>
            <a:endParaRPr lang="en-US" dirty="0">
              <a:solidFill>
                <a:srgbClr val="000000"/>
              </a:solidFill>
              <a:latin typeface="+mn-lt"/>
              <a:cs typeface="+mn-cs"/>
            </a:endParaRPr>
          </a:p>
        </p:txBody>
      </p:sp>
    </p:spTree>
    <p:extLst>
      <p:ext uri="{BB962C8B-B14F-4D97-AF65-F5344CB8AC3E}">
        <p14:creationId xmlns:p14="http://schemas.microsoft.com/office/powerpoint/2010/main" val="1611975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2487-3FA8-9245-AB0C-84DE1D82F7B1}"/>
              </a:ext>
            </a:extLst>
          </p:cNvPr>
          <p:cNvSpPr>
            <a:spLocks noGrp="1"/>
          </p:cNvSpPr>
          <p:nvPr>
            <p:ph type="title"/>
          </p:nvPr>
        </p:nvSpPr>
        <p:spPr>
          <a:xfrm>
            <a:off x="495672" y="293668"/>
            <a:ext cx="10515600" cy="481987"/>
          </a:xfrm>
          <a:noFill/>
        </p:spPr>
        <p:txBody>
          <a:bodyPr>
            <a:normAutofit/>
          </a:bodyPr>
          <a:lstStyle/>
          <a:p>
            <a:r>
              <a:rPr lang="en-US" sz="2400" dirty="0"/>
              <a:t>Script d</a:t>
            </a:r>
            <a:r>
              <a:rPr lang="en-US" sz="2400" b="1" dirty="0">
                <a:solidFill>
                  <a:schemeClr val="accent1"/>
                </a:solidFill>
                <a:latin typeface="+mn-lt"/>
              </a:rPr>
              <a:t>emander-dire-demander</a:t>
            </a:r>
            <a:endParaRPr lang="en-US" sz="2400" b="1" dirty="0"/>
          </a:p>
        </p:txBody>
      </p:sp>
      <p:sp>
        <p:nvSpPr>
          <p:cNvPr id="3" name="Text Placeholder 2">
            <a:extLst>
              <a:ext uri="{FF2B5EF4-FFF2-40B4-BE49-F238E27FC236}">
                <a16:creationId xmlns:a16="http://schemas.microsoft.com/office/drawing/2014/main" id="{81395CB1-D697-1747-90AF-E1130F566E64}"/>
              </a:ext>
            </a:extLst>
          </p:cNvPr>
          <p:cNvSpPr>
            <a:spLocks noGrp="1"/>
          </p:cNvSpPr>
          <p:nvPr>
            <p:ph type="body" sz="quarter" idx="4294967295"/>
          </p:nvPr>
        </p:nvSpPr>
        <p:spPr>
          <a:xfrm>
            <a:off x="495672" y="824423"/>
            <a:ext cx="11023118" cy="5862638"/>
          </a:xfrm>
        </p:spPr>
        <p:txBody>
          <a:bodyPr numCol="2" spcCol="365760">
            <a:noAutofit/>
          </a:bodyPr>
          <a:lstStyle/>
          <a:p>
            <a:pPr marL="0" indent="0">
              <a:buNone/>
              <a:tabLst>
                <a:tab pos="620713" algn="l"/>
              </a:tabLst>
            </a:pPr>
            <a:r>
              <a:rPr lang="en-US" sz="1500" b="1" i="1" dirty="0"/>
              <a:t>Client </a:t>
            </a:r>
            <a:r>
              <a:rPr lang="en-US" sz="1500" dirty="0"/>
              <a:t>:</a:t>
            </a:r>
            <a:r>
              <a:rPr lang="fr-FR" sz="1500" i="1" dirty="0"/>
              <a:t> J'essaie toujours d'être prudent, mais maintenant je suis inquiet – et s'il m'avait donné le VIH ou quelque chose de ce genre </a:t>
            </a:r>
            <a:r>
              <a:rPr lang="en-US" sz="1500" i="1" dirty="0"/>
              <a:t>?</a:t>
            </a:r>
          </a:p>
          <a:p>
            <a:pPr marL="0" indent="0">
              <a:buNone/>
              <a:tabLst>
                <a:tab pos="620713" algn="l"/>
              </a:tabLst>
            </a:pPr>
            <a:r>
              <a:rPr lang="en-US" sz="1500" b="1" dirty="0"/>
              <a:t>PE </a:t>
            </a:r>
            <a:r>
              <a:rPr lang="en-US" sz="1500" dirty="0"/>
              <a:t>:</a:t>
            </a:r>
            <a:r>
              <a:rPr lang="fr-FR" sz="1500" dirty="0"/>
              <a:t> Vous craignez donc d’être infecté.</a:t>
            </a:r>
            <a:r>
              <a:rPr lang="en-US" sz="1500" dirty="0">
                <a:solidFill>
                  <a:srgbClr val="FF0000"/>
                </a:solidFill>
              </a:rPr>
              <a:t> </a:t>
            </a:r>
            <a:r>
              <a:rPr lang="en-US" sz="1500" b="1" dirty="0">
                <a:solidFill>
                  <a:srgbClr val="FF0000"/>
                </a:solidFill>
              </a:rPr>
              <a:t>[?]</a:t>
            </a:r>
            <a:r>
              <a:rPr lang="en-US" sz="1500" dirty="0">
                <a:solidFill>
                  <a:srgbClr val="FF0000"/>
                </a:solidFill>
              </a:rPr>
              <a:t> </a:t>
            </a:r>
            <a:r>
              <a:rPr lang="fr-FR" sz="1500" dirty="0"/>
              <a:t>e me demande si je pourrais vous demander ce que vous avez entendu sur le VIH </a:t>
            </a:r>
            <a:r>
              <a:rPr lang="en-US" sz="1500" dirty="0"/>
              <a:t>? </a:t>
            </a:r>
            <a:r>
              <a:rPr lang="en-US" sz="1500" b="1" dirty="0">
                <a:solidFill>
                  <a:srgbClr val="FF0000"/>
                </a:solidFill>
              </a:rPr>
              <a:t>[?]</a:t>
            </a:r>
          </a:p>
          <a:p>
            <a:pPr marL="0" indent="0">
              <a:buNone/>
              <a:tabLst>
                <a:tab pos="620713" algn="l"/>
              </a:tabLst>
            </a:pPr>
            <a:r>
              <a:rPr lang="en-US" sz="1500" b="1" i="1" dirty="0"/>
              <a:t>Client </a:t>
            </a:r>
            <a:r>
              <a:rPr lang="en-US" sz="1500" dirty="0"/>
              <a:t>:</a:t>
            </a:r>
            <a:r>
              <a:rPr lang="fr-FR" sz="1500" i="1" dirty="0"/>
              <a:t> Je sais que je peux avoir des relations sexuelles si nous n’utilisons pas de préservatif. Mais j'ai pensé que parce que je ne dors pas avec ce genre de gars, je n'avais pas à m'inquiéter</a:t>
            </a:r>
            <a:r>
              <a:rPr lang="en-US" sz="1500" i="1" dirty="0"/>
              <a:t>.</a:t>
            </a:r>
          </a:p>
          <a:p>
            <a:pPr marL="0" indent="0">
              <a:buNone/>
              <a:tabLst>
                <a:tab pos="620713" algn="l"/>
              </a:tabLst>
            </a:pPr>
            <a:r>
              <a:rPr lang="en-US" sz="1500" b="1" dirty="0"/>
              <a:t>PE </a:t>
            </a:r>
            <a:r>
              <a:rPr lang="en-US" sz="1500" dirty="0"/>
              <a:t>:</a:t>
            </a:r>
            <a:r>
              <a:rPr lang="fr-FR" sz="1500" dirty="0"/>
              <a:t> Pouvez-vous expliquer un peu ce que vous entendez par « ce genre de gars ? »</a:t>
            </a:r>
            <a:r>
              <a:rPr lang="en-US" sz="1500" b="1" dirty="0">
                <a:solidFill>
                  <a:srgbClr val="FF0000"/>
                </a:solidFill>
              </a:rPr>
              <a:t>[?]</a:t>
            </a:r>
          </a:p>
          <a:p>
            <a:pPr marL="0" indent="0">
              <a:buNone/>
              <a:tabLst>
                <a:tab pos="620713" algn="l"/>
              </a:tabLst>
            </a:pPr>
            <a:r>
              <a:rPr lang="en-US" sz="1500" b="1" i="1" dirty="0"/>
              <a:t>Client </a:t>
            </a:r>
            <a:r>
              <a:rPr lang="en-US" sz="1500" dirty="0"/>
              <a:t>: </a:t>
            </a:r>
            <a:r>
              <a:rPr lang="fr-FR" sz="1500" i="1" dirty="0"/>
              <a:t>Les gars qui couchent partout. Je reste avec mon partenaire - il est en très bonne forme et se garde toujours propre ; alors j'ai pensé, pas de problème</a:t>
            </a:r>
            <a:r>
              <a:rPr lang="en-US" sz="1500" i="1" dirty="0"/>
              <a:t>. </a:t>
            </a:r>
          </a:p>
          <a:p>
            <a:pPr marL="0" indent="0">
              <a:buNone/>
              <a:tabLst>
                <a:tab pos="620713" algn="l"/>
              </a:tabLst>
            </a:pPr>
            <a:r>
              <a:rPr lang="en-US" sz="1500" b="1" dirty="0"/>
              <a:t>PE </a:t>
            </a:r>
            <a:r>
              <a:rPr lang="en-US" sz="1500" dirty="0"/>
              <a:t>: </a:t>
            </a:r>
            <a:r>
              <a:rPr lang="fr-FR" sz="1500" dirty="0"/>
              <a:t>Eh bien, il semble que vous en savez déjà un peu plus sur le VIH. Si vous le souhaitez, je peux partager un peu plus d'informations avec vous</a:t>
            </a:r>
            <a:r>
              <a:rPr lang="en-US" sz="1500" dirty="0"/>
              <a:t>. </a:t>
            </a:r>
            <a:r>
              <a:rPr lang="en-US" sz="1500" b="1" dirty="0">
                <a:solidFill>
                  <a:srgbClr val="FF0000"/>
                </a:solidFill>
              </a:rPr>
              <a:t>[?]</a:t>
            </a:r>
          </a:p>
          <a:p>
            <a:pPr marL="0" indent="0">
              <a:buNone/>
              <a:tabLst>
                <a:tab pos="620713" algn="l"/>
              </a:tabLst>
            </a:pPr>
            <a:r>
              <a:rPr lang="en-US" sz="1500" b="1" i="1" dirty="0"/>
              <a:t>Client </a:t>
            </a:r>
            <a:r>
              <a:rPr lang="en-US" sz="1500" dirty="0"/>
              <a:t>: </a:t>
            </a:r>
            <a:r>
              <a:rPr lang="en-US" sz="1500" i="1" dirty="0" err="1"/>
              <a:t>D'accord</a:t>
            </a:r>
            <a:r>
              <a:rPr lang="en-US" sz="1500" dirty="0"/>
              <a:t>. </a:t>
            </a:r>
          </a:p>
          <a:p>
            <a:pPr marL="6350" indent="-6350">
              <a:buNone/>
            </a:pPr>
            <a:r>
              <a:rPr lang="en-US" sz="1500" b="1" dirty="0"/>
              <a:t>PE </a:t>
            </a:r>
            <a:r>
              <a:rPr lang="en-US" sz="1500" dirty="0"/>
              <a:t>:</a:t>
            </a:r>
            <a:r>
              <a:rPr lang="fr-FR" sz="1500" dirty="0"/>
              <a:t> Ainsi, comme vous l’avez dit, vous pouvez contracter le VIH à la suite de rapports sexuels non protégés, et surtout si vous avez eu des relations sexuelles anales sans préservatif. La peau à l'intérieur de votre anus peut se déchirer très facilement, ce qui facilite la transmission du virus d'une personne à une autre si une personne est positive. Cela ressemble-t-il à votre situation ? </a:t>
            </a:r>
            <a:r>
              <a:rPr lang="en-US" sz="1500" b="1" dirty="0">
                <a:solidFill>
                  <a:srgbClr val="FF0000"/>
                </a:solidFill>
              </a:rPr>
              <a:t>[?]</a:t>
            </a:r>
          </a:p>
          <a:p>
            <a:pPr marL="0" indent="0">
              <a:buNone/>
              <a:tabLst>
                <a:tab pos="620713" algn="l"/>
              </a:tabLst>
            </a:pPr>
            <a:r>
              <a:rPr lang="en-US" sz="1500" b="1" i="1" dirty="0"/>
              <a:t>Client </a:t>
            </a:r>
            <a:r>
              <a:rPr lang="en-US" sz="1500" i="1" dirty="0"/>
              <a:t>: </a:t>
            </a:r>
            <a:r>
              <a:rPr lang="fr-FR" sz="1500" i="1" dirty="0"/>
              <a:t>Ouais – il est toujours dessus et je suis toujours dessous. Mais nous n'utilisons jamais de préservatifs</a:t>
            </a:r>
            <a:r>
              <a:rPr lang="en-US" sz="1500" i="1" dirty="0"/>
              <a:t>. </a:t>
            </a:r>
          </a:p>
          <a:p>
            <a:pPr marL="0" indent="0">
              <a:buNone/>
            </a:pPr>
            <a:r>
              <a:rPr lang="en-US" sz="1500" b="1" dirty="0"/>
              <a:t>PE </a:t>
            </a:r>
            <a:r>
              <a:rPr lang="en-US" sz="1500" dirty="0"/>
              <a:t>:</a:t>
            </a:r>
            <a:r>
              <a:rPr lang="fr-FR" sz="1500" dirty="0"/>
              <a:t> D'accord, vous êtes dessous sans préservatif, mais il prend bien soin de lui</a:t>
            </a:r>
            <a:r>
              <a:rPr lang="en-US" sz="1500" dirty="0"/>
              <a:t>. </a:t>
            </a:r>
            <a:r>
              <a:rPr lang="en-US" sz="1500" b="1" dirty="0">
                <a:solidFill>
                  <a:srgbClr val="FF0000"/>
                </a:solidFill>
              </a:rPr>
              <a:t>[?]</a:t>
            </a:r>
            <a:r>
              <a:rPr lang="en-US" sz="1500" dirty="0"/>
              <a:t> </a:t>
            </a:r>
            <a:r>
              <a:rPr lang="fr-FR" sz="1500" dirty="0"/>
              <a:t>Beaucoup de gens se trouvent dans cette situation - je peux vous en dire un peu plus si vous le souhaitez </a:t>
            </a:r>
            <a:r>
              <a:rPr lang="en-US" sz="1500" dirty="0"/>
              <a:t>? </a:t>
            </a:r>
            <a:r>
              <a:rPr lang="en-US" sz="1500" b="1" dirty="0">
                <a:solidFill>
                  <a:srgbClr val="FF0000"/>
                </a:solidFill>
              </a:rPr>
              <a:t>[?]</a:t>
            </a:r>
          </a:p>
          <a:p>
            <a:pPr marL="0" indent="0">
              <a:buNone/>
              <a:tabLst>
                <a:tab pos="620713" algn="l"/>
              </a:tabLst>
            </a:pPr>
            <a:r>
              <a:rPr lang="en-US" sz="1500" b="1" i="1" dirty="0"/>
              <a:t>Client </a:t>
            </a:r>
            <a:r>
              <a:rPr lang="en-US" sz="1500" i="1" dirty="0"/>
              <a:t>: OK, bien sûr. </a:t>
            </a:r>
          </a:p>
          <a:p>
            <a:pPr marL="6350" indent="-6350">
              <a:buNone/>
            </a:pPr>
            <a:r>
              <a:rPr lang="en-US" sz="1500" b="1" dirty="0"/>
              <a:t>PE </a:t>
            </a:r>
            <a:r>
              <a:rPr lang="en-US" sz="1500" dirty="0"/>
              <a:t>: </a:t>
            </a:r>
            <a:r>
              <a:rPr lang="fr-FR" sz="1500" dirty="0"/>
              <a:t>S'il a des relations sexuelles avec vous sans préservatif, il pourrait y avoir un risque de VIH. Beaucoup de gens pensent que seuls certains types de personnes sont à risque, mais en fait, n'importe qui pourrait être infecté par le VIH: peu importe que vous soyez gay ou hétéro. Il n'y a aucun moyen de savoir en regardant quelqu'un s'il est infecté - le seul moyen de savoir avec certitude est de se faire tester. Comprenez-vous cela </a:t>
            </a:r>
            <a:r>
              <a:rPr lang="en-US" sz="1500" dirty="0"/>
              <a:t>? </a:t>
            </a:r>
            <a:r>
              <a:rPr lang="en-US" sz="1500" b="1" dirty="0">
                <a:solidFill>
                  <a:srgbClr val="FF0000"/>
                </a:solidFill>
              </a:rPr>
              <a:t>[?]</a:t>
            </a:r>
          </a:p>
          <a:p>
            <a:pPr marL="0" indent="0">
              <a:buNone/>
              <a:tabLst>
                <a:tab pos="620713" algn="l"/>
              </a:tabLst>
            </a:pPr>
            <a:r>
              <a:rPr lang="en-US" sz="1500" b="1" i="1" dirty="0"/>
              <a:t>Client </a:t>
            </a:r>
            <a:r>
              <a:rPr lang="en-US" sz="1500" i="1" dirty="0"/>
              <a:t>:</a:t>
            </a:r>
            <a:r>
              <a:rPr lang="fr-FR" sz="1500" i="1" dirty="0"/>
              <a:t> Je suppose. Je sais que tout le monde dit que vous devez vous faire tester et connaître votre statut, mais j'ai toujours pensé qu'il valait mieux ne pas savoir</a:t>
            </a:r>
            <a:r>
              <a:rPr lang="en-US" sz="1500" i="1" dirty="0"/>
              <a:t>. </a:t>
            </a:r>
          </a:p>
          <a:p>
            <a:pPr marL="6350" indent="-6350">
              <a:buNone/>
            </a:pPr>
            <a:r>
              <a:rPr lang="en-US" sz="1500" b="1" dirty="0"/>
              <a:t>PE </a:t>
            </a:r>
            <a:r>
              <a:rPr lang="en-US" sz="1500" dirty="0"/>
              <a:t>: </a:t>
            </a:r>
            <a:r>
              <a:rPr lang="fr-FR" sz="1500" dirty="0"/>
              <a:t> Vous avez donc eu des relations sexuelles non protégées, et vous vous inquiétez du VIH, et vous avez pensé au dépistage, mais d’un autre côté, il vaut peut-être mieux ne pas savoir - est-ce exact ? </a:t>
            </a:r>
            <a:r>
              <a:rPr lang="en-US" sz="1500" b="1" dirty="0">
                <a:solidFill>
                  <a:srgbClr val="FF0000"/>
                </a:solidFill>
              </a:rPr>
              <a:t>[?]</a:t>
            </a:r>
          </a:p>
        </p:txBody>
      </p:sp>
    </p:spTree>
    <p:extLst>
      <p:ext uri="{BB962C8B-B14F-4D97-AF65-F5344CB8AC3E}">
        <p14:creationId xmlns:p14="http://schemas.microsoft.com/office/powerpoint/2010/main" val="2839186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74FF-E8E3-4413-B892-3CC8924936CE}"/>
              </a:ext>
            </a:extLst>
          </p:cNvPr>
          <p:cNvSpPr>
            <a:spLocks noGrp="1"/>
          </p:cNvSpPr>
          <p:nvPr>
            <p:ph type="title"/>
          </p:nvPr>
        </p:nvSpPr>
        <p:spPr/>
        <p:txBody>
          <a:bodyPr vert="horz" lIns="91440" tIns="45720" rIns="91440" bIns="45720" rtlCol="0" anchor="ctr">
            <a:normAutofit/>
          </a:bodyPr>
          <a:lstStyle/>
          <a:p>
            <a:r>
              <a:rPr lang="en-US" b="1" kern="1200" dirty="0">
                <a:solidFill>
                  <a:schemeClr val="accent1"/>
                </a:solidFill>
                <a:latin typeface="+mj-lt"/>
                <a:ea typeface="+mj-ea"/>
                <a:cs typeface="+mj-cs"/>
              </a:rPr>
              <a:t>Évitez ceci …</a:t>
            </a:r>
          </a:p>
        </p:txBody>
      </p:sp>
      <p:sp>
        <p:nvSpPr>
          <p:cNvPr id="5" name="Text Placeholder 4">
            <a:extLst>
              <a:ext uri="{FF2B5EF4-FFF2-40B4-BE49-F238E27FC236}">
                <a16:creationId xmlns:a16="http://schemas.microsoft.com/office/drawing/2014/main" id="{5564C15A-E42E-B847-81C6-D8ABAFA8D155}"/>
              </a:ext>
            </a:extLst>
          </p:cNvPr>
          <p:cNvSpPr>
            <a:spLocks noGrp="1"/>
          </p:cNvSpPr>
          <p:nvPr>
            <p:ph type="body" sz="quarter" idx="4294967295"/>
          </p:nvPr>
        </p:nvSpPr>
        <p:spPr>
          <a:xfrm>
            <a:off x="838200" y="1668462"/>
            <a:ext cx="5781675" cy="4720146"/>
          </a:xfrm>
        </p:spPr>
        <p:txBody>
          <a:bodyPr vert="horz" lIns="91440" tIns="45720" rIns="91440" bIns="45720" rtlCol="0">
            <a:normAutofit/>
          </a:bodyPr>
          <a:lstStyle/>
          <a:p>
            <a:pPr marL="341313" indent="-341313">
              <a:lnSpc>
                <a:spcPct val="100000"/>
              </a:lnSpc>
              <a:spcBef>
                <a:spcPts val="0"/>
              </a:spcBef>
              <a:spcAft>
                <a:spcPts val="1800"/>
              </a:spcAft>
              <a:buClr>
                <a:schemeClr val="accent4"/>
              </a:buClr>
              <a:buFont typeface="Arial" panose="020B0604020202020204" pitchFamily="34" charset="0"/>
              <a:buChar char="•"/>
            </a:pPr>
            <a:r>
              <a:rPr lang="fr-FR" kern="1200" dirty="0">
                <a:solidFill>
                  <a:schemeClr val="tx1"/>
                </a:solidFill>
                <a:latin typeface="+mn-lt"/>
                <a:ea typeface="+mn-ea"/>
                <a:cs typeface="+mn-cs"/>
              </a:rPr>
              <a:t>Pousser le client à faire quelque chose lorsqu'il n'est pas prêt</a:t>
            </a:r>
            <a:endParaRPr lang="en-US" kern="1200" dirty="0">
              <a:solidFill>
                <a:schemeClr val="tx1"/>
              </a:solidFill>
              <a:latin typeface="+mn-lt"/>
              <a:ea typeface="+mn-ea"/>
              <a:cs typeface="+mn-cs"/>
            </a:endParaRPr>
          </a:p>
          <a:p>
            <a:pPr marL="341313" indent="-341313">
              <a:lnSpc>
                <a:spcPct val="100000"/>
              </a:lnSpc>
              <a:spcBef>
                <a:spcPts val="0"/>
              </a:spcBef>
              <a:spcAft>
                <a:spcPts val="1800"/>
              </a:spcAft>
              <a:buClr>
                <a:schemeClr val="accent4"/>
              </a:buClr>
              <a:buFont typeface="Arial" panose="020B0604020202020204" pitchFamily="34" charset="0"/>
              <a:buChar char="•"/>
            </a:pPr>
            <a:r>
              <a:rPr lang="fr-FR" kern="1200" dirty="0">
                <a:solidFill>
                  <a:schemeClr val="tx1"/>
                </a:solidFill>
                <a:latin typeface="+mn-lt"/>
                <a:ea typeface="+mn-ea"/>
                <a:cs typeface="+mn-cs"/>
              </a:rPr>
              <a:t>Se disputer avec le client</a:t>
            </a:r>
            <a:endParaRPr lang="en-US" kern="1200" dirty="0">
              <a:solidFill>
                <a:schemeClr val="tx1"/>
              </a:solidFill>
              <a:latin typeface="+mn-lt"/>
              <a:ea typeface="+mn-ea"/>
              <a:cs typeface="+mn-cs"/>
            </a:endParaRPr>
          </a:p>
          <a:p>
            <a:pPr marL="341313" indent="-341313">
              <a:lnSpc>
                <a:spcPct val="100000"/>
              </a:lnSpc>
              <a:spcBef>
                <a:spcPts val="0"/>
              </a:spcBef>
              <a:spcAft>
                <a:spcPts val="1800"/>
              </a:spcAft>
              <a:buClr>
                <a:schemeClr val="accent4"/>
              </a:buClr>
              <a:buFont typeface="Arial" panose="020B0604020202020204" pitchFamily="34" charset="0"/>
              <a:buChar char="•"/>
            </a:pPr>
            <a:r>
              <a:rPr lang="fr-FR" kern="1200" dirty="0">
                <a:solidFill>
                  <a:schemeClr val="tx1"/>
                </a:solidFill>
                <a:latin typeface="+mn-lt"/>
                <a:ea typeface="+mn-ea"/>
                <a:cs typeface="+mn-cs"/>
              </a:rPr>
              <a:t>Ordonner ou commander le client de faire quelque chose</a:t>
            </a:r>
            <a:endParaRPr lang="en-US" kern="1200" dirty="0">
              <a:solidFill>
                <a:schemeClr val="tx1"/>
              </a:solidFill>
              <a:latin typeface="+mn-lt"/>
              <a:ea typeface="+mn-ea"/>
              <a:cs typeface="+mn-cs"/>
            </a:endParaRPr>
          </a:p>
          <a:p>
            <a:pPr marL="341313" indent="-341313">
              <a:lnSpc>
                <a:spcPct val="100000"/>
              </a:lnSpc>
              <a:spcBef>
                <a:spcPts val="0"/>
              </a:spcBef>
              <a:spcAft>
                <a:spcPts val="1800"/>
              </a:spcAft>
              <a:buClr>
                <a:schemeClr val="accent4"/>
              </a:buClr>
              <a:buFont typeface="Arial" panose="020B0604020202020204" pitchFamily="34" charset="0"/>
              <a:buChar char="•"/>
            </a:pPr>
            <a:r>
              <a:rPr lang="fr-FR" kern="1200" dirty="0">
                <a:solidFill>
                  <a:schemeClr val="tx1"/>
                </a:solidFill>
                <a:latin typeface="+mn-lt"/>
                <a:ea typeface="+mn-ea"/>
                <a:cs typeface="+mn-cs"/>
              </a:rPr>
              <a:t>Blâmer, humilier ou juger le client parce que vous n'êtes pas d'accord avec ses choix</a:t>
            </a:r>
            <a:endParaRPr lang="en-US" kern="1200" dirty="0">
              <a:solidFill>
                <a:schemeClr val="tx1"/>
              </a:solidFill>
              <a:latin typeface="+mn-lt"/>
              <a:ea typeface="+mn-ea"/>
              <a:cs typeface="+mn-cs"/>
            </a:endParaRPr>
          </a:p>
          <a:p>
            <a:pPr marL="0">
              <a:buFont typeface="Arial" panose="020B0604020202020204" pitchFamily="34" charset="0"/>
              <a:buChar char="•"/>
            </a:pPr>
            <a:endParaRPr lang="en-US" kern="1200" dirty="0">
              <a:solidFill>
                <a:schemeClr val="tx1"/>
              </a:solidFill>
              <a:latin typeface="+mn-lt"/>
              <a:ea typeface="+mn-ea"/>
              <a:cs typeface="+mn-cs"/>
            </a:endParaRPr>
          </a:p>
        </p:txBody>
      </p:sp>
      <p:pic>
        <p:nvPicPr>
          <p:cNvPr id="4" name="Picture 3">
            <a:extLst>
              <a:ext uri="{FF2B5EF4-FFF2-40B4-BE49-F238E27FC236}">
                <a16:creationId xmlns:a16="http://schemas.microsoft.com/office/drawing/2014/main" id="{117F1EC3-E1B5-AA40-B02F-096EC42BA904}"/>
              </a:ext>
            </a:extLst>
          </p:cNvPr>
          <p:cNvPicPr>
            <a:picLocks noChangeAspect="1"/>
          </p:cNvPicPr>
          <p:nvPr/>
        </p:nvPicPr>
        <p:blipFill>
          <a:blip r:embed="rId3"/>
          <a:stretch>
            <a:fillRect/>
          </a:stretch>
        </p:blipFill>
        <p:spPr>
          <a:xfrm>
            <a:off x="6986016" y="1298448"/>
            <a:ext cx="4971288" cy="4261104"/>
          </a:xfrm>
          <a:prstGeom prst="rect">
            <a:avLst/>
          </a:prstGeom>
        </p:spPr>
      </p:pic>
    </p:spTree>
    <p:extLst>
      <p:ext uri="{BB962C8B-B14F-4D97-AF65-F5344CB8AC3E}">
        <p14:creationId xmlns:p14="http://schemas.microsoft.com/office/powerpoint/2010/main" val="941731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85B3F2-998A-CA49-BD35-1899C67A18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2176"/>
          <a:stretch/>
        </p:blipFill>
        <p:spPr>
          <a:xfrm>
            <a:off x="8416847" y="1388533"/>
            <a:ext cx="3775153" cy="4648097"/>
          </a:xfrm>
          <a:prstGeom prst="rect">
            <a:avLst/>
          </a:prstGeom>
        </p:spPr>
      </p:pic>
      <p:sp>
        <p:nvSpPr>
          <p:cNvPr id="2" name="Title 1">
            <a:extLst>
              <a:ext uri="{FF2B5EF4-FFF2-40B4-BE49-F238E27FC236}">
                <a16:creationId xmlns:a16="http://schemas.microsoft.com/office/drawing/2014/main" id="{DEB474FF-E8E3-4413-B892-3CC8924936CE}"/>
              </a:ext>
            </a:extLst>
          </p:cNvPr>
          <p:cNvSpPr>
            <a:spLocks noGrp="1"/>
          </p:cNvSpPr>
          <p:nvPr>
            <p:ph type="title"/>
          </p:nvPr>
        </p:nvSpPr>
        <p:spPr/>
        <p:txBody>
          <a:bodyPr vert="horz" lIns="91440" tIns="45720" rIns="91440" bIns="45720" rtlCol="0" anchor="ctr">
            <a:normAutofit/>
          </a:bodyPr>
          <a:lstStyle/>
          <a:p>
            <a:r>
              <a:rPr lang="en-US" b="1" kern="1200" dirty="0">
                <a:solidFill>
                  <a:schemeClr val="accent1"/>
                </a:solidFill>
                <a:latin typeface="+mj-lt"/>
                <a:ea typeface="+mj-ea"/>
                <a:cs typeface="+mj-cs"/>
              </a:rPr>
              <a:t>… essayez plutôt cela</a:t>
            </a:r>
          </a:p>
        </p:txBody>
      </p:sp>
      <p:sp>
        <p:nvSpPr>
          <p:cNvPr id="5" name="Text Placeholder 4">
            <a:extLst>
              <a:ext uri="{FF2B5EF4-FFF2-40B4-BE49-F238E27FC236}">
                <a16:creationId xmlns:a16="http://schemas.microsoft.com/office/drawing/2014/main" id="{5564C15A-E42E-B847-81C6-D8ABAFA8D155}"/>
              </a:ext>
            </a:extLst>
          </p:cNvPr>
          <p:cNvSpPr>
            <a:spLocks noGrp="1"/>
          </p:cNvSpPr>
          <p:nvPr>
            <p:ph type="body" sz="quarter" idx="4294967295"/>
          </p:nvPr>
        </p:nvSpPr>
        <p:spPr>
          <a:xfrm>
            <a:off x="838200" y="1621306"/>
            <a:ext cx="8305800" cy="4925798"/>
          </a:xfrm>
        </p:spPr>
        <p:txBody>
          <a:bodyPr vert="horz" lIns="91440" tIns="45720" rIns="91440" bIns="45720" rtlCol="0">
            <a:noAutofit/>
          </a:bodyPr>
          <a:lstStyle/>
          <a:p>
            <a:pPr marL="341313" indent="-341313">
              <a:lnSpc>
                <a:spcPct val="100000"/>
              </a:lnSpc>
              <a:spcBef>
                <a:spcPts val="0"/>
              </a:spcBef>
              <a:spcAft>
                <a:spcPts val="1800"/>
              </a:spcAft>
              <a:buClr>
                <a:schemeClr val="accent4"/>
              </a:buClr>
              <a:buFont typeface="Arial" panose="020B0604020202020204" pitchFamily="34" charset="0"/>
              <a:buChar char="•"/>
            </a:pPr>
            <a:r>
              <a:rPr lang="fr-FR" sz="2600" kern="1200" dirty="0">
                <a:solidFill>
                  <a:schemeClr val="tx1"/>
                </a:solidFill>
                <a:latin typeface="+mn-lt"/>
                <a:ea typeface="+mn-ea"/>
                <a:cs typeface="+mn-cs"/>
              </a:rPr>
              <a:t>Utilisez des questions ouvertes pour sonder les connaissances, les expériences et les défis du client</a:t>
            </a:r>
            <a:endParaRPr lang="en-US" sz="2600" kern="1200" dirty="0">
              <a:solidFill>
                <a:schemeClr val="tx1"/>
              </a:solidFill>
              <a:latin typeface="+mn-lt"/>
              <a:ea typeface="+mn-ea"/>
              <a:cs typeface="+mn-cs"/>
            </a:endParaRPr>
          </a:p>
          <a:p>
            <a:pPr marL="341313" indent="-341313">
              <a:lnSpc>
                <a:spcPct val="100000"/>
              </a:lnSpc>
              <a:spcBef>
                <a:spcPts val="0"/>
              </a:spcBef>
              <a:spcAft>
                <a:spcPts val="1800"/>
              </a:spcAft>
              <a:buClr>
                <a:schemeClr val="accent4"/>
              </a:buClr>
              <a:buFont typeface="Arial" panose="020B0604020202020204" pitchFamily="34" charset="0"/>
              <a:buChar char="•"/>
            </a:pPr>
            <a:r>
              <a:rPr lang="fr-FR" sz="2600" kern="1200" dirty="0">
                <a:solidFill>
                  <a:schemeClr val="tx1"/>
                </a:solidFill>
                <a:latin typeface="+mn-lt"/>
                <a:ea typeface="+mn-ea"/>
                <a:cs typeface="+mn-cs"/>
              </a:rPr>
              <a:t>Demander et renforcer les propres raisons d’une décision du client</a:t>
            </a:r>
            <a:endParaRPr lang="en-US" sz="2600" kern="1200" dirty="0">
              <a:solidFill>
                <a:schemeClr val="tx1"/>
              </a:solidFill>
              <a:latin typeface="+mn-lt"/>
              <a:ea typeface="+mn-ea"/>
              <a:cs typeface="+mn-cs"/>
            </a:endParaRPr>
          </a:p>
          <a:p>
            <a:pPr marL="341313" indent="-341313">
              <a:lnSpc>
                <a:spcPct val="100000"/>
              </a:lnSpc>
              <a:spcBef>
                <a:spcPts val="0"/>
              </a:spcBef>
              <a:spcAft>
                <a:spcPts val="1800"/>
              </a:spcAft>
              <a:buClr>
                <a:schemeClr val="accent4"/>
              </a:buClr>
              <a:buFont typeface="Arial" panose="020B0604020202020204" pitchFamily="34" charset="0"/>
              <a:buChar char="•"/>
            </a:pPr>
            <a:r>
              <a:rPr lang="fr-FR" sz="2600" kern="1200" dirty="0">
                <a:solidFill>
                  <a:schemeClr val="tx1"/>
                </a:solidFill>
                <a:latin typeface="+mn-lt"/>
                <a:ea typeface="+mn-ea"/>
                <a:cs typeface="+mn-cs"/>
              </a:rPr>
              <a:t>Explorer les raisons de la résistance et changer d'orientation si nécessaire</a:t>
            </a:r>
            <a:endParaRPr lang="en-US" sz="2600" kern="1200" dirty="0">
              <a:solidFill>
                <a:schemeClr val="tx1"/>
              </a:solidFill>
              <a:latin typeface="+mn-lt"/>
              <a:ea typeface="+mn-ea"/>
              <a:cs typeface="+mn-cs"/>
            </a:endParaRPr>
          </a:p>
          <a:p>
            <a:pPr marL="341313" indent="-341313">
              <a:lnSpc>
                <a:spcPct val="100000"/>
              </a:lnSpc>
              <a:spcBef>
                <a:spcPts val="0"/>
              </a:spcBef>
              <a:spcAft>
                <a:spcPts val="1800"/>
              </a:spcAft>
              <a:buClr>
                <a:schemeClr val="accent4"/>
              </a:buClr>
              <a:buFont typeface="Arial" panose="020B0604020202020204" pitchFamily="34" charset="0"/>
              <a:buChar char="•"/>
            </a:pPr>
            <a:r>
              <a:rPr lang="fr-FR" sz="2600" kern="1200" dirty="0">
                <a:solidFill>
                  <a:schemeClr val="tx1"/>
                </a:solidFill>
                <a:latin typeface="+mn-lt"/>
                <a:ea typeface="+mn-ea"/>
                <a:cs typeface="+mn-cs"/>
              </a:rPr>
              <a:t>Utiliser une écoute réflexive pour lutter contre l'ambivalence</a:t>
            </a:r>
            <a:r>
              <a:rPr lang="en-US" sz="2600" kern="1200" dirty="0">
                <a:solidFill>
                  <a:schemeClr val="tx1"/>
                </a:solidFill>
                <a:latin typeface="+mn-lt"/>
                <a:ea typeface="+mn-ea"/>
                <a:cs typeface="+mn-cs"/>
              </a:rPr>
              <a:t> </a:t>
            </a:r>
          </a:p>
          <a:p>
            <a:pPr marL="341313" indent="-341313">
              <a:lnSpc>
                <a:spcPct val="100000"/>
              </a:lnSpc>
              <a:spcBef>
                <a:spcPts val="0"/>
              </a:spcBef>
              <a:spcAft>
                <a:spcPts val="1800"/>
              </a:spcAft>
              <a:buClr>
                <a:schemeClr val="accent4"/>
              </a:buClr>
              <a:buFont typeface="Arial" panose="020B0604020202020204" pitchFamily="34" charset="0"/>
              <a:buChar char="•"/>
            </a:pPr>
            <a:r>
              <a:rPr lang="fr-FR" sz="2600" kern="1200" dirty="0">
                <a:solidFill>
                  <a:schemeClr val="tx1"/>
                </a:solidFill>
                <a:latin typeface="+mn-lt"/>
                <a:ea typeface="+mn-ea"/>
                <a:cs typeface="+mn-cs"/>
              </a:rPr>
              <a:t>Impliquer le client dans la résolution de problèmes</a:t>
            </a:r>
            <a:endParaRPr lang="en-US" sz="2600" kern="1200" dirty="0">
              <a:solidFill>
                <a:schemeClr val="tx1"/>
              </a:solidFill>
              <a:latin typeface="+mn-lt"/>
              <a:ea typeface="+mn-ea"/>
              <a:cs typeface="+mn-cs"/>
            </a:endParaRPr>
          </a:p>
        </p:txBody>
      </p:sp>
    </p:spTree>
    <p:extLst>
      <p:ext uri="{BB962C8B-B14F-4D97-AF65-F5344CB8AC3E}">
        <p14:creationId xmlns:p14="http://schemas.microsoft.com/office/powerpoint/2010/main" val="3114521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731B-F517-D345-B2EE-F3AD9E78C7F5}"/>
              </a:ext>
            </a:extLst>
          </p:cNvPr>
          <p:cNvSpPr>
            <a:spLocks noGrp="1"/>
          </p:cNvSpPr>
          <p:nvPr>
            <p:ph type="title"/>
          </p:nvPr>
        </p:nvSpPr>
        <p:spPr>
          <a:xfrm>
            <a:off x="838200" y="2745906"/>
            <a:ext cx="10515600" cy="800039"/>
          </a:xfrm>
        </p:spPr>
        <p:txBody>
          <a:bodyPr>
            <a:normAutofit fontScale="90000"/>
          </a:bodyPr>
          <a:lstStyle/>
          <a:p>
            <a:pPr algn="ctr"/>
            <a:r>
              <a:rPr lang="fr-FR" dirty="0"/>
              <a:t>Quand la </a:t>
            </a:r>
            <a:r>
              <a:rPr lang="fr-FR" b="1" dirty="0"/>
              <a:t>motivation</a:t>
            </a:r>
            <a:r>
              <a:rPr lang="fr-FR" dirty="0"/>
              <a:t> franchit-elle la ligne de </a:t>
            </a:r>
            <a:br>
              <a:rPr lang="fr-FR" dirty="0"/>
            </a:br>
            <a:r>
              <a:rPr lang="fr-FR" dirty="0"/>
              <a:t>la coercition </a:t>
            </a:r>
            <a:r>
              <a:rPr lang="en-US" dirty="0"/>
              <a:t>?</a:t>
            </a:r>
          </a:p>
        </p:txBody>
      </p:sp>
    </p:spTree>
    <p:extLst>
      <p:ext uri="{BB962C8B-B14F-4D97-AF65-F5344CB8AC3E}">
        <p14:creationId xmlns:p14="http://schemas.microsoft.com/office/powerpoint/2010/main" val="606870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13AA-ECAA-43CB-B555-91C160E1A51D}"/>
              </a:ext>
            </a:extLst>
          </p:cNvPr>
          <p:cNvSpPr>
            <a:spLocks noGrp="1"/>
          </p:cNvSpPr>
          <p:nvPr>
            <p:ph type="title"/>
          </p:nvPr>
        </p:nvSpPr>
        <p:spPr>
          <a:xfrm>
            <a:off x="838200" y="803364"/>
            <a:ext cx="10515600" cy="800100"/>
          </a:xfrm>
        </p:spPr>
        <p:txBody>
          <a:bodyPr>
            <a:noAutofit/>
          </a:bodyPr>
          <a:lstStyle/>
          <a:p>
            <a:r>
              <a:rPr lang="fr-FR" dirty="0"/>
              <a:t>Lorsque les techniques de counseling de motivation ne sont pas appropriées</a:t>
            </a:r>
            <a:endParaRPr lang="en-US" dirty="0"/>
          </a:p>
        </p:txBody>
      </p:sp>
      <p:sp>
        <p:nvSpPr>
          <p:cNvPr id="3" name="Text Placeholder 2">
            <a:extLst>
              <a:ext uri="{FF2B5EF4-FFF2-40B4-BE49-F238E27FC236}">
                <a16:creationId xmlns:a16="http://schemas.microsoft.com/office/drawing/2014/main" id="{453BB96B-8508-4F7E-AA0C-B0C19A34ABAF}"/>
              </a:ext>
            </a:extLst>
          </p:cNvPr>
          <p:cNvSpPr>
            <a:spLocks noGrp="1"/>
          </p:cNvSpPr>
          <p:nvPr>
            <p:ph type="body" sz="quarter" idx="4294967295"/>
          </p:nvPr>
        </p:nvSpPr>
        <p:spPr>
          <a:xfrm>
            <a:off x="838200" y="1870074"/>
            <a:ext cx="9910763" cy="3604133"/>
          </a:xfrm>
        </p:spPr>
        <p:txBody>
          <a:bodyPr>
            <a:normAutofit/>
          </a:bodyPr>
          <a:lstStyle/>
          <a:p>
            <a:pPr marL="341313" indent="-341313">
              <a:lnSpc>
                <a:spcPct val="100000"/>
              </a:lnSpc>
              <a:spcBef>
                <a:spcPts val="1800"/>
              </a:spcBef>
              <a:buClr>
                <a:schemeClr val="accent4"/>
              </a:buClr>
            </a:pPr>
            <a:r>
              <a:rPr lang="fr-FR" dirty="0">
                <a:solidFill>
                  <a:schemeClr val="tx1"/>
                </a:solidFill>
              </a:rPr>
              <a:t>Si la violence entre partenaires intimes (VPI) est révélée, il n'est plus approprié de remédier à l'ambivalence, d'explorer les raisons de la résistance ou de changer d'orientation</a:t>
            </a:r>
            <a:r>
              <a:rPr lang="en-US" dirty="0">
                <a:solidFill>
                  <a:schemeClr val="tx1"/>
                </a:solidFill>
              </a:rPr>
              <a:t> </a:t>
            </a:r>
          </a:p>
          <a:p>
            <a:pPr marL="341313" indent="-341313">
              <a:lnSpc>
                <a:spcPct val="100000"/>
              </a:lnSpc>
              <a:spcBef>
                <a:spcPts val="1800"/>
              </a:spcBef>
              <a:buClr>
                <a:schemeClr val="accent4"/>
              </a:buClr>
            </a:pPr>
            <a:r>
              <a:rPr lang="fr-FR" dirty="0">
                <a:solidFill>
                  <a:schemeClr val="tx1"/>
                </a:solidFill>
              </a:rPr>
              <a:t>Au lieu de cela, le prestataire doit passer à un ensemble de compétences appelé </a:t>
            </a:r>
            <a:r>
              <a:rPr lang="en-US" dirty="0">
                <a:solidFill>
                  <a:schemeClr val="tx1"/>
                </a:solidFill>
              </a:rPr>
              <a:t>: </a:t>
            </a:r>
            <a:r>
              <a:rPr lang="fr-FR" dirty="0">
                <a:solidFill>
                  <a:srgbClr val="000000"/>
                </a:solidFill>
                <a:latin typeface="+mn-lt"/>
                <a:cs typeface="+mn-cs"/>
              </a:rPr>
              <a:t>« </a:t>
            </a:r>
            <a:r>
              <a:rPr lang="en-US" dirty="0">
                <a:solidFill>
                  <a:schemeClr val="tx1">
                    <a:lumMod val="75000"/>
                    <a:lumOff val="25000"/>
                  </a:schemeClr>
                </a:solidFill>
              </a:rPr>
              <a:t>Assistance de première </a:t>
            </a:r>
            <a:r>
              <a:rPr lang="en-US" dirty="0" err="1">
                <a:solidFill>
                  <a:schemeClr val="tx1">
                    <a:lumMod val="75000"/>
                    <a:lumOff val="25000"/>
                  </a:schemeClr>
                </a:solidFill>
              </a:rPr>
              <a:t>ligne</a:t>
            </a:r>
            <a:r>
              <a:rPr lang="en-US" dirty="0">
                <a:solidFill>
                  <a:schemeClr val="tx1">
                    <a:lumMod val="75000"/>
                    <a:lumOff val="25000"/>
                  </a:schemeClr>
                </a:solidFill>
              </a:rPr>
              <a:t> </a:t>
            </a:r>
            <a:r>
              <a:rPr lang="fr-FR" dirty="0">
                <a:solidFill>
                  <a:srgbClr val="000000"/>
                </a:solidFill>
                <a:latin typeface="+mn-lt"/>
                <a:cs typeface="+mn-cs"/>
              </a:rPr>
              <a:t>»</a:t>
            </a:r>
            <a:r>
              <a:rPr lang="en-US" dirty="0">
                <a:solidFill>
                  <a:schemeClr val="tx1">
                    <a:lumMod val="75000"/>
                    <a:lumOff val="25000"/>
                  </a:schemeClr>
                </a:solidFill>
              </a:rPr>
              <a:t> *</a:t>
            </a:r>
            <a:endParaRPr lang="en-US" dirty="0">
              <a:solidFill>
                <a:schemeClr val="tx1"/>
              </a:solidFill>
            </a:endParaRPr>
          </a:p>
        </p:txBody>
      </p:sp>
      <p:sp>
        <p:nvSpPr>
          <p:cNvPr id="5" name="TextBox 4">
            <a:extLst>
              <a:ext uri="{FF2B5EF4-FFF2-40B4-BE49-F238E27FC236}">
                <a16:creationId xmlns:a16="http://schemas.microsoft.com/office/drawing/2014/main" id="{F885EBE4-C571-E84E-8FDD-A69F7FD88689}"/>
              </a:ext>
            </a:extLst>
          </p:cNvPr>
          <p:cNvSpPr txBox="1"/>
          <p:nvPr/>
        </p:nvSpPr>
        <p:spPr>
          <a:xfrm>
            <a:off x="989645" y="6007427"/>
            <a:ext cx="10958513" cy="523220"/>
          </a:xfrm>
          <a:prstGeom prst="rect">
            <a:avLst/>
          </a:prstGeom>
          <a:noFill/>
        </p:spPr>
        <p:txBody>
          <a:bodyPr wrap="square" rtlCol="0">
            <a:spAutoFit/>
          </a:bodyPr>
          <a:lstStyle/>
          <a:p>
            <a:r>
              <a:rPr lang="en-US" sz="2800" dirty="0"/>
              <a:t>*</a:t>
            </a:r>
            <a:r>
              <a:rPr lang="fr-FR" sz="2800" dirty="0"/>
              <a:t> Discuté lors de la prochaine session</a:t>
            </a:r>
            <a:endParaRPr lang="en-US" sz="2800" dirty="0"/>
          </a:p>
        </p:txBody>
      </p:sp>
    </p:spTree>
    <p:extLst>
      <p:ext uri="{BB962C8B-B14F-4D97-AF65-F5344CB8AC3E}">
        <p14:creationId xmlns:p14="http://schemas.microsoft.com/office/powerpoint/2010/main" val="3619189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90F4256-0D5F-4E7C-A817-3296AEED894A}"/>
              </a:ext>
            </a:extLst>
          </p:cNvPr>
          <p:cNvSpPr>
            <a:spLocks noGrp="1"/>
          </p:cNvSpPr>
          <p:nvPr>
            <p:ph type="pic" sz="quarter" idx="10"/>
          </p:nvPr>
        </p:nvSpPr>
        <p:spPr/>
      </p:sp>
      <p:sp>
        <p:nvSpPr>
          <p:cNvPr id="2" name="Title 1">
            <a:extLst>
              <a:ext uri="{FF2B5EF4-FFF2-40B4-BE49-F238E27FC236}">
                <a16:creationId xmlns:a16="http://schemas.microsoft.com/office/drawing/2014/main" id="{8603458F-5286-4DAC-A0A8-8603D91D0A98}"/>
              </a:ext>
            </a:extLst>
          </p:cNvPr>
          <p:cNvSpPr>
            <a:spLocks noGrp="1"/>
          </p:cNvSpPr>
          <p:nvPr>
            <p:ph type="title"/>
          </p:nvPr>
        </p:nvSpPr>
        <p:spPr/>
        <p:txBody>
          <a:bodyPr>
            <a:normAutofit/>
          </a:bodyPr>
          <a:lstStyle/>
          <a:p>
            <a:r>
              <a:rPr lang="en-US" dirty="0"/>
              <a:t>Session 11. </a:t>
            </a:r>
            <a:r>
              <a:rPr lang="fr-FR" dirty="0"/>
              <a:t>Interroger et répondre à la violence conjugale</a:t>
            </a:r>
            <a:endParaRPr lang="en-US" dirty="0"/>
          </a:p>
        </p:txBody>
      </p:sp>
    </p:spTree>
    <p:extLst>
      <p:ext uri="{BB962C8B-B14F-4D97-AF65-F5344CB8AC3E}">
        <p14:creationId xmlns:p14="http://schemas.microsoft.com/office/powerpoint/2010/main" val="789389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4CC0F38-F000-49F8-A0A1-6AD586CFCA32}"/>
              </a:ext>
            </a:extLst>
          </p:cNvPr>
          <p:cNvGraphicFramePr>
            <a:graphicFrameLocks noGrp="1"/>
          </p:cNvGraphicFramePr>
          <p:nvPr>
            <p:extLst>
              <p:ext uri="{D42A27DB-BD31-4B8C-83A1-F6EECF244321}">
                <p14:modId xmlns:p14="http://schemas.microsoft.com/office/powerpoint/2010/main" val="2192873080"/>
              </p:ext>
            </p:extLst>
          </p:nvPr>
        </p:nvGraphicFramePr>
        <p:xfrm>
          <a:off x="122327" y="3527051"/>
          <a:ext cx="2612455" cy="2453426"/>
        </p:xfrm>
        <a:graphic>
          <a:graphicData uri="http://schemas.openxmlformats.org/drawingml/2006/table">
            <a:tbl>
              <a:tblPr firstRow="1" firstCol="1" bandRow="1"/>
              <a:tblGrid>
                <a:gridCol w="2612455">
                  <a:extLst>
                    <a:ext uri="{9D8B030D-6E8A-4147-A177-3AD203B41FA5}">
                      <a16:colId xmlns:a16="http://schemas.microsoft.com/office/drawing/2014/main" val="529000481"/>
                    </a:ext>
                  </a:extLst>
                </a:gridCol>
              </a:tblGrid>
              <a:tr h="2453426">
                <a:tc>
                  <a:txBody>
                    <a:bodyPr/>
                    <a:lstStyle/>
                    <a:p>
                      <a:pPr marL="0" marR="0" lvl="0" indent="0" algn="ctr" defTabSz="457200" rtl="0" eaLnBrk="1" fontAlgn="auto" latinLnBrk="0" hangingPunct="1">
                        <a:lnSpc>
                          <a:spcPct val="100000"/>
                        </a:lnSpc>
                        <a:spcBef>
                          <a:spcPts val="1200"/>
                        </a:spcBef>
                        <a:spcAft>
                          <a:spcPts val="1200"/>
                        </a:spcAft>
                        <a:buClrTx/>
                        <a:buSzTx/>
                        <a:buFontTx/>
                        <a:buNone/>
                        <a:tabLst/>
                        <a:defRPr/>
                      </a:pPr>
                      <a:r>
                        <a:rPr lang="fr-FR" sz="1600" b="1" kern="1200" dirty="0">
                          <a:solidFill>
                            <a:schemeClr val="tx1"/>
                          </a:solidFill>
                          <a:effectLst/>
                          <a:latin typeface="Arial" panose="020B0604020202020204" pitchFamily="34" charset="0"/>
                          <a:ea typeface="+mn-ea"/>
                          <a:cs typeface="Arial" panose="020B0604020202020204" pitchFamily="34" charset="0"/>
                        </a:rPr>
                        <a:t>Le test index </a:t>
                      </a:r>
                      <a:r>
                        <a:rPr lang="fr-FR" sz="1600" b="0" kern="1200" dirty="0">
                          <a:solidFill>
                            <a:schemeClr val="tx1"/>
                          </a:solidFill>
                          <a:effectLst/>
                          <a:latin typeface="Arial" panose="020B0604020202020204" pitchFamily="34" charset="0"/>
                          <a:ea typeface="+mn-ea"/>
                          <a:cs typeface="Arial" panose="020B0604020202020204" pitchFamily="34" charset="0"/>
                        </a:rPr>
                        <a:t>nécessite de poser des questions sur le VPI. Les prestataires ne peuvent poser des questions sur le VPI que si les éléments de soutien suivants sont en place pour limiter les dommages potentiels</a:t>
                      </a:r>
                      <a:r>
                        <a:rPr lang="en-US" sz="1600" b="0" dirty="0">
                          <a:effectLst/>
                          <a:latin typeface="Arial" panose="020B0604020202020204" pitchFamily="34" charset="0"/>
                          <a:ea typeface="MS Mincho" panose="02020609040205080304" pitchFamily="49" charset="-128"/>
                          <a:cs typeface="Arial" panose="020B0604020202020204" pitchFamily="34" charset="0"/>
                        </a:rPr>
                        <a:t>.</a:t>
                      </a:r>
                    </a:p>
                  </a:txBody>
                  <a:tcPr marL="137160" marR="137160" marT="0" marB="0" anchor="ctr">
                    <a:lnL>
                      <a:noFill/>
                    </a:lnL>
                    <a:lnR>
                      <a:noFill/>
                    </a:lnR>
                    <a:lnT>
                      <a:noFill/>
                    </a:lnT>
                    <a:lnB>
                      <a:noFill/>
                    </a:lnB>
                    <a:solidFill>
                      <a:srgbClr val="EDEDED"/>
                    </a:solidFill>
                  </a:tcPr>
                </a:tc>
                <a:extLst>
                  <a:ext uri="{0D108BD9-81ED-4DB2-BD59-A6C34878D82A}">
                    <a16:rowId xmlns:a16="http://schemas.microsoft.com/office/drawing/2014/main" val="1504055104"/>
                  </a:ext>
                </a:extLst>
              </a:tr>
            </a:tbl>
          </a:graphicData>
        </a:graphic>
      </p:graphicFrame>
      <p:sp>
        <p:nvSpPr>
          <p:cNvPr id="4" name="Footer Placeholder 3">
            <a:extLst>
              <a:ext uri="{FF2B5EF4-FFF2-40B4-BE49-F238E27FC236}">
                <a16:creationId xmlns:a16="http://schemas.microsoft.com/office/drawing/2014/main" id="{97B963F9-313B-42FB-B7C8-2201DDB1561D}"/>
              </a:ext>
            </a:extLst>
          </p:cNvPr>
          <p:cNvSpPr txBox="1">
            <a:spLocks/>
          </p:cNvSpPr>
          <p:nvPr/>
        </p:nvSpPr>
        <p:spPr>
          <a:xfrm>
            <a:off x="965873" y="5712229"/>
            <a:ext cx="3527366" cy="134632"/>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grpSp>
        <p:nvGrpSpPr>
          <p:cNvPr id="7" name="Google Shape;152;p27">
            <a:extLst>
              <a:ext uri="{FF2B5EF4-FFF2-40B4-BE49-F238E27FC236}">
                <a16:creationId xmlns:a16="http://schemas.microsoft.com/office/drawing/2014/main" id="{C5C9005D-1A62-4379-B6B4-D8087D7366DC}"/>
              </a:ext>
            </a:extLst>
          </p:cNvPr>
          <p:cNvGrpSpPr/>
          <p:nvPr/>
        </p:nvGrpSpPr>
        <p:grpSpPr>
          <a:xfrm>
            <a:off x="2873630" y="1876996"/>
            <a:ext cx="9080438" cy="4145853"/>
            <a:chOff x="-1807" y="2042744"/>
            <a:chExt cx="12050578" cy="4402876"/>
          </a:xfrm>
        </p:grpSpPr>
        <p:pic>
          <p:nvPicPr>
            <p:cNvPr id="8" name="Google Shape;153;p27">
              <a:extLst>
                <a:ext uri="{FF2B5EF4-FFF2-40B4-BE49-F238E27FC236}">
                  <a16:creationId xmlns:a16="http://schemas.microsoft.com/office/drawing/2014/main" id="{CD5966C1-0B28-463D-AD59-A22251A8C8D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7135" y="2057702"/>
              <a:ext cx="1599647" cy="1599646"/>
            </a:xfrm>
            <a:prstGeom prst="rect">
              <a:avLst/>
            </a:prstGeom>
            <a:noFill/>
            <a:ln>
              <a:noFill/>
            </a:ln>
          </p:spPr>
        </p:pic>
        <p:sp>
          <p:nvSpPr>
            <p:cNvPr id="9" name="Google Shape;154;p27">
              <a:extLst>
                <a:ext uri="{FF2B5EF4-FFF2-40B4-BE49-F238E27FC236}">
                  <a16:creationId xmlns:a16="http://schemas.microsoft.com/office/drawing/2014/main" id="{D3A0E222-F7C6-4778-BEAB-30D67101F9FC}"/>
                </a:ext>
              </a:extLst>
            </p:cNvPr>
            <p:cNvSpPr txBox="1"/>
            <p:nvPr/>
          </p:nvSpPr>
          <p:spPr>
            <a:xfrm>
              <a:off x="-1807" y="3795093"/>
              <a:ext cx="1817528" cy="2650524"/>
            </a:xfrm>
            <a:prstGeom prst="rect">
              <a:avLst/>
            </a:prstGeom>
            <a:solidFill>
              <a:srgbClr val="427C5F"/>
            </a:solidFill>
            <a:ln w="9525" cap="flat" cmpd="sng">
              <a:noFill/>
              <a:prstDash val="solid"/>
              <a:round/>
              <a:headEnd type="none" w="sm" len="sm"/>
              <a:tailEnd type="none" w="sm" len="sm"/>
            </a:ln>
          </p:spPr>
          <p:txBody>
            <a:bodyPr spcFirstLastPara="1" wrap="square" lIns="51431" tIns="91440" rIns="51431" bIns="25706" anchor="t" anchorCtr="0">
              <a:noAutofit/>
            </a:bodyPr>
            <a:lstStyle/>
            <a:p>
              <a:pPr algn="ctr"/>
              <a:r>
                <a:rPr lang="fr-FR" sz="1500" dirty="0">
                  <a:solidFill>
                    <a:schemeClr val="lt1"/>
                  </a:solidFill>
                  <a:latin typeface="Calibri"/>
                  <a:ea typeface="Calibri"/>
                  <a:cs typeface="Calibri"/>
                  <a:sym typeface="Calibri"/>
                </a:rPr>
                <a:t>Protocole écrit /</a:t>
              </a:r>
            </a:p>
            <a:p>
              <a:pPr algn="ctr"/>
              <a:r>
                <a:rPr lang="fr-FR" sz="1500" dirty="0">
                  <a:solidFill>
                    <a:schemeClr val="lt1"/>
                  </a:solidFill>
                  <a:latin typeface="Calibri"/>
                  <a:ea typeface="Calibri"/>
                  <a:cs typeface="Calibri"/>
                  <a:sym typeface="Calibri"/>
                </a:rPr>
                <a:t>un SOP pour la prestation  de services de réponse à la violence est en place</a:t>
              </a:r>
              <a:endParaRPr sz="1500" dirty="0"/>
            </a:p>
          </p:txBody>
        </p:sp>
        <p:pic>
          <p:nvPicPr>
            <p:cNvPr id="10" name="Google Shape;155;p27" descr="Image result for transparent training icon">
              <a:extLst>
                <a:ext uri="{FF2B5EF4-FFF2-40B4-BE49-F238E27FC236}">
                  <a16:creationId xmlns:a16="http://schemas.microsoft.com/office/drawing/2014/main" id="{68AD28F1-9375-4FCD-B866-7FE57923252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302795" y="2078102"/>
              <a:ext cx="1599648" cy="1537883"/>
            </a:xfrm>
            <a:prstGeom prst="rect">
              <a:avLst/>
            </a:prstGeom>
            <a:noFill/>
            <a:ln>
              <a:noFill/>
            </a:ln>
          </p:spPr>
        </p:pic>
        <p:sp>
          <p:nvSpPr>
            <p:cNvPr id="11" name="Google Shape;156;p27">
              <a:extLst>
                <a:ext uri="{FF2B5EF4-FFF2-40B4-BE49-F238E27FC236}">
                  <a16:creationId xmlns:a16="http://schemas.microsoft.com/office/drawing/2014/main" id="{BE5CBC3B-72FF-4829-99BE-D8C0F7150AAA}"/>
                </a:ext>
              </a:extLst>
            </p:cNvPr>
            <p:cNvSpPr txBox="1"/>
            <p:nvPr/>
          </p:nvSpPr>
          <p:spPr>
            <a:xfrm>
              <a:off x="6336087" y="3795094"/>
              <a:ext cx="1599646" cy="2650523"/>
            </a:xfrm>
            <a:prstGeom prst="rect">
              <a:avLst/>
            </a:prstGeom>
            <a:solidFill>
              <a:srgbClr val="427C5F"/>
            </a:solidFill>
            <a:ln w="9525" cap="flat" cmpd="sng">
              <a:noFill/>
              <a:prstDash val="solid"/>
              <a:round/>
              <a:headEnd type="none" w="sm" len="sm"/>
              <a:tailEnd type="none" w="sm" len="sm"/>
            </a:ln>
          </p:spPr>
          <p:txBody>
            <a:bodyPr spcFirstLastPara="1" wrap="square" lIns="51431" tIns="91440" rIns="51431" bIns="25706" anchor="t" anchorCtr="0">
              <a:noAutofit/>
            </a:bodyPr>
            <a:lstStyle/>
            <a:p>
              <a:pPr algn="ctr"/>
              <a:r>
                <a:rPr lang="fr-FR" sz="1500" dirty="0">
                  <a:solidFill>
                    <a:schemeClr val="lt1"/>
                  </a:solidFill>
                  <a:latin typeface="Calibri"/>
                  <a:ea typeface="Calibri"/>
                  <a:cs typeface="Calibri"/>
                  <a:sym typeface="Calibri"/>
                </a:rPr>
                <a:t>Les prestataires offrent un support de première ligne (LIVES)</a:t>
              </a:r>
              <a:endParaRPr sz="1500" dirty="0">
                <a:solidFill>
                  <a:schemeClr val="lt1"/>
                </a:solidFill>
                <a:latin typeface="Calibri"/>
                <a:ea typeface="Calibri"/>
                <a:cs typeface="Calibri"/>
                <a:sym typeface="Calibri"/>
              </a:endParaRPr>
            </a:p>
          </p:txBody>
        </p:sp>
        <p:pic>
          <p:nvPicPr>
            <p:cNvPr id="12" name="Google Shape;157;p27" descr="Image result for transparent list icon">
              <a:extLst>
                <a:ext uri="{FF2B5EF4-FFF2-40B4-BE49-F238E27FC236}">
                  <a16:creationId xmlns:a16="http://schemas.microsoft.com/office/drawing/2014/main" id="{AA62E5D9-22B4-409E-867D-F233CB3A4ACC}"/>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339780" y="2097297"/>
              <a:ext cx="1317970" cy="1520456"/>
            </a:xfrm>
            <a:prstGeom prst="rect">
              <a:avLst/>
            </a:prstGeom>
            <a:noFill/>
            <a:ln>
              <a:noFill/>
            </a:ln>
          </p:spPr>
        </p:pic>
        <p:sp>
          <p:nvSpPr>
            <p:cNvPr id="13" name="Google Shape;158;p27">
              <a:extLst>
                <a:ext uri="{FF2B5EF4-FFF2-40B4-BE49-F238E27FC236}">
                  <a16:creationId xmlns:a16="http://schemas.microsoft.com/office/drawing/2014/main" id="{3CB68BD3-E856-47CB-9574-B6DDB7606A6B}"/>
                </a:ext>
              </a:extLst>
            </p:cNvPr>
            <p:cNvSpPr txBox="1"/>
            <p:nvPr/>
          </p:nvSpPr>
          <p:spPr>
            <a:xfrm>
              <a:off x="2090603" y="3795094"/>
              <a:ext cx="1816325" cy="2650526"/>
            </a:xfrm>
            <a:prstGeom prst="rect">
              <a:avLst/>
            </a:prstGeom>
            <a:solidFill>
              <a:srgbClr val="427C5F"/>
            </a:solidFill>
            <a:ln w="9525" cap="flat" cmpd="sng">
              <a:noFill/>
              <a:prstDash val="solid"/>
              <a:round/>
              <a:headEnd type="none" w="sm" len="sm"/>
              <a:tailEnd type="none" w="sm" len="sm"/>
            </a:ln>
          </p:spPr>
          <p:txBody>
            <a:bodyPr spcFirstLastPara="1" wrap="square" lIns="51431" tIns="91440" rIns="51431" bIns="25706" anchor="t" anchorCtr="0">
              <a:noAutofit/>
            </a:bodyPr>
            <a:lstStyle/>
            <a:p>
              <a:pPr algn="ctr"/>
              <a:r>
                <a:rPr lang="fr-FR" sz="1500" dirty="0">
                  <a:solidFill>
                    <a:schemeClr val="lt1"/>
                  </a:solidFill>
                  <a:latin typeface="Calibri"/>
                  <a:ea typeface="Calibri"/>
                  <a:cs typeface="Calibri"/>
                  <a:sym typeface="Calibri"/>
                </a:rPr>
                <a:t>Un ensemble standard de questions est utilisé pour faciliter la documentation et des mécanismes de stockage sûrs sont en place</a:t>
              </a:r>
              <a:endParaRPr sz="1500" dirty="0"/>
            </a:p>
          </p:txBody>
        </p:sp>
        <p:pic>
          <p:nvPicPr>
            <p:cNvPr id="14" name="Google Shape;159;p27" descr="Image result for transparent interview icon">
              <a:extLst>
                <a:ext uri="{FF2B5EF4-FFF2-40B4-BE49-F238E27FC236}">
                  <a16:creationId xmlns:a16="http://schemas.microsoft.com/office/drawing/2014/main" id="{886D7AF4-894B-4B0A-80BC-7A8DC2011563}"/>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517312" y="2057702"/>
              <a:ext cx="1516800" cy="1558281"/>
            </a:xfrm>
            <a:prstGeom prst="rect">
              <a:avLst/>
            </a:prstGeom>
            <a:noFill/>
            <a:ln>
              <a:noFill/>
            </a:ln>
          </p:spPr>
        </p:pic>
        <p:sp>
          <p:nvSpPr>
            <p:cNvPr id="15" name="Google Shape;160;p27">
              <a:extLst>
                <a:ext uri="{FF2B5EF4-FFF2-40B4-BE49-F238E27FC236}">
                  <a16:creationId xmlns:a16="http://schemas.microsoft.com/office/drawing/2014/main" id="{F593DC2D-0A98-4CDB-9E37-A9245D175DC8}"/>
                </a:ext>
              </a:extLst>
            </p:cNvPr>
            <p:cNvSpPr txBox="1"/>
            <p:nvPr/>
          </p:nvSpPr>
          <p:spPr>
            <a:xfrm>
              <a:off x="8475133" y="3795094"/>
              <a:ext cx="1653102" cy="2650523"/>
            </a:xfrm>
            <a:prstGeom prst="rect">
              <a:avLst/>
            </a:prstGeom>
            <a:solidFill>
              <a:srgbClr val="427C5F"/>
            </a:solidFill>
            <a:ln w="9525" cap="flat" cmpd="sng">
              <a:noFill/>
              <a:prstDash val="solid"/>
              <a:round/>
              <a:headEnd type="none" w="sm" len="sm"/>
              <a:tailEnd type="none" w="sm" len="sm"/>
            </a:ln>
          </p:spPr>
          <p:txBody>
            <a:bodyPr spcFirstLastPara="1" wrap="square" lIns="51431" tIns="91440" rIns="51431" bIns="25706" anchor="t" anchorCtr="0">
              <a:noAutofit/>
            </a:bodyPr>
            <a:lstStyle/>
            <a:p>
              <a:pPr algn="ctr"/>
              <a:r>
                <a:rPr lang="fr-FR" sz="1500" dirty="0">
                  <a:solidFill>
                    <a:schemeClr val="lt1"/>
                  </a:solidFill>
                  <a:latin typeface="Calibri"/>
                  <a:ea typeface="Calibri"/>
                  <a:cs typeface="Calibri"/>
                  <a:sym typeface="Calibri"/>
                </a:rPr>
                <a:t>Les prestataires ne posent des questions sur la violence que dans un cadre privé, confidentialité garantie</a:t>
              </a:r>
              <a:endParaRPr sz="1500" dirty="0"/>
            </a:p>
          </p:txBody>
        </p:sp>
        <p:sp>
          <p:nvSpPr>
            <p:cNvPr id="16" name="Google Shape;161;p27">
              <a:extLst>
                <a:ext uri="{FF2B5EF4-FFF2-40B4-BE49-F238E27FC236}">
                  <a16:creationId xmlns:a16="http://schemas.microsoft.com/office/drawing/2014/main" id="{4EDE8E69-CE0F-4812-A917-CA6F1CB84E51}"/>
                </a:ext>
              </a:extLst>
            </p:cNvPr>
            <p:cNvSpPr txBox="1"/>
            <p:nvPr/>
          </p:nvSpPr>
          <p:spPr>
            <a:xfrm>
              <a:off x="4302797" y="3795093"/>
              <a:ext cx="1599646" cy="2650524"/>
            </a:xfrm>
            <a:prstGeom prst="rect">
              <a:avLst/>
            </a:prstGeom>
            <a:solidFill>
              <a:srgbClr val="427C5F"/>
            </a:solidFill>
            <a:ln w="9525" cap="flat" cmpd="sng">
              <a:noFill/>
              <a:prstDash val="solid"/>
              <a:round/>
              <a:headEnd type="none" w="sm" len="sm"/>
              <a:tailEnd type="none" w="sm" len="sm"/>
            </a:ln>
          </p:spPr>
          <p:txBody>
            <a:bodyPr spcFirstLastPara="1" wrap="square" lIns="51431" tIns="91440" rIns="51431" bIns="25706" anchor="t" anchorCtr="0">
              <a:noAutofit/>
            </a:bodyPr>
            <a:lstStyle/>
            <a:p>
              <a:pPr algn="ctr"/>
              <a:r>
                <a:rPr lang="fr-FR" sz="1500" dirty="0">
                  <a:solidFill>
                    <a:schemeClr val="lt1"/>
                  </a:solidFill>
                  <a:latin typeface="Calibri"/>
                  <a:ea typeface="Calibri"/>
                  <a:cs typeface="Calibri"/>
                  <a:sym typeface="Calibri"/>
                </a:rPr>
                <a:t>Les prestataires sont formés sur la manière de poser des questions et de réagir à la violence</a:t>
              </a:r>
              <a:endParaRPr sz="1500" dirty="0"/>
            </a:p>
          </p:txBody>
        </p:sp>
        <p:grpSp>
          <p:nvGrpSpPr>
            <p:cNvPr id="17" name="Google Shape;162;p27">
              <a:extLst>
                <a:ext uri="{FF2B5EF4-FFF2-40B4-BE49-F238E27FC236}">
                  <a16:creationId xmlns:a16="http://schemas.microsoft.com/office/drawing/2014/main" id="{315EFF2C-5751-4301-8960-E496016D6E50}"/>
                </a:ext>
              </a:extLst>
            </p:cNvPr>
            <p:cNvGrpSpPr/>
            <p:nvPr/>
          </p:nvGrpSpPr>
          <p:grpSpPr>
            <a:xfrm>
              <a:off x="10568266" y="2154396"/>
              <a:ext cx="1349238" cy="1474936"/>
              <a:chOff x="10526589" y="1949192"/>
              <a:chExt cx="1349238" cy="1474936"/>
            </a:xfrm>
          </p:grpSpPr>
          <p:pic>
            <p:nvPicPr>
              <p:cNvPr id="23" name="Google Shape;163;p27">
                <a:extLst>
                  <a:ext uri="{FF2B5EF4-FFF2-40B4-BE49-F238E27FC236}">
                    <a16:creationId xmlns:a16="http://schemas.microsoft.com/office/drawing/2014/main" id="{BCE458F2-1DA7-4925-921A-A9370839ABFA}"/>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0987084" y="2368748"/>
                <a:ext cx="440372" cy="567147"/>
              </a:xfrm>
              <a:prstGeom prst="rect">
                <a:avLst/>
              </a:prstGeom>
              <a:noFill/>
              <a:ln>
                <a:noFill/>
              </a:ln>
            </p:spPr>
          </p:pic>
          <p:pic>
            <p:nvPicPr>
              <p:cNvPr id="24" name="Google Shape;164;p27">
                <a:extLst>
                  <a:ext uri="{FF2B5EF4-FFF2-40B4-BE49-F238E27FC236}">
                    <a16:creationId xmlns:a16="http://schemas.microsoft.com/office/drawing/2014/main" id="{D6BF2E8C-8523-487C-B94B-59134FE3E46F}"/>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0526589" y="1949192"/>
                <a:ext cx="440372" cy="567146"/>
              </a:xfrm>
              <a:prstGeom prst="rect">
                <a:avLst/>
              </a:prstGeom>
              <a:noFill/>
              <a:ln>
                <a:noFill/>
              </a:ln>
            </p:spPr>
          </p:pic>
          <p:pic>
            <p:nvPicPr>
              <p:cNvPr id="25" name="Google Shape;165;p27">
                <a:extLst>
                  <a:ext uri="{FF2B5EF4-FFF2-40B4-BE49-F238E27FC236}">
                    <a16:creationId xmlns:a16="http://schemas.microsoft.com/office/drawing/2014/main" id="{46CB6420-86C6-483B-9920-1C1C29B1866A}"/>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1435455" y="1961914"/>
                <a:ext cx="440372" cy="567146"/>
              </a:xfrm>
              <a:prstGeom prst="rect">
                <a:avLst/>
              </a:prstGeom>
              <a:noFill/>
              <a:ln>
                <a:noFill/>
              </a:ln>
            </p:spPr>
          </p:pic>
          <p:pic>
            <p:nvPicPr>
              <p:cNvPr id="26" name="Google Shape;166;p27">
                <a:extLst>
                  <a:ext uri="{FF2B5EF4-FFF2-40B4-BE49-F238E27FC236}">
                    <a16:creationId xmlns:a16="http://schemas.microsoft.com/office/drawing/2014/main" id="{A65715E0-2BE8-4B9E-824A-33D2DEEDF92D}"/>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1427457" y="2856982"/>
                <a:ext cx="440372" cy="567146"/>
              </a:xfrm>
              <a:prstGeom prst="rect">
                <a:avLst/>
              </a:prstGeom>
              <a:noFill/>
              <a:ln>
                <a:noFill/>
              </a:ln>
            </p:spPr>
          </p:pic>
          <p:pic>
            <p:nvPicPr>
              <p:cNvPr id="27" name="Google Shape;167;p27">
                <a:extLst>
                  <a:ext uri="{FF2B5EF4-FFF2-40B4-BE49-F238E27FC236}">
                    <a16:creationId xmlns:a16="http://schemas.microsoft.com/office/drawing/2014/main" id="{88D76801-DD73-4F78-A01C-2A1008FE278F}"/>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0538715" y="2856982"/>
                <a:ext cx="440372" cy="567146"/>
              </a:xfrm>
              <a:prstGeom prst="rect">
                <a:avLst/>
              </a:prstGeom>
              <a:noFill/>
              <a:ln>
                <a:noFill/>
              </a:ln>
            </p:spPr>
          </p:pic>
          <p:cxnSp>
            <p:nvCxnSpPr>
              <p:cNvPr id="28" name="Google Shape;168;p27">
                <a:extLst>
                  <a:ext uri="{FF2B5EF4-FFF2-40B4-BE49-F238E27FC236}">
                    <a16:creationId xmlns:a16="http://schemas.microsoft.com/office/drawing/2014/main" id="{A4122B91-09D6-4D2B-9434-2C004F45DA26}"/>
                  </a:ext>
                </a:extLst>
              </p:cNvPr>
              <p:cNvCxnSpPr/>
              <p:nvPr/>
            </p:nvCxnSpPr>
            <p:spPr>
              <a:xfrm>
                <a:off x="10919048" y="2539202"/>
                <a:ext cx="83539" cy="132931"/>
              </a:xfrm>
              <a:prstGeom prst="straightConnector1">
                <a:avLst/>
              </a:prstGeom>
              <a:noFill/>
              <a:ln w="76200" cap="flat" cmpd="sng">
                <a:solidFill>
                  <a:schemeClr val="dk1"/>
                </a:solidFill>
                <a:prstDash val="solid"/>
                <a:miter lim="800000"/>
                <a:headEnd type="none" w="sm" len="sm"/>
                <a:tailEnd type="none" w="sm" len="sm"/>
              </a:ln>
            </p:spPr>
          </p:cxnSp>
          <p:cxnSp>
            <p:nvCxnSpPr>
              <p:cNvPr id="29" name="Google Shape;169;p27">
                <a:extLst>
                  <a:ext uri="{FF2B5EF4-FFF2-40B4-BE49-F238E27FC236}">
                    <a16:creationId xmlns:a16="http://schemas.microsoft.com/office/drawing/2014/main" id="{4081D754-1A3C-46DF-950E-59E625EC06CC}"/>
                  </a:ext>
                </a:extLst>
              </p:cNvPr>
              <p:cNvCxnSpPr/>
              <p:nvPr/>
            </p:nvCxnSpPr>
            <p:spPr>
              <a:xfrm>
                <a:off x="11340867" y="3035641"/>
                <a:ext cx="83539" cy="132931"/>
              </a:xfrm>
              <a:prstGeom prst="straightConnector1">
                <a:avLst/>
              </a:prstGeom>
              <a:noFill/>
              <a:ln w="76200" cap="flat" cmpd="sng">
                <a:solidFill>
                  <a:schemeClr val="dk1"/>
                </a:solidFill>
                <a:prstDash val="solid"/>
                <a:miter lim="800000"/>
                <a:headEnd type="none" w="sm" len="sm"/>
                <a:tailEnd type="none" w="sm" len="sm"/>
              </a:ln>
            </p:spPr>
          </p:cxnSp>
          <p:cxnSp>
            <p:nvCxnSpPr>
              <p:cNvPr id="30" name="Google Shape;170;p27">
                <a:extLst>
                  <a:ext uri="{FF2B5EF4-FFF2-40B4-BE49-F238E27FC236}">
                    <a16:creationId xmlns:a16="http://schemas.microsoft.com/office/drawing/2014/main" id="{AB5F7406-21D3-40BD-A8B8-DC92AD3E2698}"/>
                  </a:ext>
                </a:extLst>
              </p:cNvPr>
              <p:cNvCxnSpPr/>
              <p:nvPr/>
            </p:nvCxnSpPr>
            <p:spPr>
              <a:xfrm rot="10800000" flipH="1">
                <a:off x="10953066" y="3045312"/>
                <a:ext cx="117320" cy="123260"/>
              </a:xfrm>
              <a:prstGeom prst="straightConnector1">
                <a:avLst/>
              </a:prstGeom>
              <a:noFill/>
              <a:ln w="76200" cap="flat" cmpd="sng">
                <a:solidFill>
                  <a:schemeClr val="dk1"/>
                </a:solidFill>
                <a:prstDash val="solid"/>
                <a:miter lim="800000"/>
                <a:headEnd type="none" w="sm" len="sm"/>
                <a:tailEnd type="none" w="sm" len="sm"/>
              </a:ln>
            </p:spPr>
          </p:cxnSp>
          <p:cxnSp>
            <p:nvCxnSpPr>
              <p:cNvPr id="31" name="Google Shape;171;p27">
                <a:extLst>
                  <a:ext uri="{FF2B5EF4-FFF2-40B4-BE49-F238E27FC236}">
                    <a16:creationId xmlns:a16="http://schemas.microsoft.com/office/drawing/2014/main" id="{AB8D9ED6-3938-4705-8C10-446B4C9B2E4B}"/>
                  </a:ext>
                </a:extLst>
              </p:cNvPr>
              <p:cNvCxnSpPr/>
              <p:nvPr/>
            </p:nvCxnSpPr>
            <p:spPr>
              <a:xfrm rot="10800000" flipH="1">
                <a:off x="11368797" y="2533578"/>
                <a:ext cx="117320" cy="123260"/>
              </a:xfrm>
              <a:prstGeom prst="straightConnector1">
                <a:avLst/>
              </a:prstGeom>
              <a:noFill/>
              <a:ln w="76200" cap="flat" cmpd="sng">
                <a:solidFill>
                  <a:schemeClr val="dk1"/>
                </a:solidFill>
                <a:prstDash val="solid"/>
                <a:miter lim="800000"/>
                <a:headEnd type="none" w="sm" len="sm"/>
                <a:tailEnd type="none" w="sm" len="sm"/>
              </a:ln>
            </p:spPr>
          </p:cxnSp>
        </p:grpSp>
        <p:sp>
          <p:nvSpPr>
            <p:cNvPr id="18" name="Google Shape;172;p27">
              <a:extLst>
                <a:ext uri="{FF2B5EF4-FFF2-40B4-BE49-F238E27FC236}">
                  <a16:creationId xmlns:a16="http://schemas.microsoft.com/office/drawing/2014/main" id="{43335B9F-8585-493A-BD43-DA3F27261BE0}"/>
                </a:ext>
              </a:extLst>
            </p:cNvPr>
            <p:cNvSpPr txBox="1"/>
            <p:nvPr/>
          </p:nvSpPr>
          <p:spPr>
            <a:xfrm>
              <a:off x="10449125" y="3795093"/>
              <a:ext cx="1599646" cy="2605528"/>
            </a:xfrm>
            <a:prstGeom prst="rect">
              <a:avLst/>
            </a:prstGeom>
            <a:solidFill>
              <a:srgbClr val="427C5F"/>
            </a:solidFill>
            <a:ln w="9525" cap="flat" cmpd="sng">
              <a:noFill/>
              <a:prstDash val="solid"/>
              <a:round/>
              <a:headEnd type="none" w="sm" len="sm"/>
              <a:tailEnd type="none" w="sm" len="sm"/>
            </a:ln>
          </p:spPr>
          <p:txBody>
            <a:bodyPr spcFirstLastPara="1" wrap="square" lIns="51431" tIns="91440" rIns="51431" bIns="25706" anchor="t" anchorCtr="0">
              <a:noAutofit/>
            </a:bodyPr>
            <a:lstStyle/>
            <a:p>
              <a:pPr algn="ctr"/>
              <a:r>
                <a:rPr lang="fr-FR" sz="1500" dirty="0">
                  <a:solidFill>
                    <a:schemeClr val="lt1"/>
                  </a:solidFill>
                  <a:latin typeface="Calibri"/>
                  <a:ea typeface="Calibri"/>
                  <a:cs typeface="Calibri"/>
                  <a:sym typeface="Calibri"/>
                </a:rPr>
                <a:t>Un système de référence vers les services de réponse à la violence est en place</a:t>
              </a:r>
              <a:endParaRPr sz="1500" dirty="0">
                <a:solidFill>
                  <a:schemeClr val="lt1"/>
                </a:solidFill>
                <a:latin typeface="Calibri"/>
                <a:ea typeface="Calibri"/>
                <a:cs typeface="Calibri"/>
                <a:sym typeface="Calibri"/>
              </a:endParaRPr>
            </a:p>
          </p:txBody>
        </p:sp>
        <p:pic>
          <p:nvPicPr>
            <p:cNvPr id="19" name="Google Shape;173;p27" descr="Image result for transparent help icon">
              <a:extLst>
                <a:ext uri="{FF2B5EF4-FFF2-40B4-BE49-F238E27FC236}">
                  <a16:creationId xmlns:a16="http://schemas.microsoft.com/office/drawing/2014/main" id="{AA745978-60D5-44AC-A607-03BAE43102D7}"/>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336855" y="2042744"/>
              <a:ext cx="1598110" cy="1598108"/>
            </a:xfrm>
            <a:prstGeom prst="rect">
              <a:avLst/>
            </a:prstGeom>
            <a:noFill/>
            <a:ln>
              <a:noFill/>
            </a:ln>
          </p:spPr>
        </p:pic>
        <p:pic>
          <p:nvPicPr>
            <p:cNvPr id="20" name="Google Shape;153;p27">
              <a:extLst>
                <a:ext uri="{FF2B5EF4-FFF2-40B4-BE49-F238E27FC236}">
                  <a16:creationId xmlns:a16="http://schemas.microsoft.com/office/drawing/2014/main" id="{292A552A-D1AC-4B72-98B2-AC81086A8BD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7135" y="2094352"/>
              <a:ext cx="1599647" cy="1599646"/>
            </a:xfrm>
            <a:prstGeom prst="rect">
              <a:avLst/>
            </a:prstGeom>
            <a:noFill/>
            <a:ln>
              <a:noFill/>
            </a:ln>
          </p:spPr>
        </p:pic>
        <p:pic>
          <p:nvPicPr>
            <p:cNvPr id="21" name="Google Shape;155;p27" descr="Image result for transparent training icon">
              <a:extLst>
                <a:ext uri="{FF2B5EF4-FFF2-40B4-BE49-F238E27FC236}">
                  <a16:creationId xmlns:a16="http://schemas.microsoft.com/office/drawing/2014/main" id="{6B637052-6DF0-465F-8F77-54D33198D42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302795" y="2114752"/>
              <a:ext cx="1599648" cy="1537883"/>
            </a:xfrm>
            <a:prstGeom prst="rect">
              <a:avLst/>
            </a:prstGeom>
            <a:noFill/>
            <a:ln>
              <a:noFill/>
            </a:ln>
          </p:spPr>
        </p:pic>
        <p:pic>
          <p:nvPicPr>
            <p:cNvPr id="22" name="Google Shape;157;p27" descr="Image result for transparent list icon">
              <a:extLst>
                <a:ext uri="{FF2B5EF4-FFF2-40B4-BE49-F238E27FC236}">
                  <a16:creationId xmlns:a16="http://schemas.microsoft.com/office/drawing/2014/main" id="{8D62A0A5-8A4E-4158-BFCB-B3D6206BF242}"/>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339780" y="2133948"/>
              <a:ext cx="1317970" cy="1520456"/>
            </a:xfrm>
            <a:prstGeom prst="rect">
              <a:avLst/>
            </a:prstGeom>
            <a:noFill/>
            <a:ln>
              <a:noFill/>
            </a:ln>
          </p:spPr>
        </p:pic>
      </p:grpSp>
      <p:sp>
        <p:nvSpPr>
          <p:cNvPr id="33" name="Google Shape;175;p27">
            <a:extLst>
              <a:ext uri="{FF2B5EF4-FFF2-40B4-BE49-F238E27FC236}">
                <a16:creationId xmlns:a16="http://schemas.microsoft.com/office/drawing/2014/main" id="{FD20DC91-69EA-4655-A77B-01313B53105A}"/>
              </a:ext>
            </a:extLst>
          </p:cNvPr>
          <p:cNvSpPr txBox="1"/>
          <p:nvPr/>
        </p:nvSpPr>
        <p:spPr>
          <a:xfrm>
            <a:off x="838200" y="6558957"/>
            <a:ext cx="8454818" cy="399055"/>
          </a:xfrm>
          <a:prstGeom prst="rect">
            <a:avLst/>
          </a:prstGeom>
          <a:noFill/>
          <a:ln>
            <a:noFill/>
          </a:ln>
        </p:spPr>
        <p:txBody>
          <a:bodyPr spcFirstLastPara="1" wrap="square" lIns="51431" tIns="25706" rIns="51431" bIns="25706" anchor="t" anchorCtr="0">
            <a:noAutofit/>
          </a:bodyPr>
          <a:lstStyle/>
          <a:p>
            <a:r>
              <a:rPr lang="en-US" sz="1000" dirty="0">
                <a:solidFill>
                  <a:srgbClr val="595959"/>
                </a:solidFill>
                <a:ea typeface="+mj-ea"/>
                <a:cs typeface="+mj-cs"/>
              </a:rPr>
              <a:t>Source : Adapted from USAID, Office of HIV/AIDS, Gender and Sexual Diversity Branch</a:t>
            </a:r>
            <a:endParaRPr sz="1000" dirty="0">
              <a:solidFill>
                <a:srgbClr val="595959"/>
              </a:solidFill>
              <a:ea typeface="+mj-ea"/>
              <a:cs typeface="+mj-cs"/>
            </a:endParaRPr>
          </a:p>
        </p:txBody>
      </p:sp>
      <p:sp>
        <p:nvSpPr>
          <p:cNvPr id="5" name="Rectangle 4">
            <a:extLst>
              <a:ext uri="{FF2B5EF4-FFF2-40B4-BE49-F238E27FC236}">
                <a16:creationId xmlns:a16="http://schemas.microsoft.com/office/drawing/2014/main" id="{BE4E697A-92EC-4A4C-9F2D-7CE983FCD0B1}"/>
              </a:ext>
            </a:extLst>
          </p:cNvPr>
          <p:cNvSpPr/>
          <p:nvPr/>
        </p:nvSpPr>
        <p:spPr>
          <a:xfrm>
            <a:off x="5942711" y="1574360"/>
            <a:ext cx="3114709" cy="46951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C3C69FEF-D719-5F4F-A92A-8A54C12A1626}"/>
              </a:ext>
            </a:extLst>
          </p:cNvPr>
          <p:cNvGrpSpPr/>
          <p:nvPr/>
        </p:nvGrpSpPr>
        <p:grpSpPr>
          <a:xfrm>
            <a:off x="472660" y="1583181"/>
            <a:ext cx="1909034" cy="1909034"/>
            <a:chOff x="5678557" y="4611035"/>
            <a:chExt cx="1909034" cy="1909034"/>
          </a:xfrm>
        </p:grpSpPr>
        <p:sp>
          <p:nvSpPr>
            <p:cNvPr id="35" name="Oval 34">
              <a:extLst>
                <a:ext uri="{FF2B5EF4-FFF2-40B4-BE49-F238E27FC236}">
                  <a16:creationId xmlns:a16="http://schemas.microsoft.com/office/drawing/2014/main" id="{1D329C82-2114-F44E-8F33-FE06BA6C80B6}"/>
                </a:ext>
              </a:extLst>
            </p:cNvPr>
            <p:cNvSpPr/>
            <p:nvPr/>
          </p:nvSpPr>
          <p:spPr>
            <a:xfrm>
              <a:off x="5678557" y="4611035"/>
              <a:ext cx="1909034" cy="1909034"/>
            </a:xfrm>
            <a:prstGeom prst="ellipse">
              <a:avLst/>
            </a:prstGeom>
            <a:solidFill>
              <a:srgbClr val="7ACDA0"/>
            </a:solidFill>
          </p:spPr>
          <p:style>
            <a:lnRef idx="2">
              <a:schemeClr val="lt1">
                <a:hueOff val="0"/>
                <a:satOff val="0"/>
                <a:lumOff val="0"/>
                <a:alphaOff val="0"/>
              </a:schemeClr>
            </a:lnRef>
            <a:fillRef idx="1">
              <a:scrgbClr r="0" g="0" b="0"/>
            </a:fillRef>
            <a:effectRef idx="0">
              <a:schemeClr val="accent5">
                <a:alpha val="50000"/>
                <a:hueOff val="-4055126"/>
                <a:satOff val="-10451"/>
                <a:lumOff val="-7059"/>
                <a:alphaOff val="0"/>
              </a:schemeClr>
            </a:effectRef>
            <a:fontRef idx="minor">
              <a:schemeClr val="tx1"/>
            </a:fontRef>
          </p:style>
        </p:sp>
        <p:sp>
          <p:nvSpPr>
            <p:cNvPr id="36" name="Oval 4">
              <a:extLst>
                <a:ext uri="{FF2B5EF4-FFF2-40B4-BE49-F238E27FC236}">
                  <a16:creationId xmlns:a16="http://schemas.microsoft.com/office/drawing/2014/main" id="{CE8DBBAD-5CB0-5E4E-A1DC-207BA9E7D152}"/>
                </a:ext>
              </a:extLst>
            </p:cNvPr>
            <p:cNvSpPr txBox="1"/>
            <p:nvPr/>
          </p:nvSpPr>
          <p:spPr>
            <a:xfrm>
              <a:off x="6008168" y="4962041"/>
              <a:ext cx="1349890" cy="134989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400" b="1" kern="1200" dirty="0"/>
                <a:t>3. </a:t>
              </a:r>
              <a:r>
                <a:rPr lang="fr-FR" sz="1400" b="1" kern="1200" dirty="0"/>
                <a:t>Évaluation des risques de violence entre partenaires intimes et prestation de services</a:t>
              </a:r>
              <a:endParaRPr lang="en-US" sz="1400" b="1" kern="1200" dirty="0"/>
            </a:p>
          </p:txBody>
        </p:sp>
      </p:grpSp>
      <p:sp>
        <p:nvSpPr>
          <p:cNvPr id="3" name="Title 2">
            <a:extLst>
              <a:ext uri="{FF2B5EF4-FFF2-40B4-BE49-F238E27FC236}">
                <a16:creationId xmlns:a16="http://schemas.microsoft.com/office/drawing/2014/main" id="{DA0B2EA8-071E-4B25-B935-B9D725A73C28}"/>
              </a:ext>
            </a:extLst>
          </p:cNvPr>
          <p:cNvSpPr>
            <a:spLocks noGrp="1"/>
          </p:cNvSpPr>
          <p:nvPr>
            <p:ph type="title"/>
          </p:nvPr>
        </p:nvSpPr>
        <p:spPr/>
        <p:txBody>
          <a:bodyPr>
            <a:normAutofit fontScale="90000"/>
          </a:bodyPr>
          <a:lstStyle/>
          <a:p>
            <a:r>
              <a:rPr lang="fr-FR" sz="3600" dirty="0"/>
              <a:t>Exigences minimales à mettre en place avant de poser des questions sur la viol</a:t>
            </a:r>
            <a:r>
              <a:rPr lang="en-US" sz="3600" dirty="0" err="1"/>
              <a:t>ence</a:t>
            </a:r>
            <a:endParaRPr lang="en-US" dirty="0"/>
          </a:p>
        </p:txBody>
      </p:sp>
    </p:spTree>
    <p:extLst>
      <p:ext uri="{BB962C8B-B14F-4D97-AF65-F5344CB8AC3E}">
        <p14:creationId xmlns:p14="http://schemas.microsoft.com/office/powerpoint/2010/main" val="3217861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7557-7182-4080-8B19-FE8F17D4E808}"/>
              </a:ext>
            </a:extLst>
          </p:cNvPr>
          <p:cNvSpPr>
            <a:spLocks noGrp="1"/>
          </p:cNvSpPr>
          <p:nvPr>
            <p:ph type="title"/>
          </p:nvPr>
        </p:nvSpPr>
        <p:spPr/>
        <p:txBody>
          <a:bodyPr/>
          <a:lstStyle/>
          <a:p>
            <a:r>
              <a:rPr lang="en-US" dirty="0">
                <a:solidFill>
                  <a:schemeClr val="accent1"/>
                </a:solidFill>
              </a:rPr>
              <a:t>Mentionner la VPI</a:t>
            </a:r>
          </a:p>
        </p:txBody>
      </p:sp>
      <p:sp>
        <p:nvSpPr>
          <p:cNvPr id="3" name="Text Placeholder 2">
            <a:extLst>
              <a:ext uri="{FF2B5EF4-FFF2-40B4-BE49-F238E27FC236}">
                <a16:creationId xmlns:a16="http://schemas.microsoft.com/office/drawing/2014/main" id="{07ED6C65-61CD-4D63-84D3-73A442E01495}"/>
              </a:ext>
            </a:extLst>
          </p:cNvPr>
          <p:cNvSpPr>
            <a:spLocks noGrp="1"/>
          </p:cNvSpPr>
          <p:nvPr>
            <p:ph type="body" sz="quarter" idx="4294967295"/>
          </p:nvPr>
        </p:nvSpPr>
        <p:spPr>
          <a:xfrm>
            <a:off x="838201" y="1497012"/>
            <a:ext cx="9805415" cy="5184204"/>
          </a:xfrm>
        </p:spPr>
        <p:txBody>
          <a:bodyPr>
            <a:noAutofit/>
          </a:bodyPr>
          <a:lstStyle/>
          <a:p>
            <a:pPr marL="341313" indent="-341313">
              <a:lnSpc>
                <a:spcPct val="100000"/>
              </a:lnSpc>
              <a:spcBef>
                <a:spcPts val="0"/>
              </a:spcBef>
              <a:spcAft>
                <a:spcPts val="800"/>
              </a:spcAft>
              <a:buClr>
                <a:schemeClr val="accent4"/>
              </a:buClr>
            </a:pPr>
            <a:r>
              <a:rPr lang="fr-FR" sz="2400" dirty="0"/>
              <a:t>Commencez par expliquer que vous aimeriez poser des questions sur la violence parce que </a:t>
            </a:r>
            <a:r>
              <a:rPr lang="en-US" sz="2400" dirty="0"/>
              <a:t>:</a:t>
            </a:r>
          </a:p>
          <a:p>
            <a:pPr marL="682625" lvl="1" indent="-341313">
              <a:lnSpc>
                <a:spcPct val="100000"/>
              </a:lnSpc>
              <a:spcBef>
                <a:spcPts val="0"/>
              </a:spcBef>
              <a:spcAft>
                <a:spcPts val="800"/>
              </a:spcAft>
              <a:buClr>
                <a:schemeClr val="accent4"/>
              </a:buClr>
              <a:buFont typeface="Arial" panose="020B0604020202020204" pitchFamily="34" charset="0"/>
              <a:buChar char="−"/>
            </a:pPr>
            <a:r>
              <a:rPr lang="fr-FR" dirty="0"/>
              <a:t>vous vous souciez du bien-être du client</a:t>
            </a:r>
          </a:p>
          <a:p>
            <a:pPr marL="682625" lvl="1" indent="-341313">
              <a:lnSpc>
                <a:spcPct val="100000"/>
              </a:lnSpc>
              <a:spcBef>
                <a:spcPts val="0"/>
              </a:spcBef>
              <a:spcAft>
                <a:spcPts val="800"/>
              </a:spcAft>
              <a:buClr>
                <a:schemeClr val="accent4"/>
              </a:buClr>
              <a:buFont typeface="Arial" panose="020B0604020202020204" pitchFamily="34" charset="0"/>
              <a:buChar char="−"/>
            </a:pPr>
            <a:r>
              <a:rPr lang="fr-FR" dirty="0"/>
              <a:t>vous voulez les aider à décider si le test index leur convient et quelle modalité utiliser</a:t>
            </a:r>
          </a:p>
          <a:p>
            <a:pPr marL="341313" lvl="1" indent="-341313">
              <a:lnSpc>
                <a:spcPct val="100000"/>
              </a:lnSpc>
              <a:spcBef>
                <a:spcPts val="1800"/>
              </a:spcBef>
              <a:spcAft>
                <a:spcPts val="800"/>
              </a:spcAft>
              <a:buClr>
                <a:schemeClr val="accent4"/>
              </a:buClr>
            </a:pPr>
            <a:r>
              <a:rPr lang="en-US" dirty="0"/>
              <a:t>Exemple de script :</a:t>
            </a:r>
          </a:p>
          <a:p>
            <a:pPr marL="514350" lvl="1">
              <a:lnSpc>
                <a:spcPct val="100000"/>
              </a:lnSpc>
              <a:spcBef>
                <a:spcPts val="0"/>
              </a:spcBef>
              <a:spcAft>
                <a:spcPts val="800"/>
              </a:spcAft>
              <a:buClr>
                <a:schemeClr val="accent4"/>
              </a:buClr>
              <a:buFont typeface="Arial" panose="020B0604020202020204" pitchFamily="34" charset="0"/>
              <a:buChar char="−"/>
            </a:pPr>
            <a:r>
              <a:rPr lang="fr-FR" i="1" spc="-20" dirty="0"/>
              <a:t>Dans le cadre des tests index, je voudrais vous demander si chacune des personnes que vous avez nommées vous a déjà fait du mal de quelque manière que ce soit. Ceci est important car cela nous aidera à décider ensemble si les tests index peuvent être sûrs. C'est aussi important car je me soucie de votre bien-être et je peux vous aider à vous connecter aux services</a:t>
            </a:r>
            <a:r>
              <a:rPr lang="en-US" i="1" spc="-20" dirty="0"/>
              <a:t>.</a:t>
            </a:r>
          </a:p>
        </p:txBody>
      </p:sp>
    </p:spTree>
    <p:extLst>
      <p:ext uri="{BB962C8B-B14F-4D97-AF65-F5344CB8AC3E}">
        <p14:creationId xmlns:p14="http://schemas.microsoft.com/office/powerpoint/2010/main" val="3302161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20E0879-C5A7-4A47-BC33-48ACB5DD707D}"/>
              </a:ext>
            </a:extLst>
          </p:cNvPr>
          <p:cNvSpPr>
            <a:spLocks noGrp="1"/>
          </p:cNvSpPr>
          <p:nvPr>
            <p:ph type="pic" sz="quarter" idx="10"/>
          </p:nvPr>
        </p:nvSpPr>
        <p:spPr/>
      </p:sp>
      <p:sp>
        <p:nvSpPr>
          <p:cNvPr id="2" name="Title 1">
            <a:extLst>
              <a:ext uri="{FF2B5EF4-FFF2-40B4-BE49-F238E27FC236}">
                <a16:creationId xmlns:a16="http://schemas.microsoft.com/office/drawing/2014/main" id="{6AC23C5B-EFAA-4599-8E16-7F2F82E4063C}"/>
              </a:ext>
            </a:extLst>
          </p:cNvPr>
          <p:cNvSpPr>
            <a:spLocks noGrp="1"/>
          </p:cNvSpPr>
          <p:nvPr>
            <p:ph type="title"/>
          </p:nvPr>
        </p:nvSpPr>
        <p:spPr>
          <a:xfrm>
            <a:off x="1366897" y="4612992"/>
            <a:ext cx="9817601" cy="1756811"/>
          </a:xfrm>
        </p:spPr>
        <p:txBody>
          <a:bodyPr>
            <a:normAutofit/>
          </a:bodyPr>
          <a:lstStyle/>
          <a:p>
            <a:pPr>
              <a:spcBef>
                <a:spcPts val="0"/>
              </a:spcBef>
              <a:spcAft>
                <a:spcPts val="1200"/>
              </a:spcAft>
            </a:pPr>
            <a:r>
              <a:rPr lang="en-US" sz="3200" dirty="0"/>
              <a:t>FACULTATIF</a:t>
            </a:r>
            <a:br>
              <a:rPr lang="en-US" sz="3200" dirty="0"/>
            </a:br>
            <a:br>
              <a:rPr lang="en-US" sz="3200" dirty="0"/>
            </a:br>
            <a:r>
              <a:rPr lang="en-US" sz="3200" dirty="0"/>
              <a:t>Session 8. Panneau client</a:t>
            </a:r>
          </a:p>
        </p:txBody>
      </p:sp>
    </p:spTree>
    <p:extLst>
      <p:ext uri="{BB962C8B-B14F-4D97-AF65-F5344CB8AC3E}">
        <p14:creationId xmlns:p14="http://schemas.microsoft.com/office/powerpoint/2010/main" val="1382320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61AB-A460-4597-A765-C648D1393FC7}"/>
              </a:ext>
            </a:extLst>
          </p:cNvPr>
          <p:cNvSpPr>
            <a:spLocks noGrp="1"/>
          </p:cNvSpPr>
          <p:nvPr>
            <p:ph type="title"/>
          </p:nvPr>
        </p:nvSpPr>
        <p:spPr/>
        <p:txBody>
          <a:bodyPr>
            <a:normAutofit/>
          </a:bodyPr>
          <a:lstStyle/>
          <a:p>
            <a:r>
              <a:rPr lang="en-US" dirty="0">
                <a:solidFill>
                  <a:schemeClr val="accent1"/>
                </a:solidFill>
              </a:rPr>
              <a:t>Poser des questions sur la VPI</a:t>
            </a:r>
          </a:p>
        </p:txBody>
      </p:sp>
      <p:sp>
        <p:nvSpPr>
          <p:cNvPr id="7" name="Text Box 15"/>
          <p:cNvSpPr txBox="1">
            <a:spLocks noGrp="1" noChangeArrowheads="1"/>
          </p:cNvSpPr>
          <p:nvPr>
            <p:ph type="body" sz="quarter" idx="4294967295"/>
          </p:nvPr>
        </p:nvSpPr>
        <p:spPr>
          <a:xfrm>
            <a:off x="909272" y="1746549"/>
            <a:ext cx="5186363" cy="4456009"/>
          </a:xfrm>
        </p:spPr>
        <p:txBody>
          <a:bodyPr>
            <a:normAutofit lnSpcReduction="10000"/>
          </a:bodyPr>
          <a:lstStyle/>
          <a:p>
            <a:pPr marL="341313" indent="-341313">
              <a:lnSpc>
                <a:spcPct val="100000"/>
              </a:lnSpc>
              <a:buClr>
                <a:schemeClr val="accent4"/>
              </a:buClr>
            </a:pPr>
            <a:r>
              <a:rPr lang="fr-FR" sz="2000" dirty="0">
                <a:solidFill>
                  <a:srgbClr val="262626"/>
                </a:solidFill>
              </a:rPr>
              <a:t>[Nom du partenaire] vous a-t-il déjà frappé, donné un coup de pied, giflé ou blessé </a:t>
            </a:r>
            <a:r>
              <a:rPr lang="en-US" sz="2000" dirty="0">
                <a:solidFill>
                  <a:srgbClr val="262626"/>
                </a:solidFill>
              </a:rPr>
              <a:t>? </a:t>
            </a:r>
          </a:p>
          <a:p>
            <a:pPr marL="341313" indent="-341313">
              <a:lnSpc>
                <a:spcPct val="100000"/>
              </a:lnSpc>
              <a:spcBef>
                <a:spcPts val="1800"/>
              </a:spcBef>
              <a:buClr>
                <a:schemeClr val="accent4"/>
              </a:buClr>
            </a:pPr>
            <a:r>
              <a:rPr lang="fr-FR" sz="2000" dirty="0">
                <a:solidFill>
                  <a:srgbClr val="262626"/>
                </a:solidFill>
              </a:rPr>
              <a:t>[Nom du partenaire] vous a-t-il déjà forcé à faire quelque chose de sexuel qui vous mettait mal à l'aise </a:t>
            </a:r>
            <a:r>
              <a:rPr lang="en-US" sz="2000" dirty="0">
                <a:solidFill>
                  <a:srgbClr val="262626"/>
                </a:solidFill>
              </a:rPr>
              <a:t>? </a:t>
            </a:r>
          </a:p>
          <a:p>
            <a:pPr marL="341313" indent="-341313">
              <a:lnSpc>
                <a:spcPct val="100000"/>
              </a:lnSpc>
              <a:spcBef>
                <a:spcPts val="1800"/>
              </a:spcBef>
              <a:buClr>
                <a:schemeClr val="accent4"/>
              </a:buClr>
            </a:pPr>
            <a:r>
              <a:rPr lang="fr-FR" sz="2000" dirty="0">
                <a:solidFill>
                  <a:srgbClr val="262626"/>
                </a:solidFill>
              </a:rPr>
              <a:t>Est-ce que [nom du partenaire] essaie de vous contrôler, par exemple, en ne vous laissant pas d'argent ou en vous empêchant de sortir de la maison </a:t>
            </a:r>
            <a:r>
              <a:rPr lang="en-US" sz="2000" dirty="0">
                <a:solidFill>
                  <a:srgbClr val="262626"/>
                </a:solidFill>
              </a:rPr>
              <a:t>?</a:t>
            </a:r>
          </a:p>
          <a:p>
            <a:pPr marL="341313" indent="-341313">
              <a:lnSpc>
                <a:spcPct val="100000"/>
              </a:lnSpc>
              <a:spcBef>
                <a:spcPts val="1800"/>
              </a:spcBef>
              <a:buClr>
                <a:schemeClr val="accent4"/>
              </a:buClr>
            </a:pPr>
            <a:r>
              <a:rPr lang="fr-FR" sz="2000" dirty="0">
                <a:solidFill>
                  <a:srgbClr val="262626"/>
                </a:solidFill>
              </a:rPr>
              <a:t>Est-ce que [nom du partenaire] vous humilie, menace de vous blesser ou vous fait peur </a:t>
            </a:r>
            <a:r>
              <a:rPr lang="en-US" sz="2000" dirty="0">
                <a:solidFill>
                  <a:srgbClr val="262626"/>
                </a:solidFill>
              </a:rPr>
              <a:t>?</a:t>
            </a:r>
          </a:p>
          <a:p>
            <a:pPr>
              <a:lnSpc>
                <a:spcPct val="100000"/>
              </a:lnSpc>
              <a:buClr>
                <a:schemeClr val="accent4"/>
              </a:buClr>
            </a:pPr>
            <a:endParaRPr lang="en-US" sz="2000" dirty="0">
              <a:solidFill>
                <a:schemeClr val="tx1">
                  <a:lumMod val="75000"/>
                  <a:lumOff val="25000"/>
                </a:schemeClr>
              </a:solidFill>
            </a:endParaRPr>
          </a:p>
        </p:txBody>
      </p:sp>
      <p:sp>
        <p:nvSpPr>
          <p:cNvPr id="6" name="Footer Placeholder 3">
            <a:extLst>
              <a:ext uri="{FF2B5EF4-FFF2-40B4-BE49-F238E27FC236}">
                <a16:creationId xmlns:a16="http://schemas.microsoft.com/office/drawing/2014/main" id="{493B10C7-A18A-470D-8FF9-F516F6EC840A}"/>
              </a:ext>
            </a:extLst>
          </p:cNvPr>
          <p:cNvSpPr txBox="1">
            <a:spLocks/>
          </p:cNvSpPr>
          <p:nvPr/>
        </p:nvSpPr>
        <p:spPr>
          <a:xfrm>
            <a:off x="1351041" y="5803430"/>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
        <p:nvSpPr>
          <p:cNvPr id="8" name="Footer Placeholder 3">
            <a:extLst>
              <a:ext uri="{FF2B5EF4-FFF2-40B4-BE49-F238E27FC236}">
                <a16:creationId xmlns:a16="http://schemas.microsoft.com/office/drawing/2014/main" id="{9CE492A5-9399-4F45-8602-4472058D2D31}"/>
              </a:ext>
            </a:extLst>
          </p:cNvPr>
          <p:cNvSpPr txBox="1">
            <a:spLocks/>
          </p:cNvSpPr>
          <p:nvPr/>
        </p:nvSpPr>
        <p:spPr>
          <a:xfrm>
            <a:off x="7751791" y="6202558"/>
            <a:ext cx="3527366" cy="134632"/>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
        <p:nvSpPr>
          <p:cNvPr id="9" name="Text Box 15">
            <a:extLst>
              <a:ext uri="{FF2B5EF4-FFF2-40B4-BE49-F238E27FC236}">
                <a16:creationId xmlns:a16="http://schemas.microsoft.com/office/drawing/2014/main" id="{30776DB2-1B40-4323-BB45-19D2D62A5750}"/>
              </a:ext>
            </a:extLst>
          </p:cNvPr>
          <p:cNvSpPr txBox="1">
            <a:spLocks noChangeArrowheads="1"/>
          </p:cNvSpPr>
          <p:nvPr/>
        </p:nvSpPr>
        <p:spPr>
          <a:xfrm>
            <a:off x="6587514" y="1728409"/>
            <a:ext cx="4899636" cy="4586605"/>
          </a:xfrm>
          <a:prstGeom prst="rect">
            <a:avLst/>
          </a:prstGeom>
        </p:spPr>
        <p:txBody>
          <a:bodyPr vert="horz" lIns="91440" tIns="45720" rIns="91440" bIns="45720" rtlCol="0">
            <a:normAutofit/>
          </a:bodyPr>
          <a:lstStyle>
            <a:lvl1pPr marL="228600" indent="-228600" algn="l" defTabSz="914400" rtl="0" eaLnBrk="1" latinLnBrk="0" hangingPunct="1">
              <a:lnSpc>
                <a:spcPts val="3000"/>
              </a:lnSpc>
              <a:spcBef>
                <a:spcPts val="1200"/>
              </a:spcBef>
              <a:buClr>
                <a:srgbClr val="7EC9A3"/>
              </a:buClr>
              <a:buSzPct val="100000"/>
              <a:buFont typeface="Arial"/>
              <a:buChar char="•"/>
              <a:defRPr sz="2800" b="0" kern="1200" spc="0">
                <a:solidFill>
                  <a:srgbClr val="535352"/>
                </a:solidFill>
                <a:latin typeface="Calibri"/>
                <a:ea typeface="+mn-ea"/>
                <a:cs typeface="Calibri"/>
              </a:defRPr>
            </a:lvl1pPr>
            <a:lvl2pPr marL="685800" indent="-228600" algn="l" defTabSz="914400" rtl="0" eaLnBrk="1" latinLnBrk="0" hangingPunct="1">
              <a:lnSpc>
                <a:spcPct val="90000"/>
              </a:lnSpc>
              <a:spcBef>
                <a:spcPts val="500"/>
              </a:spcBef>
              <a:buClr>
                <a:srgbClr val="7EC9A3"/>
              </a:buClr>
              <a:buFont typeface="Arial" panose="020B0604020202020204" pitchFamily="34" charset="0"/>
              <a:buChar char="•"/>
              <a:defRPr sz="2400" kern="1200">
                <a:solidFill>
                  <a:srgbClr val="535352"/>
                </a:solidFill>
                <a:latin typeface="Calibri"/>
                <a:ea typeface="+mn-ea"/>
                <a:cs typeface="Calibri"/>
              </a:defRPr>
            </a:lvl2pPr>
            <a:lvl3pPr marL="1143000" indent="-228600" algn="l" defTabSz="914400" rtl="0" eaLnBrk="1" latinLnBrk="0" hangingPunct="1">
              <a:lnSpc>
                <a:spcPct val="90000"/>
              </a:lnSpc>
              <a:spcBef>
                <a:spcPts val="500"/>
              </a:spcBef>
              <a:buClr>
                <a:srgbClr val="7EC9A3"/>
              </a:buClr>
              <a:buSzPct val="83000"/>
              <a:buFont typeface="Calibri" panose="020F0502020204030204" pitchFamily="34" charset="0"/>
              <a:buChar char="‐"/>
              <a:defRPr sz="2000" kern="1200">
                <a:solidFill>
                  <a:srgbClr val="535352"/>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352"/>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352"/>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900" b="1" dirty="0">
                <a:solidFill>
                  <a:schemeClr val="tx1">
                    <a:lumMod val="75000"/>
                    <a:lumOff val="25000"/>
                  </a:schemeClr>
                </a:solidFill>
                <a:latin typeface="Arial" panose="020B0604020202020204" pitchFamily="34" charset="0"/>
                <a:cs typeface="Arial" panose="020B0604020202020204" pitchFamily="34" charset="0"/>
              </a:rPr>
              <a:t>Envisagez des questions adaptées aux populations clés, par exemple </a:t>
            </a:r>
            <a:r>
              <a:rPr lang="en-US" sz="1900" b="1" dirty="0">
                <a:solidFill>
                  <a:schemeClr val="tx1">
                    <a:lumMod val="75000"/>
                    <a:lumOff val="25000"/>
                  </a:schemeClr>
                </a:solidFill>
                <a:latin typeface="Arial" panose="020B0604020202020204" pitchFamily="34" charset="0"/>
                <a:cs typeface="Arial" panose="020B0604020202020204" pitchFamily="34" charset="0"/>
              </a:rPr>
              <a:t>:</a:t>
            </a:r>
          </a:p>
          <a:p>
            <a:pPr marL="341313" indent="-341313">
              <a:lnSpc>
                <a:spcPct val="100000"/>
              </a:lnSpc>
              <a:spcBef>
                <a:spcPts val="1800"/>
              </a:spcBef>
              <a:buClr>
                <a:schemeClr val="accent4"/>
              </a:buClr>
            </a:pPr>
            <a:r>
              <a:rPr lang="fr-FR" sz="1900" dirty="0">
                <a:solidFill>
                  <a:srgbClr val="262626"/>
                </a:solidFill>
                <a:latin typeface="Arial" panose="020B0604020202020204" pitchFamily="34" charset="0"/>
                <a:cs typeface="Arial" panose="020B0604020202020204" pitchFamily="34" charset="0"/>
              </a:rPr>
              <a:t>[Nom du partenaire] vous a-t-il déjà dévoilé ou menacé de parler à votre famille ou à d'autres personnes de votre orientation sexuelle, de votre identité de genre, de votre profession (travail du sexe) ou de votre consommation de drogue afin de vous nuire </a:t>
            </a:r>
            <a:r>
              <a:rPr lang="en-US" sz="1900" dirty="0">
                <a:solidFill>
                  <a:srgbClr val="262626"/>
                </a:solidFill>
                <a:latin typeface="Arial" panose="020B0604020202020204" pitchFamily="34" charset="0"/>
                <a:cs typeface="Arial" panose="020B0604020202020204" pitchFamily="34" charset="0"/>
              </a:rPr>
              <a:t>?</a:t>
            </a:r>
          </a:p>
          <a:p>
            <a:pPr marL="341313" indent="-341313">
              <a:lnSpc>
                <a:spcPct val="100000"/>
              </a:lnSpc>
              <a:spcBef>
                <a:spcPts val="1800"/>
              </a:spcBef>
              <a:buClr>
                <a:schemeClr val="accent4"/>
              </a:buClr>
            </a:pPr>
            <a:r>
              <a:rPr lang="fr-FR" sz="1900" dirty="0">
                <a:solidFill>
                  <a:srgbClr val="262626"/>
                </a:solidFill>
                <a:latin typeface="Arial" panose="020B0604020202020204" pitchFamily="34" charset="0"/>
                <a:cs typeface="Arial" panose="020B0604020202020204" pitchFamily="34" charset="0"/>
              </a:rPr>
              <a:t>[Nom du partenaire] a-t-il déjà essayé de contrôler votre processus de transition </a:t>
            </a:r>
            <a:r>
              <a:rPr lang="en-US" sz="1900" dirty="0">
                <a:solidFill>
                  <a:srgbClr val="262626"/>
                </a:solidFill>
                <a:latin typeface="Arial" panose="020B0604020202020204" pitchFamily="34" charset="0"/>
                <a:cs typeface="Arial" panose="020B0604020202020204" pitchFamily="34" charset="0"/>
              </a:rPr>
              <a:t>?</a:t>
            </a:r>
          </a:p>
          <a:p>
            <a:pPr marL="682625" lvl="1" indent="-341313">
              <a:lnSpc>
                <a:spcPct val="100000"/>
              </a:lnSpc>
              <a:spcBef>
                <a:spcPts val="600"/>
              </a:spcBef>
              <a:buClr>
                <a:schemeClr val="accent4"/>
              </a:buClr>
              <a:buFont typeface="Arial" panose="020B0604020202020204" pitchFamily="34" charset="0"/>
              <a:buChar char="−"/>
            </a:pPr>
            <a:r>
              <a:rPr lang="fr-FR" sz="1900" dirty="0">
                <a:solidFill>
                  <a:srgbClr val="262626"/>
                </a:solidFill>
                <a:latin typeface="Arial" panose="020B0604020202020204" pitchFamily="34" charset="0"/>
                <a:cs typeface="Arial" panose="020B0604020202020204" pitchFamily="34" charset="0"/>
              </a:rPr>
              <a:t>(dans le cas des clients transgenres</a:t>
            </a:r>
            <a:r>
              <a:rPr lang="en-US" sz="1900" dirty="0">
                <a:solidFill>
                  <a:srgbClr val="262626"/>
                </a:solidFill>
                <a:latin typeface="Arial" panose="020B0604020202020204" pitchFamily="34" charset="0"/>
                <a:cs typeface="Arial" panose="020B0604020202020204" pitchFamily="34" charset="0"/>
              </a:rPr>
              <a:t>)</a:t>
            </a:r>
          </a:p>
          <a:p>
            <a:pPr lvl="1">
              <a:lnSpc>
                <a:spcPct val="100000"/>
              </a:lnSpc>
            </a:pPr>
            <a:endParaRPr lang="en-US" sz="1600" dirty="0">
              <a:solidFill>
                <a:schemeClr val="tx1">
                  <a:lumMod val="75000"/>
                  <a:lumOff val="25000"/>
                </a:schemeClr>
              </a:solidFill>
            </a:endParaRPr>
          </a:p>
          <a:p>
            <a:pPr>
              <a:lnSpc>
                <a:spcPct val="100000"/>
              </a:lnSpc>
            </a:pPr>
            <a:endParaRPr lang="en-US" sz="2000" dirty="0">
              <a:solidFill>
                <a:schemeClr val="tx1">
                  <a:lumMod val="75000"/>
                  <a:lumOff val="25000"/>
                </a:schemeClr>
              </a:solidFill>
            </a:endParaRPr>
          </a:p>
          <a:p>
            <a:pPr>
              <a:lnSpc>
                <a:spcPct val="100000"/>
              </a:lnSpc>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4054922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9ACEF-2FA0-4C08-8694-8F61C645BF96}"/>
              </a:ext>
            </a:extLst>
          </p:cNvPr>
          <p:cNvSpPr>
            <a:spLocks noGrp="1"/>
          </p:cNvSpPr>
          <p:nvPr>
            <p:ph type="title"/>
          </p:nvPr>
        </p:nvSpPr>
        <p:spPr>
          <a:xfrm>
            <a:off x="838200" y="845669"/>
            <a:ext cx="10515600" cy="800039"/>
          </a:xfrm>
        </p:spPr>
        <p:txBody>
          <a:bodyPr>
            <a:noAutofit/>
          </a:bodyPr>
          <a:lstStyle/>
          <a:p>
            <a:r>
              <a:rPr lang="fr-FR" dirty="0"/>
              <a:t>Si quelqu'un dit « non » à toutes les questions sur la violence</a:t>
            </a:r>
            <a:endParaRPr lang="en-US" dirty="0"/>
          </a:p>
        </p:txBody>
      </p:sp>
      <p:sp>
        <p:nvSpPr>
          <p:cNvPr id="3" name="Text Placeholder 2">
            <a:extLst>
              <a:ext uri="{FF2B5EF4-FFF2-40B4-BE49-F238E27FC236}">
                <a16:creationId xmlns:a16="http://schemas.microsoft.com/office/drawing/2014/main" id="{24190D59-F532-42D2-B5EE-4CEC5DF8D337}"/>
              </a:ext>
            </a:extLst>
          </p:cNvPr>
          <p:cNvSpPr>
            <a:spLocks noGrp="1"/>
          </p:cNvSpPr>
          <p:nvPr>
            <p:ph type="body" sz="quarter" idx="4294967295"/>
          </p:nvPr>
        </p:nvSpPr>
        <p:spPr>
          <a:xfrm>
            <a:off x="838201" y="1876425"/>
            <a:ext cx="9902952" cy="4512183"/>
          </a:xfrm>
        </p:spPr>
        <p:txBody>
          <a:bodyPr/>
          <a:lstStyle/>
          <a:p>
            <a:pPr marL="341313" indent="-341313">
              <a:spcBef>
                <a:spcPts val="1800"/>
              </a:spcBef>
              <a:buClr>
                <a:schemeClr val="accent4"/>
              </a:buClr>
            </a:pPr>
            <a:r>
              <a:rPr lang="fr-FR" dirty="0">
                <a:solidFill>
                  <a:srgbClr val="262626"/>
                </a:solidFill>
              </a:rPr>
              <a:t>Même si vous pensez qu'une personne est victime de violence, acceptez sa réponse</a:t>
            </a:r>
            <a:r>
              <a:rPr lang="en-US" dirty="0">
                <a:solidFill>
                  <a:srgbClr val="262626"/>
                </a:solidFill>
              </a:rPr>
              <a:t>.</a:t>
            </a:r>
          </a:p>
          <a:p>
            <a:pPr marL="341313" indent="-341313">
              <a:spcBef>
                <a:spcPts val="1800"/>
              </a:spcBef>
              <a:buClr>
                <a:schemeClr val="accent4"/>
              </a:buClr>
            </a:pPr>
            <a:r>
              <a:rPr lang="fr-FR" dirty="0">
                <a:solidFill>
                  <a:srgbClr val="262626"/>
                </a:solidFill>
              </a:rPr>
              <a:t>Faites-leur savoir que vous êtes là pour eux s'ils se souviennent d'incidents ou de quoi que ce soit qui se passe dans le futur</a:t>
            </a:r>
            <a:r>
              <a:rPr lang="en-US" dirty="0">
                <a:solidFill>
                  <a:srgbClr val="262626"/>
                </a:solidFill>
              </a:rPr>
              <a:t>.</a:t>
            </a:r>
          </a:p>
          <a:p>
            <a:pPr marL="341313" indent="-341313">
              <a:spcBef>
                <a:spcPts val="1800"/>
              </a:spcBef>
              <a:buClr>
                <a:schemeClr val="accent4"/>
              </a:buClr>
            </a:pPr>
            <a:r>
              <a:rPr lang="fr-FR" dirty="0">
                <a:solidFill>
                  <a:srgbClr val="262626"/>
                </a:solidFill>
              </a:rPr>
              <a:t>De nombreuses personnes dans les établissements de santé ne s'attendent pas à des questions sur la violence. Ils peuvent ne pas se préparer à partager ces informations. Cependant, après y avoir réfléchi, ils peuvent être disposés à revenir et à décrire leurs expériences</a:t>
            </a:r>
            <a:r>
              <a:rPr lang="en-US" dirty="0">
                <a:solidFill>
                  <a:srgbClr val="262626"/>
                </a:solidFill>
              </a:rPr>
              <a:t>.</a:t>
            </a:r>
          </a:p>
        </p:txBody>
      </p:sp>
    </p:spTree>
    <p:extLst>
      <p:ext uri="{BB962C8B-B14F-4D97-AF65-F5344CB8AC3E}">
        <p14:creationId xmlns:p14="http://schemas.microsoft.com/office/powerpoint/2010/main" val="1166476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D9CB-9239-4C48-AFED-D7502A067E72}"/>
              </a:ext>
            </a:extLst>
          </p:cNvPr>
          <p:cNvSpPr>
            <a:spLocks noGrp="1"/>
          </p:cNvSpPr>
          <p:nvPr>
            <p:ph type="title"/>
          </p:nvPr>
        </p:nvSpPr>
        <p:spPr>
          <a:xfrm>
            <a:off x="838200" y="876299"/>
            <a:ext cx="10515600" cy="800039"/>
          </a:xfrm>
        </p:spPr>
        <p:txBody>
          <a:bodyPr>
            <a:noAutofit/>
          </a:bodyPr>
          <a:lstStyle/>
          <a:p>
            <a:r>
              <a:rPr lang="fr-FR" dirty="0"/>
              <a:t>Si quelqu'un dit « oui » au dépistage de la VPI, que faites-vous </a:t>
            </a:r>
            <a:r>
              <a:rPr lang="en-US" dirty="0"/>
              <a:t>?</a:t>
            </a:r>
          </a:p>
        </p:txBody>
      </p:sp>
      <p:sp>
        <p:nvSpPr>
          <p:cNvPr id="3" name="Text Placeholder 2">
            <a:extLst>
              <a:ext uri="{FF2B5EF4-FFF2-40B4-BE49-F238E27FC236}">
                <a16:creationId xmlns:a16="http://schemas.microsoft.com/office/drawing/2014/main" id="{01C25948-000E-4BFE-842A-F88904F22904}"/>
              </a:ext>
            </a:extLst>
          </p:cNvPr>
          <p:cNvSpPr>
            <a:spLocks noGrp="1"/>
          </p:cNvSpPr>
          <p:nvPr>
            <p:ph type="body" sz="quarter" idx="4294967295"/>
          </p:nvPr>
        </p:nvSpPr>
        <p:spPr>
          <a:xfrm>
            <a:off x="947738" y="2005013"/>
            <a:ext cx="9037510" cy="4176713"/>
          </a:xfrm>
        </p:spPr>
        <p:txBody>
          <a:bodyPr>
            <a:normAutofit/>
          </a:bodyPr>
          <a:lstStyle/>
          <a:p>
            <a:pPr>
              <a:buClr>
                <a:schemeClr val="accent4"/>
              </a:buClr>
            </a:pPr>
            <a:r>
              <a:rPr lang="fr-FR" dirty="0"/>
              <a:t>Ne les disqualifiez pas des tests index ou ne commencez pas à discuter avec un autre partenaire</a:t>
            </a:r>
            <a:r>
              <a:rPr lang="en-US" dirty="0"/>
              <a:t>.</a:t>
            </a:r>
          </a:p>
          <a:p>
            <a:pPr>
              <a:spcBef>
                <a:spcPts val="1800"/>
              </a:spcBef>
              <a:buClr>
                <a:schemeClr val="accent4"/>
              </a:buClr>
            </a:pPr>
            <a:r>
              <a:rPr lang="fr-FR" dirty="0"/>
              <a:t>L'expérience du VPI peut affecter l'observance du traitement, la charge virale et le bien-être général</a:t>
            </a:r>
            <a:r>
              <a:rPr lang="en-US" dirty="0"/>
              <a:t>. </a:t>
            </a:r>
          </a:p>
          <a:p>
            <a:pPr>
              <a:spcBef>
                <a:spcPts val="1800"/>
              </a:spcBef>
              <a:buClr>
                <a:schemeClr val="accent4"/>
              </a:buClr>
            </a:pPr>
            <a:r>
              <a:rPr lang="fr-FR" dirty="0"/>
              <a:t>Les divulgations de violence doivent être traitées immédiatement avec un soutien de première ligne</a:t>
            </a:r>
            <a:r>
              <a:rPr lang="en-US" dirty="0"/>
              <a:t>.</a:t>
            </a:r>
          </a:p>
          <a:p>
            <a:pPr>
              <a:spcBef>
                <a:spcPts val="1800"/>
              </a:spcBef>
              <a:buClr>
                <a:schemeClr val="accent4"/>
              </a:buClr>
            </a:pPr>
            <a:r>
              <a:rPr lang="fr-FR" dirty="0"/>
              <a:t>Le non-respect de cette consigne peut causer des dommages</a:t>
            </a:r>
            <a:r>
              <a:rPr lang="en-US" dirty="0"/>
              <a:t>.</a:t>
            </a:r>
          </a:p>
          <a:p>
            <a:pPr marL="0" indent="0">
              <a:buNone/>
            </a:pPr>
            <a:endParaRPr lang="en-US" dirty="0"/>
          </a:p>
        </p:txBody>
      </p:sp>
    </p:spTree>
    <p:extLst>
      <p:ext uri="{BB962C8B-B14F-4D97-AF65-F5344CB8AC3E}">
        <p14:creationId xmlns:p14="http://schemas.microsoft.com/office/powerpoint/2010/main" val="1170190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Assistance de première ligne</a:t>
            </a:r>
          </a:p>
        </p:txBody>
      </p:sp>
      <p:sp>
        <p:nvSpPr>
          <p:cNvPr id="3" name="AutoShape 2"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Footer Placeholder 3">
            <a:extLst>
              <a:ext uri="{FF2B5EF4-FFF2-40B4-BE49-F238E27FC236}">
                <a16:creationId xmlns:a16="http://schemas.microsoft.com/office/drawing/2014/main" id="{F051A67A-08EC-4079-BBC8-8DC5E56FB43C}"/>
              </a:ext>
            </a:extLst>
          </p:cNvPr>
          <p:cNvSpPr txBox="1">
            <a:spLocks/>
          </p:cNvSpPr>
          <p:nvPr/>
        </p:nvSpPr>
        <p:spPr>
          <a:xfrm>
            <a:off x="2105891" y="6191613"/>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graphicFrame>
        <p:nvGraphicFramePr>
          <p:cNvPr id="5" name="Table 4">
            <a:extLst>
              <a:ext uri="{FF2B5EF4-FFF2-40B4-BE49-F238E27FC236}">
                <a16:creationId xmlns:a16="http://schemas.microsoft.com/office/drawing/2014/main" id="{1F4DFCAF-A5CA-4A45-98B5-60046E50E31B}"/>
              </a:ext>
            </a:extLst>
          </p:cNvPr>
          <p:cNvGraphicFramePr>
            <a:graphicFrameLocks noGrp="1"/>
          </p:cNvGraphicFramePr>
          <p:nvPr>
            <p:extLst>
              <p:ext uri="{D42A27DB-BD31-4B8C-83A1-F6EECF244321}">
                <p14:modId xmlns:p14="http://schemas.microsoft.com/office/powerpoint/2010/main" val="1855091581"/>
              </p:ext>
            </p:extLst>
          </p:nvPr>
        </p:nvGraphicFramePr>
        <p:xfrm>
          <a:off x="914891" y="1605083"/>
          <a:ext cx="5730028" cy="4241800"/>
        </p:xfrm>
        <a:graphic>
          <a:graphicData uri="http://schemas.openxmlformats.org/drawingml/2006/table">
            <a:tbl>
              <a:tblPr firstRow="1" bandRow="1">
                <a:tableStyleId>{5C22544A-7EE6-4342-B048-85BDC9FD1C3A}</a:tableStyleId>
              </a:tblPr>
              <a:tblGrid>
                <a:gridCol w="2116552">
                  <a:extLst>
                    <a:ext uri="{9D8B030D-6E8A-4147-A177-3AD203B41FA5}">
                      <a16:colId xmlns:a16="http://schemas.microsoft.com/office/drawing/2014/main" val="1756839787"/>
                    </a:ext>
                  </a:extLst>
                </a:gridCol>
                <a:gridCol w="3613476">
                  <a:extLst>
                    <a:ext uri="{9D8B030D-6E8A-4147-A177-3AD203B41FA5}">
                      <a16:colId xmlns:a16="http://schemas.microsoft.com/office/drawing/2014/main" val="2373836967"/>
                    </a:ext>
                  </a:extLst>
                </a:gridCol>
              </a:tblGrid>
              <a:tr h="370840">
                <a:tc>
                  <a:txBody>
                    <a:bodyPr/>
                    <a:lstStyle/>
                    <a:p>
                      <a:r>
                        <a:rPr lang="en-US" sz="1600" dirty="0"/>
                        <a:t>Tâche</a:t>
                      </a:r>
                    </a:p>
                  </a:txBody>
                  <a:tcPr>
                    <a:lnB w="12700" cap="flat" cmpd="sng" algn="ctr">
                      <a:solidFill>
                        <a:schemeClr val="accent1"/>
                      </a:solidFill>
                      <a:prstDash val="solid"/>
                      <a:round/>
                      <a:headEnd type="none" w="med" len="med"/>
                      <a:tailEnd type="none" w="med" len="med"/>
                    </a:lnB>
                    <a:solidFill>
                      <a:schemeClr val="accent1"/>
                    </a:solidFill>
                  </a:tcPr>
                </a:tc>
                <a:tc>
                  <a:txBody>
                    <a:bodyPr/>
                    <a:lstStyle/>
                    <a:p>
                      <a:r>
                        <a:rPr lang="en-US" sz="1600" dirty="0"/>
                        <a:t>Explication</a:t>
                      </a:r>
                    </a:p>
                  </a:txBody>
                  <a:tcPr>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491337047"/>
                  </a:ext>
                </a:extLst>
              </a:tr>
              <a:tr h="370840">
                <a:tc>
                  <a:txBody>
                    <a:bodyPr/>
                    <a:lstStyle/>
                    <a:p>
                      <a:r>
                        <a:rPr lang="en-US" sz="1600" dirty="0" err="1">
                          <a:solidFill>
                            <a:schemeClr val="tx1"/>
                          </a:solidFill>
                        </a:rPr>
                        <a:t>Écouter</a:t>
                      </a:r>
                      <a:r>
                        <a:rPr lang="en-US" sz="1600" dirty="0">
                          <a:solidFill>
                            <a:schemeClr val="tx1"/>
                          </a:solidFill>
                        </a:rPr>
                        <a:t> </a:t>
                      </a:r>
                      <a:br>
                        <a:rPr lang="en-US" sz="1600" dirty="0">
                          <a:solidFill>
                            <a:schemeClr val="tx1"/>
                          </a:solidFill>
                        </a:rPr>
                      </a:br>
                      <a:r>
                        <a:rPr lang="en-US" sz="1600" dirty="0">
                          <a:solidFill>
                            <a:schemeClr val="tx1"/>
                          </a:solidFill>
                        </a:rPr>
                        <a:t>(</a:t>
                      </a:r>
                      <a:r>
                        <a:rPr lang="en-US" sz="1600" b="1" dirty="0">
                          <a:solidFill>
                            <a:schemeClr val="tx1"/>
                          </a:solidFill>
                        </a:rPr>
                        <a:t>L</a:t>
                      </a:r>
                      <a:r>
                        <a:rPr lang="en-US" sz="1600" dirty="0">
                          <a:solidFill>
                            <a:schemeClr val="tx1"/>
                          </a:solidFill>
                        </a:rPr>
                        <a:t>isten)</a:t>
                      </a:r>
                      <a:endParaRPr lang="en-US" sz="1600" dirty="0">
                        <a:solidFill>
                          <a:schemeClr val="tx1"/>
                        </a:solidFill>
                        <a:latin typeface="Arial" panose="020B0604020202020204" pitchFamily="34" charset="0"/>
                      </a:endParaRPr>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r>
                        <a:rPr lang="fr-FR" sz="1600" dirty="0"/>
                        <a:t>Écoutez attentivement avec empathie et sans jugement</a:t>
                      </a:r>
                      <a:endParaRPr lang="en-US" sz="1600" b="0" dirty="0">
                        <a:solidFill>
                          <a:schemeClr val="tx1"/>
                        </a:solidFill>
                        <a:latin typeface="Arial" panose="020B0604020202020204" pitchFamily="34" charset="0"/>
                      </a:endParaRPr>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1020810"/>
                  </a:ext>
                </a:extLst>
              </a:tr>
              <a:tr h="370840">
                <a:tc>
                  <a:txBody>
                    <a:bodyPr/>
                    <a:lstStyle/>
                    <a:p>
                      <a:r>
                        <a:rPr lang="fr-FR" sz="1600" dirty="0">
                          <a:solidFill>
                            <a:schemeClr val="tx1"/>
                          </a:solidFill>
                        </a:rPr>
                        <a:t>Renseignez-vous sur les besoins et les préoccupations </a:t>
                      </a:r>
                      <a:r>
                        <a:rPr lang="en-US" sz="1600" dirty="0"/>
                        <a:t>(</a:t>
                      </a:r>
                      <a:r>
                        <a:rPr lang="en-US" sz="1600" b="1" dirty="0"/>
                        <a:t>I</a:t>
                      </a:r>
                      <a:r>
                        <a:rPr lang="en-US" sz="1600" dirty="0"/>
                        <a:t>nquire)</a:t>
                      </a:r>
                      <a:endParaRPr lang="en-US" sz="1600" dirty="0">
                        <a:solidFill>
                          <a:schemeClr val="tx1"/>
                        </a:solidFill>
                      </a:endParaRPr>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r>
                        <a:rPr lang="fr-FR" sz="1600" dirty="0"/>
                        <a:t>Évaluer et répondre à divers besoins et préoccupations - émotionnels, physiques, sociaux, de sécurité</a:t>
                      </a:r>
                      <a:endParaRPr lang="en-US" sz="1600" b="0"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58439156"/>
                  </a:ext>
                </a:extLst>
              </a:tr>
              <a:tr h="370840">
                <a:tc>
                  <a:txBody>
                    <a:bodyPr/>
                    <a:lstStyle/>
                    <a:p>
                      <a:r>
                        <a:rPr lang="en-US" sz="1600" dirty="0">
                          <a:solidFill>
                            <a:schemeClr val="tx1"/>
                          </a:solidFill>
                        </a:rPr>
                        <a:t>Valider </a:t>
                      </a:r>
                      <a:r>
                        <a:rPr lang="en-US" sz="1600" dirty="0" err="1">
                          <a:solidFill>
                            <a:schemeClr val="tx1"/>
                          </a:solidFill>
                        </a:rPr>
                        <a:t>leurs</a:t>
                      </a:r>
                      <a:r>
                        <a:rPr lang="en-US" sz="1600" dirty="0">
                          <a:solidFill>
                            <a:schemeClr val="tx1"/>
                          </a:solidFill>
                        </a:rPr>
                        <a:t> experiences</a:t>
                      </a:r>
                    </a:p>
                    <a:p>
                      <a:r>
                        <a:rPr lang="en-US" sz="1600" dirty="0"/>
                        <a:t>(</a:t>
                      </a:r>
                      <a:r>
                        <a:rPr lang="en-US" sz="1600" b="1" dirty="0"/>
                        <a:t>V</a:t>
                      </a:r>
                      <a:r>
                        <a:rPr lang="en-US" sz="1600" dirty="0"/>
                        <a:t>alidate) </a:t>
                      </a:r>
                      <a:endParaRPr lang="en-US" sz="1600" dirty="0">
                        <a:solidFill>
                          <a:schemeClr val="tx1"/>
                        </a:solidFill>
                      </a:endParaRPr>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r>
                        <a:rPr lang="fr-FR" sz="1600" dirty="0"/>
                        <a:t>Montrez que vous croyez et comprenez, assurez à la victime qu'elle n'est pas à blâmer</a:t>
                      </a:r>
                      <a:endParaRPr lang="en-US" sz="1600" b="0" dirty="0">
                        <a:solidFill>
                          <a:schemeClr val="tx1"/>
                        </a:solidFill>
                        <a:latin typeface="Arial" panose="020B0604020202020204" pitchFamily="34" charset="0"/>
                      </a:endParaRPr>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88916490"/>
                  </a:ext>
                </a:extLst>
              </a:tr>
              <a:tr h="370840">
                <a:tc>
                  <a:txBody>
                    <a:bodyPr/>
                    <a:lstStyle/>
                    <a:p>
                      <a:r>
                        <a:rPr lang="en-US" sz="1600" dirty="0">
                          <a:solidFill>
                            <a:schemeClr val="tx1"/>
                          </a:solidFill>
                        </a:rPr>
                        <a:t>Améliorez la </a:t>
                      </a:r>
                      <a:r>
                        <a:rPr lang="en-US" sz="1600" dirty="0" err="1">
                          <a:solidFill>
                            <a:schemeClr val="tx1"/>
                          </a:solidFill>
                        </a:rPr>
                        <a:t>sécurité</a:t>
                      </a:r>
                      <a:endParaRPr lang="en-US" sz="1600" dirty="0">
                        <a:solidFill>
                          <a:schemeClr val="tx1"/>
                        </a:solidFill>
                      </a:endParaRPr>
                    </a:p>
                    <a:p>
                      <a:r>
                        <a:rPr lang="en-US" sz="1600" dirty="0"/>
                        <a:t>(</a:t>
                      </a:r>
                      <a:r>
                        <a:rPr lang="en-US" sz="1600" b="1" dirty="0"/>
                        <a:t>E</a:t>
                      </a:r>
                      <a:r>
                        <a:rPr lang="en-US" sz="1600" dirty="0"/>
                        <a:t>nhance)</a:t>
                      </a:r>
                      <a:endParaRPr lang="en-US" sz="1600" dirty="0">
                        <a:solidFill>
                          <a:schemeClr val="tx1"/>
                        </a:solidFill>
                      </a:endParaRPr>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r>
                        <a:rPr lang="fr-FR" sz="1600" dirty="0"/>
                        <a:t>Discutez d'un plan pour protéger la victime contre d'autres préjudices si la violence se reproduit</a:t>
                      </a:r>
                      <a:endParaRPr lang="en-US" sz="1600" b="0" dirty="0">
                        <a:solidFill>
                          <a:schemeClr val="tx1"/>
                        </a:solidFill>
                        <a:latin typeface="Arial" panose="020B0604020202020204" pitchFamily="34" charset="0"/>
                      </a:endParaRPr>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2388091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err="1">
                          <a:solidFill>
                            <a:schemeClr val="tx1"/>
                          </a:solidFill>
                          <a:latin typeface="+mn-lt"/>
                          <a:ea typeface="+mn-ea"/>
                          <a:cs typeface="+mn-cs"/>
                        </a:rPr>
                        <a:t>Soutenir</a:t>
                      </a:r>
                      <a:r>
                        <a:rPr lang="en-US" sz="1600" kern="1200" dirty="0">
                          <a:solidFill>
                            <a:schemeClr val="tx1"/>
                          </a:solidFill>
                          <a:latin typeface="+mn-lt"/>
                          <a:ea typeface="+mn-ea"/>
                          <a:cs typeface="+mn-cs"/>
                        </a:rPr>
                        <a:t> </a:t>
                      </a:r>
                      <a:br>
                        <a:rPr lang="en-US" sz="1600" kern="1200" dirty="0">
                          <a:solidFill>
                            <a:schemeClr val="tx1"/>
                          </a:solidFill>
                          <a:latin typeface="+mn-lt"/>
                          <a:ea typeface="+mn-ea"/>
                          <a:cs typeface="+mn-cs"/>
                        </a:rPr>
                      </a:br>
                      <a:r>
                        <a:rPr lang="en-US" sz="1600" dirty="0"/>
                        <a:t>(</a:t>
                      </a:r>
                      <a:r>
                        <a:rPr lang="en-US" sz="1600" b="1" dirty="0"/>
                        <a:t>S</a:t>
                      </a:r>
                      <a:r>
                        <a:rPr lang="en-US" sz="1600" dirty="0"/>
                        <a:t>upport)</a:t>
                      </a:r>
                      <a:endParaRPr lang="en-US" sz="1600" kern="1200" dirty="0">
                        <a:solidFill>
                          <a:schemeClr val="tx1"/>
                        </a:solidFill>
                        <a:latin typeface="+mn-lt"/>
                        <a:ea typeface="+mn-ea"/>
                        <a:cs typeface="+mn-cs"/>
                      </a:endParaRPr>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ysClr val="windowText" lastClr="000000"/>
                          </a:solidFill>
                        </a:rPr>
                        <a:t>Aidez la victime à se connecter à des services supplémentaires</a:t>
                      </a:r>
                      <a:endParaRPr lang="en-US" sz="1600" b="0" dirty="0">
                        <a:solidFill>
                          <a:sysClr val="windowText" lastClr="000000"/>
                        </a:solidFill>
                        <a:latin typeface="Arial" panose="020B0604020202020204" pitchFamily="34" charset="0"/>
                      </a:endParaRPr>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2964941564"/>
                  </a:ext>
                </a:extLst>
              </a:tr>
            </a:tbl>
          </a:graphicData>
        </a:graphic>
      </p:graphicFrame>
      <p:pic>
        <p:nvPicPr>
          <p:cNvPr id="7" name="Picture 6">
            <a:extLst>
              <a:ext uri="{FF2B5EF4-FFF2-40B4-BE49-F238E27FC236}">
                <a16:creationId xmlns:a16="http://schemas.microsoft.com/office/drawing/2014/main" id="{239C38A9-36B2-4100-95B5-113B1499CE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2411" y="1614135"/>
            <a:ext cx="4294698" cy="3997961"/>
          </a:xfrm>
          <a:prstGeom prst="rect">
            <a:avLst/>
          </a:prstGeom>
        </p:spPr>
      </p:pic>
      <p:sp>
        <p:nvSpPr>
          <p:cNvPr id="6" name="TextBox 5">
            <a:extLst>
              <a:ext uri="{FF2B5EF4-FFF2-40B4-BE49-F238E27FC236}">
                <a16:creationId xmlns:a16="http://schemas.microsoft.com/office/drawing/2014/main" id="{655423F2-653B-4617-A15C-7363ACEA3B52}"/>
              </a:ext>
            </a:extLst>
          </p:cNvPr>
          <p:cNvSpPr txBox="1"/>
          <p:nvPr/>
        </p:nvSpPr>
        <p:spPr>
          <a:xfrm>
            <a:off x="838200" y="6464663"/>
            <a:ext cx="8732520" cy="246221"/>
          </a:xfrm>
          <a:prstGeom prst="rect">
            <a:avLst/>
          </a:prstGeom>
          <a:noFill/>
        </p:spPr>
        <p:txBody>
          <a:bodyPr wrap="square" rtlCol="0">
            <a:spAutoFit/>
          </a:bodyPr>
          <a:lstStyle/>
          <a:p>
            <a:r>
              <a:rPr lang="en-US" sz="1000" dirty="0"/>
              <a:t>Source : OMS, 2014. </a:t>
            </a:r>
            <a:r>
              <a:rPr lang="fr-FR" sz="1000" dirty="0">
                <a:hlinkClick r:id="rId4"/>
              </a:rPr>
              <a:t>Soins de santé pour les femmes victimes d’actes de violence commis par un partenaire intime ou d’actes de violence sexuelle</a:t>
            </a:r>
            <a:endParaRPr lang="en-US" sz="900" dirty="0"/>
          </a:p>
        </p:txBody>
      </p:sp>
    </p:spTree>
    <p:extLst>
      <p:ext uri="{BB962C8B-B14F-4D97-AF65-F5344CB8AC3E}">
        <p14:creationId xmlns:p14="http://schemas.microsoft.com/office/powerpoint/2010/main" val="1251436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204" y="823864"/>
            <a:ext cx="9592396" cy="800039"/>
          </a:xfrm>
        </p:spPr>
        <p:txBody>
          <a:bodyPr>
            <a:noAutofit/>
          </a:bodyPr>
          <a:lstStyle/>
          <a:p>
            <a:r>
              <a:rPr lang="fr-FR" dirty="0"/>
              <a:t>Écoutez attentivement avec empathie et sans jugement</a:t>
            </a:r>
            <a:endParaRPr lang="en-US" noProof="0" dirty="0"/>
          </a:p>
        </p:txBody>
      </p:sp>
      <p:sp>
        <p:nvSpPr>
          <p:cNvPr id="10" name="Text Placeholder 9"/>
          <p:cNvSpPr>
            <a:spLocks noGrp="1"/>
          </p:cNvSpPr>
          <p:nvPr>
            <p:ph type="body" sz="quarter" idx="4294967295"/>
          </p:nvPr>
        </p:nvSpPr>
        <p:spPr>
          <a:xfrm>
            <a:off x="1012551" y="2099566"/>
            <a:ext cx="9592397" cy="4176713"/>
          </a:xfrm>
        </p:spPr>
        <p:txBody>
          <a:bodyPr/>
          <a:lstStyle/>
          <a:p>
            <a:pPr marL="0" indent="0">
              <a:buNone/>
            </a:pPr>
            <a:r>
              <a:rPr lang="en-US" dirty="0"/>
              <a:t>Objectif :</a:t>
            </a:r>
          </a:p>
          <a:p>
            <a:pPr marL="0" indent="0">
              <a:lnSpc>
                <a:spcPct val="100000"/>
              </a:lnSpc>
              <a:spcBef>
                <a:spcPts val="1200"/>
              </a:spcBef>
              <a:buNone/>
            </a:pPr>
            <a:r>
              <a:rPr lang="fr-FR" dirty="0"/>
              <a:t>Donnez au survivant une chance de partager ses expériences dans un lieu sûr et privé à une personne attentionnée qui souhaite l'aider</a:t>
            </a:r>
            <a:r>
              <a:rPr lang="en-US" dirty="0"/>
              <a:t>.</a:t>
            </a:r>
          </a:p>
        </p:txBody>
      </p:sp>
      <p:sp>
        <p:nvSpPr>
          <p:cNvPr id="3" name="AutoShape 2"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dirty="0"/>
          </a:p>
        </p:txBody>
      </p:sp>
      <p:sp>
        <p:nvSpPr>
          <p:cNvPr id="4" name="AutoShape 4"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2844253" y="901588"/>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dirty="0"/>
          </a:p>
        </p:txBody>
      </p:sp>
      <p:sp>
        <p:nvSpPr>
          <p:cNvPr id="8" name="Footer Placeholder 3">
            <a:extLst>
              <a:ext uri="{FF2B5EF4-FFF2-40B4-BE49-F238E27FC236}">
                <a16:creationId xmlns:a16="http://schemas.microsoft.com/office/drawing/2014/main" id="{52F30B10-9732-44E1-BF22-C7583D6A684E}"/>
              </a:ext>
            </a:extLst>
          </p:cNvPr>
          <p:cNvSpPr txBox="1">
            <a:spLocks/>
          </p:cNvSpPr>
          <p:nvPr/>
        </p:nvSpPr>
        <p:spPr>
          <a:xfrm>
            <a:off x="2105891" y="6276279"/>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2033383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a:t>Écoute à faire et à ne pas faire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577640"/>
              </p:ext>
            </p:extLst>
          </p:nvPr>
        </p:nvGraphicFramePr>
        <p:xfrm>
          <a:off x="838200" y="1615836"/>
          <a:ext cx="10782470" cy="4490626"/>
        </p:xfrm>
        <a:graphic>
          <a:graphicData uri="http://schemas.openxmlformats.org/drawingml/2006/table">
            <a:tbl>
              <a:tblPr firstRow="1" bandRow="1">
                <a:tableStyleId>{5C22544A-7EE6-4342-B048-85BDC9FD1C3A}</a:tableStyleId>
              </a:tblPr>
              <a:tblGrid>
                <a:gridCol w="5391235">
                  <a:extLst>
                    <a:ext uri="{9D8B030D-6E8A-4147-A177-3AD203B41FA5}">
                      <a16:colId xmlns:a16="http://schemas.microsoft.com/office/drawing/2014/main" val="20000"/>
                    </a:ext>
                  </a:extLst>
                </a:gridCol>
                <a:gridCol w="5391235">
                  <a:extLst>
                    <a:ext uri="{9D8B030D-6E8A-4147-A177-3AD203B41FA5}">
                      <a16:colId xmlns:a16="http://schemas.microsoft.com/office/drawing/2014/main" val="20001"/>
                    </a:ext>
                  </a:extLst>
                </a:gridCol>
              </a:tblGrid>
              <a:tr h="555864">
                <a:tc>
                  <a:txBody>
                    <a:bodyPr/>
                    <a:lstStyle/>
                    <a:p>
                      <a:pPr algn="l">
                        <a:spcAft>
                          <a:spcPts val="200"/>
                        </a:spcAft>
                      </a:pPr>
                      <a:r>
                        <a:rPr lang="en-US" sz="2000" dirty="0"/>
                        <a:t>L'auditeur doit</a:t>
                      </a:r>
                    </a:p>
                  </a:txBody>
                  <a:tcPr marL="182880" marR="182880" marT="91440" anchor="ctr">
                    <a:lnB w="12700" cap="flat" cmpd="sng" algn="ctr">
                      <a:solidFill>
                        <a:schemeClr val="accent1"/>
                      </a:solidFill>
                      <a:prstDash val="solid"/>
                      <a:round/>
                      <a:headEnd type="none" w="med" len="med"/>
                      <a:tailEnd type="none" w="med" len="med"/>
                    </a:lnB>
                    <a:solidFill>
                      <a:schemeClr val="accent1"/>
                    </a:solidFill>
                  </a:tcPr>
                </a:tc>
                <a:tc>
                  <a:txBody>
                    <a:bodyPr/>
                    <a:lstStyle/>
                    <a:p>
                      <a:pPr algn="l">
                        <a:spcAft>
                          <a:spcPts val="200"/>
                        </a:spcAft>
                      </a:pPr>
                      <a:r>
                        <a:rPr lang="en-US" sz="2000" dirty="0"/>
                        <a:t>L'auditeur ne doit pas</a:t>
                      </a:r>
                    </a:p>
                  </a:txBody>
                  <a:tcPr marL="182880" marR="182880" marT="91440" anchor="ctr">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934762">
                <a:tc>
                  <a:txBody>
                    <a:bodyPr/>
                    <a:lstStyle/>
                    <a:p>
                      <a:pPr marL="342900" indent="-342900">
                        <a:lnSpc>
                          <a:spcPct val="90000"/>
                        </a:lnSpc>
                        <a:spcAft>
                          <a:spcPts val="600"/>
                        </a:spcAft>
                        <a:buFont typeface="Arial" panose="020B0604020202020204" pitchFamily="34" charset="0"/>
                        <a:buChar char="•"/>
                      </a:pPr>
                      <a:r>
                        <a:rPr lang="en-US" sz="2000" dirty="0"/>
                        <a:t>Être patient et calme</a:t>
                      </a:r>
                    </a:p>
                    <a:p>
                      <a:pPr marL="342900" indent="-342900">
                        <a:lnSpc>
                          <a:spcPct val="90000"/>
                        </a:lnSpc>
                        <a:spcAft>
                          <a:spcPts val="600"/>
                        </a:spcAft>
                        <a:buFont typeface="Arial" panose="020B0604020202020204" pitchFamily="34" charset="0"/>
                        <a:buChar char="•"/>
                      </a:pPr>
                      <a:r>
                        <a:rPr lang="fr-FR" sz="2000" dirty="0"/>
                        <a:t>Faites savoir au client qu’ils écoutent (acquiescez, établissez un contact </a:t>
                      </a:r>
                      <a:br>
                        <a:rPr lang="fr-FR" sz="2000" dirty="0"/>
                      </a:br>
                      <a:r>
                        <a:rPr lang="fr-FR" sz="2000" dirty="0"/>
                        <a:t>visuel, etc.)</a:t>
                      </a:r>
                      <a:endParaRPr lang="en-US" sz="2000" dirty="0"/>
                    </a:p>
                    <a:p>
                      <a:pPr marL="342900" indent="-342900">
                        <a:lnSpc>
                          <a:spcPct val="90000"/>
                        </a:lnSpc>
                        <a:spcAft>
                          <a:spcPts val="600"/>
                        </a:spcAft>
                        <a:buFont typeface="Arial" panose="020B0604020202020204" pitchFamily="34" charset="0"/>
                        <a:buChar char="•"/>
                      </a:pPr>
                      <a:r>
                        <a:rPr lang="fr-FR" sz="2000" dirty="0"/>
                        <a:t>Reconnaître ce que ressent le client</a:t>
                      </a:r>
                      <a:endParaRPr lang="en-US" sz="2000" dirty="0"/>
                    </a:p>
                    <a:p>
                      <a:pPr marL="342900" indent="-342900">
                        <a:lnSpc>
                          <a:spcPct val="90000"/>
                        </a:lnSpc>
                        <a:spcAft>
                          <a:spcPts val="600"/>
                        </a:spcAft>
                        <a:buFont typeface="Arial" panose="020B0604020202020204" pitchFamily="34" charset="0"/>
                        <a:buChar char="•"/>
                      </a:pPr>
                      <a:r>
                        <a:rPr lang="fr-FR" sz="2000" dirty="0"/>
                        <a:t>Laisser le client raconter l'histoire à son rythme</a:t>
                      </a:r>
                      <a:endParaRPr lang="en-US" sz="2000" dirty="0"/>
                    </a:p>
                    <a:p>
                      <a:pPr marL="342900" indent="-342900">
                        <a:lnSpc>
                          <a:spcPct val="90000"/>
                        </a:lnSpc>
                        <a:spcAft>
                          <a:spcPts val="600"/>
                        </a:spcAft>
                        <a:buFont typeface="Arial" panose="020B0604020202020204" pitchFamily="34" charset="0"/>
                        <a:buChar char="•"/>
                      </a:pPr>
                      <a:r>
                        <a:rPr lang="fr-FR" sz="2000" dirty="0"/>
                        <a:t>Encourager le client à partager</a:t>
                      </a:r>
                      <a:r>
                        <a:rPr lang="en-US" sz="2000" dirty="0"/>
                        <a:t> </a:t>
                      </a:r>
                    </a:p>
                    <a:p>
                      <a:pPr marL="342900" indent="-342900">
                        <a:lnSpc>
                          <a:spcPct val="90000"/>
                        </a:lnSpc>
                        <a:spcAft>
                          <a:spcPts val="600"/>
                        </a:spcAft>
                        <a:buFont typeface="Arial" panose="020B0604020202020204" pitchFamily="34" charset="0"/>
                        <a:buChar char="•"/>
                      </a:pPr>
                      <a:r>
                        <a:rPr lang="fr-FR" sz="2000" dirty="0"/>
                        <a:t>Donnez au client le temps de réfléchir</a:t>
                      </a:r>
                      <a:endParaRPr lang="en-US" sz="2000" dirty="0"/>
                    </a:p>
                    <a:p>
                      <a:pPr marL="342900" indent="-342900">
                        <a:lnSpc>
                          <a:spcPct val="90000"/>
                        </a:lnSpc>
                        <a:spcAft>
                          <a:spcPts val="600"/>
                        </a:spcAft>
                        <a:buFont typeface="Arial" panose="020B0604020202020204" pitchFamily="34" charset="0"/>
                        <a:buChar char="•"/>
                      </a:pPr>
                      <a:r>
                        <a:rPr lang="fr-FR" sz="2000" dirty="0"/>
                        <a:t>Rester concentré sur le client</a:t>
                      </a:r>
                      <a:endParaRPr lang="en-US" sz="2000" dirty="0"/>
                    </a:p>
                    <a:p>
                      <a:pPr marL="342900" indent="-342900">
                        <a:lnSpc>
                          <a:spcPct val="90000"/>
                        </a:lnSpc>
                        <a:spcAft>
                          <a:spcPts val="600"/>
                        </a:spcAft>
                        <a:buFont typeface="Arial" panose="020B0604020202020204" pitchFamily="34" charset="0"/>
                        <a:buChar char="•"/>
                      </a:pPr>
                      <a:r>
                        <a:rPr lang="fr-FR" sz="2000" b="1" dirty="0"/>
                        <a:t>Respecter les souhaits du client</a:t>
                      </a:r>
                      <a:endParaRPr lang="en-US" sz="2000" b="1" dirty="0"/>
                    </a:p>
                  </a:txBody>
                  <a:tcPr marL="182880" marR="182880" marT="18288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accent1">
                        <a:lumMod val="20000"/>
                        <a:lumOff val="80000"/>
                      </a:schemeClr>
                    </a:solidFill>
                  </a:tcPr>
                </a:tc>
                <a:tc>
                  <a:txBody>
                    <a:bodyPr/>
                    <a:lstStyle/>
                    <a:p>
                      <a:pPr marL="342900" indent="-342900">
                        <a:lnSpc>
                          <a:spcPct val="90000"/>
                        </a:lnSpc>
                        <a:spcAft>
                          <a:spcPts val="600"/>
                        </a:spcAft>
                        <a:buFont typeface="Arial" panose="020B0604020202020204" pitchFamily="34" charset="0"/>
                        <a:buChar char="•"/>
                      </a:pPr>
                      <a:r>
                        <a:rPr lang="fr-FR" sz="2000" dirty="0"/>
                        <a:t>Faire pression sur le client</a:t>
                      </a:r>
                      <a:r>
                        <a:rPr lang="en-US" sz="2000" dirty="0"/>
                        <a:t> </a:t>
                      </a:r>
                    </a:p>
                    <a:p>
                      <a:pPr marL="342900" indent="-342900">
                        <a:lnSpc>
                          <a:spcPct val="90000"/>
                        </a:lnSpc>
                        <a:spcAft>
                          <a:spcPts val="600"/>
                        </a:spcAft>
                        <a:buFont typeface="Arial" panose="020B0604020202020204" pitchFamily="34" charset="0"/>
                        <a:buChar char="•"/>
                      </a:pPr>
                      <a:r>
                        <a:rPr lang="fr-FR" sz="2000" dirty="0"/>
                        <a:t>Regarder leur montre ou sembler distrait</a:t>
                      </a:r>
                      <a:endParaRPr lang="en-US" sz="2000" dirty="0"/>
                    </a:p>
                    <a:p>
                      <a:pPr marL="342900" indent="-342900">
                        <a:lnSpc>
                          <a:spcPct val="90000"/>
                        </a:lnSpc>
                        <a:spcAft>
                          <a:spcPts val="600"/>
                        </a:spcAft>
                        <a:buFont typeface="Arial" panose="020B0604020202020204" pitchFamily="34" charset="0"/>
                        <a:buChar char="•"/>
                      </a:pPr>
                      <a:r>
                        <a:rPr lang="en-US" sz="2000" dirty="0"/>
                        <a:t>Juger le client</a:t>
                      </a:r>
                    </a:p>
                    <a:p>
                      <a:pPr marL="342900" indent="-342900">
                        <a:lnSpc>
                          <a:spcPct val="90000"/>
                        </a:lnSpc>
                        <a:spcAft>
                          <a:spcPts val="600"/>
                        </a:spcAft>
                        <a:buFont typeface="Arial" panose="020B0604020202020204" pitchFamily="34" charset="0"/>
                        <a:buChar char="•"/>
                      </a:pPr>
                      <a:r>
                        <a:rPr lang="en-US" sz="2000" dirty="0"/>
                        <a:t>Rush le client</a:t>
                      </a:r>
                    </a:p>
                    <a:p>
                      <a:pPr marL="342900" indent="-342900">
                        <a:lnSpc>
                          <a:spcPct val="90000"/>
                        </a:lnSpc>
                        <a:spcAft>
                          <a:spcPts val="600"/>
                        </a:spcAft>
                        <a:buFont typeface="Arial" panose="020B0604020202020204" pitchFamily="34" charset="0"/>
                        <a:buChar char="•"/>
                      </a:pPr>
                      <a:r>
                        <a:rPr lang="fr-FR" sz="2000" dirty="0"/>
                        <a:t>Supposons qu'ils savent tout</a:t>
                      </a:r>
                      <a:endParaRPr lang="en-US" sz="2000" dirty="0"/>
                    </a:p>
                    <a:p>
                      <a:pPr marL="342900" indent="-342900">
                        <a:lnSpc>
                          <a:spcPct val="90000"/>
                        </a:lnSpc>
                        <a:spcAft>
                          <a:spcPts val="600"/>
                        </a:spcAft>
                        <a:buFont typeface="Arial" panose="020B0604020202020204" pitchFamily="34" charset="0"/>
                        <a:buChar char="•"/>
                      </a:pPr>
                      <a:r>
                        <a:rPr lang="en-US" sz="2000" dirty="0"/>
                        <a:t>Interrompre</a:t>
                      </a:r>
                    </a:p>
                    <a:p>
                      <a:pPr marL="342900" indent="-342900">
                        <a:lnSpc>
                          <a:spcPct val="90000"/>
                        </a:lnSpc>
                        <a:spcAft>
                          <a:spcPts val="600"/>
                        </a:spcAft>
                        <a:buFont typeface="Arial" panose="020B0604020202020204" pitchFamily="34" charset="0"/>
                        <a:buChar char="•"/>
                      </a:pPr>
                      <a:r>
                        <a:rPr lang="fr-FR" sz="2000" dirty="0"/>
                        <a:t>Terminer les pensées du client</a:t>
                      </a:r>
                      <a:r>
                        <a:rPr lang="en-US" sz="2000" dirty="0"/>
                        <a:t> </a:t>
                      </a:r>
                    </a:p>
                    <a:p>
                      <a:pPr marL="342900" indent="-342900">
                        <a:lnSpc>
                          <a:spcPct val="90000"/>
                        </a:lnSpc>
                        <a:spcAft>
                          <a:spcPts val="600"/>
                        </a:spcAft>
                        <a:buFont typeface="Arial" panose="020B0604020202020204" pitchFamily="34" charset="0"/>
                        <a:buChar char="•"/>
                      </a:pPr>
                      <a:r>
                        <a:rPr lang="fr-FR" sz="2000" dirty="0"/>
                        <a:t>Dire au client ses propres problèmes ou ceux de quelqu'un d'autre</a:t>
                      </a:r>
                      <a:endParaRPr lang="en-US" sz="2000" dirty="0"/>
                    </a:p>
                    <a:p>
                      <a:pPr marL="342900" indent="-342900">
                        <a:lnSpc>
                          <a:spcPct val="90000"/>
                        </a:lnSpc>
                        <a:spcAft>
                          <a:spcPts val="600"/>
                        </a:spcAft>
                        <a:buFont typeface="Arial" panose="020B0604020202020204" pitchFamily="34" charset="0"/>
                        <a:buChar char="•"/>
                      </a:pPr>
                      <a:r>
                        <a:rPr lang="fr-FR" sz="2000" b="1" dirty="0"/>
                        <a:t>Penser et agir comme s'ils pouvaient résoudre les problèmes du client</a:t>
                      </a:r>
                      <a:endParaRPr lang="en-US" sz="2000" b="1" dirty="0"/>
                    </a:p>
                  </a:txBody>
                  <a:tcPr marL="182880" marR="182880" marT="18288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98686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881" y="745656"/>
            <a:ext cx="8532019" cy="800039"/>
          </a:xfrm>
        </p:spPr>
        <p:txBody>
          <a:bodyPr>
            <a:noAutofit/>
          </a:bodyPr>
          <a:lstStyle/>
          <a:p>
            <a:r>
              <a:rPr lang="fr-FR" dirty="0"/>
              <a:t>Renseignez-vous sur les besoins et les préoccupations</a:t>
            </a:r>
            <a:endParaRPr lang="en-US" dirty="0"/>
          </a:p>
        </p:txBody>
      </p:sp>
      <p:sp>
        <p:nvSpPr>
          <p:cNvPr id="3" name="Content Placeholder 2"/>
          <p:cNvSpPr>
            <a:spLocks noGrp="1"/>
          </p:cNvSpPr>
          <p:nvPr>
            <p:ph type="body" sz="quarter" idx="4294967295"/>
          </p:nvPr>
        </p:nvSpPr>
        <p:spPr>
          <a:xfrm>
            <a:off x="958923" y="1935631"/>
            <a:ext cx="10328202" cy="4176713"/>
          </a:xfrm>
        </p:spPr>
        <p:txBody>
          <a:bodyPr/>
          <a:lstStyle/>
          <a:p>
            <a:pPr marL="0" indent="0">
              <a:buNone/>
            </a:pPr>
            <a:r>
              <a:rPr lang="en-US" dirty="0"/>
              <a:t>Objectif :</a:t>
            </a:r>
          </a:p>
          <a:p>
            <a:pPr marL="0" indent="0">
              <a:buNone/>
            </a:pPr>
            <a:r>
              <a:rPr lang="fr-FR" dirty="0"/>
              <a:t>Apprendre ce qui est le plus important pour le survivant. Respecter leurs souhaits et répondre à leurs besoins</a:t>
            </a:r>
            <a:r>
              <a:rPr lang="en-US" dirty="0"/>
              <a:t>.</a:t>
            </a:r>
          </a:p>
        </p:txBody>
      </p:sp>
      <p:sp>
        <p:nvSpPr>
          <p:cNvPr id="4" name="Footer Placeholder 3">
            <a:extLst>
              <a:ext uri="{FF2B5EF4-FFF2-40B4-BE49-F238E27FC236}">
                <a16:creationId xmlns:a16="http://schemas.microsoft.com/office/drawing/2014/main" id="{9D92AC41-5B70-42EC-9D4E-8889BB68CDF7}"/>
              </a:ext>
            </a:extLst>
          </p:cNvPr>
          <p:cNvSpPr txBox="1">
            <a:spLocks/>
          </p:cNvSpPr>
          <p:nvPr/>
        </p:nvSpPr>
        <p:spPr>
          <a:xfrm>
            <a:off x="2105891" y="6285515"/>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3929970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5855-E02C-4D95-93EF-25DB9E999F58}"/>
              </a:ext>
            </a:extLst>
          </p:cNvPr>
          <p:cNvSpPr>
            <a:spLocks noGrp="1"/>
          </p:cNvSpPr>
          <p:nvPr>
            <p:ph type="title"/>
          </p:nvPr>
        </p:nvSpPr>
        <p:spPr>
          <a:xfrm>
            <a:off x="838200" y="588494"/>
            <a:ext cx="8963025" cy="800039"/>
          </a:xfrm>
        </p:spPr>
        <p:txBody>
          <a:bodyPr>
            <a:normAutofit fontScale="90000"/>
          </a:bodyPr>
          <a:lstStyle/>
          <a:p>
            <a:r>
              <a:rPr lang="fr-FR" dirty="0"/>
              <a:t>Techniques pour s'enquérir des besoins et des préoccupations</a:t>
            </a:r>
            <a:endParaRPr lang="en-US" dirty="0"/>
          </a:p>
        </p:txBody>
      </p:sp>
      <p:graphicFrame>
        <p:nvGraphicFramePr>
          <p:cNvPr id="4" name="Table 3">
            <a:extLst>
              <a:ext uri="{FF2B5EF4-FFF2-40B4-BE49-F238E27FC236}">
                <a16:creationId xmlns:a16="http://schemas.microsoft.com/office/drawing/2014/main" id="{42BD995E-0E8F-4A65-8D88-AAB6345724B1}"/>
              </a:ext>
            </a:extLst>
          </p:cNvPr>
          <p:cNvGraphicFramePr>
            <a:graphicFrameLocks noGrp="1"/>
          </p:cNvGraphicFramePr>
          <p:nvPr>
            <p:extLst>
              <p:ext uri="{D42A27DB-BD31-4B8C-83A1-F6EECF244321}">
                <p14:modId xmlns:p14="http://schemas.microsoft.com/office/powerpoint/2010/main" val="2806208415"/>
              </p:ext>
            </p:extLst>
          </p:nvPr>
        </p:nvGraphicFramePr>
        <p:xfrm>
          <a:off x="952500" y="1533301"/>
          <a:ext cx="10959252" cy="4736205"/>
        </p:xfrm>
        <a:graphic>
          <a:graphicData uri="http://schemas.openxmlformats.org/drawingml/2006/table">
            <a:tbl>
              <a:tblPr firstRow="1" bandRow="1">
                <a:tableStyleId>{5C22544A-7EE6-4342-B048-85BDC9FD1C3A}</a:tableStyleId>
              </a:tblPr>
              <a:tblGrid>
                <a:gridCol w="5466757">
                  <a:extLst>
                    <a:ext uri="{9D8B030D-6E8A-4147-A177-3AD203B41FA5}">
                      <a16:colId xmlns:a16="http://schemas.microsoft.com/office/drawing/2014/main" val="43887432"/>
                    </a:ext>
                  </a:extLst>
                </a:gridCol>
                <a:gridCol w="5492495">
                  <a:extLst>
                    <a:ext uri="{9D8B030D-6E8A-4147-A177-3AD203B41FA5}">
                      <a16:colId xmlns:a16="http://schemas.microsoft.com/office/drawing/2014/main" val="931881373"/>
                    </a:ext>
                  </a:extLst>
                </a:gridCol>
              </a:tblGrid>
              <a:tr h="348328">
                <a:tc>
                  <a:txBody>
                    <a:bodyPr/>
                    <a:lstStyle/>
                    <a:p>
                      <a:r>
                        <a:rPr lang="en-US" sz="1600" dirty="0"/>
                        <a:t>Technique</a:t>
                      </a:r>
                    </a:p>
                  </a:txBody>
                  <a:tcPr marL="182880" anchor="ctr">
                    <a:solidFill>
                      <a:schemeClr val="accent1"/>
                    </a:solidFill>
                  </a:tcPr>
                </a:tc>
                <a:tc>
                  <a:txBody>
                    <a:bodyPr/>
                    <a:lstStyle/>
                    <a:p>
                      <a:r>
                        <a:rPr lang="en-US" sz="1600" dirty="0"/>
                        <a:t>Exemple</a:t>
                      </a:r>
                    </a:p>
                  </a:txBody>
                  <a:tcPr marL="182880" anchor="ctr">
                    <a:solidFill>
                      <a:schemeClr val="accent1"/>
                    </a:solidFill>
                  </a:tcPr>
                </a:tc>
                <a:extLst>
                  <a:ext uri="{0D108BD9-81ED-4DB2-BD59-A6C34878D82A}">
                    <a16:rowId xmlns:a16="http://schemas.microsoft.com/office/drawing/2014/main" val="896585879"/>
                  </a:ext>
                </a:extLst>
              </a:tr>
              <a:tr h="511831">
                <a:tc>
                  <a:txBody>
                    <a:bodyPr/>
                    <a:lstStyle/>
                    <a:p>
                      <a:pPr marL="0" lvl="0" indent="0">
                        <a:lnSpc>
                          <a:spcPct val="90000"/>
                        </a:lnSpc>
                        <a:buNone/>
                      </a:pPr>
                      <a:r>
                        <a:rPr lang="fr-FR" sz="1600" dirty="0"/>
                        <a:t>Formulez vos questions comme des invitations à parler</a:t>
                      </a:r>
                      <a:endParaRPr lang="en-US" sz="1600" dirty="0"/>
                    </a:p>
                  </a:txBody>
                  <a:tcPr marL="182880" anchor="ctr">
                    <a:solidFill>
                      <a:schemeClr val="accent1">
                        <a:lumMod val="20000"/>
                        <a:lumOff val="80000"/>
                      </a:schemeClr>
                    </a:solidFill>
                  </a:tcPr>
                </a:tc>
                <a:tc>
                  <a:txBody>
                    <a:bodyPr/>
                    <a:lstStyle/>
                    <a:p>
                      <a:pPr>
                        <a:lnSpc>
                          <a:spcPct val="90000"/>
                        </a:lnSpc>
                      </a:pPr>
                      <a:r>
                        <a:rPr lang="en-US" sz="1600" dirty="0"/>
                        <a:t>De quoi aimerais-tu parler ?</a:t>
                      </a:r>
                    </a:p>
                  </a:txBody>
                  <a:tcPr marL="182880" anchor="ctr">
                    <a:solidFill>
                      <a:schemeClr val="accent1">
                        <a:lumMod val="20000"/>
                        <a:lumOff val="80000"/>
                      </a:schemeClr>
                    </a:solidFill>
                  </a:tcPr>
                </a:tc>
                <a:extLst>
                  <a:ext uri="{0D108BD9-81ED-4DB2-BD59-A6C34878D82A}">
                    <a16:rowId xmlns:a16="http://schemas.microsoft.com/office/drawing/2014/main" val="4057646724"/>
                  </a:ext>
                </a:extLst>
              </a:tr>
              <a:tr h="609574">
                <a:tc>
                  <a:txBody>
                    <a:bodyPr/>
                    <a:lstStyle/>
                    <a:p>
                      <a:pPr marL="0" lvl="0" indent="0">
                        <a:lnSpc>
                          <a:spcPct val="90000"/>
                        </a:lnSpc>
                        <a:buNone/>
                      </a:pPr>
                      <a:r>
                        <a:rPr lang="fr-FR" sz="1600" dirty="0"/>
                        <a:t>Posez des questions ouvertes qui encouragent le survivant à parler</a:t>
                      </a:r>
                      <a:endParaRPr lang="en-US" sz="1600" dirty="0"/>
                    </a:p>
                  </a:txBody>
                  <a:tcPr marL="182880" anchor="ctr">
                    <a:solidFill>
                      <a:schemeClr val="accent1">
                        <a:lumMod val="20000"/>
                        <a:lumOff val="80000"/>
                      </a:schemeClr>
                    </a:solidFill>
                  </a:tcPr>
                </a:tc>
                <a:tc>
                  <a:txBody>
                    <a:bodyPr/>
                    <a:lstStyle/>
                    <a:p>
                      <a:pPr>
                        <a:lnSpc>
                          <a:spcPct val="90000"/>
                        </a:lnSpc>
                      </a:pPr>
                      <a:r>
                        <a:rPr lang="fr-FR" sz="1600" dirty="0"/>
                        <a:t>Comment te sens tu à propos de ça </a:t>
                      </a:r>
                      <a:r>
                        <a:rPr lang="en-US" sz="1600" dirty="0"/>
                        <a:t>?</a:t>
                      </a:r>
                    </a:p>
                  </a:txBody>
                  <a:tcPr marL="182880" anchor="ctr">
                    <a:solidFill>
                      <a:schemeClr val="accent1">
                        <a:lumMod val="20000"/>
                        <a:lumOff val="80000"/>
                      </a:schemeClr>
                    </a:solidFill>
                  </a:tcPr>
                </a:tc>
                <a:extLst>
                  <a:ext uri="{0D108BD9-81ED-4DB2-BD59-A6C34878D82A}">
                    <a16:rowId xmlns:a16="http://schemas.microsoft.com/office/drawing/2014/main" val="4151741746"/>
                  </a:ext>
                </a:extLst>
              </a:tr>
              <a:tr h="609574">
                <a:tc>
                  <a:txBody>
                    <a:bodyPr/>
                    <a:lstStyle/>
                    <a:p>
                      <a:pPr marL="0" indent="0">
                        <a:lnSpc>
                          <a:spcPct val="90000"/>
                        </a:lnSpc>
                        <a:buNone/>
                      </a:pPr>
                      <a:r>
                        <a:rPr lang="fr-FR" sz="1600" dirty="0"/>
                        <a:t>Répétez ce que la personne dit pour vérifier votre compréhension.</a:t>
                      </a:r>
                      <a:endParaRPr lang="en-US" sz="1600" dirty="0"/>
                    </a:p>
                  </a:txBody>
                  <a:tcPr marL="182880" anchor="ctr">
                    <a:solidFill>
                      <a:schemeClr val="accent1">
                        <a:lumMod val="20000"/>
                        <a:lumOff val="80000"/>
                      </a:schemeClr>
                    </a:solidFill>
                  </a:tcPr>
                </a:tc>
                <a:tc>
                  <a:txBody>
                    <a:bodyPr/>
                    <a:lstStyle/>
                    <a:p>
                      <a:pPr>
                        <a:lnSpc>
                          <a:spcPct val="90000"/>
                        </a:lnSpc>
                      </a:pPr>
                      <a:r>
                        <a:rPr lang="fr-FR" sz="1600" dirty="0"/>
                        <a:t>Vous avez mentionné que vous vous sentiez très frustré</a:t>
                      </a:r>
                      <a:r>
                        <a:rPr lang="en-US" sz="1600" dirty="0"/>
                        <a:t>.</a:t>
                      </a:r>
                    </a:p>
                  </a:txBody>
                  <a:tcPr marL="182880" anchor="ctr">
                    <a:solidFill>
                      <a:schemeClr val="accent1">
                        <a:lumMod val="20000"/>
                        <a:lumOff val="80000"/>
                      </a:schemeClr>
                    </a:solidFill>
                  </a:tcPr>
                </a:tc>
                <a:extLst>
                  <a:ext uri="{0D108BD9-81ED-4DB2-BD59-A6C34878D82A}">
                    <a16:rowId xmlns:a16="http://schemas.microsoft.com/office/drawing/2014/main" val="2657474123"/>
                  </a:ext>
                </a:extLst>
              </a:tr>
              <a:tr h="511831">
                <a:tc>
                  <a:txBody>
                    <a:bodyPr/>
                    <a:lstStyle/>
                    <a:p>
                      <a:pPr marL="0" indent="0">
                        <a:lnSpc>
                          <a:spcPct val="90000"/>
                        </a:lnSpc>
                        <a:buNone/>
                      </a:pPr>
                      <a:r>
                        <a:rPr lang="fr-FR" sz="1600" dirty="0"/>
                        <a:t>Refléter les sentiments exprimés par le survivant</a:t>
                      </a:r>
                      <a:endParaRPr lang="en-US" sz="1600" dirty="0"/>
                    </a:p>
                  </a:txBody>
                  <a:tcPr marL="182880" anchor="ctr">
                    <a:solidFill>
                      <a:schemeClr val="accent1">
                        <a:lumMod val="20000"/>
                        <a:lumOff val="80000"/>
                      </a:schemeClr>
                    </a:solidFill>
                  </a:tcPr>
                </a:tc>
                <a:tc>
                  <a:txBody>
                    <a:bodyPr/>
                    <a:lstStyle/>
                    <a:p>
                      <a:pPr>
                        <a:lnSpc>
                          <a:spcPct val="90000"/>
                        </a:lnSpc>
                      </a:pPr>
                      <a:r>
                        <a:rPr lang="fr-FR" sz="1600" dirty="0"/>
                        <a:t>On dirait que vous vous sentez en colère à ce sujet</a:t>
                      </a:r>
                      <a:r>
                        <a:rPr lang="en-US" sz="1600" dirty="0"/>
                        <a:t>.</a:t>
                      </a:r>
                    </a:p>
                  </a:txBody>
                  <a:tcPr marL="182880" anchor="ctr">
                    <a:solidFill>
                      <a:schemeClr val="accent1">
                        <a:lumMod val="20000"/>
                        <a:lumOff val="80000"/>
                      </a:schemeClr>
                    </a:solidFill>
                  </a:tcPr>
                </a:tc>
                <a:extLst>
                  <a:ext uri="{0D108BD9-81ED-4DB2-BD59-A6C34878D82A}">
                    <a16:rowId xmlns:a16="http://schemas.microsoft.com/office/drawing/2014/main" val="697671411"/>
                  </a:ext>
                </a:extLst>
              </a:tr>
              <a:tr h="511831">
                <a:tc>
                  <a:txBody>
                    <a:bodyPr/>
                    <a:lstStyle/>
                    <a:p>
                      <a:pPr marL="0" lvl="0" indent="0">
                        <a:lnSpc>
                          <a:spcPct val="90000"/>
                        </a:lnSpc>
                        <a:buNone/>
                      </a:pPr>
                      <a:r>
                        <a:rPr lang="en-US" sz="1600" dirty="0"/>
                        <a:t>Explorez au besoin</a:t>
                      </a:r>
                    </a:p>
                  </a:txBody>
                  <a:tcPr marL="182880" anchor="ctr">
                    <a:solidFill>
                      <a:schemeClr val="accent1">
                        <a:lumMod val="20000"/>
                        <a:lumOff val="80000"/>
                      </a:schemeClr>
                    </a:solidFill>
                  </a:tcPr>
                </a:tc>
                <a:tc>
                  <a:txBody>
                    <a:bodyPr/>
                    <a:lstStyle/>
                    <a:p>
                      <a:pPr>
                        <a:lnSpc>
                          <a:spcPct val="90000"/>
                        </a:lnSpc>
                      </a:pPr>
                      <a:r>
                        <a:rPr lang="fr-FR" sz="1600" dirty="0"/>
                        <a:t>Pouvez-vous m'en dire plus à ce sujet </a:t>
                      </a:r>
                      <a:r>
                        <a:rPr lang="en-US" sz="1600" dirty="0"/>
                        <a:t>?</a:t>
                      </a:r>
                    </a:p>
                  </a:txBody>
                  <a:tcPr marL="182880" anchor="ctr">
                    <a:solidFill>
                      <a:schemeClr val="accent1">
                        <a:lumMod val="20000"/>
                        <a:lumOff val="80000"/>
                      </a:schemeClr>
                    </a:solidFill>
                  </a:tcPr>
                </a:tc>
                <a:extLst>
                  <a:ext uri="{0D108BD9-81ED-4DB2-BD59-A6C34878D82A}">
                    <a16:rowId xmlns:a16="http://schemas.microsoft.com/office/drawing/2014/main" val="96754861"/>
                  </a:ext>
                </a:extLst>
              </a:tr>
              <a:tr h="511831">
                <a:tc>
                  <a:txBody>
                    <a:bodyPr/>
                    <a:lstStyle/>
                    <a:p>
                      <a:pPr marL="0" lvl="0" indent="0">
                        <a:lnSpc>
                          <a:spcPct val="90000"/>
                        </a:lnSpc>
                        <a:buNone/>
                      </a:pPr>
                      <a:r>
                        <a:rPr lang="fr-FR" sz="1600" dirty="0"/>
                        <a:t>Demandez des précisions si vous ne comprenez pas</a:t>
                      </a:r>
                      <a:endParaRPr lang="en-US" sz="1600" dirty="0"/>
                    </a:p>
                  </a:txBody>
                  <a:tcPr marL="182880" anchor="ctr">
                    <a:solidFill>
                      <a:schemeClr val="accent1">
                        <a:lumMod val="20000"/>
                        <a:lumOff val="80000"/>
                      </a:schemeClr>
                    </a:solidFill>
                  </a:tcPr>
                </a:tc>
                <a:tc>
                  <a:txBody>
                    <a:bodyPr/>
                    <a:lstStyle/>
                    <a:p>
                      <a:pPr>
                        <a:lnSpc>
                          <a:spcPct val="90000"/>
                        </a:lnSpc>
                      </a:pPr>
                      <a:r>
                        <a:rPr lang="fr-FR" sz="1600" dirty="0"/>
                        <a:t>Pouvez-vous expliquer cela à nouveau, s'il vous plaît </a:t>
                      </a:r>
                      <a:r>
                        <a:rPr lang="en-US" sz="1600" dirty="0"/>
                        <a:t>?</a:t>
                      </a:r>
                    </a:p>
                  </a:txBody>
                  <a:tcPr marL="182880" anchor="ctr">
                    <a:solidFill>
                      <a:schemeClr val="accent1">
                        <a:lumMod val="20000"/>
                        <a:lumOff val="80000"/>
                      </a:schemeClr>
                    </a:solidFill>
                  </a:tcPr>
                </a:tc>
                <a:extLst>
                  <a:ext uri="{0D108BD9-81ED-4DB2-BD59-A6C34878D82A}">
                    <a16:rowId xmlns:a16="http://schemas.microsoft.com/office/drawing/2014/main" val="1563123052"/>
                  </a:ext>
                </a:extLst>
              </a:tr>
              <a:tr h="609574">
                <a:tc>
                  <a:txBody>
                    <a:bodyPr/>
                    <a:lstStyle/>
                    <a:p>
                      <a:pPr marL="0" lvl="0" indent="0">
                        <a:lnSpc>
                          <a:spcPct val="90000"/>
                        </a:lnSpc>
                        <a:buNone/>
                      </a:pPr>
                      <a:r>
                        <a:rPr lang="fr-FR" sz="1600" dirty="0"/>
                        <a:t>Aider le survivant à identifier et à exprimer ses besoins et ses préoccupations</a:t>
                      </a:r>
                      <a:endParaRPr lang="en-US" sz="1600" dirty="0"/>
                    </a:p>
                  </a:txBody>
                  <a:tcPr marL="182880" anchor="ctr">
                    <a:solidFill>
                      <a:schemeClr val="accent1">
                        <a:lumMod val="20000"/>
                        <a:lumOff val="80000"/>
                      </a:schemeClr>
                    </a:solidFill>
                  </a:tcPr>
                </a:tc>
                <a:tc>
                  <a:txBody>
                    <a:bodyPr/>
                    <a:lstStyle/>
                    <a:p>
                      <a:pPr>
                        <a:lnSpc>
                          <a:spcPct val="90000"/>
                        </a:lnSpc>
                      </a:pPr>
                      <a:r>
                        <a:rPr lang="fr-FR" sz="1600" dirty="0"/>
                        <a:t>Y a-t-il quelque chose dont vous avez besoin ou qui vous préoccupe </a:t>
                      </a:r>
                      <a:r>
                        <a:rPr lang="en-US" sz="1600" dirty="0"/>
                        <a:t>?</a:t>
                      </a:r>
                    </a:p>
                  </a:txBody>
                  <a:tcPr marL="182880" anchor="ctr">
                    <a:solidFill>
                      <a:schemeClr val="accent1">
                        <a:lumMod val="20000"/>
                        <a:lumOff val="80000"/>
                      </a:schemeClr>
                    </a:solidFill>
                  </a:tcPr>
                </a:tc>
                <a:extLst>
                  <a:ext uri="{0D108BD9-81ED-4DB2-BD59-A6C34878D82A}">
                    <a16:rowId xmlns:a16="http://schemas.microsoft.com/office/drawing/2014/main" val="1933386309"/>
                  </a:ext>
                </a:extLst>
              </a:tr>
              <a:tr h="511831">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fr-FR" sz="1600" dirty="0"/>
                        <a:t>Résumez ce que le survivant a exprimé</a:t>
                      </a:r>
                      <a:endParaRPr lang="en-US" sz="1600" dirty="0"/>
                    </a:p>
                  </a:txBody>
                  <a:tcPr marL="182880" anchor="ctr">
                    <a:solidFill>
                      <a:schemeClr val="accent1">
                        <a:lumMod val="20000"/>
                        <a:lumOff val="80000"/>
                      </a:schemeClr>
                    </a:solidFill>
                  </a:tcPr>
                </a:tc>
                <a:tc>
                  <a:txBody>
                    <a:bodyPr/>
                    <a:lstStyle/>
                    <a:p>
                      <a:pPr>
                        <a:lnSpc>
                          <a:spcPct val="90000"/>
                        </a:lnSpc>
                      </a:pPr>
                      <a:r>
                        <a:rPr lang="en-US" sz="1600" dirty="0"/>
                        <a:t>Vous semblez dire que…</a:t>
                      </a:r>
                    </a:p>
                  </a:txBody>
                  <a:tcPr marL="182880" anchor="ctr">
                    <a:solidFill>
                      <a:schemeClr val="accent1">
                        <a:lumMod val="20000"/>
                        <a:lumOff val="80000"/>
                      </a:schemeClr>
                    </a:solidFill>
                  </a:tcPr>
                </a:tc>
                <a:extLst>
                  <a:ext uri="{0D108BD9-81ED-4DB2-BD59-A6C34878D82A}">
                    <a16:rowId xmlns:a16="http://schemas.microsoft.com/office/drawing/2014/main" val="1692493159"/>
                  </a:ext>
                </a:extLst>
              </a:tr>
            </a:tbl>
          </a:graphicData>
        </a:graphic>
      </p:graphicFrame>
    </p:spTree>
    <p:extLst>
      <p:ext uri="{BB962C8B-B14F-4D97-AF65-F5344CB8AC3E}">
        <p14:creationId xmlns:p14="http://schemas.microsoft.com/office/powerpoint/2010/main" val="1793993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313" y="845669"/>
            <a:ext cx="10515600" cy="800039"/>
          </a:xfrm>
        </p:spPr>
        <p:txBody>
          <a:bodyPr>
            <a:noAutofit/>
          </a:bodyPr>
          <a:lstStyle/>
          <a:p>
            <a:r>
              <a:rPr lang="fr-FR" dirty="0"/>
              <a:t>Activité : Renseignez-vous sur les besoins et les préoccupations</a:t>
            </a:r>
            <a:endParaRPr lang="en-US" dirty="0"/>
          </a:p>
        </p:txBody>
      </p:sp>
      <p:sp>
        <p:nvSpPr>
          <p:cNvPr id="3" name="Text Placeholder 2"/>
          <p:cNvSpPr>
            <a:spLocks noGrp="1"/>
          </p:cNvSpPr>
          <p:nvPr>
            <p:ph type="body" sz="quarter" idx="4294967295"/>
          </p:nvPr>
        </p:nvSpPr>
        <p:spPr>
          <a:xfrm>
            <a:off x="976313" y="2262188"/>
            <a:ext cx="10958512" cy="4176713"/>
          </a:xfrm>
        </p:spPr>
        <p:txBody>
          <a:bodyPr>
            <a:normAutofit/>
          </a:bodyPr>
          <a:lstStyle/>
          <a:p>
            <a:pPr marL="0" indent="0">
              <a:buNone/>
            </a:pPr>
            <a:r>
              <a:rPr lang="fr-FR" dirty="0"/>
              <a:t>Déclaration n ° 1 du survivant : </a:t>
            </a:r>
            <a:r>
              <a:rPr lang="fr-FR" i="1" dirty="0"/>
              <a:t>« Mon petit ami a menacé de me blesser auparavant »</a:t>
            </a:r>
            <a:r>
              <a:rPr lang="en-US" i="1" dirty="0"/>
              <a:t>.</a:t>
            </a:r>
          </a:p>
          <a:p>
            <a:pPr marL="0" indent="0">
              <a:buNone/>
            </a:pPr>
            <a:endParaRPr lang="en-US" dirty="0"/>
          </a:p>
          <a:p>
            <a:pPr marL="0" lvl="0" indent="0">
              <a:buNone/>
            </a:pPr>
            <a:r>
              <a:rPr lang="en-US" b="1" dirty="0"/>
              <a:t>Technique : Explorer au besoin</a:t>
            </a:r>
          </a:p>
          <a:p>
            <a:pPr marL="0" indent="0">
              <a:buNone/>
            </a:pPr>
            <a:r>
              <a:rPr lang="fr-FR" dirty="0"/>
              <a:t> </a:t>
            </a:r>
            <a:r>
              <a:rPr lang="fr-FR" i="1" dirty="0"/>
              <a:t>« Pouvez-vous m'en dire plus à ce sujet ? »</a:t>
            </a:r>
            <a:endParaRPr lang="en-US" i="1" dirty="0"/>
          </a:p>
          <a:p>
            <a:pPr marL="0" indent="0">
              <a:buNone/>
            </a:pPr>
            <a:endParaRPr lang="en-US" i="1" dirty="0"/>
          </a:p>
        </p:txBody>
      </p:sp>
    </p:spTree>
    <p:extLst>
      <p:ext uri="{BB962C8B-B14F-4D97-AF65-F5344CB8AC3E}">
        <p14:creationId xmlns:p14="http://schemas.microsoft.com/office/powerpoint/2010/main" val="12706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13" y="719137"/>
            <a:ext cx="9220200" cy="800039"/>
          </a:xfrm>
        </p:spPr>
        <p:txBody>
          <a:bodyPr>
            <a:normAutofit fontScale="90000"/>
          </a:bodyPr>
          <a:lstStyle/>
          <a:p>
            <a:r>
              <a:rPr lang="fr-FR" dirty="0"/>
              <a:t>Activité : Renseignez-vous sur les besoins et les préoccupations</a:t>
            </a:r>
            <a:endParaRPr lang="en-US" dirty="0"/>
          </a:p>
        </p:txBody>
      </p:sp>
      <p:sp>
        <p:nvSpPr>
          <p:cNvPr id="3" name="Text Placeholder 2"/>
          <p:cNvSpPr>
            <a:spLocks noGrp="1"/>
          </p:cNvSpPr>
          <p:nvPr>
            <p:ph type="body" sz="quarter" idx="4294967295"/>
          </p:nvPr>
        </p:nvSpPr>
        <p:spPr>
          <a:xfrm>
            <a:off x="823913" y="1962150"/>
            <a:ext cx="10958512" cy="4176713"/>
          </a:xfrm>
        </p:spPr>
        <p:txBody>
          <a:bodyPr>
            <a:normAutofit/>
          </a:bodyPr>
          <a:lstStyle/>
          <a:p>
            <a:pPr marL="0" indent="0">
              <a:buNone/>
            </a:pPr>
            <a:r>
              <a:rPr lang="fr-FR" dirty="0"/>
              <a:t>Déclaration n ° 2 du survivant : </a:t>
            </a:r>
            <a:r>
              <a:rPr lang="fr-FR" i="1" dirty="0"/>
              <a:t>« Mon partenaire est très imprévisible. J'essaye de le rendre heureux mais parfois il se met en colère sans raison. Ça empire ces derniers temps ».</a:t>
            </a:r>
            <a:endParaRPr lang="en-US" i="1" dirty="0"/>
          </a:p>
          <a:p>
            <a:pPr marL="0" indent="0">
              <a:buNone/>
            </a:pPr>
            <a:endParaRPr lang="en-US" dirty="0"/>
          </a:p>
          <a:p>
            <a:pPr marL="0" indent="0">
              <a:buNone/>
            </a:pPr>
            <a:r>
              <a:rPr lang="en-US" b="1" dirty="0"/>
              <a:t>Technique : </a:t>
            </a:r>
            <a:r>
              <a:rPr lang="fr-FR" b="1" dirty="0"/>
              <a:t>Aider le survivant à identifier et à exprimer ses besoins et ses préoccupations</a:t>
            </a:r>
            <a:endParaRPr lang="en-US" dirty="0"/>
          </a:p>
          <a:p>
            <a:pPr marL="0" indent="0">
              <a:buNone/>
            </a:pPr>
            <a:r>
              <a:rPr lang="fr-FR" i="1" dirty="0"/>
              <a:t>« Quelle est votre plus grande préoccupation en ce moment » ?</a:t>
            </a:r>
            <a:endParaRPr lang="en-US" i="1" dirty="0"/>
          </a:p>
          <a:p>
            <a:pPr marL="0" indent="0">
              <a:buNone/>
            </a:pPr>
            <a:endParaRPr lang="en-US" i="1" dirty="0"/>
          </a:p>
        </p:txBody>
      </p:sp>
    </p:spTree>
    <p:extLst>
      <p:ext uri="{BB962C8B-B14F-4D97-AF65-F5344CB8AC3E}">
        <p14:creationId xmlns:p14="http://schemas.microsoft.com/office/powerpoint/2010/main" val="241492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F73E-8B19-46FD-A2B4-F2759401B8D5}"/>
              </a:ext>
            </a:extLst>
          </p:cNvPr>
          <p:cNvSpPr>
            <a:spLocks noGrp="1"/>
          </p:cNvSpPr>
          <p:nvPr>
            <p:ph type="title"/>
          </p:nvPr>
        </p:nvSpPr>
        <p:spPr/>
        <p:txBody>
          <a:bodyPr>
            <a:normAutofit/>
          </a:bodyPr>
          <a:lstStyle/>
          <a:p>
            <a:r>
              <a:rPr lang="en-US" dirty="0"/>
              <a:t>Panneau client</a:t>
            </a:r>
          </a:p>
        </p:txBody>
      </p:sp>
      <p:pic>
        <p:nvPicPr>
          <p:cNvPr id="9" name="Picture 8" descr="A picture containing silhouette&#10;&#10;Description automatically generated">
            <a:extLst>
              <a:ext uri="{FF2B5EF4-FFF2-40B4-BE49-F238E27FC236}">
                <a16:creationId xmlns:a16="http://schemas.microsoft.com/office/drawing/2014/main" id="{520FD70D-B994-4DD1-9D44-DD45D502ECFD}"/>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rcRect l="77527"/>
          <a:stretch/>
        </p:blipFill>
        <p:spPr>
          <a:xfrm>
            <a:off x="2882224" y="2098846"/>
            <a:ext cx="1009869" cy="3151446"/>
          </a:xfrm>
          <a:prstGeom prst="rect">
            <a:avLst/>
          </a:prstGeom>
        </p:spPr>
      </p:pic>
      <p:grpSp>
        <p:nvGrpSpPr>
          <p:cNvPr id="10" name="Group 9">
            <a:extLst>
              <a:ext uri="{FF2B5EF4-FFF2-40B4-BE49-F238E27FC236}">
                <a16:creationId xmlns:a16="http://schemas.microsoft.com/office/drawing/2014/main" id="{B94F3CF9-F199-4196-B75E-1B1670AB4952}"/>
              </a:ext>
            </a:extLst>
          </p:cNvPr>
          <p:cNvGrpSpPr/>
          <p:nvPr/>
        </p:nvGrpSpPr>
        <p:grpSpPr>
          <a:xfrm>
            <a:off x="5499570" y="1930440"/>
            <a:ext cx="2041656" cy="3362330"/>
            <a:chOff x="3768595" y="1531147"/>
            <a:chExt cx="1587206" cy="3012128"/>
          </a:xfrm>
        </p:grpSpPr>
        <p:pic>
          <p:nvPicPr>
            <p:cNvPr id="11" name="Picture 10" descr="A picture containing silhouette&#10;&#10;Description automatically generated">
              <a:extLst>
                <a:ext uri="{FF2B5EF4-FFF2-40B4-BE49-F238E27FC236}">
                  <a16:creationId xmlns:a16="http://schemas.microsoft.com/office/drawing/2014/main" id="{80BA95FB-6792-41DE-9A3C-277343EC77FA}"/>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rcRect l="1" r="78184"/>
            <a:stretch/>
          </p:blipFill>
          <p:spPr>
            <a:xfrm>
              <a:off x="4463520" y="1625271"/>
              <a:ext cx="892281" cy="2868559"/>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2E1A81B4-D515-4CAE-BDA6-F886044A8493}"/>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rcRect l="60168" r="22713"/>
            <a:stretch/>
          </p:blipFill>
          <p:spPr>
            <a:xfrm>
              <a:off x="3768595" y="1531147"/>
              <a:ext cx="735218" cy="3012128"/>
            </a:xfrm>
            <a:prstGeom prst="rect">
              <a:avLst/>
            </a:prstGeom>
          </p:spPr>
        </p:pic>
      </p:grpSp>
      <p:pic>
        <p:nvPicPr>
          <p:cNvPr id="13" name="Picture 12">
            <a:extLst>
              <a:ext uri="{FF2B5EF4-FFF2-40B4-BE49-F238E27FC236}">
                <a16:creationId xmlns:a16="http://schemas.microsoft.com/office/drawing/2014/main" id="{5C74DB80-B6CF-4B5A-9C61-3D9162862BA7}"/>
              </a:ext>
            </a:extLst>
          </p:cNvPr>
          <p:cNvPicPr>
            <a:picLocks noChangeAspect="1"/>
          </p:cNvPicPr>
          <p:nvPr/>
        </p:nvPicPr>
        <p:blipFill rotWithShape="1">
          <a:blip r:embed="rId5" cstate="email">
            <a:duotone>
              <a:schemeClr val="accent5">
                <a:shade val="45000"/>
                <a:satMod val="135000"/>
              </a:schemeClr>
              <a:prstClr val="white"/>
            </a:duotone>
            <a:extLst>
              <a:ext uri="{BEBA8EAE-BF5A-486C-A8C5-ECC9F3942E4B}">
                <a14:imgProps xmlns:a14="http://schemas.microsoft.com/office/drawing/2010/main">
                  <a14:imgLayer r:embed="rId6">
                    <a14:imgEffect>
                      <a14:backgroundRemoval t="2857" b="96190" l="8209" r="91045">
                        <a14:foregroundMark x1="33582" y1="6429" x2="46269" y2="6905"/>
                        <a14:foregroundMark x1="8955" y1="28571" x2="23134" y2="37857"/>
                        <a14:foregroundMark x1="23134" y1="37857" x2="23134" y2="37857"/>
                        <a14:foregroundMark x1="38806" y1="3810" x2="42537" y2="3095"/>
                        <a14:foregroundMark x1="38806" y1="5238" x2="36567" y2="3333"/>
                        <a14:foregroundMark x1="44776" y1="3810" x2="50000" y2="3810"/>
                        <a14:foregroundMark x1="19403" y1="90238" x2="17164" y2="96190"/>
                        <a14:foregroundMark x1="79104" y1="95238" x2="91791" y2="95238"/>
                        <a14:backgroundMark x1="92000" y1="38696" x2="81333" y2="53913"/>
                        <a14:backgroundMark x1="81333" y1="53913" x2="96000" y2="69565"/>
                        <a14:backgroundMark x1="96000" y1="69565" x2="92000" y2="85652"/>
                        <a14:backgroundMark x1="92000" y1="85652" x2="98667" y2="92174"/>
                        <a14:backgroundMark x1="0" y1="56522" x2="0" y2="36957"/>
                        <a14:backgroundMark x1="0" y1="38261" x2="0" y2="30870"/>
                      </a14:backgroundRemoval>
                    </a14:imgEffect>
                  </a14:imgLayer>
                </a14:imgProps>
              </a:ext>
              <a:ext uri="{28A0092B-C50C-407E-A947-70E740481C1C}">
                <a14:useLocalDpi xmlns:a14="http://schemas.microsoft.com/office/drawing/2010/main"/>
              </a:ext>
            </a:extLst>
          </a:blip>
          <a:srcRect/>
          <a:stretch/>
        </p:blipFill>
        <p:spPr>
          <a:xfrm>
            <a:off x="4190758" y="2335009"/>
            <a:ext cx="943184" cy="2890161"/>
          </a:xfrm>
          <a:prstGeom prst="rect">
            <a:avLst/>
          </a:prstGeom>
          <a:solidFill>
            <a:schemeClr val="bg1"/>
          </a:solidFill>
        </p:spPr>
      </p:pic>
      <p:pic>
        <p:nvPicPr>
          <p:cNvPr id="14" name="Picture 13" descr="A picture containing silhouette&#10;&#10;Description automatically generated">
            <a:extLst>
              <a:ext uri="{FF2B5EF4-FFF2-40B4-BE49-F238E27FC236}">
                <a16:creationId xmlns:a16="http://schemas.microsoft.com/office/drawing/2014/main" id="{7D2E1696-2539-4DE4-94CE-D770F8CC66E8}"/>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rcRect l="38078" r="38886"/>
          <a:stretch/>
        </p:blipFill>
        <p:spPr>
          <a:xfrm>
            <a:off x="7711037" y="2319513"/>
            <a:ext cx="1054090" cy="2973057"/>
          </a:xfrm>
          <a:prstGeom prst="rect">
            <a:avLst/>
          </a:prstGeom>
        </p:spPr>
      </p:pic>
    </p:spTree>
    <p:extLst>
      <p:ext uri="{BB962C8B-B14F-4D97-AF65-F5344CB8AC3E}">
        <p14:creationId xmlns:p14="http://schemas.microsoft.com/office/powerpoint/2010/main" val="2805013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Valider</a:t>
            </a:r>
          </a:p>
        </p:txBody>
      </p:sp>
      <p:sp>
        <p:nvSpPr>
          <p:cNvPr id="3" name="Content Placeholder 2"/>
          <p:cNvSpPr>
            <a:spLocks noGrp="1"/>
          </p:cNvSpPr>
          <p:nvPr>
            <p:ph type="body" sz="quarter" idx="4294967295"/>
          </p:nvPr>
        </p:nvSpPr>
        <p:spPr>
          <a:xfrm>
            <a:off x="958923" y="1744049"/>
            <a:ext cx="8697141" cy="4176713"/>
          </a:xfrm>
        </p:spPr>
        <p:txBody>
          <a:bodyPr/>
          <a:lstStyle/>
          <a:p>
            <a:pPr marL="0" indent="0">
              <a:buNone/>
            </a:pPr>
            <a:r>
              <a:rPr lang="en-US" dirty="0"/>
              <a:t>Objectif :</a:t>
            </a:r>
          </a:p>
          <a:p>
            <a:pPr marL="0" indent="0">
              <a:buNone/>
            </a:pPr>
            <a:r>
              <a:rPr lang="fr-FR" dirty="0"/>
              <a:t>Faites savoir au survivant que ses sentiments sont communs, qu'il est sûr de les exprimer et que chacun a le droit de vivre sans violence</a:t>
            </a:r>
            <a:r>
              <a:rPr lang="en-US" dirty="0"/>
              <a:t>. </a:t>
            </a:r>
          </a:p>
        </p:txBody>
      </p:sp>
      <p:sp>
        <p:nvSpPr>
          <p:cNvPr id="4" name="Footer Placeholder 3">
            <a:extLst>
              <a:ext uri="{FF2B5EF4-FFF2-40B4-BE49-F238E27FC236}">
                <a16:creationId xmlns:a16="http://schemas.microsoft.com/office/drawing/2014/main" id="{FC468846-DA68-4195-86F7-E984CD64F828}"/>
              </a:ext>
            </a:extLst>
          </p:cNvPr>
          <p:cNvSpPr txBox="1">
            <a:spLocks/>
          </p:cNvSpPr>
          <p:nvPr/>
        </p:nvSpPr>
        <p:spPr>
          <a:xfrm>
            <a:off x="2105891" y="6276279"/>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173627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Valider : Messages à utiliser</a:t>
            </a:r>
          </a:p>
        </p:txBody>
      </p:sp>
      <p:sp>
        <p:nvSpPr>
          <p:cNvPr id="7" name="Text Placeholder 6"/>
          <p:cNvSpPr>
            <a:spLocks noGrp="1"/>
          </p:cNvSpPr>
          <p:nvPr>
            <p:ph type="body" sz="quarter" idx="4294967295"/>
          </p:nvPr>
        </p:nvSpPr>
        <p:spPr>
          <a:xfrm>
            <a:off x="838200" y="1581208"/>
            <a:ext cx="8500872" cy="5075238"/>
          </a:xfrm>
        </p:spPr>
        <p:txBody>
          <a:bodyPr>
            <a:noAutofit/>
          </a:bodyPr>
          <a:lstStyle/>
          <a:p>
            <a:pPr marL="341313" indent="-341313">
              <a:lnSpc>
                <a:spcPct val="100000"/>
              </a:lnSpc>
              <a:spcBef>
                <a:spcPts val="1800"/>
              </a:spcBef>
              <a:buClr>
                <a:schemeClr val="accent4"/>
              </a:buClr>
            </a:pPr>
            <a:r>
              <a:rPr lang="fr-FR" sz="2200" dirty="0"/>
              <a:t>« Merci d'avoir partagé cela avec moi ».</a:t>
            </a:r>
            <a:endParaRPr lang="en-US" sz="2200" dirty="0"/>
          </a:p>
          <a:p>
            <a:pPr marL="341313" indent="-341313">
              <a:lnSpc>
                <a:spcPct val="100000"/>
              </a:lnSpc>
              <a:spcBef>
                <a:spcPts val="1800"/>
              </a:spcBef>
              <a:buClr>
                <a:schemeClr val="accent4"/>
              </a:buClr>
            </a:pPr>
            <a:r>
              <a:rPr lang="fr-FR" sz="2200" dirty="0"/>
              <a:t>« </a:t>
            </a:r>
            <a:r>
              <a:rPr lang="en-US" sz="2200" dirty="0"/>
              <a:t>C'est bon de parler </a:t>
            </a:r>
            <a:r>
              <a:rPr lang="fr-FR" sz="2200" dirty="0"/>
              <a:t>».</a:t>
            </a:r>
            <a:endParaRPr lang="en-US" sz="2200" dirty="0"/>
          </a:p>
          <a:p>
            <a:pPr marL="341313" indent="-341313">
              <a:lnSpc>
                <a:spcPct val="100000"/>
              </a:lnSpc>
              <a:spcBef>
                <a:spcPts val="1800"/>
              </a:spcBef>
              <a:buClr>
                <a:schemeClr val="accent4"/>
              </a:buClr>
            </a:pPr>
            <a:r>
              <a:rPr lang="fr-FR" sz="2200" dirty="0"/>
              <a:t>« Tu n'es pas seul. Malheureusement, de nombreux autres sont également confrontés à ce problème ».</a:t>
            </a:r>
            <a:endParaRPr lang="en-US" sz="2200" dirty="0"/>
          </a:p>
          <a:p>
            <a:pPr marL="341313" indent="-341313">
              <a:lnSpc>
                <a:spcPct val="100000"/>
              </a:lnSpc>
              <a:spcBef>
                <a:spcPts val="1800"/>
              </a:spcBef>
              <a:buClr>
                <a:schemeClr val="accent4"/>
              </a:buClr>
            </a:pPr>
            <a:r>
              <a:rPr lang="fr-FR" sz="2200" dirty="0"/>
              <a:t>« Tout le monde mérite de se sentir en sécurité chez soi ».</a:t>
            </a:r>
            <a:endParaRPr lang="en-US" sz="2200" dirty="0"/>
          </a:p>
          <a:p>
            <a:pPr marL="341313" indent="-341313">
              <a:lnSpc>
                <a:spcPct val="100000"/>
              </a:lnSpc>
              <a:spcBef>
                <a:spcPts val="1800"/>
              </a:spcBef>
              <a:buClr>
                <a:schemeClr val="accent4"/>
              </a:buClr>
            </a:pPr>
            <a:r>
              <a:rPr lang="fr-FR" sz="2200" dirty="0"/>
              <a:t>« Je suis là pour vous soutenir et vous expliquer vos options ».</a:t>
            </a:r>
            <a:endParaRPr lang="en-US" sz="2200" dirty="0"/>
          </a:p>
          <a:p>
            <a:pPr marL="341313" indent="-341313">
              <a:lnSpc>
                <a:spcPct val="100000"/>
              </a:lnSpc>
              <a:spcBef>
                <a:spcPts val="1800"/>
              </a:spcBef>
              <a:buClr>
                <a:schemeClr val="accent4"/>
              </a:buClr>
            </a:pPr>
            <a:r>
              <a:rPr lang="fr-FR" sz="2200" dirty="0"/>
              <a:t>« Ce n'est pas de votre faute ».</a:t>
            </a:r>
            <a:endParaRPr lang="en-US" sz="2200" dirty="0"/>
          </a:p>
          <a:p>
            <a:pPr marL="341313" indent="-341313">
              <a:lnSpc>
                <a:spcPct val="100000"/>
              </a:lnSpc>
              <a:spcBef>
                <a:spcPts val="1800"/>
              </a:spcBef>
              <a:buClr>
                <a:schemeClr val="accent4"/>
              </a:buClr>
            </a:pPr>
            <a:r>
              <a:rPr lang="fr-FR" sz="2200" dirty="0"/>
              <a:t>« Ce qui s'est passé n'a ni justification ni excuse ».</a:t>
            </a:r>
            <a:endParaRPr lang="en-US" sz="2200" dirty="0"/>
          </a:p>
          <a:p>
            <a:pPr marL="341313" indent="-341313">
              <a:lnSpc>
                <a:spcPct val="100000"/>
              </a:lnSpc>
              <a:spcBef>
                <a:spcPts val="1800"/>
              </a:spcBef>
              <a:buClr>
                <a:schemeClr val="accent4"/>
              </a:buClr>
            </a:pPr>
            <a:r>
              <a:rPr lang="fr-FR" sz="2200" dirty="0"/>
              <a:t>« Votre vie, votre santé, vous avez de la valeur ».</a:t>
            </a:r>
            <a:endParaRPr lang="en-US" sz="2200" dirty="0"/>
          </a:p>
        </p:txBody>
      </p:sp>
      <p:sp>
        <p:nvSpPr>
          <p:cNvPr id="3" name="AutoShape 2"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31865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Activité : Entraînez-vous à répondre</a:t>
            </a:r>
          </a:p>
        </p:txBody>
      </p:sp>
      <p:sp>
        <p:nvSpPr>
          <p:cNvPr id="3" name="Content Placeholder 2"/>
          <p:cNvSpPr>
            <a:spLocks noGrp="1"/>
          </p:cNvSpPr>
          <p:nvPr>
            <p:ph type="body" sz="quarter" idx="4294967295"/>
          </p:nvPr>
        </p:nvSpPr>
        <p:spPr>
          <a:xfrm>
            <a:off x="838200" y="1771840"/>
            <a:ext cx="10012680" cy="4592384"/>
          </a:xfrm>
        </p:spPr>
        <p:txBody>
          <a:bodyPr>
            <a:normAutofit/>
          </a:bodyPr>
          <a:lstStyle/>
          <a:p>
            <a:pPr marL="0" indent="0">
              <a:lnSpc>
                <a:spcPct val="100000"/>
              </a:lnSpc>
              <a:spcBef>
                <a:spcPts val="1800"/>
              </a:spcBef>
              <a:buNone/>
            </a:pPr>
            <a:r>
              <a:rPr lang="fr-FR" b="1" dirty="0"/>
              <a:t>Déclaration du survivant n ° 1 : </a:t>
            </a:r>
            <a:r>
              <a:rPr lang="fr-FR" i="1" dirty="0"/>
              <a:t>« Mon partenaire menace de dire à ma famille que je suis gay si j'essaie de le quitter »</a:t>
            </a:r>
            <a:r>
              <a:rPr lang="en-US" i="1" dirty="0"/>
              <a:t>.</a:t>
            </a:r>
          </a:p>
          <a:p>
            <a:pPr marL="0" indent="0">
              <a:lnSpc>
                <a:spcPct val="100000"/>
              </a:lnSpc>
              <a:spcBef>
                <a:spcPts val="2400"/>
              </a:spcBef>
              <a:buNone/>
            </a:pPr>
            <a:r>
              <a:rPr lang="fr-FR" b="1" dirty="0"/>
              <a:t>Déclaration du survivant n ° 2 : </a:t>
            </a:r>
            <a:r>
              <a:rPr lang="fr-FR" i="1" dirty="0"/>
              <a:t>« Mon petit ami refuse d'utiliser un préservatif, même si je sais qu'il a d'autres partenaires. Chaque fois que j'essaye d'en parler, il menace de me forcer, moi et mes enfants, à partir »</a:t>
            </a:r>
            <a:r>
              <a:rPr lang="en-US" i="1" dirty="0"/>
              <a:t>.</a:t>
            </a:r>
          </a:p>
          <a:p>
            <a:pPr marL="0" indent="0">
              <a:lnSpc>
                <a:spcPct val="100000"/>
              </a:lnSpc>
              <a:spcBef>
                <a:spcPts val="2400"/>
              </a:spcBef>
              <a:buNone/>
            </a:pPr>
            <a:r>
              <a:rPr lang="fr-FR" b="1" dirty="0"/>
              <a:t>Déclaration n ° 3 du survivant : </a:t>
            </a:r>
            <a:r>
              <a:rPr lang="fr-FR" i="1" dirty="0"/>
              <a:t>« Un client m'a violée et j'ai peur qu'il revienne me faire du mal à nouveau »</a:t>
            </a:r>
            <a:r>
              <a:rPr lang="en-US" i="1" dirty="0"/>
              <a:t>.</a:t>
            </a:r>
          </a:p>
          <a:p>
            <a:pPr marL="0" indent="0">
              <a:buNone/>
            </a:pPr>
            <a:endParaRPr lang="en-US" dirty="0"/>
          </a:p>
        </p:txBody>
      </p:sp>
    </p:spTree>
    <p:extLst>
      <p:ext uri="{BB962C8B-B14F-4D97-AF65-F5344CB8AC3E}">
        <p14:creationId xmlns:p14="http://schemas.microsoft.com/office/powerpoint/2010/main" val="185218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Valider : Messages à éviter</a:t>
            </a:r>
          </a:p>
        </p:txBody>
      </p:sp>
      <p:sp>
        <p:nvSpPr>
          <p:cNvPr id="3" name="Text Placeholder 2"/>
          <p:cNvSpPr>
            <a:spLocks noGrp="1"/>
          </p:cNvSpPr>
          <p:nvPr>
            <p:ph type="body" sz="quarter" idx="4294967295"/>
          </p:nvPr>
        </p:nvSpPr>
        <p:spPr>
          <a:xfrm>
            <a:off x="838201" y="1608667"/>
            <a:ext cx="5355336" cy="4822825"/>
          </a:xfrm>
        </p:spPr>
        <p:txBody>
          <a:bodyPr>
            <a:normAutofit fontScale="92500" lnSpcReduction="20000"/>
          </a:bodyPr>
          <a:lstStyle/>
          <a:p>
            <a:pPr marL="0" indent="0">
              <a:lnSpc>
                <a:spcPct val="120000"/>
              </a:lnSpc>
              <a:spcBef>
                <a:spcPts val="1000"/>
              </a:spcBef>
              <a:buNone/>
            </a:pPr>
            <a:r>
              <a:rPr lang="en-US" sz="2200" b="1" dirty="0"/>
              <a:t>Évitez les déclarations qui</a:t>
            </a:r>
          </a:p>
          <a:p>
            <a:pPr>
              <a:lnSpc>
                <a:spcPct val="120000"/>
              </a:lnSpc>
              <a:buClr>
                <a:schemeClr val="accent4"/>
              </a:buClr>
            </a:pPr>
            <a:r>
              <a:rPr lang="en-US" sz="2200" dirty="0"/>
              <a:t>Blâment le survivant</a:t>
            </a:r>
          </a:p>
          <a:p>
            <a:pPr>
              <a:lnSpc>
                <a:spcPct val="120000"/>
              </a:lnSpc>
              <a:spcBef>
                <a:spcPts val="1000"/>
              </a:spcBef>
              <a:buClr>
                <a:schemeClr val="accent4"/>
              </a:buClr>
            </a:pPr>
            <a:r>
              <a:rPr lang="fr-FR" sz="2200" dirty="0"/>
              <a:t>Dites tout ce qui juge ce que le survivant </a:t>
            </a:r>
            <a:br>
              <a:rPr lang="fr-FR" sz="2200" dirty="0"/>
            </a:br>
            <a:r>
              <a:rPr lang="fr-FR" sz="2200" dirty="0"/>
              <a:t>a fait ou fera</a:t>
            </a:r>
            <a:endParaRPr lang="en-US" sz="2200" dirty="0"/>
          </a:p>
          <a:p>
            <a:pPr>
              <a:lnSpc>
                <a:spcPct val="120000"/>
              </a:lnSpc>
              <a:spcBef>
                <a:spcPts val="1000"/>
              </a:spcBef>
              <a:buClr>
                <a:schemeClr val="accent4"/>
              </a:buClr>
            </a:pPr>
            <a:r>
              <a:rPr lang="fr-FR" sz="2200" dirty="0"/>
              <a:t>Remettre en question l’histoire du survivant (en doutant) ou interroger le survivant</a:t>
            </a:r>
            <a:endParaRPr lang="en-US" sz="2200" dirty="0"/>
          </a:p>
          <a:p>
            <a:pPr>
              <a:lnSpc>
                <a:spcPct val="120000"/>
              </a:lnSpc>
              <a:spcBef>
                <a:spcPts val="1000"/>
              </a:spcBef>
              <a:buClr>
                <a:schemeClr val="accent4"/>
              </a:buClr>
            </a:pPr>
            <a:r>
              <a:rPr lang="fr-FR" sz="2200" dirty="0"/>
              <a:t>Dites tout ce qui minimise ce que ressent </a:t>
            </a:r>
            <a:br>
              <a:rPr lang="fr-FR" sz="2200" dirty="0"/>
            </a:br>
            <a:r>
              <a:rPr lang="fr-FR" sz="2200" dirty="0"/>
              <a:t>le survivant</a:t>
            </a:r>
            <a:endParaRPr lang="en-US" sz="2200" dirty="0"/>
          </a:p>
          <a:p>
            <a:pPr>
              <a:lnSpc>
                <a:spcPct val="120000"/>
              </a:lnSpc>
              <a:spcBef>
                <a:spcPts val="1000"/>
              </a:spcBef>
              <a:buClr>
                <a:schemeClr val="accent4"/>
              </a:buClr>
            </a:pPr>
            <a:r>
              <a:rPr lang="fr-FR" sz="2200" dirty="0"/>
              <a:t>Faire une conférence, commander </a:t>
            </a:r>
            <a:br>
              <a:rPr lang="fr-FR" sz="2200" dirty="0"/>
            </a:br>
            <a:r>
              <a:rPr lang="fr-FR" sz="2200" dirty="0"/>
              <a:t>ou conseiller</a:t>
            </a:r>
            <a:endParaRPr lang="en-US" sz="2200" dirty="0"/>
          </a:p>
          <a:p>
            <a:pPr>
              <a:lnSpc>
                <a:spcPct val="120000"/>
              </a:lnSpc>
              <a:spcBef>
                <a:spcPts val="1000"/>
              </a:spcBef>
              <a:buClr>
                <a:schemeClr val="accent4"/>
              </a:buClr>
            </a:pPr>
            <a:r>
              <a:rPr lang="fr-FR" sz="2200" dirty="0"/>
              <a:t>Recommandez-leur de changer de profession, d'orientation sexuelle ou d'identité de genre pour éviter la violence</a:t>
            </a:r>
            <a:endParaRPr lang="en-US" sz="2200" dirty="0"/>
          </a:p>
        </p:txBody>
      </p:sp>
      <p:sp>
        <p:nvSpPr>
          <p:cNvPr id="4" name="Text Placeholder 2">
            <a:extLst>
              <a:ext uri="{FF2B5EF4-FFF2-40B4-BE49-F238E27FC236}">
                <a16:creationId xmlns:a16="http://schemas.microsoft.com/office/drawing/2014/main" id="{48464DD1-10B1-4930-8EFD-2BCEF36EB31E}"/>
              </a:ext>
            </a:extLst>
          </p:cNvPr>
          <p:cNvSpPr txBox="1">
            <a:spLocks/>
          </p:cNvSpPr>
          <p:nvPr/>
        </p:nvSpPr>
        <p:spPr>
          <a:xfrm>
            <a:off x="6486496" y="1614530"/>
            <a:ext cx="5644543" cy="4822657"/>
          </a:xfrm>
          <a:prstGeom prst="rect">
            <a:avLst/>
          </a:prstGeom>
        </p:spPr>
        <p:txBody>
          <a:bodyPr vert="horz" numCol="1">
            <a:noAutofit/>
          </a:bodyPr>
          <a:lstStyle>
            <a:lvl1pPr marL="342900" indent="-342900" algn="l" defTabSz="457200" rtl="0" eaLnBrk="1" latinLnBrk="0" hangingPunct="1">
              <a:lnSpc>
                <a:spcPts val="3000"/>
              </a:lnSpc>
              <a:spcBef>
                <a:spcPts val="1200"/>
              </a:spcBef>
              <a:buClr>
                <a:srgbClr val="7EC9A3"/>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Clr>
                <a:srgbClr val="7EC9A3"/>
              </a:buClr>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Clr>
                <a:srgbClr val="7EC9A3"/>
              </a:buClr>
              <a:buSzPct val="83000"/>
              <a:buFont typeface="Calibri" panose="020F0502020204030204" pitchFamily="34" charset="0"/>
              <a:buChar char="‐"/>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600"/>
              </a:lnSpc>
              <a:spcBef>
                <a:spcPts val="1000"/>
              </a:spcBef>
              <a:buNone/>
            </a:pPr>
            <a:r>
              <a:rPr lang="fr-FR" sz="2000" b="1" dirty="0">
                <a:solidFill>
                  <a:schemeClr val="tx1"/>
                </a:solidFill>
                <a:latin typeface="Arial" panose="020B0604020202020204" pitchFamily="34" charset="0"/>
                <a:cs typeface="Arial" panose="020B0604020202020204" pitchFamily="34" charset="0"/>
              </a:rPr>
              <a:t>Évitez les questions qui suggèrent une faute</a:t>
            </a:r>
            <a:endParaRPr lang="en-US" sz="2000" b="1" dirty="0">
              <a:solidFill>
                <a:schemeClr val="tx1"/>
              </a:solidFill>
              <a:latin typeface="Arial" panose="020B0604020202020204" pitchFamily="34" charset="0"/>
              <a:cs typeface="Arial" panose="020B0604020202020204" pitchFamily="34" charset="0"/>
            </a:endParaRPr>
          </a:p>
          <a:p>
            <a:pPr marL="228600" indent="-228600" defTabSz="914400">
              <a:lnSpc>
                <a:spcPct val="100000"/>
              </a:lnSpc>
              <a:spcBef>
                <a:spcPts val="1000"/>
              </a:spcBef>
              <a:buClr>
                <a:schemeClr val="accent4"/>
              </a:buClr>
              <a:buFont typeface="Arial" panose="020B0604020202020204" pitchFamily="34" charset="0"/>
              <a:buChar char="•"/>
            </a:pPr>
            <a:r>
              <a:rPr lang="fr-FR" sz="2000" dirty="0">
                <a:solidFill>
                  <a:schemeClr val="tx1"/>
                </a:solidFill>
                <a:latin typeface="+mn-lt"/>
                <a:cs typeface="+mn-cs"/>
              </a:rPr>
              <a:t>Pourquoi portiez-vous des vêtements </a:t>
            </a:r>
            <a:br>
              <a:rPr lang="fr-FR" sz="2000" dirty="0">
                <a:solidFill>
                  <a:schemeClr val="tx1"/>
                </a:solidFill>
                <a:latin typeface="+mn-lt"/>
                <a:cs typeface="+mn-cs"/>
              </a:rPr>
            </a:br>
            <a:r>
              <a:rPr lang="fr-FR" sz="2000" dirty="0">
                <a:solidFill>
                  <a:schemeClr val="tx1"/>
                </a:solidFill>
                <a:latin typeface="+mn-lt"/>
                <a:cs typeface="+mn-cs"/>
              </a:rPr>
              <a:t>si révélateurs </a:t>
            </a:r>
            <a:r>
              <a:rPr lang="en-US" sz="2000" dirty="0">
                <a:solidFill>
                  <a:schemeClr val="tx1"/>
                </a:solidFill>
                <a:latin typeface="+mn-lt"/>
                <a:cs typeface="+mn-cs"/>
              </a:rPr>
              <a:t>?</a:t>
            </a:r>
          </a:p>
          <a:p>
            <a:pPr marL="228600" indent="-228600" defTabSz="914400">
              <a:lnSpc>
                <a:spcPct val="100000"/>
              </a:lnSpc>
              <a:spcBef>
                <a:spcPts val="1000"/>
              </a:spcBef>
              <a:buClr>
                <a:schemeClr val="accent4"/>
              </a:buClr>
              <a:buFont typeface="Arial" panose="020B0604020202020204" pitchFamily="34" charset="0"/>
              <a:buChar char="•"/>
            </a:pPr>
            <a:r>
              <a:rPr lang="fr-FR" sz="2000" dirty="0">
                <a:solidFill>
                  <a:schemeClr val="tx1"/>
                </a:solidFill>
                <a:latin typeface="+mn-lt"/>
                <a:cs typeface="+mn-cs"/>
              </a:rPr>
              <a:t>Qu’avez-vous fait pour mettre l'agresseur </a:t>
            </a:r>
            <a:br>
              <a:rPr lang="fr-FR" sz="2000" dirty="0">
                <a:solidFill>
                  <a:schemeClr val="tx1"/>
                </a:solidFill>
                <a:latin typeface="+mn-lt"/>
                <a:cs typeface="+mn-cs"/>
              </a:rPr>
            </a:br>
            <a:r>
              <a:rPr lang="fr-FR" sz="2000" dirty="0">
                <a:solidFill>
                  <a:schemeClr val="tx1"/>
                </a:solidFill>
                <a:latin typeface="+mn-lt"/>
                <a:cs typeface="+mn-cs"/>
              </a:rPr>
              <a:t>en colère </a:t>
            </a:r>
            <a:r>
              <a:rPr lang="en-US" sz="2000" dirty="0">
                <a:solidFill>
                  <a:schemeClr val="tx1"/>
                </a:solidFill>
                <a:latin typeface="+mn-lt"/>
                <a:cs typeface="+mn-cs"/>
              </a:rPr>
              <a:t>? </a:t>
            </a:r>
          </a:p>
          <a:p>
            <a:pPr marL="228600" indent="-228600" defTabSz="914400">
              <a:lnSpc>
                <a:spcPct val="100000"/>
              </a:lnSpc>
              <a:spcBef>
                <a:spcPts val="1000"/>
              </a:spcBef>
              <a:buClr>
                <a:schemeClr val="accent4"/>
              </a:buClr>
              <a:buFont typeface="Arial" panose="020B0604020202020204" pitchFamily="34" charset="0"/>
              <a:buChar char="•"/>
            </a:pPr>
            <a:r>
              <a:rPr lang="fr-FR" sz="2000" dirty="0">
                <a:solidFill>
                  <a:schemeClr val="tx1"/>
                </a:solidFill>
                <a:latin typeface="+mn-lt"/>
                <a:cs typeface="+mn-cs"/>
              </a:rPr>
              <a:t>Si vous avez vraiment peur, pourquoi </a:t>
            </a:r>
            <a:br>
              <a:rPr lang="fr-FR" sz="2000" dirty="0">
                <a:solidFill>
                  <a:schemeClr val="tx1"/>
                </a:solidFill>
                <a:latin typeface="+mn-lt"/>
                <a:cs typeface="+mn-cs"/>
              </a:rPr>
            </a:br>
            <a:r>
              <a:rPr lang="fr-FR" sz="2000" dirty="0">
                <a:solidFill>
                  <a:schemeClr val="tx1"/>
                </a:solidFill>
                <a:latin typeface="+mn-lt"/>
                <a:cs typeface="+mn-cs"/>
              </a:rPr>
              <a:t>n’avez-vous pas couru ou crié </a:t>
            </a:r>
            <a:r>
              <a:rPr lang="en-US" sz="2000" dirty="0">
                <a:solidFill>
                  <a:schemeClr val="tx1"/>
                </a:solidFill>
                <a:latin typeface="+mn-lt"/>
                <a:cs typeface="+mn-cs"/>
              </a:rPr>
              <a:t>? </a:t>
            </a:r>
          </a:p>
          <a:p>
            <a:pPr marL="228600" indent="-228600" defTabSz="914400">
              <a:lnSpc>
                <a:spcPct val="100000"/>
              </a:lnSpc>
              <a:spcBef>
                <a:spcPts val="1000"/>
              </a:spcBef>
              <a:buClr>
                <a:schemeClr val="accent4"/>
              </a:buClr>
              <a:buFont typeface="Arial" panose="020B0604020202020204" pitchFamily="34" charset="0"/>
              <a:buChar char="•"/>
            </a:pPr>
            <a:r>
              <a:rPr lang="fr-FR" sz="2000" dirty="0">
                <a:solidFill>
                  <a:schemeClr val="tx1"/>
                </a:solidFill>
                <a:latin typeface="+mn-lt"/>
                <a:cs typeface="+mn-cs"/>
              </a:rPr>
              <a:t>Pourquoi choisissez-vous de vous mettre dans des situations à risque </a:t>
            </a:r>
            <a:r>
              <a:rPr lang="en-US" sz="2000" dirty="0">
                <a:solidFill>
                  <a:schemeClr val="tx1"/>
                </a:solidFill>
                <a:latin typeface="+mn-lt"/>
                <a:cs typeface="+mn-cs"/>
              </a:rPr>
              <a:t>? </a:t>
            </a:r>
          </a:p>
        </p:txBody>
      </p:sp>
    </p:spTree>
    <p:extLst>
      <p:ext uri="{BB962C8B-B14F-4D97-AF65-F5344CB8AC3E}">
        <p14:creationId xmlns:p14="http://schemas.microsoft.com/office/powerpoint/2010/main" val="161632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Améliorez la sécurité</a:t>
            </a:r>
          </a:p>
        </p:txBody>
      </p:sp>
      <p:sp>
        <p:nvSpPr>
          <p:cNvPr id="3" name="Content Placeholder 2"/>
          <p:cNvSpPr>
            <a:spLocks noGrp="1"/>
          </p:cNvSpPr>
          <p:nvPr>
            <p:ph type="body" sz="quarter" idx="4294967295"/>
          </p:nvPr>
        </p:nvSpPr>
        <p:spPr>
          <a:xfrm>
            <a:off x="838200" y="1744049"/>
            <a:ext cx="8769096" cy="4176713"/>
          </a:xfrm>
        </p:spPr>
        <p:txBody>
          <a:bodyPr/>
          <a:lstStyle/>
          <a:p>
            <a:pPr marL="0" indent="0">
              <a:buNone/>
            </a:pPr>
            <a:r>
              <a:rPr lang="en-US" dirty="0"/>
              <a:t>Objectif :</a:t>
            </a:r>
          </a:p>
          <a:p>
            <a:pPr marL="0" indent="0">
              <a:buNone/>
            </a:pPr>
            <a:r>
              <a:rPr lang="fr-FR" dirty="0"/>
              <a:t>Aidez à évaluer la situation du survivant et à élaborer un plan pour sa sécurité future</a:t>
            </a:r>
            <a:r>
              <a:rPr lang="en-US" dirty="0"/>
              <a:t>. </a:t>
            </a:r>
          </a:p>
        </p:txBody>
      </p:sp>
      <p:sp>
        <p:nvSpPr>
          <p:cNvPr id="4" name="Footer Placeholder 3">
            <a:extLst>
              <a:ext uri="{FF2B5EF4-FFF2-40B4-BE49-F238E27FC236}">
                <a16:creationId xmlns:a16="http://schemas.microsoft.com/office/drawing/2014/main" id="{1CF44719-5DC2-4CDD-B5D4-A3987AFE1016}"/>
              </a:ext>
            </a:extLst>
          </p:cNvPr>
          <p:cNvSpPr txBox="1">
            <a:spLocks/>
          </p:cNvSpPr>
          <p:nvPr/>
        </p:nvSpPr>
        <p:spPr>
          <a:xfrm>
            <a:off x="2105891" y="6276279"/>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1048362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Renseignez-vous sur la sécurité</a:t>
            </a:r>
          </a:p>
        </p:txBody>
      </p:sp>
      <p:sp>
        <p:nvSpPr>
          <p:cNvPr id="3" name="Content Placeholder 2"/>
          <p:cNvSpPr>
            <a:spLocks noGrp="1"/>
          </p:cNvSpPr>
          <p:nvPr>
            <p:ph type="body" sz="quarter" idx="4294967295"/>
          </p:nvPr>
        </p:nvSpPr>
        <p:spPr>
          <a:xfrm>
            <a:off x="838200" y="1645920"/>
            <a:ext cx="10073640" cy="4623586"/>
          </a:xfrm>
        </p:spPr>
        <p:txBody>
          <a:bodyPr>
            <a:normAutofit/>
          </a:bodyPr>
          <a:lstStyle/>
          <a:p>
            <a:pPr marL="0" indent="0">
              <a:buNone/>
            </a:pPr>
            <a:r>
              <a:rPr lang="fr-FR" dirty="0"/>
              <a:t>Avez-vous des inquiétudes concernant votre sécurité ou celle de vos enfants (le cas échéant) ?</a:t>
            </a:r>
            <a:endParaRPr lang="en-US" dirty="0"/>
          </a:p>
          <a:p>
            <a:pPr marL="342900" indent="-342900">
              <a:spcBef>
                <a:spcPts val="1800"/>
              </a:spcBef>
              <a:buClr>
                <a:schemeClr val="accent4"/>
              </a:buClr>
            </a:pPr>
            <a:r>
              <a:rPr lang="fr-FR" dirty="0"/>
              <a:t>Si le client est certain qu'il n'y a pas de risque, rappelez-lui qu'il peut prendre des mesures pour accroître sa sécurité et que vous êtes ici pour avoir cette discussion s'il le souhaite</a:t>
            </a:r>
            <a:r>
              <a:rPr lang="en-US" dirty="0"/>
              <a:t>.</a:t>
            </a:r>
          </a:p>
          <a:p>
            <a:pPr marL="342900" indent="-342900">
              <a:spcBef>
                <a:spcPts val="1800"/>
              </a:spcBef>
              <a:buClr>
                <a:schemeClr val="accent4"/>
              </a:buClr>
            </a:pPr>
            <a:r>
              <a:rPr lang="fr-FR" dirty="0"/>
              <a:t>Si le client n'est pas sûr ou aimerait avoir de l'aide pour réfléchir au risque, voir la diapositive suivante</a:t>
            </a:r>
            <a:r>
              <a:rPr lang="en-US" dirty="0"/>
              <a:t>.</a:t>
            </a:r>
          </a:p>
          <a:p>
            <a:pPr marL="342900" indent="-342900">
              <a:spcBef>
                <a:spcPts val="1800"/>
              </a:spcBef>
              <a:buClr>
                <a:schemeClr val="accent4"/>
              </a:buClr>
            </a:pPr>
            <a:r>
              <a:rPr lang="fr-FR" dirty="0"/>
              <a:t>Si le client s'inquiète pour sa sécurité, passez directement à la planification de la sécurité</a:t>
            </a:r>
            <a:r>
              <a:rPr lang="en-US" dirty="0"/>
              <a:t>.</a:t>
            </a:r>
          </a:p>
        </p:txBody>
      </p:sp>
    </p:spTree>
    <p:extLst>
      <p:ext uri="{BB962C8B-B14F-4D97-AF65-F5344CB8AC3E}">
        <p14:creationId xmlns:p14="http://schemas.microsoft.com/office/powerpoint/2010/main" val="145669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B2D46-60D5-45F4-84DB-83BD25DF30FA}"/>
              </a:ext>
            </a:extLst>
          </p:cNvPr>
          <p:cNvSpPr>
            <a:spLocks noGrp="1"/>
          </p:cNvSpPr>
          <p:nvPr>
            <p:ph type="title"/>
          </p:nvPr>
        </p:nvSpPr>
        <p:spPr/>
        <p:txBody>
          <a:bodyPr/>
          <a:lstStyle/>
          <a:p>
            <a:r>
              <a:rPr lang="en-US" dirty="0"/>
              <a:t>Évaluation du risque</a:t>
            </a:r>
          </a:p>
        </p:txBody>
      </p:sp>
      <p:sp>
        <p:nvSpPr>
          <p:cNvPr id="3" name="Text Placeholder 2">
            <a:extLst>
              <a:ext uri="{FF2B5EF4-FFF2-40B4-BE49-F238E27FC236}">
                <a16:creationId xmlns:a16="http://schemas.microsoft.com/office/drawing/2014/main" id="{70AD038F-80B7-4E98-AF86-C566E59E170B}"/>
              </a:ext>
            </a:extLst>
          </p:cNvPr>
          <p:cNvSpPr>
            <a:spLocks noGrp="1"/>
          </p:cNvSpPr>
          <p:nvPr>
            <p:ph type="body" sz="quarter" idx="4294967295"/>
          </p:nvPr>
        </p:nvSpPr>
        <p:spPr>
          <a:xfrm>
            <a:off x="838200" y="1533906"/>
            <a:ext cx="9525000" cy="4903470"/>
          </a:xfrm>
        </p:spPr>
        <p:txBody>
          <a:bodyPr>
            <a:normAutofit fontScale="77500" lnSpcReduction="20000"/>
          </a:bodyPr>
          <a:lstStyle/>
          <a:p>
            <a:pPr marL="0" indent="0">
              <a:lnSpc>
                <a:spcPct val="110000"/>
              </a:lnSpc>
              <a:spcBef>
                <a:spcPts val="1800"/>
              </a:spcBef>
              <a:buNone/>
            </a:pPr>
            <a:r>
              <a:rPr lang="fr-FR" dirty="0"/>
              <a:t>Si une personne ne sait pas si elle est en sécurité avec son partenaire intime, les questions suivantes peuvent aider à déterminer le risque élevé de violence immédiate</a:t>
            </a:r>
            <a:r>
              <a:rPr lang="en-US" dirty="0"/>
              <a:t>.</a:t>
            </a:r>
          </a:p>
          <a:p>
            <a:pPr marL="342900" indent="-342900">
              <a:lnSpc>
                <a:spcPct val="110000"/>
              </a:lnSpc>
              <a:spcBef>
                <a:spcPts val="1800"/>
              </a:spcBef>
              <a:buClr>
                <a:schemeClr val="accent4"/>
              </a:buClr>
            </a:pPr>
            <a:r>
              <a:rPr lang="fr-FR" dirty="0"/>
              <a:t>La violence physique s'est-elle davantage produite ou s'est-elle aggravée au cours des 6 derniers mois </a:t>
            </a:r>
            <a:r>
              <a:rPr lang="en-US" dirty="0"/>
              <a:t>?</a:t>
            </a:r>
          </a:p>
          <a:p>
            <a:pPr marL="342900" indent="-342900">
              <a:lnSpc>
                <a:spcPct val="110000"/>
              </a:lnSpc>
              <a:spcBef>
                <a:spcPts val="1800"/>
              </a:spcBef>
              <a:buClr>
                <a:schemeClr val="accent4"/>
              </a:buClr>
            </a:pPr>
            <a:r>
              <a:rPr lang="fr-FR" dirty="0"/>
              <a:t>Votre partenaire a-t-il déjà utilisé une arme ou vous a-t-il menacé avec une arme </a:t>
            </a:r>
            <a:r>
              <a:rPr lang="en-US" dirty="0"/>
              <a:t>?</a:t>
            </a:r>
          </a:p>
          <a:p>
            <a:pPr marL="342900" indent="-342900">
              <a:lnSpc>
                <a:spcPct val="110000"/>
              </a:lnSpc>
              <a:spcBef>
                <a:spcPts val="1800"/>
              </a:spcBef>
              <a:buClr>
                <a:schemeClr val="accent4"/>
              </a:buClr>
            </a:pPr>
            <a:r>
              <a:rPr lang="fr-FR" dirty="0"/>
              <a:t>Votre partenaire a-t-il déjà essayé de vous étrangler </a:t>
            </a:r>
            <a:r>
              <a:rPr lang="en-US" dirty="0"/>
              <a:t>?</a:t>
            </a:r>
          </a:p>
          <a:p>
            <a:pPr marL="342900" indent="-342900">
              <a:lnSpc>
                <a:spcPct val="110000"/>
              </a:lnSpc>
              <a:spcBef>
                <a:spcPts val="1800"/>
              </a:spcBef>
              <a:buClr>
                <a:schemeClr val="accent4"/>
              </a:buClr>
            </a:pPr>
            <a:r>
              <a:rPr lang="fr-FR" dirty="0"/>
              <a:t>Pensez-vous que votre partenaire pourrait vous tuer </a:t>
            </a:r>
            <a:r>
              <a:rPr lang="en-US" dirty="0"/>
              <a:t>?</a:t>
            </a:r>
          </a:p>
          <a:p>
            <a:pPr marL="342900" indent="-342900">
              <a:lnSpc>
                <a:spcPct val="110000"/>
              </a:lnSpc>
              <a:spcBef>
                <a:spcPts val="1800"/>
              </a:spcBef>
              <a:buClr>
                <a:schemeClr val="accent4"/>
              </a:buClr>
            </a:pPr>
            <a:r>
              <a:rPr lang="fr-FR" dirty="0"/>
              <a:t>Votre partenaire vous a-t-il déjà battu pendant que vous étiez enceinte </a:t>
            </a:r>
            <a:r>
              <a:rPr lang="en-US" dirty="0"/>
              <a:t>?</a:t>
            </a:r>
          </a:p>
          <a:p>
            <a:pPr marL="342900" indent="-342900">
              <a:lnSpc>
                <a:spcPct val="110000"/>
              </a:lnSpc>
              <a:spcBef>
                <a:spcPts val="1800"/>
              </a:spcBef>
              <a:buClr>
                <a:schemeClr val="accent4"/>
              </a:buClr>
            </a:pPr>
            <a:r>
              <a:rPr lang="fr-FR" dirty="0"/>
              <a:t>Votre partenaire est-il violemment ou constamment jaloux de vous </a:t>
            </a:r>
            <a:r>
              <a:rPr lang="en-US" dirty="0"/>
              <a:t>?</a:t>
            </a:r>
          </a:p>
          <a:p>
            <a:pPr marL="0" indent="0">
              <a:buNone/>
            </a:pPr>
            <a:endParaRPr lang="en-US" dirty="0"/>
          </a:p>
        </p:txBody>
      </p:sp>
    </p:spTree>
    <p:extLst>
      <p:ext uri="{BB962C8B-B14F-4D97-AF65-F5344CB8AC3E}">
        <p14:creationId xmlns:p14="http://schemas.microsoft.com/office/powerpoint/2010/main" val="1845983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C702-19AF-4EEF-A03F-3FF1C0E71ED9}"/>
              </a:ext>
            </a:extLst>
          </p:cNvPr>
          <p:cNvSpPr>
            <a:spLocks noGrp="1"/>
          </p:cNvSpPr>
          <p:nvPr>
            <p:ph type="title"/>
          </p:nvPr>
        </p:nvSpPr>
        <p:spPr/>
        <p:txBody>
          <a:bodyPr/>
          <a:lstStyle/>
          <a:p>
            <a:r>
              <a:rPr lang="fr-FR" dirty="0"/>
              <a:t>Si le risque de violence immédiate est élevé</a:t>
            </a:r>
            <a:endParaRPr lang="en-US" dirty="0"/>
          </a:p>
        </p:txBody>
      </p:sp>
      <p:sp>
        <p:nvSpPr>
          <p:cNvPr id="3" name="Text Placeholder 2">
            <a:extLst>
              <a:ext uri="{FF2B5EF4-FFF2-40B4-BE49-F238E27FC236}">
                <a16:creationId xmlns:a16="http://schemas.microsoft.com/office/drawing/2014/main" id="{70BC22AD-8006-40A1-8CD3-752491CF295D}"/>
              </a:ext>
            </a:extLst>
          </p:cNvPr>
          <p:cNvSpPr>
            <a:spLocks noGrp="1"/>
          </p:cNvSpPr>
          <p:nvPr>
            <p:ph type="body" sz="quarter" idx="4294967295"/>
          </p:nvPr>
        </p:nvSpPr>
        <p:spPr>
          <a:xfrm>
            <a:off x="838200" y="1647825"/>
            <a:ext cx="10958512" cy="4740783"/>
          </a:xfrm>
        </p:spPr>
        <p:txBody>
          <a:bodyPr/>
          <a:lstStyle/>
          <a:p>
            <a:pPr>
              <a:spcBef>
                <a:spcPts val="1800"/>
              </a:spcBef>
              <a:buClr>
                <a:schemeClr val="accent4"/>
              </a:buClr>
            </a:pPr>
            <a:r>
              <a:rPr lang="fr-FR" dirty="0"/>
              <a:t>Si le client répond « oui » à au moins trois de ces questions, il peut courir un risque particulièrement élevé de violence immédiate</a:t>
            </a:r>
            <a:r>
              <a:rPr lang="en-US" dirty="0"/>
              <a:t>.</a:t>
            </a:r>
          </a:p>
          <a:p>
            <a:pPr>
              <a:spcBef>
                <a:spcPts val="1800"/>
              </a:spcBef>
              <a:buClr>
                <a:schemeClr val="accent4"/>
              </a:buClr>
            </a:pPr>
            <a:r>
              <a:rPr lang="fr-FR" dirty="0"/>
              <a:t>Vous pouvez dire: « Je suis préoccupé par votre sécurité. Discutons de ce qu'il faut faire pour ne pas être blessé »</a:t>
            </a:r>
            <a:r>
              <a:rPr lang="en-US" dirty="0"/>
              <a:t>. </a:t>
            </a:r>
          </a:p>
          <a:p>
            <a:pPr>
              <a:spcBef>
                <a:spcPts val="1800"/>
              </a:spcBef>
              <a:buClr>
                <a:schemeClr val="accent4"/>
              </a:buClr>
            </a:pPr>
            <a:r>
              <a:rPr lang="fr-FR" dirty="0"/>
              <a:t>En fonction des préférences du client, du réseau social et de ce qui est sûr pour cette personne, contacter la police et / ou aider le client à trouver un autre endroit où loger, comme la maison d'un ami ou d'un parent, un refuge ou une église, peut être une option</a:t>
            </a:r>
            <a:r>
              <a:rPr lang="en-US" dirty="0"/>
              <a:t>.</a:t>
            </a:r>
            <a:br>
              <a:rPr lang="en-US" dirty="0"/>
            </a:br>
            <a:endParaRPr lang="en-US" dirty="0"/>
          </a:p>
        </p:txBody>
      </p:sp>
    </p:spTree>
    <p:extLst>
      <p:ext uri="{BB962C8B-B14F-4D97-AF65-F5344CB8AC3E}">
        <p14:creationId xmlns:p14="http://schemas.microsoft.com/office/powerpoint/2010/main" val="2002558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9DF2-E34B-4F37-9EC0-F23D6E810C70}"/>
              </a:ext>
            </a:extLst>
          </p:cNvPr>
          <p:cNvSpPr>
            <a:spLocks noGrp="1"/>
          </p:cNvSpPr>
          <p:nvPr>
            <p:ph type="title"/>
          </p:nvPr>
        </p:nvSpPr>
        <p:spPr>
          <a:xfrm>
            <a:off x="838200" y="560784"/>
            <a:ext cx="6434138" cy="1073089"/>
          </a:xfrm>
        </p:spPr>
        <p:txBody>
          <a:bodyPr>
            <a:normAutofit fontScale="90000"/>
          </a:bodyPr>
          <a:lstStyle/>
          <a:p>
            <a:r>
              <a:rPr lang="en-US" dirty="0"/>
              <a:t>Planification de </a:t>
            </a:r>
            <a:br>
              <a:rPr lang="en-US" dirty="0"/>
            </a:br>
            <a:r>
              <a:rPr lang="en-US" dirty="0"/>
              <a:t>la sécurité</a:t>
            </a:r>
          </a:p>
        </p:txBody>
      </p:sp>
      <p:sp>
        <p:nvSpPr>
          <p:cNvPr id="3" name="Text Placeholder 2">
            <a:extLst>
              <a:ext uri="{FF2B5EF4-FFF2-40B4-BE49-F238E27FC236}">
                <a16:creationId xmlns:a16="http://schemas.microsoft.com/office/drawing/2014/main" id="{D2912AE3-CB27-488E-8E88-24270D667C93}"/>
              </a:ext>
            </a:extLst>
          </p:cNvPr>
          <p:cNvSpPr>
            <a:spLocks noGrp="1"/>
          </p:cNvSpPr>
          <p:nvPr>
            <p:ph type="body" sz="quarter" idx="4294967295"/>
          </p:nvPr>
        </p:nvSpPr>
        <p:spPr>
          <a:xfrm>
            <a:off x="838200" y="1880574"/>
            <a:ext cx="5391148" cy="4508033"/>
          </a:xfrm>
        </p:spPr>
        <p:txBody>
          <a:bodyPr>
            <a:normAutofit lnSpcReduction="10000"/>
          </a:bodyPr>
          <a:lstStyle/>
          <a:p>
            <a:pPr marL="342900" indent="-342900">
              <a:spcBef>
                <a:spcPts val="1800"/>
              </a:spcBef>
              <a:buClr>
                <a:schemeClr val="accent4"/>
              </a:buClr>
            </a:pPr>
            <a:r>
              <a:rPr lang="fr-FR" dirty="0"/>
              <a:t>Si le client déclare s'inquiéter pour sa sécurité ou celle de ses enfants, utilisez ces questions pour élaborer un plan de sécurité</a:t>
            </a:r>
            <a:r>
              <a:rPr lang="en-US" dirty="0"/>
              <a:t>.</a:t>
            </a:r>
          </a:p>
          <a:p>
            <a:pPr marL="342900" indent="-342900">
              <a:spcBef>
                <a:spcPts val="1800"/>
              </a:spcBef>
              <a:buClr>
                <a:schemeClr val="accent4"/>
              </a:buClr>
            </a:pPr>
            <a:r>
              <a:rPr lang="fr-FR" dirty="0"/>
              <a:t>N'oubliez pas de ne pas dire au client quoi faire; utilisez plutôt des questions pour permettre au client de proposer ses propres solutions</a:t>
            </a:r>
            <a:r>
              <a:rPr lang="en-US" dirty="0"/>
              <a:t>. </a:t>
            </a:r>
          </a:p>
        </p:txBody>
      </p:sp>
      <p:sp>
        <p:nvSpPr>
          <p:cNvPr id="6" name="Footer Placeholder 3">
            <a:extLst>
              <a:ext uri="{FF2B5EF4-FFF2-40B4-BE49-F238E27FC236}">
                <a16:creationId xmlns:a16="http://schemas.microsoft.com/office/drawing/2014/main" id="{F4C97922-C189-4497-BCB7-315101D4FA48}"/>
              </a:ext>
            </a:extLst>
          </p:cNvPr>
          <p:cNvSpPr txBox="1">
            <a:spLocks/>
          </p:cNvSpPr>
          <p:nvPr/>
        </p:nvSpPr>
        <p:spPr>
          <a:xfrm>
            <a:off x="2105891" y="6276279"/>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pic>
        <p:nvPicPr>
          <p:cNvPr id="7" name="Picture 6" descr="Text&#10;&#10;Description automatically generated">
            <a:extLst>
              <a:ext uri="{FF2B5EF4-FFF2-40B4-BE49-F238E27FC236}">
                <a16:creationId xmlns:a16="http://schemas.microsoft.com/office/drawing/2014/main" id="{74C05D88-66AA-4418-AB1E-2379691DF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758" y="690611"/>
            <a:ext cx="5104041" cy="5332043"/>
          </a:xfrm>
          <a:prstGeom prst="rect">
            <a:avLst/>
          </a:prstGeom>
        </p:spPr>
      </p:pic>
      <p:sp>
        <p:nvSpPr>
          <p:cNvPr id="8" name="TextBox 7">
            <a:extLst>
              <a:ext uri="{FF2B5EF4-FFF2-40B4-BE49-F238E27FC236}">
                <a16:creationId xmlns:a16="http://schemas.microsoft.com/office/drawing/2014/main" id="{D0298DB1-075A-4ECC-9F88-14312A9D5FEC}"/>
              </a:ext>
            </a:extLst>
          </p:cNvPr>
          <p:cNvSpPr txBox="1"/>
          <p:nvPr/>
        </p:nvSpPr>
        <p:spPr>
          <a:xfrm>
            <a:off x="3339610" y="6361377"/>
            <a:ext cx="8732520" cy="246221"/>
          </a:xfrm>
          <a:prstGeom prst="rect">
            <a:avLst/>
          </a:prstGeom>
          <a:noFill/>
        </p:spPr>
        <p:txBody>
          <a:bodyPr wrap="square" rtlCol="0">
            <a:spAutoFit/>
          </a:bodyPr>
          <a:lstStyle/>
          <a:p>
            <a:r>
              <a:rPr lang="en-US" sz="1000" dirty="0"/>
              <a:t>Source : OMS, 2014. </a:t>
            </a:r>
            <a:r>
              <a:rPr lang="fr-FR" sz="1000" dirty="0">
                <a:hlinkClick r:id="rId4"/>
              </a:rPr>
              <a:t>Soins de santé pour les femmes victimes d’actes de violence commis par un partenaire intime ou d’actes de violence sexuelle</a:t>
            </a:r>
            <a:endParaRPr lang="en-US" sz="900" dirty="0"/>
          </a:p>
        </p:txBody>
      </p:sp>
    </p:spTree>
    <p:extLst>
      <p:ext uri="{BB962C8B-B14F-4D97-AF65-F5344CB8AC3E}">
        <p14:creationId xmlns:p14="http://schemas.microsoft.com/office/powerpoint/2010/main" val="3171026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2E775-E07F-4466-92D6-AD37718D886D}"/>
              </a:ext>
            </a:extLst>
          </p:cNvPr>
          <p:cNvSpPr>
            <a:spLocks noGrp="1"/>
          </p:cNvSpPr>
          <p:nvPr>
            <p:ph type="title"/>
          </p:nvPr>
        </p:nvSpPr>
        <p:spPr/>
        <p:txBody>
          <a:bodyPr/>
          <a:lstStyle/>
          <a:p>
            <a:r>
              <a:rPr lang="fr-FR" dirty="0"/>
              <a:t>Explorer les stratégies de sécurité</a:t>
            </a:r>
            <a:endParaRPr lang="en-US" dirty="0"/>
          </a:p>
        </p:txBody>
      </p:sp>
      <p:sp>
        <p:nvSpPr>
          <p:cNvPr id="7" name="Text Placeholder 6"/>
          <p:cNvSpPr>
            <a:spLocks noGrp="1"/>
          </p:cNvSpPr>
          <p:nvPr>
            <p:ph type="body" sz="quarter" idx="4294967295"/>
          </p:nvPr>
        </p:nvSpPr>
        <p:spPr>
          <a:xfrm>
            <a:off x="792019" y="1577710"/>
            <a:ext cx="5962349" cy="4176713"/>
          </a:xfrm>
        </p:spPr>
        <p:txBody>
          <a:bodyPr/>
          <a:lstStyle/>
          <a:p>
            <a:pPr marL="341313" indent="-341313">
              <a:lnSpc>
                <a:spcPct val="100000"/>
              </a:lnSpc>
              <a:spcBef>
                <a:spcPts val="1000"/>
              </a:spcBef>
              <a:buClr>
                <a:schemeClr val="accent4"/>
              </a:buClr>
            </a:pPr>
            <a:r>
              <a:rPr lang="en-US" dirty="0"/>
              <a:t>Identifier les abris d'urgence</a:t>
            </a:r>
          </a:p>
          <a:p>
            <a:pPr marL="341313" indent="-341313">
              <a:lnSpc>
                <a:spcPct val="100000"/>
              </a:lnSpc>
              <a:spcBef>
                <a:spcPts val="1800"/>
              </a:spcBef>
              <a:buClr>
                <a:schemeClr val="accent4"/>
              </a:buClr>
            </a:pPr>
            <a:r>
              <a:rPr lang="fr-FR" dirty="0"/>
              <a:t>Emportez des numéros de téléphone d'urgence</a:t>
            </a:r>
            <a:endParaRPr lang="en-US" dirty="0"/>
          </a:p>
          <a:p>
            <a:pPr marL="341313" indent="-341313">
              <a:lnSpc>
                <a:spcPct val="100000"/>
              </a:lnSpc>
              <a:spcBef>
                <a:spcPts val="1800"/>
              </a:spcBef>
              <a:buClr>
                <a:schemeClr val="accent4"/>
              </a:buClr>
            </a:pPr>
            <a:r>
              <a:rPr lang="fr-FR" dirty="0"/>
              <a:t>Contactez les organisations internationales qui pourraient avoir des fonds pour aider à la réinstallation ou à d'autres coûts</a:t>
            </a:r>
            <a:endParaRPr lang="en-US" dirty="0"/>
          </a:p>
        </p:txBody>
      </p:sp>
      <p:sp>
        <p:nvSpPr>
          <p:cNvPr id="3" name="AutoShape 2"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8" name="Table 7">
            <a:extLst>
              <a:ext uri="{FF2B5EF4-FFF2-40B4-BE49-F238E27FC236}">
                <a16:creationId xmlns:a16="http://schemas.microsoft.com/office/drawing/2014/main" id="{997752DF-91D9-4210-9FE8-AA52ACB3DDEE}"/>
              </a:ext>
            </a:extLst>
          </p:cNvPr>
          <p:cNvGraphicFramePr>
            <a:graphicFrameLocks noGrp="1"/>
          </p:cNvGraphicFramePr>
          <p:nvPr>
            <p:extLst>
              <p:ext uri="{D42A27DB-BD31-4B8C-83A1-F6EECF244321}">
                <p14:modId xmlns:p14="http://schemas.microsoft.com/office/powerpoint/2010/main" val="1389174437"/>
              </p:ext>
            </p:extLst>
          </p:nvPr>
        </p:nvGraphicFramePr>
        <p:xfrm>
          <a:off x="7229061" y="1550096"/>
          <a:ext cx="4170920" cy="4375216"/>
        </p:xfrm>
        <a:graphic>
          <a:graphicData uri="http://schemas.openxmlformats.org/drawingml/2006/table">
            <a:tbl>
              <a:tblPr firstRow="1" firstCol="1" bandRow="1"/>
              <a:tblGrid>
                <a:gridCol w="4170920">
                  <a:extLst>
                    <a:ext uri="{9D8B030D-6E8A-4147-A177-3AD203B41FA5}">
                      <a16:colId xmlns:a16="http://schemas.microsoft.com/office/drawing/2014/main" val="529000481"/>
                    </a:ext>
                  </a:extLst>
                </a:gridCol>
              </a:tblGrid>
              <a:tr h="4375216">
                <a:tc>
                  <a:txBody>
                    <a:bodyPr/>
                    <a:lstStyle/>
                    <a:p>
                      <a:pPr marL="0" marR="0" algn="l">
                        <a:spcBef>
                          <a:spcPts val="1200"/>
                        </a:spcBef>
                        <a:spcAft>
                          <a:spcPts val="2400"/>
                        </a:spcAft>
                      </a:pPr>
                      <a:endParaRPr lang="en-US" sz="1100" dirty="0">
                        <a:effectLst/>
                        <a:latin typeface="Calibri Light" panose="020F0302020204030204" pitchFamily="34" charset="0"/>
                        <a:ea typeface="MS Mincho" panose="02020609040205080304" pitchFamily="49" charset="-128"/>
                        <a:cs typeface="Mangal" panose="02040503050203030202" pitchFamily="18" charset="0"/>
                      </a:endParaRPr>
                    </a:p>
                    <a:p>
                      <a:pPr marL="0" marR="0" algn="l">
                        <a:spcBef>
                          <a:spcPts val="1800"/>
                        </a:spcBef>
                        <a:spcAft>
                          <a:spcPts val="1200"/>
                        </a:spcAft>
                      </a:pPr>
                      <a:r>
                        <a:rPr lang="fr-FR" sz="1900" dirty="0">
                          <a:effectLst/>
                          <a:latin typeface="Arial" panose="020B0604020202020204" pitchFamily="34" charset="0"/>
                          <a:ea typeface="MS Mincho" panose="02020609040205080304" pitchFamily="49" charset="-128"/>
                          <a:cs typeface="Arial" panose="020B0604020202020204" pitchFamily="34" charset="0"/>
                        </a:rPr>
                        <a:t>Il est important que les prestataires ne disent pas aux survivants comment rester en sécurité. La planification de la sécurité est une conversation au cours de laquelle le prestataire pose des questions pour aider les survivants à déterminer ce qui est le mieux pour eux. Si des stratégies de sécurité spécifiques sont mentionnées, elles doivent être soulevées sous forme de questions.</a:t>
                      </a:r>
                      <a:endParaRPr lang="en-US" sz="1900" dirty="0">
                        <a:effectLst/>
                        <a:latin typeface="Arial" panose="020B0604020202020204" pitchFamily="34" charset="0"/>
                        <a:ea typeface="MS Mincho" panose="02020609040205080304" pitchFamily="49" charset="-128"/>
                        <a:cs typeface="Arial" panose="020B0604020202020204" pitchFamily="34" charset="0"/>
                      </a:endParaRPr>
                    </a:p>
                  </a:txBody>
                  <a:tcPr marL="182880" marR="182880" marT="0" marB="91440">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504055104"/>
                  </a:ext>
                </a:extLst>
              </a:tr>
            </a:tbl>
          </a:graphicData>
        </a:graphic>
      </p:graphicFrame>
      <p:pic>
        <p:nvPicPr>
          <p:cNvPr id="9" name="Graphic 8" descr="Warning">
            <a:extLst>
              <a:ext uri="{FF2B5EF4-FFF2-40B4-BE49-F238E27FC236}">
                <a16:creationId xmlns:a16="http://schemas.microsoft.com/office/drawing/2014/main" id="{26244061-4678-47B7-894C-27941230CE7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91161" y="1663054"/>
            <a:ext cx="571014" cy="571014"/>
          </a:xfrm>
          <a:prstGeom prst="rect">
            <a:avLst/>
          </a:prstGeom>
        </p:spPr>
      </p:pic>
    </p:spTree>
    <p:extLst>
      <p:ext uri="{BB962C8B-B14F-4D97-AF65-F5344CB8AC3E}">
        <p14:creationId xmlns:p14="http://schemas.microsoft.com/office/powerpoint/2010/main" val="1364160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3630133-630C-48D4-906A-C4FAEF413AC8}"/>
              </a:ext>
            </a:extLst>
          </p:cNvPr>
          <p:cNvSpPr>
            <a:spLocks noGrp="1"/>
          </p:cNvSpPr>
          <p:nvPr>
            <p:ph type="pic" sz="quarter" idx="10"/>
          </p:nvPr>
        </p:nvSpPr>
        <p:spPr/>
      </p:sp>
      <p:sp>
        <p:nvSpPr>
          <p:cNvPr id="2" name="Title 1">
            <a:extLst>
              <a:ext uri="{FF2B5EF4-FFF2-40B4-BE49-F238E27FC236}">
                <a16:creationId xmlns:a16="http://schemas.microsoft.com/office/drawing/2014/main" id="{6AC23C5B-EFAA-4599-8E16-7F2F82E4063C}"/>
              </a:ext>
            </a:extLst>
          </p:cNvPr>
          <p:cNvSpPr>
            <a:spLocks noGrp="1"/>
          </p:cNvSpPr>
          <p:nvPr>
            <p:ph type="title"/>
          </p:nvPr>
        </p:nvSpPr>
        <p:spPr>
          <a:xfrm>
            <a:off x="1366897" y="4752477"/>
            <a:ext cx="8862953" cy="1325563"/>
          </a:xfrm>
        </p:spPr>
        <p:txBody>
          <a:bodyPr>
            <a:normAutofit fontScale="90000"/>
          </a:bodyPr>
          <a:lstStyle/>
          <a:p>
            <a:r>
              <a:rPr lang="en-US" dirty="0"/>
              <a:t>Session 9. </a:t>
            </a:r>
            <a:r>
              <a:rPr lang="fr-FR" dirty="0"/>
              <a:t>Construire une approche localisée de test index et de référence du réseau de risque</a:t>
            </a:r>
            <a:endParaRPr lang="en-US" dirty="0"/>
          </a:p>
        </p:txBody>
      </p:sp>
    </p:spTree>
    <p:extLst>
      <p:ext uri="{BB962C8B-B14F-4D97-AF65-F5344CB8AC3E}">
        <p14:creationId xmlns:p14="http://schemas.microsoft.com/office/powerpoint/2010/main" val="21006624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4C953-1FA3-4739-9B62-82E4DCB0F651}"/>
              </a:ext>
            </a:extLst>
          </p:cNvPr>
          <p:cNvSpPr>
            <a:spLocks noGrp="1"/>
          </p:cNvSpPr>
          <p:nvPr>
            <p:ph type="title"/>
          </p:nvPr>
        </p:nvSpPr>
        <p:spPr/>
        <p:txBody>
          <a:bodyPr>
            <a:noAutofit/>
          </a:bodyPr>
          <a:lstStyle/>
          <a:p>
            <a:r>
              <a:rPr lang="fr-FR" dirty="0"/>
              <a:t>Les stratégies de sécurité sont encore plus importantes pendant COVID-19</a:t>
            </a:r>
            <a:endParaRPr lang="en-US" dirty="0"/>
          </a:p>
        </p:txBody>
      </p:sp>
      <p:sp>
        <p:nvSpPr>
          <p:cNvPr id="3" name="Text Placeholder 2">
            <a:extLst>
              <a:ext uri="{FF2B5EF4-FFF2-40B4-BE49-F238E27FC236}">
                <a16:creationId xmlns:a16="http://schemas.microsoft.com/office/drawing/2014/main" id="{E0D96C97-D0D2-43DB-A2D8-3294672017C3}"/>
              </a:ext>
            </a:extLst>
          </p:cNvPr>
          <p:cNvSpPr>
            <a:spLocks noGrp="1"/>
          </p:cNvSpPr>
          <p:nvPr>
            <p:ph type="body" sz="quarter" idx="4294967295"/>
          </p:nvPr>
        </p:nvSpPr>
        <p:spPr>
          <a:xfrm>
            <a:off x="838200" y="1574801"/>
            <a:ext cx="10515600" cy="5057647"/>
          </a:xfrm>
        </p:spPr>
        <p:txBody>
          <a:bodyPr>
            <a:normAutofit fontScale="70000" lnSpcReduction="20000"/>
          </a:bodyPr>
          <a:lstStyle/>
          <a:p>
            <a:pPr>
              <a:lnSpc>
                <a:spcPct val="120000"/>
              </a:lnSpc>
              <a:buClr>
                <a:schemeClr val="accent4"/>
              </a:buClr>
            </a:pPr>
            <a:r>
              <a:rPr lang="fr-FR" dirty="0"/>
              <a:t>Pouvez-vous organiser un mot de code avec lequel vous pouvez envoyer un SMS ou appeler quelqu'un qui indique que vous avez besoin d'une aide immédiate </a:t>
            </a:r>
            <a:r>
              <a:rPr lang="en-US" dirty="0"/>
              <a:t>?</a:t>
            </a:r>
          </a:p>
          <a:p>
            <a:pPr>
              <a:lnSpc>
                <a:spcPct val="120000"/>
              </a:lnSpc>
              <a:spcBef>
                <a:spcPts val="1800"/>
              </a:spcBef>
              <a:buClr>
                <a:schemeClr val="accent4"/>
              </a:buClr>
            </a:pPr>
            <a:r>
              <a:rPr lang="fr-FR" dirty="0"/>
              <a:t>Y a-t-il une pièce ou un endroit dans votre maison où vous avez une certaine intimité (comme une salle de bain où l'eau pourrait couler pour couvrir le son) </a:t>
            </a:r>
            <a:r>
              <a:rPr lang="en-US" dirty="0"/>
              <a:t>?</a:t>
            </a:r>
          </a:p>
          <a:p>
            <a:pPr>
              <a:lnSpc>
                <a:spcPct val="120000"/>
              </a:lnSpc>
              <a:spcBef>
                <a:spcPts val="1800"/>
              </a:spcBef>
              <a:buClr>
                <a:schemeClr val="accent4"/>
              </a:buClr>
            </a:pPr>
            <a:r>
              <a:rPr lang="fr-FR" dirty="0"/>
              <a:t>Avez-vous un ami chez qui vous pourriez vous mettre à l'abri si la maison n'est pas sûre </a:t>
            </a:r>
            <a:r>
              <a:rPr lang="en-US" dirty="0"/>
              <a:t>?</a:t>
            </a:r>
          </a:p>
          <a:p>
            <a:pPr>
              <a:lnSpc>
                <a:spcPct val="120000"/>
              </a:lnSpc>
              <a:spcBef>
                <a:spcPts val="1800"/>
              </a:spcBef>
              <a:buClr>
                <a:schemeClr val="accent4"/>
              </a:buClr>
            </a:pPr>
            <a:r>
              <a:rPr lang="fr-FR" dirty="0"/>
              <a:t>Y a-t-il des armes à la maison qui peuvent être retirées (même à court terme</a:t>
            </a:r>
            <a:r>
              <a:rPr lang="en-US" dirty="0"/>
              <a:t>) ? </a:t>
            </a:r>
          </a:p>
          <a:p>
            <a:pPr>
              <a:lnSpc>
                <a:spcPct val="120000"/>
              </a:lnSpc>
              <a:spcBef>
                <a:spcPts val="1800"/>
              </a:spcBef>
              <a:buClr>
                <a:schemeClr val="accent4"/>
              </a:buClr>
            </a:pPr>
            <a:r>
              <a:rPr lang="fr-FR" dirty="0"/>
              <a:t>Y a-t-il des organisations qui fournissent un soutien financier pour les voyages, les services d'urgence ou pour faire le plein de nourriture (cela peut aussi être des informations que le programme peut donner ) </a:t>
            </a:r>
            <a:r>
              <a:rPr lang="en-US" dirty="0"/>
              <a:t>? </a:t>
            </a:r>
          </a:p>
          <a:p>
            <a:pPr>
              <a:lnSpc>
                <a:spcPct val="120000"/>
              </a:lnSpc>
              <a:spcBef>
                <a:spcPts val="1800"/>
              </a:spcBef>
              <a:buClr>
                <a:schemeClr val="accent4"/>
              </a:buClr>
            </a:pPr>
            <a:r>
              <a:rPr lang="fr-FR" dirty="0"/>
              <a:t>Savez-vous ce que les lois locales disent sur les déplacements pendant le couvre-feu si des déplacements sont nécessaires pour quitter un foyer violent (cela peut aussi être une information que le programme peut donner</a:t>
            </a:r>
            <a:r>
              <a:rPr lang="en-US" dirty="0"/>
              <a:t>) ?</a:t>
            </a:r>
          </a:p>
        </p:txBody>
      </p:sp>
    </p:spTree>
    <p:extLst>
      <p:ext uri="{BB962C8B-B14F-4D97-AF65-F5344CB8AC3E}">
        <p14:creationId xmlns:p14="http://schemas.microsoft.com/office/powerpoint/2010/main" val="177089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Soutien</a:t>
            </a:r>
          </a:p>
        </p:txBody>
      </p:sp>
      <p:sp>
        <p:nvSpPr>
          <p:cNvPr id="3" name="Content Placeholder 2"/>
          <p:cNvSpPr>
            <a:spLocks noGrp="1"/>
          </p:cNvSpPr>
          <p:nvPr>
            <p:ph type="body" sz="quarter" idx="4294967295"/>
          </p:nvPr>
        </p:nvSpPr>
        <p:spPr>
          <a:xfrm>
            <a:off x="838200" y="1744049"/>
            <a:ext cx="9817608" cy="4176713"/>
          </a:xfrm>
        </p:spPr>
        <p:txBody>
          <a:bodyPr/>
          <a:lstStyle/>
          <a:p>
            <a:pPr marL="0" indent="0">
              <a:lnSpc>
                <a:spcPct val="100000"/>
              </a:lnSpc>
              <a:spcBef>
                <a:spcPts val="1800"/>
              </a:spcBef>
              <a:buNone/>
            </a:pPr>
            <a:r>
              <a:rPr lang="en-US" dirty="0"/>
              <a:t>Objectif :</a:t>
            </a:r>
          </a:p>
          <a:p>
            <a:pPr marL="0" indent="0">
              <a:lnSpc>
                <a:spcPct val="100000"/>
              </a:lnSpc>
              <a:spcBef>
                <a:spcPts val="1800"/>
              </a:spcBef>
              <a:buNone/>
            </a:pPr>
            <a:r>
              <a:rPr lang="fr-FR" dirty="0"/>
              <a:t>Connecter le survivant à d'autres ressources pour ses besoins sanitaires, sociaux et judiciaires / juridiques, car leurs besoins dépassent généralement ce qui peut être fourni dans l'établissement de santé</a:t>
            </a:r>
            <a:r>
              <a:rPr lang="en-US" dirty="0"/>
              <a:t>.</a:t>
            </a:r>
          </a:p>
        </p:txBody>
      </p:sp>
      <p:sp>
        <p:nvSpPr>
          <p:cNvPr id="4" name="Footer Placeholder 3">
            <a:extLst>
              <a:ext uri="{FF2B5EF4-FFF2-40B4-BE49-F238E27FC236}">
                <a16:creationId xmlns:a16="http://schemas.microsoft.com/office/drawing/2014/main" id="{EBBE2D4B-7E3B-49CB-B03D-741F97173FE3}"/>
              </a:ext>
            </a:extLst>
          </p:cNvPr>
          <p:cNvSpPr txBox="1">
            <a:spLocks/>
          </p:cNvSpPr>
          <p:nvPr/>
        </p:nvSpPr>
        <p:spPr>
          <a:xfrm>
            <a:off x="2105891" y="6276279"/>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
        <p:nvSpPr>
          <p:cNvPr id="5" name="TextBox 4">
            <a:extLst>
              <a:ext uri="{FF2B5EF4-FFF2-40B4-BE49-F238E27FC236}">
                <a16:creationId xmlns:a16="http://schemas.microsoft.com/office/drawing/2014/main" id="{23D43A3F-5F3C-4A34-B94B-B259ED28AC01}"/>
              </a:ext>
            </a:extLst>
          </p:cNvPr>
          <p:cNvSpPr txBox="1"/>
          <p:nvPr/>
        </p:nvSpPr>
        <p:spPr>
          <a:xfrm>
            <a:off x="838200" y="6412804"/>
            <a:ext cx="2657475" cy="230832"/>
          </a:xfrm>
          <a:prstGeom prst="rect">
            <a:avLst/>
          </a:prstGeom>
          <a:noFill/>
        </p:spPr>
        <p:txBody>
          <a:bodyPr wrap="square" rtlCol="0">
            <a:spAutoFit/>
          </a:bodyPr>
          <a:lstStyle/>
          <a:p>
            <a:r>
              <a:rPr lang="en-US" sz="900" dirty="0">
                <a:latin typeface="+mn-lt"/>
              </a:rPr>
              <a:t>Source : OMS, 2014.</a:t>
            </a:r>
          </a:p>
        </p:txBody>
      </p:sp>
    </p:spTree>
    <p:extLst>
      <p:ext uri="{BB962C8B-B14F-4D97-AF65-F5344CB8AC3E}">
        <p14:creationId xmlns:p14="http://schemas.microsoft.com/office/powerpoint/2010/main" val="3158099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5342"/>
            <a:ext cx="10515600" cy="800039"/>
          </a:xfrm>
        </p:spPr>
        <p:txBody>
          <a:bodyPr>
            <a:normAutofit fontScale="90000"/>
          </a:bodyPr>
          <a:lstStyle/>
          <a:p>
            <a:r>
              <a:rPr lang="fr-FR" dirty="0"/>
              <a:t>Discussion : Répondre aux besoins de la victime</a:t>
            </a:r>
            <a:endParaRPr lang="en-US" dirty="0"/>
          </a:p>
        </p:txBody>
      </p:sp>
      <p:graphicFrame>
        <p:nvGraphicFramePr>
          <p:cNvPr id="7" name="Table 6">
            <a:extLst>
              <a:ext uri="{FF2B5EF4-FFF2-40B4-BE49-F238E27FC236}">
                <a16:creationId xmlns:a16="http://schemas.microsoft.com/office/drawing/2014/main" id="{C5663EC3-D9D9-4E3D-A22B-CF3A68902E92}"/>
              </a:ext>
            </a:extLst>
          </p:cNvPr>
          <p:cNvGraphicFramePr>
            <a:graphicFrameLocks noGrp="1"/>
          </p:cNvGraphicFramePr>
          <p:nvPr>
            <p:extLst>
              <p:ext uri="{D42A27DB-BD31-4B8C-83A1-F6EECF244321}">
                <p14:modId xmlns:p14="http://schemas.microsoft.com/office/powerpoint/2010/main" val="2364560616"/>
              </p:ext>
            </p:extLst>
          </p:nvPr>
        </p:nvGraphicFramePr>
        <p:xfrm>
          <a:off x="948678" y="1388533"/>
          <a:ext cx="10952809" cy="5227320"/>
        </p:xfrm>
        <a:graphic>
          <a:graphicData uri="http://schemas.openxmlformats.org/drawingml/2006/table">
            <a:tbl>
              <a:tblPr firstRow="1" firstCol="1" bandRow="1">
                <a:tableStyleId>{5C22544A-7EE6-4342-B048-85BDC9FD1C3A}</a:tableStyleId>
              </a:tblPr>
              <a:tblGrid>
                <a:gridCol w="1331226">
                  <a:extLst>
                    <a:ext uri="{9D8B030D-6E8A-4147-A177-3AD203B41FA5}">
                      <a16:colId xmlns:a16="http://schemas.microsoft.com/office/drawing/2014/main" val="1954361719"/>
                    </a:ext>
                  </a:extLst>
                </a:gridCol>
                <a:gridCol w="6071616">
                  <a:extLst>
                    <a:ext uri="{9D8B030D-6E8A-4147-A177-3AD203B41FA5}">
                      <a16:colId xmlns:a16="http://schemas.microsoft.com/office/drawing/2014/main" val="1611687006"/>
                    </a:ext>
                  </a:extLst>
                </a:gridCol>
                <a:gridCol w="1792224">
                  <a:extLst>
                    <a:ext uri="{9D8B030D-6E8A-4147-A177-3AD203B41FA5}">
                      <a16:colId xmlns:a16="http://schemas.microsoft.com/office/drawing/2014/main" val="1248924323"/>
                    </a:ext>
                  </a:extLst>
                </a:gridCol>
                <a:gridCol w="1757743">
                  <a:extLst>
                    <a:ext uri="{9D8B030D-6E8A-4147-A177-3AD203B41FA5}">
                      <a16:colId xmlns:a16="http://schemas.microsoft.com/office/drawing/2014/main" val="2266014990"/>
                    </a:ext>
                  </a:extLst>
                </a:gridCol>
              </a:tblGrid>
              <a:tr h="0">
                <a:tc>
                  <a:txBody>
                    <a:bodyPr/>
                    <a:lstStyle/>
                    <a:p>
                      <a:pPr marL="0" marR="0">
                        <a:spcBef>
                          <a:spcPts val="0"/>
                        </a:spcBef>
                        <a:spcAft>
                          <a:spcPts val="0"/>
                        </a:spcAft>
                      </a:pPr>
                      <a:r>
                        <a:rPr lang="en-US" sz="1600" dirty="0">
                          <a:effectLst/>
                          <a:latin typeface="+mn-lt"/>
                        </a:rPr>
                        <a:t> </a:t>
                      </a:r>
                      <a:endParaRPr lang="en-US" sz="1600" dirty="0">
                        <a:effectLst/>
                        <a:latin typeface="+mn-lt"/>
                        <a:ea typeface="MS Mincho" panose="02020609040205080304" pitchFamily="49" charset="-128"/>
                        <a:cs typeface="Mangal" panose="02040503050203030202" pitchFamily="18" charset="0"/>
                      </a:endParaRPr>
                    </a:p>
                  </a:txBody>
                  <a:tcPr marL="68580" marR="68580">
                    <a:lnB w="12700" cap="flat" cmpd="sng" algn="ctr">
                      <a:solidFill>
                        <a:schemeClr val="bg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600" dirty="0">
                          <a:effectLst/>
                          <a:latin typeface="+mn-lt"/>
                        </a:rPr>
                        <a:t>Services (potentiellement) nécessaires</a:t>
                      </a:r>
                      <a:endParaRPr lang="en-US" sz="1600" dirty="0">
                        <a:effectLst/>
                        <a:latin typeface="+mn-lt"/>
                        <a:ea typeface="MS Mincho" panose="02020609040205080304" pitchFamily="49" charset="-128"/>
                        <a:cs typeface="Mangal" panose="02040503050203030202" pitchFamily="18" charset="0"/>
                      </a:endParaRPr>
                    </a:p>
                  </a:txBody>
                  <a:tcPr marL="68580" marR="68580" anchor="ctr">
                    <a:lnB w="12700" cap="flat" cmpd="sng" algn="ctr">
                      <a:solidFill>
                        <a:schemeClr val="accent1"/>
                      </a:solidFill>
                      <a:prstDash val="solid"/>
                      <a:round/>
                      <a:headEnd type="none" w="med" len="med"/>
                      <a:tailEnd type="none" w="med" len="med"/>
                    </a:lnB>
                    <a:solidFill>
                      <a:schemeClr val="accent1"/>
                    </a:solidFill>
                  </a:tcPr>
                </a:tc>
                <a:tc>
                  <a:txBody>
                    <a:bodyPr/>
                    <a:lstStyle/>
                    <a:p>
                      <a:pPr marL="0" marR="0">
                        <a:lnSpc>
                          <a:spcPts val="1800"/>
                        </a:lnSpc>
                        <a:spcBef>
                          <a:spcPts val="0"/>
                        </a:spcBef>
                        <a:spcAft>
                          <a:spcPts val="0"/>
                        </a:spcAft>
                      </a:pPr>
                      <a:r>
                        <a:rPr lang="en-US" sz="1600" dirty="0">
                          <a:effectLst/>
                          <a:latin typeface="+mn-lt"/>
                          <a:ea typeface="MS Mincho" panose="02020609040205080304" pitchFamily="49" charset="-128"/>
                          <a:cs typeface="Mangal" panose="02040503050203030202" pitchFamily="18" charset="0"/>
                        </a:rPr>
                        <a:t>Là où disponible</a:t>
                      </a:r>
                    </a:p>
                  </a:txBody>
                  <a:tcPr marL="68580" marR="68580" anchor="ctr">
                    <a:lnB w="12700" cap="flat" cmpd="sng" algn="ctr">
                      <a:solidFill>
                        <a:schemeClr val="accent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600" dirty="0">
                          <a:effectLst/>
                          <a:latin typeface="+mn-lt"/>
                          <a:ea typeface="MS Mincho" panose="02020609040205080304" pitchFamily="49" charset="-128"/>
                          <a:cs typeface="Mangal" panose="02040503050203030202" pitchFamily="18" charset="0"/>
                        </a:rPr>
                        <a:t>Détails</a:t>
                      </a:r>
                    </a:p>
                  </a:txBody>
                  <a:tcPr marL="68580" marR="68580" anchor="ctr">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67134797"/>
                  </a:ext>
                </a:extLst>
              </a:tr>
              <a:tr h="1322490">
                <a:tc>
                  <a:txBody>
                    <a:bodyPr/>
                    <a:lstStyle/>
                    <a:p>
                      <a:pPr marL="0" marR="0">
                        <a:lnSpc>
                          <a:spcPts val="1800"/>
                        </a:lnSpc>
                        <a:spcBef>
                          <a:spcPts val="0"/>
                        </a:spcBef>
                        <a:spcAft>
                          <a:spcPts val="0"/>
                        </a:spcAft>
                      </a:pPr>
                      <a:r>
                        <a:rPr lang="fr-FR" sz="1600" dirty="0">
                          <a:effectLst/>
                          <a:latin typeface="+mn-lt"/>
                        </a:rPr>
                        <a:t>Services de santé physique et mentale</a:t>
                      </a:r>
                      <a:endParaRPr lang="en-US" sz="1600" dirty="0">
                        <a:effectLst/>
                        <a:latin typeface="+mn-lt"/>
                        <a:ea typeface="MS Mincho" panose="02020609040205080304" pitchFamily="49" charset="-128"/>
                        <a:cs typeface="Mangal" panose="02040503050203030202" pitchFamily="18" charset="0"/>
                      </a:endParaRPr>
                    </a:p>
                  </a:txBody>
                  <a:tcPr marR="68580" marT="91440" marB="91440">
                    <a:lnT w="12700" cap="flat" cmpd="sng" algn="ctr">
                      <a:solidFill>
                        <a:schemeClr val="bg1"/>
                      </a:solidFill>
                      <a:prstDash val="solid"/>
                      <a:round/>
                      <a:headEnd type="none" w="med" len="med"/>
                      <a:tailEnd type="none" w="med" len="med"/>
                    </a:lnT>
                    <a:solidFill>
                      <a:schemeClr val="accent1"/>
                    </a:solidFill>
                  </a:tcPr>
                </a:tc>
                <a:tc>
                  <a:txBody>
                    <a:bodyPr/>
                    <a:lstStyle/>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Traitement d'urgence des blessures</a:t>
                      </a:r>
                    </a:p>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fr-FR" sz="1600" kern="1200" dirty="0">
                          <a:solidFill>
                            <a:schemeClr val="dk1"/>
                          </a:solidFill>
                          <a:effectLst/>
                          <a:latin typeface="+mn-lt"/>
                          <a:ea typeface="+mn-ea"/>
                          <a:cs typeface="+mn-cs"/>
                        </a:rPr>
                        <a:t>Dépistage / prophylaxie / soins du VIH et des IST</a:t>
                      </a:r>
                      <a:endParaRPr lang="en-US" sz="1600" kern="1200" dirty="0">
                        <a:solidFill>
                          <a:schemeClr val="dk1"/>
                        </a:solidFill>
                        <a:effectLst/>
                        <a:latin typeface="+mn-lt"/>
                        <a:ea typeface="+mn-ea"/>
                        <a:cs typeface="+mn-cs"/>
                      </a:endParaRPr>
                    </a:p>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Contraception d'urgence</a:t>
                      </a:r>
                    </a:p>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fr-FR" sz="1600" kern="1200" dirty="0">
                          <a:solidFill>
                            <a:schemeClr val="dk1"/>
                          </a:solidFill>
                          <a:effectLst/>
                          <a:latin typeface="+mn-lt"/>
                          <a:ea typeface="+mn-ea"/>
                          <a:cs typeface="+mn-cs"/>
                        </a:rPr>
                        <a:t>Kits de viol / examen médico-légal</a:t>
                      </a:r>
                      <a:endParaRPr lang="en-US" sz="1600" kern="1200" dirty="0">
                        <a:solidFill>
                          <a:schemeClr val="dk1"/>
                        </a:solidFill>
                        <a:effectLst/>
                        <a:latin typeface="+mn-lt"/>
                        <a:ea typeface="+mn-ea"/>
                        <a:cs typeface="+mn-cs"/>
                      </a:endParaRPr>
                    </a:p>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Vaccins pertinents</a:t>
                      </a:r>
                    </a:p>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fr-FR" sz="1600" kern="1200" dirty="0">
                          <a:solidFill>
                            <a:schemeClr val="dk1"/>
                          </a:solidFill>
                          <a:effectLst/>
                          <a:latin typeface="+mn-lt"/>
                          <a:ea typeface="+mn-ea"/>
                          <a:cs typeface="+mn-cs"/>
                        </a:rPr>
                        <a:t>Dépistage / traitement de la santé mentale pour la dépression et le trouble de stress post-traumatique</a:t>
                      </a:r>
                      <a:endParaRPr lang="en-US" sz="1600" kern="1200" dirty="0">
                        <a:solidFill>
                          <a:schemeClr val="dk1"/>
                        </a:solidFill>
                        <a:effectLst/>
                        <a:latin typeface="+mn-lt"/>
                        <a:ea typeface="+mn-ea"/>
                        <a:cs typeface="+mn-cs"/>
                      </a:endParaRPr>
                    </a:p>
                  </a:txBody>
                  <a:tcPr marL="68580" marR="68580" marT="91440" marB="9144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endParaRPr lang="en-US" sz="1600" dirty="0">
                        <a:effectLst/>
                        <a:latin typeface="+mn-lt"/>
                        <a:ea typeface="MS Mincho" panose="02020609040205080304" pitchFamily="49" charset="-128"/>
                        <a:cs typeface="Mangal" panose="02040503050203030202" pitchFamily="18" charset="0"/>
                      </a:endParaRPr>
                    </a:p>
                  </a:txBody>
                  <a:tcPr marL="68580" marR="68580" marT="91440" marB="9144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endParaRPr lang="en-US" sz="1600" dirty="0">
                        <a:effectLst/>
                        <a:latin typeface="+mn-lt"/>
                        <a:ea typeface="MS Mincho" panose="02020609040205080304" pitchFamily="49" charset="-128"/>
                        <a:cs typeface="Mangal" panose="02040503050203030202" pitchFamily="18" charset="0"/>
                      </a:endParaRPr>
                    </a:p>
                  </a:txBody>
                  <a:tcPr marL="68580" marR="68580" marT="91440" marB="9144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43499359"/>
                  </a:ext>
                </a:extLst>
              </a:tr>
              <a:tr h="1318674">
                <a:tc>
                  <a:txBody>
                    <a:bodyPr/>
                    <a:lstStyle/>
                    <a:p>
                      <a:pPr marL="0" marR="0">
                        <a:lnSpc>
                          <a:spcPts val="1800"/>
                        </a:lnSpc>
                        <a:spcBef>
                          <a:spcPts val="0"/>
                        </a:spcBef>
                        <a:spcAft>
                          <a:spcPts val="0"/>
                        </a:spcAft>
                      </a:pPr>
                      <a:r>
                        <a:rPr lang="en-US" sz="1600" dirty="0">
                          <a:effectLst/>
                          <a:latin typeface="+mn-lt"/>
                          <a:ea typeface="MS Mincho" panose="02020609040205080304" pitchFamily="49" charset="-128"/>
                          <a:cs typeface="Mangal" panose="02040503050203030202" pitchFamily="18" charset="0"/>
                        </a:rPr>
                        <a:t>Services sociaux</a:t>
                      </a:r>
                    </a:p>
                  </a:txBody>
                  <a:tcPr marR="68580" marT="91440" marB="91440">
                    <a:solidFill>
                      <a:schemeClr val="accent1"/>
                    </a:solidFill>
                  </a:tcPr>
                </a:tc>
                <a:tc>
                  <a:txBody>
                    <a:bodyPr/>
                    <a:lstStyle/>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fr-FR" sz="1600" kern="1200" dirty="0">
                          <a:solidFill>
                            <a:schemeClr val="dk1"/>
                          </a:solidFill>
                          <a:effectLst/>
                          <a:latin typeface="+mn-lt"/>
                          <a:ea typeface="+mn-ea"/>
                          <a:cs typeface="+mn-cs"/>
                        </a:rPr>
                        <a:t>Soutien psychosocial (groupes de soutien, counselling de crise</a:t>
                      </a:r>
                      <a:r>
                        <a:rPr lang="en-US" sz="1600" kern="1200" dirty="0">
                          <a:solidFill>
                            <a:schemeClr val="dk1"/>
                          </a:solidFill>
                          <a:effectLst/>
                          <a:latin typeface="+mn-lt"/>
                          <a:ea typeface="+mn-ea"/>
                          <a:cs typeface="+mn-cs"/>
                        </a:rPr>
                        <a:t>)</a:t>
                      </a:r>
                    </a:p>
                    <a:p>
                      <a:pPr marL="174625" marR="0" lvl="0" indent="-173038" algn="l" defTabSz="457200" rtl="0" eaLnBrk="1" fontAlgn="auto" latinLnBrk="0" hangingPunct="1">
                        <a:lnSpc>
                          <a:spcPts val="1800"/>
                        </a:lnSpc>
                        <a:spcBef>
                          <a:spcPts val="0"/>
                        </a:spcBef>
                        <a:spcAft>
                          <a:spcPts val="0"/>
                        </a:spcAft>
                        <a:buClrTx/>
                        <a:buSzTx/>
                        <a:buFont typeface="Arial" panose="020B0604020202020204" pitchFamily="34" charset="0"/>
                        <a:buChar char="•"/>
                        <a:tabLst/>
                        <a:defRPr/>
                      </a:pPr>
                      <a:r>
                        <a:rPr lang="fr-FR" sz="1600" kern="1200" dirty="0">
                          <a:solidFill>
                            <a:schemeClr val="dk1"/>
                          </a:solidFill>
                          <a:effectLst/>
                          <a:latin typeface="+mn-lt"/>
                          <a:ea typeface="+mn-ea"/>
                          <a:cs typeface="+mn-cs"/>
                        </a:rPr>
                        <a:t>Sécurisation / remplacement des documents d'identité</a:t>
                      </a:r>
                      <a:endParaRPr lang="en-US" sz="1600" kern="1200" dirty="0">
                        <a:solidFill>
                          <a:schemeClr val="dk1"/>
                        </a:solidFill>
                        <a:effectLst/>
                        <a:latin typeface="+mn-lt"/>
                        <a:ea typeface="+mn-ea"/>
                        <a:cs typeface="+mn-cs"/>
                      </a:endParaRPr>
                    </a:p>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Refuge			</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a:solidFill>
                            <a:schemeClr val="dk1"/>
                          </a:solidFill>
                          <a:effectLst/>
                          <a:latin typeface="+mn-lt"/>
                          <a:ea typeface="+mn-ea"/>
                          <a:cs typeface="+mn-cs"/>
                        </a:rPr>
                        <a:t>Assistance pédagogique</a:t>
                      </a:r>
                    </a:p>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Aide financière	</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a:solidFill>
                            <a:schemeClr val="dk1"/>
                          </a:solidFill>
                          <a:effectLst/>
                          <a:latin typeface="+mn-lt"/>
                          <a:ea typeface="+mn-ea"/>
                          <a:cs typeface="+mn-cs"/>
                        </a:rPr>
                        <a:t>Aide alimentaire</a:t>
                      </a:r>
                    </a:p>
                    <a:p>
                      <a:pPr marL="174625" marR="0" lvl="0" indent="-173038" algn="l" defTabSz="4572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Garde d'enfant	</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mn-lt"/>
                          <a:ea typeface="+mn-ea"/>
                          <a:cs typeface="+mn-cs"/>
                        </a:rPr>
                        <a:t>Interprètes</a:t>
                      </a:r>
                      <a:endParaRPr lang="en-US" sz="1600" kern="1200" dirty="0">
                        <a:solidFill>
                          <a:schemeClr val="dk1"/>
                        </a:solidFill>
                        <a:effectLst/>
                        <a:latin typeface="+mn-lt"/>
                        <a:ea typeface="+mn-ea"/>
                        <a:cs typeface="+mn-cs"/>
                      </a:endParaRPr>
                    </a:p>
                  </a:txBody>
                  <a:tcPr marL="68580" marR="68580" marT="91440" marB="9144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endParaRPr lang="en-US" sz="1600" kern="1200" dirty="0">
                        <a:solidFill>
                          <a:schemeClr val="dk1"/>
                        </a:solidFill>
                        <a:effectLst/>
                        <a:latin typeface="+mn-lt"/>
                        <a:ea typeface="MS Mincho" panose="02020609040205080304" pitchFamily="49" charset="-128"/>
                        <a:cs typeface="Mangal" panose="02040503050203030202" pitchFamily="18" charset="0"/>
                      </a:endParaRPr>
                    </a:p>
                  </a:txBody>
                  <a:tcPr marL="68580" marR="68580" marT="91440" marB="9144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endParaRPr lang="en-US" sz="1600" dirty="0">
                        <a:effectLst/>
                        <a:latin typeface="+mn-lt"/>
                        <a:ea typeface="MS Mincho" panose="02020609040205080304" pitchFamily="49" charset="-128"/>
                        <a:cs typeface="Mangal" panose="02040503050203030202" pitchFamily="18" charset="0"/>
                      </a:endParaRPr>
                    </a:p>
                  </a:txBody>
                  <a:tcPr marL="68580" marR="68580" marT="91440" marB="9144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88684421"/>
                  </a:ext>
                </a:extLst>
              </a:tr>
              <a:tr h="1593398">
                <a:tc>
                  <a:txBody>
                    <a:bodyPr/>
                    <a:lstStyle/>
                    <a:p>
                      <a:pPr marL="0" marR="0">
                        <a:lnSpc>
                          <a:spcPts val="1800"/>
                        </a:lnSpc>
                        <a:spcBef>
                          <a:spcPts val="0"/>
                        </a:spcBef>
                        <a:spcAft>
                          <a:spcPts val="0"/>
                        </a:spcAft>
                      </a:pPr>
                      <a:r>
                        <a:rPr lang="en-US" sz="1600" dirty="0">
                          <a:effectLst/>
                          <a:latin typeface="+mn-lt"/>
                          <a:ea typeface="MS Mincho" panose="02020609040205080304" pitchFamily="49" charset="-128"/>
                          <a:cs typeface="Mangal" panose="02040503050203030202" pitchFamily="18" charset="0"/>
                        </a:rPr>
                        <a:t>Services juridiques / judiciaires</a:t>
                      </a:r>
                    </a:p>
                  </a:txBody>
                  <a:tcPr marR="68580" marT="91440" marB="91440">
                    <a:solidFill>
                      <a:schemeClr val="accent1"/>
                    </a:solidFill>
                  </a:tcPr>
                </a:tc>
                <a:tc>
                  <a:txBody>
                    <a:bodyPr/>
                    <a:lstStyle/>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Informations sur leurs droits</a:t>
                      </a:r>
                    </a:p>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fr-FR" sz="1600" kern="1200" dirty="0">
                          <a:solidFill>
                            <a:schemeClr val="dk1"/>
                          </a:solidFill>
                          <a:effectLst/>
                          <a:latin typeface="+mn-lt"/>
                          <a:ea typeface="+mn-ea"/>
                          <a:cs typeface="+mn-cs"/>
                        </a:rPr>
                        <a:t>Informations sur les procédures répressives</a:t>
                      </a:r>
                      <a:endParaRPr lang="en-US" sz="1600" kern="1200" dirty="0">
                        <a:solidFill>
                          <a:schemeClr val="dk1"/>
                        </a:solidFill>
                        <a:effectLst/>
                        <a:latin typeface="+mn-lt"/>
                        <a:ea typeface="+mn-ea"/>
                        <a:cs typeface="+mn-cs"/>
                      </a:endParaRPr>
                    </a:p>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fr-FR" sz="1600" kern="1200" dirty="0">
                          <a:solidFill>
                            <a:schemeClr val="dk1"/>
                          </a:solidFill>
                          <a:effectLst/>
                          <a:latin typeface="+mn-lt"/>
                          <a:ea typeface="+mn-ea"/>
                          <a:cs typeface="+mn-cs"/>
                        </a:rPr>
                        <a:t>Soutien des forces de l'ordre</a:t>
                      </a:r>
                      <a:endParaRPr lang="en-US" sz="1600" kern="1200" dirty="0">
                        <a:solidFill>
                          <a:schemeClr val="dk1"/>
                        </a:solidFill>
                        <a:effectLst/>
                        <a:latin typeface="+mn-lt"/>
                        <a:ea typeface="+mn-ea"/>
                        <a:cs typeface="+mn-cs"/>
                      </a:endParaRPr>
                    </a:p>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Conseiller juridique</a:t>
                      </a:r>
                    </a:p>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fr-FR" sz="1600" kern="1200" dirty="0">
                          <a:solidFill>
                            <a:schemeClr val="dk1"/>
                          </a:solidFill>
                          <a:effectLst/>
                          <a:latin typeface="+mn-lt"/>
                          <a:ea typeface="+mn-ea"/>
                          <a:cs typeface="+mn-cs"/>
                        </a:rPr>
                        <a:t>Capacité à faire une déclaration / documenter le cas</a:t>
                      </a:r>
                      <a:r>
                        <a:rPr lang="en-US" sz="1600" kern="1200" dirty="0">
                          <a:solidFill>
                            <a:schemeClr val="dk1"/>
                          </a:solidFill>
                          <a:effectLst/>
                          <a:latin typeface="+mn-lt"/>
                          <a:ea typeface="+mn-ea"/>
                          <a:cs typeface="+mn-cs"/>
                        </a:rPr>
                        <a:t> </a:t>
                      </a:r>
                    </a:p>
                    <a:p>
                      <a:pPr marL="174625" marR="0" indent="-173038" algn="l" defTabSz="457200" rtl="0" eaLnBrk="1" latinLnBrk="0" hangingPunct="1">
                        <a:lnSpc>
                          <a:spcPts val="1800"/>
                        </a:lnSpc>
                        <a:spcBef>
                          <a:spcPts val="0"/>
                        </a:spcBef>
                        <a:spcAft>
                          <a:spcPts val="0"/>
                        </a:spcAft>
                        <a:buFont typeface="Arial" panose="020B0604020202020204" pitchFamily="34" charset="0"/>
                        <a:buChar char="•"/>
                      </a:pPr>
                      <a:r>
                        <a:rPr lang="fr-FR" sz="1600" kern="1200" dirty="0">
                          <a:solidFill>
                            <a:schemeClr val="dk1"/>
                          </a:solidFill>
                          <a:effectLst/>
                          <a:latin typeface="+mn-lt"/>
                          <a:ea typeface="+mn-ea"/>
                          <a:cs typeface="+mn-cs"/>
                        </a:rPr>
                        <a:t>Capacité à demander réparation en cas d'arrestation à tort</a:t>
                      </a:r>
                      <a:endParaRPr lang="en-US" sz="1600" kern="1200" dirty="0">
                        <a:solidFill>
                          <a:schemeClr val="dk1"/>
                        </a:solidFill>
                        <a:effectLst/>
                        <a:latin typeface="+mn-lt"/>
                        <a:ea typeface="+mn-ea"/>
                        <a:cs typeface="+mn-cs"/>
                      </a:endParaRPr>
                    </a:p>
                    <a:p>
                      <a:pPr marL="174625" marR="0" lvl="0" indent="-173038" algn="l" defTabSz="457200" rtl="0" eaLnBrk="1" fontAlgn="auto" latinLnBrk="0" hangingPunct="1">
                        <a:lnSpc>
                          <a:spcPts val="1800"/>
                        </a:lnSpc>
                        <a:spcBef>
                          <a:spcPts val="0"/>
                        </a:spcBef>
                        <a:spcAft>
                          <a:spcPts val="0"/>
                        </a:spcAft>
                        <a:buClrTx/>
                        <a:buSzTx/>
                        <a:buFont typeface="Arial" panose="020B0604020202020204" pitchFamily="34" charset="0"/>
                        <a:buChar char="•"/>
                        <a:tabLst/>
                        <a:defRPr/>
                      </a:pPr>
                      <a:r>
                        <a:rPr lang="fr-FR" sz="1600" kern="1200" dirty="0">
                          <a:solidFill>
                            <a:schemeClr val="dk1"/>
                          </a:solidFill>
                          <a:effectLst/>
                          <a:latin typeface="+mn-lt"/>
                          <a:ea typeface="+mn-ea"/>
                          <a:cs typeface="+mn-cs"/>
                        </a:rPr>
                        <a:t>Accès aux ARV même pendant l'incarcération</a:t>
                      </a:r>
                      <a:r>
                        <a:rPr lang="en-US" sz="1600" kern="1200" dirty="0">
                          <a:solidFill>
                            <a:schemeClr val="dk1"/>
                          </a:solidFill>
                          <a:effectLst/>
                          <a:latin typeface="+mn-lt"/>
                          <a:ea typeface="+mn-ea"/>
                          <a:cs typeface="+mn-cs"/>
                        </a:rPr>
                        <a:t> </a:t>
                      </a:r>
                    </a:p>
                  </a:txBody>
                  <a:tcPr marL="68580" marR="68580" marT="91440" marB="9144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accent1">
                        <a:lumMod val="20000"/>
                        <a:lumOff val="80000"/>
                      </a:schemeClr>
                    </a:solidFill>
                  </a:tcPr>
                </a:tc>
                <a:tc>
                  <a:txBody>
                    <a:bodyPr/>
                    <a:lstStyle/>
                    <a:p>
                      <a:endParaRPr lang="en-US" sz="1600" dirty="0">
                        <a:latin typeface="+mn-lt"/>
                      </a:endParaRPr>
                    </a:p>
                  </a:txBody>
                  <a:tcPr marL="68580" marR="68580" marT="91440" marB="9144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accent1">
                        <a:lumMod val="20000"/>
                        <a:lumOff val="80000"/>
                      </a:schemeClr>
                    </a:solidFill>
                  </a:tcPr>
                </a:tc>
                <a:tc>
                  <a:txBody>
                    <a:bodyPr/>
                    <a:lstStyle/>
                    <a:p>
                      <a:endParaRPr lang="en-US" sz="1600" dirty="0">
                        <a:latin typeface="+mn-lt"/>
                      </a:endParaRPr>
                    </a:p>
                  </a:txBody>
                  <a:tcPr marL="68580" marR="68580" marT="91440" marB="9144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682636185"/>
                  </a:ext>
                </a:extLst>
              </a:tr>
            </a:tbl>
          </a:graphicData>
        </a:graphic>
      </p:graphicFrame>
    </p:spTree>
    <p:extLst>
      <p:ext uri="{BB962C8B-B14F-4D97-AF65-F5344CB8AC3E}">
        <p14:creationId xmlns:p14="http://schemas.microsoft.com/office/powerpoint/2010/main" val="4033653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88494"/>
            <a:ext cx="10920413" cy="800039"/>
          </a:xfrm>
        </p:spPr>
        <p:txBody>
          <a:bodyPr>
            <a:normAutofit fontScale="90000"/>
          </a:bodyPr>
          <a:lstStyle/>
          <a:p>
            <a:r>
              <a:rPr lang="en-US" dirty="0"/>
              <a:t>Processus de référence dans </a:t>
            </a:r>
            <a:r>
              <a:rPr lang="en-US" dirty="0">
                <a:solidFill>
                  <a:schemeClr val="accent4"/>
                </a:solidFill>
              </a:rPr>
              <a:t>la province / le district X</a:t>
            </a:r>
          </a:p>
        </p:txBody>
      </p:sp>
      <p:sp>
        <p:nvSpPr>
          <p:cNvPr id="3" name="Text Placeholder 2"/>
          <p:cNvSpPr>
            <a:spLocks noGrp="1"/>
          </p:cNvSpPr>
          <p:nvPr>
            <p:ph type="body" sz="quarter" idx="4294967295"/>
          </p:nvPr>
        </p:nvSpPr>
        <p:spPr>
          <a:xfrm>
            <a:off x="838199" y="1633539"/>
            <a:ext cx="2590801" cy="4599750"/>
          </a:xfrm>
        </p:spPr>
        <p:txBody>
          <a:bodyPr/>
          <a:lstStyle/>
          <a:p>
            <a:pPr marL="0" indent="0">
              <a:buNone/>
            </a:pPr>
            <a:r>
              <a:rPr lang="en-US" b="1" dirty="0">
                <a:solidFill>
                  <a:schemeClr val="accent4"/>
                </a:solidFill>
              </a:rPr>
              <a:t>[</a:t>
            </a:r>
            <a:r>
              <a:rPr lang="fr-FR" sz="2400" b="1" dirty="0">
                <a:solidFill>
                  <a:schemeClr val="accent4"/>
                </a:solidFill>
              </a:rPr>
              <a:t>L'équipe de pays doit ajouter des informations sur le processus d'orientation vers les services post-violence, le cas échéant</a:t>
            </a:r>
            <a:r>
              <a:rPr lang="fr-FR" b="1" dirty="0">
                <a:solidFill>
                  <a:schemeClr val="accent4"/>
                </a:solidFill>
              </a:rPr>
              <a:t>].</a:t>
            </a:r>
            <a:endParaRPr lang="en-US" b="1" dirty="0">
              <a:solidFill>
                <a:schemeClr val="accent4"/>
              </a:solidFill>
            </a:endParaRPr>
          </a:p>
        </p:txBody>
      </p:sp>
      <p:graphicFrame>
        <p:nvGraphicFramePr>
          <p:cNvPr id="5" name="Table 4">
            <a:extLst>
              <a:ext uri="{FF2B5EF4-FFF2-40B4-BE49-F238E27FC236}">
                <a16:creationId xmlns:a16="http://schemas.microsoft.com/office/drawing/2014/main" id="{731FB6DE-9AC2-4BB9-BDD1-4A970190410A}"/>
              </a:ext>
            </a:extLst>
          </p:cNvPr>
          <p:cNvGraphicFramePr>
            <a:graphicFrameLocks noGrp="1"/>
          </p:cNvGraphicFramePr>
          <p:nvPr>
            <p:extLst>
              <p:ext uri="{D42A27DB-BD31-4B8C-83A1-F6EECF244321}">
                <p14:modId xmlns:p14="http://schemas.microsoft.com/office/powerpoint/2010/main" val="2184138396"/>
              </p:ext>
            </p:extLst>
          </p:nvPr>
        </p:nvGraphicFramePr>
        <p:xfrm>
          <a:off x="3721608" y="1519303"/>
          <a:ext cx="7812024" cy="4828221"/>
        </p:xfrm>
        <a:graphic>
          <a:graphicData uri="http://schemas.openxmlformats.org/drawingml/2006/table">
            <a:tbl>
              <a:tblPr firstRow="1" bandRow="1">
                <a:tableStyleId>{5C22544A-7EE6-4342-B048-85BDC9FD1C3A}</a:tableStyleId>
              </a:tblPr>
              <a:tblGrid>
                <a:gridCol w="2484019">
                  <a:extLst>
                    <a:ext uri="{9D8B030D-6E8A-4147-A177-3AD203B41FA5}">
                      <a16:colId xmlns:a16="http://schemas.microsoft.com/office/drawing/2014/main" val="1590768146"/>
                    </a:ext>
                  </a:extLst>
                </a:gridCol>
                <a:gridCol w="2572512">
                  <a:extLst>
                    <a:ext uri="{9D8B030D-6E8A-4147-A177-3AD203B41FA5}">
                      <a16:colId xmlns:a16="http://schemas.microsoft.com/office/drawing/2014/main" val="4280322874"/>
                    </a:ext>
                  </a:extLst>
                </a:gridCol>
                <a:gridCol w="2755493">
                  <a:extLst>
                    <a:ext uri="{9D8B030D-6E8A-4147-A177-3AD203B41FA5}">
                      <a16:colId xmlns:a16="http://schemas.microsoft.com/office/drawing/2014/main" val="8306329"/>
                    </a:ext>
                  </a:extLst>
                </a:gridCol>
              </a:tblGrid>
              <a:tr h="596115">
                <a:tc>
                  <a:txBody>
                    <a:bodyPr/>
                    <a:lstStyle/>
                    <a:p>
                      <a:r>
                        <a:rPr lang="en-US" sz="1600" b="1" i="0" u="none" strike="noStrike" kern="1200" baseline="0" dirty="0">
                          <a:solidFill>
                            <a:schemeClr val="lt1"/>
                          </a:solidFill>
                          <a:latin typeface="+mn-lt"/>
                          <a:ea typeface="+mn-ea"/>
                          <a:cs typeface="+mn-cs"/>
                        </a:rPr>
                        <a:t>SERVICES DE SANTÉ</a:t>
                      </a:r>
                      <a:endParaRPr lang="en-US" sz="1600" b="0" i="0" u="none" strike="noStrike" kern="1200" baseline="0" dirty="0">
                        <a:solidFill>
                          <a:schemeClr val="lt1"/>
                        </a:solidFill>
                        <a:latin typeface="+mn-lt"/>
                        <a:ea typeface="+mn-ea"/>
                        <a:cs typeface="+mn-cs"/>
                      </a:endParaRPr>
                    </a:p>
                  </a:txBody>
                  <a:tcPr anchor="ctr">
                    <a:lnB w="12700" cap="flat" cmpd="sng" algn="ctr">
                      <a:solidFill>
                        <a:schemeClr val="accent1"/>
                      </a:solidFill>
                      <a:prstDash val="solid"/>
                      <a:round/>
                      <a:headEnd type="none" w="med" len="med"/>
                      <a:tailEnd type="none" w="med" len="med"/>
                    </a:lnB>
                    <a:solidFill>
                      <a:schemeClr val="accent1"/>
                    </a:solidFill>
                  </a:tcPr>
                </a:tc>
                <a:tc>
                  <a:txBody>
                    <a:bodyPr/>
                    <a:lstStyle/>
                    <a:p>
                      <a:r>
                        <a:rPr lang="en-US" sz="1600" b="1" i="0" u="none" strike="noStrike" kern="1200" baseline="0" dirty="0">
                          <a:solidFill>
                            <a:schemeClr val="lt1"/>
                          </a:solidFill>
                          <a:latin typeface="+mn-lt"/>
                          <a:ea typeface="+mn-ea"/>
                          <a:cs typeface="+mn-cs"/>
                        </a:rPr>
                        <a:t>SERVICES SOCIAUX</a:t>
                      </a:r>
                      <a:endParaRPr lang="en-US" sz="1600" b="0" i="0" u="none" strike="noStrike" kern="1200" baseline="0" dirty="0">
                        <a:solidFill>
                          <a:schemeClr val="lt1"/>
                        </a:solidFill>
                        <a:latin typeface="+mn-lt"/>
                        <a:ea typeface="+mn-ea"/>
                        <a:cs typeface="+mn-cs"/>
                      </a:endParaRPr>
                    </a:p>
                  </a:txBody>
                  <a:tcPr anchor="ctr">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lang="en-US" sz="1600" b="1" i="0" u="none" strike="noStrike" kern="1200" baseline="0" dirty="0">
                          <a:solidFill>
                            <a:schemeClr val="lt1"/>
                          </a:solidFill>
                          <a:latin typeface="+mn-lt"/>
                          <a:ea typeface="+mn-ea"/>
                          <a:cs typeface="+mn-cs"/>
                        </a:rPr>
                        <a:t>JUSTICE / SERVICES JURIDIQUES</a:t>
                      </a:r>
                      <a:endParaRPr lang="en-US" sz="1600" dirty="0"/>
                    </a:p>
                  </a:txBody>
                  <a:tcPr anchor="ctr">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232636100"/>
                  </a:ext>
                </a:extLst>
              </a:tr>
              <a:tr h="2116053">
                <a:tc>
                  <a:txBody>
                    <a:bodyPr/>
                    <a:lstStyle/>
                    <a:p>
                      <a:r>
                        <a:rPr lang="en-US" sz="1400" b="1" i="0" u="none" strike="noStrike" kern="1200" baseline="0" dirty="0">
                          <a:solidFill>
                            <a:schemeClr val="dk1"/>
                          </a:solidFill>
                          <a:latin typeface="+mn-lt"/>
                          <a:ea typeface="+mn-ea"/>
                          <a:cs typeface="+mn-cs"/>
                        </a:rPr>
                        <a:t>[Nom de l'organisation / </a:t>
                      </a:r>
                      <a:r>
                        <a:rPr lang="fr-FR" sz="1400" b="1" i="0" u="none" strike="noStrike" kern="1200" baseline="0" dirty="0">
                          <a:solidFill>
                            <a:schemeClr val="dk1"/>
                          </a:solidFill>
                          <a:latin typeface="+mn-lt"/>
                          <a:ea typeface="+mn-ea"/>
                          <a:cs typeface="+mn-cs"/>
                        </a:rPr>
                        <a:t>É</a:t>
                      </a:r>
                      <a:r>
                        <a:rPr lang="en-US" sz="1400" b="1" i="0" u="none" strike="noStrike" kern="1200" baseline="0" dirty="0">
                          <a:solidFill>
                            <a:schemeClr val="dk1"/>
                          </a:solidFill>
                          <a:latin typeface="+mn-lt"/>
                          <a:ea typeface="+mn-ea"/>
                          <a:cs typeface="+mn-cs"/>
                        </a:rPr>
                        <a:t>tablissement] </a:t>
                      </a:r>
                      <a:endParaRPr lang="en-US" sz="1400" b="0" i="0" u="none" strike="noStrike" kern="1200" baseline="0" dirty="0">
                        <a:solidFill>
                          <a:schemeClr val="dk1"/>
                        </a:solidFill>
                        <a:latin typeface="+mn-lt"/>
                        <a:ea typeface="+mn-ea"/>
                        <a:cs typeface="+mn-cs"/>
                      </a:endParaRPr>
                    </a:p>
                    <a:p>
                      <a:r>
                        <a:rPr lang="en-US" sz="1400" b="0" i="0" u="none" strike="noStrike" kern="1200" baseline="0" dirty="0">
                          <a:solidFill>
                            <a:schemeClr val="dk1"/>
                          </a:solidFill>
                          <a:latin typeface="+mn-lt"/>
                          <a:ea typeface="+mn-ea"/>
                          <a:cs typeface="+mn-cs"/>
                        </a:rPr>
                        <a:t>Heures :</a:t>
                      </a:r>
                    </a:p>
                    <a:p>
                      <a:r>
                        <a:rPr lang="en-US" sz="1400" b="0" i="0" u="none" strike="noStrike" kern="1200" baseline="0" dirty="0">
                          <a:solidFill>
                            <a:schemeClr val="dk1"/>
                          </a:solidFill>
                          <a:latin typeface="+mn-lt"/>
                          <a:ea typeface="+mn-ea"/>
                          <a:cs typeface="+mn-cs"/>
                        </a:rPr>
                        <a:t>Lieu : </a:t>
                      </a:r>
                    </a:p>
                    <a:p>
                      <a:r>
                        <a:rPr lang="en-US" sz="1400" b="0" i="0" u="none" strike="noStrike" kern="1200" baseline="0" dirty="0">
                          <a:solidFill>
                            <a:schemeClr val="dk1"/>
                          </a:solidFill>
                          <a:latin typeface="+mn-lt"/>
                          <a:ea typeface="+mn-ea"/>
                          <a:cs typeface="+mn-cs"/>
                        </a:rPr>
                        <a:t>Point focal : </a:t>
                      </a:r>
                    </a:p>
                    <a:p>
                      <a:r>
                        <a:rPr lang="en-US" sz="1400" b="0" i="0" u="none" strike="noStrike" kern="1200" baseline="0" dirty="0">
                          <a:solidFill>
                            <a:schemeClr val="dk1"/>
                          </a:solidFill>
                          <a:latin typeface="+mn-lt"/>
                          <a:ea typeface="+mn-ea"/>
                          <a:cs typeface="+mn-cs"/>
                        </a:rPr>
                        <a:t>Téléphone : </a:t>
                      </a:r>
                    </a:p>
                    <a:p>
                      <a:r>
                        <a:rPr lang="en-US" sz="1400" b="0" i="0" u="none" strike="noStrike" kern="1200" baseline="0" dirty="0">
                          <a:solidFill>
                            <a:schemeClr val="dk1"/>
                          </a:solidFill>
                          <a:latin typeface="+mn-lt"/>
                          <a:ea typeface="+mn-ea"/>
                          <a:cs typeface="+mn-cs"/>
                        </a:rPr>
                        <a:t>Email : </a:t>
                      </a:r>
                    </a:p>
                    <a:p>
                      <a:r>
                        <a:rPr lang="en-US" sz="1400" b="0" i="0" u="none" strike="noStrike" kern="1200" baseline="0" dirty="0">
                          <a:solidFill>
                            <a:schemeClr val="dk1"/>
                          </a:solidFill>
                          <a:latin typeface="+mn-lt"/>
                          <a:ea typeface="+mn-ea"/>
                          <a:cs typeface="+mn-cs"/>
                        </a:rPr>
                        <a:t>Services disponibles : </a:t>
                      </a:r>
                    </a:p>
                    <a:p>
                      <a:r>
                        <a:rPr lang="en-US" sz="1400" b="0" i="0" u="none" strike="noStrike" kern="1200" baseline="0" dirty="0">
                          <a:solidFill>
                            <a:schemeClr val="dk1"/>
                          </a:solidFill>
                          <a:latin typeface="+mn-lt"/>
                          <a:ea typeface="+mn-ea"/>
                          <a:cs typeface="+mn-cs"/>
                        </a:rPr>
                        <a:t>Populations servies :</a:t>
                      </a:r>
                      <a:endParaRPr lang="en-US" sz="1400" dirty="0"/>
                    </a:p>
                  </a:txBody>
                  <a:tcPr marL="182880" marT="73152" marB="73152">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r>
                        <a:rPr lang="en-US" sz="1400" b="1" i="0" u="none" strike="noStrike" kern="1200" baseline="0" dirty="0">
                          <a:solidFill>
                            <a:schemeClr val="dk1"/>
                          </a:solidFill>
                          <a:latin typeface="+mn-lt"/>
                          <a:ea typeface="+mn-ea"/>
                          <a:cs typeface="+mn-cs"/>
                        </a:rPr>
                        <a:t>[Nom de l'organisation / </a:t>
                      </a:r>
                      <a:r>
                        <a:rPr lang="fr-FR" sz="1400" b="1" i="0" u="none" strike="noStrike" kern="1200" baseline="0" dirty="0">
                          <a:solidFill>
                            <a:schemeClr val="dk1"/>
                          </a:solidFill>
                          <a:latin typeface="+mn-lt"/>
                          <a:ea typeface="+mn-ea"/>
                          <a:cs typeface="+mn-cs"/>
                        </a:rPr>
                        <a:t>É</a:t>
                      </a:r>
                      <a:r>
                        <a:rPr lang="en-US" sz="1400" b="1" i="0" u="none" strike="noStrike" kern="1200" baseline="0" dirty="0">
                          <a:solidFill>
                            <a:schemeClr val="dk1"/>
                          </a:solidFill>
                          <a:latin typeface="+mn-lt"/>
                          <a:ea typeface="+mn-ea"/>
                          <a:cs typeface="+mn-cs"/>
                        </a:rPr>
                        <a:t>tablissement] </a:t>
                      </a:r>
                      <a:endParaRPr lang="en-US" sz="1400" b="0" i="0" u="none" strike="noStrike" kern="1200" baseline="0" dirty="0">
                        <a:solidFill>
                          <a:schemeClr val="dk1"/>
                        </a:solidFill>
                        <a:latin typeface="+mn-lt"/>
                        <a:ea typeface="+mn-ea"/>
                        <a:cs typeface="+mn-cs"/>
                      </a:endParaRPr>
                    </a:p>
                    <a:p>
                      <a:r>
                        <a:rPr lang="en-US" sz="1400" b="0" i="0" u="none" strike="noStrike" kern="1200" baseline="0" dirty="0">
                          <a:solidFill>
                            <a:schemeClr val="dk1"/>
                          </a:solidFill>
                          <a:latin typeface="+mn-lt"/>
                          <a:ea typeface="+mn-ea"/>
                          <a:cs typeface="+mn-cs"/>
                        </a:rPr>
                        <a:t>Heures :</a:t>
                      </a:r>
                    </a:p>
                    <a:p>
                      <a:r>
                        <a:rPr lang="en-US" sz="1400" b="0" i="0" u="none" strike="noStrike" kern="1200" baseline="0" dirty="0">
                          <a:solidFill>
                            <a:schemeClr val="dk1"/>
                          </a:solidFill>
                          <a:latin typeface="+mn-lt"/>
                          <a:ea typeface="+mn-ea"/>
                          <a:cs typeface="+mn-cs"/>
                        </a:rPr>
                        <a:t>Lieu : </a:t>
                      </a:r>
                    </a:p>
                    <a:p>
                      <a:r>
                        <a:rPr lang="en-US" sz="1400" b="0" i="0" u="none" strike="noStrike" kern="1200" baseline="0" dirty="0">
                          <a:solidFill>
                            <a:schemeClr val="dk1"/>
                          </a:solidFill>
                          <a:latin typeface="+mn-lt"/>
                          <a:ea typeface="+mn-ea"/>
                          <a:cs typeface="+mn-cs"/>
                        </a:rPr>
                        <a:t>Point focal : </a:t>
                      </a:r>
                    </a:p>
                    <a:p>
                      <a:r>
                        <a:rPr lang="en-US" sz="1400" b="0" i="0" u="none" strike="noStrike" kern="1200" baseline="0" dirty="0">
                          <a:solidFill>
                            <a:schemeClr val="dk1"/>
                          </a:solidFill>
                          <a:latin typeface="+mn-lt"/>
                          <a:ea typeface="+mn-ea"/>
                          <a:cs typeface="+mn-cs"/>
                        </a:rPr>
                        <a:t>Téléphone : </a:t>
                      </a:r>
                    </a:p>
                    <a:p>
                      <a:r>
                        <a:rPr lang="en-US" sz="1400" b="0" i="0" u="none" strike="noStrike" kern="1200" baseline="0" dirty="0">
                          <a:solidFill>
                            <a:schemeClr val="dk1"/>
                          </a:solidFill>
                          <a:latin typeface="+mn-lt"/>
                          <a:ea typeface="+mn-ea"/>
                          <a:cs typeface="+mn-cs"/>
                        </a:rPr>
                        <a:t>Email : </a:t>
                      </a:r>
                    </a:p>
                    <a:p>
                      <a:r>
                        <a:rPr lang="en-US" sz="1400" b="0" i="0" u="none" strike="noStrike" kern="1200" baseline="0" dirty="0">
                          <a:solidFill>
                            <a:schemeClr val="dk1"/>
                          </a:solidFill>
                          <a:latin typeface="+mn-lt"/>
                          <a:ea typeface="+mn-ea"/>
                          <a:cs typeface="+mn-cs"/>
                        </a:rPr>
                        <a:t>Services disponibles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Populations servies :</a:t>
                      </a:r>
                      <a:endParaRPr lang="en-US" sz="1400" dirty="0"/>
                    </a:p>
                  </a:txBody>
                  <a:tcPr marL="182880" marT="73152" marB="73152">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r>
                        <a:rPr lang="en-US" sz="1400" b="1" i="0" u="none" strike="noStrike" kern="1200" baseline="0" dirty="0">
                          <a:solidFill>
                            <a:schemeClr val="dk1"/>
                          </a:solidFill>
                          <a:latin typeface="+mn-lt"/>
                          <a:ea typeface="+mn-ea"/>
                          <a:cs typeface="+mn-cs"/>
                        </a:rPr>
                        <a:t>[Nom de l'organisation / </a:t>
                      </a:r>
                      <a:r>
                        <a:rPr lang="fr-FR" sz="1400" b="1" i="0" u="none" strike="noStrike" kern="1200" baseline="0" dirty="0">
                          <a:solidFill>
                            <a:schemeClr val="dk1"/>
                          </a:solidFill>
                          <a:latin typeface="+mn-lt"/>
                          <a:ea typeface="+mn-ea"/>
                          <a:cs typeface="+mn-cs"/>
                        </a:rPr>
                        <a:t>É</a:t>
                      </a:r>
                      <a:r>
                        <a:rPr lang="en-US" sz="1400" b="1" i="0" u="none" strike="noStrike" kern="1200" baseline="0" dirty="0">
                          <a:solidFill>
                            <a:schemeClr val="dk1"/>
                          </a:solidFill>
                          <a:latin typeface="+mn-lt"/>
                          <a:ea typeface="+mn-ea"/>
                          <a:cs typeface="+mn-cs"/>
                        </a:rPr>
                        <a:t>tablissement] </a:t>
                      </a:r>
                      <a:endParaRPr lang="en-US" sz="1400" b="0" i="0" u="none" strike="noStrike" kern="1200" baseline="0" dirty="0">
                        <a:solidFill>
                          <a:schemeClr val="dk1"/>
                        </a:solidFill>
                        <a:latin typeface="+mn-lt"/>
                        <a:ea typeface="+mn-ea"/>
                        <a:cs typeface="+mn-cs"/>
                      </a:endParaRPr>
                    </a:p>
                    <a:p>
                      <a:r>
                        <a:rPr lang="en-US" sz="1400" b="0" i="0" u="none" strike="noStrike" kern="1200" baseline="0" dirty="0">
                          <a:solidFill>
                            <a:schemeClr val="dk1"/>
                          </a:solidFill>
                          <a:latin typeface="+mn-lt"/>
                          <a:ea typeface="+mn-ea"/>
                          <a:cs typeface="+mn-cs"/>
                        </a:rPr>
                        <a:t>Heures :</a:t>
                      </a:r>
                    </a:p>
                    <a:p>
                      <a:r>
                        <a:rPr lang="en-US" sz="1400" b="0" i="0" u="none" strike="noStrike" kern="1200" baseline="0" dirty="0">
                          <a:solidFill>
                            <a:schemeClr val="dk1"/>
                          </a:solidFill>
                          <a:latin typeface="+mn-lt"/>
                          <a:ea typeface="+mn-ea"/>
                          <a:cs typeface="+mn-cs"/>
                        </a:rPr>
                        <a:t>Lieu : </a:t>
                      </a:r>
                    </a:p>
                    <a:p>
                      <a:r>
                        <a:rPr lang="en-US" sz="1400" b="0" i="0" u="none" strike="noStrike" kern="1200" baseline="0" dirty="0">
                          <a:solidFill>
                            <a:schemeClr val="dk1"/>
                          </a:solidFill>
                          <a:latin typeface="+mn-lt"/>
                          <a:ea typeface="+mn-ea"/>
                          <a:cs typeface="+mn-cs"/>
                        </a:rPr>
                        <a:t>Point focal : </a:t>
                      </a:r>
                    </a:p>
                    <a:p>
                      <a:r>
                        <a:rPr lang="en-US" sz="1400" b="0" i="0" u="none" strike="noStrike" kern="1200" baseline="0" dirty="0">
                          <a:solidFill>
                            <a:schemeClr val="dk1"/>
                          </a:solidFill>
                          <a:latin typeface="+mn-lt"/>
                          <a:ea typeface="+mn-ea"/>
                          <a:cs typeface="+mn-cs"/>
                        </a:rPr>
                        <a:t>Téléphone : </a:t>
                      </a:r>
                    </a:p>
                    <a:p>
                      <a:r>
                        <a:rPr lang="en-US" sz="1400" b="0" i="0" u="none" strike="noStrike" kern="1200" baseline="0" dirty="0">
                          <a:solidFill>
                            <a:schemeClr val="dk1"/>
                          </a:solidFill>
                          <a:latin typeface="+mn-lt"/>
                          <a:ea typeface="+mn-ea"/>
                          <a:cs typeface="+mn-cs"/>
                        </a:rPr>
                        <a:t>Email : </a:t>
                      </a:r>
                    </a:p>
                    <a:p>
                      <a:r>
                        <a:rPr lang="en-US" sz="1400" b="0" i="0" u="none" strike="noStrike" kern="1200" baseline="0" dirty="0">
                          <a:solidFill>
                            <a:schemeClr val="dk1"/>
                          </a:solidFill>
                          <a:latin typeface="+mn-lt"/>
                          <a:ea typeface="+mn-ea"/>
                          <a:cs typeface="+mn-cs"/>
                        </a:rPr>
                        <a:t>Services disponibles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Populations servies :</a:t>
                      </a:r>
                      <a:endParaRPr lang="en-US" sz="1400" dirty="0"/>
                    </a:p>
                  </a:txBody>
                  <a:tcPr marL="182880" marT="73152" marB="73152">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116053">
                <a:tc>
                  <a:txBody>
                    <a:bodyPr/>
                    <a:lstStyle/>
                    <a:p>
                      <a:r>
                        <a:rPr lang="en-US" sz="1400" b="1" i="0" u="none" strike="noStrike" kern="1200" baseline="0" dirty="0">
                          <a:solidFill>
                            <a:schemeClr val="dk1"/>
                          </a:solidFill>
                          <a:latin typeface="+mn-lt"/>
                          <a:ea typeface="+mn-ea"/>
                          <a:cs typeface="+mn-cs"/>
                        </a:rPr>
                        <a:t>[Nom de l'organisation / </a:t>
                      </a:r>
                      <a:r>
                        <a:rPr lang="fr-FR" sz="1400" b="1" i="0" u="none" strike="noStrike" kern="1200" baseline="0" dirty="0">
                          <a:solidFill>
                            <a:schemeClr val="dk1"/>
                          </a:solidFill>
                          <a:latin typeface="+mn-lt"/>
                          <a:ea typeface="+mn-ea"/>
                          <a:cs typeface="+mn-cs"/>
                        </a:rPr>
                        <a:t>É</a:t>
                      </a:r>
                      <a:r>
                        <a:rPr lang="en-US" sz="1400" b="1" i="0" u="none" strike="noStrike" kern="1200" baseline="0" dirty="0">
                          <a:solidFill>
                            <a:schemeClr val="dk1"/>
                          </a:solidFill>
                          <a:latin typeface="+mn-lt"/>
                          <a:ea typeface="+mn-ea"/>
                          <a:cs typeface="+mn-cs"/>
                        </a:rPr>
                        <a:t>tablissement] </a:t>
                      </a:r>
                      <a:endParaRPr lang="en-US" sz="1400" b="0" i="0" u="none" strike="noStrike" kern="1200" baseline="0" dirty="0">
                        <a:solidFill>
                          <a:schemeClr val="dk1"/>
                        </a:solidFill>
                        <a:latin typeface="+mn-lt"/>
                        <a:ea typeface="+mn-ea"/>
                        <a:cs typeface="+mn-cs"/>
                      </a:endParaRPr>
                    </a:p>
                    <a:p>
                      <a:r>
                        <a:rPr lang="en-US" sz="1400" b="0" i="0" u="none" strike="noStrike" kern="1200" baseline="0" dirty="0">
                          <a:solidFill>
                            <a:schemeClr val="dk1"/>
                          </a:solidFill>
                          <a:latin typeface="+mn-lt"/>
                          <a:ea typeface="+mn-ea"/>
                          <a:cs typeface="+mn-cs"/>
                        </a:rPr>
                        <a:t>Heures :</a:t>
                      </a:r>
                    </a:p>
                    <a:p>
                      <a:r>
                        <a:rPr lang="en-US" sz="1400" b="0" i="0" u="none" strike="noStrike" kern="1200" baseline="0" dirty="0">
                          <a:solidFill>
                            <a:schemeClr val="dk1"/>
                          </a:solidFill>
                          <a:latin typeface="+mn-lt"/>
                          <a:ea typeface="+mn-ea"/>
                          <a:cs typeface="+mn-cs"/>
                        </a:rPr>
                        <a:t>Lieu : </a:t>
                      </a:r>
                    </a:p>
                    <a:p>
                      <a:r>
                        <a:rPr lang="en-US" sz="1400" b="0" i="0" u="none" strike="noStrike" kern="1200" baseline="0" dirty="0">
                          <a:solidFill>
                            <a:schemeClr val="dk1"/>
                          </a:solidFill>
                          <a:latin typeface="+mn-lt"/>
                          <a:ea typeface="+mn-ea"/>
                          <a:cs typeface="+mn-cs"/>
                        </a:rPr>
                        <a:t>Point focal : </a:t>
                      </a:r>
                    </a:p>
                    <a:p>
                      <a:r>
                        <a:rPr lang="en-US" sz="1400" b="0" i="0" u="none" strike="noStrike" kern="1200" baseline="0" dirty="0">
                          <a:solidFill>
                            <a:schemeClr val="dk1"/>
                          </a:solidFill>
                          <a:latin typeface="+mn-lt"/>
                          <a:ea typeface="+mn-ea"/>
                          <a:cs typeface="+mn-cs"/>
                        </a:rPr>
                        <a:t>Téléphone : </a:t>
                      </a:r>
                    </a:p>
                    <a:p>
                      <a:r>
                        <a:rPr lang="en-US" sz="1400" b="0" i="0" u="none" strike="noStrike" kern="1200" baseline="0" dirty="0">
                          <a:solidFill>
                            <a:schemeClr val="dk1"/>
                          </a:solidFill>
                          <a:latin typeface="+mn-lt"/>
                          <a:ea typeface="+mn-ea"/>
                          <a:cs typeface="+mn-cs"/>
                        </a:rPr>
                        <a:t>Email : </a:t>
                      </a:r>
                    </a:p>
                    <a:p>
                      <a:r>
                        <a:rPr lang="en-US" sz="1400" b="0" i="0" u="none" strike="noStrike" kern="1200" baseline="0" dirty="0">
                          <a:solidFill>
                            <a:schemeClr val="dk1"/>
                          </a:solidFill>
                          <a:latin typeface="+mn-lt"/>
                          <a:ea typeface="+mn-ea"/>
                          <a:cs typeface="+mn-cs"/>
                        </a:rPr>
                        <a:t>Services disponibles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Populations servies :</a:t>
                      </a:r>
                      <a:endParaRPr lang="en-US" sz="1400" dirty="0"/>
                    </a:p>
                  </a:txBody>
                  <a:tcPr marL="182880" marT="73152" marB="73152">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accent1">
                        <a:lumMod val="20000"/>
                        <a:lumOff val="80000"/>
                      </a:schemeClr>
                    </a:solidFill>
                  </a:tcPr>
                </a:tc>
                <a:tc>
                  <a:txBody>
                    <a:bodyPr/>
                    <a:lstStyle/>
                    <a:p>
                      <a:r>
                        <a:rPr lang="en-US" sz="1400" b="1" i="0" u="none" strike="noStrike" kern="1200" baseline="0" dirty="0">
                          <a:solidFill>
                            <a:schemeClr val="dk1"/>
                          </a:solidFill>
                          <a:latin typeface="+mn-lt"/>
                          <a:ea typeface="+mn-ea"/>
                          <a:cs typeface="+mn-cs"/>
                        </a:rPr>
                        <a:t>[Nom de l'organisation / </a:t>
                      </a:r>
                      <a:r>
                        <a:rPr lang="fr-FR" sz="1400" b="1" i="0" u="none" strike="noStrike" kern="1200" baseline="0" dirty="0">
                          <a:solidFill>
                            <a:schemeClr val="dk1"/>
                          </a:solidFill>
                          <a:latin typeface="+mn-lt"/>
                          <a:ea typeface="+mn-ea"/>
                          <a:cs typeface="+mn-cs"/>
                        </a:rPr>
                        <a:t>É</a:t>
                      </a:r>
                      <a:r>
                        <a:rPr lang="en-US" sz="1400" b="1" i="0" u="none" strike="noStrike" kern="1200" baseline="0" dirty="0">
                          <a:solidFill>
                            <a:schemeClr val="dk1"/>
                          </a:solidFill>
                          <a:latin typeface="+mn-lt"/>
                          <a:ea typeface="+mn-ea"/>
                          <a:cs typeface="+mn-cs"/>
                        </a:rPr>
                        <a:t>tablissement] </a:t>
                      </a:r>
                      <a:endParaRPr lang="en-US" sz="1400" b="0" i="0" u="none" strike="noStrike" kern="1200" baseline="0" dirty="0">
                        <a:solidFill>
                          <a:schemeClr val="dk1"/>
                        </a:solidFill>
                        <a:latin typeface="+mn-lt"/>
                        <a:ea typeface="+mn-ea"/>
                        <a:cs typeface="+mn-cs"/>
                      </a:endParaRPr>
                    </a:p>
                    <a:p>
                      <a:r>
                        <a:rPr lang="en-US" sz="1400" b="0" i="0" u="none" strike="noStrike" kern="1200" baseline="0" dirty="0">
                          <a:solidFill>
                            <a:schemeClr val="dk1"/>
                          </a:solidFill>
                          <a:latin typeface="+mn-lt"/>
                          <a:ea typeface="+mn-ea"/>
                          <a:cs typeface="+mn-cs"/>
                        </a:rPr>
                        <a:t>Heures :</a:t>
                      </a:r>
                    </a:p>
                    <a:p>
                      <a:r>
                        <a:rPr lang="en-US" sz="1400" b="0" i="0" u="none" strike="noStrike" kern="1200" baseline="0" dirty="0">
                          <a:solidFill>
                            <a:schemeClr val="dk1"/>
                          </a:solidFill>
                          <a:latin typeface="+mn-lt"/>
                          <a:ea typeface="+mn-ea"/>
                          <a:cs typeface="+mn-cs"/>
                        </a:rPr>
                        <a:t>Lieu : </a:t>
                      </a:r>
                    </a:p>
                    <a:p>
                      <a:r>
                        <a:rPr lang="en-US" sz="1400" b="0" i="0" u="none" strike="noStrike" kern="1200" baseline="0" dirty="0">
                          <a:solidFill>
                            <a:schemeClr val="dk1"/>
                          </a:solidFill>
                          <a:latin typeface="+mn-lt"/>
                          <a:ea typeface="+mn-ea"/>
                          <a:cs typeface="+mn-cs"/>
                        </a:rPr>
                        <a:t>Point focal : </a:t>
                      </a:r>
                    </a:p>
                    <a:p>
                      <a:r>
                        <a:rPr lang="en-US" sz="1400" b="0" i="0" u="none" strike="noStrike" kern="1200" baseline="0" dirty="0">
                          <a:solidFill>
                            <a:schemeClr val="dk1"/>
                          </a:solidFill>
                          <a:latin typeface="+mn-lt"/>
                          <a:ea typeface="+mn-ea"/>
                          <a:cs typeface="+mn-cs"/>
                        </a:rPr>
                        <a:t>Téléphone : </a:t>
                      </a:r>
                    </a:p>
                    <a:p>
                      <a:r>
                        <a:rPr lang="en-US" sz="1400" b="0" i="0" u="none" strike="noStrike" kern="1200" baseline="0" dirty="0">
                          <a:solidFill>
                            <a:schemeClr val="dk1"/>
                          </a:solidFill>
                          <a:latin typeface="+mn-lt"/>
                          <a:ea typeface="+mn-ea"/>
                          <a:cs typeface="+mn-cs"/>
                        </a:rPr>
                        <a:t>Email : </a:t>
                      </a:r>
                    </a:p>
                    <a:p>
                      <a:r>
                        <a:rPr lang="en-US" sz="1400" b="0" i="0" u="none" strike="noStrike" kern="1200" baseline="0" dirty="0">
                          <a:solidFill>
                            <a:schemeClr val="dk1"/>
                          </a:solidFill>
                          <a:latin typeface="+mn-lt"/>
                          <a:ea typeface="+mn-ea"/>
                          <a:cs typeface="+mn-cs"/>
                        </a:rPr>
                        <a:t>Services disponibles : </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Populations servies :</a:t>
                      </a:r>
                      <a:endParaRPr lang="en-US" sz="1400" dirty="0"/>
                    </a:p>
                  </a:txBody>
                  <a:tcPr marL="182880" marT="73152" marB="73152">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accent1">
                        <a:lumMod val="20000"/>
                        <a:lumOff val="80000"/>
                      </a:schemeClr>
                    </a:solidFill>
                  </a:tcPr>
                </a:tc>
                <a:tc>
                  <a:txBody>
                    <a:bodyPr/>
                    <a:lstStyle/>
                    <a:p>
                      <a:r>
                        <a:rPr lang="en-US" sz="1400" b="1" i="0" u="none" strike="noStrike" kern="1200" baseline="0" dirty="0">
                          <a:solidFill>
                            <a:schemeClr val="dk1"/>
                          </a:solidFill>
                          <a:latin typeface="+mn-lt"/>
                          <a:ea typeface="+mn-ea"/>
                          <a:cs typeface="+mn-cs"/>
                        </a:rPr>
                        <a:t>[Nom de l'organisation / </a:t>
                      </a:r>
                      <a:r>
                        <a:rPr lang="fr-FR" sz="1400" b="1" i="0" u="none" strike="noStrike" kern="1200" baseline="0" dirty="0">
                          <a:solidFill>
                            <a:schemeClr val="dk1"/>
                          </a:solidFill>
                          <a:latin typeface="+mn-lt"/>
                          <a:ea typeface="+mn-ea"/>
                          <a:cs typeface="+mn-cs"/>
                        </a:rPr>
                        <a:t>É</a:t>
                      </a:r>
                      <a:r>
                        <a:rPr lang="en-US" sz="1400" b="1" i="0" u="none" strike="noStrike" kern="1200" baseline="0" dirty="0">
                          <a:solidFill>
                            <a:schemeClr val="dk1"/>
                          </a:solidFill>
                          <a:latin typeface="+mn-lt"/>
                          <a:ea typeface="+mn-ea"/>
                          <a:cs typeface="+mn-cs"/>
                        </a:rPr>
                        <a:t>tablissement] </a:t>
                      </a:r>
                      <a:endParaRPr lang="en-US" sz="1400" b="0" i="0" u="none" strike="noStrike" kern="1200" baseline="0" dirty="0">
                        <a:solidFill>
                          <a:schemeClr val="dk1"/>
                        </a:solidFill>
                        <a:latin typeface="+mn-lt"/>
                        <a:ea typeface="+mn-ea"/>
                        <a:cs typeface="+mn-cs"/>
                      </a:endParaRPr>
                    </a:p>
                    <a:p>
                      <a:r>
                        <a:rPr lang="en-US" sz="1400" b="0" i="0" u="none" strike="noStrike" kern="1200" baseline="0" dirty="0">
                          <a:solidFill>
                            <a:schemeClr val="dk1"/>
                          </a:solidFill>
                          <a:latin typeface="+mn-lt"/>
                          <a:ea typeface="+mn-ea"/>
                          <a:cs typeface="+mn-cs"/>
                        </a:rPr>
                        <a:t>Heures :</a:t>
                      </a:r>
                    </a:p>
                    <a:p>
                      <a:r>
                        <a:rPr lang="en-US" sz="1400" b="0" i="0" u="none" strike="noStrike" kern="1200" baseline="0" dirty="0">
                          <a:solidFill>
                            <a:schemeClr val="dk1"/>
                          </a:solidFill>
                          <a:latin typeface="+mn-lt"/>
                          <a:ea typeface="+mn-ea"/>
                          <a:cs typeface="+mn-cs"/>
                        </a:rPr>
                        <a:t>Lieu : </a:t>
                      </a:r>
                    </a:p>
                    <a:p>
                      <a:r>
                        <a:rPr lang="en-US" sz="1400" b="0" i="0" u="none" strike="noStrike" kern="1200" baseline="0" dirty="0">
                          <a:solidFill>
                            <a:schemeClr val="dk1"/>
                          </a:solidFill>
                          <a:latin typeface="+mn-lt"/>
                          <a:ea typeface="+mn-ea"/>
                          <a:cs typeface="+mn-cs"/>
                        </a:rPr>
                        <a:t>Point focal : </a:t>
                      </a:r>
                    </a:p>
                    <a:p>
                      <a:r>
                        <a:rPr lang="en-US" sz="1400" b="0" i="0" u="none" strike="noStrike" kern="1200" baseline="0" dirty="0">
                          <a:solidFill>
                            <a:schemeClr val="dk1"/>
                          </a:solidFill>
                          <a:latin typeface="+mn-lt"/>
                          <a:ea typeface="+mn-ea"/>
                          <a:cs typeface="+mn-cs"/>
                        </a:rPr>
                        <a:t>Téléphone : </a:t>
                      </a:r>
                    </a:p>
                    <a:p>
                      <a:r>
                        <a:rPr lang="en-US" sz="1400" b="0" i="0" u="none" strike="noStrike" kern="1200" baseline="0" dirty="0">
                          <a:solidFill>
                            <a:schemeClr val="dk1"/>
                          </a:solidFill>
                          <a:latin typeface="+mn-lt"/>
                          <a:ea typeface="+mn-ea"/>
                          <a:cs typeface="+mn-cs"/>
                        </a:rPr>
                        <a:t>Email : </a:t>
                      </a:r>
                    </a:p>
                    <a:p>
                      <a:r>
                        <a:rPr lang="en-US" sz="1400" b="0" i="0" u="none" strike="noStrike" kern="1200" baseline="0" dirty="0">
                          <a:solidFill>
                            <a:schemeClr val="dk1"/>
                          </a:solidFill>
                          <a:latin typeface="+mn-lt"/>
                          <a:ea typeface="+mn-ea"/>
                          <a:cs typeface="+mn-cs"/>
                        </a:rPr>
                        <a:t>Services disponibles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Populations servies :</a:t>
                      </a:r>
                      <a:endParaRPr lang="en-US" sz="1400" dirty="0"/>
                    </a:p>
                  </a:txBody>
                  <a:tcPr marL="182880" marT="73152" marB="73152">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3772837966"/>
                  </a:ext>
                </a:extLst>
              </a:tr>
            </a:tbl>
          </a:graphicData>
        </a:graphic>
      </p:graphicFrame>
    </p:spTree>
    <p:extLst>
      <p:ext uri="{BB962C8B-B14F-4D97-AF65-F5344CB8AC3E}">
        <p14:creationId xmlns:p14="http://schemas.microsoft.com/office/powerpoint/2010/main" val="21946159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DCCAA-0E87-46B5-921B-59BF77E4FBDA}"/>
              </a:ext>
            </a:extLst>
          </p:cNvPr>
          <p:cNvSpPr>
            <a:spLocks noGrp="1"/>
          </p:cNvSpPr>
          <p:nvPr>
            <p:ph type="title"/>
          </p:nvPr>
        </p:nvSpPr>
        <p:spPr/>
        <p:txBody>
          <a:bodyPr>
            <a:normAutofit/>
          </a:bodyPr>
          <a:lstStyle/>
          <a:p>
            <a:r>
              <a:rPr lang="fr-FR" dirty="0"/>
              <a:t>Une note sur les services cliniques immédiats</a:t>
            </a:r>
            <a:endParaRPr lang="en-US" dirty="0"/>
          </a:p>
        </p:txBody>
      </p:sp>
      <p:sp>
        <p:nvSpPr>
          <p:cNvPr id="3" name="Text Placeholder 2">
            <a:extLst>
              <a:ext uri="{FF2B5EF4-FFF2-40B4-BE49-F238E27FC236}">
                <a16:creationId xmlns:a16="http://schemas.microsoft.com/office/drawing/2014/main" id="{8BE8DA44-B57F-44CB-82CD-8849A17D5729}"/>
              </a:ext>
            </a:extLst>
          </p:cNvPr>
          <p:cNvSpPr>
            <a:spLocks noGrp="1"/>
          </p:cNvSpPr>
          <p:nvPr>
            <p:ph type="body" sz="quarter" idx="4294967295"/>
          </p:nvPr>
        </p:nvSpPr>
        <p:spPr>
          <a:xfrm>
            <a:off x="838201" y="1633537"/>
            <a:ext cx="9976103" cy="4864799"/>
          </a:xfrm>
        </p:spPr>
        <p:txBody>
          <a:bodyPr>
            <a:noAutofit/>
          </a:bodyPr>
          <a:lstStyle/>
          <a:p>
            <a:pPr marL="341313" indent="-341313">
              <a:lnSpc>
                <a:spcPct val="100000"/>
              </a:lnSpc>
              <a:buClr>
                <a:schemeClr val="accent4"/>
              </a:buClr>
            </a:pPr>
            <a:r>
              <a:rPr lang="fr-FR" sz="2400" dirty="0"/>
              <a:t>La PEP peut prévenir l'infection par le VIH</a:t>
            </a:r>
            <a:r>
              <a:rPr lang="en-US" sz="2400" dirty="0"/>
              <a:t>.</a:t>
            </a:r>
          </a:p>
          <a:p>
            <a:pPr marL="682625" lvl="1" indent="-341313">
              <a:lnSpc>
                <a:spcPct val="100000"/>
              </a:lnSpc>
              <a:buClr>
                <a:schemeClr val="accent4"/>
              </a:buClr>
              <a:buFont typeface="Arial" panose="020B0604020202020204" pitchFamily="34" charset="0"/>
              <a:buChar char="−"/>
              <a:tabLst>
                <a:tab pos="457200" algn="l"/>
              </a:tabLst>
            </a:pPr>
            <a:r>
              <a:rPr lang="fr-FR" dirty="0"/>
              <a:t>Si une personne peut avoir été exposée au VIH (par exemple, par un viol), elle doit commencer la PPE dans les 72 heures</a:t>
            </a:r>
            <a:r>
              <a:rPr lang="en-US" dirty="0"/>
              <a:t>.</a:t>
            </a:r>
          </a:p>
          <a:p>
            <a:pPr marL="341313" indent="-341313">
              <a:lnSpc>
                <a:spcPct val="100000"/>
              </a:lnSpc>
              <a:spcBef>
                <a:spcPts val="2400"/>
              </a:spcBef>
              <a:buClr>
                <a:schemeClr val="accent4"/>
              </a:buClr>
            </a:pPr>
            <a:r>
              <a:rPr lang="fr-FR" sz="2400" dirty="0"/>
              <a:t>La contraception d'urgence empêche l'ovulation pour éviter une grossesse non planifiée</a:t>
            </a:r>
            <a:r>
              <a:rPr lang="en-US" sz="2400" dirty="0"/>
              <a:t>. </a:t>
            </a:r>
          </a:p>
          <a:p>
            <a:pPr marL="682625" lvl="1" indent="-341313">
              <a:lnSpc>
                <a:spcPct val="100000"/>
              </a:lnSpc>
              <a:buClr>
                <a:schemeClr val="accent4"/>
              </a:buClr>
              <a:buFont typeface="Arial" panose="020B0604020202020204" pitchFamily="34" charset="0"/>
              <a:buChar char="−"/>
            </a:pPr>
            <a:r>
              <a:rPr lang="fr-FR" dirty="0"/>
              <a:t>Si une femme est à risque pour une grossesse non planifiée (par exemple, en raison d'un viol), elle peut prendre la CE dans les 72/120 heures (selon les directives locales</a:t>
            </a:r>
            <a:r>
              <a:rPr lang="en-US" dirty="0"/>
              <a:t>).</a:t>
            </a:r>
            <a:endParaRPr lang="en-US" sz="2400" dirty="0"/>
          </a:p>
          <a:p>
            <a:pPr marL="0" indent="0">
              <a:lnSpc>
                <a:spcPct val="100000"/>
              </a:lnSpc>
              <a:spcBef>
                <a:spcPts val="3600"/>
              </a:spcBef>
              <a:buNone/>
            </a:pPr>
            <a:r>
              <a:rPr lang="en-US" sz="2400" b="1" dirty="0">
                <a:solidFill>
                  <a:schemeClr val="accent4"/>
                </a:solidFill>
              </a:rPr>
              <a:t>[</a:t>
            </a:r>
            <a:r>
              <a:rPr lang="fr-FR" sz="2400" b="1" dirty="0">
                <a:solidFill>
                  <a:schemeClr val="accent4"/>
                </a:solidFill>
              </a:rPr>
              <a:t>L'équipe de pays doit inclure des informations sur la procédure locale d'accès à la PPE et à la contraception d'urgence</a:t>
            </a:r>
            <a:r>
              <a:rPr lang="en-US" sz="2400" b="1" dirty="0">
                <a:solidFill>
                  <a:schemeClr val="accent4"/>
                </a:solidFill>
              </a:rPr>
              <a:t>].</a:t>
            </a:r>
          </a:p>
        </p:txBody>
      </p:sp>
    </p:spTree>
    <p:extLst>
      <p:ext uri="{BB962C8B-B14F-4D97-AF65-F5344CB8AC3E}">
        <p14:creationId xmlns:p14="http://schemas.microsoft.com/office/powerpoint/2010/main" val="10506312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AD984-4A43-4C42-B050-524C6F172DC8}"/>
              </a:ext>
            </a:extLst>
          </p:cNvPr>
          <p:cNvSpPr>
            <a:spLocks noGrp="1"/>
          </p:cNvSpPr>
          <p:nvPr>
            <p:ph type="title"/>
          </p:nvPr>
        </p:nvSpPr>
        <p:spPr/>
        <p:txBody>
          <a:bodyPr>
            <a:normAutofit fontScale="90000"/>
          </a:bodyPr>
          <a:lstStyle/>
          <a:p>
            <a:r>
              <a:rPr lang="fr-FR" dirty="0"/>
              <a:t>Fournir des informations et renvoyer vers les ressources disponibles</a:t>
            </a:r>
            <a:endParaRPr lang="en-US" dirty="0"/>
          </a:p>
        </p:txBody>
      </p:sp>
      <p:sp>
        <p:nvSpPr>
          <p:cNvPr id="3" name="Text Placeholder 2">
            <a:extLst>
              <a:ext uri="{FF2B5EF4-FFF2-40B4-BE49-F238E27FC236}">
                <a16:creationId xmlns:a16="http://schemas.microsoft.com/office/drawing/2014/main" id="{FA51031D-D7F3-439D-B7B6-324A20B99063}"/>
              </a:ext>
            </a:extLst>
          </p:cNvPr>
          <p:cNvSpPr>
            <a:spLocks noGrp="1"/>
          </p:cNvSpPr>
          <p:nvPr>
            <p:ph type="body" sz="quarter" idx="4294967295"/>
          </p:nvPr>
        </p:nvSpPr>
        <p:spPr>
          <a:xfrm>
            <a:off x="838200" y="1547812"/>
            <a:ext cx="10744200" cy="4840796"/>
          </a:xfrm>
        </p:spPr>
        <p:txBody>
          <a:bodyPr>
            <a:noAutofit/>
          </a:bodyPr>
          <a:lstStyle/>
          <a:p>
            <a:pPr marL="0" indent="0">
              <a:lnSpc>
                <a:spcPct val="100000"/>
              </a:lnSpc>
              <a:spcBef>
                <a:spcPts val="1200"/>
              </a:spcBef>
              <a:buNone/>
            </a:pPr>
            <a:r>
              <a:rPr lang="fr-FR" sz="2400" dirty="0"/>
              <a:t>Lorsque vous fournissez des informations et faites des références </a:t>
            </a:r>
            <a:r>
              <a:rPr lang="en-US" sz="2400" dirty="0"/>
              <a:t>:</a:t>
            </a:r>
          </a:p>
          <a:p>
            <a:pPr>
              <a:lnSpc>
                <a:spcPct val="100000"/>
              </a:lnSpc>
              <a:spcBef>
                <a:spcPts val="1200"/>
              </a:spcBef>
              <a:buClr>
                <a:schemeClr val="accent4"/>
              </a:buClr>
            </a:pPr>
            <a:r>
              <a:rPr lang="fr-FR" sz="2400" dirty="0"/>
              <a:t>Offrez des informations imprimées (n'oubliez pas d'offrir un avertissement au cas où des documents pourraient être portés à l'attention d'un agresseur</a:t>
            </a:r>
            <a:r>
              <a:rPr lang="en-US" sz="2400" dirty="0"/>
              <a:t>)</a:t>
            </a:r>
          </a:p>
          <a:p>
            <a:pPr>
              <a:lnSpc>
                <a:spcPct val="100000"/>
              </a:lnSpc>
              <a:spcBef>
                <a:spcPts val="1200"/>
              </a:spcBef>
              <a:buClr>
                <a:schemeClr val="accent4"/>
              </a:buClr>
            </a:pPr>
            <a:r>
              <a:rPr lang="fr-FR" sz="2400" dirty="0"/>
              <a:t>Connaître des informations spécifiques sur les points de référence</a:t>
            </a:r>
          </a:p>
          <a:p>
            <a:pPr>
              <a:lnSpc>
                <a:spcPct val="100000"/>
              </a:lnSpc>
              <a:spcBef>
                <a:spcPts val="1200"/>
              </a:spcBef>
              <a:buClr>
                <a:schemeClr val="accent4"/>
              </a:buClr>
            </a:pPr>
            <a:r>
              <a:rPr lang="fr-FR" sz="2400" dirty="0"/>
              <a:t>Demandez au survivant s'il souhaite un accompagnement vers des ressources ou pour que vous appeliez à l'avance (référence active) ; si oui, prenez des dispositions</a:t>
            </a:r>
            <a:endParaRPr lang="en-US" sz="2400" dirty="0"/>
          </a:p>
          <a:p>
            <a:pPr>
              <a:lnSpc>
                <a:spcPct val="100000"/>
              </a:lnSpc>
              <a:spcBef>
                <a:spcPts val="1200"/>
              </a:spcBef>
              <a:buClr>
                <a:schemeClr val="accent4"/>
              </a:buClr>
            </a:pPr>
            <a:r>
              <a:rPr lang="fr-FR" sz="2400" dirty="0"/>
              <a:t>Ne faites pas pression sur le survivant pour qu'il accepte une recommandation ou pour donner des détails sur un incident</a:t>
            </a:r>
            <a:endParaRPr lang="en-US" sz="2400" dirty="0"/>
          </a:p>
          <a:p>
            <a:pPr>
              <a:lnSpc>
                <a:spcPct val="100000"/>
              </a:lnSpc>
              <a:spcBef>
                <a:spcPts val="1200"/>
              </a:spcBef>
              <a:buClr>
                <a:schemeClr val="accent4"/>
              </a:buClr>
            </a:pPr>
            <a:r>
              <a:rPr lang="fr-FR" sz="2400" dirty="0"/>
              <a:t>Offrez-vous comme ressource si le survivant veut des références à l'avenir</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2034132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Identifier les forces et les réseaux existants</a:t>
            </a:r>
            <a:endParaRPr lang="en-US" dirty="0"/>
          </a:p>
        </p:txBody>
      </p:sp>
      <p:sp>
        <p:nvSpPr>
          <p:cNvPr id="7" name="Text Placeholder 6"/>
          <p:cNvSpPr>
            <a:spLocks noGrp="1"/>
          </p:cNvSpPr>
          <p:nvPr>
            <p:ph type="body" sz="quarter" idx="4294967295"/>
          </p:nvPr>
        </p:nvSpPr>
        <p:spPr>
          <a:xfrm>
            <a:off x="838200" y="1590675"/>
            <a:ext cx="11077575" cy="4176713"/>
          </a:xfrm>
        </p:spPr>
        <p:txBody>
          <a:bodyPr>
            <a:normAutofit/>
          </a:bodyPr>
          <a:lstStyle/>
          <a:p>
            <a:pPr marL="341313" lvl="0" indent="-341313">
              <a:buClr>
                <a:schemeClr val="accent4"/>
              </a:buClr>
            </a:pPr>
            <a:r>
              <a:rPr lang="fr-FR" sz="2400" b="1" dirty="0"/>
              <a:t>Aider les survivants à identifier et à utiliser leurs forces existantes </a:t>
            </a:r>
            <a:r>
              <a:rPr lang="en-US" sz="2400" b="1" dirty="0"/>
              <a:t>: </a:t>
            </a:r>
          </a:p>
          <a:p>
            <a:pPr marL="682625" lvl="1" indent="-344488">
              <a:spcBef>
                <a:spcPts val="600"/>
              </a:spcBef>
              <a:buClr>
                <a:schemeClr val="accent4"/>
              </a:buClr>
              <a:buFont typeface="Arial" panose="020B0604020202020204" pitchFamily="34" charset="0"/>
              <a:buChar char="−"/>
            </a:pPr>
            <a:r>
              <a:rPr lang="fr-FR" i="1" dirty="0"/>
              <a:t>« Qu'est-ce qui vous a aidé à faire face aux moments difficiles du passé »?</a:t>
            </a:r>
            <a:endParaRPr lang="en-US" i="1" dirty="0"/>
          </a:p>
          <a:p>
            <a:pPr marL="682625" lvl="1" indent="-344488">
              <a:spcBef>
                <a:spcPts val="600"/>
              </a:spcBef>
              <a:buClr>
                <a:schemeClr val="accent4"/>
              </a:buClr>
              <a:buFont typeface="Arial" panose="020B0604020202020204" pitchFamily="34" charset="0"/>
              <a:buChar char="−"/>
            </a:pPr>
            <a:r>
              <a:rPr lang="fr-FR" i="1" dirty="0"/>
              <a:t>« Quelles activités vous aident lorsque vous vous sentez anxieux »?</a:t>
            </a:r>
            <a:endParaRPr lang="en-US" i="1" dirty="0"/>
          </a:p>
          <a:p>
            <a:pPr marL="682625" lvl="1" indent="-344488">
              <a:spcBef>
                <a:spcPts val="600"/>
              </a:spcBef>
              <a:spcAft>
                <a:spcPts val="600"/>
              </a:spcAft>
              <a:buClr>
                <a:schemeClr val="accent4"/>
              </a:buClr>
              <a:buFont typeface="Arial" panose="020B0604020202020204" pitchFamily="34" charset="0"/>
              <a:buChar char="−"/>
            </a:pPr>
            <a:r>
              <a:rPr lang="fr-FR" i="1" dirty="0"/>
              <a:t>« Comment ce qui a aidé dans le passé pourrait-il être utile maintenant »</a:t>
            </a:r>
            <a:r>
              <a:rPr lang="en-US" i="1" dirty="0"/>
              <a:t>?</a:t>
            </a:r>
          </a:p>
          <a:p>
            <a:pPr marL="341313" lvl="0" indent="-341313">
              <a:spcBef>
                <a:spcPts val="1800"/>
              </a:spcBef>
              <a:buClr>
                <a:schemeClr val="accent4"/>
              </a:buClr>
            </a:pPr>
            <a:r>
              <a:rPr lang="fr-FR" sz="2400" b="1" dirty="0"/>
              <a:t>Aidez les survivants à explorer les réseaux de soutien existants </a:t>
            </a:r>
            <a:r>
              <a:rPr lang="en-US" sz="2400" b="1" dirty="0"/>
              <a:t>: </a:t>
            </a:r>
          </a:p>
          <a:p>
            <a:pPr marL="682625" lvl="1" indent="-341313">
              <a:spcBef>
                <a:spcPts val="1200"/>
              </a:spcBef>
              <a:buClr>
                <a:schemeClr val="accent4"/>
              </a:buClr>
              <a:buFont typeface="Arial" panose="020B0604020202020204" pitchFamily="34" charset="0"/>
              <a:buChar char="−"/>
            </a:pPr>
            <a:r>
              <a:rPr lang="fr-FR" i="1" dirty="0"/>
              <a:t>« Lorsque vous ne vous sentez pas bien, avec qui aimez-vous être »?</a:t>
            </a:r>
            <a:endParaRPr lang="en-US" i="1" dirty="0"/>
          </a:p>
          <a:p>
            <a:pPr marL="682625" lvl="1" indent="-341313">
              <a:spcBef>
                <a:spcPts val="1200"/>
              </a:spcBef>
              <a:buClr>
                <a:schemeClr val="accent4"/>
              </a:buClr>
              <a:buFont typeface="Arial" panose="020B0604020202020204" pitchFamily="34" charset="0"/>
              <a:buChar char="−"/>
            </a:pPr>
            <a:r>
              <a:rPr lang="fr-FR" i="1" dirty="0"/>
              <a:t>« Qui vous a aidé dans le passé ? Pourraient-ils être utiles maintenant »?</a:t>
            </a:r>
            <a:endParaRPr lang="en-US" i="1" dirty="0"/>
          </a:p>
          <a:p>
            <a:pPr marL="682625" lvl="1" indent="-341313">
              <a:spcBef>
                <a:spcPts val="1200"/>
              </a:spcBef>
              <a:buClr>
                <a:schemeClr val="accent4"/>
              </a:buClr>
              <a:buFont typeface="Arial" panose="020B0604020202020204" pitchFamily="34" charset="0"/>
              <a:buChar char="−"/>
            </a:pPr>
            <a:r>
              <a:rPr lang="fr-FR" i="1" dirty="0"/>
              <a:t>« Y a-t-il des personnes en qui vous avez confiance à qui vous </a:t>
            </a:r>
            <a:br>
              <a:rPr lang="fr-FR" i="1" dirty="0"/>
            </a:br>
            <a:r>
              <a:rPr lang="fr-FR" i="1" dirty="0"/>
              <a:t>pouvez parler »</a:t>
            </a:r>
            <a:r>
              <a:rPr lang="en-US" i="1" dirty="0"/>
              <a:t>?</a:t>
            </a:r>
          </a:p>
        </p:txBody>
      </p:sp>
      <p:sp>
        <p:nvSpPr>
          <p:cNvPr id="3" name="AutoShape 2"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258406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783A-616E-43B7-AAEF-DA4D94F20747}"/>
              </a:ext>
            </a:extLst>
          </p:cNvPr>
          <p:cNvSpPr>
            <a:spLocks noGrp="1"/>
          </p:cNvSpPr>
          <p:nvPr>
            <p:ph type="title"/>
          </p:nvPr>
        </p:nvSpPr>
        <p:spPr>
          <a:xfrm>
            <a:off x="838200" y="588494"/>
            <a:ext cx="11353800" cy="800039"/>
          </a:xfrm>
        </p:spPr>
        <p:txBody>
          <a:bodyPr>
            <a:normAutofit fontScale="90000"/>
          </a:bodyPr>
          <a:lstStyle/>
          <a:p>
            <a:r>
              <a:rPr lang="fr-FR" sz="4400" dirty="0"/>
              <a:t>Activité : Entraînez-vous à réagir à la violence</a:t>
            </a:r>
            <a:endParaRPr lang="en-US" sz="4400" dirty="0"/>
          </a:p>
        </p:txBody>
      </p:sp>
      <p:sp>
        <p:nvSpPr>
          <p:cNvPr id="3" name="Content Placeholder 2">
            <a:extLst>
              <a:ext uri="{FF2B5EF4-FFF2-40B4-BE49-F238E27FC236}">
                <a16:creationId xmlns:a16="http://schemas.microsoft.com/office/drawing/2014/main" id="{66AC0003-0630-405A-ADA7-68965BB10E21}"/>
              </a:ext>
            </a:extLst>
          </p:cNvPr>
          <p:cNvSpPr>
            <a:spLocks noGrp="1"/>
          </p:cNvSpPr>
          <p:nvPr>
            <p:ph idx="4294967295"/>
          </p:nvPr>
        </p:nvSpPr>
        <p:spPr>
          <a:xfrm>
            <a:off x="838200" y="1690689"/>
            <a:ext cx="6288088" cy="4653632"/>
          </a:xfrm>
        </p:spPr>
        <p:txBody>
          <a:bodyPr>
            <a:normAutofit fontScale="92500" lnSpcReduction="10000"/>
          </a:bodyPr>
          <a:lstStyle/>
          <a:p>
            <a:pPr>
              <a:lnSpc>
                <a:spcPct val="100000"/>
              </a:lnSpc>
              <a:buClr>
                <a:schemeClr val="accent4"/>
              </a:buClr>
            </a:pPr>
            <a:r>
              <a:rPr lang="fr-FR" sz="2400" dirty="0"/>
              <a:t>En groupes de trois, pivotez pour que chaque personne soit un survivant, un travailleur de la santé et un observateur. </a:t>
            </a:r>
            <a:endParaRPr lang="en-US" sz="2400" dirty="0"/>
          </a:p>
          <a:p>
            <a:pPr>
              <a:lnSpc>
                <a:spcPct val="100000"/>
              </a:lnSpc>
              <a:spcBef>
                <a:spcPts val="1800"/>
              </a:spcBef>
              <a:buClr>
                <a:schemeClr val="accent4"/>
              </a:buClr>
            </a:pPr>
            <a:r>
              <a:rPr lang="fr-FR" sz="2400" dirty="0"/>
              <a:t>Au cours de l'interaction, l'agent de santé utilisera ses compétences pour poser des questions sur la VPI et fournir une réponse de première ligne, y compris en effectuant des références à la demande de la victime.</a:t>
            </a:r>
            <a:endParaRPr lang="en-US" sz="2400" dirty="0"/>
          </a:p>
          <a:p>
            <a:pPr>
              <a:lnSpc>
                <a:spcPct val="100000"/>
              </a:lnSpc>
              <a:spcBef>
                <a:spcPts val="1800"/>
              </a:spcBef>
              <a:buClr>
                <a:schemeClr val="accent4"/>
              </a:buClr>
            </a:pPr>
            <a:r>
              <a:rPr lang="fr-FR" sz="2400" dirty="0"/>
              <a:t>Une fois chaque interaction terminée, l'observateur fournit ses commentaires sur les compétences de la liste de contrôle qui ont été utilisées, ce qui s'est bien passé et ce qui pourrait être amélioré.</a:t>
            </a:r>
            <a:endParaRPr lang="en-US" sz="2400" dirty="0"/>
          </a:p>
        </p:txBody>
      </p:sp>
      <p:sp>
        <p:nvSpPr>
          <p:cNvPr id="4" name="Rectangle 3">
            <a:extLst>
              <a:ext uri="{FF2B5EF4-FFF2-40B4-BE49-F238E27FC236}">
                <a16:creationId xmlns:a16="http://schemas.microsoft.com/office/drawing/2014/main" id="{41D7B1FB-4734-4949-AA20-5F963958548D}"/>
              </a:ext>
            </a:extLst>
          </p:cNvPr>
          <p:cNvSpPr/>
          <p:nvPr/>
        </p:nvSpPr>
        <p:spPr>
          <a:xfrm>
            <a:off x="1111338" y="6255570"/>
            <a:ext cx="1261884" cy="230832"/>
          </a:xfrm>
          <a:prstGeom prst="rect">
            <a:avLst/>
          </a:prstGeom>
        </p:spPr>
        <p:txBody>
          <a:bodyPr wrap="none">
            <a:spAutoFit/>
          </a:bodyPr>
          <a:lstStyle/>
          <a:p>
            <a:r>
              <a:rPr lang="en-US" sz="900" dirty="0"/>
              <a:t>Source : OMS, 2014.</a:t>
            </a:r>
          </a:p>
        </p:txBody>
      </p:sp>
      <p:sp>
        <p:nvSpPr>
          <p:cNvPr id="7" name="Rectangle 6">
            <a:extLst>
              <a:ext uri="{FF2B5EF4-FFF2-40B4-BE49-F238E27FC236}">
                <a16:creationId xmlns:a16="http://schemas.microsoft.com/office/drawing/2014/main" id="{9F72941F-ED24-6742-BFE2-92E7BD7C0C2C}"/>
              </a:ext>
            </a:extLst>
          </p:cNvPr>
          <p:cNvSpPr/>
          <p:nvPr/>
        </p:nvSpPr>
        <p:spPr>
          <a:xfrm>
            <a:off x="7635589" y="1690689"/>
            <a:ext cx="3981863" cy="4653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pPr>
              <a:spcBef>
                <a:spcPts val="600"/>
              </a:spcBef>
              <a:spcAft>
                <a:spcPts val="600"/>
              </a:spcAft>
            </a:pPr>
            <a:r>
              <a:rPr lang="fr-FR" b="1" dirty="0"/>
              <a:t>Liste de contrôle des observateurs</a:t>
            </a:r>
            <a:endParaRPr lang="en-US" b="1" dirty="0"/>
          </a:p>
          <a:p>
            <a:pPr lvl="1" indent="-400050">
              <a:spcBef>
                <a:spcPts val="600"/>
              </a:spcBef>
              <a:spcAft>
                <a:spcPts val="600"/>
              </a:spcAft>
              <a:buFont typeface="Wingdings" panose="05000000000000000000" pitchFamily="2" charset="2"/>
              <a:buChar char=""/>
            </a:pPr>
            <a:r>
              <a:rPr lang="fr-FR" dirty="0"/>
              <a:t>Renseignez-vous sur la violence</a:t>
            </a:r>
          </a:p>
          <a:p>
            <a:pPr lvl="1" indent="-400050">
              <a:spcBef>
                <a:spcPts val="600"/>
              </a:spcBef>
              <a:spcAft>
                <a:spcPts val="600"/>
              </a:spcAft>
              <a:buFont typeface="Wingdings" panose="05000000000000000000" pitchFamily="2" charset="2"/>
              <a:buChar char=""/>
            </a:pPr>
            <a:r>
              <a:rPr lang="fr-FR" dirty="0"/>
              <a:t>Écoutez attentivement avec empathie et sans jugement</a:t>
            </a:r>
          </a:p>
          <a:p>
            <a:pPr lvl="1" indent="-400050">
              <a:spcBef>
                <a:spcPts val="600"/>
              </a:spcBef>
              <a:spcAft>
                <a:spcPts val="600"/>
              </a:spcAft>
              <a:buFont typeface="Wingdings" panose="05000000000000000000" pitchFamily="2" charset="2"/>
              <a:buChar char=""/>
            </a:pPr>
            <a:r>
              <a:rPr lang="fr-FR" dirty="0"/>
              <a:t>Renseignez-vous sur leurs besoins et leurs préoccupations</a:t>
            </a:r>
          </a:p>
          <a:p>
            <a:pPr lvl="1" indent="-400050">
              <a:spcBef>
                <a:spcPts val="600"/>
              </a:spcBef>
              <a:spcAft>
                <a:spcPts val="600"/>
              </a:spcAft>
              <a:buFont typeface="Wingdings" panose="05000000000000000000" pitchFamily="2" charset="2"/>
              <a:buChar char=""/>
            </a:pPr>
            <a:r>
              <a:rPr lang="fr-FR" dirty="0"/>
              <a:t>Valider leurs expériences</a:t>
            </a:r>
          </a:p>
          <a:p>
            <a:pPr lvl="1" indent="-400050">
              <a:spcBef>
                <a:spcPts val="600"/>
              </a:spcBef>
              <a:spcAft>
                <a:spcPts val="600"/>
              </a:spcAft>
              <a:buFont typeface="Wingdings" panose="05000000000000000000" pitchFamily="2" charset="2"/>
              <a:buChar char=""/>
            </a:pPr>
            <a:r>
              <a:rPr lang="fr-FR" dirty="0"/>
              <a:t>Améliorer leur sécurité</a:t>
            </a:r>
          </a:p>
          <a:p>
            <a:pPr lvl="1" indent="-400050">
              <a:spcBef>
                <a:spcPts val="600"/>
              </a:spcBef>
              <a:spcAft>
                <a:spcPts val="600"/>
              </a:spcAft>
              <a:buFont typeface="Wingdings" panose="05000000000000000000" pitchFamily="2" charset="2"/>
              <a:buChar char=""/>
            </a:pPr>
            <a:r>
              <a:rPr lang="fr-FR" dirty="0"/>
              <a:t>Aidez-les à se connecter avec un service supplémentaire</a:t>
            </a:r>
          </a:p>
        </p:txBody>
      </p:sp>
    </p:spTree>
    <p:extLst>
      <p:ext uri="{BB962C8B-B14F-4D97-AF65-F5344CB8AC3E}">
        <p14:creationId xmlns:p14="http://schemas.microsoft.com/office/powerpoint/2010/main" val="3398356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Activité : Entraînez-vous à réagir à la violence et à la documenter (compte rendu)</a:t>
            </a:r>
            <a:endParaRPr lang="en-US" dirty="0"/>
          </a:p>
        </p:txBody>
      </p:sp>
      <p:sp>
        <p:nvSpPr>
          <p:cNvPr id="3" name="Text Placeholder 2"/>
          <p:cNvSpPr>
            <a:spLocks noGrp="1"/>
          </p:cNvSpPr>
          <p:nvPr>
            <p:ph type="body" sz="quarter" idx="4294967295"/>
          </p:nvPr>
        </p:nvSpPr>
        <p:spPr>
          <a:xfrm>
            <a:off x="947738" y="1576387"/>
            <a:ext cx="10958512" cy="4946333"/>
          </a:xfrm>
        </p:spPr>
        <p:txBody>
          <a:bodyPr/>
          <a:lstStyle/>
          <a:p>
            <a:pPr marL="341313" indent="-341313">
              <a:spcBef>
                <a:spcPts val="1000"/>
              </a:spcBef>
              <a:buClr>
                <a:schemeClr val="accent4"/>
              </a:buClr>
            </a:pPr>
            <a:r>
              <a:rPr lang="fr-FR" dirty="0"/>
              <a:t>Comment chacun de ces éléments s'est-il passé? </a:t>
            </a:r>
            <a:br>
              <a:rPr lang="fr-FR" dirty="0"/>
            </a:br>
            <a:r>
              <a:rPr lang="fr-FR" dirty="0"/>
              <a:t>En a-t-on manqué </a:t>
            </a:r>
            <a:r>
              <a:rPr lang="en-US" dirty="0"/>
              <a:t>?</a:t>
            </a:r>
          </a:p>
          <a:p>
            <a:pPr marL="800100" lvl="1" indent="-457200">
              <a:spcBef>
                <a:spcPts val="1000"/>
              </a:spcBef>
              <a:buClr>
                <a:schemeClr val="accent4"/>
              </a:buClr>
              <a:buFont typeface="Wingdings" panose="05000000000000000000" pitchFamily="2" charset="2"/>
              <a:buChar char="¨"/>
              <a:tabLst>
                <a:tab pos="800100" algn="l"/>
              </a:tabLst>
            </a:pPr>
            <a:r>
              <a:rPr lang="fr-FR" b="0" i="0" dirty="0">
                <a:solidFill>
                  <a:srgbClr val="000000"/>
                </a:solidFill>
                <a:effectLst/>
                <a:latin typeface="+mn-lt"/>
              </a:rPr>
              <a:t>Renseignez-vous sur la violence</a:t>
            </a:r>
            <a:endParaRPr lang="en-US" dirty="0">
              <a:latin typeface="+mn-lt"/>
            </a:endParaRPr>
          </a:p>
          <a:p>
            <a:pPr marL="800100" lvl="1" indent="-457200">
              <a:spcBef>
                <a:spcPts val="1000"/>
              </a:spcBef>
              <a:buClr>
                <a:schemeClr val="accent4"/>
              </a:buClr>
              <a:buFont typeface="Wingdings" panose="05000000000000000000" pitchFamily="2" charset="2"/>
              <a:buChar char="¨"/>
              <a:tabLst>
                <a:tab pos="800100" algn="l"/>
              </a:tabLst>
            </a:pPr>
            <a:r>
              <a:rPr lang="fr-FR" b="0" i="0" dirty="0">
                <a:solidFill>
                  <a:srgbClr val="000000"/>
                </a:solidFill>
                <a:effectLst/>
                <a:latin typeface="+mn-lt"/>
              </a:rPr>
              <a:t>Écoutez attentivement avec empathie et sans jugement</a:t>
            </a:r>
            <a:endParaRPr lang="en-US" dirty="0">
              <a:latin typeface="+mn-lt"/>
            </a:endParaRPr>
          </a:p>
          <a:p>
            <a:pPr marL="800100" lvl="1" indent="-457200">
              <a:spcBef>
                <a:spcPts val="1000"/>
              </a:spcBef>
              <a:buClr>
                <a:schemeClr val="accent4"/>
              </a:buClr>
              <a:buFont typeface="Wingdings" panose="05000000000000000000" pitchFamily="2" charset="2"/>
              <a:buChar char="¨"/>
              <a:tabLst>
                <a:tab pos="800100" algn="l"/>
              </a:tabLst>
            </a:pPr>
            <a:r>
              <a:rPr lang="fr-FR" b="0" i="0" dirty="0">
                <a:solidFill>
                  <a:srgbClr val="000000"/>
                </a:solidFill>
                <a:effectLst/>
                <a:latin typeface="+mn-lt"/>
              </a:rPr>
              <a:t>Renseignez-vous sur leurs besoins et leurs préoccupations</a:t>
            </a:r>
            <a:endParaRPr lang="en-US" dirty="0">
              <a:latin typeface="+mn-lt"/>
            </a:endParaRPr>
          </a:p>
          <a:p>
            <a:pPr marL="800100" lvl="1" indent="-457200">
              <a:spcBef>
                <a:spcPts val="1000"/>
              </a:spcBef>
              <a:buClr>
                <a:schemeClr val="accent4"/>
              </a:buClr>
              <a:buFont typeface="Wingdings" panose="05000000000000000000" pitchFamily="2" charset="2"/>
              <a:buChar char="¨"/>
              <a:tabLst>
                <a:tab pos="800100" algn="l"/>
              </a:tabLst>
            </a:pPr>
            <a:r>
              <a:rPr lang="fr-FR" b="0" i="0" dirty="0">
                <a:solidFill>
                  <a:srgbClr val="000000"/>
                </a:solidFill>
                <a:effectLst/>
                <a:latin typeface="+mn-lt"/>
              </a:rPr>
              <a:t>Valider leurs expériences</a:t>
            </a:r>
            <a:endParaRPr lang="en-US" dirty="0">
              <a:latin typeface="+mn-lt"/>
            </a:endParaRPr>
          </a:p>
          <a:p>
            <a:pPr marL="800100" lvl="1" indent="-457200">
              <a:spcBef>
                <a:spcPts val="1000"/>
              </a:spcBef>
              <a:buClr>
                <a:schemeClr val="accent4"/>
              </a:buClr>
              <a:buFont typeface="Wingdings" panose="05000000000000000000" pitchFamily="2" charset="2"/>
              <a:buChar char="¨"/>
              <a:tabLst>
                <a:tab pos="800100" algn="l"/>
              </a:tabLst>
            </a:pPr>
            <a:r>
              <a:rPr lang="fr-FR" b="0" i="0" dirty="0">
                <a:solidFill>
                  <a:srgbClr val="000000"/>
                </a:solidFill>
                <a:effectLst/>
                <a:latin typeface="+mn-lt"/>
              </a:rPr>
              <a:t>Améliorer leur sécurité</a:t>
            </a:r>
            <a:endParaRPr lang="en-US" dirty="0">
              <a:latin typeface="+mn-lt"/>
            </a:endParaRPr>
          </a:p>
          <a:p>
            <a:pPr marL="800100" lvl="1" indent="-457200">
              <a:spcBef>
                <a:spcPts val="1000"/>
              </a:spcBef>
              <a:buClr>
                <a:schemeClr val="accent4"/>
              </a:buClr>
              <a:buFont typeface="Wingdings" panose="05000000000000000000" pitchFamily="2" charset="2"/>
              <a:buChar char="¨"/>
              <a:tabLst>
                <a:tab pos="800100" algn="l"/>
              </a:tabLst>
            </a:pPr>
            <a:r>
              <a:rPr lang="fr-FR" b="0" i="0" dirty="0">
                <a:solidFill>
                  <a:srgbClr val="000000"/>
                </a:solidFill>
                <a:effectLst/>
                <a:latin typeface="+mn-lt"/>
              </a:rPr>
              <a:t>Aidez-les à se connecter avec un service supplémentaire</a:t>
            </a:r>
            <a:endParaRPr lang="en-US" dirty="0">
              <a:latin typeface="+mn-lt"/>
            </a:endParaRPr>
          </a:p>
          <a:p>
            <a:pPr marL="341313" indent="-341313">
              <a:spcBef>
                <a:spcPts val="1800"/>
              </a:spcBef>
              <a:buClr>
                <a:schemeClr val="accent4"/>
              </a:buClr>
            </a:pPr>
            <a:r>
              <a:rPr lang="fr-FR" b="0" i="0" dirty="0">
                <a:solidFill>
                  <a:srgbClr val="000000"/>
                </a:solidFill>
                <a:effectLst/>
                <a:latin typeface="+mn-lt"/>
              </a:rPr>
              <a:t>Ce qui a bien fonctionné </a:t>
            </a:r>
            <a:r>
              <a:rPr lang="en-US" dirty="0"/>
              <a:t>?</a:t>
            </a:r>
          </a:p>
          <a:p>
            <a:pPr marL="341313" indent="-341313">
              <a:spcBef>
                <a:spcPts val="1800"/>
              </a:spcBef>
              <a:buClr>
                <a:schemeClr val="accent4"/>
              </a:buClr>
            </a:pPr>
            <a:r>
              <a:rPr lang="fr-FR" b="0" i="0" dirty="0">
                <a:solidFill>
                  <a:srgbClr val="000000"/>
                </a:solidFill>
                <a:effectLst/>
                <a:latin typeface="+mn-lt"/>
              </a:rPr>
              <a:t>Quels domaines doivent être améliorés</a:t>
            </a:r>
            <a:r>
              <a:rPr lang="fr-FR" b="0" i="0" dirty="0">
                <a:solidFill>
                  <a:srgbClr val="000000"/>
                </a:solidFill>
                <a:effectLst/>
                <a:latin typeface="Roboto"/>
              </a:rPr>
              <a:t> </a:t>
            </a:r>
            <a:r>
              <a:rPr lang="en-US" dirty="0"/>
              <a:t>?</a:t>
            </a:r>
          </a:p>
        </p:txBody>
      </p:sp>
    </p:spTree>
    <p:extLst>
      <p:ext uri="{BB962C8B-B14F-4D97-AF65-F5344CB8AC3E}">
        <p14:creationId xmlns:p14="http://schemas.microsoft.com/office/powerpoint/2010/main" val="3140251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xtBox 171">
            <a:extLst>
              <a:ext uri="{FF2B5EF4-FFF2-40B4-BE49-F238E27FC236}">
                <a16:creationId xmlns:a16="http://schemas.microsoft.com/office/drawing/2014/main" id="{D3BEE2D6-F067-5949-AD43-F3A6C75B559E}"/>
              </a:ext>
            </a:extLst>
          </p:cNvPr>
          <p:cNvSpPr txBox="1"/>
          <p:nvPr/>
        </p:nvSpPr>
        <p:spPr>
          <a:xfrm>
            <a:off x="3739432" y="6215597"/>
            <a:ext cx="1709480" cy="400110"/>
          </a:xfrm>
          <a:prstGeom prst="rect">
            <a:avLst/>
          </a:prstGeom>
          <a:noFill/>
        </p:spPr>
        <p:txBody>
          <a:bodyPr wrap="square" rtlCol="0">
            <a:spAutoFit/>
          </a:bodyPr>
          <a:lstStyle/>
          <a:p>
            <a:pPr algn="ctr"/>
            <a:r>
              <a:rPr lang="en-US" sz="2000" dirty="0"/>
              <a:t>Prestataire</a:t>
            </a:r>
          </a:p>
        </p:txBody>
      </p:sp>
      <p:sp>
        <p:nvSpPr>
          <p:cNvPr id="173" name="Title 1">
            <a:extLst>
              <a:ext uri="{FF2B5EF4-FFF2-40B4-BE49-F238E27FC236}">
                <a16:creationId xmlns:a16="http://schemas.microsoft.com/office/drawing/2014/main" id="{6D91B1A1-BF7C-D140-93F5-891BF37766C2}"/>
              </a:ext>
            </a:extLst>
          </p:cNvPr>
          <p:cNvSpPr>
            <a:spLocks noGrp="1"/>
          </p:cNvSpPr>
          <p:nvPr>
            <p:ph type="title"/>
          </p:nvPr>
        </p:nvSpPr>
        <p:spPr>
          <a:xfrm>
            <a:off x="838200" y="344654"/>
            <a:ext cx="10515600" cy="800039"/>
          </a:xfrm>
        </p:spPr>
        <p:txBody>
          <a:bodyPr vert="horz" lIns="91440" tIns="45720" rIns="91440" bIns="45720" rtlCol="0" anchor="ctr">
            <a:normAutofit/>
          </a:bodyPr>
          <a:lstStyle/>
          <a:p>
            <a:r>
              <a:rPr lang="fr-FR" sz="4000" i="0" dirty="0">
                <a:solidFill>
                  <a:schemeClr val="accent1"/>
                </a:solidFill>
                <a:effectLst/>
                <a:latin typeface="+mn-lt"/>
              </a:rPr>
              <a:t>Cycle potentiel des dommages</a:t>
            </a:r>
            <a:endParaRPr lang="en-US" sz="4000" kern="1200" dirty="0">
              <a:solidFill>
                <a:schemeClr val="accent1"/>
              </a:solidFill>
              <a:latin typeface="+mn-lt"/>
              <a:ea typeface="+mj-ea"/>
              <a:cs typeface="+mj-cs"/>
            </a:endParaRPr>
          </a:p>
        </p:txBody>
      </p:sp>
      <p:pic>
        <p:nvPicPr>
          <p:cNvPr id="27" name="Picture 26" descr="A picture containing silhouette&#10;&#10;Description automatically generated">
            <a:extLst>
              <a:ext uri="{FF2B5EF4-FFF2-40B4-BE49-F238E27FC236}">
                <a16:creationId xmlns:a16="http://schemas.microsoft.com/office/drawing/2014/main" id="{5A3704E4-6F3B-4587-B69C-CC93D001BB60}"/>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rcRect l="1" r="77626"/>
          <a:stretch/>
        </p:blipFill>
        <p:spPr>
          <a:xfrm>
            <a:off x="2368601" y="1847749"/>
            <a:ext cx="628977" cy="1835833"/>
          </a:xfrm>
          <a:prstGeom prst="rect">
            <a:avLst/>
          </a:prstGeom>
        </p:spPr>
      </p:pic>
      <p:pic>
        <p:nvPicPr>
          <p:cNvPr id="28" name="Picture 27">
            <a:extLst>
              <a:ext uri="{FF2B5EF4-FFF2-40B4-BE49-F238E27FC236}">
                <a16:creationId xmlns:a16="http://schemas.microsoft.com/office/drawing/2014/main" id="{51B6656A-901B-42D2-899B-FEC370836854}"/>
              </a:ext>
            </a:extLst>
          </p:cNvPr>
          <p:cNvPicPr>
            <a:picLocks noChangeAspect="1"/>
          </p:cNvPicPr>
          <p:nvPr/>
        </p:nvPicPr>
        <p:blipFill rotWithShape="1">
          <a:blip r:embed="rId5"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7880101" y="4907692"/>
            <a:ext cx="822391" cy="898724"/>
          </a:xfrm>
          <a:prstGeom prst="rect">
            <a:avLst/>
          </a:prstGeom>
          <a:solidFill>
            <a:schemeClr val="tx1"/>
          </a:solidFill>
        </p:spPr>
      </p:pic>
      <p:pic>
        <p:nvPicPr>
          <p:cNvPr id="29" name="Picture 28">
            <a:extLst>
              <a:ext uri="{FF2B5EF4-FFF2-40B4-BE49-F238E27FC236}">
                <a16:creationId xmlns:a16="http://schemas.microsoft.com/office/drawing/2014/main" id="{1FE9EE4E-31BB-4B58-BC7B-A005B6A340A8}"/>
              </a:ext>
            </a:extLst>
          </p:cNvPr>
          <p:cNvPicPr>
            <a:picLocks noChangeAspect="1"/>
          </p:cNvPicPr>
          <p:nvPr/>
        </p:nvPicPr>
        <p:blipFill rotWithShape="1">
          <a:blip r:embed="rId6"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9259036" y="1367622"/>
            <a:ext cx="1085568" cy="1939260"/>
          </a:xfrm>
          <a:prstGeom prst="rect">
            <a:avLst/>
          </a:prstGeom>
        </p:spPr>
      </p:pic>
      <p:pic>
        <p:nvPicPr>
          <p:cNvPr id="30" name="Picture 29" descr="A picture containing silhouette&#10;&#10;Description automatically generated">
            <a:extLst>
              <a:ext uri="{FF2B5EF4-FFF2-40B4-BE49-F238E27FC236}">
                <a16:creationId xmlns:a16="http://schemas.microsoft.com/office/drawing/2014/main" id="{70BE0ED3-5EC6-4360-95DD-23B23C140400}"/>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rcRect l="60168" r="22713"/>
          <a:stretch/>
        </p:blipFill>
        <p:spPr>
          <a:xfrm>
            <a:off x="7880101" y="2176819"/>
            <a:ext cx="541300" cy="2064849"/>
          </a:xfrm>
          <a:prstGeom prst="rect">
            <a:avLst/>
          </a:prstGeom>
        </p:spPr>
      </p:pic>
      <p:cxnSp>
        <p:nvCxnSpPr>
          <p:cNvPr id="31" name="Straight Connector 30">
            <a:extLst>
              <a:ext uri="{FF2B5EF4-FFF2-40B4-BE49-F238E27FC236}">
                <a16:creationId xmlns:a16="http://schemas.microsoft.com/office/drawing/2014/main" id="{C311E394-B839-4F53-88CC-8ECEB0D739C9}"/>
              </a:ext>
            </a:extLst>
          </p:cNvPr>
          <p:cNvCxnSpPr>
            <a:cxnSpLocks/>
          </p:cNvCxnSpPr>
          <p:nvPr/>
        </p:nvCxnSpPr>
        <p:spPr>
          <a:xfrm>
            <a:off x="5228954" y="3320645"/>
            <a:ext cx="508282" cy="0"/>
          </a:xfrm>
          <a:prstGeom prst="line">
            <a:avLst/>
          </a:prstGeom>
          <a:ln w="28575" cap="flat" cmpd="sng" algn="ctr">
            <a:solidFill>
              <a:srgbClr val="000000"/>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D59B2AB-3E86-4B3D-9C9A-713DA6B63332}"/>
              </a:ext>
            </a:extLst>
          </p:cNvPr>
          <p:cNvCxnSpPr>
            <a:cxnSpLocks/>
          </p:cNvCxnSpPr>
          <p:nvPr/>
        </p:nvCxnSpPr>
        <p:spPr>
          <a:xfrm flipH="1">
            <a:off x="7035702" y="3320645"/>
            <a:ext cx="541300" cy="0"/>
          </a:xfrm>
          <a:prstGeom prst="line">
            <a:avLst/>
          </a:prstGeom>
          <a:ln w="28575" cap="flat" cmpd="sng" algn="ctr">
            <a:solidFill>
              <a:srgbClr val="000000"/>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16D9133-6CCD-4C3D-A33E-B4DD2B57985C}"/>
              </a:ext>
            </a:extLst>
          </p:cNvPr>
          <p:cNvPicPr>
            <a:picLocks noChangeAspect="1"/>
          </p:cNvPicPr>
          <p:nvPr/>
        </p:nvPicPr>
        <p:blipFill rotWithShape="1">
          <a:blip r:embed="rId7" cstate="email">
            <a:duotone>
              <a:schemeClr val="accent5">
                <a:shade val="45000"/>
                <a:satMod val="135000"/>
              </a:schemeClr>
              <a:prstClr val="white"/>
            </a:duotone>
            <a:extLst>
              <a:ext uri="{BEBA8EAE-BF5A-486C-A8C5-ECC9F3942E4B}">
                <a14:imgProps xmlns:a14="http://schemas.microsoft.com/office/drawing/2010/main">
                  <a14:imgLayer r:embed="rId8">
                    <a14:imgEffect>
                      <a14:backgroundRemoval t="2857" b="96190" l="8209" r="91045">
                        <a14:foregroundMark x1="33582" y1="6429" x2="46269" y2="6905"/>
                        <a14:foregroundMark x1="8955" y1="28571" x2="23134" y2="37857"/>
                        <a14:foregroundMark x1="23134" y1="37857" x2="23134" y2="37857"/>
                        <a14:foregroundMark x1="38806" y1="3810" x2="42537" y2="3095"/>
                        <a14:foregroundMark x1="38806" y1="5238" x2="36567" y2="3333"/>
                        <a14:foregroundMark x1="44776" y1="3810" x2="50000" y2="3810"/>
                        <a14:foregroundMark x1="19403" y1="90238" x2="17164" y2="96190"/>
                        <a14:foregroundMark x1="79104" y1="95238" x2="91791" y2="95238"/>
                      </a14:backgroundRemoval>
                    </a14:imgEffect>
                  </a14:imgLayer>
                </a14:imgProps>
              </a:ext>
              <a:ext uri="{28A0092B-C50C-407E-A947-70E740481C1C}">
                <a14:useLocalDpi xmlns:a14="http://schemas.microsoft.com/office/drawing/2010/main"/>
              </a:ext>
            </a:extLst>
          </a:blip>
          <a:srcRect/>
          <a:stretch/>
        </p:blipFill>
        <p:spPr>
          <a:xfrm>
            <a:off x="4513387" y="2533671"/>
            <a:ext cx="541300" cy="1573947"/>
          </a:xfrm>
          <a:prstGeom prst="rect">
            <a:avLst/>
          </a:prstGeom>
          <a:solidFill>
            <a:schemeClr val="bg1"/>
          </a:solidFill>
        </p:spPr>
      </p:pic>
      <mc:AlternateContent xmlns:mc="http://schemas.openxmlformats.org/markup-compatibility/2006" xmlns:p14="http://schemas.microsoft.com/office/powerpoint/2010/main">
        <mc:Choice Requires="p14">
          <p:contentPart p14:bwMode="auto" r:id="rId9">
            <p14:nvContentPartPr>
              <p14:cNvPr id="34" name="Ink 33">
                <a:extLst>
                  <a:ext uri="{FF2B5EF4-FFF2-40B4-BE49-F238E27FC236}">
                    <a16:creationId xmlns:a16="http://schemas.microsoft.com/office/drawing/2014/main" id="{636EC71A-E99D-4B49-969D-79ADFF5358C4}"/>
                  </a:ext>
                </a:extLst>
              </p14:cNvPr>
              <p14:cNvContentPartPr/>
              <p14:nvPr/>
            </p14:nvContentPartPr>
            <p14:xfrm>
              <a:off x="5679666" y="4127161"/>
              <a:ext cx="360" cy="360"/>
            </p14:xfrm>
          </p:contentPart>
        </mc:Choice>
        <mc:Fallback xmlns="">
          <p:pic>
            <p:nvPicPr>
              <p:cNvPr id="34" name="Ink 33">
                <a:extLst>
                  <a:ext uri="{FF2B5EF4-FFF2-40B4-BE49-F238E27FC236}">
                    <a16:creationId xmlns:a16="http://schemas.microsoft.com/office/drawing/2014/main" id="{636EC71A-E99D-4B49-969D-79ADFF5358C4}"/>
                  </a:ext>
                </a:extLst>
              </p:cNvPr>
              <p:cNvPicPr/>
              <p:nvPr/>
            </p:nvPicPr>
            <p:blipFill>
              <a:blip r:embed="rId10"/>
              <a:stretch>
                <a:fillRect/>
              </a:stretch>
            </p:blipFill>
            <p:spPr>
              <a:xfrm>
                <a:off x="5643666" y="4091161"/>
                <a:ext cx="72000" cy="72000"/>
              </a:xfrm>
              <a:prstGeom prst="rect">
                <a:avLst/>
              </a:prstGeom>
            </p:spPr>
          </p:pic>
        </mc:Fallback>
      </mc:AlternateContent>
      <p:pic>
        <p:nvPicPr>
          <p:cNvPr id="35" name="Picture 34">
            <a:extLst>
              <a:ext uri="{FF2B5EF4-FFF2-40B4-BE49-F238E27FC236}">
                <a16:creationId xmlns:a16="http://schemas.microsoft.com/office/drawing/2014/main" id="{E397ACCB-6D4B-4149-B890-8BBAAC2B49E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286805" y="4344017"/>
            <a:ext cx="614735" cy="1984152"/>
          </a:xfrm>
          <a:prstGeom prst="rect">
            <a:avLst/>
          </a:prstGeom>
        </p:spPr>
      </p:pic>
      <p:cxnSp>
        <p:nvCxnSpPr>
          <p:cNvPr id="36" name="Straight Connector 35">
            <a:extLst>
              <a:ext uri="{FF2B5EF4-FFF2-40B4-BE49-F238E27FC236}">
                <a16:creationId xmlns:a16="http://schemas.microsoft.com/office/drawing/2014/main" id="{E9995522-A89C-4A60-B44C-C24FC8DA34CA}"/>
              </a:ext>
            </a:extLst>
          </p:cNvPr>
          <p:cNvCxnSpPr>
            <a:cxnSpLocks/>
          </p:cNvCxnSpPr>
          <p:nvPr/>
        </p:nvCxnSpPr>
        <p:spPr>
          <a:xfrm>
            <a:off x="3211124" y="2803731"/>
            <a:ext cx="1150714" cy="448306"/>
          </a:xfrm>
          <a:prstGeom prst="line">
            <a:avLst/>
          </a:prstGeom>
          <a:ln w="28575" cap="flat" cmpd="sng" algn="ctr">
            <a:solidFill>
              <a:srgbClr val="000000"/>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37" name="Picture 36" descr="A picture containing silhouette&#10;&#10;Description automatically generated">
            <a:extLst>
              <a:ext uri="{FF2B5EF4-FFF2-40B4-BE49-F238E27FC236}">
                <a16:creationId xmlns:a16="http://schemas.microsoft.com/office/drawing/2014/main" id="{42B9521C-E928-4403-AAA5-A85FD3763AD9}"/>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l="77527"/>
          <a:stretch/>
        </p:blipFill>
        <p:spPr>
          <a:xfrm>
            <a:off x="5860386" y="1675595"/>
            <a:ext cx="1009869" cy="3151446"/>
          </a:xfrm>
          <a:prstGeom prst="rect">
            <a:avLst/>
          </a:prstGeom>
        </p:spPr>
      </p:pic>
      <p:cxnSp>
        <p:nvCxnSpPr>
          <p:cNvPr id="38" name="Straight Connector 37">
            <a:extLst>
              <a:ext uri="{FF2B5EF4-FFF2-40B4-BE49-F238E27FC236}">
                <a16:creationId xmlns:a16="http://schemas.microsoft.com/office/drawing/2014/main" id="{DF4ED8EC-B70C-4562-A3C6-C0EE3D17B9D8}"/>
              </a:ext>
            </a:extLst>
          </p:cNvPr>
          <p:cNvCxnSpPr>
            <a:cxnSpLocks/>
          </p:cNvCxnSpPr>
          <p:nvPr/>
        </p:nvCxnSpPr>
        <p:spPr>
          <a:xfrm flipH="1" flipV="1">
            <a:off x="7029546" y="4494843"/>
            <a:ext cx="690861" cy="624385"/>
          </a:xfrm>
          <a:prstGeom prst="line">
            <a:avLst/>
          </a:prstGeom>
          <a:ln w="28575" cap="flat" cmpd="sng" algn="ctr">
            <a:solidFill>
              <a:srgbClr val="000000"/>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FA26996-1A32-4EDA-8F74-FA57E16DD9B7}"/>
              </a:ext>
            </a:extLst>
          </p:cNvPr>
          <p:cNvCxnSpPr>
            <a:cxnSpLocks/>
          </p:cNvCxnSpPr>
          <p:nvPr/>
        </p:nvCxnSpPr>
        <p:spPr>
          <a:xfrm flipV="1">
            <a:off x="5129954" y="4621844"/>
            <a:ext cx="640252" cy="624384"/>
          </a:xfrm>
          <a:prstGeom prst="line">
            <a:avLst/>
          </a:prstGeom>
          <a:ln w="28575"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391F8E-96DF-4C3C-ABAD-DB779B65953C}"/>
              </a:ext>
            </a:extLst>
          </p:cNvPr>
          <p:cNvCxnSpPr>
            <a:cxnSpLocks/>
          </p:cNvCxnSpPr>
          <p:nvPr/>
        </p:nvCxnSpPr>
        <p:spPr>
          <a:xfrm flipV="1">
            <a:off x="8578661" y="2533671"/>
            <a:ext cx="730473" cy="717647"/>
          </a:xfrm>
          <a:prstGeom prst="line">
            <a:avLst/>
          </a:prstGeom>
          <a:ln w="28575" cap="flat" cmpd="sng" algn="ctr">
            <a:solidFill>
              <a:srgbClr val="000000"/>
            </a:solidFill>
            <a:prstDash val="solid"/>
            <a:round/>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07EF5DFD-D10D-4057-B122-57A1EBD7F4BD}"/>
              </a:ext>
            </a:extLst>
          </p:cNvPr>
          <p:cNvPicPr>
            <a:picLocks noChangeAspect="1"/>
          </p:cNvPicPr>
          <p:nvPr/>
        </p:nvPicPr>
        <p:blipFill>
          <a:blip r:embed="rId12">
            <a:extLst>
              <a:ext uri="{28A0092B-C50C-407E-A947-70E740481C1C}">
                <a14:useLocalDpi xmlns:a14="http://schemas.microsoft.com/office/drawing/2010/main"/>
              </a:ext>
            </a:extLst>
          </a:blip>
          <a:srcRect/>
          <a:stretch/>
        </p:blipFill>
        <p:spPr>
          <a:xfrm>
            <a:off x="969171" y="1951737"/>
            <a:ext cx="693347" cy="1627858"/>
          </a:xfrm>
          <a:prstGeom prst="rect">
            <a:avLst/>
          </a:prstGeom>
        </p:spPr>
      </p:pic>
      <p:pic>
        <p:nvPicPr>
          <p:cNvPr id="42" name="Picture 41">
            <a:extLst>
              <a:ext uri="{FF2B5EF4-FFF2-40B4-BE49-F238E27FC236}">
                <a16:creationId xmlns:a16="http://schemas.microsoft.com/office/drawing/2014/main" id="{E10847FF-446C-4C43-95B6-FBDB1BE1C193}"/>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854324" y="4369291"/>
            <a:ext cx="2116285" cy="1968587"/>
          </a:xfrm>
          <a:prstGeom prst="rect">
            <a:avLst/>
          </a:prstGeom>
        </p:spPr>
      </p:pic>
      <p:pic>
        <p:nvPicPr>
          <p:cNvPr id="43" name="Picture 42">
            <a:extLst>
              <a:ext uri="{FF2B5EF4-FFF2-40B4-BE49-F238E27FC236}">
                <a16:creationId xmlns:a16="http://schemas.microsoft.com/office/drawing/2014/main" id="{298BF8C0-C916-47AF-8513-610DFFA82CFE}"/>
              </a:ext>
            </a:extLst>
          </p:cNvPr>
          <p:cNvPicPr>
            <a:picLocks noChangeAspect="1"/>
          </p:cNvPicPr>
          <p:nvPr/>
        </p:nvPicPr>
        <p:blipFill>
          <a:blip r:embed="rId14">
            <a:extLst>
              <a:ext uri="{28A0092B-C50C-407E-A947-70E740481C1C}">
                <a14:useLocalDpi xmlns:a14="http://schemas.microsoft.com/office/drawing/2010/main"/>
              </a:ext>
            </a:extLst>
          </a:blip>
          <a:srcRect/>
          <a:stretch/>
        </p:blipFill>
        <p:spPr>
          <a:xfrm>
            <a:off x="10358991" y="1588160"/>
            <a:ext cx="1379474" cy="1939260"/>
          </a:xfrm>
          <a:prstGeom prst="rect">
            <a:avLst/>
          </a:prstGeom>
        </p:spPr>
      </p:pic>
      <p:cxnSp>
        <p:nvCxnSpPr>
          <p:cNvPr id="44" name="Straight Connector 43">
            <a:extLst>
              <a:ext uri="{FF2B5EF4-FFF2-40B4-BE49-F238E27FC236}">
                <a16:creationId xmlns:a16="http://schemas.microsoft.com/office/drawing/2014/main" id="{56B83CF4-A5D7-4EA4-B067-1454E1DCDB83}"/>
              </a:ext>
            </a:extLst>
          </p:cNvPr>
          <p:cNvCxnSpPr>
            <a:cxnSpLocks/>
          </p:cNvCxnSpPr>
          <p:nvPr/>
        </p:nvCxnSpPr>
        <p:spPr>
          <a:xfrm flipH="1">
            <a:off x="3515831" y="5362690"/>
            <a:ext cx="541300" cy="0"/>
          </a:xfrm>
          <a:prstGeom prst="line">
            <a:avLst/>
          </a:prstGeom>
          <a:ln w="28575" cap="flat" cmpd="sng" algn="ctr">
            <a:solidFill>
              <a:schemeClr val="tx1"/>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BA0936F-178F-4A58-A8CE-3401B1D797E6}"/>
              </a:ext>
            </a:extLst>
          </p:cNvPr>
          <p:cNvCxnSpPr>
            <a:cxnSpLocks/>
          </p:cNvCxnSpPr>
          <p:nvPr/>
        </p:nvCxnSpPr>
        <p:spPr>
          <a:xfrm>
            <a:off x="1664760" y="2593511"/>
            <a:ext cx="508282" cy="0"/>
          </a:xfrm>
          <a:prstGeom prst="line">
            <a:avLst/>
          </a:prstGeom>
          <a:ln w="28575" cap="flat" cmpd="sng" algn="ctr">
            <a:solidFill>
              <a:srgbClr val="000000"/>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CE64788-555E-4834-BC8B-5C9CD3DE7D36}"/>
              </a:ext>
            </a:extLst>
          </p:cNvPr>
          <p:cNvCxnSpPr>
            <a:cxnSpLocks/>
          </p:cNvCxnSpPr>
          <p:nvPr/>
        </p:nvCxnSpPr>
        <p:spPr>
          <a:xfrm>
            <a:off x="10102039" y="2416708"/>
            <a:ext cx="508282" cy="0"/>
          </a:xfrm>
          <a:prstGeom prst="line">
            <a:avLst/>
          </a:prstGeom>
          <a:ln w="28575" cap="flat" cmpd="sng" algn="ctr">
            <a:solidFill>
              <a:srgbClr val="00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Arc 46">
            <a:extLst>
              <a:ext uri="{FF2B5EF4-FFF2-40B4-BE49-F238E27FC236}">
                <a16:creationId xmlns:a16="http://schemas.microsoft.com/office/drawing/2014/main" id="{44D577B2-1648-4BE5-8250-2F90983205CE}"/>
              </a:ext>
            </a:extLst>
          </p:cNvPr>
          <p:cNvSpPr/>
          <p:nvPr/>
        </p:nvSpPr>
        <p:spPr>
          <a:xfrm>
            <a:off x="6460825" y="1082420"/>
            <a:ext cx="4607858" cy="2312043"/>
          </a:xfrm>
          <a:prstGeom prst="arc">
            <a:avLst>
              <a:gd name="adj1" fmla="val 10845178"/>
              <a:gd name="adj2" fmla="val 20728639"/>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09E1B36A-05CB-469F-BE5B-25FE0E14C9C8}"/>
              </a:ext>
            </a:extLst>
          </p:cNvPr>
          <p:cNvCxnSpPr>
            <a:cxnSpLocks/>
          </p:cNvCxnSpPr>
          <p:nvPr/>
        </p:nvCxnSpPr>
        <p:spPr>
          <a:xfrm flipV="1">
            <a:off x="3352872" y="3425714"/>
            <a:ext cx="1008966" cy="1196131"/>
          </a:xfrm>
          <a:prstGeom prst="line">
            <a:avLst/>
          </a:prstGeom>
          <a:ln w="28575" cap="flat" cmpd="sng" algn="ctr">
            <a:solidFill>
              <a:srgbClr val="000000"/>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9D1C5FD-3385-43B5-A6EA-E9D73D358AFB}"/>
              </a:ext>
            </a:extLst>
          </p:cNvPr>
          <p:cNvSpPr txBox="1"/>
          <p:nvPr/>
        </p:nvSpPr>
        <p:spPr>
          <a:xfrm>
            <a:off x="5780146" y="4807035"/>
            <a:ext cx="978402" cy="400110"/>
          </a:xfrm>
          <a:prstGeom prst="rect">
            <a:avLst/>
          </a:prstGeom>
          <a:noFill/>
        </p:spPr>
        <p:txBody>
          <a:bodyPr wrap="square" rtlCol="0">
            <a:spAutoFit/>
          </a:bodyPr>
          <a:lstStyle/>
          <a:p>
            <a:pPr algn="ctr"/>
            <a:r>
              <a:rPr lang="en-US" sz="2000" dirty="0"/>
              <a:t>Client</a:t>
            </a:r>
          </a:p>
        </p:txBody>
      </p:sp>
    </p:spTree>
    <p:extLst>
      <p:ext uri="{BB962C8B-B14F-4D97-AF65-F5344CB8AC3E}">
        <p14:creationId xmlns:p14="http://schemas.microsoft.com/office/powerpoint/2010/main" val="423766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5EBB2-789F-48EB-99DB-4C5260D8AA90}"/>
              </a:ext>
            </a:extLst>
          </p:cNvPr>
          <p:cNvSpPr>
            <a:spLocks noGrp="1"/>
          </p:cNvSpPr>
          <p:nvPr>
            <p:ph type="title"/>
          </p:nvPr>
        </p:nvSpPr>
        <p:spPr>
          <a:xfrm>
            <a:off x="838199" y="588494"/>
            <a:ext cx="11206163" cy="800039"/>
          </a:xfrm>
        </p:spPr>
        <p:txBody>
          <a:bodyPr>
            <a:normAutofit fontScale="90000"/>
          </a:bodyPr>
          <a:lstStyle/>
          <a:p>
            <a:r>
              <a:rPr lang="fr-FR" sz="4000" dirty="0"/>
              <a:t>Adaptation locale des tests index : considérations</a:t>
            </a:r>
            <a:endParaRPr lang="en-US" sz="4000" dirty="0"/>
          </a:p>
        </p:txBody>
      </p:sp>
      <p:sp>
        <p:nvSpPr>
          <p:cNvPr id="3" name="Content Placeholder 2">
            <a:extLst>
              <a:ext uri="{FF2B5EF4-FFF2-40B4-BE49-F238E27FC236}">
                <a16:creationId xmlns:a16="http://schemas.microsoft.com/office/drawing/2014/main" id="{83369719-1141-44D5-A85F-A0A22E2B3AB3}"/>
              </a:ext>
            </a:extLst>
          </p:cNvPr>
          <p:cNvSpPr>
            <a:spLocks noGrp="1"/>
          </p:cNvSpPr>
          <p:nvPr>
            <p:ph idx="4294967295"/>
          </p:nvPr>
        </p:nvSpPr>
        <p:spPr>
          <a:xfrm>
            <a:off x="838198" y="1825625"/>
            <a:ext cx="9677401" cy="4351338"/>
          </a:xfrm>
        </p:spPr>
        <p:txBody>
          <a:bodyPr>
            <a:normAutofit/>
          </a:bodyPr>
          <a:lstStyle/>
          <a:p>
            <a:pPr>
              <a:buClr>
                <a:schemeClr val="accent4"/>
              </a:buClr>
            </a:pPr>
            <a:r>
              <a:rPr lang="en-US" b="1" dirty="0"/>
              <a:t>QUI</a:t>
            </a:r>
            <a:r>
              <a:rPr lang="fr-FR" dirty="0"/>
              <a:t> devrait proposer des tests index ? De quelle formation ont-ils besoin ? Quelles qualifications </a:t>
            </a:r>
            <a:r>
              <a:rPr lang="en-US" dirty="0"/>
              <a:t>?</a:t>
            </a:r>
          </a:p>
          <a:p>
            <a:pPr>
              <a:spcBef>
                <a:spcPts val="1800"/>
              </a:spcBef>
              <a:buClr>
                <a:schemeClr val="accent4"/>
              </a:buClr>
            </a:pPr>
            <a:r>
              <a:rPr lang="en-US" b="1" dirty="0"/>
              <a:t>OU</a:t>
            </a:r>
            <a:r>
              <a:rPr lang="en-US" dirty="0"/>
              <a:t> </a:t>
            </a:r>
            <a:r>
              <a:rPr lang="fr-FR" dirty="0"/>
              <a:t>doivent avoir lieu les tests index et la référence au réseau de risque </a:t>
            </a:r>
            <a:r>
              <a:rPr lang="en-US" dirty="0"/>
              <a:t>?</a:t>
            </a:r>
          </a:p>
          <a:p>
            <a:pPr>
              <a:spcBef>
                <a:spcPts val="1800"/>
              </a:spcBef>
              <a:buClr>
                <a:schemeClr val="accent4"/>
              </a:buClr>
            </a:pPr>
            <a:r>
              <a:rPr lang="en-US" b="1" dirty="0"/>
              <a:t>QUELS</a:t>
            </a:r>
            <a:r>
              <a:rPr lang="en-US" dirty="0"/>
              <a:t> </a:t>
            </a:r>
            <a:r>
              <a:rPr lang="fr-FR" dirty="0"/>
              <a:t>matériels existent et qu'est-ce qui doit être adapté ou développé </a:t>
            </a:r>
            <a:r>
              <a:rPr lang="en-US" dirty="0"/>
              <a:t>?</a:t>
            </a:r>
          </a:p>
          <a:p>
            <a:pPr>
              <a:spcBef>
                <a:spcPts val="1800"/>
              </a:spcBef>
              <a:buClr>
                <a:schemeClr val="accent4"/>
              </a:buClr>
            </a:pPr>
            <a:r>
              <a:rPr lang="en-US" b="1" dirty="0"/>
              <a:t>QUELS</a:t>
            </a:r>
            <a:r>
              <a:rPr lang="en-US" dirty="0"/>
              <a:t> </a:t>
            </a:r>
            <a:r>
              <a:rPr lang="fr-FR" dirty="0"/>
              <a:t>changements de politique et / ou directives officielles sont nécessaires </a:t>
            </a:r>
            <a:r>
              <a:rPr lang="en-US" dirty="0"/>
              <a:t>?</a:t>
            </a:r>
          </a:p>
          <a:p>
            <a:endParaRPr lang="en-US" sz="3600" dirty="0"/>
          </a:p>
        </p:txBody>
      </p:sp>
    </p:spTree>
    <p:extLst>
      <p:ext uri="{BB962C8B-B14F-4D97-AF65-F5344CB8AC3E}">
        <p14:creationId xmlns:p14="http://schemas.microsoft.com/office/powerpoint/2010/main" val="847377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EA40-175B-C24B-8B22-6ED843E099AC}"/>
              </a:ext>
            </a:extLst>
          </p:cNvPr>
          <p:cNvSpPr>
            <a:spLocks noGrp="1"/>
          </p:cNvSpPr>
          <p:nvPr>
            <p:ph type="title"/>
          </p:nvPr>
        </p:nvSpPr>
        <p:spPr>
          <a:xfrm>
            <a:off x="475842" y="3094810"/>
            <a:ext cx="11166429" cy="1273432"/>
          </a:xfrm>
        </p:spPr>
        <p:txBody>
          <a:bodyPr/>
          <a:lstStyle/>
          <a:p>
            <a:pPr algn="ctr"/>
            <a:r>
              <a:rPr lang="fr-FR" i="0" dirty="0">
                <a:solidFill>
                  <a:schemeClr val="bg1"/>
                </a:solidFill>
                <a:effectLst/>
                <a:latin typeface="+mn-lt"/>
              </a:rPr>
              <a:t>Fin du deuxième jour </a:t>
            </a:r>
            <a:endParaRPr lang="en-US" dirty="0">
              <a:solidFill>
                <a:schemeClr val="bg1"/>
              </a:solidFill>
              <a:latin typeface="+mn-lt"/>
            </a:endParaRPr>
          </a:p>
        </p:txBody>
      </p:sp>
    </p:spTree>
    <p:extLst>
      <p:ext uri="{BB962C8B-B14F-4D97-AF65-F5344CB8AC3E}">
        <p14:creationId xmlns:p14="http://schemas.microsoft.com/office/powerpoint/2010/main" val="1161085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BB1707-172C-7241-9200-AE651664EA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39606" y="1793875"/>
            <a:ext cx="5652394" cy="3874580"/>
          </a:xfrm>
          <a:prstGeom prst="rect">
            <a:avLst/>
          </a:prstGeom>
        </p:spPr>
      </p:pic>
      <p:sp>
        <p:nvSpPr>
          <p:cNvPr id="2" name="Title 1">
            <a:extLst>
              <a:ext uri="{FF2B5EF4-FFF2-40B4-BE49-F238E27FC236}">
                <a16:creationId xmlns:a16="http://schemas.microsoft.com/office/drawing/2014/main" id="{E5EB783A-616E-43B7-AAEF-DA4D94F20747}"/>
              </a:ext>
            </a:extLst>
          </p:cNvPr>
          <p:cNvSpPr>
            <a:spLocks noGrp="1"/>
          </p:cNvSpPr>
          <p:nvPr>
            <p:ph type="title"/>
          </p:nvPr>
        </p:nvSpPr>
        <p:spPr/>
        <p:txBody>
          <a:bodyPr>
            <a:normAutofit/>
          </a:bodyPr>
          <a:lstStyle/>
          <a:p>
            <a:r>
              <a:rPr lang="fr-FR"/>
              <a:t>Activité : conception étape par étape</a:t>
            </a:r>
            <a:endParaRPr lang="en-US" dirty="0"/>
          </a:p>
        </p:txBody>
      </p:sp>
      <p:sp>
        <p:nvSpPr>
          <p:cNvPr id="3" name="Content Placeholder 2">
            <a:extLst>
              <a:ext uri="{FF2B5EF4-FFF2-40B4-BE49-F238E27FC236}">
                <a16:creationId xmlns:a16="http://schemas.microsoft.com/office/drawing/2014/main" id="{66AC0003-0630-405A-ADA7-68965BB10E21}"/>
              </a:ext>
            </a:extLst>
          </p:cNvPr>
          <p:cNvSpPr>
            <a:spLocks noGrp="1"/>
          </p:cNvSpPr>
          <p:nvPr>
            <p:ph idx="4294967295"/>
          </p:nvPr>
        </p:nvSpPr>
        <p:spPr>
          <a:xfrm>
            <a:off x="878345" y="1793875"/>
            <a:ext cx="6594017" cy="4351338"/>
          </a:xfrm>
        </p:spPr>
        <p:txBody>
          <a:bodyPr>
            <a:noAutofit/>
          </a:bodyPr>
          <a:lstStyle/>
          <a:p>
            <a:pPr marL="339725" indent="-339725">
              <a:buClr>
                <a:schemeClr val="accent4"/>
              </a:buClr>
            </a:pPr>
            <a:r>
              <a:rPr lang="fr-FR" sz="2400" dirty="0"/>
              <a:t>Répartissez-vous en groupes de 8 à 10 personnes chacun</a:t>
            </a:r>
          </a:p>
          <a:p>
            <a:pPr marL="339725" indent="-339725">
              <a:spcBef>
                <a:spcPts val="1200"/>
              </a:spcBef>
              <a:buClr>
                <a:schemeClr val="accent4"/>
              </a:buClr>
            </a:pPr>
            <a:r>
              <a:rPr lang="fr-FR" sz="2400" dirty="0"/>
              <a:t>Organisez des séances de travail </a:t>
            </a:r>
            <a:br>
              <a:rPr lang="fr-FR" sz="2400" dirty="0"/>
            </a:br>
            <a:r>
              <a:rPr lang="fr-FR" sz="2400" dirty="0"/>
              <a:t>en petits groupes pour </a:t>
            </a:r>
            <a:r>
              <a:rPr lang="en-US" sz="2400" dirty="0"/>
              <a:t>:</a:t>
            </a:r>
          </a:p>
          <a:p>
            <a:pPr marL="692150" lvl="1" indent="-339725">
              <a:buClr>
                <a:schemeClr val="accent4"/>
              </a:buClr>
              <a:buFont typeface="Arial" panose="020B0604020202020204" pitchFamily="34" charset="0"/>
              <a:buChar char="−"/>
            </a:pPr>
            <a:r>
              <a:rPr lang="fr-FR" dirty="0"/>
              <a:t>Discutez des considérations / </a:t>
            </a:r>
            <a:br>
              <a:rPr lang="fr-FR" dirty="0"/>
            </a:br>
            <a:r>
              <a:rPr lang="fr-FR" dirty="0"/>
              <a:t>questions clés par étape</a:t>
            </a:r>
            <a:endParaRPr lang="en-US" dirty="0"/>
          </a:p>
          <a:p>
            <a:pPr marL="692150" lvl="1" indent="-339725">
              <a:buClr>
                <a:schemeClr val="accent4"/>
              </a:buClr>
              <a:buFont typeface="Arial" panose="020B0604020202020204" pitchFamily="34" charset="0"/>
              <a:buChar char="−"/>
            </a:pPr>
            <a:r>
              <a:rPr lang="fr-FR" dirty="0"/>
              <a:t>Développez des recommandations / réponses spécifiques en fonction des questions de vos étapes</a:t>
            </a:r>
            <a:endParaRPr lang="en-US" dirty="0"/>
          </a:p>
          <a:p>
            <a:pPr marL="339725" indent="-339725">
              <a:spcBef>
                <a:spcPts val="1200"/>
              </a:spcBef>
              <a:buClr>
                <a:schemeClr val="accent4"/>
              </a:buClr>
            </a:pPr>
            <a:r>
              <a:rPr lang="fr-FR" sz="2400" dirty="0"/>
              <a:t>75 minutes de séance de travail</a:t>
            </a:r>
            <a:endParaRPr lang="en-US" sz="2400" dirty="0"/>
          </a:p>
          <a:p>
            <a:pPr marL="339725" indent="-339725">
              <a:spcBef>
                <a:spcPts val="1200"/>
              </a:spcBef>
              <a:buClr>
                <a:schemeClr val="accent4"/>
              </a:buClr>
            </a:pPr>
            <a:r>
              <a:rPr lang="en-US" sz="2400" dirty="0"/>
              <a:t>Rapport (pas plus de 5 minutes par groupe)</a:t>
            </a:r>
          </a:p>
        </p:txBody>
      </p:sp>
    </p:spTree>
    <p:extLst>
      <p:ext uri="{BB962C8B-B14F-4D97-AF65-F5344CB8AC3E}">
        <p14:creationId xmlns:p14="http://schemas.microsoft.com/office/powerpoint/2010/main" val="2144989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8E40325D-8415-AD48-91D7-17C127A904D1}"/>
              </a:ext>
            </a:extLst>
          </p:cNvPr>
          <p:cNvSpPr>
            <a:spLocks noGrp="1"/>
          </p:cNvSpPr>
          <p:nvPr>
            <p:ph type="title"/>
          </p:nvPr>
        </p:nvSpPr>
        <p:spPr>
          <a:xfrm>
            <a:off x="366713" y="472802"/>
            <a:ext cx="2733675" cy="2415145"/>
          </a:xfrm>
        </p:spPr>
        <p:txBody>
          <a:bodyPr anchor="t">
            <a:normAutofit/>
          </a:bodyPr>
          <a:lstStyle/>
          <a:p>
            <a:r>
              <a:rPr lang="fr-FR" dirty="0"/>
              <a:t>Activité : conception étape par étape</a:t>
            </a:r>
            <a:endParaRPr lang="en-US" dirty="0"/>
          </a:p>
        </p:txBody>
      </p:sp>
      <p:sp>
        <p:nvSpPr>
          <p:cNvPr id="35" name="Arrow: Right 34">
            <a:extLst>
              <a:ext uri="{FF2B5EF4-FFF2-40B4-BE49-F238E27FC236}">
                <a16:creationId xmlns:a16="http://schemas.microsoft.com/office/drawing/2014/main" id="{4BECFCA5-AC1D-4369-8715-7BF148D71698}"/>
              </a:ext>
            </a:extLst>
          </p:cNvPr>
          <p:cNvSpPr/>
          <p:nvPr/>
        </p:nvSpPr>
        <p:spPr>
          <a:xfrm>
            <a:off x="6294691" y="6302375"/>
            <a:ext cx="234794" cy="13786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9336B223-6D36-4F24-85DA-790B64A692B4}"/>
              </a:ext>
            </a:extLst>
          </p:cNvPr>
          <p:cNvSpPr/>
          <p:nvPr/>
        </p:nvSpPr>
        <p:spPr>
          <a:xfrm>
            <a:off x="6294691" y="393700"/>
            <a:ext cx="234794" cy="13786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C9BE9CE0-67D1-4846-9C2F-F9BCA1D0D665}"/>
              </a:ext>
            </a:extLst>
          </p:cNvPr>
          <p:cNvSpPr/>
          <p:nvPr/>
        </p:nvSpPr>
        <p:spPr>
          <a:xfrm>
            <a:off x="6294691" y="1050219"/>
            <a:ext cx="234794" cy="13786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AE9BE492-EAAD-4943-AAC1-C06C921499F1}"/>
              </a:ext>
            </a:extLst>
          </p:cNvPr>
          <p:cNvSpPr/>
          <p:nvPr/>
        </p:nvSpPr>
        <p:spPr>
          <a:xfrm>
            <a:off x="6294691" y="1706738"/>
            <a:ext cx="234794" cy="13786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70C851FC-E7E0-4012-847A-5CED524E7EFF}"/>
              </a:ext>
            </a:extLst>
          </p:cNvPr>
          <p:cNvSpPr/>
          <p:nvPr/>
        </p:nvSpPr>
        <p:spPr>
          <a:xfrm>
            <a:off x="6294691" y="2363257"/>
            <a:ext cx="234794" cy="13786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8B56E864-FD4A-4892-A5E8-9DDA96DB5C55}"/>
              </a:ext>
            </a:extLst>
          </p:cNvPr>
          <p:cNvSpPr/>
          <p:nvPr/>
        </p:nvSpPr>
        <p:spPr>
          <a:xfrm>
            <a:off x="6294691" y="3019776"/>
            <a:ext cx="234794" cy="13786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81C831CA-7AFD-4325-9CAB-E265266F3E3D}"/>
              </a:ext>
            </a:extLst>
          </p:cNvPr>
          <p:cNvSpPr/>
          <p:nvPr/>
        </p:nvSpPr>
        <p:spPr>
          <a:xfrm>
            <a:off x="6294691" y="3676295"/>
            <a:ext cx="234794" cy="13786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DD916162-2E7B-4BAC-964C-F0DB8A385CA9}"/>
              </a:ext>
            </a:extLst>
          </p:cNvPr>
          <p:cNvSpPr/>
          <p:nvPr/>
        </p:nvSpPr>
        <p:spPr>
          <a:xfrm>
            <a:off x="6294691" y="4332814"/>
            <a:ext cx="234794" cy="13786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3F7E8567-69D8-42A2-9686-4A223A0F64DA}"/>
              </a:ext>
            </a:extLst>
          </p:cNvPr>
          <p:cNvSpPr/>
          <p:nvPr/>
        </p:nvSpPr>
        <p:spPr>
          <a:xfrm>
            <a:off x="6294691" y="4989333"/>
            <a:ext cx="234794" cy="13786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54B044A9-5FB8-41E8-9956-6161564D09B6}"/>
              </a:ext>
            </a:extLst>
          </p:cNvPr>
          <p:cNvSpPr/>
          <p:nvPr/>
        </p:nvSpPr>
        <p:spPr>
          <a:xfrm>
            <a:off x="6294691" y="5645852"/>
            <a:ext cx="234794" cy="13786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Google Shape;941;p60">
            <a:extLst>
              <a:ext uri="{FF2B5EF4-FFF2-40B4-BE49-F238E27FC236}">
                <a16:creationId xmlns:a16="http://schemas.microsoft.com/office/drawing/2014/main" id="{5867319B-311C-4D24-B349-BF1C5D1D7E77}"/>
              </a:ext>
            </a:extLst>
          </p:cNvPr>
          <p:cNvSpPr/>
          <p:nvPr/>
        </p:nvSpPr>
        <p:spPr>
          <a:xfrm>
            <a:off x="3271837" y="163842"/>
            <a:ext cx="3023501" cy="594360"/>
          </a:xfrm>
          <a:prstGeom prst="rect">
            <a:avLst/>
          </a:prstGeom>
          <a:solidFill>
            <a:srgbClr val="E1EFD8"/>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1050" b="1" dirty="0">
                <a:solidFill>
                  <a:schemeClr val="dk1"/>
                </a:solidFill>
                <a:latin typeface="+mj-lt"/>
                <a:ea typeface="Calibri"/>
                <a:cs typeface="Calibri"/>
                <a:sym typeface="Calibri"/>
              </a:rPr>
              <a:t>Étape 1. </a:t>
            </a:r>
            <a:r>
              <a:rPr lang="fr-FR" sz="1050" dirty="0">
                <a:solidFill>
                  <a:schemeClr val="dk1"/>
                </a:solidFill>
                <a:latin typeface="+mj-lt"/>
                <a:ea typeface="Calibri"/>
                <a:cs typeface="Calibri"/>
                <a:sym typeface="Calibri"/>
              </a:rPr>
              <a:t>Introduire le concept de </a:t>
            </a:r>
            <a:br>
              <a:rPr lang="fr-FR" sz="1050" dirty="0">
                <a:solidFill>
                  <a:schemeClr val="dk1"/>
                </a:solidFill>
                <a:latin typeface="+mj-lt"/>
                <a:ea typeface="Calibri"/>
                <a:cs typeface="Calibri"/>
                <a:sym typeface="Calibri"/>
              </a:rPr>
            </a:br>
            <a:r>
              <a:rPr lang="fr-FR" sz="1050" dirty="0">
                <a:solidFill>
                  <a:schemeClr val="dk1"/>
                </a:solidFill>
                <a:latin typeface="+mj-lt"/>
                <a:ea typeface="Calibri"/>
                <a:cs typeface="Calibri"/>
                <a:sym typeface="Calibri"/>
              </a:rPr>
              <a:t>test d'index et de référence au réseau de risque</a:t>
            </a:r>
          </a:p>
        </p:txBody>
      </p:sp>
      <p:sp>
        <p:nvSpPr>
          <p:cNvPr id="53" name="Google Shape;942;p60">
            <a:extLst>
              <a:ext uri="{FF2B5EF4-FFF2-40B4-BE49-F238E27FC236}">
                <a16:creationId xmlns:a16="http://schemas.microsoft.com/office/drawing/2014/main" id="{EF67B1BE-ACE7-4C4F-84F5-D2722760D48E}"/>
              </a:ext>
            </a:extLst>
          </p:cNvPr>
          <p:cNvSpPr/>
          <p:nvPr/>
        </p:nvSpPr>
        <p:spPr>
          <a:xfrm>
            <a:off x="3271837" y="1475416"/>
            <a:ext cx="3023501" cy="594360"/>
          </a:xfrm>
          <a:prstGeom prst="rect">
            <a:avLst/>
          </a:prstGeom>
          <a:solidFill>
            <a:srgbClr val="F4B08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en-US" sz="1050" b="1" dirty="0">
                <a:latin typeface="+mj-lt"/>
              </a:rPr>
              <a:t>Étape</a:t>
            </a:r>
            <a:r>
              <a:rPr lang="ru-RU" sz="1050" b="1" dirty="0">
                <a:latin typeface="+mj-lt"/>
              </a:rPr>
              <a:t> </a:t>
            </a:r>
            <a:r>
              <a:rPr lang="en-US" sz="1050" b="1" dirty="0">
                <a:latin typeface="+mj-lt"/>
              </a:rPr>
              <a:t>3</a:t>
            </a:r>
            <a:r>
              <a:rPr lang="ru-RU" sz="1050" b="1" dirty="0">
                <a:latin typeface="+mj-lt"/>
              </a:rPr>
              <a:t>. </a:t>
            </a:r>
            <a:r>
              <a:rPr lang="en-US" sz="1050" dirty="0" err="1">
                <a:latin typeface="+mj-lt"/>
              </a:rPr>
              <a:t>Obtenir</a:t>
            </a:r>
            <a:r>
              <a:rPr lang="en-US" sz="1050" dirty="0">
                <a:latin typeface="+mj-lt"/>
              </a:rPr>
              <a:t> le </a:t>
            </a:r>
            <a:r>
              <a:rPr lang="en-US" sz="1050" dirty="0" err="1">
                <a:latin typeface="+mj-lt"/>
              </a:rPr>
              <a:t>consentement</a:t>
            </a:r>
            <a:r>
              <a:rPr lang="en-US" sz="1050" dirty="0">
                <a:latin typeface="+mj-lt"/>
              </a:rPr>
              <a:t> </a:t>
            </a:r>
            <a:r>
              <a:rPr lang="fr-FR" sz="1050" dirty="0">
                <a:latin typeface="+mj-lt"/>
              </a:rPr>
              <a:t>pour s'enquérir de leur (s) partenaire (s) et enfant (s) biologique (s)</a:t>
            </a:r>
            <a:endParaRPr lang="en-US" sz="1050" dirty="0">
              <a:latin typeface="+mj-lt"/>
            </a:endParaRPr>
          </a:p>
        </p:txBody>
      </p:sp>
      <p:sp>
        <p:nvSpPr>
          <p:cNvPr id="54" name="Google Shape;943;p60">
            <a:extLst>
              <a:ext uri="{FF2B5EF4-FFF2-40B4-BE49-F238E27FC236}">
                <a16:creationId xmlns:a16="http://schemas.microsoft.com/office/drawing/2014/main" id="{81558197-FB6A-4DDF-8CB8-8273668E8759}"/>
              </a:ext>
            </a:extLst>
          </p:cNvPr>
          <p:cNvSpPr/>
          <p:nvPr/>
        </p:nvSpPr>
        <p:spPr>
          <a:xfrm>
            <a:off x="3271837" y="2131203"/>
            <a:ext cx="3023501" cy="594360"/>
          </a:xfrm>
          <a:prstGeom prst="rect">
            <a:avLst/>
          </a:prstGeom>
          <a:solidFill>
            <a:srgbClr val="FFF2CC"/>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1050" b="1" dirty="0">
                <a:solidFill>
                  <a:schemeClr val="dk1"/>
                </a:solidFill>
                <a:latin typeface="+mj-lt"/>
                <a:ea typeface="Calibri"/>
                <a:cs typeface="Calibri"/>
                <a:sym typeface="Calibri"/>
              </a:rPr>
              <a:t>Étape 4. </a:t>
            </a:r>
            <a:r>
              <a:rPr lang="fr-FR" sz="1050" dirty="0">
                <a:solidFill>
                  <a:schemeClr val="dk1"/>
                </a:solidFill>
                <a:latin typeface="+mj-lt"/>
                <a:ea typeface="Calibri"/>
                <a:cs typeface="Calibri"/>
                <a:sym typeface="Calibri"/>
              </a:rPr>
              <a:t>Obtenir une liste de partenaires sexuels et de partage de seringues et d'enfants biologiques</a:t>
            </a:r>
          </a:p>
        </p:txBody>
      </p:sp>
      <p:sp>
        <p:nvSpPr>
          <p:cNvPr id="55" name="Google Shape;944;p60">
            <a:extLst>
              <a:ext uri="{FF2B5EF4-FFF2-40B4-BE49-F238E27FC236}">
                <a16:creationId xmlns:a16="http://schemas.microsoft.com/office/drawing/2014/main" id="{B592B980-E37A-4CA7-9093-2600030F1BFF}"/>
              </a:ext>
            </a:extLst>
          </p:cNvPr>
          <p:cNvSpPr/>
          <p:nvPr/>
        </p:nvSpPr>
        <p:spPr>
          <a:xfrm>
            <a:off x="3271837" y="2786990"/>
            <a:ext cx="3023501" cy="594360"/>
          </a:xfrm>
          <a:prstGeom prst="rect">
            <a:avLst/>
          </a:prstGeom>
          <a:solidFill>
            <a:srgbClr val="FBE4D4"/>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1050" b="1" dirty="0">
                <a:solidFill>
                  <a:schemeClr val="dk1"/>
                </a:solidFill>
                <a:latin typeface="+mj-lt"/>
                <a:ea typeface="Calibri"/>
                <a:cs typeface="Calibri"/>
                <a:sym typeface="Calibri"/>
              </a:rPr>
              <a:t>Étape 5. </a:t>
            </a:r>
            <a:r>
              <a:rPr lang="fr-FR" sz="1050" spc="-40" dirty="0">
                <a:solidFill>
                  <a:schemeClr val="dk1"/>
                </a:solidFill>
                <a:latin typeface="+mj-lt"/>
                <a:ea typeface="Calibri"/>
                <a:cs typeface="Calibri"/>
                <a:sym typeface="Calibri"/>
              </a:rPr>
              <a:t>Effectuer une évaluation des risques de violence entre partenaires intimes (VPI) pour chaque partenaire désigné</a:t>
            </a:r>
          </a:p>
        </p:txBody>
      </p:sp>
      <p:sp>
        <p:nvSpPr>
          <p:cNvPr id="57" name="Google Shape;945;p60">
            <a:extLst>
              <a:ext uri="{FF2B5EF4-FFF2-40B4-BE49-F238E27FC236}">
                <a16:creationId xmlns:a16="http://schemas.microsoft.com/office/drawing/2014/main" id="{7DC1C38A-0722-4295-A853-F1DC74D703AC}"/>
              </a:ext>
            </a:extLst>
          </p:cNvPr>
          <p:cNvSpPr/>
          <p:nvPr/>
        </p:nvSpPr>
        <p:spPr>
          <a:xfrm>
            <a:off x="3271837" y="3442777"/>
            <a:ext cx="3023501" cy="594360"/>
          </a:xfrm>
          <a:prstGeom prst="rect">
            <a:avLst/>
          </a:prstGeom>
          <a:solidFill>
            <a:srgbClr val="A8D08C"/>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dirty="0">
                <a:ln>
                  <a:noFill/>
                </a:ln>
                <a:solidFill>
                  <a:srgbClr val="000000"/>
                </a:solidFill>
                <a:effectLst/>
                <a:uLnTx/>
                <a:uFillTx/>
                <a:latin typeface="+mj-lt"/>
                <a:ea typeface="Calibri"/>
                <a:cs typeface="Calibri"/>
                <a:sym typeface="Calibri"/>
              </a:rPr>
              <a:t>Étape 6.</a:t>
            </a:r>
            <a:r>
              <a:rPr kumimoji="0" lang="fr-FR" sz="1050" b="0" i="0" u="none" strike="noStrike" kern="0" cap="none" spc="0" normalizeH="0" baseline="0" noProof="0" dirty="0">
                <a:ln>
                  <a:noFill/>
                </a:ln>
                <a:solidFill>
                  <a:srgbClr val="000000"/>
                </a:solidFill>
                <a:effectLst/>
                <a:uLnTx/>
                <a:uFillTx/>
                <a:latin typeface="+mj-lt"/>
                <a:ea typeface="Calibri"/>
                <a:cs typeface="Calibri"/>
                <a:sym typeface="Calibri"/>
              </a:rPr>
              <a:t> Déterminer la méthode préférée de notification du partenaire ou de test des enfants pour chaque partenaire / enfant nommé</a:t>
            </a:r>
          </a:p>
        </p:txBody>
      </p:sp>
      <p:sp>
        <p:nvSpPr>
          <p:cNvPr id="58" name="Google Shape;946;p60">
            <a:extLst>
              <a:ext uri="{FF2B5EF4-FFF2-40B4-BE49-F238E27FC236}">
                <a16:creationId xmlns:a16="http://schemas.microsoft.com/office/drawing/2014/main" id="{06A3EF8B-7881-4454-AC82-CCDDD99059CA}"/>
              </a:ext>
            </a:extLst>
          </p:cNvPr>
          <p:cNvSpPr/>
          <p:nvPr/>
        </p:nvSpPr>
        <p:spPr>
          <a:xfrm>
            <a:off x="3271837" y="4098564"/>
            <a:ext cx="3023501" cy="594360"/>
          </a:xfrm>
          <a:prstGeom prst="rect">
            <a:avLst/>
          </a:prstGeom>
          <a:solidFill>
            <a:srgbClr val="9CC2E5"/>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en-US" sz="1050" b="1" dirty="0">
                <a:solidFill>
                  <a:schemeClr val="tx1"/>
                </a:solidFill>
                <a:latin typeface="+mj-lt"/>
              </a:rPr>
              <a:t>Étape</a:t>
            </a:r>
            <a:r>
              <a:rPr lang="ru-RU" sz="1050" b="1" dirty="0">
                <a:solidFill>
                  <a:schemeClr val="tx1"/>
                </a:solidFill>
                <a:latin typeface="+mj-lt"/>
              </a:rPr>
              <a:t> </a:t>
            </a:r>
            <a:r>
              <a:rPr lang="en-US" sz="1050" b="1" dirty="0">
                <a:solidFill>
                  <a:schemeClr val="tx1"/>
                </a:solidFill>
                <a:latin typeface="+mj-lt"/>
              </a:rPr>
              <a:t>7</a:t>
            </a:r>
            <a:r>
              <a:rPr lang="ru-RU" sz="1050" b="1" dirty="0">
                <a:solidFill>
                  <a:schemeClr val="tx1"/>
                </a:solidFill>
                <a:latin typeface="+mj-lt"/>
              </a:rPr>
              <a:t>.</a:t>
            </a:r>
            <a:r>
              <a:rPr lang="ru-RU" sz="1050" dirty="0">
                <a:solidFill>
                  <a:schemeClr val="tx1"/>
                </a:solidFill>
                <a:latin typeface="+mj-lt"/>
              </a:rPr>
              <a:t> </a:t>
            </a:r>
            <a:r>
              <a:rPr lang="fr-FR" sz="1050" dirty="0">
                <a:latin typeface="+mj-lt"/>
              </a:rPr>
              <a:t>Contactez tous les partenaires nommés et les enfants biologiques</a:t>
            </a:r>
            <a:endParaRPr lang="uk-UA" sz="1050" dirty="0">
              <a:solidFill>
                <a:schemeClr val="tx1"/>
              </a:solidFill>
              <a:latin typeface="+mj-lt"/>
            </a:endParaRPr>
          </a:p>
        </p:txBody>
      </p:sp>
      <p:sp>
        <p:nvSpPr>
          <p:cNvPr id="62" name="Google Shape;947;p60">
            <a:extLst>
              <a:ext uri="{FF2B5EF4-FFF2-40B4-BE49-F238E27FC236}">
                <a16:creationId xmlns:a16="http://schemas.microsoft.com/office/drawing/2014/main" id="{FD7BBE12-E405-4513-9E18-D0511D388AF1}"/>
              </a:ext>
            </a:extLst>
          </p:cNvPr>
          <p:cNvSpPr/>
          <p:nvPr/>
        </p:nvSpPr>
        <p:spPr>
          <a:xfrm>
            <a:off x="3271837" y="4754351"/>
            <a:ext cx="3023501" cy="594360"/>
          </a:xfrm>
          <a:prstGeom prst="rect">
            <a:avLst/>
          </a:prstGeom>
          <a:solidFill>
            <a:srgbClr val="FFD96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fr-FR" sz="1050" b="1" dirty="0">
                <a:solidFill>
                  <a:schemeClr val="dk1"/>
                </a:solidFill>
                <a:latin typeface="+mj-lt"/>
                <a:ea typeface="Calibri"/>
                <a:cs typeface="Calibri"/>
                <a:sym typeface="Calibri"/>
              </a:rPr>
              <a:t>Étape 8.</a:t>
            </a:r>
            <a:r>
              <a:rPr lang="fr-FR" sz="1050" dirty="0">
                <a:solidFill>
                  <a:schemeClr val="dk1"/>
                </a:solidFill>
                <a:latin typeface="+mj-lt"/>
                <a:ea typeface="Calibri"/>
                <a:cs typeface="Calibri"/>
                <a:sym typeface="Calibri"/>
              </a:rPr>
              <a:t> Enregistrer les résultats de la notification du partenaire et des tests familiaux</a:t>
            </a:r>
          </a:p>
        </p:txBody>
      </p:sp>
      <p:sp>
        <p:nvSpPr>
          <p:cNvPr id="68" name="Google Shape;979;p60">
            <a:extLst>
              <a:ext uri="{FF2B5EF4-FFF2-40B4-BE49-F238E27FC236}">
                <a16:creationId xmlns:a16="http://schemas.microsoft.com/office/drawing/2014/main" id="{AC1999AF-8134-4695-B587-D0F28D993673}"/>
              </a:ext>
            </a:extLst>
          </p:cNvPr>
          <p:cNvSpPr/>
          <p:nvPr/>
        </p:nvSpPr>
        <p:spPr>
          <a:xfrm>
            <a:off x="3271837" y="819629"/>
            <a:ext cx="3023501" cy="594360"/>
          </a:xfrm>
          <a:prstGeom prst="rect">
            <a:avLst/>
          </a:prstGeom>
          <a:solidFill>
            <a:srgbClr val="DDEAF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1050" b="1" dirty="0">
                <a:solidFill>
                  <a:schemeClr val="dk1"/>
                </a:solidFill>
                <a:latin typeface="+mj-lt"/>
                <a:ea typeface="Calibri"/>
                <a:cs typeface="Calibri"/>
                <a:sym typeface="Calibri"/>
              </a:rPr>
              <a:t>Étape 2.</a:t>
            </a:r>
            <a:r>
              <a:rPr lang="fr-FR" sz="1050" dirty="0">
                <a:solidFill>
                  <a:schemeClr val="dk1"/>
                </a:solidFill>
                <a:latin typeface="+mj-lt"/>
                <a:ea typeface="Calibri"/>
                <a:cs typeface="Calibri"/>
                <a:sym typeface="Calibri"/>
              </a:rPr>
              <a:t> Offrir des tests index en tant que service volontaire</a:t>
            </a:r>
          </a:p>
        </p:txBody>
      </p:sp>
      <p:sp>
        <p:nvSpPr>
          <p:cNvPr id="69" name="Google Shape;981;p60">
            <a:extLst>
              <a:ext uri="{FF2B5EF4-FFF2-40B4-BE49-F238E27FC236}">
                <a16:creationId xmlns:a16="http://schemas.microsoft.com/office/drawing/2014/main" id="{56B3464A-E1AB-49E4-8494-1DBD62AB85F2}"/>
              </a:ext>
            </a:extLst>
          </p:cNvPr>
          <p:cNvSpPr/>
          <p:nvPr/>
        </p:nvSpPr>
        <p:spPr>
          <a:xfrm>
            <a:off x="3271837" y="5410138"/>
            <a:ext cx="3023501" cy="594360"/>
          </a:xfrm>
          <a:prstGeom prst="rect">
            <a:avLst/>
          </a:prstGeom>
          <a:solidFill>
            <a:srgbClr val="EAB2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fr-FR" sz="1050" b="1" spc="-20" dirty="0">
                <a:solidFill>
                  <a:schemeClr val="dk1"/>
                </a:solidFill>
                <a:latin typeface="+mj-lt"/>
                <a:ea typeface="Calibri"/>
                <a:cs typeface="Calibri"/>
                <a:sym typeface="Calibri"/>
              </a:rPr>
              <a:t>Étape 9.</a:t>
            </a:r>
            <a:r>
              <a:rPr lang="fr-FR" sz="1050" spc="-20" dirty="0">
                <a:solidFill>
                  <a:schemeClr val="dk1"/>
                </a:solidFill>
                <a:latin typeface="+mj-lt"/>
                <a:ea typeface="Calibri"/>
                <a:cs typeface="Calibri"/>
                <a:sym typeface="Calibri"/>
              </a:rPr>
              <a:t> Fournir des services appropriés </a:t>
            </a:r>
            <a:r>
              <a:rPr lang="fr-FR" sz="1050" dirty="0">
                <a:solidFill>
                  <a:schemeClr val="dk1"/>
                </a:solidFill>
                <a:latin typeface="+mj-lt"/>
                <a:ea typeface="Calibri"/>
                <a:cs typeface="Calibri"/>
                <a:sym typeface="Calibri"/>
              </a:rPr>
              <a:t>aux enfants et aux partenaires en fonction de leur statut VIH</a:t>
            </a:r>
          </a:p>
        </p:txBody>
      </p:sp>
      <p:sp>
        <p:nvSpPr>
          <p:cNvPr id="70" name="Google Shape;982;p60">
            <a:extLst>
              <a:ext uri="{FF2B5EF4-FFF2-40B4-BE49-F238E27FC236}">
                <a16:creationId xmlns:a16="http://schemas.microsoft.com/office/drawing/2014/main" id="{03CABC16-C11A-4E4C-BC19-247FFD192229}"/>
              </a:ext>
            </a:extLst>
          </p:cNvPr>
          <p:cNvSpPr/>
          <p:nvPr/>
        </p:nvSpPr>
        <p:spPr>
          <a:xfrm>
            <a:off x="3271837" y="6065921"/>
            <a:ext cx="3023501" cy="594360"/>
          </a:xfrm>
          <a:prstGeom prst="rect">
            <a:avLst/>
          </a:prstGeom>
          <a:solidFill>
            <a:srgbClr val="AEABAB"/>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1050" b="1" dirty="0">
                <a:solidFill>
                  <a:schemeClr val="dk1"/>
                </a:solidFill>
                <a:latin typeface="+mj-lt"/>
                <a:ea typeface="Calibri"/>
                <a:cs typeface="Calibri"/>
                <a:sym typeface="Calibri"/>
              </a:rPr>
              <a:t>Étape 10.</a:t>
            </a:r>
            <a:r>
              <a:rPr lang="fr-FR" sz="1050" dirty="0">
                <a:solidFill>
                  <a:schemeClr val="dk1"/>
                </a:solidFill>
                <a:latin typeface="+mj-lt"/>
                <a:ea typeface="Calibri"/>
                <a:cs typeface="Calibri"/>
                <a:sym typeface="Calibri"/>
              </a:rPr>
              <a:t> Suivi avec le client pour évaluer tout événement indésirable associé aux tests index</a:t>
            </a:r>
          </a:p>
        </p:txBody>
      </p:sp>
      <p:sp>
        <p:nvSpPr>
          <p:cNvPr id="71" name="Google Shape;941;p60">
            <a:extLst>
              <a:ext uri="{FF2B5EF4-FFF2-40B4-BE49-F238E27FC236}">
                <a16:creationId xmlns:a16="http://schemas.microsoft.com/office/drawing/2014/main" id="{DC5C5756-21CC-4C63-A909-7C5F1237C3DF}"/>
              </a:ext>
            </a:extLst>
          </p:cNvPr>
          <p:cNvSpPr/>
          <p:nvPr/>
        </p:nvSpPr>
        <p:spPr>
          <a:xfrm>
            <a:off x="6555532" y="163842"/>
            <a:ext cx="5374530" cy="594360"/>
          </a:xfrm>
          <a:prstGeom prst="rect">
            <a:avLst/>
          </a:prstGeom>
          <a:solidFill>
            <a:srgbClr val="E1EFD8"/>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fr-FR" sz="1100" dirty="0"/>
              <a:t>Quand ? Où ? Quels messages / points de discussion, quels outils ? Comment ?</a:t>
            </a:r>
            <a:endParaRPr lang="uk-UA" sz="1100" dirty="0"/>
          </a:p>
        </p:txBody>
      </p:sp>
      <p:sp>
        <p:nvSpPr>
          <p:cNvPr id="72" name="Google Shape;942;p60">
            <a:extLst>
              <a:ext uri="{FF2B5EF4-FFF2-40B4-BE49-F238E27FC236}">
                <a16:creationId xmlns:a16="http://schemas.microsoft.com/office/drawing/2014/main" id="{6E74C534-9880-45E8-A0BE-0967BDBB2F3F}"/>
              </a:ext>
            </a:extLst>
          </p:cNvPr>
          <p:cNvSpPr/>
          <p:nvPr/>
        </p:nvSpPr>
        <p:spPr>
          <a:xfrm>
            <a:off x="6555532" y="1475416"/>
            <a:ext cx="5374530" cy="594360"/>
          </a:xfrm>
          <a:prstGeom prst="rect">
            <a:avLst/>
          </a:prstGeom>
          <a:solidFill>
            <a:srgbClr val="F4B08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en-US" sz="1100" dirty="0"/>
              <a:t>Comment documenter le </a:t>
            </a:r>
            <a:r>
              <a:rPr lang="en-US" sz="1100" dirty="0" err="1"/>
              <a:t>consentement</a:t>
            </a:r>
            <a:r>
              <a:rPr lang="en-US" sz="1100" dirty="0"/>
              <a:t>?</a:t>
            </a:r>
            <a:endParaRPr lang="uk-UA" sz="1100" dirty="0"/>
          </a:p>
        </p:txBody>
      </p:sp>
      <p:sp>
        <p:nvSpPr>
          <p:cNvPr id="73" name="Google Shape;943;p60">
            <a:extLst>
              <a:ext uri="{FF2B5EF4-FFF2-40B4-BE49-F238E27FC236}">
                <a16:creationId xmlns:a16="http://schemas.microsoft.com/office/drawing/2014/main" id="{5D8FEBA9-0092-4611-8842-6B74D47CF267}"/>
              </a:ext>
            </a:extLst>
          </p:cNvPr>
          <p:cNvSpPr/>
          <p:nvPr/>
        </p:nvSpPr>
        <p:spPr>
          <a:xfrm>
            <a:off x="6555532" y="2131203"/>
            <a:ext cx="5374530" cy="594360"/>
          </a:xfrm>
          <a:prstGeom prst="rect">
            <a:avLst/>
          </a:prstGeom>
          <a:solidFill>
            <a:srgbClr val="FFF2CC"/>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fr-FR" sz="1100" dirty="0"/>
              <a:t>Quelles informations de dépistage sont nécessaires pour guider la conversation? Quels outils de documentation? Quels aides de travail, le cas échéant?</a:t>
            </a:r>
            <a:endParaRPr lang="uk-UA" sz="1100" dirty="0"/>
          </a:p>
        </p:txBody>
      </p:sp>
      <p:sp>
        <p:nvSpPr>
          <p:cNvPr id="74" name="Google Shape;944;p60">
            <a:extLst>
              <a:ext uri="{FF2B5EF4-FFF2-40B4-BE49-F238E27FC236}">
                <a16:creationId xmlns:a16="http://schemas.microsoft.com/office/drawing/2014/main" id="{73C0D9A4-8405-479E-BFAC-C5FA6D64845B}"/>
              </a:ext>
            </a:extLst>
          </p:cNvPr>
          <p:cNvSpPr/>
          <p:nvPr/>
        </p:nvSpPr>
        <p:spPr>
          <a:xfrm>
            <a:off x="6555532" y="2786990"/>
            <a:ext cx="5374530" cy="594360"/>
          </a:xfrm>
          <a:prstGeom prst="rect">
            <a:avLst/>
          </a:prstGeom>
          <a:solidFill>
            <a:srgbClr val="FBE4D4"/>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nSpc>
                <a:spcPct val="90000"/>
              </a:lnSpc>
            </a:pPr>
            <a:r>
              <a:rPr lang="fr-FR" sz="1050" dirty="0">
                <a:solidFill>
                  <a:schemeClr val="tx1"/>
                </a:solidFill>
              </a:rPr>
              <a:t>Quel outil de dépistage ou quelles questions faut-il poser sur la VPI ? Quelles SOP ou formation sont nécessaires pour répondre à ceux qui révèlent la violence? Quels services sont disponibles pour les survivants; comment les prestataires vont-ils établir un lien efficace avec eux et s'assurer qu'ils sont favorables aux PC ? </a:t>
            </a:r>
            <a:endParaRPr lang="uk-UA" sz="1050" dirty="0">
              <a:solidFill>
                <a:schemeClr val="tx1"/>
              </a:solidFill>
            </a:endParaRPr>
          </a:p>
        </p:txBody>
      </p:sp>
      <p:sp>
        <p:nvSpPr>
          <p:cNvPr id="75" name="Google Shape;945;p60">
            <a:extLst>
              <a:ext uri="{FF2B5EF4-FFF2-40B4-BE49-F238E27FC236}">
                <a16:creationId xmlns:a16="http://schemas.microsoft.com/office/drawing/2014/main" id="{349A6CAC-FEC8-4918-BBDA-8BA9C3AE3E5E}"/>
              </a:ext>
            </a:extLst>
          </p:cNvPr>
          <p:cNvSpPr/>
          <p:nvPr/>
        </p:nvSpPr>
        <p:spPr>
          <a:xfrm>
            <a:off x="6555532" y="3442777"/>
            <a:ext cx="5374530" cy="594360"/>
          </a:xfrm>
          <a:prstGeom prst="rect">
            <a:avLst/>
          </a:prstGeom>
          <a:solidFill>
            <a:srgbClr val="A8D08C"/>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fr-FR" sz="1100" dirty="0"/>
              <a:t>Quels outils de documentation ? Messages clés ? Des outils pour le client ?</a:t>
            </a:r>
            <a:endParaRPr lang="uk-UA" sz="1100" dirty="0"/>
          </a:p>
        </p:txBody>
      </p:sp>
      <p:sp>
        <p:nvSpPr>
          <p:cNvPr id="76" name="Google Shape;946;p60">
            <a:extLst>
              <a:ext uri="{FF2B5EF4-FFF2-40B4-BE49-F238E27FC236}">
                <a16:creationId xmlns:a16="http://schemas.microsoft.com/office/drawing/2014/main" id="{87E9430B-CD1C-4F3B-853A-F7516DD14AA4}"/>
              </a:ext>
            </a:extLst>
          </p:cNvPr>
          <p:cNvSpPr/>
          <p:nvPr/>
        </p:nvSpPr>
        <p:spPr>
          <a:xfrm>
            <a:off x="6555532" y="4098564"/>
            <a:ext cx="5374530" cy="594360"/>
          </a:xfrm>
          <a:prstGeom prst="rect">
            <a:avLst/>
          </a:prstGeom>
          <a:solidFill>
            <a:srgbClr val="9CC2E5"/>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fr-FR" sz="1100" dirty="0"/>
              <a:t>Où ? Quand ? Quels outils de documentation ? Quels outils / scripts de communication ? Messages ? Comment gérer la confidentialité ? Ressources requises ? Surveillance ?</a:t>
            </a:r>
            <a:endParaRPr lang="uk-UA" sz="1100" dirty="0"/>
          </a:p>
        </p:txBody>
      </p:sp>
      <p:sp>
        <p:nvSpPr>
          <p:cNvPr id="77" name="Google Shape;947;p60">
            <a:extLst>
              <a:ext uri="{FF2B5EF4-FFF2-40B4-BE49-F238E27FC236}">
                <a16:creationId xmlns:a16="http://schemas.microsoft.com/office/drawing/2014/main" id="{7B8B6735-A219-4D52-9F1D-39D79150088E}"/>
              </a:ext>
            </a:extLst>
          </p:cNvPr>
          <p:cNvSpPr/>
          <p:nvPr/>
        </p:nvSpPr>
        <p:spPr>
          <a:xfrm>
            <a:off x="6555532" y="4754351"/>
            <a:ext cx="5374530" cy="594360"/>
          </a:xfrm>
          <a:prstGeom prst="rect">
            <a:avLst/>
          </a:prstGeom>
          <a:solidFill>
            <a:srgbClr val="FFD96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fr-FR" sz="1100" dirty="0"/>
              <a:t>Quels outils de documentation ? Comment surveiller ? Comment analyser ?</a:t>
            </a:r>
            <a:endParaRPr lang="uk-UA" sz="1100" dirty="0"/>
          </a:p>
        </p:txBody>
      </p:sp>
      <p:sp>
        <p:nvSpPr>
          <p:cNvPr id="78" name="Google Shape;979;p60">
            <a:extLst>
              <a:ext uri="{FF2B5EF4-FFF2-40B4-BE49-F238E27FC236}">
                <a16:creationId xmlns:a16="http://schemas.microsoft.com/office/drawing/2014/main" id="{777BCFCD-27D7-449B-AF3F-746160C5833B}"/>
              </a:ext>
            </a:extLst>
          </p:cNvPr>
          <p:cNvSpPr/>
          <p:nvPr/>
        </p:nvSpPr>
        <p:spPr>
          <a:xfrm>
            <a:off x="6555532" y="819629"/>
            <a:ext cx="5374530" cy="594360"/>
          </a:xfrm>
          <a:prstGeom prst="rect">
            <a:avLst/>
          </a:prstGeom>
          <a:solidFill>
            <a:srgbClr val="DDEAF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fr-FR" sz="1100" dirty="0"/>
              <a:t>Quand ? À quelle fréquence ? Où? Quels messages / points de discussion, </a:t>
            </a:r>
            <a:br>
              <a:rPr lang="fr-FR" sz="1100" dirty="0"/>
            </a:br>
            <a:r>
              <a:rPr lang="fr-FR" sz="1100" dirty="0"/>
              <a:t>quels outils?</a:t>
            </a:r>
            <a:endParaRPr lang="uk-UA" sz="1100" dirty="0"/>
          </a:p>
        </p:txBody>
      </p:sp>
      <p:sp>
        <p:nvSpPr>
          <p:cNvPr id="79" name="Google Shape;981;p60">
            <a:extLst>
              <a:ext uri="{FF2B5EF4-FFF2-40B4-BE49-F238E27FC236}">
                <a16:creationId xmlns:a16="http://schemas.microsoft.com/office/drawing/2014/main" id="{BEB5B9E1-4606-4C5E-9D3D-FE5D018710DD}"/>
              </a:ext>
            </a:extLst>
          </p:cNvPr>
          <p:cNvSpPr/>
          <p:nvPr/>
        </p:nvSpPr>
        <p:spPr>
          <a:xfrm>
            <a:off x="6555532" y="5410138"/>
            <a:ext cx="5374530" cy="594360"/>
          </a:xfrm>
          <a:prstGeom prst="rect">
            <a:avLst/>
          </a:prstGeom>
          <a:solidFill>
            <a:srgbClr val="EAB2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fr-FR" sz="1100" dirty="0"/>
              <a:t>Quels services sont disponibles? Comment documenter et suivre l'utilisation du service? Comment s'intégrer à la référence du réseau de risque? Comment mener une référence ciblée?</a:t>
            </a:r>
            <a:endParaRPr lang="uk-UA" sz="1100" dirty="0"/>
          </a:p>
        </p:txBody>
      </p:sp>
      <p:sp>
        <p:nvSpPr>
          <p:cNvPr id="80" name="Google Shape;982;p60">
            <a:extLst>
              <a:ext uri="{FF2B5EF4-FFF2-40B4-BE49-F238E27FC236}">
                <a16:creationId xmlns:a16="http://schemas.microsoft.com/office/drawing/2014/main" id="{4BC0EB54-6CEA-4854-9860-5E506DE267B8}"/>
              </a:ext>
            </a:extLst>
          </p:cNvPr>
          <p:cNvSpPr/>
          <p:nvPr/>
        </p:nvSpPr>
        <p:spPr>
          <a:xfrm>
            <a:off x="6555532" y="6065921"/>
            <a:ext cx="5374530" cy="594360"/>
          </a:xfrm>
          <a:prstGeom prst="rect">
            <a:avLst/>
          </a:prstGeom>
          <a:solidFill>
            <a:srgbClr val="AEABAB"/>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fr-FR" sz="1100" dirty="0"/>
              <a:t>Quels outils de documentation ? Comment surveiller ? Comment analyser ?</a:t>
            </a:r>
            <a:endParaRPr lang="uk-UA" sz="1100" dirty="0"/>
          </a:p>
        </p:txBody>
      </p:sp>
    </p:spTree>
    <p:extLst>
      <p:ext uri="{BB962C8B-B14F-4D97-AF65-F5344CB8AC3E}">
        <p14:creationId xmlns:p14="http://schemas.microsoft.com/office/powerpoint/2010/main" val="2442069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146884A-7E61-4014-B777-8C3A06D1791F}"/>
              </a:ext>
            </a:extLst>
          </p:cNvPr>
          <p:cNvSpPr>
            <a:spLocks noGrp="1"/>
          </p:cNvSpPr>
          <p:nvPr>
            <p:ph type="pic" sz="quarter" idx="10"/>
          </p:nvPr>
        </p:nvSpPr>
        <p:spPr/>
      </p:sp>
      <p:sp>
        <p:nvSpPr>
          <p:cNvPr id="2" name="Title 1">
            <a:extLst>
              <a:ext uri="{FF2B5EF4-FFF2-40B4-BE49-F238E27FC236}">
                <a16:creationId xmlns:a16="http://schemas.microsoft.com/office/drawing/2014/main" id="{6AC23C5B-EFAA-4599-8E16-7F2F82E4063C}"/>
              </a:ext>
            </a:extLst>
          </p:cNvPr>
          <p:cNvSpPr>
            <a:spLocks noGrp="1"/>
          </p:cNvSpPr>
          <p:nvPr>
            <p:ph type="title"/>
          </p:nvPr>
        </p:nvSpPr>
        <p:spPr>
          <a:xfrm>
            <a:off x="1366897" y="4752477"/>
            <a:ext cx="9817601" cy="1325563"/>
          </a:xfrm>
        </p:spPr>
        <p:txBody>
          <a:bodyPr/>
          <a:lstStyle/>
          <a:p>
            <a:r>
              <a:rPr lang="en-US" dirty="0"/>
              <a:t>Session 10. Counseling de motivation</a:t>
            </a:r>
            <a:br>
              <a:rPr lang="en-US" dirty="0"/>
            </a:br>
            <a:endParaRPr lang="en-US" dirty="0"/>
          </a:p>
        </p:txBody>
      </p:sp>
    </p:spTree>
    <p:extLst>
      <p:ext uri="{BB962C8B-B14F-4D97-AF65-F5344CB8AC3E}">
        <p14:creationId xmlns:p14="http://schemas.microsoft.com/office/powerpoint/2010/main" val="2409613284"/>
      </p:ext>
    </p:extLst>
  </p:cSld>
  <p:clrMapOvr>
    <a:masterClrMapping/>
  </p:clrMapOvr>
</p:sld>
</file>

<file path=ppt/theme/theme1.xml><?xml version="1.0" encoding="utf-8"?>
<a:theme xmlns:a="http://schemas.openxmlformats.org/drawingml/2006/main" name="ThemeEpiC">
  <a:themeElements>
    <a:clrScheme name="Custom 1">
      <a:dk1>
        <a:srgbClr val="000000"/>
      </a:dk1>
      <a:lt1>
        <a:srgbClr val="FFFFFF"/>
      </a:lt1>
      <a:dk2>
        <a:srgbClr val="44546A"/>
      </a:dk2>
      <a:lt2>
        <a:srgbClr val="E7E6E6"/>
      </a:lt2>
      <a:accent1>
        <a:srgbClr val="577F9F"/>
      </a:accent1>
      <a:accent2>
        <a:srgbClr val="10244D"/>
      </a:accent2>
      <a:accent3>
        <a:srgbClr val="DDEAF6"/>
      </a:accent3>
      <a:accent4>
        <a:srgbClr val="E63339"/>
      </a:accent4>
      <a:accent5>
        <a:srgbClr val="BCBBC0"/>
      </a:accent5>
      <a:accent6>
        <a:srgbClr val="919194"/>
      </a:accent6>
      <a:hlink>
        <a:srgbClr val="E63339"/>
      </a:hlink>
      <a:folHlink>
        <a:srgbClr val="577F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EpiC" id="{4DDD17E9-E049-4379-A544-BE082605ACC8}" vid="{C82A1404-AE97-4DB8-A11B-4D813ECCD5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C7D8C6C4E1112438DD08413DBFD7380" ma:contentTypeVersion="11" ma:contentTypeDescription="Create a new document." ma:contentTypeScope="" ma:versionID="34c76fc60cf9fb19cdecc19e863eb642">
  <xsd:schema xmlns:xsd="http://www.w3.org/2001/XMLSchema" xmlns:xs="http://www.w3.org/2001/XMLSchema" xmlns:p="http://schemas.microsoft.com/office/2006/metadata/properties" xmlns:ns3="6e224a08-a3a8-423c-8728-4b5a79454683" xmlns:ns4="c10f8ab3-3b3e-4fbb-9b43-a016b1b95140" targetNamespace="http://schemas.microsoft.com/office/2006/metadata/properties" ma:root="true" ma:fieldsID="6b2e9aa1efe09a5b06319d2f72269b5f" ns3:_="" ns4:_="">
    <xsd:import namespace="6e224a08-a3a8-423c-8728-4b5a79454683"/>
    <xsd:import namespace="c10f8ab3-3b3e-4fbb-9b43-a016b1b9514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AutoKeyPoints" minOccurs="0"/>
                <xsd:element ref="ns4:MediaServiceKeyPoints" minOccurs="0"/>
                <xsd:element ref="ns4:MediaServiceAutoTag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224a08-a3a8-423c-8728-4b5a7945468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0f8ab3-3b3e-4fbb-9b43-a016b1b9514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B0D1D8-B821-44A2-AECF-3CE0CA7B2135}">
  <ds:schemaRefs>
    <ds:schemaRef ds:uri="http://purl.org/dc/terms/"/>
    <ds:schemaRef ds:uri="http://schemas.openxmlformats.org/package/2006/metadata/core-properties"/>
    <ds:schemaRef ds:uri="http://purl.org/dc/dcmitype/"/>
    <ds:schemaRef ds:uri="6e224a08-a3a8-423c-8728-4b5a79454683"/>
    <ds:schemaRef ds:uri="http://purl.org/dc/elements/1.1/"/>
    <ds:schemaRef ds:uri="http://schemas.microsoft.com/office/2006/metadata/properties"/>
    <ds:schemaRef ds:uri="http://schemas.microsoft.com/office/2006/documentManagement/types"/>
    <ds:schemaRef ds:uri="http://schemas.microsoft.com/office/infopath/2007/PartnerControls"/>
    <ds:schemaRef ds:uri="c10f8ab3-3b3e-4fbb-9b43-a016b1b95140"/>
    <ds:schemaRef ds:uri="http://www.w3.org/XML/1998/namespace"/>
  </ds:schemaRefs>
</ds:datastoreItem>
</file>

<file path=customXml/itemProps2.xml><?xml version="1.0" encoding="utf-8"?>
<ds:datastoreItem xmlns:ds="http://schemas.openxmlformats.org/officeDocument/2006/customXml" ds:itemID="{7FEACA0C-3ABE-452A-B11F-9A5BC8D6D671}">
  <ds:schemaRefs>
    <ds:schemaRef ds:uri="http://schemas.microsoft.com/sharepoint/v3/contenttype/forms"/>
  </ds:schemaRefs>
</ds:datastoreItem>
</file>

<file path=customXml/itemProps3.xml><?xml version="1.0" encoding="utf-8"?>
<ds:datastoreItem xmlns:ds="http://schemas.openxmlformats.org/officeDocument/2006/customXml" ds:itemID="{A15169FA-BD08-4E8E-B024-6D64B7C8BE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224a08-a3a8-423c-8728-4b5a79454683"/>
    <ds:schemaRef ds:uri="c10f8ab3-3b3e-4fbb-9b43-a016b1b951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14568</TotalTime>
  <Words>13480</Words>
  <Application>Microsoft Office PowerPoint</Application>
  <PresentationFormat>Widescreen</PresentationFormat>
  <Paragraphs>879</Paragraphs>
  <Slides>60</Slides>
  <Notes>60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Calibri Light</vt:lpstr>
      <vt:lpstr>Courier New</vt:lpstr>
      <vt:lpstr>Roboto</vt:lpstr>
      <vt:lpstr>Times New Roman</vt:lpstr>
      <vt:lpstr>Wingdings</vt:lpstr>
      <vt:lpstr>ThemeEpiC</vt:lpstr>
      <vt:lpstr>Test index et référence au réseau de risque Orientation et formation à la mise en œuvre du programme Jour 2</vt:lpstr>
      <vt:lpstr>Bilan du jour 1 : Quiz sur les bonbons !</vt:lpstr>
      <vt:lpstr>FACULTATIF  Session 8. Panneau client</vt:lpstr>
      <vt:lpstr>Panneau client</vt:lpstr>
      <vt:lpstr>Session 9. Construire une approche localisée de test index et de référence du réseau de risque</vt:lpstr>
      <vt:lpstr>Adaptation locale des tests index : considérations</vt:lpstr>
      <vt:lpstr>Activité : conception étape par étape</vt:lpstr>
      <vt:lpstr>Activité : conception étape par étape</vt:lpstr>
      <vt:lpstr>Session 10. Counseling de motivation </vt:lpstr>
      <vt:lpstr>Comment répondriez-vous ?</vt:lpstr>
      <vt:lpstr>Counseling de motivation</vt:lpstr>
      <vt:lpstr>Pourquoi une …. </vt:lpstr>
      <vt:lpstr>Le counseling de motivation est essentiel</vt:lpstr>
      <vt:lpstr>Écoute réfléchie</vt:lpstr>
      <vt:lpstr>Activité : Réflexion de groupe</vt:lpstr>
      <vt:lpstr>Affirmation</vt:lpstr>
      <vt:lpstr>Activité : Affirmations</vt:lpstr>
      <vt:lpstr>Interrogation</vt:lpstr>
      <vt:lpstr>PowerPoint Presentation</vt:lpstr>
      <vt:lpstr>Quand est-ce au tour du conseiller / prestataire de parler ?</vt:lpstr>
      <vt:lpstr>Demander-dire-demander</vt:lpstr>
      <vt:lpstr>Script demander-dire-demander</vt:lpstr>
      <vt:lpstr>Évitez ceci …</vt:lpstr>
      <vt:lpstr>… essayez plutôt cela</vt:lpstr>
      <vt:lpstr>Quand la motivation franchit-elle la ligne de  la coercition ?</vt:lpstr>
      <vt:lpstr>Lorsque les techniques de counseling de motivation ne sont pas appropriées</vt:lpstr>
      <vt:lpstr>Session 11. Interroger et répondre à la violence conjugale</vt:lpstr>
      <vt:lpstr>Exigences minimales à mettre en place avant de poser des questions sur la violence</vt:lpstr>
      <vt:lpstr>Mentionner la VPI</vt:lpstr>
      <vt:lpstr>Poser des questions sur la VPI</vt:lpstr>
      <vt:lpstr>Si quelqu'un dit « non » à toutes les questions sur la violence</vt:lpstr>
      <vt:lpstr>Si quelqu'un dit « oui » au dépistage de la VPI, que faites-vous ?</vt:lpstr>
      <vt:lpstr>Assistance de première ligne</vt:lpstr>
      <vt:lpstr>Écoutez attentivement avec empathie et sans jugement</vt:lpstr>
      <vt:lpstr>Écoute à faire et à ne pas faire</vt:lpstr>
      <vt:lpstr>Renseignez-vous sur les besoins et les préoccupations</vt:lpstr>
      <vt:lpstr>Techniques pour s'enquérir des besoins et des préoccupations</vt:lpstr>
      <vt:lpstr>Activité : Renseignez-vous sur les besoins et les préoccupations</vt:lpstr>
      <vt:lpstr>Activité : Renseignez-vous sur les besoins et les préoccupations</vt:lpstr>
      <vt:lpstr>Valider</vt:lpstr>
      <vt:lpstr>Valider : Messages à utiliser</vt:lpstr>
      <vt:lpstr>Activité : Entraînez-vous à répondre</vt:lpstr>
      <vt:lpstr>Valider : Messages à éviter</vt:lpstr>
      <vt:lpstr>Améliorez la sécurité</vt:lpstr>
      <vt:lpstr>Renseignez-vous sur la sécurité</vt:lpstr>
      <vt:lpstr>Évaluation du risque</vt:lpstr>
      <vt:lpstr>Si le risque de violence immédiate est élevé</vt:lpstr>
      <vt:lpstr>Planification de  la sécurité</vt:lpstr>
      <vt:lpstr>Explorer les stratégies de sécurité</vt:lpstr>
      <vt:lpstr>Les stratégies de sécurité sont encore plus importantes pendant COVID-19</vt:lpstr>
      <vt:lpstr>Soutien</vt:lpstr>
      <vt:lpstr>Discussion : Répondre aux besoins de la victime</vt:lpstr>
      <vt:lpstr>Processus de référence dans la province / le district X</vt:lpstr>
      <vt:lpstr>Une note sur les services cliniques immédiats</vt:lpstr>
      <vt:lpstr>Fournir des informations et renvoyer vers les ressources disponibles</vt:lpstr>
      <vt:lpstr>Identifier les forces et les réseaux existants</vt:lpstr>
      <vt:lpstr>Activité : Entraînez-vous à réagir à la violence</vt:lpstr>
      <vt:lpstr>Activité : Entraînez-vous à réagir à la violence et à la documenter (compte rendu)</vt:lpstr>
      <vt:lpstr>Cycle potentiel des dommages</vt:lpstr>
      <vt:lpstr>Fin du deuxième jour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Index testing &amp; risk network referral Program implementation orientation and training Module A City, Country YEAR</dc:title>
  <dc:creator>Daniel Levitt</dc:creator>
  <cp:lastModifiedBy>Lucy Harber</cp:lastModifiedBy>
  <cp:revision>302</cp:revision>
  <dcterms:created xsi:type="dcterms:W3CDTF">2019-12-19T01:26:26Z</dcterms:created>
  <dcterms:modified xsi:type="dcterms:W3CDTF">2021-03-02T03:01:43Z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0x0101009C7D8C6C4E1112438DD08413DBFD7380</vt:lpwstr>
  </property>
</Properties>
</file>